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311" r:id="rId31"/>
    <p:sldId id="299" r:id="rId32"/>
    <p:sldId id="300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288" r:id="rId50"/>
    <p:sldId id="289" r:id="rId51"/>
    <p:sldId id="310" r:id="rId52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NY THOORIS" initials="FT" lastIdx="1" clrIdx="0">
    <p:extLst>
      <p:ext uri="{19B8F6BF-5375-455C-9EA6-DF929625EA0E}">
        <p15:presenceInfo xmlns:p15="http://schemas.microsoft.com/office/powerpoint/2012/main" userId="S-1-5-21-2002968096-2611987825-161718223-56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FAEE5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788" autoAdjust="0"/>
  </p:normalViewPr>
  <p:slideViewPr>
    <p:cSldViewPr>
      <p:cViewPr varScale="1">
        <p:scale>
          <a:sx n="105" d="100"/>
          <a:sy n="105" d="100"/>
        </p:scale>
        <p:origin x="79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E467D-DA36-4512-B9B2-769535547435}" type="datetimeFigureOut">
              <a:rPr lang="fr-BE" smtClean="0"/>
              <a:pPr/>
              <a:t>12-05-22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5A7EE-6E4E-44D7-B365-6B828ED23FB2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24621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F6A6-A8F6-4D2D-B7A0-DDAD1E975F21}" type="datetimeFigureOut">
              <a:rPr lang="fr-BE" smtClean="0"/>
              <a:pPr/>
              <a:t>12-05-22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AC639-6D4E-421E-BDAF-73DF92CD3507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2172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707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080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317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201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34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268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651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711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333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892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82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054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082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729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172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990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879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943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565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462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070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33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433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458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11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72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455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8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9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04788" y="804863"/>
            <a:ext cx="7158038" cy="40274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67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 algn="ctr">
              <a:defRPr>
                <a:solidFill>
                  <a:srgbClr val="000099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fr-BE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168341" y="6448256"/>
            <a:ext cx="1248139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5"/>
                </a:solidFill>
                <a:latin typeface="Montserrat" pitchFamily="50" charset="0"/>
                <a:cs typeface="Montserrat" pitchFamily="50" charset="0"/>
              </a:defRPr>
            </a:lvl1pPr>
          </a:lstStyle>
          <a:p>
            <a:fld id="{19065B15-FD40-43FF-B714-A60402A8ECEF}" type="datetime1">
              <a:rPr lang="fr-BE" smtClean="0"/>
              <a:t>12-05-22</a:t>
            </a:fld>
            <a:endParaRPr lang="fr-BE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800524" y="6448256"/>
            <a:ext cx="768085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1">
                <a:solidFill>
                  <a:srgbClr val="000099"/>
                </a:solidFill>
                <a:latin typeface="Montserrat" pitchFamily="50" charset="0"/>
                <a:cs typeface="Montserrat" pitchFamily="50" charset="0"/>
              </a:defRPr>
            </a:lvl1pPr>
          </a:lstStyle>
          <a:p>
            <a:fld id="{59649E7E-1DDF-4917-9840-1400783AFAEF}" type="slidenum">
              <a:rPr lang="fr-BE" smtClean="0"/>
              <a:pPr/>
              <a:t>‹Nr.›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168341" y="6448256"/>
            <a:ext cx="1248139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5"/>
                </a:solidFill>
                <a:latin typeface="Montserrat" pitchFamily="50" charset="0"/>
                <a:cs typeface="Montserrat" pitchFamily="50" charset="0"/>
              </a:defRPr>
            </a:lvl1pPr>
          </a:lstStyle>
          <a:p>
            <a:fld id="{CB33EB1A-F115-4EE4-9231-8542CB2599B9}" type="datetime1">
              <a:rPr lang="fr-BE" smtClean="0"/>
              <a:t>12-05-22</a:t>
            </a:fld>
            <a:endParaRPr lang="fr-BE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800524" y="6448256"/>
            <a:ext cx="768085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1">
                <a:solidFill>
                  <a:srgbClr val="000099"/>
                </a:solidFill>
                <a:latin typeface="Montserrat" pitchFamily="50" charset="0"/>
                <a:cs typeface="Montserrat" pitchFamily="50" charset="0"/>
              </a:defRPr>
            </a:lvl1pPr>
          </a:lstStyle>
          <a:p>
            <a:fld id="{59649E7E-1DDF-4917-9840-1400783AFAEF}" type="slidenum">
              <a:rPr lang="fr-BE" smtClean="0"/>
              <a:pPr/>
              <a:t>‹Nr.›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9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fondPPT2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967541" y="980728"/>
            <a:ext cx="9614859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67541" y="2060848"/>
            <a:ext cx="9614859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168341" y="6448256"/>
            <a:ext cx="1248139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5"/>
                </a:solidFill>
                <a:latin typeface="Montserrat" pitchFamily="50" charset="0"/>
                <a:cs typeface="Montserrat" pitchFamily="50" charset="0"/>
              </a:defRPr>
            </a:lvl1pPr>
          </a:lstStyle>
          <a:p>
            <a:fld id="{D254B86B-553A-4F93-8653-86CEF6D66F51}" type="datetime1">
              <a:rPr lang="fr-BE" smtClean="0"/>
              <a:t>12-05-22</a:t>
            </a:fld>
            <a:endParaRPr lang="fr-BE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800524" y="6448256"/>
            <a:ext cx="768085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1">
                <a:solidFill>
                  <a:srgbClr val="000099"/>
                </a:solidFill>
                <a:latin typeface="Montserrat" pitchFamily="50" charset="0"/>
                <a:cs typeface="Montserrat" pitchFamily="50" charset="0"/>
              </a:defRPr>
            </a:lvl1pPr>
          </a:lstStyle>
          <a:p>
            <a:fld id="{59649E7E-1DDF-4917-9840-1400783AFAEF}" type="slidenum">
              <a:rPr lang="fr-BE" smtClean="0"/>
              <a:pPr/>
              <a:t>‹Nr.›</a:t>
            </a:fld>
            <a:endParaRPr lang="fr-BE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784300" y="260648"/>
            <a:ext cx="27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400" dirty="0">
                <a:solidFill>
                  <a:srgbClr val="FF0000"/>
                </a:solidFill>
                <a:latin typeface="+mj-lt"/>
              </a:rPr>
              <a:t>Votre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rgbClr val="000099"/>
          </a:solidFill>
          <a:latin typeface="Montserrat" pitchFamily="50" charset="0"/>
          <a:ea typeface="+mj-ea"/>
          <a:cs typeface="Montserrat" pitchFamily="50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FAEE5"/>
        </a:buClr>
        <a:buFont typeface="Arial" pitchFamily="34" charset="0"/>
        <a:buChar char="•"/>
        <a:defRPr sz="2000" kern="1200">
          <a:solidFill>
            <a:schemeClr val="tx2"/>
          </a:solidFill>
          <a:latin typeface="Montserrat" pitchFamily="50" charset="0"/>
          <a:ea typeface="+mn-ea"/>
          <a:cs typeface="Montserrat" pitchFamily="50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Montserrat" pitchFamily="50" charset="0"/>
          <a:ea typeface="+mn-ea"/>
          <a:cs typeface="Montserrat" pitchFamily="50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Montserrat" pitchFamily="50" charset="0"/>
          <a:ea typeface="+mn-ea"/>
          <a:cs typeface="Montserrat" pitchFamily="50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Montserrat" pitchFamily="50" charset="0"/>
          <a:ea typeface="+mn-ea"/>
          <a:cs typeface="Montserrat" pitchFamily="50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Montserrat" pitchFamily="50" charset="0"/>
          <a:ea typeface="+mn-ea"/>
          <a:cs typeface="Montserrat" pitchFamily="50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jpe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47.jpe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2.jp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15480" y="980728"/>
            <a:ext cx="9144000" cy="1611611"/>
          </a:xfrm>
        </p:spPr>
        <p:txBody>
          <a:bodyPr anchor="t" anchorCtr="0">
            <a:normAutofit/>
          </a:bodyPr>
          <a:lstStyle/>
          <a:p>
            <a:r>
              <a:rPr lang="fr-BE" sz="2400" dirty="0"/>
              <a:t>Manifestation MAGETEAUX </a:t>
            </a:r>
            <a:br>
              <a:rPr lang="fr-BE" sz="2400" dirty="0"/>
            </a:br>
            <a:r>
              <a:rPr lang="fr-BE" sz="2400" dirty="0" err="1">
                <a:solidFill>
                  <a:srgbClr val="92D050"/>
                </a:solidFill>
              </a:rPr>
              <a:t>Startevent</a:t>
            </a:r>
            <a:r>
              <a:rPr lang="fr-BE" sz="2400" dirty="0">
                <a:solidFill>
                  <a:srgbClr val="92D050"/>
                </a:solidFill>
              </a:rPr>
              <a:t> MAGETEAUX</a:t>
            </a:r>
            <a:br>
              <a:rPr lang="fr-BE" sz="2400" dirty="0"/>
            </a:br>
            <a:r>
              <a:rPr lang="fr-BE" sz="2400" dirty="0"/>
              <a:t>	</a:t>
            </a:r>
            <a:br>
              <a:rPr lang="fr-BE" sz="2400" dirty="0"/>
            </a:br>
            <a:r>
              <a:rPr lang="fr-BE" sz="2400" dirty="0"/>
              <a:t>11-06-2018 - </a:t>
            </a:r>
            <a:r>
              <a:rPr lang="fr-BE" sz="2400" dirty="0" err="1"/>
              <a:t>Adinkerke</a:t>
            </a:r>
            <a:endParaRPr lang="fr-BE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007768" y="66690"/>
            <a:ext cx="6192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PROGRAMME DE COOPÉRATION TRANSFRONTALIÈRE</a:t>
            </a:r>
          </a:p>
          <a:p>
            <a:r>
              <a:rPr lang="nl-NL" sz="10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GRENSOVERSCHRIJDEND SAMENWERKINKSPROGRAMMA</a:t>
            </a:r>
            <a:endParaRPr lang="fr-BE" sz="1000" b="1" dirty="0">
              <a:solidFill>
                <a:srgbClr val="9FAEE5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fr-BE" sz="10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ZoneTexte 10"/>
          <p:cNvSpPr txBox="1">
            <a:spLocks noChangeArrowheads="1"/>
          </p:cNvSpPr>
          <p:nvPr/>
        </p:nvSpPr>
        <p:spPr bwMode="auto">
          <a:xfrm>
            <a:off x="1524006" y="6475418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62" y="66690"/>
            <a:ext cx="2664296" cy="13301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788"/>
          <a:stretch/>
        </p:blipFill>
        <p:spPr>
          <a:xfrm>
            <a:off x="4005014" y="3032767"/>
            <a:ext cx="3996448" cy="3003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2" y="4077072"/>
            <a:ext cx="1600000" cy="7714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02673"/>
            <a:ext cx="1876190" cy="83809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7" y="1556792"/>
            <a:ext cx="1906619" cy="99736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708920"/>
            <a:ext cx="2019048" cy="104761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013176"/>
            <a:ext cx="2038095" cy="78095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4" y="6044971"/>
            <a:ext cx="1895238" cy="5523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703512" y="370396"/>
            <a:ext cx="6624736" cy="81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Laaggelegen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gebieden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/>
          <a:stretch/>
        </p:blipFill>
        <p:spPr>
          <a:xfrm>
            <a:off x="1524000" y="1556792"/>
            <a:ext cx="9144000" cy="51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01056" y="451687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Grote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stedelijke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en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economische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centra,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rijke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gronden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en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performante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landbouw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20529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 r="991"/>
          <a:stretch/>
        </p:blipFill>
        <p:spPr>
          <a:xfrm>
            <a:off x="3970792" y="2304256"/>
            <a:ext cx="6697208" cy="4221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304257"/>
            <a:ext cx="2446792" cy="12158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792" y="5384369"/>
            <a:ext cx="2448000" cy="11548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4095614"/>
            <a:ext cx="2448000" cy="8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631504" y="200558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Emblematische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landschappen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55755"/>
            <a:ext cx="2448272" cy="12223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44824"/>
            <a:ext cx="9144000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42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35183" y="476672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biodiversiteit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nauw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verbonden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met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waterrijke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gebieden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2448272" cy="12223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988840"/>
            <a:ext cx="9144000" cy="45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7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35183" y="116632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En met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aquatische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milieus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48" y="1497312"/>
            <a:ext cx="8833104" cy="32278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3" y="4734000"/>
            <a:ext cx="3198795" cy="2124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4734000"/>
            <a:ext cx="283200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19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188640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erfgoed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verbonden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met het water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64" y="188640"/>
            <a:ext cx="2448272" cy="12223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27616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1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188640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Inspanningen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die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moeten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worden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verdergezet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om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waterkwaliteit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te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verbeteren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8430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28800"/>
            <a:ext cx="9144000" cy="497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1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188640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En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verzilting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die in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gaten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moet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gehouden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worden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60450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20" y="1844824"/>
            <a:ext cx="6418425" cy="4535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916828"/>
            <a:ext cx="3755136" cy="43098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2352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226" r="1963" b="2113"/>
          <a:stretch/>
        </p:blipFill>
        <p:spPr>
          <a:xfrm>
            <a:off x="3359696" y="1766150"/>
            <a:ext cx="7308304" cy="5091851"/>
          </a:xfrm>
          <a:prstGeom prst="rect">
            <a:avLst/>
          </a:prstGeom>
        </p:spPr>
      </p:pic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188640"/>
            <a:ext cx="745232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Heel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kunstwerken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voor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waterbeheer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in de polders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18430"/>
            <a:ext cx="2448272" cy="1222338"/>
          </a:xfrm>
          <a:prstGeom prst="rect">
            <a:avLst/>
          </a:prstGeom>
        </p:spPr>
      </p:pic>
      <p:pic>
        <p:nvPicPr>
          <p:cNvPr id="1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47249" r="18954" b="25220"/>
          <a:stretch>
            <a:fillRect/>
          </a:stretch>
        </p:blipFill>
        <p:spPr bwMode="auto">
          <a:xfrm>
            <a:off x="1559696" y="1340768"/>
            <a:ext cx="1800000" cy="12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418000"/>
            <a:ext cx="3542596" cy="1440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7" y="5418000"/>
            <a:ext cx="191999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84E0DA4-DA0D-45ED-88C4-CFFF7F97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1113" y="4005064"/>
            <a:ext cx="1800000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18">
            <a:extLst>
              <a:ext uri="{FF2B5EF4-FFF2-40B4-BE49-F238E27FC236}">
                <a16:creationId xmlns:a16="http://schemas.microsoft.com/office/drawing/2014/main" id="{85B36ECE-DEC5-4598-9632-A0592C10D0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96" y="2636912"/>
            <a:ext cx="180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23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44624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specifieke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problematiek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30348"/>
            <a:ext cx="2448272" cy="122233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7840676" y="1508620"/>
            <a:ext cx="2827324" cy="5349380"/>
            <a:chOff x="0" y="1254891"/>
            <a:chExt cx="2961428" cy="560310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/>
            <a:srcRect l="12620" t="26833" r="52534" b="13825"/>
            <a:stretch/>
          </p:blipFill>
          <p:spPr>
            <a:xfrm>
              <a:off x="0" y="1254891"/>
              <a:ext cx="2864331" cy="390230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48057" t="55625" r="15916" b="16321"/>
            <a:stretch/>
          </p:blipFill>
          <p:spPr>
            <a:xfrm>
              <a:off x="0" y="5013176"/>
              <a:ext cx="2961428" cy="1844824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1196753"/>
            <a:ext cx="5760640" cy="19030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3" y="3266296"/>
            <a:ext cx="3170279" cy="359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4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863752" y="1916832"/>
            <a:ext cx="6624736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Inleiding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Bart NAEYAERT,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gedeputeerde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Provincie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West-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Vlaanderen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voor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integraal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waterbeleid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320185" y="6453336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188640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Klimaatverandering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is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feit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62447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628801"/>
            <a:ext cx="9144000" cy="48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2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157691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Risico’s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aan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kust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87481"/>
            <a:ext cx="2448272" cy="1222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8" y="1772814"/>
            <a:ext cx="10028302" cy="50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1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548680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En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continentaal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…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16632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99502"/>
            <a:ext cx="9144000" cy="42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3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44624"/>
            <a:ext cx="662473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Veel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factoren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die er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vandaag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voor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zorgen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dat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wateroverlast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in de polders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erger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wordt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  <p:sp>
        <p:nvSpPr>
          <p:cNvPr id="9" name="Espace réservé du texte 2"/>
          <p:cNvSpPr txBox="1">
            <a:spLocks/>
          </p:cNvSpPr>
          <p:nvPr/>
        </p:nvSpPr>
        <p:spPr>
          <a:xfrm>
            <a:off x="6541616" y="2420888"/>
            <a:ext cx="4032448" cy="3816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Uitbreiding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van de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verstedelijking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in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stedelijke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en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landelijke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regio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6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Erosie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en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verzilting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van het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hydraulisch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netwerk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6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Evolutie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van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teeltmethoden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6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Grotere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fr-FR" sz="26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neerslaghoeveelheden</a:t>
            </a:r>
            <a:r>
              <a:rPr lang="fr-FR" sz="26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endParaRPr lang="fr-FR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146018"/>
            <a:ext cx="5724129" cy="43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6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165453"/>
            <a:ext cx="738031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Moeren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recente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geschiedenis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30348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031" y="1700808"/>
            <a:ext cx="7090721" cy="49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19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44541" y="200558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regio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onder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het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gemiddelde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niveau van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zeespiegel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452" y="1612060"/>
            <a:ext cx="6798548" cy="46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5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200558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Waarvoor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grensoverschrijdend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waterbeheer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noodzakelijk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is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30348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799" t="1168" r="30601" b="27803"/>
          <a:stretch/>
        </p:blipFill>
        <p:spPr>
          <a:xfrm>
            <a:off x="3284989" y="1484784"/>
            <a:ext cx="7383012" cy="5229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6031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200558"/>
            <a:ext cx="66247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En die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zich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moet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aanpassen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aan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klimaatverandering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30348"/>
            <a:ext cx="2448272" cy="1222338"/>
          </a:xfrm>
          <a:prstGeom prst="rect">
            <a:avLst/>
          </a:prstGeom>
        </p:spPr>
      </p:pic>
      <p:pic>
        <p:nvPicPr>
          <p:cNvPr id="7" name="Afbeelding 6" descr="X:\Grensoverschrijdende samenwerking\data\Dunkerque\EGTS\AV en BUR\AV 01-06-2018\zittingsdossier\vb AR 17\161826_Flyer_InterregV_project_Mageteaux-N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4" y="1484784"/>
            <a:ext cx="3690946" cy="5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0" y="4097731"/>
            <a:ext cx="1600000" cy="77142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4149080"/>
            <a:ext cx="1895238" cy="5523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41" y="4016200"/>
            <a:ext cx="2038095" cy="78095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800536"/>
            <a:ext cx="1752029" cy="91649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44" y="2525397"/>
            <a:ext cx="2019048" cy="104761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84" y="2839736"/>
            <a:ext cx="1876190" cy="83809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727848" y="5445224"/>
            <a:ext cx="6133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latin typeface="Montserrat" panose="00000500000000000000" pitchFamily="50" charset="0"/>
              </a:rPr>
              <a:t>Budget: 2.235.000 euro </a:t>
            </a:r>
          </a:p>
          <a:p>
            <a:r>
              <a:rPr lang="nl-BE" sz="2400" dirty="0">
                <a:latin typeface="Montserrat" panose="00000500000000000000" pitchFamily="50" charset="0"/>
              </a:rPr>
              <a:t>EFRO financiering 55% : 1.229.000 euro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653681" y="1705608"/>
            <a:ext cx="446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latin typeface="Montserrat" panose="00000500000000000000" pitchFamily="50" charset="0"/>
              </a:rPr>
              <a:t>Partners:</a:t>
            </a:r>
          </a:p>
        </p:txBody>
      </p:sp>
    </p:spTree>
    <p:extLst>
      <p:ext uri="{BB962C8B-B14F-4D97-AF65-F5344CB8AC3E}">
        <p14:creationId xmlns:p14="http://schemas.microsoft.com/office/powerpoint/2010/main" val="2645744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863752" y="1916832"/>
            <a:ext cx="7632848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Historiek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en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reglementaire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context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van het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project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Carl DECALUWÉ, gouverneur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Provincie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West-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Vlaanderen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Bertrand RINGOT,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ondervoorzitter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Communauté urbaine de Dunkerque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voor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water en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rioleringen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Voorzitters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WG water EGTS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320185" y="6453336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1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863752" y="1916832"/>
            <a:ext cx="6624736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Het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Interreg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V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project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>
                <a:solidFill>
                  <a:srgbClr val="92D050"/>
                </a:solidFill>
                <a:latin typeface="Montserrat" pitchFamily="50" charset="0"/>
                <a:ea typeface="+mj-ea"/>
                <a:cs typeface="Calibri" pitchFamily="34" charset="0"/>
              </a:rPr>
              <a:t>MAGETEAUX</a:t>
            </a:r>
          </a:p>
          <a:p>
            <a:pPr>
              <a:spcBef>
                <a:spcPct val="0"/>
              </a:spcBef>
              <a:defRPr/>
            </a:pP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Jan VANDECAVEY, directeur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dienst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waterlopen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Provincie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West-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Vlaanderen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Philippe PARENT, directeur Institution Intercommunale des Wateringues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320185" y="6453336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6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863752" y="1916832"/>
            <a:ext cx="6624736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waterhuishouding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in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grensoverschrijdende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regio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92D050"/>
                </a:solidFill>
                <a:latin typeface="Montserrat" pitchFamily="50" charset="0"/>
                <a:ea typeface="+mj-ea"/>
                <a:cs typeface="Calibri" pitchFamily="34" charset="0"/>
              </a:rPr>
              <a:t>Bekkens</a:t>
            </a:r>
            <a:r>
              <a:rPr lang="fr-FR" sz="2800" dirty="0">
                <a:solidFill>
                  <a:srgbClr val="92D050"/>
                </a:solidFill>
                <a:latin typeface="Montserrat" pitchFamily="50" charset="0"/>
                <a:ea typeface="+mj-ea"/>
                <a:cs typeface="Calibri" pitchFamily="34" charset="0"/>
              </a:rPr>
              <a:t> van de </a:t>
            </a:r>
            <a:r>
              <a:rPr lang="fr-FR" sz="2800" dirty="0" err="1">
                <a:solidFill>
                  <a:srgbClr val="92D050"/>
                </a:solidFill>
                <a:latin typeface="Montserrat" pitchFamily="50" charset="0"/>
                <a:ea typeface="+mj-ea"/>
                <a:cs typeface="Calibri" pitchFamily="34" charset="0"/>
              </a:rPr>
              <a:t>IJzer</a:t>
            </a:r>
            <a:r>
              <a:rPr lang="fr-FR" sz="2800" dirty="0">
                <a:solidFill>
                  <a:srgbClr val="92D050"/>
                </a:solidFill>
                <a:latin typeface="Montserrat" pitchFamily="50" charset="0"/>
                <a:ea typeface="+mj-ea"/>
                <a:cs typeface="Calibri" pitchFamily="34" charset="0"/>
              </a:rPr>
              <a:t> en de Aa</a:t>
            </a:r>
          </a:p>
          <a:p>
            <a:pPr>
              <a:spcBef>
                <a:spcPct val="0"/>
              </a:spcBef>
              <a:defRPr/>
            </a:pP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Mevr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Lies VERSTRAETE, VMM</a:t>
            </a: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Xavier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CHELKOWSKi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, AGUR</a:t>
            </a: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Coördinatoren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WG water EGTS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320185" y="6453336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4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728" y="26468"/>
            <a:ext cx="2448272" cy="122233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764704"/>
            <a:ext cx="9144000" cy="589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47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05968" y="576951"/>
            <a:ext cx="7991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b="1" dirty="0" err="1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Afwatering</a:t>
            </a:r>
            <a:r>
              <a:rPr lang="fr-FR" b="1" dirty="0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b="1" dirty="0" err="1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geregeld</a:t>
            </a:r>
            <a:r>
              <a:rPr lang="fr-FR" b="1" dirty="0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b="1" dirty="0" err="1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door</a:t>
            </a:r>
            <a:r>
              <a:rPr lang="fr-FR" b="1" dirty="0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 de internationale </a:t>
            </a:r>
            <a:r>
              <a:rPr lang="fr-FR" b="1" dirty="0" err="1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overeenkomst</a:t>
            </a:r>
            <a:r>
              <a:rPr lang="fr-FR" b="1" dirty="0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 van 1890 en </a:t>
            </a:r>
            <a:r>
              <a:rPr lang="fr-FR" b="1" dirty="0" err="1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zijn</a:t>
            </a:r>
            <a:r>
              <a:rPr lang="fr-FR" b="1" dirty="0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b="1" dirty="0" err="1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aanhangsel</a:t>
            </a:r>
            <a:r>
              <a:rPr lang="fr-FR" b="1" dirty="0">
                <a:solidFill>
                  <a:srgbClr val="000099"/>
                </a:solidFill>
                <a:latin typeface="Montserrat" panose="00000500000000000000" pitchFamily="50" charset="0"/>
                <a:cs typeface="Arial" charset="0"/>
              </a:rPr>
              <a:t> van 1968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11624" y="1988840"/>
            <a:ext cx="5024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dirty="0">
                <a:latin typeface="Montserrat" panose="00000500000000000000" pitchFamily="50" charset="0"/>
                <a:cs typeface="Arial" charset="0"/>
              </a:rPr>
              <a:t>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onderliggende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principes</a:t>
            </a:r>
          </a:p>
        </p:txBody>
      </p:sp>
      <p:sp>
        <p:nvSpPr>
          <p:cNvPr id="7" name="ZoneTexte 12"/>
          <p:cNvSpPr txBox="1">
            <a:spLocks noChangeArrowheads="1"/>
          </p:cNvSpPr>
          <p:nvPr/>
        </p:nvSpPr>
        <p:spPr bwMode="auto">
          <a:xfrm>
            <a:off x="2783632" y="2852936"/>
            <a:ext cx="8143875" cy="316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cs typeface="Arial" charset="0"/>
              </a:rPr>
              <a:t>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overstromingsproblemen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noch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verergeren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,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noch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verplaatsen</a:t>
            </a:r>
            <a:endParaRPr lang="fr-FR" dirty="0">
              <a:latin typeface="Montserrat" panose="00000500000000000000" pitchFamily="50" charset="0"/>
              <a:cs typeface="Arial" charset="0"/>
            </a:endParaRPr>
          </a:p>
          <a:p>
            <a:pPr marL="285750" indent="-285750">
              <a:lnSpc>
                <a:spcPts val="2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  <a:cs typeface="Arial" charset="0"/>
              </a:rPr>
              <a:t>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bestaande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verdeling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afwateringsgebieden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niet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wijzigen</a:t>
            </a:r>
            <a:endParaRPr lang="fr-FR" dirty="0">
              <a:latin typeface="Montserrat" panose="00000500000000000000" pitchFamily="50" charset="0"/>
              <a:cs typeface="Arial" charset="0"/>
            </a:endParaRPr>
          </a:p>
          <a:p>
            <a:pPr marL="285750" indent="-285750">
              <a:lnSpc>
                <a:spcPts val="2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  <a:cs typeface="Arial" charset="0"/>
              </a:rPr>
              <a:t>Het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solidaire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beheer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van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het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hoogwater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op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het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niveau van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het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stroomgebiedsdistrict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in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uitvoering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Europese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Overstromingsrichtlijn</a:t>
            </a:r>
            <a:endParaRPr lang="fr-FR" dirty="0">
              <a:latin typeface="Montserrat" panose="00000500000000000000" pitchFamily="50" charset="0"/>
              <a:cs typeface="Arial" charset="0"/>
            </a:endParaRPr>
          </a:p>
          <a:p>
            <a:pPr marL="285750" indent="-285750">
              <a:lnSpc>
                <a:spcPts val="2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  <a:cs typeface="Arial" charset="0"/>
              </a:rPr>
              <a:t>Een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grensoverschrijdende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samenwerking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opzetten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met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het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oog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op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studies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, 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uitvoering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werken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en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het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waterbeheer</a:t>
            </a:r>
            <a:endParaRPr lang="fr-FR" dirty="0">
              <a:latin typeface="Montserrat" panose="00000500000000000000" pitchFamily="50" charset="0"/>
              <a:cs typeface="Arial" charset="0"/>
            </a:endParaRPr>
          </a:p>
          <a:p>
            <a:pPr marL="285750" indent="-285750">
              <a:lnSpc>
                <a:spcPts val="2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  <a:cs typeface="Arial" charset="0"/>
              </a:rPr>
              <a:t>Een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oplossing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die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het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eerste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stadium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is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van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een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initiatief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dat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op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termijn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rekening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zal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moeten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houden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met 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voorspelbare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klimaatveranderingen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(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verhoging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  <a:cs typeface="Arial" charset="0"/>
              </a:rPr>
              <a:t>zeespiegel</a:t>
            </a:r>
            <a:r>
              <a:rPr lang="fr-FR" dirty="0">
                <a:latin typeface="Montserrat" panose="00000500000000000000" pitchFamily="50" charset="0"/>
                <a:cs typeface="Arial" charset="0"/>
              </a:rPr>
              <a:t>)</a:t>
            </a: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65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7368" y="315256"/>
            <a:ext cx="4537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Voorstelling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het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project</a:t>
            </a:r>
            <a:endParaRPr lang="fr-FR" sz="2400" b="1" dirty="0">
              <a:solidFill>
                <a:srgbClr val="000099"/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07368" y="923330"/>
            <a:ext cx="74949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None/>
            </a:pPr>
            <a:r>
              <a:rPr lang="fr-FR" dirty="0" err="1">
                <a:latin typeface="Montserrat" panose="00000500000000000000" pitchFamily="50" charset="0"/>
              </a:rPr>
              <a:t>Overheveling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bij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hoogwater</a:t>
            </a:r>
            <a:r>
              <a:rPr lang="fr-FR" dirty="0">
                <a:latin typeface="Montserrat" panose="00000500000000000000" pitchFamily="50" charset="0"/>
              </a:rPr>
              <a:t> van </a:t>
            </a:r>
            <a:r>
              <a:rPr lang="fr-FR" dirty="0" err="1">
                <a:latin typeface="Montserrat" panose="00000500000000000000" pitchFamily="50" charset="0"/>
              </a:rPr>
              <a:t>een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deel</a:t>
            </a:r>
            <a:r>
              <a:rPr lang="fr-FR" dirty="0">
                <a:latin typeface="Montserrat" panose="00000500000000000000" pitchFamily="50" charset="0"/>
              </a:rPr>
              <a:t> van het water van de </a:t>
            </a:r>
            <a:r>
              <a:rPr lang="fr-FR" dirty="0" err="1">
                <a:latin typeface="Montserrat" panose="00000500000000000000" pitchFamily="50" charset="0"/>
              </a:rPr>
              <a:t>Buitenmoeren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naar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Duinkerke</a:t>
            </a:r>
            <a:r>
              <a:rPr lang="fr-FR" dirty="0">
                <a:latin typeface="Montserrat" panose="00000500000000000000" pitchFamily="50" charset="0"/>
              </a:rPr>
              <a:t> via het Canal de Furnes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46469" y="2289138"/>
            <a:ext cx="4213658" cy="300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None/>
            </a:pPr>
            <a:r>
              <a:rPr lang="fr-FR" dirty="0" err="1">
                <a:latin typeface="Montserrat" panose="00000500000000000000" pitchFamily="50" charset="0"/>
              </a:rPr>
              <a:t>Doelstellingen</a:t>
            </a:r>
            <a:r>
              <a:rPr lang="fr-FR" dirty="0">
                <a:latin typeface="Montserrat" panose="00000500000000000000" pitchFamily="50" charset="0"/>
              </a:rPr>
              <a:t>:</a:t>
            </a: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De </a:t>
            </a:r>
            <a:r>
              <a:rPr lang="fr-FR" dirty="0" err="1">
                <a:latin typeface="Montserrat" panose="00000500000000000000" pitchFamily="50" charset="0"/>
              </a:rPr>
              <a:t>afwatering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verbeteren</a:t>
            </a:r>
            <a:r>
              <a:rPr lang="fr-FR" dirty="0">
                <a:latin typeface="Montserrat" panose="00000500000000000000" pitchFamily="50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</a:rPr>
              <a:t>Buitenmoeren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bij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hoogwater</a:t>
            </a: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Het</a:t>
            </a:r>
            <a:r>
              <a:rPr lang="fr-FR" dirty="0">
                <a:latin typeface="Montserrat" panose="00000500000000000000" pitchFamily="50" charset="0"/>
              </a:rPr>
              <a:t> impact </a:t>
            </a:r>
            <a:r>
              <a:rPr lang="fr-FR" dirty="0" err="1">
                <a:latin typeface="Montserrat" panose="00000500000000000000" pitchFamily="50" charset="0"/>
              </a:rPr>
              <a:t>beperken</a:t>
            </a:r>
            <a:r>
              <a:rPr lang="fr-FR" dirty="0">
                <a:latin typeface="Montserrat" panose="00000500000000000000" pitchFamily="50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</a:rPr>
              <a:t>overstromingen</a:t>
            </a:r>
            <a:r>
              <a:rPr lang="fr-FR" dirty="0">
                <a:latin typeface="Montserrat" panose="00000500000000000000" pitchFamily="50" charset="0"/>
              </a:rPr>
              <a:t> op </a:t>
            </a:r>
            <a:r>
              <a:rPr lang="fr-FR" dirty="0" err="1">
                <a:latin typeface="Montserrat" panose="00000500000000000000" pitchFamily="50" charset="0"/>
              </a:rPr>
              <a:t>goederen</a:t>
            </a:r>
            <a:r>
              <a:rPr lang="fr-FR" dirty="0">
                <a:latin typeface="Montserrat" panose="00000500000000000000" pitchFamily="50" charset="0"/>
              </a:rPr>
              <a:t>, </a:t>
            </a:r>
            <a:r>
              <a:rPr lang="fr-FR" dirty="0" err="1">
                <a:latin typeface="Montserrat" panose="00000500000000000000" pitchFamily="50" charset="0"/>
              </a:rPr>
              <a:t>activiteiten</a:t>
            </a:r>
            <a:r>
              <a:rPr lang="fr-FR" dirty="0">
                <a:latin typeface="Montserrat" panose="00000500000000000000" pitchFamily="50" charset="0"/>
              </a:rPr>
              <a:t> en </a:t>
            </a:r>
            <a:r>
              <a:rPr lang="fr-FR" dirty="0" err="1">
                <a:latin typeface="Montserrat" panose="00000500000000000000" pitchFamily="50" charset="0"/>
              </a:rPr>
              <a:t>gewassen</a:t>
            </a: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De </a:t>
            </a:r>
            <a:r>
              <a:rPr lang="fr-FR" dirty="0" err="1">
                <a:latin typeface="Montserrat" panose="00000500000000000000" pitchFamily="50" charset="0"/>
              </a:rPr>
              <a:t>afwatering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bij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hoogwater</a:t>
            </a:r>
            <a:r>
              <a:rPr lang="fr-FR" dirty="0">
                <a:latin typeface="Montserrat" panose="00000500000000000000" pitchFamily="50" charset="0"/>
              </a:rPr>
              <a:t> in </a:t>
            </a:r>
            <a:r>
              <a:rPr lang="fr-FR" dirty="0" err="1">
                <a:latin typeface="Montserrat" panose="00000500000000000000" pitchFamily="50" charset="0"/>
              </a:rPr>
              <a:t>Duinkerke</a:t>
            </a:r>
            <a:r>
              <a:rPr lang="fr-FR" dirty="0">
                <a:latin typeface="Montserrat" panose="00000500000000000000" pitchFamily="50" charset="0"/>
              </a:rPr>
              <a:t> niet in </a:t>
            </a:r>
            <a:r>
              <a:rPr lang="fr-FR" dirty="0" err="1">
                <a:latin typeface="Montserrat" panose="00000500000000000000" pitchFamily="50" charset="0"/>
              </a:rPr>
              <a:t>het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gedrang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brengen</a:t>
            </a: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543379" y="5093300"/>
            <a:ext cx="9348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solidFill>
                  <a:schemeClr val="bg2"/>
                </a:solidFill>
              </a:rPr>
              <a:t>Station du </a:t>
            </a:r>
            <a:r>
              <a:rPr lang="fr-FR" sz="600" dirty="0" err="1">
                <a:solidFill>
                  <a:schemeClr val="bg2"/>
                </a:solidFill>
              </a:rPr>
              <a:t>Speivaart</a:t>
            </a:r>
            <a:endParaRPr lang="fr-FR" sz="600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33797" y="5093300"/>
            <a:ext cx="9348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solidFill>
                  <a:schemeClr val="bg2"/>
                </a:solidFill>
              </a:rPr>
              <a:t>Station du </a:t>
            </a:r>
            <a:r>
              <a:rPr lang="fr-FR" sz="600" dirty="0" err="1">
                <a:solidFill>
                  <a:schemeClr val="bg2"/>
                </a:solidFill>
              </a:rPr>
              <a:t>Speivaart</a:t>
            </a:r>
            <a:endParaRPr lang="fr-FR" sz="600" dirty="0">
              <a:solidFill>
                <a:schemeClr val="bg2"/>
              </a:solidFill>
            </a:endParaRPr>
          </a:p>
        </p:txBody>
      </p:sp>
      <p:sp>
        <p:nvSpPr>
          <p:cNvPr id="18" name="Multiplier 17"/>
          <p:cNvSpPr/>
          <p:nvPr/>
        </p:nvSpPr>
        <p:spPr>
          <a:xfrm>
            <a:off x="7076224" y="5010173"/>
            <a:ext cx="195151" cy="1662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Multiplier 18"/>
          <p:cNvSpPr/>
          <p:nvPr/>
        </p:nvSpPr>
        <p:spPr>
          <a:xfrm>
            <a:off x="5878035" y="4768428"/>
            <a:ext cx="195151" cy="16625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645" y="1968946"/>
            <a:ext cx="6624906" cy="4551218"/>
          </a:xfrm>
          <a:prstGeom prst="rect">
            <a:avLst/>
          </a:prstGeom>
        </p:spPr>
      </p:pic>
      <p:pic>
        <p:nvPicPr>
          <p:cNvPr id="11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05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2999656" y="980728"/>
            <a:ext cx="72111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Klik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om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stijl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van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titel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te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wijzigen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2999656" y="2060849"/>
            <a:ext cx="7211144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Klik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om de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stijl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van de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tekst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te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wijzigen</a:t>
            </a:r>
            <a:endParaRPr lang="fr-FR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Tweede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Derde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Vierde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2057400" lvl="4" indent="-228600">
              <a:spcBef>
                <a:spcPct val="20000"/>
              </a:spcBef>
              <a:buFont typeface="Arial" pitchFamily="34" charset="0"/>
              <a:buChar char="»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Vijfde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  <a:endParaRPr lang="fr-BE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0"/>
            <a:ext cx="8900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55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728" y="26468"/>
            <a:ext cx="2448272" cy="122233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2" y="1196752"/>
            <a:ext cx="9144000" cy="54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89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340768"/>
            <a:ext cx="9144000" cy="5378824"/>
          </a:xfrm>
          <a:prstGeom prst="rect">
            <a:avLst/>
          </a:prstGeom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6422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39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" y="1265211"/>
            <a:ext cx="9144000" cy="5588368"/>
          </a:xfrm>
          <a:prstGeom prst="rect">
            <a:avLst/>
          </a:prstGeom>
        </p:spPr>
      </p:pic>
      <p:pic>
        <p:nvPicPr>
          <p:cNvPr id="10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6422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60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EACDC8E-0222-4BCD-A7FB-B7EE68099609}" type="datetime1">
              <a:rPr lang="fr-BE" smtClean="0"/>
              <a:pPr/>
              <a:t>12-05-22</a:t>
            </a:fld>
            <a:endParaRPr lang="fr-BE" dirty="0"/>
          </a:p>
        </p:txBody>
      </p:sp>
      <p:sp>
        <p:nvSpPr>
          <p:cNvPr id="4" name="Espace réservé du titre 1"/>
          <p:cNvSpPr txBox="1">
            <a:spLocks/>
          </p:cNvSpPr>
          <p:nvPr/>
        </p:nvSpPr>
        <p:spPr>
          <a:xfrm>
            <a:off x="2999656" y="980728"/>
            <a:ext cx="72111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Klik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om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stijl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van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titel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te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wijzigen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2999656" y="2060849"/>
            <a:ext cx="7211144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Klik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om de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stijl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van de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tekst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te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wijzigen</a:t>
            </a:r>
            <a:endParaRPr lang="fr-FR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Tweede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Derde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Vierde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2057400" lvl="4" indent="-228600">
              <a:spcBef>
                <a:spcPct val="20000"/>
              </a:spcBef>
              <a:buFont typeface="Arial" pitchFamily="34" charset="0"/>
              <a:buChar char="»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Vijfde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  <a:endParaRPr lang="fr-BE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59" y="1023395"/>
            <a:ext cx="9144000" cy="5910470"/>
          </a:xfrm>
          <a:prstGeom prst="rect">
            <a:avLst/>
          </a:prstGeom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6422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47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2999656" y="980728"/>
            <a:ext cx="72111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Klik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om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stijl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van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titel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te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wijzigen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2999656" y="2060849"/>
            <a:ext cx="7211144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Klik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om de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stijl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van de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tekst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te </a:t>
            </a: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wijzigen</a:t>
            </a:r>
            <a:endParaRPr lang="fr-FR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Tweede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Derde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Vierde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</a:p>
          <a:p>
            <a:pPr marL="2057400" lvl="4" indent="-228600">
              <a:spcBef>
                <a:spcPct val="20000"/>
              </a:spcBef>
              <a:buFont typeface="Arial" pitchFamily="34" charset="0"/>
              <a:buChar char="»"/>
              <a:defRPr/>
            </a:pPr>
            <a:r>
              <a:rPr lang="fr-FR" sz="2000" dirty="0" err="1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Vijfde</a:t>
            </a:r>
            <a:r>
              <a:rPr lang="fr-FR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niveau</a:t>
            </a:r>
            <a:endParaRPr lang="fr-BE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88136"/>
            <a:ext cx="9144000" cy="468172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9" y="1173172"/>
            <a:ext cx="4212729" cy="1327840"/>
          </a:xfrm>
          <a:prstGeom prst="rect">
            <a:avLst/>
          </a:prstGeom>
        </p:spPr>
      </p:pic>
      <p:pic>
        <p:nvPicPr>
          <p:cNvPr id="10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6422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44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116632"/>
            <a:ext cx="3384376" cy="251306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5" y="2477525"/>
            <a:ext cx="9502045" cy="4005063"/>
          </a:xfrm>
          <a:prstGeom prst="rect">
            <a:avLst/>
          </a:prstGeom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863752" y="1608436"/>
            <a:ext cx="6624736" cy="81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nl-NL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Europese Kaderrichtlijn Water</a:t>
            </a:r>
          </a:p>
          <a:p>
            <a:pPr>
              <a:spcBef>
                <a:spcPct val="0"/>
              </a:spcBef>
              <a:defRPr/>
            </a:pPr>
            <a:r>
              <a:rPr lang="nl-NL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Integraal Waterbeheer =</a:t>
            </a: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3340968" y="2820070"/>
            <a:ext cx="7211144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het gecoördineerd ontwikkelen, beheren en herstellen van het watersysteem, 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zodat het voldoet aan de kwaliteitsdoelstellingen voor het ecosysteem en voor het huidige multifunctionele gebruik, 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zonder daarbij de multifunctionaliteit voor de komende generaties in het gedrang te brengen.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endParaRPr lang="nl-NL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= gemeenschappelijke doelstelling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3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9750" y="0"/>
            <a:ext cx="82089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Situering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het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nieuwe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kunstwerk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Schuifconstructie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op het Canal de Furnes</a:t>
            </a:r>
          </a:p>
        </p:txBody>
      </p:sp>
      <p:sp>
        <p:nvSpPr>
          <p:cNvPr id="17" name="Ellipse 16"/>
          <p:cNvSpPr>
            <a:spLocks/>
          </p:cNvSpPr>
          <p:nvPr/>
        </p:nvSpPr>
        <p:spPr>
          <a:xfrm>
            <a:off x="3958431" y="5399139"/>
            <a:ext cx="288925" cy="295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465" y="3663080"/>
            <a:ext cx="5242696" cy="28325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4" y="1137372"/>
            <a:ext cx="64770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285235" y="1749719"/>
            <a:ext cx="4293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Montserrat" panose="00000500000000000000" pitchFamily="50" charset="0"/>
              </a:rPr>
              <a:t>Een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kunstwerk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bouwen</a:t>
            </a:r>
            <a:r>
              <a:rPr lang="fr-FR" dirty="0">
                <a:latin typeface="Montserrat" panose="00000500000000000000" pitchFamily="50" charset="0"/>
              </a:rPr>
              <a:t> om het water van het Canal de Furnes over te </a:t>
            </a:r>
            <a:r>
              <a:rPr lang="fr-FR" dirty="0" err="1">
                <a:latin typeface="Montserrat" panose="00000500000000000000" pitchFamily="50" charset="0"/>
              </a:rPr>
              <a:t>hevelen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naar</a:t>
            </a:r>
            <a:r>
              <a:rPr lang="fr-FR" dirty="0">
                <a:latin typeface="Montserrat" panose="00000500000000000000" pitchFamily="50" charset="0"/>
              </a:rPr>
              <a:t> het Canal Exutoire en </a:t>
            </a:r>
            <a:r>
              <a:rPr lang="fr-FR" dirty="0" err="1">
                <a:latin typeface="Montserrat" panose="00000500000000000000" pitchFamily="50" charset="0"/>
              </a:rPr>
              <a:t>vervolgens</a:t>
            </a:r>
            <a:r>
              <a:rPr lang="fr-FR" dirty="0">
                <a:latin typeface="Montserrat" panose="00000500000000000000" pitchFamily="50" charset="0"/>
              </a:rPr>
              <a:t> het water </a:t>
            </a:r>
            <a:r>
              <a:rPr lang="fr-FR" dirty="0" err="1">
                <a:latin typeface="Montserrat" panose="00000500000000000000" pitchFamily="50" charset="0"/>
              </a:rPr>
              <a:t>af</a:t>
            </a:r>
            <a:r>
              <a:rPr lang="fr-FR" dirty="0">
                <a:latin typeface="Montserrat" panose="00000500000000000000" pitchFamily="50" charset="0"/>
              </a:rPr>
              <a:t> te </a:t>
            </a:r>
            <a:r>
              <a:rPr lang="fr-FR" dirty="0" err="1">
                <a:latin typeface="Montserrat" panose="00000500000000000000" pitchFamily="50" charset="0"/>
              </a:rPr>
              <a:t>voeren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naar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zee</a:t>
            </a:r>
            <a:r>
              <a:rPr lang="fr-FR" dirty="0">
                <a:latin typeface="Montserrat" panose="00000500000000000000" pitchFamily="50" charset="0"/>
              </a:rPr>
              <a:t> ter </a:t>
            </a:r>
            <a:r>
              <a:rPr lang="fr-FR" dirty="0" err="1">
                <a:latin typeface="Montserrat" panose="00000500000000000000" pitchFamily="50" charset="0"/>
              </a:rPr>
              <a:t>hoogte</a:t>
            </a:r>
            <a:r>
              <a:rPr lang="fr-FR" dirty="0">
                <a:latin typeface="Montserrat" panose="00000500000000000000" pitchFamily="50" charset="0"/>
              </a:rPr>
              <a:t> van het </a:t>
            </a:r>
            <a:r>
              <a:rPr lang="fr-FR" dirty="0" err="1">
                <a:latin typeface="Montserrat" panose="00000500000000000000" pitchFamily="50" charset="0"/>
              </a:rPr>
              <a:t>kunstwerk</a:t>
            </a:r>
            <a:r>
              <a:rPr lang="fr-FR" dirty="0">
                <a:latin typeface="Montserrat" panose="00000500000000000000" pitchFamily="50" charset="0"/>
              </a:rPr>
              <a:t> van </a:t>
            </a:r>
            <a:r>
              <a:rPr lang="fr-FR" dirty="0" err="1">
                <a:latin typeface="Montserrat" panose="00000500000000000000" pitchFamily="50" charset="0"/>
              </a:rPr>
              <a:t>Tixier</a:t>
            </a: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39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1" t="2300" r="31607" b="17499"/>
          <a:stretch/>
        </p:blipFill>
        <p:spPr>
          <a:xfrm>
            <a:off x="540326" y="995153"/>
            <a:ext cx="5931309" cy="3566456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6632010" y="3305310"/>
            <a:ext cx="4943463" cy="3106208"/>
            <a:chOff x="4190146" y="3915569"/>
            <a:chExt cx="3702885" cy="2302351"/>
          </a:xfrm>
        </p:grpSpPr>
        <p:pic>
          <p:nvPicPr>
            <p:cNvPr id="7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0146" y="3915569"/>
              <a:ext cx="3702885" cy="2302351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V="1">
              <a:off x="6732588" y="5084763"/>
              <a:ext cx="792162" cy="649287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 rot="780382">
              <a:off x="5830604" y="5339080"/>
              <a:ext cx="944563" cy="342900"/>
            </a:xfrm>
            <a:prstGeom prst="parallelogram">
              <a:avLst>
                <a:gd name="adj" fmla="val 68866"/>
              </a:avLst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5895692" y="4810443"/>
              <a:ext cx="792162" cy="649287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6687854" y="4883468"/>
              <a:ext cx="719138" cy="719137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AutoShape 26"/>
            <p:cNvSpPr>
              <a:spLocks noChangeArrowheads="1"/>
            </p:cNvSpPr>
            <p:nvPr/>
          </p:nvSpPr>
          <p:spPr bwMode="auto">
            <a:xfrm rot="-805862">
              <a:off x="5679792" y="5531168"/>
              <a:ext cx="647700" cy="2159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2765603" y="3934380"/>
            <a:ext cx="173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Veurnekanaal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537833" y="2316754"/>
            <a:ext cx="128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Canal exutoire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632010" y="1480888"/>
            <a:ext cx="376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Montserrat" panose="00000500000000000000" pitchFamily="50" charset="0"/>
              </a:rPr>
              <a:t>Situering</a:t>
            </a:r>
            <a:r>
              <a:rPr lang="fr-FR" dirty="0">
                <a:latin typeface="Montserrat" panose="00000500000000000000" pitchFamily="50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</a:rPr>
              <a:t>nieuwe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schuif</a:t>
            </a: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621383" y="2766503"/>
            <a:ext cx="319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Montserrat" panose="00000500000000000000" pitchFamily="50" charset="0"/>
              </a:rPr>
              <a:t>Versteviging</a:t>
            </a:r>
            <a:r>
              <a:rPr lang="fr-FR" dirty="0">
                <a:latin typeface="Montserrat" panose="00000500000000000000" pitchFamily="50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</a:rPr>
              <a:t>oevers</a:t>
            </a: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1947" y="2304838"/>
            <a:ext cx="197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Moerenkanaal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863390" y="1014255"/>
            <a:ext cx="128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Canal de Jonction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83748" y="-1408"/>
            <a:ext cx="82089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Aard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nieuwe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kunstwerken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Schuifconstructie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op het Canal de Furnes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809610" y="4839212"/>
            <a:ext cx="429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Montserrat" panose="00000500000000000000" pitchFamily="50" charset="0"/>
              </a:rPr>
              <a:t>Een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kunstwerk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bouwen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dat</a:t>
            </a:r>
            <a:r>
              <a:rPr lang="fr-FR" dirty="0">
                <a:latin typeface="Montserrat" panose="00000500000000000000" pitchFamily="50" charset="0"/>
              </a:rPr>
              <a:t> de </a:t>
            </a:r>
            <a:r>
              <a:rPr lang="fr-FR" dirty="0" err="1">
                <a:latin typeface="Montserrat" panose="00000500000000000000" pitchFamily="50" charset="0"/>
              </a:rPr>
              <a:t>overheveling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regelt</a:t>
            </a:r>
            <a:r>
              <a:rPr lang="fr-FR" dirty="0">
                <a:latin typeface="Montserrat" panose="00000500000000000000" pitchFamily="50" charset="0"/>
              </a:rPr>
              <a:t> van het water van het Canal de Furnes </a:t>
            </a:r>
            <a:r>
              <a:rPr lang="fr-FR" dirty="0" err="1">
                <a:latin typeface="Montserrat" panose="00000500000000000000" pitchFamily="50" charset="0"/>
              </a:rPr>
              <a:t>naar</a:t>
            </a:r>
            <a:r>
              <a:rPr lang="fr-FR" dirty="0">
                <a:latin typeface="Montserrat" panose="00000500000000000000" pitchFamily="50" charset="0"/>
              </a:rPr>
              <a:t> het Canal Exutoire</a:t>
            </a:r>
          </a:p>
        </p:txBody>
      </p:sp>
      <p:pic>
        <p:nvPicPr>
          <p:cNvPr id="23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41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9750" y="260350"/>
            <a:ext cx="8208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Beschrijving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nieuwe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kunstwerken</a:t>
            </a:r>
            <a:endParaRPr lang="fr-FR" sz="2400" b="1" dirty="0">
              <a:solidFill>
                <a:srgbClr val="000099"/>
              </a:solidFill>
              <a:latin typeface="Montserrat" panose="00000500000000000000" pitchFamily="50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30" y="1163795"/>
            <a:ext cx="4176110" cy="284373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811" y="2150070"/>
            <a:ext cx="5406819" cy="160257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25432" t="23231" r="19814" b="26592"/>
          <a:stretch/>
        </p:blipFill>
        <p:spPr>
          <a:xfrm rot="10800000">
            <a:off x="1516030" y="4188478"/>
            <a:ext cx="4176110" cy="2475209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>
            <a:off x="2331720" y="5989320"/>
            <a:ext cx="1874520" cy="22860"/>
          </a:xfrm>
          <a:prstGeom prst="line">
            <a:avLst/>
          </a:prstGeom>
          <a:ln w="76200">
            <a:solidFill>
              <a:srgbClr val="FFFF00">
                <a:alpha val="6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654734" y="5118305"/>
            <a:ext cx="4973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Montserrat" panose="00000500000000000000" pitchFamily="50" charset="0"/>
              </a:rPr>
              <a:t>In </a:t>
            </a:r>
            <a:r>
              <a:rPr lang="fr-FR" sz="1400" dirty="0" err="1">
                <a:latin typeface="Montserrat" panose="00000500000000000000" pitchFamily="50" charset="0"/>
              </a:rPr>
              <a:t>onbruik</a:t>
            </a:r>
            <a:r>
              <a:rPr lang="fr-FR" sz="1400" dirty="0">
                <a:latin typeface="Montserrat" panose="00000500000000000000" pitchFamily="50" charset="0"/>
              </a:rPr>
              <a:t> </a:t>
            </a:r>
            <a:r>
              <a:rPr lang="fr-FR" sz="1400" dirty="0" err="1">
                <a:latin typeface="Montserrat" panose="00000500000000000000" pitchFamily="50" charset="0"/>
              </a:rPr>
              <a:t>geraakte</a:t>
            </a:r>
            <a:r>
              <a:rPr lang="fr-FR" sz="1400" dirty="0">
                <a:latin typeface="Montserrat" panose="00000500000000000000" pitchFamily="50" charset="0"/>
              </a:rPr>
              <a:t> </a:t>
            </a:r>
            <a:r>
              <a:rPr lang="fr-FR" sz="1400" dirty="0" err="1">
                <a:latin typeface="Montserrat" panose="00000500000000000000" pitchFamily="50" charset="0"/>
              </a:rPr>
              <a:t>duiker</a:t>
            </a:r>
            <a:r>
              <a:rPr lang="fr-FR" sz="1400" dirty="0">
                <a:latin typeface="Montserrat" panose="00000500000000000000" pitchFamily="50" charset="0"/>
              </a:rPr>
              <a:t> van </a:t>
            </a:r>
            <a:r>
              <a:rPr lang="fr-FR" sz="1400" dirty="0" err="1">
                <a:latin typeface="Montserrat" panose="00000500000000000000" pitchFamily="50" charset="0"/>
              </a:rPr>
              <a:t>het</a:t>
            </a:r>
            <a:r>
              <a:rPr lang="fr-FR" sz="1400" dirty="0">
                <a:latin typeface="Montserrat" panose="00000500000000000000" pitchFamily="50" charset="0"/>
              </a:rPr>
              <a:t> </a:t>
            </a:r>
            <a:r>
              <a:rPr lang="fr-FR" sz="1400" dirty="0" err="1">
                <a:latin typeface="Montserrat" panose="00000500000000000000" pitchFamily="50" charset="0"/>
              </a:rPr>
              <a:t>oude</a:t>
            </a:r>
            <a:r>
              <a:rPr lang="fr-FR" sz="1400" dirty="0">
                <a:latin typeface="Montserrat" panose="00000500000000000000" pitchFamily="50" charset="0"/>
              </a:rPr>
              <a:t> </a:t>
            </a:r>
            <a:r>
              <a:rPr lang="fr-FR" sz="1400" dirty="0" err="1">
                <a:latin typeface="Montserrat" panose="00000500000000000000" pitchFamily="50" charset="0"/>
              </a:rPr>
              <a:t>pompstation</a:t>
            </a:r>
            <a:endParaRPr lang="fr-FR" sz="1400" dirty="0">
              <a:latin typeface="Montserrat" panose="00000500000000000000" pitchFamily="50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4103370" y="5272193"/>
            <a:ext cx="2409441" cy="717127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3120390" y="3178166"/>
            <a:ext cx="3392421" cy="1839134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6665212" y="3178166"/>
            <a:ext cx="1953008" cy="1887863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0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71464" y="332656"/>
            <a:ext cx="8208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Beschrijving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nieuwe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kunstwerken</a:t>
            </a:r>
            <a:endParaRPr lang="fr-FR" sz="2400" b="1" dirty="0">
              <a:solidFill>
                <a:srgbClr val="000099"/>
              </a:solidFill>
              <a:latin typeface="Montserrat" panose="00000500000000000000" pitchFamily="50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1" y="1173041"/>
            <a:ext cx="6653392" cy="52750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91" y="1405890"/>
            <a:ext cx="2924177" cy="2057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100605" y="3498624"/>
            <a:ext cx="4046949" cy="2841388"/>
          </a:xfrm>
          <a:prstGeom prst="rect">
            <a:avLst/>
          </a:prstGeom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2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01772" y="805297"/>
            <a:ext cx="8208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Timing van 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werken</a:t>
            </a:r>
            <a:endParaRPr lang="fr-FR" sz="2400" b="1" dirty="0">
              <a:solidFill>
                <a:srgbClr val="000099"/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2495600" y="1916832"/>
            <a:ext cx="85344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Char char="►"/>
            </a:pPr>
            <a:r>
              <a:rPr lang="fr-FR" dirty="0"/>
              <a:t>De </a:t>
            </a:r>
            <a:r>
              <a:rPr lang="fr-FR" dirty="0" err="1"/>
              <a:t>nodige</a:t>
            </a:r>
            <a:r>
              <a:rPr lang="fr-FR" dirty="0"/>
              <a:t> </a:t>
            </a:r>
            <a:r>
              <a:rPr lang="fr-FR" dirty="0" err="1"/>
              <a:t>administratieve</a:t>
            </a:r>
            <a:r>
              <a:rPr lang="fr-FR" dirty="0"/>
              <a:t> </a:t>
            </a:r>
            <a:r>
              <a:rPr lang="fr-FR" dirty="0" err="1"/>
              <a:t>vergunningen</a:t>
            </a:r>
            <a:r>
              <a:rPr lang="fr-FR" dirty="0"/>
              <a:t> </a:t>
            </a:r>
            <a:r>
              <a:rPr lang="fr-FR" dirty="0" err="1"/>
              <a:t>worden</a:t>
            </a:r>
            <a:r>
              <a:rPr lang="fr-FR" dirty="0"/>
              <a:t> </a:t>
            </a:r>
            <a:r>
              <a:rPr lang="fr-FR" dirty="0" err="1"/>
              <a:t>aangevraagd</a:t>
            </a:r>
            <a:endParaRPr lang="fr-FR" dirty="0"/>
          </a:p>
          <a:p>
            <a:pPr lvl="1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/>
              <a:t>Vergunning</a:t>
            </a:r>
            <a:r>
              <a:rPr lang="fr-FR" dirty="0"/>
              <a:t> </a:t>
            </a:r>
            <a:r>
              <a:rPr lang="fr-FR" dirty="0" err="1"/>
              <a:t>volgens</a:t>
            </a:r>
            <a:r>
              <a:rPr lang="fr-FR" dirty="0"/>
              <a:t> de ‘loi sur l’eau’</a:t>
            </a:r>
          </a:p>
          <a:p>
            <a:pPr lvl="1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/>
              <a:t>Toestemmingsbesluit</a:t>
            </a:r>
            <a:r>
              <a:rPr lang="fr-FR" dirty="0"/>
              <a:t> </a:t>
            </a:r>
            <a:r>
              <a:rPr lang="fr-FR" dirty="0" err="1"/>
              <a:t>voor</a:t>
            </a:r>
            <a:r>
              <a:rPr lang="fr-FR" dirty="0"/>
              <a:t> de </a:t>
            </a:r>
            <a:r>
              <a:rPr lang="fr-FR" dirty="0" err="1"/>
              <a:t>bezetting</a:t>
            </a:r>
            <a:r>
              <a:rPr lang="fr-FR" dirty="0"/>
              <a:t> van </a:t>
            </a:r>
            <a:r>
              <a:rPr lang="fr-FR" dirty="0" err="1"/>
              <a:t>gronden</a:t>
            </a:r>
            <a:r>
              <a:rPr lang="fr-FR" dirty="0"/>
              <a:t> en </a:t>
            </a:r>
            <a:r>
              <a:rPr lang="fr-FR" dirty="0" err="1"/>
              <a:t>voor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stopzetting</a:t>
            </a:r>
            <a:r>
              <a:rPr lang="fr-FR" dirty="0"/>
              <a:t> van de </a:t>
            </a:r>
            <a:r>
              <a:rPr lang="fr-FR" dirty="0" err="1"/>
              <a:t>scheepvaart</a:t>
            </a:r>
            <a:r>
              <a:rPr lang="fr-FR" dirty="0"/>
              <a:t>, …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Char char="►"/>
            </a:pPr>
            <a:r>
              <a:rPr lang="fr-FR" dirty="0" err="1"/>
              <a:t>Toekenning</a:t>
            </a:r>
            <a:r>
              <a:rPr lang="fr-FR" dirty="0"/>
              <a:t> van de </a:t>
            </a:r>
            <a:r>
              <a:rPr lang="fr-FR" dirty="0" err="1"/>
              <a:t>opdracht</a:t>
            </a:r>
            <a:r>
              <a:rPr lang="fr-FR" dirty="0"/>
              <a:t> – </a:t>
            </a:r>
            <a:r>
              <a:rPr lang="fr-FR" dirty="0" err="1"/>
              <a:t>einde</a:t>
            </a:r>
            <a:r>
              <a:rPr lang="fr-FR" dirty="0"/>
              <a:t> 2018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Char char="►"/>
            </a:pPr>
            <a:r>
              <a:rPr lang="fr-FR" dirty="0" err="1"/>
              <a:t>Uitvoering</a:t>
            </a:r>
            <a:r>
              <a:rPr lang="fr-FR" dirty="0"/>
              <a:t> van de </a:t>
            </a:r>
            <a:r>
              <a:rPr lang="fr-FR" dirty="0" err="1"/>
              <a:t>werken</a:t>
            </a:r>
            <a:r>
              <a:rPr lang="fr-FR" dirty="0"/>
              <a:t> op de site – </a:t>
            </a:r>
            <a:r>
              <a:rPr lang="fr-FR" dirty="0" err="1"/>
              <a:t>vanaf</a:t>
            </a:r>
            <a:r>
              <a:rPr lang="fr-FR" dirty="0"/>
              <a:t> </a:t>
            </a:r>
            <a:r>
              <a:rPr lang="fr-FR" dirty="0" err="1"/>
              <a:t>april</a:t>
            </a:r>
            <a:r>
              <a:rPr lang="fr-FR" dirty="0"/>
              <a:t> 2019, </a:t>
            </a:r>
            <a:r>
              <a:rPr lang="fr-FR" dirty="0" err="1"/>
              <a:t>voorziene</a:t>
            </a:r>
            <a:r>
              <a:rPr lang="fr-FR" dirty="0"/>
              <a:t> </a:t>
            </a:r>
            <a:r>
              <a:rPr lang="fr-FR" dirty="0" err="1"/>
              <a:t>duurtijd</a:t>
            </a:r>
            <a:r>
              <a:rPr lang="fr-FR" dirty="0"/>
              <a:t> 4 </a:t>
            </a:r>
            <a:r>
              <a:rPr lang="fr-FR" dirty="0" err="1"/>
              <a:t>maanden</a:t>
            </a:r>
            <a:r>
              <a:rPr lang="fr-FR" dirty="0"/>
              <a:t> en </a:t>
            </a:r>
            <a:r>
              <a:rPr lang="fr-FR" dirty="0" err="1"/>
              <a:t>ingebruikname</a:t>
            </a:r>
            <a:r>
              <a:rPr lang="fr-FR" dirty="0"/>
              <a:t> van de </a:t>
            </a:r>
            <a:r>
              <a:rPr lang="fr-FR" dirty="0" err="1"/>
              <a:t>beheerinstrumenten</a:t>
            </a:r>
            <a:endParaRPr lang="fr-FR" dirty="0"/>
          </a:p>
          <a:p>
            <a:pPr>
              <a:spcBef>
                <a:spcPct val="50000"/>
              </a:spcBef>
            </a:pPr>
            <a:endParaRPr lang="fr-FR" dirty="0"/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1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9750" y="260350"/>
            <a:ext cx="82089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Beheermodaliteiten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kunstwerken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Regels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vervat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in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een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Frans-Vlaams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samenwerkingsovereenkomst</a:t>
            </a:r>
            <a:endParaRPr lang="fr-FR" sz="2400" b="1" dirty="0">
              <a:solidFill>
                <a:srgbClr val="000099"/>
              </a:solidFill>
              <a:latin typeface="Montserrat" panose="00000500000000000000" pitchFamily="50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43472" y="1901004"/>
            <a:ext cx="906557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Char char="►"/>
            </a:pPr>
            <a:r>
              <a:rPr lang="fr-FR" dirty="0"/>
              <a:t> </a:t>
            </a:r>
            <a:r>
              <a:rPr lang="fr-FR" dirty="0" err="1">
                <a:latin typeface="Montserrat" panose="00000500000000000000" pitchFamily="50" charset="0"/>
              </a:rPr>
              <a:t>Twee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beheermodaliteiten</a:t>
            </a:r>
            <a:endParaRPr lang="fr-FR" dirty="0">
              <a:latin typeface="Montserrat" panose="00000500000000000000" pitchFamily="50" charset="0"/>
            </a:endParaRP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Normaal</a:t>
            </a:r>
            <a:r>
              <a:rPr lang="fr-FR" dirty="0">
                <a:latin typeface="Montserrat" panose="00000500000000000000" pitchFamily="50" charset="0"/>
              </a:rPr>
              <a:t> – </a:t>
            </a:r>
            <a:r>
              <a:rPr lang="fr-FR" dirty="0" err="1">
                <a:latin typeface="Montserrat" panose="00000500000000000000" pitchFamily="50" charset="0"/>
              </a:rPr>
              <a:t>geen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verandering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ten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overstaan</a:t>
            </a:r>
            <a:r>
              <a:rPr lang="fr-FR" dirty="0">
                <a:latin typeface="Montserrat" panose="00000500000000000000" pitchFamily="50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</a:rPr>
              <a:t>huidige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situatie</a:t>
            </a:r>
            <a:endParaRPr lang="fr-FR" dirty="0">
              <a:latin typeface="Montserrat" panose="00000500000000000000" pitchFamily="50" charset="0"/>
            </a:endParaRP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Tijdelijk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gedeelde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afwatering</a:t>
            </a:r>
            <a:r>
              <a:rPr lang="fr-FR" dirty="0">
                <a:latin typeface="Montserrat" panose="00000500000000000000" pitchFamily="50" charset="0"/>
              </a:rPr>
              <a:t> (</a:t>
            </a:r>
            <a:r>
              <a:rPr lang="fr-FR" dirty="0" err="1">
                <a:latin typeface="Montserrat" panose="00000500000000000000" pitchFamily="50" charset="0"/>
              </a:rPr>
              <a:t>afwatering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naar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Duinkerke</a:t>
            </a:r>
            <a:r>
              <a:rPr lang="fr-FR" dirty="0">
                <a:latin typeface="Montserrat" panose="00000500000000000000" pitchFamily="50" charset="0"/>
              </a:rPr>
              <a:t> en </a:t>
            </a:r>
            <a:r>
              <a:rPr lang="fr-FR" dirty="0" err="1">
                <a:latin typeface="Montserrat" panose="00000500000000000000" pitchFamily="50" charset="0"/>
              </a:rPr>
              <a:t>Nieuwpoort</a:t>
            </a:r>
            <a:r>
              <a:rPr lang="fr-FR" dirty="0">
                <a:latin typeface="Montserrat" panose="00000500000000000000" pitchFamily="50" charset="0"/>
              </a:rPr>
              <a:t>)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15480" y="3356992"/>
            <a:ext cx="1003109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Char char="►"/>
            </a:pPr>
            <a:r>
              <a:rPr lang="fr-FR" dirty="0"/>
              <a:t> </a:t>
            </a:r>
            <a:r>
              <a:rPr lang="fr-FR" dirty="0" err="1">
                <a:latin typeface="Montserrat" panose="00000500000000000000" pitchFamily="50" charset="0"/>
              </a:rPr>
              <a:t>Voorwaarden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voor</a:t>
            </a:r>
            <a:r>
              <a:rPr lang="fr-FR" dirty="0">
                <a:latin typeface="Montserrat" panose="00000500000000000000" pitchFamily="50" charset="0"/>
              </a:rPr>
              <a:t> de </a:t>
            </a:r>
            <a:r>
              <a:rPr lang="fr-FR" dirty="0" err="1">
                <a:latin typeface="Montserrat" panose="00000500000000000000" pitchFamily="50" charset="0"/>
              </a:rPr>
              <a:t>opening</a:t>
            </a:r>
            <a:r>
              <a:rPr lang="fr-FR" dirty="0">
                <a:latin typeface="Montserrat" panose="00000500000000000000" pitchFamily="50" charset="0"/>
              </a:rPr>
              <a:t> van de </a:t>
            </a:r>
            <a:r>
              <a:rPr lang="fr-FR" dirty="0" err="1">
                <a:latin typeface="Montserrat" panose="00000500000000000000" pitchFamily="50" charset="0"/>
              </a:rPr>
              <a:t>schuif</a:t>
            </a:r>
            <a:r>
              <a:rPr lang="fr-FR" dirty="0">
                <a:latin typeface="Montserrat" panose="00000500000000000000" pitchFamily="50" charset="0"/>
              </a:rPr>
              <a:t> op het Canal de Furnes:</a:t>
            </a: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als</a:t>
            </a:r>
            <a:r>
              <a:rPr lang="fr-FR" dirty="0">
                <a:latin typeface="Montserrat" panose="00000500000000000000" pitchFamily="50" charset="0"/>
              </a:rPr>
              <a:t> de </a:t>
            </a:r>
            <a:r>
              <a:rPr lang="fr-FR" dirty="0" err="1">
                <a:latin typeface="Montserrat" panose="00000500000000000000" pitchFamily="50" charset="0"/>
              </a:rPr>
              <a:t>schuiven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zijn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geopend</a:t>
            </a:r>
            <a:r>
              <a:rPr lang="fr-FR" dirty="0">
                <a:latin typeface="Montserrat" panose="00000500000000000000" pitchFamily="50" charset="0"/>
              </a:rPr>
              <a:t> van </a:t>
            </a:r>
            <a:r>
              <a:rPr lang="fr-FR" dirty="0" err="1">
                <a:latin typeface="Montserrat" panose="00000500000000000000" pitchFamily="50" charset="0"/>
              </a:rPr>
              <a:t>het</a:t>
            </a:r>
            <a:r>
              <a:rPr lang="fr-FR" dirty="0">
                <a:latin typeface="Montserrat" panose="00000500000000000000" pitchFamily="50" charset="0"/>
              </a:rPr>
              <a:t> station van </a:t>
            </a:r>
            <a:r>
              <a:rPr lang="fr-FR" dirty="0" err="1">
                <a:latin typeface="Montserrat" panose="00000500000000000000" pitchFamily="50" charset="0"/>
              </a:rPr>
              <a:t>Tixier</a:t>
            </a:r>
            <a:r>
              <a:rPr lang="fr-FR" dirty="0">
                <a:latin typeface="Montserrat" panose="00000500000000000000" pitchFamily="50" charset="0"/>
              </a:rPr>
              <a:t> in </a:t>
            </a:r>
            <a:r>
              <a:rPr lang="fr-FR" dirty="0" err="1">
                <a:latin typeface="Montserrat" panose="00000500000000000000" pitchFamily="50" charset="0"/>
              </a:rPr>
              <a:t>Duinkerke</a:t>
            </a:r>
            <a:endParaRPr lang="fr-FR" dirty="0">
              <a:latin typeface="Montserrat" panose="00000500000000000000" pitchFamily="50" charset="0"/>
            </a:endParaRP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bij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een</a:t>
            </a:r>
            <a:r>
              <a:rPr lang="fr-FR" dirty="0">
                <a:latin typeface="Montserrat" panose="00000500000000000000" pitchFamily="50" charset="0"/>
              </a:rPr>
              <a:t> niveau &lt;2.50 CMD van het Canal Exutoire </a:t>
            </a:r>
            <a:r>
              <a:rPr lang="fr-FR" sz="1100" dirty="0">
                <a:latin typeface="Montserrat" panose="00000500000000000000" pitchFamily="50" charset="0"/>
              </a:rPr>
              <a:t>(CMD=Cote marine Dunkerque)</a:t>
            </a: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het niveau van het Canal de Furnes </a:t>
            </a:r>
            <a:r>
              <a:rPr lang="fr-FR" dirty="0" err="1">
                <a:latin typeface="Montserrat" panose="00000500000000000000" pitchFamily="50" charset="0"/>
              </a:rPr>
              <a:t>is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hoger</a:t>
            </a:r>
            <a:r>
              <a:rPr lang="fr-FR" dirty="0">
                <a:latin typeface="Montserrat" panose="00000500000000000000" pitchFamily="50" charset="0"/>
              </a:rPr>
              <a:t> dan NNN – 0,30, of 3.10 CMD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Char char="►"/>
            </a:pP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Werkingsvoorwaarden</a:t>
            </a:r>
            <a:r>
              <a:rPr lang="fr-FR" dirty="0">
                <a:latin typeface="Montserrat" panose="00000500000000000000" pitchFamily="50" charset="0"/>
              </a:rPr>
              <a:t> van </a:t>
            </a:r>
            <a:r>
              <a:rPr lang="fr-FR" dirty="0" err="1">
                <a:latin typeface="Montserrat" panose="00000500000000000000" pitchFamily="50" charset="0"/>
              </a:rPr>
              <a:t>het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pompstation</a:t>
            </a:r>
            <a:r>
              <a:rPr lang="fr-FR" dirty="0">
                <a:latin typeface="Montserrat" panose="00000500000000000000" pitchFamily="50" charset="0"/>
              </a:rPr>
              <a:t> op de </a:t>
            </a:r>
            <a:r>
              <a:rPr lang="fr-FR" dirty="0" err="1">
                <a:latin typeface="Montserrat" panose="00000500000000000000" pitchFamily="50" charset="0"/>
              </a:rPr>
              <a:t>Speievaart</a:t>
            </a:r>
            <a:r>
              <a:rPr lang="fr-FR" dirty="0">
                <a:latin typeface="Montserrat" panose="00000500000000000000" pitchFamily="50" charset="0"/>
              </a:rPr>
              <a:t> in </a:t>
            </a:r>
            <a:r>
              <a:rPr lang="fr-FR" dirty="0" err="1">
                <a:latin typeface="Montserrat" panose="00000500000000000000" pitchFamily="50" charset="0"/>
              </a:rPr>
              <a:t>Vlaanderen</a:t>
            </a:r>
            <a:r>
              <a:rPr lang="fr-FR" dirty="0">
                <a:latin typeface="Montserrat" panose="00000500000000000000" pitchFamily="50" charset="0"/>
              </a:rPr>
              <a:t>:</a:t>
            </a: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0000500000000000000" pitchFamily="50" charset="0"/>
              </a:rPr>
              <a:t>het niveau van het Canal de Furnes in </a:t>
            </a:r>
            <a:r>
              <a:rPr lang="fr-FR" dirty="0" err="1">
                <a:latin typeface="Montserrat" panose="00000500000000000000" pitchFamily="50" charset="0"/>
              </a:rPr>
              <a:t>Ghyvelde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ligt</a:t>
            </a:r>
            <a:r>
              <a:rPr lang="fr-FR" dirty="0">
                <a:latin typeface="Montserrat" panose="00000500000000000000" pitchFamily="50" charset="0"/>
              </a:rPr>
              <a:t> niet </a:t>
            </a:r>
            <a:r>
              <a:rPr lang="fr-FR" dirty="0" err="1">
                <a:latin typeface="Montserrat" panose="00000500000000000000" pitchFamily="50" charset="0"/>
              </a:rPr>
              <a:t>boven</a:t>
            </a:r>
            <a:r>
              <a:rPr lang="fr-FR" dirty="0">
                <a:latin typeface="Montserrat" panose="00000500000000000000" pitchFamily="50" charset="0"/>
              </a:rPr>
              <a:t> NNN + 0.30, of 3.7 CMD 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Arial" charset="0"/>
              <a:buChar char="►"/>
            </a:pPr>
            <a:r>
              <a:rPr lang="fr-FR" dirty="0">
                <a:latin typeface="Montserrat" panose="00000500000000000000" pitchFamily="50" charset="0"/>
              </a:rPr>
              <a:t> De </a:t>
            </a:r>
            <a:r>
              <a:rPr lang="fr-FR" dirty="0" err="1">
                <a:latin typeface="Montserrat" panose="00000500000000000000" pitchFamily="50" charset="0"/>
              </a:rPr>
              <a:t>beheerders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kunnen</a:t>
            </a:r>
            <a:r>
              <a:rPr lang="fr-FR" dirty="0">
                <a:latin typeface="Montserrat" panose="00000500000000000000" pitchFamily="50" charset="0"/>
              </a:rPr>
              <a:t> op </a:t>
            </a:r>
            <a:r>
              <a:rPr lang="fr-FR" dirty="0" err="1">
                <a:latin typeface="Montserrat" panose="00000500000000000000" pitchFamily="50" charset="0"/>
              </a:rPr>
              <a:t>een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digitaal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platform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gegevens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uitwisselen</a:t>
            </a: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75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1664" y="373435"/>
            <a:ext cx="78830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Evolutie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beheerwijzen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het Canal de Furnes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20380" y="5226628"/>
            <a:ext cx="179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Montserrat" panose="00000500000000000000" pitchFamily="50" charset="0"/>
              </a:rPr>
              <a:t>Huidige</a:t>
            </a:r>
            <a:r>
              <a:rPr lang="fr-FR" sz="1600" dirty="0">
                <a:latin typeface="Montserrat" panose="00000500000000000000" pitchFamily="50" charset="0"/>
              </a:rPr>
              <a:t> </a:t>
            </a:r>
            <a:r>
              <a:rPr lang="fr-FR" sz="1600" dirty="0" err="1">
                <a:latin typeface="Montserrat" panose="00000500000000000000" pitchFamily="50" charset="0"/>
              </a:rPr>
              <a:t>situatie</a:t>
            </a:r>
            <a:endParaRPr lang="fr-FR" sz="1600" dirty="0">
              <a:latin typeface="Montserrat" panose="00000500000000000000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18797" y="5864047"/>
            <a:ext cx="3573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Montserrat" panose="00000500000000000000" pitchFamily="50" charset="0"/>
              </a:rPr>
              <a:t>Normale modus -</a:t>
            </a:r>
          </a:p>
          <a:p>
            <a:r>
              <a:rPr lang="fr-FR" sz="1600" dirty="0" err="1">
                <a:latin typeface="Montserrat" panose="00000500000000000000" pitchFamily="50" charset="0"/>
              </a:rPr>
              <a:t>Gesloten</a:t>
            </a:r>
            <a:r>
              <a:rPr lang="fr-FR" sz="1600" dirty="0">
                <a:latin typeface="Montserrat" panose="00000500000000000000" pitchFamily="50" charset="0"/>
              </a:rPr>
              <a:t> </a:t>
            </a:r>
            <a:r>
              <a:rPr lang="fr-FR" sz="1600" dirty="0" err="1">
                <a:latin typeface="Montserrat" panose="00000500000000000000" pitchFamily="50" charset="0"/>
              </a:rPr>
              <a:t>schuif</a:t>
            </a:r>
            <a:r>
              <a:rPr lang="fr-FR" sz="1600" dirty="0">
                <a:latin typeface="Montserrat" panose="00000500000000000000" pitchFamily="50" charset="0"/>
              </a:rPr>
              <a:t>,  </a:t>
            </a:r>
            <a:r>
              <a:rPr lang="fr-FR" sz="1600" dirty="0" err="1">
                <a:latin typeface="Montserrat" panose="00000500000000000000" pitchFamily="50" charset="0"/>
              </a:rPr>
              <a:t>pomp</a:t>
            </a:r>
            <a:r>
              <a:rPr lang="fr-FR" sz="1600" dirty="0">
                <a:latin typeface="Montserrat" panose="00000500000000000000" pitchFamily="50" charset="0"/>
              </a:rPr>
              <a:t> </a:t>
            </a:r>
            <a:r>
              <a:rPr lang="fr-FR" sz="1600" dirty="0" err="1">
                <a:latin typeface="Montserrat" panose="00000500000000000000" pitchFamily="50" charset="0"/>
              </a:rPr>
              <a:t>stilgelegd</a:t>
            </a:r>
            <a:endParaRPr lang="fr-FR" sz="1600" dirty="0">
              <a:latin typeface="Montserrat" panose="000005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134428" y="5760502"/>
            <a:ext cx="391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Montserrat" panose="00000500000000000000" pitchFamily="50" charset="0"/>
              </a:rPr>
              <a:t>Tijdelijk</a:t>
            </a:r>
            <a:r>
              <a:rPr lang="fr-FR" sz="1600" dirty="0">
                <a:latin typeface="Montserrat" panose="00000500000000000000" pitchFamily="50" charset="0"/>
              </a:rPr>
              <a:t> </a:t>
            </a:r>
            <a:r>
              <a:rPr lang="fr-FR" sz="1600" dirty="0" err="1">
                <a:latin typeface="Montserrat" panose="00000500000000000000" pitchFamily="50" charset="0"/>
              </a:rPr>
              <a:t>gedeelde</a:t>
            </a:r>
            <a:r>
              <a:rPr lang="fr-FR" sz="1600" dirty="0">
                <a:latin typeface="Montserrat" panose="00000500000000000000" pitchFamily="50" charset="0"/>
              </a:rPr>
              <a:t> </a:t>
            </a:r>
            <a:r>
              <a:rPr lang="fr-FR" sz="1600" dirty="0" err="1">
                <a:latin typeface="Montserrat" panose="00000500000000000000" pitchFamily="50" charset="0"/>
              </a:rPr>
              <a:t>afwateringsmodus</a:t>
            </a:r>
            <a:r>
              <a:rPr lang="fr-FR" sz="1600" dirty="0">
                <a:latin typeface="Montserrat" panose="00000500000000000000" pitchFamily="50" charset="0"/>
              </a:rPr>
              <a:t> – </a:t>
            </a:r>
            <a:r>
              <a:rPr lang="fr-FR" sz="1600" dirty="0" err="1">
                <a:latin typeface="Montserrat" panose="00000500000000000000" pitchFamily="50" charset="0"/>
              </a:rPr>
              <a:t>schuif</a:t>
            </a:r>
            <a:r>
              <a:rPr lang="fr-FR" sz="1600" dirty="0">
                <a:latin typeface="Montserrat" panose="00000500000000000000" pitchFamily="50" charset="0"/>
              </a:rPr>
              <a:t> open, </a:t>
            </a:r>
            <a:r>
              <a:rPr lang="fr-FR" sz="1600" dirty="0" err="1">
                <a:latin typeface="Montserrat" panose="00000500000000000000" pitchFamily="50" charset="0"/>
              </a:rPr>
              <a:t>pomp</a:t>
            </a:r>
            <a:r>
              <a:rPr lang="fr-FR" sz="1600" dirty="0">
                <a:latin typeface="Montserrat" panose="00000500000000000000" pitchFamily="50" charset="0"/>
              </a:rPr>
              <a:t> in </a:t>
            </a:r>
            <a:r>
              <a:rPr lang="fr-FR" sz="1600" dirty="0" err="1">
                <a:latin typeface="Montserrat" panose="00000500000000000000" pitchFamily="50" charset="0"/>
              </a:rPr>
              <a:t>werking</a:t>
            </a:r>
            <a:endParaRPr lang="fr-FR" sz="1600" dirty="0">
              <a:latin typeface="Montserrat" panose="00000500000000000000" pitchFamily="50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35082" y="1870364"/>
            <a:ext cx="4068512" cy="3002972"/>
            <a:chOff x="391418" y="2069984"/>
            <a:chExt cx="3577562" cy="255309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418" y="2069984"/>
              <a:ext cx="3577562" cy="255309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190009" y="3404010"/>
              <a:ext cx="188752" cy="2666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317295" y="2192482"/>
            <a:ext cx="7715378" cy="2993151"/>
            <a:chOff x="4317295" y="2632543"/>
            <a:chExt cx="7317032" cy="255309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7295" y="2632543"/>
              <a:ext cx="3356734" cy="255309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9500" y="2632543"/>
              <a:ext cx="3704827" cy="255309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10699456" y="4199681"/>
              <a:ext cx="93487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>
                  <a:solidFill>
                    <a:schemeClr val="bg2"/>
                  </a:solidFill>
                </a:rPr>
                <a:t>Station du </a:t>
              </a:r>
              <a:r>
                <a:rPr lang="fr-FR" sz="600" dirty="0" err="1">
                  <a:solidFill>
                    <a:schemeClr val="bg2"/>
                  </a:solidFill>
                </a:rPr>
                <a:t>Speivaart</a:t>
              </a:r>
              <a:endParaRPr lang="fr-FR" sz="600" dirty="0">
                <a:solidFill>
                  <a:schemeClr val="bg2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779883" y="4180654"/>
              <a:ext cx="93487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>
                  <a:solidFill>
                    <a:schemeClr val="bg2"/>
                  </a:solidFill>
                </a:rPr>
                <a:t>Station du </a:t>
              </a:r>
              <a:r>
                <a:rPr lang="fr-FR" sz="600" dirty="0" err="1">
                  <a:solidFill>
                    <a:schemeClr val="bg2"/>
                  </a:solidFill>
                </a:rPr>
                <a:t>Speivaart</a:t>
              </a:r>
              <a:endParaRPr lang="fr-FR" sz="600" dirty="0">
                <a:solidFill>
                  <a:schemeClr val="bg2"/>
                </a:solidFill>
              </a:endParaRPr>
            </a:p>
          </p:txBody>
        </p:sp>
        <p:sp>
          <p:nvSpPr>
            <p:cNvPr id="18" name="Multiplier 17"/>
            <p:cNvSpPr/>
            <p:nvPr/>
          </p:nvSpPr>
          <p:spPr>
            <a:xfrm>
              <a:off x="7098822" y="4033427"/>
              <a:ext cx="195151" cy="166254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Multiplier 18"/>
            <p:cNvSpPr/>
            <p:nvPr/>
          </p:nvSpPr>
          <p:spPr>
            <a:xfrm>
              <a:off x="5841236" y="3742834"/>
              <a:ext cx="195151" cy="166254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6852980" y="5412516"/>
            <a:ext cx="2292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Montserrat" panose="00000500000000000000" pitchFamily="50" charset="0"/>
              </a:rPr>
              <a:t>Toekomstige</a:t>
            </a:r>
            <a:r>
              <a:rPr lang="fr-FR" sz="1600" dirty="0">
                <a:latin typeface="Montserrat" panose="00000500000000000000" pitchFamily="50" charset="0"/>
              </a:rPr>
              <a:t> </a:t>
            </a:r>
            <a:r>
              <a:rPr lang="fr-FR" sz="1600" dirty="0" err="1">
                <a:latin typeface="Montserrat" panose="00000500000000000000" pitchFamily="50" charset="0"/>
              </a:rPr>
              <a:t>situatie</a:t>
            </a:r>
            <a:endParaRPr lang="fr-FR" sz="1600" dirty="0">
              <a:latin typeface="Montserrat" panose="00000500000000000000" pitchFamily="50" charset="0"/>
            </a:endParaRPr>
          </a:p>
        </p:txBody>
      </p:sp>
      <p:pic>
        <p:nvPicPr>
          <p:cNvPr id="22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10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33276" y="1966809"/>
            <a:ext cx="9323909" cy="4735326"/>
            <a:chOff x="1787436" y="1177101"/>
            <a:chExt cx="8617128" cy="450379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1850" y="1177101"/>
              <a:ext cx="5022714" cy="4503798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1531" r="26150" b="76419"/>
            <a:stretch/>
          </p:blipFill>
          <p:spPr>
            <a:xfrm>
              <a:off x="1787436" y="2853883"/>
              <a:ext cx="3387131" cy="2637469"/>
            </a:xfrm>
            <a:prstGeom prst="rect">
              <a:avLst/>
            </a:prstGeom>
          </p:spPr>
        </p:pic>
        <p:grpSp>
          <p:nvGrpSpPr>
            <p:cNvPr id="6" name="Group 2"/>
            <p:cNvGrpSpPr>
              <a:grpSpLocks noChangeAspect="1"/>
            </p:cNvGrpSpPr>
            <p:nvPr/>
          </p:nvGrpSpPr>
          <p:grpSpPr bwMode="auto">
            <a:xfrm>
              <a:off x="1886882" y="3034146"/>
              <a:ext cx="3209726" cy="2117516"/>
              <a:chOff x="2232" y="6201"/>
              <a:chExt cx="7444" cy="5592"/>
            </a:xfrm>
          </p:grpSpPr>
          <p:pic>
            <p:nvPicPr>
              <p:cNvPr id="7" name="Picture 3" descr="Synoptique Moër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2" y="6201"/>
                <a:ext cx="7444" cy="5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2" y="9307"/>
                <a:ext cx="24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Groupe 9"/>
          <p:cNvGrpSpPr/>
          <p:nvPr/>
        </p:nvGrpSpPr>
        <p:grpSpPr>
          <a:xfrm>
            <a:off x="665018" y="1006247"/>
            <a:ext cx="5433203" cy="2294769"/>
            <a:chOff x="77807" y="1240288"/>
            <a:chExt cx="5832528" cy="3779047"/>
          </a:xfrm>
        </p:grpSpPr>
        <p:grpSp>
          <p:nvGrpSpPr>
            <p:cNvPr id="11" name="Groupe 10"/>
            <p:cNvGrpSpPr/>
            <p:nvPr/>
          </p:nvGrpSpPr>
          <p:grpSpPr>
            <a:xfrm>
              <a:off x="77807" y="1653780"/>
              <a:ext cx="5832528" cy="3365555"/>
              <a:chOff x="77807" y="1653780"/>
              <a:chExt cx="5832528" cy="3365555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230016" y="1653780"/>
                <a:ext cx="5638128" cy="2754000"/>
                <a:chOff x="85592" y="2104124"/>
                <a:chExt cx="5638128" cy="2754000"/>
              </a:xfrm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8" t="6951" r="43888"/>
                <a:stretch/>
              </p:blipFill>
              <p:spPr>
                <a:xfrm>
                  <a:off x="85592" y="2204864"/>
                  <a:ext cx="2038136" cy="255252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27" name="Image 2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2104124"/>
                  <a:ext cx="3672000" cy="27540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cxnSp>
            <p:nvCxnSpPr>
              <p:cNvPr id="15" name="Connecteur droit avec flèche 14"/>
              <p:cNvCxnSpPr/>
              <p:nvPr/>
            </p:nvCxnSpPr>
            <p:spPr>
              <a:xfrm flipV="1">
                <a:off x="611560" y="3429000"/>
                <a:ext cx="0" cy="12961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 flipV="1">
                <a:off x="2915816" y="3429000"/>
                <a:ext cx="0" cy="12961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flipV="1">
                <a:off x="5364088" y="3429000"/>
                <a:ext cx="0" cy="12961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77807" y="4767335"/>
                <a:ext cx="1080000" cy="2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b="1" dirty="0">
                    <a:solidFill>
                      <a:srgbClr val="336666"/>
                    </a:solidFill>
                    <a:latin typeface="Verdana" pitchFamily="34" charset="0"/>
                  </a:rPr>
                  <a:t>Simulateur </a:t>
                </a:r>
              </a:p>
              <a:p>
                <a:pPr algn="ctr"/>
                <a:r>
                  <a:rPr lang="fr-FR" b="1" dirty="0">
                    <a:solidFill>
                      <a:srgbClr val="336666"/>
                    </a:solidFill>
                    <a:latin typeface="Verdana" pitchFamily="34" charset="0"/>
                  </a:rPr>
                  <a:t>Tixier</a:t>
                </a:r>
              </a:p>
            </p:txBody>
          </p:sp>
          <p:sp>
            <p:nvSpPr>
              <p:cNvPr id="19" name="Text Box 20"/>
              <p:cNvSpPr txBox="1">
                <a:spLocks noChangeArrowheads="1"/>
              </p:cNvSpPr>
              <p:nvPr/>
            </p:nvSpPr>
            <p:spPr bwMode="auto">
              <a:xfrm>
                <a:off x="2382063" y="4767335"/>
                <a:ext cx="1080000" cy="2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b="1" dirty="0">
                    <a:solidFill>
                      <a:srgbClr val="336666"/>
                    </a:solidFill>
                    <a:latin typeface="Verdana" pitchFamily="34" charset="0"/>
                  </a:rPr>
                  <a:t>Simulateur Jonction</a:t>
                </a:r>
              </a:p>
            </p:txBody>
          </p:sp>
          <p:sp>
            <p:nvSpPr>
              <p:cNvPr id="20" name="Text Box 20"/>
              <p:cNvSpPr txBox="1">
                <a:spLocks noChangeArrowheads="1"/>
              </p:cNvSpPr>
              <p:nvPr/>
            </p:nvSpPr>
            <p:spPr bwMode="auto">
              <a:xfrm>
                <a:off x="4830335" y="4767335"/>
                <a:ext cx="1080000" cy="2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b="1" dirty="0">
                    <a:solidFill>
                      <a:srgbClr val="336666"/>
                    </a:solidFill>
                    <a:latin typeface="Verdana" pitchFamily="34" charset="0"/>
                  </a:rPr>
                  <a:t>Simulateur</a:t>
                </a:r>
              </a:p>
              <a:p>
                <a:pPr algn="ctr"/>
                <a:r>
                  <a:rPr lang="fr-FR" b="1" dirty="0">
                    <a:solidFill>
                      <a:srgbClr val="336666"/>
                    </a:solidFill>
                    <a:latin typeface="Verdana" pitchFamily="34" charset="0"/>
                  </a:rPr>
                  <a:t>Moëres</a:t>
                </a:r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>
              <a:xfrm flipV="1">
                <a:off x="4240499" y="3581400"/>
                <a:ext cx="0" cy="900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 Box 20"/>
              <p:cNvSpPr txBox="1">
                <a:spLocks noChangeArrowheads="1"/>
              </p:cNvSpPr>
              <p:nvPr/>
            </p:nvSpPr>
            <p:spPr bwMode="auto">
              <a:xfrm>
                <a:off x="3608633" y="4509120"/>
                <a:ext cx="1263733" cy="2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b="1" dirty="0">
                    <a:solidFill>
                      <a:srgbClr val="336666"/>
                    </a:solidFill>
                    <a:latin typeface="Verdana" pitchFamily="34" charset="0"/>
                  </a:rPr>
                  <a:t>Supervision</a:t>
                </a:r>
              </a:p>
              <a:p>
                <a:pPr algn="ctr"/>
                <a:r>
                  <a:rPr lang="fr-FR" b="1" dirty="0">
                    <a:solidFill>
                      <a:srgbClr val="336666"/>
                    </a:solidFill>
                    <a:latin typeface="Verdana" pitchFamily="34" charset="0"/>
                  </a:rPr>
                  <a:t>Sites 4 Ecluses</a:t>
                </a:r>
              </a:p>
            </p:txBody>
          </p:sp>
          <p:grpSp>
            <p:nvGrpSpPr>
              <p:cNvPr id="23" name="Groupe 22"/>
              <p:cNvGrpSpPr/>
              <p:nvPr/>
            </p:nvGrpSpPr>
            <p:grpSpPr>
              <a:xfrm>
                <a:off x="1105677" y="3581400"/>
                <a:ext cx="1188000" cy="1179720"/>
                <a:chOff x="1105677" y="3733800"/>
                <a:chExt cx="1188000" cy="1179720"/>
              </a:xfrm>
            </p:grpSpPr>
            <p:cxnSp>
              <p:nvCxnSpPr>
                <p:cNvPr id="24" name="Connecteur droit avec flèche 23"/>
                <p:cNvCxnSpPr/>
                <p:nvPr/>
              </p:nvCxnSpPr>
              <p:spPr>
                <a:xfrm flipV="1">
                  <a:off x="1699677" y="3733800"/>
                  <a:ext cx="0" cy="9000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105677" y="4661520"/>
                  <a:ext cx="1188000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FR" b="1" dirty="0">
                      <a:solidFill>
                        <a:srgbClr val="336666"/>
                      </a:solidFill>
                      <a:latin typeface="Verdana" pitchFamily="34" charset="0"/>
                    </a:rPr>
                    <a:t>Supervision</a:t>
                  </a:r>
                </a:p>
                <a:p>
                  <a:pPr algn="ctr"/>
                  <a:r>
                    <a:rPr lang="fr-FR" b="1" dirty="0">
                      <a:solidFill>
                        <a:srgbClr val="336666"/>
                      </a:solidFill>
                      <a:latin typeface="Verdana" pitchFamily="34" charset="0"/>
                    </a:rPr>
                    <a:t>Sites Tixier</a:t>
                  </a:r>
                </a:p>
              </p:txBody>
            </p:sp>
          </p:grpSp>
        </p:grpSp>
        <p:sp>
          <p:nvSpPr>
            <p:cNvPr id="12" name="Rectangle 11"/>
            <p:cNvSpPr/>
            <p:nvPr/>
          </p:nvSpPr>
          <p:spPr>
            <a:xfrm>
              <a:off x="2381943" y="1653780"/>
              <a:ext cx="1440160" cy="98313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1811605" y="1240288"/>
              <a:ext cx="2370538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b="1" dirty="0">
                  <a:solidFill>
                    <a:srgbClr val="336666"/>
                  </a:solidFill>
                  <a:latin typeface="Verdana" pitchFamily="34" charset="0"/>
                </a:rPr>
                <a:t>PC de supervision TE/OCO</a:t>
              </a:r>
            </a:p>
          </p:txBody>
        </p:sp>
      </p:grp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67408" y="144481"/>
            <a:ext cx="8208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instrumenten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voor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een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gecoördineerd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beheer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van de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kunstwerken</a:t>
            </a:r>
            <a:endParaRPr lang="fr-FR" sz="2400" b="1" dirty="0">
              <a:solidFill>
                <a:srgbClr val="000099"/>
              </a:solidFill>
              <a:latin typeface="Montserrat" panose="00000500000000000000" pitchFamily="50" charset="0"/>
            </a:endParaRPr>
          </a:p>
        </p:txBody>
      </p:sp>
      <p:pic>
        <p:nvPicPr>
          <p:cNvPr id="30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7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75520" y="908720"/>
            <a:ext cx="8208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Begeleidende</a:t>
            </a:r>
            <a:r>
              <a:rPr lang="fr-FR" sz="2400" b="1" dirty="0">
                <a:solidFill>
                  <a:srgbClr val="000099"/>
                </a:solidFill>
                <a:latin typeface="Montserrat" panose="00000500000000000000" pitchFamily="50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Montserrat" panose="00000500000000000000" pitchFamily="50" charset="0"/>
              </a:rPr>
              <a:t>communicatieacties</a:t>
            </a:r>
            <a:endParaRPr lang="fr-FR" sz="2400" b="1" dirty="0">
              <a:solidFill>
                <a:srgbClr val="000099"/>
              </a:solidFill>
              <a:latin typeface="Montserrat" panose="00000500000000000000" pitchFamily="50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431704" y="1844824"/>
            <a:ext cx="7921625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Website</a:t>
            </a:r>
            <a:r>
              <a:rPr lang="fr-FR" dirty="0">
                <a:latin typeface="Montserrat" panose="00000500000000000000" pitchFamily="50" charset="0"/>
              </a:rPr>
              <a:t> van het </a:t>
            </a:r>
            <a:r>
              <a:rPr lang="fr-FR" dirty="0" err="1">
                <a:latin typeface="Montserrat" panose="00000500000000000000" pitchFamily="50" charset="0"/>
              </a:rPr>
              <a:t>project</a:t>
            </a:r>
            <a:r>
              <a:rPr lang="fr-FR" dirty="0">
                <a:latin typeface="Montserrat" panose="00000500000000000000" pitchFamily="50" charset="0"/>
              </a:rPr>
              <a:t> MAGETEAUX</a:t>
            </a: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Een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pedagogische</a:t>
            </a:r>
            <a:r>
              <a:rPr lang="fr-FR" dirty="0">
                <a:latin typeface="Montserrat" panose="00000500000000000000" pitchFamily="50" charset="0"/>
              </a:rPr>
              <a:t> film</a:t>
            </a: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Een</a:t>
            </a:r>
            <a:r>
              <a:rPr lang="fr-FR" dirty="0">
                <a:latin typeface="Montserrat" panose="00000500000000000000" pitchFamily="50" charset="0"/>
              </a:rPr>
              <a:t> </a:t>
            </a:r>
            <a:r>
              <a:rPr lang="fr-FR" dirty="0" err="1">
                <a:latin typeface="Montserrat" panose="00000500000000000000" pitchFamily="50" charset="0"/>
              </a:rPr>
              <a:t>informatiebrochrue</a:t>
            </a: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Informatieborden</a:t>
            </a:r>
            <a:r>
              <a:rPr lang="fr-FR" dirty="0">
                <a:latin typeface="Montserrat" panose="00000500000000000000" pitchFamily="50" charset="0"/>
              </a:rPr>
              <a:t> op de sites</a:t>
            </a: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r-FR" dirty="0">
              <a:latin typeface="Montserrat" panose="00000500000000000000" pitchFamily="50" charset="0"/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 err="1">
                <a:latin typeface="Montserrat" panose="00000500000000000000" pitchFamily="50" charset="0"/>
              </a:rPr>
              <a:t>Openwerfdagen</a:t>
            </a:r>
            <a:endParaRPr lang="fr-FR" dirty="0">
              <a:latin typeface="Montserrat" panose="00000500000000000000" pitchFamily="50" charset="0"/>
            </a:endParaRPr>
          </a:p>
          <a:p>
            <a:pPr>
              <a:spcBef>
                <a:spcPct val="50000"/>
              </a:spcBef>
            </a:pPr>
            <a:endParaRPr lang="fr-FR" dirty="0"/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4624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39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935760" y="1484784"/>
            <a:ext cx="6624736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Slotwoord</a:t>
            </a:r>
            <a:endParaRPr lang="fr-FR" sz="2800" dirty="0">
              <a:solidFill>
                <a:srgbClr val="92D050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Patrice VERGRIETE,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voorzitter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IIW,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voorzitter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CUD,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co-voorzitter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EGTS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320185" y="6453336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5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863752" y="1464420"/>
            <a:ext cx="6624736" cy="81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Europese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overstromingsrichtlijn</a:t>
            </a: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3340968" y="2532038"/>
            <a:ext cx="7211144" cy="4281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 kaart brengen van : </a:t>
            </a:r>
          </a:p>
          <a:p>
            <a:pPr marL="800100" lvl="1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kansen op overstromingen </a:t>
            </a:r>
          </a:p>
          <a:p>
            <a:pPr marL="800100" lvl="1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kwetsbaarheid bij  overstromingen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endParaRPr lang="nl-NL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plan opstellen met maatregelen: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ter ‘vermindering van de potentiële negatieve gevolgen van overstromingen voor </a:t>
            </a:r>
          </a:p>
          <a:p>
            <a:pPr marL="800100" lvl="1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 gezondheid van de mens, </a:t>
            </a:r>
          </a:p>
          <a:p>
            <a:pPr marL="800100" lvl="1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het milieu, </a:t>
            </a:r>
          </a:p>
          <a:p>
            <a:pPr marL="800100" lvl="1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het culturele erfgoed</a:t>
            </a:r>
          </a:p>
          <a:p>
            <a:pPr marL="800100" lvl="1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3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de economische bedrijvigheid’ ( = ORBP) 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endParaRPr lang="nl-NL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rekening houden met kosten-baten en autonome ontwikkeling (klimaatverandering) 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endParaRPr lang="nl-NL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focussen op protectie, preventie en paraatheid </a:t>
            </a: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endParaRPr lang="nl-NL" sz="2000" dirty="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= gemeenschappelijke doelstelling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14499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33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3839448" y="1484784"/>
            <a:ext cx="6624736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fr-FR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Dhr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. Eric ETIENNE, sous-préfet de Dunkerque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16632"/>
            <a:ext cx="2448272" cy="1222338"/>
          </a:xfrm>
          <a:prstGeom prst="rect">
            <a:avLst/>
          </a:prstGeom>
        </p:spPr>
      </p:pic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320185" y="6453336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05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15480" y="980728"/>
            <a:ext cx="9144000" cy="1611611"/>
          </a:xfrm>
        </p:spPr>
        <p:txBody>
          <a:bodyPr anchor="t" anchorCtr="0">
            <a:normAutofit/>
          </a:bodyPr>
          <a:lstStyle/>
          <a:p>
            <a:r>
              <a:rPr lang="fr-BE" sz="2400" dirty="0"/>
              <a:t>Manifestation MAGETEAUX </a:t>
            </a:r>
            <a:br>
              <a:rPr lang="fr-BE" sz="2400" dirty="0"/>
            </a:br>
            <a:r>
              <a:rPr lang="fr-BE" sz="2400" dirty="0" err="1">
                <a:solidFill>
                  <a:srgbClr val="92D050"/>
                </a:solidFill>
              </a:rPr>
              <a:t>Startevent</a:t>
            </a:r>
            <a:r>
              <a:rPr lang="fr-BE" sz="2400" dirty="0">
                <a:solidFill>
                  <a:srgbClr val="92D050"/>
                </a:solidFill>
              </a:rPr>
              <a:t> MAGETEAUX</a:t>
            </a:r>
            <a:br>
              <a:rPr lang="fr-BE" sz="2400" dirty="0"/>
            </a:br>
            <a:r>
              <a:rPr lang="fr-BE" sz="2400" dirty="0"/>
              <a:t>	</a:t>
            </a:r>
            <a:br>
              <a:rPr lang="fr-BE" sz="2400" dirty="0"/>
            </a:br>
            <a:r>
              <a:rPr lang="fr-BE" sz="2400" dirty="0"/>
              <a:t>11-06-2018 - </a:t>
            </a:r>
            <a:r>
              <a:rPr lang="fr-BE" sz="2400" dirty="0" err="1"/>
              <a:t>Adinkerke</a:t>
            </a:r>
            <a:endParaRPr lang="fr-BE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007768" y="66690"/>
            <a:ext cx="6192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PROGRAMME DE COOPÉRATION TRANSFRONTALIÈRE</a:t>
            </a:r>
          </a:p>
          <a:p>
            <a:r>
              <a:rPr lang="nl-NL" sz="10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GRENSOVERSCHRIJDEND SAMENWERKINKSPROGRAMMA</a:t>
            </a:r>
            <a:endParaRPr lang="fr-BE" sz="1000" b="1" dirty="0">
              <a:solidFill>
                <a:srgbClr val="9FAEE5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fr-BE" sz="10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ZoneTexte 10"/>
          <p:cNvSpPr txBox="1">
            <a:spLocks noChangeArrowheads="1"/>
          </p:cNvSpPr>
          <p:nvPr/>
        </p:nvSpPr>
        <p:spPr bwMode="auto">
          <a:xfrm>
            <a:off x="1524006" y="6475418"/>
            <a:ext cx="91439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700" b="1" dirty="0">
                <a:solidFill>
                  <a:srgbClr val="0000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AVEC LE SOUTIEN DU FONDS EUROPÉEN DE DÉVELOPPEMENT RÉGIONAL</a:t>
            </a:r>
          </a:p>
          <a:p>
            <a:pPr algn="ctr"/>
            <a:r>
              <a:rPr lang="nl-NL" sz="700" b="1" dirty="0">
                <a:solidFill>
                  <a:srgbClr val="9FAE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MET STEUN VAN HET EUROPEES FONDS VOOR REGIONALE ONTWIKKELING</a:t>
            </a:r>
            <a:endParaRPr lang="fr-BE" sz="700" b="1" dirty="0">
              <a:solidFill>
                <a:srgbClr val="00009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62" y="66690"/>
            <a:ext cx="2664296" cy="13301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788"/>
          <a:stretch/>
        </p:blipFill>
        <p:spPr>
          <a:xfrm>
            <a:off x="4005014" y="3032767"/>
            <a:ext cx="3996448" cy="3003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4" y="6110829"/>
            <a:ext cx="1895238" cy="5523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4" y="5068859"/>
            <a:ext cx="2038095" cy="78095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9" y="1611253"/>
            <a:ext cx="1597438" cy="83562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8" y="2627720"/>
            <a:ext cx="2019048" cy="104761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0" y="349705"/>
            <a:ext cx="1876190" cy="83809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0" y="4052291"/>
            <a:ext cx="1600000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5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/>
          <a:stretch/>
        </p:blipFill>
        <p:spPr>
          <a:xfrm>
            <a:off x="2495600" y="1484785"/>
            <a:ext cx="7308304" cy="5354415"/>
          </a:xfrm>
          <a:prstGeom prst="rect">
            <a:avLst/>
          </a:prstGeom>
        </p:spPr>
      </p:pic>
      <p:sp>
        <p:nvSpPr>
          <p:cNvPr id="4" name="Espace réservé du titre 1"/>
          <p:cNvSpPr txBox="1">
            <a:spLocks/>
          </p:cNvSpPr>
          <p:nvPr/>
        </p:nvSpPr>
        <p:spPr>
          <a:xfrm>
            <a:off x="1549354" y="310881"/>
            <a:ext cx="6624736" cy="81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De internationale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samenwerking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Het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Scheldedistrict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05938"/>
            <a:ext cx="2448272" cy="12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24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30661"/>
            <a:ext cx="2448272" cy="12223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480" r="1563" b="797"/>
          <a:stretch/>
        </p:blipFill>
        <p:spPr>
          <a:xfrm>
            <a:off x="4986866" y="1661280"/>
            <a:ext cx="7146617" cy="5069680"/>
          </a:xfrm>
          <a:prstGeom prst="rect">
            <a:avLst/>
          </a:prstGeom>
        </p:spPr>
      </p:pic>
      <p:sp>
        <p:nvSpPr>
          <p:cNvPr id="8" name="Espace réservé du titre 1"/>
          <p:cNvSpPr txBox="1">
            <a:spLocks/>
          </p:cNvSpPr>
          <p:nvPr/>
        </p:nvSpPr>
        <p:spPr>
          <a:xfrm>
            <a:off x="1775520" y="540547"/>
            <a:ext cx="6624736" cy="81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Het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werkingsgebied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van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grensoverschrijdende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samenwerking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1772816"/>
            <a:ext cx="3847153" cy="20835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4005064"/>
            <a:ext cx="3710818" cy="25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6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524000" y="433634"/>
            <a:ext cx="6624736" cy="81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De polders en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wateringen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,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een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gebied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gewonnen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op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zee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2448272" cy="12223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6833"/>
            <a:ext cx="9144000" cy="47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 txBox="1">
            <a:spLocks/>
          </p:cNvSpPr>
          <p:nvPr/>
        </p:nvSpPr>
        <p:spPr>
          <a:xfrm>
            <a:off x="1703512" y="370396"/>
            <a:ext cx="6624736" cy="81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Gekarakteriseerd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door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de </a:t>
            </a:r>
            <a:r>
              <a:rPr lang="fr-FR" sz="2800" dirty="0" err="1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alomtegenwoordigheid</a:t>
            </a:r>
            <a:r>
              <a:rPr lang="fr-FR" sz="2800" dirty="0">
                <a:solidFill>
                  <a:srgbClr val="000099"/>
                </a:solidFill>
                <a:latin typeface="Montserrat" pitchFamily="50" charset="0"/>
                <a:ea typeface="+mj-ea"/>
                <a:cs typeface="Calibri" pitchFamily="34" charset="0"/>
              </a:rPr>
              <a:t> van het water</a:t>
            </a:r>
            <a:endParaRPr lang="fr-BE" sz="2800" dirty="0">
              <a:solidFill>
                <a:srgbClr val="000099"/>
              </a:solidFill>
              <a:latin typeface="Montserrat" pitchFamily="50" charset="0"/>
              <a:ea typeface="+mj-ea"/>
              <a:cs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2448272" cy="12223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476102"/>
            <a:ext cx="7658360" cy="52652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94490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</Words>
  <Application>Microsoft Office PowerPoint</Application>
  <PresentationFormat>Breitbild</PresentationFormat>
  <Paragraphs>198</Paragraphs>
  <Slides>51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8" baseType="lpstr">
      <vt:lpstr>Arial</vt:lpstr>
      <vt:lpstr>Calibri</vt:lpstr>
      <vt:lpstr>Montserrat</vt:lpstr>
      <vt:lpstr>Open Sans</vt:lpstr>
      <vt:lpstr>Times New Roman</vt:lpstr>
      <vt:lpstr>Verdana</vt:lpstr>
      <vt:lpstr>Thème Office</vt:lpstr>
      <vt:lpstr>Manifestation MAGETEAUX  Startevent MAGETEAUX   11-06-2018 - Adinkerke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Manifestation MAGETEAUX  Startevent MAGETEAUX   11-06-2018 - Adinkerke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MASA</dc:creator>
  <cp:lastModifiedBy>Julian Fieml</cp:lastModifiedBy>
  <cp:revision>61</cp:revision>
  <cp:lastPrinted>2018-06-08T14:57:39Z</cp:lastPrinted>
  <dcterms:created xsi:type="dcterms:W3CDTF">2011-11-07T15:20:13Z</dcterms:created>
  <dcterms:modified xsi:type="dcterms:W3CDTF">2022-05-12T10:02:51Z</dcterms:modified>
</cp:coreProperties>
</file>