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</p:sldMasterIdLst>
  <p:sldIdLst>
    <p:sldId id="256" r:id="rId2"/>
    <p:sldId id="258" r:id="rId3"/>
    <p:sldId id="259" r:id="rId4"/>
    <p:sldId id="291" r:id="rId5"/>
    <p:sldId id="293" r:id="rId6"/>
    <p:sldId id="262" r:id="rId7"/>
    <p:sldId id="260" r:id="rId8"/>
    <p:sldId id="261" r:id="rId9"/>
    <p:sldId id="274" r:id="rId10"/>
    <p:sldId id="275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92" r:id="rId20"/>
    <p:sldId id="277" r:id="rId21"/>
    <p:sldId id="272" r:id="rId22"/>
    <p:sldId id="281" r:id="rId23"/>
    <p:sldId id="280" r:id="rId24"/>
    <p:sldId id="271" r:id="rId25"/>
    <p:sldId id="273" r:id="rId26"/>
    <p:sldId id="282" r:id="rId27"/>
    <p:sldId id="284" r:id="rId28"/>
    <p:sldId id="286" r:id="rId29"/>
    <p:sldId id="288" r:id="rId30"/>
    <p:sldId id="290" r:id="rId31"/>
    <p:sldId id="289" r:id="rId32"/>
    <p:sldId id="285" r:id="rId33"/>
    <p:sldId id="287" r:id="rId34"/>
    <p:sldId id="278" r:id="rId35"/>
    <p:sldId id="276" r:id="rId36"/>
    <p:sldId id="283" r:id="rId37"/>
    <p:sldId id="294" r:id="rId3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8596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01663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627770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88231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80819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90811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527702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031981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32292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21502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0708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071CFA-B879-4D3E-8A3D-A24C92E53054}" type="datetimeFigureOut">
              <a:rPr lang="hr-HR" smtClean="0"/>
              <a:t>17.5.2022.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8AA6B9-06BE-4722-8DD3-34FF864C4F16}" type="slidenum">
              <a:rPr lang="hr-HR" smtClean="0"/>
              <a:t>‹nº›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11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KESTEN NA PODRUČJU PETROVE GORE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endParaRPr lang="hr-HR" dirty="0"/>
          </a:p>
          <a:p>
            <a:r>
              <a:rPr lang="hr-HR" dirty="0">
                <a:latin typeface="Maiandra GD" panose="020E0502030308020204" pitchFamily="34" charset="0"/>
              </a:rPr>
              <a:t>Oliver Vlainić, Hrvatske šume d.o.o. UŠP Karlovac</a:t>
            </a:r>
          </a:p>
          <a:p>
            <a:endParaRPr lang="hr-HR" dirty="0">
              <a:latin typeface="Maiandra GD" panose="020E0502030308020204" pitchFamily="34" charset="0"/>
            </a:endParaRPr>
          </a:p>
          <a:p>
            <a:r>
              <a:rPr lang="hr-HR" dirty="0">
                <a:latin typeface="Maiandra GD" panose="020E0502030308020204" pitchFamily="34" charset="0"/>
              </a:rPr>
              <a:t>Muljava, 20. listopada 2018.</a:t>
            </a:r>
          </a:p>
        </p:txBody>
      </p:sp>
    </p:spTree>
    <p:extLst>
      <p:ext uri="{BB962C8B-B14F-4D97-AF65-F5344CB8AC3E}">
        <p14:creationId xmlns:p14="http://schemas.microsoft.com/office/powerpoint/2010/main" val="311049712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Pitomi kesten iz panja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4" b="7616"/>
          <a:stretch/>
        </p:blipFill>
        <p:spPr>
          <a:xfrm>
            <a:off x="5270017" y="1872000"/>
            <a:ext cx="5885663" cy="4400080"/>
          </a:xfrm>
        </p:spPr>
      </p:pic>
    </p:spTree>
    <p:extLst>
      <p:ext uri="{BB962C8B-B14F-4D97-AF65-F5344CB8AC3E}">
        <p14:creationId xmlns:p14="http://schemas.microsoft.com/office/powerpoint/2010/main" val="361794674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Pitomi kesten u cvatu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07" y="1872000"/>
            <a:ext cx="6565673" cy="4377116"/>
          </a:xfrm>
        </p:spPr>
      </p:pic>
    </p:spTree>
    <p:extLst>
      <p:ext uri="{BB962C8B-B14F-4D97-AF65-F5344CB8AC3E}">
        <p14:creationId xmlns:p14="http://schemas.microsoft.com/office/powerpoint/2010/main" val="86552402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Izbojak i pupovi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65" y="1872000"/>
            <a:ext cx="5846415" cy="4384812"/>
          </a:xfrm>
        </p:spPr>
      </p:pic>
      <p:sp>
        <p:nvSpPr>
          <p:cNvPr id="3" name="Pravokutnik 2"/>
          <p:cNvSpPr/>
          <p:nvPr/>
        </p:nvSpPr>
        <p:spPr>
          <a:xfrm>
            <a:off x="1097280" y="1872000"/>
            <a:ext cx="42119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dirty="0">
                <a:latin typeface="Maiandra GD" panose="020E0502030308020204" pitchFamily="34" charset="0"/>
              </a:rPr>
              <a:t>Izbojak je uzdužno </a:t>
            </a:r>
            <a:r>
              <a:rPr lang="hr-HR" sz="2200" dirty="0" err="1">
                <a:latin typeface="Maiandra GD" panose="020E0502030308020204" pitchFamily="34" charset="0"/>
              </a:rPr>
              <a:t>bridast</a:t>
            </a:r>
            <a:r>
              <a:rPr lang="hr-HR" sz="2200" dirty="0">
                <a:latin typeface="Maiandra GD" panose="020E0502030308020204" pitchFamily="34" charset="0"/>
              </a:rPr>
              <a:t>, crvenkasto do sivo-smeđ, pokriven sitnim dlačicama i mnoštvom </a:t>
            </a:r>
            <a:r>
              <a:rPr lang="hr-HR" sz="2200" dirty="0" err="1">
                <a:latin typeface="Maiandra GD" panose="020E0502030308020204" pitchFamily="34" charset="0"/>
              </a:rPr>
              <a:t>lenticela</a:t>
            </a:r>
            <a:r>
              <a:rPr lang="hr-HR" sz="2200" dirty="0">
                <a:latin typeface="Maiandra GD" panose="020E0502030308020204" pitchFamily="34" charset="0"/>
              </a:rPr>
              <a:t> (bjelkaste točkice).</a:t>
            </a:r>
          </a:p>
          <a:p>
            <a:r>
              <a:rPr lang="hr-HR" sz="2200" dirty="0">
                <a:latin typeface="Maiandra GD" panose="020E0502030308020204" pitchFamily="34" charset="0"/>
              </a:rPr>
              <a:t>Pupovi su spiralno razmješteni, jajastog oblika i tupog vrha, zbijeni, s dvije, tri sjajne i crvenkasto-smeđe </a:t>
            </a:r>
            <a:r>
              <a:rPr lang="hr-HR" sz="2200" dirty="0" err="1">
                <a:latin typeface="Maiandra GD" panose="020E0502030308020204" pitchFamily="34" charset="0"/>
              </a:rPr>
              <a:t>ljuskice</a:t>
            </a:r>
            <a:r>
              <a:rPr lang="hr-HR" sz="2200" dirty="0">
                <a:latin typeface="Maiandra GD" panose="020E0502030308020204" pitchFamily="34" charset="0"/>
              </a:rPr>
              <a:t>. U jesen vršni pup odumire i zamjenjuje ga gornji postrani pup.</a:t>
            </a:r>
          </a:p>
        </p:txBody>
      </p:sp>
    </p:spTree>
    <p:extLst>
      <p:ext uri="{BB962C8B-B14F-4D97-AF65-F5344CB8AC3E}">
        <p14:creationId xmlns:p14="http://schemas.microsoft.com/office/powerpoint/2010/main" val="33626042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Listovi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26" y="1872000"/>
            <a:ext cx="5836154" cy="4377116"/>
          </a:xfrm>
        </p:spPr>
      </p:pic>
      <p:sp>
        <p:nvSpPr>
          <p:cNvPr id="3" name="Pravokutnik 2"/>
          <p:cNvSpPr/>
          <p:nvPr/>
        </p:nvSpPr>
        <p:spPr>
          <a:xfrm>
            <a:off x="1097280" y="1872000"/>
            <a:ext cx="42222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List</a:t>
            </a:r>
            <a:r>
              <a:rPr lang="it-IT" sz="2400" dirty="0">
                <a:latin typeface="Maiandra GD" panose="020E0502030308020204" pitchFamily="34" charset="0"/>
              </a:rPr>
              <a:t> </a:t>
            </a:r>
            <a:r>
              <a:rPr lang="hr-HR" sz="2400" dirty="0">
                <a:latin typeface="Maiandra GD" panose="020E0502030308020204" pitchFamily="34" charset="0"/>
              </a:rPr>
              <a:t>je duguljasto kopljast, šiljastog vrha i krupno nazubljenog ruba.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Listovi</a:t>
            </a:r>
            <a:r>
              <a:rPr lang="it-IT" sz="2400" dirty="0">
                <a:latin typeface="Maiandra GD" panose="020E0502030308020204" pitchFamily="34" charset="0"/>
              </a:rPr>
              <a:t> </a:t>
            </a:r>
            <a:r>
              <a:rPr lang="hr-HR" sz="2400" dirty="0">
                <a:latin typeface="Maiandra GD" panose="020E0502030308020204" pitchFamily="34" charset="0"/>
              </a:rPr>
              <a:t>rastu naizmjenično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na grančici, tvrdi su i kožasti</a:t>
            </a:r>
            <a:r>
              <a:rPr lang="it-IT" sz="2400" dirty="0">
                <a:latin typeface="Maiandra GD" panose="020E0502030308020204" pitchFamily="34" charset="0"/>
              </a:rPr>
              <a:t>.</a:t>
            </a:r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Lista u svibnju.</a:t>
            </a:r>
          </a:p>
        </p:txBody>
      </p:sp>
    </p:spTree>
    <p:extLst>
      <p:ext uri="{BB962C8B-B14F-4D97-AF65-F5344CB8AC3E}">
        <p14:creationId xmlns:p14="http://schemas.microsoft.com/office/powerpoint/2010/main" val="87288942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Cvjetovi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26" y="1872000"/>
            <a:ext cx="5836154" cy="4377116"/>
          </a:xfrm>
        </p:spPr>
      </p:pic>
      <p:sp>
        <p:nvSpPr>
          <p:cNvPr id="3" name="Pravokutnik 2"/>
          <p:cNvSpPr/>
          <p:nvPr/>
        </p:nvSpPr>
        <p:spPr>
          <a:xfrm>
            <a:off x="1097280" y="1872000"/>
            <a:ext cx="413459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>
                <a:latin typeface="Maiandra GD" panose="020E0502030308020204" pitchFamily="34" charset="0"/>
              </a:rPr>
              <a:t>Cvjeta u lipnju znatno iza </a:t>
            </a:r>
          </a:p>
          <a:p>
            <a:r>
              <a:rPr lang="pl-PL" sz="2400" dirty="0">
                <a:latin typeface="Maiandra GD" panose="020E0502030308020204" pitchFamily="34" charset="0"/>
              </a:rPr>
              <a:t>listanja. 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Muški cvjetovi su dugačke,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žute rese. 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Ženski cvjetovi su skupljeni u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skupinama pri dnu muških.</a:t>
            </a:r>
          </a:p>
        </p:txBody>
      </p:sp>
    </p:spTree>
    <p:extLst>
      <p:ext uri="{BB962C8B-B14F-4D97-AF65-F5344CB8AC3E}">
        <p14:creationId xmlns:p14="http://schemas.microsoft.com/office/powerpoint/2010/main" val="98952002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Plodovi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26" y="1872000"/>
            <a:ext cx="5836154" cy="4377116"/>
          </a:xfrm>
        </p:spPr>
      </p:pic>
      <p:sp>
        <p:nvSpPr>
          <p:cNvPr id="3" name="Pravokutnik 2"/>
          <p:cNvSpPr/>
          <p:nvPr/>
        </p:nvSpPr>
        <p:spPr>
          <a:xfrm>
            <a:off x="1097280" y="1872000"/>
            <a:ext cx="4222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Plodovi dozrijevaju početkom listopada.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Plodovi su jestivi i vrlo hranjivi. 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Jedno stablo godišnje dati preko 200 kg plodova.</a:t>
            </a:r>
          </a:p>
        </p:txBody>
      </p:sp>
    </p:spTree>
    <p:extLst>
      <p:ext uri="{BB962C8B-B14F-4D97-AF65-F5344CB8AC3E}">
        <p14:creationId xmlns:p14="http://schemas.microsoft.com/office/powerpoint/2010/main" val="160246368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Plodovi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14" y="1872000"/>
            <a:ext cx="6518266" cy="4363468"/>
          </a:xfrm>
        </p:spPr>
      </p:pic>
      <p:sp>
        <p:nvSpPr>
          <p:cNvPr id="3" name="Pravokutnik 2"/>
          <p:cNvSpPr/>
          <p:nvPr/>
        </p:nvSpPr>
        <p:spPr>
          <a:xfrm>
            <a:off x="1097280" y="1872000"/>
            <a:ext cx="35401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Plod je okruglast ili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spljošten orah sjajne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crvenkastosmeđe boje,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a najčešće su po dva ili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tri smještena u zajednički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bodljikavi ovoj ili </a:t>
            </a:r>
            <a:r>
              <a:rPr lang="hr-HR" sz="2400" dirty="0" err="1">
                <a:latin typeface="Maiandra GD" panose="020E0502030308020204" pitchFamily="34" charset="0"/>
              </a:rPr>
              <a:t>kupulu</a:t>
            </a:r>
            <a:r>
              <a:rPr lang="hr-HR" sz="2400" dirty="0">
                <a:latin typeface="Maiandra GD" panose="020E0502030308020204" pitchFamily="34" charset="0"/>
              </a:rPr>
              <a:t>. </a:t>
            </a:r>
          </a:p>
          <a:p>
            <a:endParaRPr lang="hr-HR" sz="24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0685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Kora mlađeg stabla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31" y="1872000"/>
            <a:ext cx="5872549" cy="4404412"/>
          </a:xfrm>
        </p:spPr>
      </p:pic>
      <p:sp>
        <p:nvSpPr>
          <p:cNvPr id="3" name="Pravokutnik 2"/>
          <p:cNvSpPr/>
          <p:nvPr/>
        </p:nvSpPr>
        <p:spPr>
          <a:xfrm>
            <a:off x="1097279" y="1872000"/>
            <a:ext cx="41858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Glatka, </a:t>
            </a:r>
            <a:r>
              <a:rPr lang="hr-HR" sz="2400" dirty="0" err="1">
                <a:latin typeface="Maiandra GD" panose="020E0502030308020204" pitchFamily="34" charset="0"/>
              </a:rPr>
              <a:t>maslinastosmeđa</a:t>
            </a:r>
            <a:r>
              <a:rPr lang="hr-HR" sz="2400" dirty="0">
                <a:latin typeface="Maiandra GD" panose="020E0502030308020204" pitchFamily="34" charset="0"/>
              </a:rPr>
              <a:t> s brojnim svijetlim </a:t>
            </a:r>
            <a:r>
              <a:rPr lang="hr-HR" sz="2400" dirty="0" err="1">
                <a:latin typeface="Maiandra GD" panose="020E0502030308020204" pitchFamily="34" charset="0"/>
              </a:rPr>
              <a:t>lenticelama</a:t>
            </a:r>
            <a:r>
              <a:rPr lang="hr-HR" sz="2400" dirty="0">
                <a:latin typeface="Maiandra GD" panose="020E0502030308020204" pitchFamily="34" charset="0"/>
              </a:rPr>
              <a:t> (mali otvori nalik </a:t>
            </a:r>
            <a:r>
              <a:rPr lang="hr-HR" sz="2400" dirty="0" err="1">
                <a:latin typeface="Maiandra GD" panose="020E0502030308020204" pitchFamily="34" charset="0"/>
              </a:rPr>
              <a:t>pjegicama</a:t>
            </a:r>
            <a:r>
              <a:rPr lang="hr-HR" sz="2400" dirty="0">
                <a:latin typeface="Maiandra GD" panose="020E0502030308020204" pitchFamily="34" charset="0"/>
              </a:rPr>
              <a:t> ili crticama koji služe za transpiraciju i izmjenu plinova). </a:t>
            </a:r>
          </a:p>
        </p:txBody>
      </p:sp>
    </p:spTree>
    <p:extLst>
      <p:ext uri="{BB962C8B-B14F-4D97-AF65-F5344CB8AC3E}">
        <p14:creationId xmlns:p14="http://schemas.microsoft.com/office/powerpoint/2010/main" val="235349779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Kora starijeg stabla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 b="36313"/>
          <a:stretch/>
        </p:blipFill>
        <p:spPr>
          <a:xfrm>
            <a:off x="4959598" y="1872000"/>
            <a:ext cx="6196082" cy="4382929"/>
          </a:xfrm>
        </p:spPr>
      </p:pic>
      <p:sp>
        <p:nvSpPr>
          <p:cNvPr id="3" name="Pravokutnik 2"/>
          <p:cNvSpPr/>
          <p:nvPr/>
        </p:nvSpPr>
        <p:spPr>
          <a:xfrm>
            <a:off x="1097280" y="1872000"/>
            <a:ext cx="3862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Tamno </a:t>
            </a:r>
            <a:r>
              <a:rPr lang="hr-HR" sz="2400" dirty="0" err="1">
                <a:latin typeface="Maiandra GD" panose="020E0502030308020204" pitchFamily="34" charset="0"/>
              </a:rPr>
              <a:t>sivosmeđa</a:t>
            </a:r>
            <a:r>
              <a:rPr lang="hr-HR" sz="2400" dirty="0">
                <a:latin typeface="Maiandra GD" panose="020E0502030308020204" pitchFamily="34" charset="0"/>
              </a:rPr>
              <a:t> i uzdužno duboko izbrazdana.</a:t>
            </a:r>
          </a:p>
        </p:txBody>
      </p:sp>
    </p:spTree>
    <p:extLst>
      <p:ext uri="{BB962C8B-B14F-4D97-AF65-F5344CB8AC3E}">
        <p14:creationId xmlns:p14="http://schemas.microsoft.com/office/powerpoint/2010/main" val="46844588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Deblo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88" y="1836000"/>
            <a:ext cx="3335892" cy="4447857"/>
          </a:xfrm>
        </p:spPr>
      </p:pic>
      <p:sp>
        <p:nvSpPr>
          <p:cNvPr id="3" name="Pravokutnik 2"/>
          <p:cNvSpPr/>
          <p:nvPr/>
        </p:nvSpPr>
        <p:spPr>
          <a:xfrm>
            <a:off x="1097280" y="1836000"/>
            <a:ext cx="6722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 err="1">
                <a:latin typeface="Maiandra GD" panose="020E0502030308020204" pitchFamily="34" charset="0"/>
              </a:rPr>
              <a:t>Okružljivost</a:t>
            </a:r>
            <a:r>
              <a:rPr lang="hr-HR" sz="2400" dirty="0">
                <a:latin typeface="Maiandra GD" panose="020E0502030308020204" pitchFamily="34" charset="0"/>
              </a:rPr>
              <a:t> – </a:t>
            </a:r>
            <a:r>
              <a:rPr lang="hr-HR" sz="2400" dirty="0" err="1">
                <a:latin typeface="Maiandra GD" panose="020E0502030308020204" pitchFamily="34" charset="0"/>
              </a:rPr>
              <a:t>odlupljivanje</a:t>
            </a:r>
            <a:r>
              <a:rPr lang="hr-HR" sz="2400" dirty="0">
                <a:latin typeface="Maiandra GD" panose="020E0502030308020204" pitchFamily="34" charset="0"/>
              </a:rPr>
              <a:t> drveta po granici goda – smanjuje upotrebljivost kestenovog drva.</a:t>
            </a:r>
          </a:p>
        </p:txBody>
      </p:sp>
    </p:spTree>
    <p:extLst>
      <p:ext uri="{BB962C8B-B14F-4D97-AF65-F5344CB8AC3E}">
        <p14:creationId xmlns:p14="http://schemas.microsoft.com/office/powerpoint/2010/main" val="359698918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Maiandra GD" panose="020E0502030308020204" pitchFamily="34" charset="0"/>
              </a:rPr>
              <a:t>Pitomi kesten (</a:t>
            </a:r>
            <a:r>
              <a:rPr lang="fi-FI" i="1" dirty="0">
                <a:latin typeface="Maiandra GD" panose="020E0502030308020204" pitchFamily="34" charset="0"/>
              </a:rPr>
              <a:t>Castanea sativa</a:t>
            </a:r>
            <a:r>
              <a:rPr lang="fi-FI" dirty="0">
                <a:latin typeface="Maiandra GD" panose="020E0502030308020204" pitchFamily="34" charset="0"/>
              </a:rPr>
              <a:t>)</a:t>
            </a:r>
            <a:endParaRPr lang="hr-HR" dirty="0">
              <a:latin typeface="Maiandra GD" panose="020E0502030308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Listopadno drvo iz porodice bukvi koje naraste do 30 (40) m, velikoga promjera i guste krošnje.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Raste na izrazito kiselim (</a:t>
            </a:r>
            <a:r>
              <a:rPr lang="hr-HR" sz="2400" dirty="0" err="1">
                <a:latin typeface="Maiandra GD" panose="020E0502030308020204" pitchFamily="34" charset="0"/>
              </a:rPr>
              <a:t>ph</a:t>
            </a:r>
            <a:r>
              <a:rPr lang="hr-HR" sz="2400" dirty="0">
                <a:latin typeface="Maiandra GD" panose="020E0502030308020204" pitchFamily="34" charset="0"/>
              </a:rPr>
              <a:t> 4-5), dubokim i rastresitim tlima.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Brzorastuće drvo s najvećim </a:t>
            </a:r>
            <a:r>
              <a:rPr lang="hr-HR" sz="2400" dirty="0" err="1">
                <a:latin typeface="Maiandra GD" panose="020E0502030308020204" pitchFamily="34" charset="0"/>
              </a:rPr>
              <a:t>debljinskim</a:t>
            </a:r>
            <a:r>
              <a:rPr lang="hr-HR" sz="2400" dirty="0">
                <a:latin typeface="Maiandra GD" panose="020E0502030308020204" pitchFamily="34" charset="0"/>
              </a:rPr>
              <a:t> i volumnim prirastom u odnosu na ostale domaće vrste.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Osobito je velika njegova </a:t>
            </a:r>
            <a:r>
              <a:rPr lang="hr-HR" sz="2400" dirty="0" err="1">
                <a:latin typeface="Maiandra GD" panose="020E0502030308020204" pitchFamily="34" charset="0"/>
              </a:rPr>
              <a:t>izbojna</a:t>
            </a:r>
            <a:r>
              <a:rPr lang="hr-HR" sz="2400" dirty="0">
                <a:latin typeface="Maiandra GD" panose="020E0502030308020204" pitchFamily="34" charset="0"/>
              </a:rPr>
              <a:t> snaga iz panja te se stoga uzgaja u </a:t>
            </a:r>
            <a:r>
              <a:rPr lang="hr-HR" sz="2400" dirty="0" err="1">
                <a:latin typeface="Maiandra GD" panose="020E0502030308020204" pitchFamily="34" charset="0"/>
              </a:rPr>
              <a:t>izdanačkom</a:t>
            </a:r>
            <a:r>
              <a:rPr lang="hr-HR" sz="2400" dirty="0">
                <a:latin typeface="Maiandra GD" panose="020E0502030308020204" pitchFamily="34" charset="0"/>
              </a:rPr>
              <a:t> obliku. Tako već prve godine iz panja izrastu izbojci 2-3 metra. Sposobnost da iz </a:t>
            </a:r>
            <a:r>
              <a:rPr lang="hr-HR" sz="2400" dirty="0" err="1">
                <a:latin typeface="Maiandra GD" panose="020E0502030308020204" pitchFamily="34" charset="0"/>
              </a:rPr>
              <a:t>spavajućih</a:t>
            </a:r>
            <a:r>
              <a:rPr lang="hr-HR" sz="2400" dirty="0">
                <a:latin typeface="Maiandra GD" panose="020E0502030308020204" pitchFamily="34" charset="0"/>
              </a:rPr>
              <a:t>, nevidljivih pupova pod korom panja potjeraju snažni izbojci zadržava stotinama godina</a:t>
            </a:r>
            <a:r>
              <a:rPr lang="hr-HR" dirty="0"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520057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Panj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97279" y="1836001"/>
            <a:ext cx="3492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Velika </a:t>
            </a:r>
            <a:r>
              <a:rPr lang="hr-HR" sz="2400" dirty="0" err="1">
                <a:latin typeface="Maiandra GD" panose="020E0502030308020204" pitchFamily="34" charset="0"/>
              </a:rPr>
              <a:t>izbojna</a:t>
            </a:r>
            <a:r>
              <a:rPr lang="hr-HR" sz="2400" dirty="0">
                <a:latin typeface="Maiandra GD" panose="020E0502030308020204" pitchFamily="34" charset="0"/>
              </a:rPr>
              <a:t> snaga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96" y="2592464"/>
            <a:ext cx="2750557" cy="366965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5" y="1872000"/>
            <a:ext cx="6565725" cy="43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653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Rak kestenove kore</a:t>
            </a:r>
          </a:p>
        </p:txBody>
      </p:sp>
      <p:sp>
        <p:nvSpPr>
          <p:cNvPr id="5" name="Pravokutnik 4"/>
          <p:cNvSpPr/>
          <p:nvPr/>
        </p:nvSpPr>
        <p:spPr>
          <a:xfrm>
            <a:off x="1097280" y="1872000"/>
            <a:ext cx="6552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Masovno obolijeva od raka kestenove kore uslijed čega se pojedina stabla suše.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Uzročnik raka je gljiva </a:t>
            </a:r>
            <a:r>
              <a:rPr lang="hr-HR" sz="2400" i="1" dirty="0" err="1">
                <a:latin typeface="Maiandra GD" panose="020E0502030308020204" pitchFamily="34" charset="0"/>
              </a:rPr>
              <a:t>Cryphonectria</a:t>
            </a:r>
            <a:r>
              <a:rPr lang="hr-HR" sz="2400" i="1" dirty="0">
                <a:latin typeface="Maiandra GD" panose="020E0502030308020204" pitchFamily="34" charset="0"/>
              </a:rPr>
              <a:t> </a:t>
            </a:r>
            <a:r>
              <a:rPr lang="hr-HR" sz="2400" i="1" dirty="0" err="1">
                <a:latin typeface="Maiandra GD" panose="020E0502030308020204" pitchFamily="34" charset="0"/>
              </a:rPr>
              <a:t>parasitica</a:t>
            </a:r>
            <a:r>
              <a:rPr lang="hr-HR" sz="2400" dirty="0">
                <a:latin typeface="Maiandra GD" panose="020E0502030308020204" pitchFamily="34" charset="0"/>
              </a:rPr>
              <a:t>.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Rak kestenove kore u Hrvatskoj se pojavio 1950. godine. 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Unesen je iz Azije preko Sjeverne Amerike. U Hrvatsku je došao preko Italije i Slovenije.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76" y="1737360"/>
            <a:ext cx="3505504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1288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Rak kestenove kore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5761" y="2258735"/>
            <a:ext cx="4521293" cy="3478544"/>
          </a:xfrm>
        </p:spPr>
      </p:pic>
      <p:sp>
        <p:nvSpPr>
          <p:cNvPr id="5" name="Pravokutnik 4"/>
          <p:cNvSpPr/>
          <p:nvPr/>
        </p:nvSpPr>
        <p:spPr>
          <a:xfrm>
            <a:off x="1097279" y="1859281"/>
            <a:ext cx="650994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dirty="0">
                <a:latin typeface="Maiandra GD" panose="020E0502030308020204" pitchFamily="34" charset="0"/>
              </a:rPr>
              <a:t>Postoje stabla s površinskim nekrozama.</a:t>
            </a:r>
          </a:p>
          <a:p>
            <a:r>
              <a:rPr lang="hr-HR" sz="2200" dirty="0">
                <a:latin typeface="Maiandra GD" panose="020E0502030308020204" pitchFamily="34" charset="0"/>
              </a:rPr>
              <a:t>Uzročnik nekroza je </a:t>
            </a:r>
            <a:r>
              <a:rPr lang="hr-HR" sz="2200" dirty="0" err="1">
                <a:latin typeface="Maiandra GD" panose="020E0502030308020204" pitchFamily="34" charset="0"/>
              </a:rPr>
              <a:t>hipovirulentni</a:t>
            </a:r>
            <a:r>
              <a:rPr lang="hr-HR" sz="2200" dirty="0">
                <a:latin typeface="Maiandra GD" panose="020E0502030308020204" pitchFamily="34" charset="0"/>
              </a:rPr>
              <a:t> sloj gljive koja uzrokuje rak. </a:t>
            </a:r>
          </a:p>
          <a:p>
            <a:endParaRPr lang="hr-HR" sz="2200" dirty="0">
              <a:latin typeface="Maiandra GD" panose="020E0502030308020204" pitchFamily="34" charset="0"/>
            </a:endParaRPr>
          </a:p>
          <a:p>
            <a:r>
              <a:rPr lang="hr-HR" sz="2200" dirty="0" err="1">
                <a:latin typeface="Maiandra GD" panose="020E0502030308020204" pitchFamily="34" charset="0"/>
              </a:rPr>
              <a:t>Hipovirulentnost</a:t>
            </a:r>
            <a:r>
              <a:rPr lang="hr-HR" sz="2200" dirty="0">
                <a:latin typeface="Maiandra GD" panose="020E0502030308020204" pitchFamily="34" charset="0"/>
              </a:rPr>
              <a:t> je smanjena virulentnost (stupanj patogenosti) nekih </a:t>
            </a:r>
            <a:r>
              <a:rPr lang="hr-HR" sz="2200" dirty="0" err="1">
                <a:latin typeface="Maiandra GD" panose="020E0502030308020204" pitchFamily="34" charset="0"/>
              </a:rPr>
              <a:t>izolata</a:t>
            </a:r>
            <a:r>
              <a:rPr lang="hr-HR" sz="2200" dirty="0">
                <a:latin typeface="Maiandra GD" panose="020E0502030308020204" pitchFamily="34" charset="0"/>
              </a:rPr>
              <a:t> gljiva. </a:t>
            </a:r>
          </a:p>
          <a:p>
            <a:endParaRPr lang="hr-HR" sz="2200" dirty="0">
              <a:latin typeface="Maiandra GD" panose="020E0502030308020204" pitchFamily="34" charset="0"/>
            </a:endParaRPr>
          </a:p>
          <a:p>
            <a:r>
              <a:rPr lang="hr-HR" sz="2200" dirty="0">
                <a:latin typeface="Maiandra GD" panose="020E0502030308020204" pitchFamily="34" charset="0"/>
              </a:rPr>
              <a:t>Prenošenjem </a:t>
            </a:r>
            <a:r>
              <a:rPr lang="hr-HR" sz="2200" dirty="0" err="1">
                <a:latin typeface="Maiandra GD" panose="020E0502030308020204" pitchFamily="34" charset="0"/>
              </a:rPr>
              <a:t>hipovirulence</a:t>
            </a:r>
            <a:r>
              <a:rPr lang="hr-HR" sz="2200" dirty="0">
                <a:latin typeface="Maiandra GD" panose="020E0502030308020204" pitchFamily="34" charset="0"/>
              </a:rPr>
              <a:t> na aktivni rak pospješuje se zacjeljivanje rana na stablima i njihovo ozdravljenje.</a:t>
            </a:r>
          </a:p>
        </p:txBody>
      </p:sp>
    </p:spTree>
    <p:extLst>
      <p:ext uri="{BB962C8B-B14F-4D97-AF65-F5344CB8AC3E}">
        <p14:creationId xmlns:p14="http://schemas.microsoft.com/office/powerpoint/2010/main" val="295804194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Biološka zaštita raka kestenove kore</a:t>
            </a:r>
          </a:p>
        </p:txBody>
      </p:sp>
      <p:sp>
        <p:nvSpPr>
          <p:cNvPr id="5" name="Pravokutnik 4"/>
          <p:cNvSpPr/>
          <p:nvPr/>
        </p:nvSpPr>
        <p:spPr>
          <a:xfrm>
            <a:off x="1097280" y="1872000"/>
            <a:ext cx="676523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dirty="0">
                <a:latin typeface="Maiandra GD" panose="020E0502030308020204" pitchFamily="34" charset="0"/>
              </a:rPr>
              <a:t>Biološka zaštita se zasniva na umjetnom unošenju mješavine </a:t>
            </a:r>
            <a:r>
              <a:rPr lang="hr-HR" sz="2200" dirty="0" err="1">
                <a:latin typeface="Maiandra GD" panose="020E0502030308020204" pitchFamily="34" charset="0"/>
              </a:rPr>
              <a:t>hipovirulentnih</a:t>
            </a:r>
            <a:r>
              <a:rPr lang="hr-HR" sz="2200" dirty="0">
                <a:latin typeface="Maiandra GD" panose="020E0502030308020204" pitchFamily="34" charset="0"/>
              </a:rPr>
              <a:t> sojeva u šumu.</a:t>
            </a:r>
          </a:p>
          <a:p>
            <a:endParaRPr lang="hr-HR" sz="2200" dirty="0">
              <a:latin typeface="Maiandra GD" panose="020E0502030308020204" pitchFamily="34" charset="0"/>
            </a:endParaRPr>
          </a:p>
          <a:p>
            <a:r>
              <a:rPr lang="hr-HR" sz="2200" dirty="0">
                <a:latin typeface="Maiandra GD" panose="020E0502030308020204" pitchFamily="34" charset="0"/>
              </a:rPr>
              <a:t>Na području Petrove gore u Šumariji Gvozd najviše površinske nekroze u Hrvatskoj, 35 %, što predstavlja priliku za ozdravljenje i gospodarenje zdravijim šumama pitomog kestena.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510" y="1872000"/>
            <a:ext cx="3293170" cy="43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9671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Nezaraženo stablo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96" y="1836000"/>
            <a:ext cx="2948941" cy="442569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80" y="1836000"/>
            <a:ext cx="2971800" cy="445770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097280" y="1872000"/>
            <a:ext cx="3862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Stablo na završetku poučne staze za osobe s posebnim potrebama.</a:t>
            </a:r>
          </a:p>
        </p:txBody>
      </p:sp>
    </p:spTree>
    <p:extLst>
      <p:ext uri="{BB962C8B-B14F-4D97-AF65-F5344CB8AC3E}">
        <p14:creationId xmlns:p14="http://schemas.microsoft.com/office/powerpoint/2010/main" val="315782888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Kestenova osa šiškarica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64" y="1872000"/>
            <a:ext cx="5869516" cy="4402137"/>
          </a:xfrm>
        </p:spPr>
      </p:pic>
      <p:sp>
        <p:nvSpPr>
          <p:cNvPr id="5" name="Pravokutnik 4"/>
          <p:cNvSpPr/>
          <p:nvPr/>
        </p:nvSpPr>
        <p:spPr>
          <a:xfrm>
            <a:off x="1097280" y="1872000"/>
            <a:ext cx="38623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Porijeklom iz Kine. U Europi prvi put zabilježena 2002. godine.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U Hrvatskoj je otkrivena 2010. godine.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Negativan učinak se očituje u smanjenju </a:t>
            </a:r>
            <a:r>
              <a:rPr lang="hr-HR" sz="2400" dirty="0" err="1">
                <a:latin typeface="Maiandra GD" panose="020E0502030308020204" pitchFamily="34" charset="0"/>
              </a:rPr>
              <a:t>fotosintetske</a:t>
            </a:r>
            <a:r>
              <a:rPr lang="hr-HR" sz="2400" dirty="0">
                <a:latin typeface="Maiandra GD" panose="020E0502030308020204" pitchFamily="34" charset="0"/>
              </a:rPr>
              <a:t> površine i uroda ploda te zaustavljanju rasta izbojaka. </a:t>
            </a:r>
          </a:p>
        </p:txBody>
      </p:sp>
    </p:spTree>
    <p:extLst>
      <p:ext uri="{BB962C8B-B14F-4D97-AF65-F5344CB8AC3E}">
        <p14:creationId xmlns:p14="http://schemas.microsoft.com/office/powerpoint/2010/main" val="124468646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Suzbijanje kestenove ose šiškarice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64" y="1872000"/>
            <a:ext cx="5869516" cy="4402137"/>
          </a:xfrm>
        </p:spPr>
      </p:pic>
      <p:sp>
        <p:nvSpPr>
          <p:cNvPr id="5" name="Pravokutnik 4"/>
          <p:cNvSpPr/>
          <p:nvPr/>
        </p:nvSpPr>
        <p:spPr>
          <a:xfrm>
            <a:off x="1097280" y="1872000"/>
            <a:ext cx="38623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Biološko suzbijanje ose šiškarice počelo je 2015. godine unošenjem kukca </a:t>
            </a:r>
            <a:r>
              <a:rPr lang="hr-HR" sz="2400" dirty="0" err="1">
                <a:latin typeface="Maiandra GD" panose="020E0502030308020204" pitchFamily="34" charset="0"/>
              </a:rPr>
              <a:t>parazitoida</a:t>
            </a:r>
            <a:r>
              <a:rPr lang="hr-HR" sz="2400" dirty="0">
                <a:latin typeface="Maiandra GD" panose="020E0502030308020204" pitchFamily="34" charset="0"/>
              </a:rPr>
              <a:t> </a:t>
            </a:r>
            <a:r>
              <a:rPr lang="hr-HR" sz="2400" i="1" dirty="0" err="1">
                <a:latin typeface="Maiandra GD" panose="020E0502030308020204" pitchFamily="34" charset="0"/>
              </a:rPr>
              <a:t>Torymus</a:t>
            </a:r>
            <a:r>
              <a:rPr lang="hr-HR" sz="2400" i="1" dirty="0">
                <a:latin typeface="Maiandra GD" panose="020E0502030308020204" pitchFamily="34" charset="0"/>
              </a:rPr>
              <a:t> </a:t>
            </a:r>
            <a:r>
              <a:rPr lang="hr-HR" sz="2400" i="1" dirty="0" err="1">
                <a:latin typeface="Maiandra GD" panose="020E0502030308020204" pitchFamily="34" charset="0"/>
              </a:rPr>
              <a:t>sinensis</a:t>
            </a:r>
            <a:r>
              <a:rPr lang="hr-HR" sz="2400" dirty="0">
                <a:latin typeface="Maiandra GD" panose="020E0502030308020204" pitchFamily="34" charset="0"/>
              </a:rPr>
              <a:t>. Porijeklom je iz Kine i jedini je prirodni neprijatelj kestenove ose šiškarice te napada samo i isključivo kestenovu osu šiškaricu. Ženke </a:t>
            </a:r>
            <a:r>
              <a:rPr lang="hr-HR" sz="2400" dirty="0" err="1">
                <a:latin typeface="Maiandra GD" panose="020E0502030308020204" pitchFamily="34" charset="0"/>
              </a:rPr>
              <a:t>parazitoida</a:t>
            </a:r>
            <a:r>
              <a:rPr lang="hr-HR" sz="2400" dirty="0">
                <a:latin typeface="Maiandra GD" panose="020E0502030308020204" pitchFamily="34" charset="0"/>
              </a:rPr>
              <a:t> odlažu jaja u mlade šiške kestenove ose. </a:t>
            </a:r>
          </a:p>
        </p:txBody>
      </p:sp>
    </p:spTree>
    <p:extLst>
      <p:ext uri="{BB962C8B-B14F-4D97-AF65-F5344CB8AC3E}">
        <p14:creationId xmlns:p14="http://schemas.microsoft.com/office/powerpoint/2010/main" val="428642608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Gospodarenje pitomim kestenom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6225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Pitomim kestenom se gospodari u ophodnji (vrijeme od nastanka šume do njene sječe i obnove) od 40 godina.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Pitomi kesten se gospodari čistom sječom (sječa svih ili gotovo svih stabala u nepomlađenoj šumi) bez prenamjene šume drugoj kulturi previđenoj prostornim planovima.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Pitomi kesten se obnavlja iz panja.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Problem obnove iz panja je smanjivanje </a:t>
            </a:r>
            <a:r>
              <a:rPr lang="hr-HR" sz="2400" dirty="0" err="1">
                <a:latin typeface="Maiandra GD" panose="020E0502030308020204" pitchFamily="34" charset="0"/>
              </a:rPr>
              <a:t>izbojne</a:t>
            </a:r>
            <a:r>
              <a:rPr lang="hr-HR" sz="2400" dirty="0">
                <a:latin typeface="Maiandra GD" panose="020E0502030308020204" pitchFamily="34" charset="0"/>
              </a:rPr>
              <a:t> snage panja nakon više ciklusa sječe pogotovo zbog narušenog zdravstvenog stanja kestenovih šuma zbog raka kestenove kore.</a:t>
            </a:r>
          </a:p>
        </p:txBody>
      </p:sp>
    </p:spTree>
    <p:extLst>
      <p:ext uri="{BB962C8B-B14F-4D97-AF65-F5344CB8AC3E}">
        <p14:creationId xmlns:p14="http://schemas.microsoft.com/office/powerpoint/2010/main" val="253330807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Vrste drveća na Petrovoj gori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07" y="1980000"/>
            <a:ext cx="11663745" cy="41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303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Vrste drveća na Petrovoj gori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" y="2124000"/>
            <a:ext cx="1204674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239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U Hrvatskoj ima oko 35.000 ha čistih i mješovitih sastojina pitomoga kestena.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Kao pradomovina pitomoga kestena smatra se Mala Azija dok je danas rasprostranjen u južnoj Europi i u zemljama Mediterana gdje je unijet u rimsko doba.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Do masovnijeg uzgoja krumpira i kukuruza u 17. stoljeću uz žitarice je bio važan prehrambeni proizvod. Grci su ga nazivali </a:t>
            </a:r>
            <a:r>
              <a:rPr lang="hr-HR" sz="2400" dirty="0" err="1">
                <a:latin typeface="Maiandra GD" panose="020E0502030308020204" pitchFamily="34" charset="0"/>
              </a:rPr>
              <a:t>Dios</a:t>
            </a:r>
            <a:r>
              <a:rPr lang="hr-HR" sz="2400" dirty="0">
                <a:latin typeface="Maiandra GD" panose="020E0502030308020204" pitchFamily="34" charset="0"/>
              </a:rPr>
              <a:t> </a:t>
            </a:r>
            <a:r>
              <a:rPr lang="hr-HR" sz="2400" dirty="0" err="1">
                <a:latin typeface="Maiandra GD" panose="020E0502030308020204" pitchFamily="34" charset="0"/>
              </a:rPr>
              <a:t>balanos</a:t>
            </a:r>
            <a:r>
              <a:rPr lang="hr-HR" sz="2400" dirty="0">
                <a:latin typeface="Maiandra GD" panose="020E0502030308020204" pitchFamily="34" charset="0"/>
              </a:rPr>
              <a:t> (žir bogova).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U Hrvatskoj se koristi za dobivanje tanina, izradu stupova, kao građevno i stolarsko drvo, vinogradarsko kolje, kao plod za hranu i kao medonosna biljka.</a:t>
            </a:r>
          </a:p>
          <a:p>
            <a:pPr marL="0" indent="0">
              <a:buNone/>
            </a:pPr>
            <a:endParaRPr lang="hr-HR" sz="24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3893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Vrste drveća na Petrovoj gori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0" y="2124000"/>
            <a:ext cx="1204674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6980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Pitomi kesten na Petrovoj gori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47" y="2592000"/>
            <a:ext cx="11650466" cy="28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0003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Pitomi kesten na Petrovoj gori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00" y="2340000"/>
            <a:ext cx="11637663" cy="33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0807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Pitomi kesten na Petrovoj gori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2340000"/>
            <a:ext cx="11637663" cy="340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3035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Zanimljivosti o pitomom kestenu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U Karlovcu su krajem 19. i početkom 20. st. postojale tvornice sirovih štapova, poznatiji pod nazivom „</a:t>
            </a:r>
            <a:r>
              <a:rPr lang="hr-HR" sz="2400" dirty="0" err="1">
                <a:latin typeface="Maiandra GD" panose="020E0502030308020204" pitchFamily="34" charset="0"/>
              </a:rPr>
              <a:t>congo</a:t>
            </a:r>
            <a:r>
              <a:rPr lang="hr-HR" sz="2400" dirty="0">
                <a:latin typeface="Maiandra GD" panose="020E0502030308020204" pitchFamily="34" charset="0"/>
              </a:rPr>
              <a:t>” štapovi ili batine. Izrađivane su od mladica pitomoga kestena kojim obiluju šume u okolici Karlovca (šuma </a:t>
            </a:r>
            <a:r>
              <a:rPr lang="hr-HR" sz="2400" dirty="0" err="1">
                <a:latin typeface="Maiandra GD" panose="020E0502030308020204" pitchFamily="34" charset="0"/>
              </a:rPr>
              <a:t>Kozjača</a:t>
            </a:r>
            <a:r>
              <a:rPr lang="hr-HR" sz="2400" dirty="0">
                <a:latin typeface="Maiandra GD" panose="020E0502030308020204" pitchFamily="34" charset="0"/>
              </a:rPr>
              <a:t>). Štapovi su se izvozili u Njemačku, Englesku, Francusku i Ameriku. </a:t>
            </a:r>
            <a:r>
              <a:rPr lang="pl-PL" sz="2400" dirty="0">
                <a:latin typeface="Maiandra GD" panose="020E0502030308020204" pitchFamily="34" charset="0"/>
              </a:rPr>
              <a:t>Potražnja za njima prestala je početkom 1. svjetskog rata.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Maiandra GD" panose="020E0502030308020204" pitchFamily="34" charset="0"/>
              </a:rPr>
              <a:t>Karlovac je bio kolijevka proizvodnje štapova i najveći proizvođač.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2400" dirty="0">
                <a:latin typeface="Maiandra GD" panose="020E0502030308020204" pitchFamily="34" charset="0"/>
              </a:rPr>
              <a:t>Štapovi su se proizvodili i u Zagrebu, Bregani, Krapini i Glini.</a:t>
            </a:r>
          </a:p>
          <a:p>
            <a:pPr marL="0" indent="0" algn="just">
              <a:buNone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52572655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Poštanska marka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40" y="1872000"/>
            <a:ext cx="6219540" cy="4356917"/>
          </a:xfrm>
        </p:spPr>
      </p:pic>
      <p:sp>
        <p:nvSpPr>
          <p:cNvPr id="3" name="Pravokutnik 2"/>
          <p:cNvSpPr/>
          <p:nvPr/>
        </p:nvSpPr>
        <p:spPr>
          <a:xfrm>
            <a:off x="1097280" y="1872000"/>
            <a:ext cx="38388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Hrvatska pošta 21. ožujka 2018. pustila u optjecaj tri nove prigodne poštanske marke u seriji „Hrvatska flora“, a jedna je posvećena pitomom kestenu. 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41948231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Budućnost pitomog kestena</a:t>
            </a:r>
          </a:p>
        </p:txBody>
      </p:sp>
      <p:sp>
        <p:nvSpPr>
          <p:cNvPr id="5" name="Rezervirano mjesto sadržaja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U cilju zaštite pokrenuti projekt obnove šuma pitomog kestena.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U obnovi koristiti </a:t>
            </a:r>
            <a:r>
              <a:rPr lang="hr-HR" sz="2400" dirty="0" err="1">
                <a:latin typeface="Maiandra GD" panose="020E0502030308020204" pitchFamily="34" charset="0"/>
              </a:rPr>
              <a:t>hipovirulentne</a:t>
            </a:r>
            <a:r>
              <a:rPr lang="hr-HR" sz="2400" dirty="0">
                <a:latin typeface="Maiandra GD" panose="020E0502030308020204" pitchFamily="34" charset="0"/>
              </a:rPr>
              <a:t> sojeve.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Postepeno napuštati čiste sječe i obnovu vršiti oplodnim sječama poput drugih vrsta drveća. 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59677113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r-HR" b="1" dirty="0">
                <a:latin typeface="Maiandra GD" panose="020E0502030308020204" pitchFamily="34" charset="0"/>
              </a:rPr>
            </a:br>
            <a:br>
              <a:rPr lang="hr-HR" b="1" dirty="0">
                <a:latin typeface="Maiandra GD" panose="020E0502030308020204" pitchFamily="34" charset="0"/>
              </a:rPr>
            </a:br>
            <a:br>
              <a:rPr lang="hr-HR" b="1" dirty="0">
                <a:latin typeface="Maiandra GD" panose="020E0502030308020204" pitchFamily="34" charset="0"/>
              </a:rPr>
            </a:br>
            <a:r>
              <a:rPr lang="hr-HR" sz="6700" b="1" dirty="0">
                <a:latin typeface="Maiandra GD" panose="020E0502030308020204" pitchFamily="34" charset="0"/>
              </a:rPr>
              <a:t>Hvala na pozornosti !</a:t>
            </a:r>
            <a:br>
              <a:rPr lang="hr-HR" b="1" dirty="0">
                <a:latin typeface="Maiandra GD" panose="020E0502030308020204" pitchFamily="34" charset="0"/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hr-HR" sz="4800" b="1" dirty="0">
              <a:latin typeface="Maiandra GD" panose="020E0502030308020204" pitchFamily="34" charset="0"/>
            </a:endParaRPr>
          </a:p>
          <a:p>
            <a:pPr algn="ctr"/>
            <a:endParaRPr lang="hr-HR" sz="4800" b="1" dirty="0">
              <a:latin typeface="Maiandra GD" panose="020E0502030308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1845734"/>
            <a:ext cx="76200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812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Divlji </a:t>
            </a:r>
            <a:r>
              <a:rPr lang="fi-FI" dirty="0">
                <a:latin typeface="Maiandra GD" panose="020E0502030308020204" pitchFamily="34" charset="0"/>
              </a:rPr>
              <a:t>kesten (</a:t>
            </a:r>
            <a:r>
              <a:rPr lang="fi-FI" i="1" dirty="0">
                <a:latin typeface="Maiandra GD" panose="020E0502030308020204" pitchFamily="34" charset="0"/>
              </a:rPr>
              <a:t>Aesculus hippocastanum</a:t>
            </a:r>
            <a:r>
              <a:rPr lang="fi-FI" dirty="0">
                <a:latin typeface="Maiandra GD" panose="020E0502030308020204" pitchFamily="34" charset="0"/>
              </a:rPr>
              <a:t>)</a:t>
            </a:r>
            <a:endParaRPr lang="hr-HR" dirty="0">
              <a:latin typeface="Maiandra GD" panose="020E0502030308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r-HR" dirty="0">
                <a:latin typeface="Maiandra GD" panose="020E0502030308020204" pitchFamily="34" charset="0"/>
              </a:rPr>
              <a:t> </a:t>
            </a:r>
            <a:r>
              <a:rPr lang="hr-HR" sz="2400" dirty="0">
                <a:latin typeface="Maiandra GD" panose="020E0502030308020204" pitchFamily="34" charset="0"/>
              </a:rPr>
              <a:t>Listopadno drvo iz porodice divljih kestena koje naraste do 35 m, velikoga promjera i guste krošnje.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Nije u srodstvu s pitomim kestenom.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Autohtona vrsta u Makedoniji, Grčkoj, Albaniji i Bugarskoj. Kao ukrasna vrsta raširio se Europom i sadi se u parkovima i drvoredima.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U Hrvatskoj ne raste samoniklo u prirodi.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Plodovi divljeg kestena ne koriste se za ljudsku prehranu</a:t>
            </a:r>
            <a:r>
              <a:rPr lang="hr-HR" dirty="0">
                <a:latin typeface="Maiandra GD" panose="020E050203030802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400" dirty="0">
                <a:latin typeface="Maiandra GD" panose="020E0502030308020204" pitchFamily="34" charset="0"/>
              </a:rPr>
              <a:t>Jako strada od kestenovog moljca minera koji napada lišće. Zbog toga krošnje divljeg kestena već u ljetu dobiju jesensku boju.</a:t>
            </a:r>
          </a:p>
        </p:txBody>
      </p:sp>
    </p:spTree>
    <p:extLst>
      <p:ext uri="{BB962C8B-B14F-4D97-AF65-F5344CB8AC3E}">
        <p14:creationId xmlns:p14="http://schemas.microsoft.com/office/powerpoint/2010/main" val="262439499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Kestenov moljac </a:t>
            </a:r>
            <a:br>
              <a:rPr lang="hr-HR" dirty="0">
                <a:latin typeface="Maiandra GD" panose="020E0502030308020204" pitchFamily="34" charset="0"/>
              </a:rPr>
            </a:br>
            <a:r>
              <a:rPr lang="hr-HR" dirty="0">
                <a:latin typeface="Maiandra GD" panose="020E0502030308020204" pitchFamily="34" charset="0"/>
              </a:rPr>
              <a:t>miner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44040"/>
            <a:ext cx="6638544" cy="44247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73" y="271363"/>
            <a:ext cx="3838734" cy="28786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86" y="3149977"/>
            <a:ext cx="3930133" cy="294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754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Rasprostranjenost pitomog kestena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-95" r="4844" b="30885"/>
          <a:stretch/>
        </p:blipFill>
        <p:spPr>
          <a:xfrm>
            <a:off x="2465670" y="1737360"/>
            <a:ext cx="7321620" cy="4367284"/>
          </a:xfrm>
        </p:spPr>
      </p:pic>
    </p:spTree>
    <p:extLst>
      <p:ext uri="{BB962C8B-B14F-4D97-AF65-F5344CB8AC3E}">
        <p14:creationId xmlns:p14="http://schemas.microsoft.com/office/powerpoint/2010/main" val="404469517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>
                <a:latin typeface="Maiandra GD" panose="020E0502030308020204" pitchFamily="34" charset="0"/>
              </a:rPr>
              <a:t>Šuma hrasta kitnjaka i pitomog kestena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8" y="1872000"/>
            <a:ext cx="5854352" cy="4390764"/>
          </a:xfrm>
        </p:spPr>
      </p:pic>
      <p:sp>
        <p:nvSpPr>
          <p:cNvPr id="5" name="Pravokutnik 4"/>
          <p:cNvSpPr/>
          <p:nvPr/>
        </p:nvSpPr>
        <p:spPr>
          <a:xfrm>
            <a:off x="1097280" y="1872000"/>
            <a:ext cx="42222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Šumska zajednica na južnim i zapadnim ekspozicijama, na strmijim nagibima ili </a:t>
            </a:r>
            <a:r>
              <a:rPr lang="hr-HR" sz="2400" dirty="0" err="1">
                <a:latin typeface="Maiandra GD" panose="020E0502030308020204" pitchFamily="34" charset="0"/>
              </a:rPr>
              <a:t>zaravnjenim</a:t>
            </a:r>
            <a:r>
              <a:rPr lang="hr-HR" sz="2400" dirty="0">
                <a:latin typeface="Maiandra GD" panose="020E0502030308020204" pitchFamily="34" charset="0"/>
              </a:rPr>
              <a:t> grebenima i platoima.</a:t>
            </a:r>
          </a:p>
          <a:p>
            <a:endParaRPr lang="hr-HR" sz="2400" dirty="0">
              <a:latin typeface="Maiandra GD" panose="020E0502030308020204" pitchFamily="34" charset="0"/>
            </a:endParaRPr>
          </a:p>
          <a:p>
            <a:r>
              <a:rPr lang="hr-HR" sz="2400" dirty="0">
                <a:latin typeface="Maiandra GD" panose="020E0502030308020204" pitchFamily="34" charset="0"/>
              </a:rPr>
              <a:t>Dolazi na kiselijim tlima.</a:t>
            </a:r>
          </a:p>
          <a:p>
            <a:endParaRPr lang="pl-PL" sz="2400" dirty="0">
              <a:latin typeface="Maiandra GD" panose="020E0502030308020204" pitchFamily="34" charset="0"/>
            </a:endParaRPr>
          </a:p>
          <a:p>
            <a:r>
              <a:rPr lang="pl-PL" sz="2400" dirty="0">
                <a:latin typeface="Maiandra GD" panose="020E0502030308020204" pitchFamily="34" charset="0"/>
              </a:rPr>
              <a:t>Uspijeva na visini od 250 do 550 m nadmorske visine.</a:t>
            </a:r>
            <a:endParaRPr lang="hr-HR" sz="24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1519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Šuma pitomog kestena s prasećim zeljem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65" y="1872000"/>
            <a:ext cx="5846415" cy="4384812"/>
          </a:xfrm>
        </p:spPr>
      </p:pic>
      <p:sp>
        <p:nvSpPr>
          <p:cNvPr id="5" name="Pravokutnik 4"/>
          <p:cNvSpPr/>
          <p:nvPr/>
        </p:nvSpPr>
        <p:spPr>
          <a:xfrm>
            <a:off x="1097280" y="1872000"/>
            <a:ext cx="42222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Maiandra GD" panose="020E0502030308020204" pitchFamily="34" charset="0"/>
              </a:rPr>
              <a:t>Šumska zajednica na sjevernim i istočnim ekspozicijama te blažim nagibima.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Dolazi na manje kiselim tlima.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Degradacijski oblik - monokulture kestena s čupavom kupinom (</a:t>
            </a:r>
            <a:r>
              <a:rPr lang="hr-HR" sz="2400" dirty="0" err="1">
                <a:latin typeface="Maiandra GD" panose="020E0502030308020204" pitchFamily="34" charset="0"/>
              </a:rPr>
              <a:t>Rubus</a:t>
            </a:r>
            <a:r>
              <a:rPr lang="hr-HR" sz="2400" dirty="0">
                <a:latin typeface="Maiandra GD" panose="020E0502030308020204" pitchFamily="34" charset="0"/>
              </a:rPr>
              <a:t> </a:t>
            </a:r>
            <a:r>
              <a:rPr lang="hr-HR" sz="2400" dirty="0" err="1">
                <a:latin typeface="Maiandra GD" panose="020E0502030308020204" pitchFamily="34" charset="0"/>
              </a:rPr>
              <a:t>hirsutus</a:t>
            </a:r>
            <a:r>
              <a:rPr lang="hr-HR" sz="2400" dirty="0">
                <a:latin typeface="Maiandra GD" panose="020E0502030308020204" pitchFamily="34" charset="0"/>
              </a:rPr>
              <a:t>) kao posljedica gospodarenja čistim sječama. </a:t>
            </a:r>
          </a:p>
          <a:p>
            <a:r>
              <a:rPr lang="hr-HR" sz="2400" dirty="0">
                <a:latin typeface="Maiandra GD" panose="020E0502030308020204" pitchFamily="34" charset="0"/>
              </a:rPr>
              <a:t>Glavno područje </a:t>
            </a:r>
            <a:r>
              <a:rPr lang="hr-HR" sz="2400" dirty="0" err="1">
                <a:latin typeface="Maiandra GD" panose="020E0502030308020204" pitchFamily="34" charset="0"/>
              </a:rPr>
              <a:t>rasprostranjenja</a:t>
            </a:r>
            <a:r>
              <a:rPr lang="hr-HR" sz="2400" dirty="0">
                <a:latin typeface="Maiandra GD" panose="020E0502030308020204" pitchFamily="34" charset="0"/>
              </a:rPr>
              <a:t> na Zrinskoj i Petrovoj gori te Medvednici.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26" y="4309140"/>
            <a:ext cx="2596896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22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Maiandra GD" panose="020E0502030308020204" pitchFamily="34" charset="0"/>
              </a:rPr>
              <a:t>Pitomi kesten iz sjemena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164" y="1872000"/>
            <a:ext cx="5869516" cy="4402137"/>
          </a:xfrm>
        </p:spPr>
      </p:pic>
    </p:spTree>
    <p:extLst>
      <p:ext uri="{BB962C8B-B14F-4D97-AF65-F5344CB8AC3E}">
        <p14:creationId xmlns:p14="http://schemas.microsoft.com/office/powerpoint/2010/main" val="245261743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790</TotalTime>
  <Words>1160</Words>
  <Application>Microsoft Office PowerPoint</Application>
  <PresentationFormat>Ecrã Panorâmico</PresentationFormat>
  <Paragraphs>125</Paragraphs>
  <Slides>37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42" baseType="lpstr">
      <vt:lpstr>Calibri</vt:lpstr>
      <vt:lpstr>Calibri Light</vt:lpstr>
      <vt:lpstr>Maiandra GD</vt:lpstr>
      <vt:lpstr>Wingdings</vt:lpstr>
      <vt:lpstr>Retrospektiva</vt:lpstr>
      <vt:lpstr>KESTEN NA PODRUČJU PETROVE GORE</vt:lpstr>
      <vt:lpstr>Pitomi kesten (Castanea sativa)</vt:lpstr>
      <vt:lpstr>Apresentação do PowerPoint</vt:lpstr>
      <vt:lpstr>Divlji kesten (Aesculus hippocastanum)</vt:lpstr>
      <vt:lpstr>Kestenov moljac  miner</vt:lpstr>
      <vt:lpstr>Rasprostranjenost pitomog kestena</vt:lpstr>
      <vt:lpstr>Šuma hrasta kitnjaka i pitomog kestena</vt:lpstr>
      <vt:lpstr>Šuma pitomog kestena s prasećim zeljem</vt:lpstr>
      <vt:lpstr>Pitomi kesten iz sjemena</vt:lpstr>
      <vt:lpstr>Pitomi kesten iz panja</vt:lpstr>
      <vt:lpstr>Pitomi kesten u cvatu</vt:lpstr>
      <vt:lpstr>Izbojak i pupovi</vt:lpstr>
      <vt:lpstr>Listovi</vt:lpstr>
      <vt:lpstr>Cvjetovi</vt:lpstr>
      <vt:lpstr>Plodovi</vt:lpstr>
      <vt:lpstr>Plodovi</vt:lpstr>
      <vt:lpstr>Kora mlađeg stabla</vt:lpstr>
      <vt:lpstr>Kora starijeg stabla</vt:lpstr>
      <vt:lpstr>Deblo</vt:lpstr>
      <vt:lpstr>Panj</vt:lpstr>
      <vt:lpstr>Rak kestenove kore</vt:lpstr>
      <vt:lpstr>Rak kestenove kore</vt:lpstr>
      <vt:lpstr>Biološka zaštita raka kestenove kore</vt:lpstr>
      <vt:lpstr>Nezaraženo stablo</vt:lpstr>
      <vt:lpstr>Kestenova osa šiškarica</vt:lpstr>
      <vt:lpstr>Suzbijanje kestenove ose šiškarice</vt:lpstr>
      <vt:lpstr>Gospodarenje pitomim kestenom</vt:lpstr>
      <vt:lpstr>Vrste drveća na Petrovoj gori</vt:lpstr>
      <vt:lpstr>Vrste drveća na Petrovoj gori</vt:lpstr>
      <vt:lpstr>Vrste drveća na Petrovoj gori</vt:lpstr>
      <vt:lpstr>Pitomi kesten na Petrovoj gori</vt:lpstr>
      <vt:lpstr>Pitomi kesten na Petrovoj gori</vt:lpstr>
      <vt:lpstr>Pitomi kesten na Petrovoj gori</vt:lpstr>
      <vt:lpstr>Zanimljivosti o pitomom kestenu</vt:lpstr>
      <vt:lpstr>Poštanska marka</vt:lpstr>
      <vt:lpstr>Budućnost pitomog kestena</vt:lpstr>
      <vt:lpstr>   Hvala na pozornosti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KESTEN NA PODRUČJU PETROVE GORE</dc:title>
  <dc:creator>Oliver Vlainić</dc:creator>
  <cp:lastModifiedBy>Ana Machado</cp:lastModifiedBy>
  <cp:revision>179</cp:revision>
  <dcterms:created xsi:type="dcterms:W3CDTF">2018-10-12T19:21:09Z</dcterms:created>
  <dcterms:modified xsi:type="dcterms:W3CDTF">2022-05-17T10:53:34Z</dcterms:modified>
</cp:coreProperties>
</file>