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40288" cy="43200638"/>
  <p:notesSz cx="9799638" cy="14355763"/>
  <p:defaultTextStyle>
    <a:defPPr>
      <a:defRPr lang="nl-BE"/>
    </a:defPPr>
    <a:lvl1pPr marL="0" algn="l" defTabSz="3525103" rtl="0" eaLnBrk="1" latinLnBrk="0" hangingPunct="1">
      <a:defRPr sz="6939" kern="1200">
        <a:solidFill>
          <a:schemeClr val="tx1"/>
        </a:solidFill>
        <a:latin typeface="+mn-lt"/>
        <a:ea typeface="+mn-ea"/>
        <a:cs typeface="+mn-cs"/>
      </a:defRPr>
    </a:lvl1pPr>
    <a:lvl2pPr marL="1762552" algn="l" defTabSz="3525103" rtl="0" eaLnBrk="1" latinLnBrk="0" hangingPunct="1">
      <a:defRPr sz="6939" kern="1200">
        <a:solidFill>
          <a:schemeClr val="tx1"/>
        </a:solidFill>
        <a:latin typeface="+mn-lt"/>
        <a:ea typeface="+mn-ea"/>
        <a:cs typeface="+mn-cs"/>
      </a:defRPr>
    </a:lvl2pPr>
    <a:lvl3pPr marL="3525103" algn="l" defTabSz="3525103" rtl="0" eaLnBrk="1" latinLnBrk="0" hangingPunct="1">
      <a:defRPr sz="6939" kern="1200">
        <a:solidFill>
          <a:schemeClr val="tx1"/>
        </a:solidFill>
        <a:latin typeface="+mn-lt"/>
        <a:ea typeface="+mn-ea"/>
        <a:cs typeface="+mn-cs"/>
      </a:defRPr>
    </a:lvl3pPr>
    <a:lvl4pPr marL="5287655" algn="l" defTabSz="3525103" rtl="0" eaLnBrk="1" latinLnBrk="0" hangingPunct="1">
      <a:defRPr sz="6939" kern="1200">
        <a:solidFill>
          <a:schemeClr val="tx1"/>
        </a:solidFill>
        <a:latin typeface="+mn-lt"/>
        <a:ea typeface="+mn-ea"/>
        <a:cs typeface="+mn-cs"/>
      </a:defRPr>
    </a:lvl4pPr>
    <a:lvl5pPr marL="7050207" algn="l" defTabSz="3525103" rtl="0" eaLnBrk="1" latinLnBrk="0" hangingPunct="1">
      <a:defRPr sz="6939" kern="1200">
        <a:solidFill>
          <a:schemeClr val="tx1"/>
        </a:solidFill>
        <a:latin typeface="+mn-lt"/>
        <a:ea typeface="+mn-ea"/>
        <a:cs typeface="+mn-cs"/>
      </a:defRPr>
    </a:lvl5pPr>
    <a:lvl6pPr marL="8812759" algn="l" defTabSz="3525103" rtl="0" eaLnBrk="1" latinLnBrk="0" hangingPunct="1">
      <a:defRPr sz="6939" kern="1200">
        <a:solidFill>
          <a:schemeClr val="tx1"/>
        </a:solidFill>
        <a:latin typeface="+mn-lt"/>
        <a:ea typeface="+mn-ea"/>
        <a:cs typeface="+mn-cs"/>
      </a:defRPr>
    </a:lvl6pPr>
    <a:lvl7pPr marL="10575310" algn="l" defTabSz="3525103" rtl="0" eaLnBrk="1" latinLnBrk="0" hangingPunct="1">
      <a:defRPr sz="6939" kern="1200">
        <a:solidFill>
          <a:schemeClr val="tx1"/>
        </a:solidFill>
        <a:latin typeface="+mn-lt"/>
        <a:ea typeface="+mn-ea"/>
        <a:cs typeface="+mn-cs"/>
      </a:defRPr>
    </a:lvl7pPr>
    <a:lvl8pPr marL="12337862" algn="l" defTabSz="3525103" rtl="0" eaLnBrk="1" latinLnBrk="0" hangingPunct="1">
      <a:defRPr sz="6939" kern="1200">
        <a:solidFill>
          <a:schemeClr val="tx1"/>
        </a:solidFill>
        <a:latin typeface="+mn-lt"/>
        <a:ea typeface="+mn-ea"/>
        <a:cs typeface="+mn-cs"/>
      </a:defRPr>
    </a:lvl8pPr>
    <a:lvl9pPr marL="14100414" algn="l" defTabSz="3525103" rtl="0" eaLnBrk="1" latinLnBrk="0" hangingPunct="1">
      <a:defRPr sz="693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6">
          <p15:clr>
            <a:srgbClr val="A4A3A4"/>
          </p15:clr>
        </p15:guide>
        <p15:guide id="2" pos="95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D200"/>
    <a:srgbClr val="1E64C8"/>
    <a:srgbClr val="FFB300"/>
    <a:srgbClr val="F0F0F0"/>
    <a:srgbClr val="E7E6E6"/>
    <a:srgbClr val="003399"/>
    <a:srgbClr val="1D2664"/>
    <a:srgbClr val="FCB50C"/>
    <a:srgbClr val="F9B2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8" d="100"/>
          <a:sy n="18" d="100"/>
        </p:scale>
        <p:origin x="3144" y="72"/>
      </p:cViewPr>
      <p:guideLst>
        <p:guide orient="horz" pos="13606"/>
        <p:guide pos="95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0242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 name="Afbeelding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698" y="701119"/>
            <a:ext cx="14094893" cy="1549413"/>
          </a:xfrm>
          <a:prstGeom prst="rect">
            <a:avLst/>
          </a:prstGeom>
        </p:spPr>
      </p:pic>
      <p:sp>
        <p:nvSpPr>
          <p:cNvPr id="43" name="AutoShape 2" descr="PCR-qrcode-with-logo-trim-transparent.png wordt weergegeven"/>
          <p:cNvSpPr>
            <a:spLocks noChangeAspect="1" noChangeArrowheads="1"/>
          </p:cNvSpPr>
          <p:nvPr userDrawn="1"/>
        </p:nvSpPr>
        <p:spPr bwMode="auto">
          <a:xfrm>
            <a:off x="155575" y="-144463"/>
            <a:ext cx="3661558" cy="36615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5" name="Afbeelding 4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66815" y="41589719"/>
            <a:ext cx="1105070" cy="1105070"/>
          </a:xfrm>
          <a:prstGeom prst="rect">
            <a:avLst/>
          </a:prstGeom>
        </p:spPr>
      </p:pic>
      <p:pic>
        <p:nvPicPr>
          <p:cNvPr id="44" name="Afbeelding 4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566815" y="40396107"/>
            <a:ext cx="1105070" cy="1105070"/>
          </a:xfrm>
          <a:prstGeom prst="rect">
            <a:avLst/>
          </a:prstGeom>
        </p:spPr>
      </p:pic>
      <p:sp>
        <p:nvSpPr>
          <p:cNvPr id="62" name="Tijdelijke aanduiding voor tekst 61"/>
          <p:cNvSpPr>
            <a:spLocks noGrp="1"/>
          </p:cNvSpPr>
          <p:nvPr userDrawn="1">
            <p:ph type="body" idx="1"/>
          </p:nvPr>
        </p:nvSpPr>
        <p:spPr>
          <a:xfrm>
            <a:off x="2079625" y="11499850"/>
            <a:ext cx="26081038" cy="27411363"/>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3" name="Afbeelding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3817133" cy="3054351"/>
          </a:xfrm>
          <a:prstGeom prst="rect">
            <a:avLst/>
          </a:prstGeom>
        </p:spPr>
      </p:pic>
      <p:sp>
        <p:nvSpPr>
          <p:cNvPr id="15" name="Rechthoek 14"/>
          <p:cNvSpPr/>
          <p:nvPr userDrawn="1"/>
        </p:nvSpPr>
        <p:spPr>
          <a:xfrm>
            <a:off x="530942" y="40418684"/>
            <a:ext cx="13492072" cy="2237573"/>
          </a:xfrm>
          <a:prstGeom prst="rect">
            <a:avLst/>
          </a:prstGeom>
          <a:noFill/>
          <a:ln w="63500">
            <a:solidFill>
              <a:srgbClr val="1E64C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16" name="Rechthoek 15"/>
          <p:cNvSpPr/>
          <p:nvPr userDrawn="1"/>
        </p:nvSpPr>
        <p:spPr>
          <a:xfrm>
            <a:off x="16215685" y="40418684"/>
            <a:ext cx="13502315" cy="2237574"/>
          </a:xfrm>
          <a:prstGeom prst="rect">
            <a:avLst/>
          </a:prstGeom>
          <a:noFill/>
          <a:ln w="63500">
            <a:solidFill>
              <a:srgbClr val="1E64C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pic>
        <p:nvPicPr>
          <p:cNvPr id="2" name="Afbeelding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7131578" y="708485"/>
            <a:ext cx="2207826" cy="754783"/>
          </a:xfrm>
          <a:prstGeom prst="rect">
            <a:avLst/>
          </a:prstGeom>
        </p:spPr>
      </p:pic>
      <p:pic>
        <p:nvPicPr>
          <p:cNvPr id="4" name="Afbeelding 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7131578" y="1658929"/>
            <a:ext cx="2207826" cy="610438"/>
          </a:xfrm>
          <a:prstGeom prst="rect">
            <a:avLst/>
          </a:prstGeom>
        </p:spPr>
      </p:pic>
      <p:sp>
        <p:nvSpPr>
          <p:cNvPr id="8" name="Tekstvak 7"/>
          <p:cNvSpPr txBox="1"/>
          <p:nvPr userDrawn="1"/>
        </p:nvSpPr>
        <p:spPr>
          <a:xfrm>
            <a:off x="26978955" y="2266247"/>
            <a:ext cx="2434178" cy="307777"/>
          </a:xfrm>
          <a:prstGeom prst="rect">
            <a:avLst/>
          </a:prstGeom>
          <a:noFill/>
        </p:spPr>
        <p:txBody>
          <a:bodyPr wrap="square" rtlCol="0">
            <a:spAutoFit/>
          </a:bodyPr>
          <a:lstStyle/>
          <a:p>
            <a:pPr algn="r"/>
            <a:r>
              <a:rPr lang="en-GB" sz="1350" dirty="0">
                <a:latin typeface="UGent Panno Text SemiLight" panose="02000406040000040003" pitchFamily="50" charset="0"/>
                <a:cs typeface="Times New Roman" pitchFamily="18" charset="0"/>
              </a:rPr>
              <a:t>Centre for Macromolecular</a:t>
            </a:r>
            <a:r>
              <a:rPr lang="en-GB" sz="1350" baseline="0" dirty="0">
                <a:latin typeface="UGent Panno Text SemiLight" panose="02000406040000040003" pitchFamily="50" charset="0"/>
                <a:cs typeface="Times New Roman" pitchFamily="18" charset="0"/>
              </a:rPr>
              <a:t> Chemistry</a:t>
            </a:r>
            <a:endParaRPr lang="en-GB" sz="1350" dirty="0">
              <a:latin typeface="UGent Panno Text SemiLight" panose="02000406040000040003" pitchFamily="50" charset="0"/>
              <a:cs typeface="Times New Roman" pitchFamily="18" charset="0"/>
            </a:endParaRPr>
          </a:p>
        </p:txBody>
      </p:sp>
    </p:spTree>
    <p:extLst>
      <p:ext uri="{BB962C8B-B14F-4D97-AF65-F5344CB8AC3E}">
        <p14:creationId xmlns:p14="http://schemas.microsoft.com/office/powerpoint/2010/main" val="31712842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24012" rtl="0" eaLnBrk="1" latinLnBrk="0" hangingPunct="1">
        <a:lnSpc>
          <a:spcPct val="90000"/>
        </a:lnSpc>
        <a:spcBef>
          <a:spcPct val="0"/>
        </a:spcBef>
        <a:buNone/>
        <a:defRPr sz="9600" kern="1200">
          <a:solidFill>
            <a:srgbClr val="003399"/>
          </a:solidFill>
          <a:latin typeface="UGent Panno Text SemiBold" panose="02000706040000040003" pitchFamily="50" charset="0"/>
          <a:ea typeface="+mj-ea"/>
          <a:cs typeface="Calibri" panose="020F0502020204030204" pitchFamily="34" charset="0"/>
        </a:defRPr>
      </a:lvl1pPr>
    </p:titleStyle>
    <p:bodyStyle>
      <a:lvl1pPr marL="756003" indent="-756003" algn="l" defTabSz="3024012" rtl="0" eaLnBrk="1" latinLnBrk="0" hangingPunct="1">
        <a:lnSpc>
          <a:spcPct val="90000"/>
        </a:lnSpc>
        <a:spcBef>
          <a:spcPts val="3307"/>
        </a:spcBef>
        <a:buFont typeface="Arial" panose="020B0604020202020204" pitchFamily="34" charset="0"/>
        <a:buChar char="•"/>
        <a:defRPr sz="9260" kern="1200">
          <a:solidFill>
            <a:schemeClr val="tx1"/>
          </a:solidFill>
          <a:latin typeface="+mn-lt"/>
          <a:ea typeface="+mn-ea"/>
          <a:cs typeface="+mn-cs"/>
        </a:defRPr>
      </a:lvl1pPr>
      <a:lvl2pPr marL="2268009" indent="-756003" algn="l" defTabSz="3024012" rtl="0" eaLnBrk="1" latinLnBrk="0" hangingPunct="1">
        <a:lnSpc>
          <a:spcPct val="90000"/>
        </a:lnSpc>
        <a:spcBef>
          <a:spcPts val="1654"/>
        </a:spcBef>
        <a:buFont typeface="Arial" panose="020B0604020202020204" pitchFamily="34" charset="0"/>
        <a:buChar char="•"/>
        <a:defRPr sz="7937" kern="1200">
          <a:solidFill>
            <a:schemeClr val="tx1"/>
          </a:solidFill>
          <a:latin typeface="+mn-lt"/>
          <a:ea typeface="+mn-ea"/>
          <a:cs typeface="+mn-cs"/>
        </a:defRPr>
      </a:lvl2pPr>
      <a:lvl3pPr marL="3780015" indent="-756003" algn="l" defTabSz="3024012" rtl="0" eaLnBrk="1" latinLnBrk="0" hangingPunct="1">
        <a:lnSpc>
          <a:spcPct val="90000"/>
        </a:lnSpc>
        <a:spcBef>
          <a:spcPts val="1654"/>
        </a:spcBef>
        <a:buFont typeface="Arial" panose="020B0604020202020204" pitchFamily="34" charset="0"/>
        <a:buChar char="•"/>
        <a:defRPr sz="6614" kern="1200">
          <a:solidFill>
            <a:schemeClr val="tx1"/>
          </a:solidFill>
          <a:latin typeface="+mn-lt"/>
          <a:ea typeface="+mn-ea"/>
          <a:cs typeface="+mn-cs"/>
        </a:defRPr>
      </a:lvl3pPr>
      <a:lvl4pPr marL="5292021"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4pPr>
      <a:lvl5pPr marL="6804028"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5pPr>
      <a:lvl6pPr marL="8316034"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6pPr>
      <a:lvl7pPr marL="9828040"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7pPr>
      <a:lvl8pPr marL="11340046"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8pPr>
      <a:lvl9pPr marL="12852052"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9pPr>
    </p:bodyStyle>
    <p:otherStyle>
      <a:defPPr>
        <a:defRPr lang="en-US"/>
      </a:defPPr>
      <a:lvl1pPr marL="0" algn="l" defTabSz="3024012" rtl="0" eaLnBrk="1" latinLnBrk="0" hangingPunct="1">
        <a:defRPr sz="5953" kern="1200">
          <a:solidFill>
            <a:schemeClr val="tx1"/>
          </a:solidFill>
          <a:latin typeface="+mn-lt"/>
          <a:ea typeface="+mn-ea"/>
          <a:cs typeface="+mn-cs"/>
        </a:defRPr>
      </a:lvl1pPr>
      <a:lvl2pPr marL="1512006" algn="l" defTabSz="3024012" rtl="0" eaLnBrk="1" latinLnBrk="0" hangingPunct="1">
        <a:defRPr sz="5953" kern="1200">
          <a:solidFill>
            <a:schemeClr val="tx1"/>
          </a:solidFill>
          <a:latin typeface="+mn-lt"/>
          <a:ea typeface="+mn-ea"/>
          <a:cs typeface="+mn-cs"/>
        </a:defRPr>
      </a:lvl2pPr>
      <a:lvl3pPr marL="3024012" algn="l" defTabSz="3024012" rtl="0" eaLnBrk="1" latinLnBrk="0" hangingPunct="1">
        <a:defRPr sz="5953" kern="1200">
          <a:solidFill>
            <a:schemeClr val="tx1"/>
          </a:solidFill>
          <a:latin typeface="+mn-lt"/>
          <a:ea typeface="+mn-ea"/>
          <a:cs typeface="+mn-cs"/>
        </a:defRPr>
      </a:lvl3pPr>
      <a:lvl4pPr marL="4536018" algn="l" defTabSz="3024012" rtl="0" eaLnBrk="1" latinLnBrk="0" hangingPunct="1">
        <a:defRPr sz="5953" kern="1200">
          <a:solidFill>
            <a:schemeClr val="tx1"/>
          </a:solidFill>
          <a:latin typeface="+mn-lt"/>
          <a:ea typeface="+mn-ea"/>
          <a:cs typeface="+mn-cs"/>
        </a:defRPr>
      </a:lvl4pPr>
      <a:lvl5pPr marL="6048024" algn="l" defTabSz="3024012" rtl="0" eaLnBrk="1" latinLnBrk="0" hangingPunct="1">
        <a:defRPr sz="5953" kern="1200">
          <a:solidFill>
            <a:schemeClr val="tx1"/>
          </a:solidFill>
          <a:latin typeface="+mn-lt"/>
          <a:ea typeface="+mn-ea"/>
          <a:cs typeface="+mn-cs"/>
        </a:defRPr>
      </a:lvl5pPr>
      <a:lvl6pPr marL="7560031" algn="l" defTabSz="3024012" rtl="0" eaLnBrk="1" latinLnBrk="0" hangingPunct="1">
        <a:defRPr sz="5953" kern="1200">
          <a:solidFill>
            <a:schemeClr val="tx1"/>
          </a:solidFill>
          <a:latin typeface="+mn-lt"/>
          <a:ea typeface="+mn-ea"/>
          <a:cs typeface="+mn-cs"/>
        </a:defRPr>
      </a:lvl6pPr>
      <a:lvl7pPr marL="9072037" algn="l" defTabSz="3024012" rtl="0" eaLnBrk="1" latinLnBrk="0" hangingPunct="1">
        <a:defRPr sz="5953" kern="1200">
          <a:solidFill>
            <a:schemeClr val="tx1"/>
          </a:solidFill>
          <a:latin typeface="+mn-lt"/>
          <a:ea typeface="+mn-ea"/>
          <a:cs typeface="+mn-cs"/>
        </a:defRPr>
      </a:lvl7pPr>
      <a:lvl8pPr marL="10584043" algn="l" defTabSz="3024012" rtl="0" eaLnBrk="1" latinLnBrk="0" hangingPunct="1">
        <a:defRPr sz="5953" kern="1200">
          <a:solidFill>
            <a:schemeClr val="tx1"/>
          </a:solidFill>
          <a:latin typeface="+mn-lt"/>
          <a:ea typeface="+mn-ea"/>
          <a:cs typeface="+mn-cs"/>
        </a:defRPr>
      </a:lvl8pPr>
      <a:lvl9pPr marL="12096049" algn="l" defTabSz="3024012" rtl="0" eaLnBrk="1" latinLnBrk="0" hangingPunct="1">
        <a:defRPr sz="595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52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5.wmf"/><Relationship Id="rId3" Type="http://schemas.openxmlformats.org/officeDocument/2006/relationships/image" Target="../media/image9.jpeg"/><Relationship Id="rId7" Type="http://schemas.openxmlformats.org/officeDocument/2006/relationships/image" Target="../media/image11.png"/><Relationship Id="rId12" Type="http://schemas.openxmlformats.org/officeDocument/2006/relationships/image" Target="../media/image14.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7.emf"/><Relationship Id="rId11" Type="http://schemas.openxmlformats.org/officeDocument/2006/relationships/image" Target="../media/image8.emf"/><Relationship Id="rId5" Type="http://schemas.openxmlformats.org/officeDocument/2006/relationships/oleObject" Target="../embeddings/oleObject1.bin"/><Relationship Id="rId10" Type="http://schemas.openxmlformats.org/officeDocument/2006/relationships/oleObject" Target="../embeddings/oleObject2.bin"/><Relationship Id="rId4" Type="http://schemas.openxmlformats.org/officeDocument/2006/relationships/image" Target="../media/image10.png"/><Relationship Id="rId9"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hthoek 38"/>
          <p:cNvSpPr/>
          <p:nvPr/>
        </p:nvSpPr>
        <p:spPr>
          <a:xfrm>
            <a:off x="530941" y="36682349"/>
            <a:ext cx="29187059" cy="3135086"/>
          </a:xfrm>
          <a:prstGeom prst="rect">
            <a:avLst/>
          </a:prstGeom>
          <a:solidFill>
            <a:srgbClr val="FFD200">
              <a:alpha val="80000"/>
            </a:srgbClr>
          </a:solidFill>
          <a:ln w="63500">
            <a:solidFill>
              <a:srgbClr val="FFD2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2" name="Rechthoek 1"/>
          <p:cNvSpPr/>
          <p:nvPr/>
        </p:nvSpPr>
        <p:spPr>
          <a:xfrm>
            <a:off x="530940" y="8758065"/>
            <a:ext cx="29187059" cy="3135086"/>
          </a:xfrm>
          <a:prstGeom prst="rect">
            <a:avLst/>
          </a:prstGeom>
          <a:solidFill>
            <a:srgbClr val="FFD200">
              <a:alpha val="80000"/>
            </a:srgbClr>
          </a:solidFill>
          <a:ln w="63500">
            <a:solidFill>
              <a:srgbClr val="FFD2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4" name="Text Box 577"/>
          <p:cNvSpPr txBox="1">
            <a:spLocks noChangeAspect="1" noChangeArrowheads="1"/>
          </p:cNvSpPr>
          <p:nvPr/>
        </p:nvSpPr>
        <p:spPr bwMode="auto">
          <a:xfrm>
            <a:off x="0" y="2264224"/>
            <a:ext cx="30240288" cy="55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36226" tIns="118112" rIns="236226" bIns="167402"/>
          <a:lstStyle>
            <a:lvl1pPr defTabSz="2362200">
              <a:spcBef>
                <a:spcPct val="20000"/>
              </a:spcBef>
              <a:buChar char="•"/>
              <a:defRPr sz="16200">
                <a:solidFill>
                  <a:schemeClr val="tx1"/>
                </a:solidFill>
                <a:latin typeface="Times New Roman" panose="02020603050405020304" pitchFamily="18" charset="0"/>
                <a:ea typeface="ＭＳ Ｐゴシック" panose="020B0600070205080204" pitchFamily="34" charset="-128"/>
              </a:defRPr>
            </a:lvl1pPr>
            <a:lvl2pPr marL="742950" indent="-285750" defTabSz="2362200">
              <a:spcBef>
                <a:spcPct val="20000"/>
              </a:spcBef>
              <a:buChar char="–"/>
              <a:defRPr sz="14100">
                <a:solidFill>
                  <a:schemeClr val="tx1"/>
                </a:solidFill>
                <a:latin typeface="Times New Roman" panose="02020603050405020304" pitchFamily="18" charset="0"/>
                <a:ea typeface="ＭＳ Ｐゴシック" panose="020B0600070205080204" pitchFamily="34" charset="-128"/>
              </a:defRPr>
            </a:lvl2pPr>
            <a:lvl3pPr marL="1143000" indent="-228600" defTabSz="2362200">
              <a:spcBef>
                <a:spcPct val="20000"/>
              </a:spcBef>
              <a:buChar char="•"/>
              <a:defRPr sz="12100">
                <a:solidFill>
                  <a:schemeClr val="tx1"/>
                </a:solidFill>
                <a:latin typeface="Times New Roman" panose="02020603050405020304" pitchFamily="18" charset="0"/>
                <a:ea typeface="ＭＳ Ｐゴシック" panose="020B0600070205080204" pitchFamily="34" charset="-128"/>
              </a:defRPr>
            </a:lvl3pPr>
            <a:lvl4pPr marL="1600200" indent="-228600" defTabSz="2362200">
              <a:spcBef>
                <a:spcPct val="20000"/>
              </a:spcBef>
              <a:buChar char="–"/>
              <a:defRPr sz="10100">
                <a:solidFill>
                  <a:schemeClr val="tx1"/>
                </a:solidFill>
                <a:latin typeface="Times New Roman" panose="02020603050405020304" pitchFamily="18" charset="0"/>
                <a:ea typeface="ＭＳ Ｐゴシック" panose="020B0600070205080204" pitchFamily="34" charset="-128"/>
              </a:defRPr>
            </a:lvl4pPr>
            <a:lvl5pPr marL="2057400" indent="-228600" defTabSz="2362200">
              <a:spcBef>
                <a:spcPct val="20000"/>
              </a:spcBef>
              <a:buChar char="»"/>
              <a:defRPr sz="10100">
                <a:solidFill>
                  <a:schemeClr val="tx1"/>
                </a:solidFill>
                <a:latin typeface="Times New Roman" panose="02020603050405020304" pitchFamily="18" charset="0"/>
                <a:ea typeface="ＭＳ Ｐゴシック" panose="020B0600070205080204" pitchFamily="34" charset="-128"/>
              </a:defRPr>
            </a:lvl5pPr>
            <a:lvl6pPr marL="2514600" indent="-228600" defTabSz="2362200" eaLnBrk="0" fontAlgn="base" hangingPunct="0">
              <a:spcBef>
                <a:spcPct val="20000"/>
              </a:spcBef>
              <a:spcAft>
                <a:spcPct val="0"/>
              </a:spcAft>
              <a:buChar char="»"/>
              <a:defRPr sz="10100">
                <a:solidFill>
                  <a:schemeClr val="tx1"/>
                </a:solidFill>
                <a:latin typeface="Times New Roman" panose="02020603050405020304" pitchFamily="18" charset="0"/>
                <a:ea typeface="ＭＳ Ｐゴシック" panose="020B0600070205080204" pitchFamily="34" charset="-128"/>
              </a:defRPr>
            </a:lvl6pPr>
            <a:lvl7pPr marL="2971800" indent="-228600" defTabSz="2362200" eaLnBrk="0" fontAlgn="base" hangingPunct="0">
              <a:spcBef>
                <a:spcPct val="20000"/>
              </a:spcBef>
              <a:spcAft>
                <a:spcPct val="0"/>
              </a:spcAft>
              <a:buChar char="»"/>
              <a:defRPr sz="10100">
                <a:solidFill>
                  <a:schemeClr val="tx1"/>
                </a:solidFill>
                <a:latin typeface="Times New Roman" panose="02020603050405020304" pitchFamily="18" charset="0"/>
                <a:ea typeface="ＭＳ Ｐゴシック" panose="020B0600070205080204" pitchFamily="34" charset="-128"/>
              </a:defRPr>
            </a:lvl7pPr>
            <a:lvl8pPr marL="3429000" indent="-228600" defTabSz="2362200" eaLnBrk="0" fontAlgn="base" hangingPunct="0">
              <a:spcBef>
                <a:spcPct val="20000"/>
              </a:spcBef>
              <a:spcAft>
                <a:spcPct val="0"/>
              </a:spcAft>
              <a:buChar char="»"/>
              <a:defRPr sz="10100">
                <a:solidFill>
                  <a:schemeClr val="tx1"/>
                </a:solidFill>
                <a:latin typeface="Times New Roman" panose="02020603050405020304" pitchFamily="18" charset="0"/>
                <a:ea typeface="ＭＳ Ｐゴシック" panose="020B0600070205080204" pitchFamily="34" charset="-128"/>
              </a:defRPr>
            </a:lvl8pPr>
            <a:lvl9pPr marL="3886200" indent="-228600" defTabSz="2362200" eaLnBrk="0" fontAlgn="base" hangingPunct="0">
              <a:spcBef>
                <a:spcPct val="20000"/>
              </a:spcBef>
              <a:spcAft>
                <a:spcPct val="0"/>
              </a:spcAft>
              <a:buChar char="»"/>
              <a:defRPr sz="101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GB" altLang="nl-BE" sz="8800" dirty="0">
                <a:solidFill>
                  <a:srgbClr val="1E64C8"/>
                </a:solidFill>
                <a:latin typeface="UGent Panno Text SemiBold" panose="02000706040000040003" pitchFamily="50" charset="0"/>
                <a:cs typeface="Arial" panose="020B0604020202020204" pitchFamily="34" charset="0"/>
              </a:rPr>
              <a:t>Exploitation of Biomass from Microalgae </a:t>
            </a:r>
          </a:p>
          <a:p>
            <a:pPr algn="ctr" eaLnBrk="1" hangingPunct="1">
              <a:spcBef>
                <a:spcPct val="0"/>
              </a:spcBef>
              <a:buFontTx/>
              <a:buNone/>
            </a:pPr>
            <a:r>
              <a:rPr lang="en-GB" altLang="nl-BE" sz="8800" dirty="0">
                <a:solidFill>
                  <a:srgbClr val="1E64C8"/>
                </a:solidFill>
                <a:latin typeface="UGent Panno Text SemiBold" panose="02000706040000040003" pitchFamily="50" charset="0"/>
                <a:cs typeface="Arial" panose="020B0604020202020204" pitchFamily="34" charset="0"/>
              </a:rPr>
              <a:t>for Polymer Materials </a:t>
            </a:r>
            <a:endParaRPr lang="en-GB" altLang="nl-BE" sz="8800" baseline="0" dirty="0">
              <a:solidFill>
                <a:srgbClr val="1E64C8"/>
              </a:solidFill>
              <a:latin typeface="UGent Panno Text SemiBold" panose="02000706040000040003" pitchFamily="50" charset="0"/>
              <a:cs typeface="Arial" panose="020B0604020202020204" pitchFamily="34" charset="0"/>
            </a:endParaRPr>
          </a:p>
          <a:p>
            <a:pPr algn="ctr">
              <a:spcBef>
                <a:spcPct val="50000"/>
              </a:spcBef>
              <a:buFontTx/>
              <a:buNone/>
            </a:pPr>
            <a:endParaRPr lang="en-GB" altLang="nl-BE" sz="1050" b="1" u="sng" dirty="0">
              <a:solidFill>
                <a:schemeClr val="tx1"/>
              </a:solidFill>
              <a:latin typeface="Calibri" panose="020F0502020204030204" pitchFamily="34" charset="0"/>
              <a:cs typeface="Arial" panose="020B0604020202020204" pitchFamily="34" charset="0"/>
            </a:endParaRPr>
          </a:p>
          <a:p>
            <a:pPr algn="ctr">
              <a:spcBef>
                <a:spcPct val="50000"/>
              </a:spcBef>
              <a:buFontTx/>
              <a:buNone/>
            </a:pPr>
            <a:r>
              <a:rPr lang="en-GB" altLang="nl-BE" sz="4800" u="sng" dirty="0" err="1">
                <a:latin typeface="UGent Panno Text SemiLight" panose="02000406040000040003" pitchFamily="50" charset="0"/>
                <a:cs typeface="Arial" panose="020B0604020202020204" pitchFamily="34" charset="0"/>
              </a:rPr>
              <a:t>Hatice</a:t>
            </a:r>
            <a:r>
              <a:rPr lang="en-GB" altLang="nl-BE" sz="4800" u="sng" dirty="0">
                <a:latin typeface="UGent Panno Text SemiLight" panose="02000406040000040003" pitchFamily="50" charset="0"/>
                <a:cs typeface="Arial" panose="020B0604020202020204" pitchFamily="34" charset="0"/>
              </a:rPr>
              <a:t> </a:t>
            </a:r>
            <a:r>
              <a:rPr lang="en-GB" altLang="nl-BE" sz="4800" u="sng" dirty="0" err="1">
                <a:latin typeface="UGent Panno Text SemiLight" panose="02000406040000040003" pitchFamily="50" charset="0"/>
                <a:cs typeface="Arial" panose="020B0604020202020204" pitchFamily="34" charset="0"/>
              </a:rPr>
              <a:t>Turgut</a:t>
            </a:r>
            <a:r>
              <a:rPr lang="en-GB" altLang="nl-BE" sz="4800" dirty="0">
                <a:solidFill>
                  <a:schemeClr val="tx1"/>
                </a:solidFill>
                <a:latin typeface="UGent Panno Text SemiLight" panose="02000406040000040003" pitchFamily="50" charset="0"/>
                <a:cs typeface="Arial" panose="020B0604020202020204" pitchFamily="34" charset="0"/>
              </a:rPr>
              <a:t>, </a:t>
            </a:r>
            <a:r>
              <a:rPr lang="en-GB" altLang="nl-BE" sz="4800" dirty="0">
                <a:latin typeface="UGent Panno Text SemiLight" panose="02000406040000040003" pitchFamily="50" charset="0"/>
                <a:cs typeface="Arial" panose="020B0604020202020204" pitchFamily="34" charset="0"/>
              </a:rPr>
              <a:t>Andrea </a:t>
            </a:r>
            <a:r>
              <a:rPr lang="en-GB" altLang="nl-BE" sz="4800" dirty="0" err="1">
                <a:latin typeface="UGent Panno Text SemiLight" panose="02000406040000040003" pitchFamily="50" charset="0"/>
                <a:cs typeface="Arial" panose="020B0604020202020204" pitchFamily="34" charset="0"/>
              </a:rPr>
              <a:t>Hufendiek</a:t>
            </a:r>
            <a:r>
              <a:rPr lang="en-GB" altLang="nl-BE" sz="4800" dirty="0">
                <a:latin typeface="UGent Panno Text SemiLight" panose="02000406040000040003" pitchFamily="50" charset="0"/>
                <a:cs typeface="Arial" panose="020B0604020202020204" pitchFamily="34" charset="0"/>
              </a:rPr>
              <a:t>, </a:t>
            </a:r>
            <a:r>
              <a:rPr lang="en-GB" altLang="nl-BE" sz="4800" dirty="0" err="1">
                <a:latin typeface="UGent Panno Text SemiLight" panose="02000406040000040003" pitchFamily="50" charset="0"/>
                <a:cs typeface="Arial" panose="020B0604020202020204" pitchFamily="34" charset="0"/>
              </a:rPr>
              <a:t>Laetitia</a:t>
            </a:r>
            <a:r>
              <a:rPr lang="en-GB" altLang="nl-BE" sz="4800" dirty="0">
                <a:latin typeface="UGent Panno Text SemiLight" panose="02000406040000040003" pitchFamily="50" charset="0"/>
                <a:cs typeface="Arial" panose="020B0604020202020204" pitchFamily="34" charset="0"/>
              </a:rPr>
              <a:t> Vlaminck </a:t>
            </a:r>
            <a:r>
              <a:rPr lang="en-GB" altLang="nl-BE" sz="4800" dirty="0">
                <a:solidFill>
                  <a:schemeClr val="tx1"/>
                </a:solidFill>
                <a:latin typeface="UGent Panno Text SemiLight" panose="02000406040000040003" pitchFamily="50" charset="0"/>
                <a:cs typeface="Arial" panose="020B0604020202020204" pitchFamily="34" charset="0"/>
              </a:rPr>
              <a:t>and </a:t>
            </a:r>
            <a:r>
              <a:rPr lang="en-GB" altLang="nl-BE" sz="4800" dirty="0" err="1">
                <a:solidFill>
                  <a:schemeClr val="tx1"/>
                </a:solidFill>
                <a:latin typeface="UGent Panno Text SemiLight" panose="02000406040000040003" pitchFamily="50" charset="0"/>
                <a:cs typeface="Arial" panose="020B0604020202020204" pitchFamily="34" charset="0"/>
              </a:rPr>
              <a:t>Filip</a:t>
            </a:r>
            <a:r>
              <a:rPr lang="en-GB" altLang="nl-BE" sz="4800" dirty="0">
                <a:solidFill>
                  <a:schemeClr val="tx1"/>
                </a:solidFill>
                <a:latin typeface="UGent Panno Text SemiLight" panose="02000406040000040003" pitchFamily="50" charset="0"/>
                <a:cs typeface="Arial" panose="020B0604020202020204" pitchFamily="34" charset="0"/>
              </a:rPr>
              <a:t> Du </a:t>
            </a:r>
            <a:r>
              <a:rPr lang="en-GB" altLang="nl-BE" sz="4800" dirty="0" err="1">
                <a:solidFill>
                  <a:schemeClr val="tx1"/>
                </a:solidFill>
                <a:latin typeface="UGent Panno Text SemiLight" panose="02000406040000040003" pitchFamily="50" charset="0"/>
                <a:cs typeface="Arial" panose="020B0604020202020204" pitchFamily="34" charset="0"/>
              </a:rPr>
              <a:t>Prez</a:t>
            </a:r>
            <a:endParaRPr lang="en-GB" altLang="nl-BE" sz="4800" dirty="0">
              <a:solidFill>
                <a:schemeClr val="tx1"/>
              </a:solidFill>
              <a:latin typeface="UGent Panno Text SemiLight" panose="02000406040000040003" pitchFamily="50" charset="0"/>
              <a:cs typeface="Arial" panose="020B0604020202020204" pitchFamily="34" charset="0"/>
            </a:endParaRPr>
          </a:p>
          <a:p>
            <a:pPr algn="ctr">
              <a:spcBef>
                <a:spcPct val="50000"/>
              </a:spcBef>
              <a:buFontTx/>
              <a:buNone/>
            </a:pPr>
            <a:r>
              <a:rPr lang="en-GB" altLang="nl-BE" sz="4000" dirty="0">
                <a:solidFill>
                  <a:schemeClr val="tx1">
                    <a:lumMod val="75000"/>
                    <a:lumOff val="25000"/>
                  </a:schemeClr>
                </a:solidFill>
                <a:latin typeface="UGent Panno Text SemiLight" panose="02000406040000040003" pitchFamily="50" charset="0"/>
                <a:cs typeface="Arial" panose="020B0604020202020204" pitchFamily="34" charset="0"/>
              </a:rPr>
              <a:t>Department of Organic and Macromolecular Chemistry, Centre of Macromolecular Chemistry, Polymer Chemistry Research Group, Ghent University, </a:t>
            </a:r>
            <a:r>
              <a:rPr lang="en-GB" altLang="nl-BE" sz="4000" dirty="0" err="1">
                <a:solidFill>
                  <a:schemeClr val="tx1">
                    <a:lumMod val="75000"/>
                    <a:lumOff val="25000"/>
                  </a:schemeClr>
                </a:solidFill>
                <a:latin typeface="UGent Panno Text SemiLight" panose="02000406040000040003" pitchFamily="50" charset="0"/>
                <a:cs typeface="Arial" panose="020B0604020202020204" pitchFamily="34" charset="0"/>
              </a:rPr>
              <a:t>Krijgslaan</a:t>
            </a:r>
            <a:r>
              <a:rPr lang="en-GB" altLang="nl-BE" sz="4000" dirty="0">
                <a:solidFill>
                  <a:schemeClr val="tx1">
                    <a:lumMod val="75000"/>
                    <a:lumOff val="25000"/>
                  </a:schemeClr>
                </a:solidFill>
                <a:latin typeface="UGent Panno Text SemiLight" panose="02000406040000040003" pitchFamily="50" charset="0"/>
                <a:cs typeface="Arial" panose="020B0604020202020204" pitchFamily="34" charset="0"/>
              </a:rPr>
              <a:t> 281 (S4), 9000 Ghent, Belgium</a:t>
            </a:r>
          </a:p>
          <a:p>
            <a:pPr algn="ctr">
              <a:spcBef>
                <a:spcPts val="1200"/>
              </a:spcBef>
              <a:buFontTx/>
              <a:buNone/>
            </a:pPr>
            <a:r>
              <a:rPr lang="en-GB" altLang="nl-BE" sz="4000" dirty="0">
                <a:solidFill>
                  <a:schemeClr val="tx1">
                    <a:lumMod val="75000"/>
                    <a:lumOff val="25000"/>
                  </a:schemeClr>
                </a:solidFill>
                <a:latin typeface="UGent Panno Text SemiLight" panose="02000406040000040003" pitchFamily="50" charset="0"/>
                <a:cs typeface="Arial" panose="020B0604020202020204" pitchFamily="34" charset="0"/>
              </a:rPr>
              <a:t>hatice.turgut@ugent.be</a:t>
            </a:r>
          </a:p>
          <a:p>
            <a:pPr algn="ctr" eaLnBrk="1" hangingPunct="1">
              <a:spcBef>
                <a:spcPct val="0"/>
              </a:spcBef>
              <a:buFontTx/>
              <a:buNone/>
            </a:pPr>
            <a:endParaRPr lang="en-GB" altLang="nl-BE" sz="7200" b="1" i="1" dirty="0">
              <a:solidFill>
                <a:srgbClr val="003399"/>
              </a:solidFill>
              <a:latin typeface="Calibri" panose="020F0502020204030204" pitchFamily="34" charset="0"/>
              <a:cs typeface="Arial" panose="020B0604020202020204" pitchFamily="34" charset="0"/>
            </a:endParaRPr>
          </a:p>
        </p:txBody>
      </p:sp>
      <p:sp>
        <p:nvSpPr>
          <p:cNvPr id="8" name="TextBox 10"/>
          <p:cNvSpPr txBox="1"/>
          <p:nvPr/>
        </p:nvSpPr>
        <p:spPr>
          <a:xfrm>
            <a:off x="857612" y="9809019"/>
            <a:ext cx="28456839" cy="2585323"/>
          </a:xfrm>
          <a:prstGeom prst="rect">
            <a:avLst/>
          </a:prstGeom>
          <a:noFill/>
        </p:spPr>
        <p:txBody>
          <a:bodyPr wrap="square" numCol="2" spcCol="1080000" rtlCol="0">
            <a:spAutoFit/>
          </a:bodyPr>
          <a:lstStyle/>
          <a:p>
            <a:pPr algn="just" defTabSz="4195763">
              <a:spcBef>
                <a:spcPct val="50000"/>
              </a:spcBef>
            </a:pPr>
            <a:r>
              <a:rPr lang="en-US" sz="3600" b="1" dirty="0" err="1"/>
              <a:t>Triazolinedione</a:t>
            </a:r>
            <a:r>
              <a:rPr lang="en-US" sz="3600" b="1" dirty="0"/>
              <a:t> (TAD) </a:t>
            </a:r>
            <a:r>
              <a:rPr lang="en-US" sz="3600" dirty="0"/>
              <a:t>chemistry was previously used </a:t>
            </a:r>
            <a:r>
              <a:rPr lang="en-GB" sz="3600" dirty="0"/>
              <a:t>for </a:t>
            </a:r>
            <a:r>
              <a:rPr lang="en-US" sz="3600" dirty="0"/>
              <a:t>straightforward </a:t>
            </a:r>
            <a:r>
              <a:rPr lang="en-US" sz="3600" b="1" dirty="0" err="1"/>
              <a:t>functionalization</a:t>
            </a:r>
            <a:r>
              <a:rPr lang="en-US" sz="3600" b="1" dirty="0"/>
              <a:t> </a:t>
            </a:r>
            <a:r>
              <a:rPr lang="en-US" sz="3600" dirty="0"/>
              <a:t>and </a:t>
            </a:r>
            <a:r>
              <a:rPr lang="en-US" sz="3600" b="1" dirty="0" err="1"/>
              <a:t>crosslinking</a:t>
            </a:r>
            <a:r>
              <a:rPr lang="en-US" sz="3600" dirty="0"/>
              <a:t> of numerous </a:t>
            </a:r>
            <a:r>
              <a:rPr lang="en-US" sz="3600" b="1" dirty="0"/>
              <a:t>plant oils </a:t>
            </a:r>
            <a:r>
              <a:rPr lang="en-US" sz="3600" dirty="0"/>
              <a:t>as an additive-free strategy.</a:t>
            </a:r>
            <a:r>
              <a:rPr lang="en-US" sz="3600" baseline="30000" dirty="0"/>
              <a:t>1</a:t>
            </a:r>
            <a:r>
              <a:rPr lang="en-US" sz="3600" dirty="0"/>
              <a:t> In the context of an interregional project, namely </a:t>
            </a:r>
            <a:r>
              <a:rPr lang="en-US" sz="3600" b="1" dirty="0"/>
              <a:t>ALPO</a:t>
            </a:r>
            <a:r>
              <a:rPr lang="en-US" sz="3600" dirty="0"/>
              <a:t>, </a:t>
            </a:r>
          </a:p>
          <a:p>
            <a:pPr algn="just" defTabSz="4195763">
              <a:spcBef>
                <a:spcPct val="50000"/>
              </a:spcBef>
            </a:pPr>
            <a:endParaRPr lang="en-US" sz="3600" dirty="0"/>
          </a:p>
          <a:p>
            <a:pPr algn="just" defTabSz="4195763">
              <a:spcBef>
                <a:spcPct val="50000"/>
              </a:spcBef>
            </a:pPr>
            <a:r>
              <a:rPr lang="en-GB" sz="3600" dirty="0"/>
              <a:t>on new polymeric materials from </a:t>
            </a:r>
            <a:r>
              <a:rPr lang="en-GB" sz="3600" b="1" dirty="0" err="1"/>
              <a:t>microalgal</a:t>
            </a:r>
            <a:r>
              <a:rPr lang="en-GB" sz="3600" b="1" dirty="0"/>
              <a:t> biomass</a:t>
            </a:r>
            <a:r>
              <a:rPr lang="en-GB" sz="3600" dirty="0"/>
              <a:t>, we will now extend this concept to lipids extracted from algae. </a:t>
            </a:r>
            <a:r>
              <a:rPr lang="en-GB" sz="3600" dirty="0" err="1"/>
              <a:t>Crosslinking</a:t>
            </a:r>
            <a:r>
              <a:rPr lang="en-GB" sz="3600" dirty="0"/>
              <a:t> of algae extracts and investigation of their antioxidant properties are targeted.</a:t>
            </a:r>
          </a:p>
          <a:p>
            <a:pPr algn="just" defTabSz="4195763">
              <a:spcBef>
                <a:spcPct val="50000"/>
              </a:spcBef>
            </a:pPr>
            <a:endParaRPr lang="en-GB" sz="3600" dirty="0"/>
          </a:p>
        </p:txBody>
      </p:sp>
      <p:sp>
        <p:nvSpPr>
          <p:cNvPr id="35" name="Rechthoek 34"/>
          <p:cNvSpPr/>
          <p:nvPr/>
        </p:nvSpPr>
        <p:spPr>
          <a:xfrm>
            <a:off x="530941" y="12517212"/>
            <a:ext cx="14328059" cy="13177428"/>
          </a:xfrm>
          <a:prstGeom prst="rect">
            <a:avLst/>
          </a:prstGeom>
          <a:solidFill>
            <a:srgbClr val="1E64C8">
              <a:alpha val="10196"/>
            </a:srgbClr>
          </a:solidFill>
          <a:ln w="63500">
            <a:solidFill>
              <a:srgbClr val="1E64C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1E64C8"/>
                </a:solidFill>
                <a:latin typeface="UGent Panno Text Medium" panose="02000606040000040003" pitchFamily="50" charset="0"/>
              </a:rPr>
              <a:t>General Strategy</a:t>
            </a:r>
            <a:endParaRPr lang="en-GB" sz="4800" dirty="0">
              <a:solidFill>
                <a:schemeClr val="tx1"/>
              </a:solidFill>
            </a:endParaRPr>
          </a:p>
        </p:txBody>
      </p:sp>
      <p:sp>
        <p:nvSpPr>
          <p:cNvPr id="36" name="Rechthoek 35"/>
          <p:cNvSpPr/>
          <p:nvPr/>
        </p:nvSpPr>
        <p:spPr>
          <a:xfrm>
            <a:off x="15418213" y="12517211"/>
            <a:ext cx="14317579" cy="10814737"/>
          </a:xfrm>
          <a:prstGeom prst="rect">
            <a:avLst/>
          </a:prstGeom>
          <a:solidFill>
            <a:srgbClr val="1E64C8">
              <a:alpha val="10196"/>
            </a:srgbClr>
          </a:solidFill>
          <a:ln w="63500">
            <a:solidFill>
              <a:srgbClr val="1E64C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37" name="Rechthoek 36"/>
          <p:cNvSpPr/>
          <p:nvPr/>
        </p:nvSpPr>
        <p:spPr>
          <a:xfrm>
            <a:off x="15400421" y="23567924"/>
            <a:ext cx="14317579" cy="12513176"/>
          </a:xfrm>
          <a:prstGeom prst="rect">
            <a:avLst/>
          </a:prstGeom>
          <a:solidFill>
            <a:srgbClr val="1E64C8">
              <a:alpha val="10196"/>
            </a:srgbClr>
          </a:solidFill>
          <a:ln w="63500">
            <a:solidFill>
              <a:srgbClr val="1E64C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20" name="TextBox 10"/>
          <p:cNvSpPr txBox="1"/>
          <p:nvPr/>
        </p:nvSpPr>
        <p:spPr>
          <a:xfrm>
            <a:off x="652861" y="40535102"/>
            <a:ext cx="13370153" cy="2031325"/>
          </a:xfrm>
          <a:prstGeom prst="rect">
            <a:avLst/>
          </a:prstGeom>
          <a:noFill/>
        </p:spPr>
        <p:txBody>
          <a:bodyPr wrap="square" rtlCol="0">
            <a:spAutoFit/>
          </a:bodyPr>
          <a:lstStyle/>
          <a:p>
            <a:pPr defTabSz="4195763">
              <a:spcBef>
                <a:spcPct val="50000"/>
              </a:spcBef>
            </a:pPr>
            <a:r>
              <a:rPr lang="en-GB" sz="3600" dirty="0">
                <a:solidFill>
                  <a:srgbClr val="1E64C8"/>
                </a:solidFill>
                <a:latin typeface="UGent Panno Text Medium" panose="02000606040000040003" pitchFamily="50" charset="0"/>
              </a:rPr>
              <a:t>References </a:t>
            </a:r>
          </a:p>
          <a:p>
            <a:pPr marL="457200" indent="-457200" defTabSz="4195763">
              <a:spcBef>
                <a:spcPct val="50000"/>
              </a:spcBef>
              <a:buFont typeface="+mj-lt"/>
              <a:buAutoNum type="arabicPeriod"/>
            </a:pPr>
            <a:r>
              <a:rPr lang="nl-BE" sz="2000" dirty="0"/>
              <a:t>Türünc, O. </a:t>
            </a:r>
            <a:r>
              <a:rPr lang="nl-BE" sz="2000" i="1" dirty="0"/>
              <a:t>et al.</a:t>
            </a:r>
            <a:r>
              <a:rPr lang="nl-BE" sz="2000" dirty="0"/>
              <a:t> European Polymer Journal </a:t>
            </a:r>
            <a:r>
              <a:rPr lang="nl-BE" sz="2000" b="1" dirty="0"/>
              <a:t>2015</a:t>
            </a:r>
            <a:r>
              <a:rPr lang="nl-BE" sz="2000" dirty="0"/>
              <a:t>; 65,286-297.</a:t>
            </a:r>
          </a:p>
          <a:p>
            <a:pPr marL="457200" indent="-457200" defTabSz="4195763">
              <a:spcBef>
                <a:spcPct val="50000"/>
              </a:spcBef>
              <a:buFont typeface="+mj-lt"/>
              <a:buAutoNum type="arabicPeriod"/>
            </a:pPr>
            <a:r>
              <a:rPr lang="en-GB" sz="2000" dirty="0"/>
              <a:t>C. Safi, B. </a:t>
            </a:r>
            <a:r>
              <a:rPr lang="en-GB" sz="2000" dirty="0" err="1"/>
              <a:t>Zebib</a:t>
            </a:r>
            <a:r>
              <a:rPr lang="en-GB" sz="2000" dirty="0"/>
              <a:t>, O. </a:t>
            </a:r>
            <a:r>
              <a:rPr lang="en-GB" sz="2000" dirty="0" err="1"/>
              <a:t>Merah</a:t>
            </a:r>
            <a:r>
              <a:rPr lang="en-GB" sz="2000" dirty="0"/>
              <a:t>, P.-Y. </a:t>
            </a:r>
            <a:r>
              <a:rPr lang="en-GB" sz="2000" dirty="0" err="1"/>
              <a:t>Pontalier</a:t>
            </a:r>
            <a:r>
              <a:rPr lang="en-GB" sz="2000" dirty="0"/>
              <a:t>, C. </a:t>
            </a:r>
            <a:r>
              <a:rPr lang="en-GB" sz="2000" dirty="0" err="1"/>
              <a:t>Vaca</a:t>
            </a:r>
            <a:r>
              <a:rPr lang="en-GB" sz="2000" dirty="0"/>
              <a:t>-Garcia, </a:t>
            </a:r>
            <a:r>
              <a:rPr lang="en-GB" sz="2000" i="1" dirty="0"/>
              <a:t>Renewable and Sustainable Energy Reviews </a:t>
            </a:r>
            <a:r>
              <a:rPr lang="en-GB" sz="2000" b="1" dirty="0"/>
              <a:t>2014</a:t>
            </a:r>
            <a:r>
              <a:rPr lang="en-GB" sz="2000" dirty="0"/>
              <a:t>, </a:t>
            </a:r>
            <a:r>
              <a:rPr lang="en-GB" sz="2000" i="1" dirty="0"/>
              <a:t>35</a:t>
            </a:r>
            <a:r>
              <a:rPr lang="en-GB" sz="2000" dirty="0"/>
              <a:t>, 265-278.</a:t>
            </a:r>
          </a:p>
          <a:p>
            <a:pPr defTabSz="4195763">
              <a:spcBef>
                <a:spcPct val="50000"/>
              </a:spcBef>
            </a:pPr>
            <a:endParaRPr lang="en-GB" sz="2000" dirty="0"/>
          </a:p>
        </p:txBody>
      </p:sp>
      <p:sp>
        <p:nvSpPr>
          <p:cNvPr id="21" name="TextBox 10"/>
          <p:cNvSpPr txBox="1"/>
          <p:nvPr/>
        </p:nvSpPr>
        <p:spPr>
          <a:xfrm>
            <a:off x="16337605" y="40485674"/>
            <a:ext cx="13380394" cy="1107996"/>
          </a:xfrm>
          <a:prstGeom prst="rect">
            <a:avLst/>
          </a:prstGeom>
          <a:noFill/>
        </p:spPr>
        <p:txBody>
          <a:bodyPr wrap="square" rtlCol="0">
            <a:spAutoFit/>
          </a:bodyPr>
          <a:lstStyle/>
          <a:p>
            <a:pPr defTabSz="4195763">
              <a:spcBef>
                <a:spcPct val="50000"/>
              </a:spcBef>
            </a:pPr>
            <a:r>
              <a:rPr lang="en-GB" sz="3600" dirty="0">
                <a:solidFill>
                  <a:srgbClr val="1E64C8"/>
                </a:solidFill>
                <a:latin typeface="UGent Panno Text Medium" panose="02000606040000040003" pitchFamily="50" charset="0"/>
              </a:rPr>
              <a:t>Acknowledgements</a:t>
            </a:r>
          </a:p>
          <a:p>
            <a:pPr algn="just" defTabSz="4195763">
              <a:spcBef>
                <a:spcPct val="50000"/>
              </a:spcBef>
            </a:pPr>
            <a:r>
              <a:rPr lang="de-DE" sz="2000" dirty="0">
                <a:cs typeface="Times New Roman" pitchFamily="18" charset="0"/>
              </a:rPr>
              <a:t>The </a:t>
            </a:r>
            <a:r>
              <a:rPr lang="de-DE" sz="2000" dirty="0" err="1">
                <a:cs typeface="Times New Roman" pitchFamily="18" charset="0"/>
              </a:rPr>
              <a:t>authors</a:t>
            </a:r>
            <a:r>
              <a:rPr lang="de-DE" sz="2000" dirty="0">
                <a:cs typeface="Times New Roman" pitchFamily="18" charset="0"/>
              </a:rPr>
              <a:t> </a:t>
            </a:r>
            <a:r>
              <a:rPr lang="de-DE" sz="2000" dirty="0" err="1">
                <a:cs typeface="Times New Roman" pitchFamily="18" charset="0"/>
              </a:rPr>
              <a:t>thank</a:t>
            </a:r>
            <a:r>
              <a:rPr lang="de-DE" sz="2000" dirty="0">
                <a:cs typeface="Times New Roman" pitchFamily="18" charset="0"/>
              </a:rPr>
              <a:t> </a:t>
            </a:r>
            <a:r>
              <a:rPr lang="de-DE" sz="2000" dirty="0" err="1">
                <a:cs typeface="Times New Roman" pitchFamily="18" charset="0"/>
              </a:rPr>
              <a:t>the</a:t>
            </a:r>
            <a:r>
              <a:rPr lang="de-DE" sz="2000" dirty="0">
                <a:cs typeface="Times New Roman" pitchFamily="18" charset="0"/>
              </a:rPr>
              <a:t> European Union </a:t>
            </a:r>
            <a:r>
              <a:rPr lang="de-DE" sz="2000" dirty="0" err="1">
                <a:cs typeface="Times New Roman" pitchFamily="18" charset="0"/>
              </a:rPr>
              <a:t>for</a:t>
            </a:r>
            <a:r>
              <a:rPr lang="de-DE" sz="2000" dirty="0">
                <a:cs typeface="Times New Roman" pitchFamily="18" charset="0"/>
              </a:rPr>
              <a:t> </a:t>
            </a:r>
            <a:r>
              <a:rPr lang="de-DE" sz="2000" dirty="0" err="1">
                <a:cs typeface="Times New Roman" pitchFamily="18" charset="0"/>
              </a:rPr>
              <a:t>funding</a:t>
            </a:r>
            <a:r>
              <a:rPr lang="de-DE" sz="2000" dirty="0">
                <a:cs typeface="Times New Roman" pitchFamily="18" charset="0"/>
              </a:rPr>
              <a:t> </a:t>
            </a:r>
            <a:r>
              <a:rPr lang="de-DE" sz="2000" dirty="0" err="1">
                <a:cs typeface="Times New Roman" pitchFamily="18" charset="0"/>
              </a:rPr>
              <a:t>the</a:t>
            </a:r>
            <a:r>
              <a:rPr lang="de-DE" sz="2000" dirty="0">
                <a:cs typeface="Times New Roman" pitchFamily="18" charset="0"/>
              </a:rPr>
              <a:t> ALPO </a:t>
            </a:r>
            <a:r>
              <a:rPr lang="de-DE" sz="2000" dirty="0" err="1">
                <a:cs typeface="Times New Roman" pitchFamily="18" charset="0"/>
              </a:rPr>
              <a:t>project</a:t>
            </a:r>
            <a:r>
              <a:rPr lang="de-DE" sz="2000" dirty="0">
                <a:cs typeface="Times New Roman" pitchFamily="18" charset="0"/>
              </a:rPr>
              <a:t> in </a:t>
            </a:r>
            <a:r>
              <a:rPr lang="de-DE" sz="2000" dirty="0" err="1">
                <a:cs typeface="Times New Roman" pitchFamily="18" charset="0"/>
              </a:rPr>
              <a:t>the</a:t>
            </a:r>
            <a:r>
              <a:rPr lang="de-DE" sz="2000" dirty="0">
                <a:cs typeface="Times New Roman" pitchFamily="18" charset="0"/>
              </a:rPr>
              <a:t> </a:t>
            </a:r>
            <a:r>
              <a:rPr lang="de-DE" sz="2000" dirty="0" err="1">
                <a:cs typeface="Times New Roman" pitchFamily="18" charset="0"/>
              </a:rPr>
              <a:t>context</a:t>
            </a:r>
            <a:r>
              <a:rPr lang="de-DE" sz="2000" dirty="0">
                <a:cs typeface="Times New Roman" pitchFamily="18" charset="0"/>
              </a:rPr>
              <a:t> </a:t>
            </a:r>
            <a:r>
              <a:rPr lang="de-DE" sz="2000" dirty="0" err="1">
                <a:cs typeface="Times New Roman" pitchFamily="18" charset="0"/>
              </a:rPr>
              <a:t>of</a:t>
            </a:r>
            <a:r>
              <a:rPr lang="de-DE" sz="2000" dirty="0">
                <a:cs typeface="Times New Roman" pitchFamily="18" charset="0"/>
              </a:rPr>
              <a:t> </a:t>
            </a:r>
            <a:r>
              <a:rPr lang="de-DE" sz="2000" dirty="0" err="1">
                <a:cs typeface="Times New Roman" pitchFamily="18" charset="0"/>
              </a:rPr>
              <a:t>its</a:t>
            </a:r>
            <a:r>
              <a:rPr lang="de-DE" sz="2000" dirty="0">
                <a:cs typeface="Times New Roman" pitchFamily="18" charset="0"/>
              </a:rPr>
              <a:t> </a:t>
            </a:r>
            <a:r>
              <a:rPr lang="de-DE" sz="2000" dirty="0" err="1">
                <a:cs typeface="Times New Roman" pitchFamily="18" charset="0"/>
              </a:rPr>
              <a:t>Interreg</a:t>
            </a:r>
            <a:r>
              <a:rPr lang="de-DE" sz="2000" dirty="0">
                <a:cs typeface="Times New Roman" pitchFamily="18" charset="0"/>
              </a:rPr>
              <a:t> V </a:t>
            </a:r>
            <a:r>
              <a:rPr lang="de-DE" sz="2000" dirty="0" err="1">
                <a:cs typeface="Times New Roman" pitchFamily="18" charset="0"/>
              </a:rPr>
              <a:t>program</a:t>
            </a:r>
            <a:r>
              <a:rPr lang="de-DE" sz="2000" dirty="0">
                <a:cs typeface="Times New Roman" pitchFamily="18" charset="0"/>
              </a:rPr>
              <a:t>. </a:t>
            </a:r>
            <a:endParaRPr lang="en-GB" sz="2000" dirty="0"/>
          </a:p>
        </p:txBody>
      </p:sp>
      <p:sp>
        <p:nvSpPr>
          <p:cNvPr id="3" name="AutoShape 2" descr="logo_new_RGB_cut.png wordt weergegev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26" name="Picture 21" descr="D:\doctoraat\Thesissen\bachelorproject\pict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07492" y="3816643"/>
            <a:ext cx="1986675" cy="264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hthoek 22"/>
          <p:cNvSpPr/>
          <p:nvPr/>
        </p:nvSpPr>
        <p:spPr>
          <a:xfrm>
            <a:off x="530942" y="40418684"/>
            <a:ext cx="13492072" cy="2237573"/>
          </a:xfrm>
          <a:prstGeom prst="rect">
            <a:avLst/>
          </a:prstGeom>
          <a:no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27" name="Rechthoek 26"/>
          <p:cNvSpPr/>
          <p:nvPr/>
        </p:nvSpPr>
        <p:spPr>
          <a:xfrm>
            <a:off x="16215685" y="40418684"/>
            <a:ext cx="13502315" cy="2237574"/>
          </a:xfrm>
          <a:prstGeom prst="rect">
            <a:avLst/>
          </a:prstGeom>
          <a:no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24" name="TextBox 10"/>
          <p:cNvSpPr txBox="1"/>
          <p:nvPr/>
        </p:nvSpPr>
        <p:spPr>
          <a:xfrm>
            <a:off x="891725" y="8892220"/>
            <a:ext cx="28456839" cy="830997"/>
          </a:xfrm>
          <a:prstGeom prst="rect">
            <a:avLst/>
          </a:prstGeom>
          <a:noFill/>
        </p:spPr>
        <p:txBody>
          <a:bodyPr wrap="square" rtlCol="0">
            <a:spAutoFit/>
          </a:bodyPr>
          <a:lstStyle/>
          <a:p>
            <a:pPr algn="ctr" defTabSz="4195763">
              <a:spcBef>
                <a:spcPct val="50000"/>
              </a:spcBef>
            </a:pPr>
            <a:r>
              <a:rPr lang="en-GB" sz="4800" b="1" dirty="0">
                <a:solidFill>
                  <a:srgbClr val="1E64C8"/>
                </a:solidFill>
                <a:latin typeface="UGent Panno Text Medium" charset="0"/>
                <a:ea typeface="UGent Panno Text Medium" charset="0"/>
                <a:cs typeface="UGent Panno Text Medium" charset="0"/>
              </a:rPr>
              <a:t>Introduction</a:t>
            </a:r>
            <a:endParaRPr lang="en-GB" sz="3600" b="1" dirty="0">
              <a:solidFill>
                <a:srgbClr val="1E64C8"/>
              </a:solidFill>
              <a:latin typeface="UGent Panno Text Medium" charset="0"/>
              <a:ea typeface="UGent Panno Text Medium" charset="0"/>
              <a:cs typeface="UGent Panno Text Medium" charset="0"/>
            </a:endParaRPr>
          </a:p>
        </p:txBody>
      </p:sp>
      <p:sp>
        <p:nvSpPr>
          <p:cNvPr id="25" name="Tekstvak 24"/>
          <p:cNvSpPr txBox="1"/>
          <p:nvPr/>
        </p:nvSpPr>
        <p:spPr>
          <a:xfrm>
            <a:off x="15680294" y="12672955"/>
            <a:ext cx="13757832" cy="830997"/>
          </a:xfrm>
          <a:prstGeom prst="rect">
            <a:avLst/>
          </a:prstGeom>
          <a:noFill/>
        </p:spPr>
        <p:txBody>
          <a:bodyPr wrap="square" rtlCol="0">
            <a:spAutoFit/>
          </a:bodyPr>
          <a:lstStyle/>
          <a:p>
            <a:pPr algn="ctr"/>
            <a:r>
              <a:rPr lang="en-GB" sz="4800" b="1" dirty="0">
                <a:solidFill>
                  <a:srgbClr val="1E64C8"/>
                </a:solidFill>
                <a:latin typeface="UGent Panno Text Medium" panose="02000606040000040003" pitchFamily="50" charset="0"/>
              </a:rPr>
              <a:t>Model </a:t>
            </a:r>
            <a:r>
              <a:rPr lang="en-GB" sz="4800" b="1" dirty="0" err="1">
                <a:solidFill>
                  <a:srgbClr val="1E64C8"/>
                </a:solidFill>
                <a:latin typeface="UGent Panno Text Medium" panose="02000606040000040003" pitchFamily="50" charset="0"/>
              </a:rPr>
              <a:t>Crosslinking</a:t>
            </a:r>
            <a:r>
              <a:rPr lang="en-GB" sz="4800" b="1" dirty="0">
                <a:solidFill>
                  <a:srgbClr val="1E64C8"/>
                </a:solidFill>
                <a:latin typeface="UGent Panno Text Medium" panose="02000606040000040003" pitchFamily="50" charset="0"/>
              </a:rPr>
              <a:t> Experiments</a:t>
            </a:r>
          </a:p>
        </p:txBody>
      </p:sp>
      <p:sp>
        <p:nvSpPr>
          <p:cNvPr id="30" name="Tekstvak 29"/>
          <p:cNvSpPr txBox="1"/>
          <p:nvPr/>
        </p:nvSpPr>
        <p:spPr>
          <a:xfrm>
            <a:off x="15709790" y="23694083"/>
            <a:ext cx="13757832" cy="830997"/>
          </a:xfrm>
          <a:prstGeom prst="rect">
            <a:avLst/>
          </a:prstGeom>
          <a:noFill/>
        </p:spPr>
        <p:txBody>
          <a:bodyPr wrap="square" rtlCol="0">
            <a:spAutoFit/>
          </a:bodyPr>
          <a:lstStyle/>
          <a:p>
            <a:pPr algn="ctr"/>
            <a:r>
              <a:rPr lang="en-GB" sz="4800" b="1" dirty="0">
                <a:solidFill>
                  <a:srgbClr val="1E64C8"/>
                </a:solidFill>
                <a:latin typeface="UGent Panno Text Medium" panose="02000606040000040003" pitchFamily="50" charset="0"/>
              </a:rPr>
              <a:t>Model </a:t>
            </a:r>
            <a:r>
              <a:rPr lang="en-GB" sz="4800" b="1" dirty="0" err="1">
                <a:solidFill>
                  <a:srgbClr val="1E64C8"/>
                </a:solidFill>
                <a:latin typeface="UGent Panno Text Medium" panose="02000606040000040003" pitchFamily="50" charset="0"/>
              </a:rPr>
              <a:t>Antioxidance</a:t>
            </a:r>
            <a:r>
              <a:rPr lang="en-GB" sz="4800" b="1" dirty="0">
                <a:solidFill>
                  <a:srgbClr val="1E64C8"/>
                </a:solidFill>
                <a:latin typeface="UGent Panno Text Medium" panose="02000606040000040003" pitchFamily="50" charset="0"/>
              </a:rPr>
              <a:t> Tests</a:t>
            </a:r>
          </a:p>
        </p:txBody>
      </p:sp>
      <p:sp>
        <p:nvSpPr>
          <p:cNvPr id="32" name="TextBox 10"/>
          <p:cNvSpPr txBox="1"/>
          <p:nvPr/>
        </p:nvSpPr>
        <p:spPr>
          <a:xfrm>
            <a:off x="896051" y="37497303"/>
            <a:ext cx="28456839" cy="2308324"/>
          </a:xfrm>
          <a:prstGeom prst="rect">
            <a:avLst/>
          </a:prstGeom>
          <a:noFill/>
        </p:spPr>
        <p:txBody>
          <a:bodyPr wrap="square" numCol="1" spcCol="1080000" rtlCol="0">
            <a:spAutoFit/>
          </a:bodyPr>
          <a:lstStyle/>
          <a:p>
            <a:pPr algn="just" defTabSz="4195763">
              <a:spcBef>
                <a:spcPct val="50000"/>
              </a:spcBef>
            </a:pPr>
            <a:r>
              <a:rPr lang="en-GB" sz="3600" dirty="0"/>
              <a:t>TAD molecules readily undergo fast and additive-free </a:t>
            </a:r>
            <a:r>
              <a:rPr lang="en-GB" sz="3600" b="1" dirty="0"/>
              <a:t>Alder-</a:t>
            </a:r>
            <a:r>
              <a:rPr lang="en-GB" sz="3600" b="1" dirty="0" err="1"/>
              <a:t>Ene</a:t>
            </a:r>
            <a:r>
              <a:rPr lang="en-GB" sz="3600" dirty="0"/>
              <a:t> reactions with </a:t>
            </a:r>
            <a:r>
              <a:rPr lang="en-GB" sz="3600" dirty="0" err="1"/>
              <a:t>unsaturations</a:t>
            </a:r>
            <a:r>
              <a:rPr lang="en-GB" sz="3600" dirty="0"/>
              <a:t> in oils, lipids, and fatty acids. This reaction has been used to crosslink linseed oil. As algae extracts have similar content as linseed oil, this method will be used to obtain polymeric materials from fatty acid derivatives from microalgae biomass in the next step. Using model antioxidants such as </a:t>
            </a:r>
            <a:r>
              <a:rPr lang="en-GB" sz="3600" dirty="0" err="1"/>
              <a:t>gallic</a:t>
            </a:r>
            <a:r>
              <a:rPr lang="en-GB" sz="3600" dirty="0"/>
              <a:t> acid, antioxidant properties of linseed oil and algae were also investigated and will be studied on </a:t>
            </a:r>
            <a:r>
              <a:rPr lang="en-GB" sz="3600" dirty="0" err="1"/>
              <a:t>crosslinked</a:t>
            </a:r>
            <a:r>
              <a:rPr lang="en-GB" sz="3600" dirty="0"/>
              <a:t> materials in detail. </a:t>
            </a:r>
          </a:p>
        </p:txBody>
      </p:sp>
      <p:sp>
        <p:nvSpPr>
          <p:cNvPr id="33" name="TextBox 10"/>
          <p:cNvSpPr txBox="1"/>
          <p:nvPr/>
        </p:nvSpPr>
        <p:spPr>
          <a:xfrm>
            <a:off x="896051" y="36726302"/>
            <a:ext cx="28456839" cy="830997"/>
          </a:xfrm>
          <a:prstGeom prst="rect">
            <a:avLst/>
          </a:prstGeom>
          <a:noFill/>
        </p:spPr>
        <p:txBody>
          <a:bodyPr wrap="square" rtlCol="0">
            <a:spAutoFit/>
          </a:bodyPr>
          <a:lstStyle/>
          <a:p>
            <a:pPr algn="ctr" defTabSz="4195763">
              <a:spcBef>
                <a:spcPct val="50000"/>
              </a:spcBef>
            </a:pPr>
            <a:r>
              <a:rPr lang="en-GB" sz="4800" b="1" dirty="0">
                <a:solidFill>
                  <a:srgbClr val="1E64C8"/>
                </a:solidFill>
                <a:latin typeface="UGent Panno Text Medium" charset="0"/>
                <a:ea typeface="UGent Panno Text Medium" charset="0"/>
                <a:cs typeface="UGent Panno Text Medium" charset="0"/>
              </a:rPr>
              <a:t>Conclusion and Outlook</a:t>
            </a:r>
            <a:endParaRPr lang="en-GB" sz="3600" b="1" dirty="0">
              <a:solidFill>
                <a:srgbClr val="1E64C8"/>
              </a:solidFill>
              <a:latin typeface="UGent Panno Text Medium" charset="0"/>
              <a:ea typeface="UGent Panno Text Medium" charset="0"/>
              <a:cs typeface="UGent Panno Text Medium" charset="0"/>
            </a:endParaRPr>
          </a:p>
        </p:txBody>
      </p:sp>
      <p:pic>
        <p:nvPicPr>
          <p:cNvPr id="7" name="Picture 2" descr="C:\Users\h_met\Desktop\Post Doc Folders\job apps during postdoc\gghg.png"/>
          <p:cNvPicPr>
            <a:picLocks noChangeAspect="1" noChangeArrowheads="1"/>
          </p:cNvPicPr>
          <p:nvPr/>
        </p:nvPicPr>
        <p:blipFill>
          <a:blip r:embed="rId4" cstate="print"/>
          <a:srcRect l="20790" t="674" b="14128"/>
          <a:stretch>
            <a:fillRect/>
          </a:stretch>
        </p:blipFill>
        <p:spPr bwMode="auto">
          <a:xfrm>
            <a:off x="27875276" y="3849729"/>
            <a:ext cx="1875460" cy="2557040"/>
          </a:xfrm>
          <a:prstGeom prst="rect">
            <a:avLst/>
          </a:prstGeom>
          <a:noFill/>
        </p:spPr>
      </p:pic>
      <p:sp>
        <p:nvSpPr>
          <p:cNvPr id="34" name="Tekstvak 4"/>
          <p:cNvSpPr txBox="1"/>
          <p:nvPr/>
        </p:nvSpPr>
        <p:spPr>
          <a:xfrm>
            <a:off x="816054" y="12672955"/>
            <a:ext cx="13757832" cy="830997"/>
          </a:xfrm>
          <a:prstGeom prst="rect">
            <a:avLst/>
          </a:prstGeom>
          <a:noFill/>
        </p:spPr>
        <p:txBody>
          <a:bodyPr wrap="square" rtlCol="0">
            <a:spAutoFit/>
          </a:bodyPr>
          <a:lstStyle/>
          <a:p>
            <a:pPr algn="ctr"/>
            <a:r>
              <a:rPr lang="en-GB" sz="4800" b="1" dirty="0">
                <a:solidFill>
                  <a:srgbClr val="1E64C8"/>
                </a:solidFill>
                <a:latin typeface="UGent Panno Text Medium" panose="02000606040000040003" pitchFamily="50" charset="0"/>
              </a:rPr>
              <a:t>TAD chemistry</a:t>
            </a:r>
          </a:p>
        </p:txBody>
      </p:sp>
      <p:graphicFrame>
        <p:nvGraphicFramePr>
          <p:cNvPr id="40" name="Object 2249"/>
          <p:cNvGraphicFramePr>
            <a:graphicFrameLocks noChangeAspect="1"/>
          </p:cNvGraphicFramePr>
          <p:nvPr>
            <p:extLst>
              <p:ext uri="{D42A27DB-BD31-4B8C-83A1-F6EECF244321}">
                <p14:modId xmlns:p14="http://schemas.microsoft.com/office/powerpoint/2010/main" val="3889570282"/>
              </p:ext>
            </p:extLst>
          </p:nvPr>
        </p:nvGraphicFramePr>
        <p:xfrm>
          <a:off x="1881188" y="13781088"/>
          <a:ext cx="11772900" cy="2832100"/>
        </p:xfrm>
        <a:graphic>
          <a:graphicData uri="http://schemas.openxmlformats.org/presentationml/2006/ole">
            <mc:AlternateContent xmlns:mc="http://schemas.openxmlformats.org/markup-compatibility/2006">
              <mc:Choice xmlns:v="urn:schemas-microsoft-com:vml" Requires="v">
                <p:oleObj spid="_x0000_s1036" name="CS ChemDraw Drawing" r:id="rId5" imgW="4766673" imgH="1142711" progId="ChemDraw.Document.6.0">
                  <p:embed/>
                </p:oleObj>
              </mc:Choice>
              <mc:Fallback>
                <p:oleObj name="CS ChemDraw Drawing" r:id="rId5" imgW="4766673" imgH="1142711" progId="ChemDraw.Document.6.0">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1188" y="13781088"/>
                        <a:ext cx="11772900" cy="283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1" name="Gruppieren 55"/>
          <p:cNvGrpSpPr/>
          <p:nvPr/>
        </p:nvGrpSpPr>
        <p:grpSpPr>
          <a:xfrm>
            <a:off x="632170" y="16776463"/>
            <a:ext cx="16027049" cy="823868"/>
            <a:chOff x="676837" y="16090663"/>
            <a:chExt cx="16027049" cy="823868"/>
          </a:xfrm>
        </p:grpSpPr>
        <p:pic>
          <p:nvPicPr>
            <p:cNvPr id="42" name="Picture 339" descr="http://petesmedia.com/educ4094/activities/acronymQuiz/images/correc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6837" y="16122368"/>
              <a:ext cx="7937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kstvak 146"/>
            <p:cNvSpPr txBox="1">
              <a:spLocks noChangeArrowheads="1"/>
            </p:cNvSpPr>
            <p:nvPr/>
          </p:nvSpPr>
          <p:spPr bwMode="auto">
            <a:xfrm>
              <a:off x="5381035" y="16134886"/>
              <a:ext cx="43243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anose="02020603050405020304" pitchFamily="18" charset="0"/>
                  <a:ea typeface="MS PGothic" panose="020B0600070205080204" pitchFamily="34" charset="-128"/>
                </a:defRPr>
              </a:lvl1pPr>
              <a:lvl2pPr marL="742950" indent="-285750">
                <a:defRPr sz="4800">
                  <a:solidFill>
                    <a:schemeClr val="tx1"/>
                  </a:solidFill>
                  <a:latin typeface="Times New Roman" panose="02020603050405020304" pitchFamily="18" charset="0"/>
                  <a:ea typeface="MS PGothic" panose="020B0600070205080204" pitchFamily="34" charset="-128"/>
                </a:defRPr>
              </a:lvl2pPr>
              <a:lvl3pPr marL="1143000" indent="-228600">
                <a:defRPr sz="4800">
                  <a:solidFill>
                    <a:schemeClr val="tx1"/>
                  </a:solidFill>
                  <a:latin typeface="Times New Roman" panose="02020603050405020304" pitchFamily="18" charset="0"/>
                  <a:ea typeface="MS PGothic" panose="020B0600070205080204" pitchFamily="34" charset="-128"/>
                </a:defRPr>
              </a:lvl3pPr>
              <a:lvl4pPr marL="1600200" indent="-228600">
                <a:defRPr sz="4800">
                  <a:solidFill>
                    <a:schemeClr val="tx1"/>
                  </a:solidFill>
                  <a:latin typeface="Times New Roman" panose="02020603050405020304" pitchFamily="18" charset="0"/>
                  <a:ea typeface="MS PGothic" panose="020B0600070205080204" pitchFamily="34" charset="-128"/>
                </a:defRPr>
              </a:lvl4pPr>
              <a:lvl5pPr marL="2057400" indent="-228600">
                <a:defRPr sz="4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nl-BE" sz="3200" dirty="0">
                  <a:latin typeface="Calibri" panose="020F0502020204030204" pitchFamily="34" charset="0"/>
                </a:rPr>
                <a:t>Additive-Free</a:t>
              </a:r>
              <a:endParaRPr lang="en-GB" altLang="nl-BE" sz="3800" dirty="0">
                <a:latin typeface="Calibri" panose="020F0502020204030204" pitchFamily="34" charset="0"/>
              </a:endParaRPr>
            </a:p>
          </p:txBody>
        </p:sp>
        <p:sp>
          <p:nvSpPr>
            <p:cNvPr id="45" name="Tekstvak 148"/>
            <p:cNvSpPr txBox="1">
              <a:spLocks noChangeArrowheads="1"/>
            </p:cNvSpPr>
            <p:nvPr/>
          </p:nvSpPr>
          <p:spPr bwMode="auto">
            <a:xfrm>
              <a:off x="12379536" y="16154115"/>
              <a:ext cx="43243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Times New Roman" panose="02020603050405020304" pitchFamily="18" charset="0"/>
                  <a:ea typeface="MS PGothic" panose="020B0600070205080204" pitchFamily="34" charset="-128"/>
                </a:defRPr>
              </a:lvl1pPr>
              <a:lvl2pPr marL="742950" indent="-285750">
                <a:defRPr sz="4800">
                  <a:solidFill>
                    <a:schemeClr val="tx1"/>
                  </a:solidFill>
                  <a:latin typeface="Times New Roman" panose="02020603050405020304" pitchFamily="18" charset="0"/>
                  <a:ea typeface="MS PGothic" panose="020B0600070205080204" pitchFamily="34" charset="-128"/>
                </a:defRPr>
              </a:lvl2pPr>
              <a:lvl3pPr marL="1143000" indent="-228600">
                <a:defRPr sz="4800">
                  <a:solidFill>
                    <a:schemeClr val="tx1"/>
                  </a:solidFill>
                  <a:latin typeface="Times New Roman" panose="02020603050405020304" pitchFamily="18" charset="0"/>
                  <a:ea typeface="MS PGothic" panose="020B0600070205080204" pitchFamily="34" charset="-128"/>
                </a:defRPr>
              </a:lvl3pPr>
              <a:lvl4pPr marL="1600200" indent="-228600">
                <a:defRPr sz="4800">
                  <a:solidFill>
                    <a:schemeClr val="tx1"/>
                  </a:solidFill>
                  <a:latin typeface="Times New Roman" panose="02020603050405020304" pitchFamily="18" charset="0"/>
                  <a:ea typeface="MS PGothic" panose="020B0600070205080204" pitchFamily="34" charset="-128"/>
                </a:defRPr>
              </a:lvl4pPr>
              <a:lvl5pPr marL="2057400" indent="-228600">
                <a:defRPr sz="4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nl-BE" sz="3200" dirty="0">
                  <a:latin typeface="Calibri" panose="020F0502020204030204" pitchFamily="34" charset="0"/>
                </a:rPr>
                <a:t>Atom Efficient</a:t>
              </a:r>
            </a:p>
          </p:txBody>
        </p:sp>
        <p:pic>
          <p:nvPicPr>
            <p:cNvPr id="46" name="Picture 339" descr="http://petesmedia.com/educ4094/activities/acronymQuiz/images/correc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24222" y="16122368"/>
              <a:ext cx="7937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339" descr="http://petesmedia.com/educ4094/activities/acronymQuiz/images/correc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40159" y="16092251"/>
              <a:ext cx="7937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339" descr="http://petesmedia.com/educ4094/activities/acronymQuiz/images/correc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85951" y="16090663"/>
              <a:ext cx="7937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kstvak 146"/>
            <p:cNvSpPr txBox="1">
              <a:spLocks noChangeArrowheads="1"/>
            </p:cNvSpPr>
            <p:nvPr/>
          </p:nvSpPr>
          <p:spPr bwMode="auto">
            <a:xfrm>
              <a:off x="1375993" y="16135214"/>
              <a:ext cx="32091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800">
                  <a:solidFill>
                    <a:schemeClr val="tx1"/>
                  </a:solidFill>
                  <a:latin typeface="Times New Roman" panose="02020603050405020304" pitchFamily="18" charset="0"/>
                  <a:ea typeface="MS PGothic" panose="020B0600070205080204" pitchFamily="34" charset="-128"/>
                </a:defRPr>
              </a:lvl1pPr>
              <a:lvl2pPr marL="742950" indent="-285750">
                <a:defRPr sz="4800">
                  <a:solidFill>
                    <a:schemeClr val="tx1"/>
                  </a:solidFill>
                  <a:latin typeface="Times New Roman" panose="02020603050405020304" pitchFamily="18" charset="0"/>
                  <a:ea typeface="MS PGothic" panose="020B0600070205080204" pitchFamily="34" charset="-128"/>
                </a:defRPr>
              </a:lvl2pPr>
              <a:lvl3pPr marL="1143000" indent="-228600">
                <a:defRPr sz="4800">
                  <a:solidFill>
                    <a:schemeClr val="tx1"/>
                  </a:solidFill>
                  <a:latin typeface="Times New Roman" panose="02020603050405020304" pitchFamily="18" charset="0"/>
                  <a:ea typeface="MS PGothic" panose="020B0600070205080204" pitchFamily="34" charset="-128"/>
                </a:defRPr>
              </a:lvl3pPr>
              <a:lvl4pPr marL="1600200" indent="-228600">
                <a:defRPr sz="4800">
                  <a:solidFill>
                    <a:schemeClr val="tx1"/>
                  </a:solidFill>
                  <a:latin typeface="Times New Roman" panose="02020603050405020304" pitchFamily="18" charset="0"/>
                  <a:ea typeface="MS PGothic" panose="020B0600070205080204" pitchFamily="34" charset="-128"/>
                </a:defRPr>
              </a:lvl4pPr>
              <a:lvl5pPr marL="2057400" indent="-228600">
                <a:defRPr sz="4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ea typeface="MS PGothic" panose="020B0600070205080204" pitchFamily="34" charset="-128"/>
                </a:defRPr>
              </a:lvl9pPr>
            </a:lstStyle>
            <a:p>
              <a:r>
                <a:rPr lang="en-GB" altLang="nl-BE" sz="3200" dirty="0">
                  <a:latin typeface="Calibri" panose="020F0502020204030204" pitchFamily="34" charset="0"/>
                </a:rPr>
                <a:t>Fast, High Yielding</a:t>
              </a:r>
            </a:p>
          </p:txBody>
        </p:sp>
        <p:sp>
          <p:nvSpPr>
            <p:cNvPr id="51" name="Tekstvak 148"/>
            <p:cNvSpPr txBox="1">
              <a:spLocks noChangeArrowheads="1"/>
            </p:cNvSpPr>
            <p:nvPr/>
          </p:nvSpPr>
          <p:spPr bwMode="auto">
            <a:xfrm>
              <a:off x="8734357" y="16148984"/>
              <a:ext cx="63383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800">
                  <a:solidFill>
                    <a:schemeClr val="tx1"/>
                  </a:solidFill>
                  <a:latin typeface="Times New Roman" panose="02020603050405020304" pitchFamily="18" charset="0"/>
                  <a:ea typeface="MS PGothic" panose="020B0600070205080204" pitchFamily="34" charset="-128"/>
                </a:defRPr>
              </a:lvl1pPr>
              <a:lvl2pPr marL="742950" indent="-285750">
                <a:defRPr sz="4800">
                  <a:solidFill>
                    <a:schemeClr val="tx1"/>
                  </a:solidFill>
                  <a:latin typeface="Times New Roman" panose="02020603050405020304" pitchFamily="18" charset="0"/>
                  <a:ea typeface="MS PGothic" panose="020B0600070205080204" pitchFamily="34" charset="-128"/>
                </a:defRPr>
              </a:lvl2pPr>
              <a:lvl3pPr marL="1143000" indent="-228600">
                <a:defRPr sz="4800">
                  <a:solidFill>
                    <a:schemeClr val="tx1"/>
                  </a:solidFill>
                  <a:latin typeface="Times New Roman" panose="02020603050405020304" pitchFamily="18" charset="0"/>
                  <a:ea typeface="MS PGothic" panose="020B0600070205080204" pitchFamily="34" charset="-128"/>
                </a:defRPr>
              </a:lvl3pPr>
              <a:lvl4pPr marL="1600200" indent="-228600">
                <a:defRPr sz="4800">
                  <a:solidFill>
                    <a:schemeClr val="tx1"/>
                  </a:solidFill>
                  <a:latin typeface="Times New Roman" panose="02020603050405020304" pitchFamily="18" charset="0"/>
                  <a:ea typeface="MS PGothic" panose="020B0600070205080204" pitchFamily="34" charset="-128"/>
                </a:defRPr>
              </a:lvl4pPr>
              <a:lvl5pPr marL="2057400" indent="-228600">
                <a:defRPr sz="4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4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4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4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4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nl-BE" sz="3200" dirty="0">
                  <a:latin typeface="Calibri" panose="020F0502020204030204" pitchFamily="34" charset="0"/>
                </a:rPr>
                <a:t>Visual Feedback</a:t>
              </a:r>
            </a:p>
          </p:txBody>
        </p:sp>
      </p:grpSp>
      <p:sp>
        <p:nvSpPr>
          <p:cNvPr id="69" name="Rechthoek 37"/>
          <p:cNvSpPr/>
          <p:nvPr/>
        </p:nvSpPr>
        <p:spPr>
          <a:xfrm>
            <a:off x="530941" y="25877520"/>
            <a:ext cx="14328059" cy="10203580"/>
          </a:xfrm>
          <a:prstGeom prst="rect">
            <a:avLst/>
          </a:prstGeom>
          <a:solidFill>
            <a:srgbClr val="1E64C8">
              <a:alpha val="10196"/>
            </a:srgbClr>
          </a:solidFill>
          <a:ln w="63500">
            <a:solidFill>
              <a:srgbClr val="1E64C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70" name="Tekstvak 27"/>
          <p:cNvSpPr txBox="1"/>
          <p:nvPr/>
        </p:nvSpPr>
        <p:spPr>
          <a:xfrm>
            <a:off x="930354" y="25999815"/>
            <a:ext cx="13757832" cy="830997"/>
          </a:xfrm>
          <a:prstGeom prst="rect">
            <a:avLst/>
          </a:prstGeom>
          <a:noFill/>
        </p:spPr>
        <p:txBody>
          <a:bodyPr wrap="square" rtlCol="0">
            <a:spAutoFit/>
          </a:bodyPr>
          <a:lstStyle/>
          <a:p>
            <a:pPr algn="ctr"/>
            <a:r>
              <a:rPr lang="en-GB" sz="4800" b="1" dirty="0">
                <a:solidFill>
                  <a:srgbClr val="1E64C8"/>
                </a:solidFill>
                <a:latin typeface="UGent Panno Text Medium" panose="02000606040000040003" pitchFamily="50" charset="0"/>
              </a:rPr>
              <a:t>ALPO project</a:t>
            </a:r>
          </a:p>
        </p:txBody>
      </p:sp>
      <p:sp>
        <p:nvSpPr>
          <p:cNvPr id="71" name="TextBox 10"/>
          <p:cNvSpPr txBox="1"/>
          <p:nvPr/>
        </p:nvSpPr>
        <p:spPr>
          <a:xfrm>
            <a:off x="906202" y="26991735"/>
            <a:ext cx="13474666" cy="2031325"/>
          </a:xfrm>
          <a:prstGeom prst="rect">
            <a:avLst/>
          </a:prstGeom>
          <a:noFill/>
        </p:spPr>
        <p:txBody>
          <a:bodyPr wrap="square" rtlCol="0">
            <a:spAutoFit/>
          </a:bodyPr>
          <a:lstStyle/>
          <a:p>
            <a:pPr marL="571500" indent="-571500" algn="just" defTabSz="4195763">
              <a:spcBef>
                <a:spcPct val="50000"/>
              </a:spcBef>
              <a:buFont typeface="Arial" panose="020B0604020202020204" pitchFamily="34" charset="0"/>
              <a:buChar char="•"/>
            </a:pPr>
            <a:r>
              <a:rPr lang="en-GB" sz="3600" dirty="0" err="1"/>
              <a:t>Interreg</a:t>
            </a:r>
            <a:r>
              <a:rPr lang="en-GB" sz="3600" dirty="0"/>
              <a:t> project: New polymeric materials from </a:t>
            </a:r>
            <a:r>
              <a:rPr lang="en-GB" sz="3600" dirty="0" err="1"/>
              <a:t>microalgal</a:t>
            </a:r>
            <a:r>
              <a:rPr lang="en-GB" sz="3600" dirty="0"/>
              <a:t> biomass</a:t>
            </a:r>
          </a:p>
          <a:p>
            <a:pPr marL="571500" lvl="1" indent="-571500" algn="just" defTabSz="4195763">
              <a:spcBef>
                <a:spcPct val="50000"/>
              </a:spcBef>
              <a:buFont typeface="Arial" panose="020B0604020202020204" pitchFamily="34" charset="0"/>
              <a:buChar char="•"/>
            </a:pPr>
            <a:r>
              <a:rPr lang="en-GB" sz="3600" dirty="0"/>
              <a:t>Uni. de Lille &amp; Uni. de Reims Champagne-Ardenne, Gent University, , </a:t>
            </a:r>
            <a:r>
              <a:rPr lang="en-GB" sz="3600" dirty="0" err="1"/>
              <a:t>AgroParisTech</a:t>
            </a:r>
            <a:r>
              <a:rPr lang="en-GB" sz="3600" dirty="0"/>
              <a:t>, KU Leuven KULAK, UMONS</a:t>
            </a:r>
          </a:p>
        </p:txBody>
      </p:sp>
      <p:pic>
        <p:nvPicPr>
          <p:cNvPr id="72" name="Grafik 40" descr="ALPO.jpg"/>
          <p:cNvPicPr>
            <a:picLocks noChangeAspect="1"/>
          </p:cNvPicPr>
          <p:nvPr/>
        </p:nvPicPr>
        <p:blipFill>
          <a:blip r:embed="rId8" cstate="print"/>
          <a:stretch>
            <a:fillRect/>
          </a:stretch>
        </p:blipFill>
        <p:spPr>
          <a:xfrm>
            <a:off x="731520" y="29326962"/>
            <a:ext cx="13941637" cy="6494182"/>
          </a:xfrm>
          <a:prstGeom prst="rect">
            <a:avLst/>
          </a:prstGeom>
        </p:spPr>
      </p:pic>
      <p:pic>
        <p:nvPicPr>
          <p:cNvPr id="73" name="Picture 9"/>
          <p:cNvPicPr>
            <a:picLocks noChangeAspect="1" noChangeArrowheads="1"/>
          </p:cNvPicPr>
          <p:nvPr/>
        </p:nvPicPr>
        <p:blipFill>
          <a:blip r:embed="rId9" cstate="print"/>
          <a:srcRect/>
          <a:stretch>
            <a:fillRect/>
          </a:stretch>
        </p:blipFill>
        <p:spPr bwMode="auto">
          <a:xfrm>
            <a:off x="475149" y="19598693"/>
            <a:ext cx="14222983" cy="3297100"/>
          </a:xfrm>
          <a:prstGeom prst="rect">
            <a:avLst/>
          </a:prstGeom>
          <a:noFill/>
          <a:ln w="9525">
            <a:noFill/>
            <a:miter lim="800000"/>
            <a:headEnd/>
            <a:tailEnd/>
          </a:ln>
          <a:effectLst/>
        </p:spPr>
      </p:pic>
      <p:sp>
        <p:nvSpPr>
          <p:cNvPr id="74" name="TextBox 10"/>
          <p:cNvSpPr txBox="1"/>
          <p:nvPr/>
        </p:nvSpPr>
        <p:spPr>
          <a:xfrm>
            <a:off x="943887" y="23430097"/>
            <a:ext cx="13395020" cy="1477328"/>
          </a:xfrm>
          <a:prstGeom prst="rect">
            <a:avLst/>
          </a:prstGeom>
          <a:noFill/>
        </p:spPr>
        <p:txBody>
          <a:bodyPr wrap="square" rtlCol="0">
            <a:spAutoFit/>
          </a:bodyPr>
          <a:lstStyle/>
          <a:p>
            <a:pPr marL="571500" indent="-571500" algn="just" defTabSz="4195763">
              <a:spcBef>
                <a:spcPct val="50000"/>
              </a:spcBef>
              <a:buFont typeface="Arial" panose="020B0604020202020204" pitchFamily="34" charset="0"/>
              <a:buChar char="•"/>
            </a:pPr>
            <a:r>
              <a:rPr lang="en-GB" sz="3600" dirty="0"/>
              <a:t>Biomass from </a:t>
            </a:r>
            <a:r>
              <a:rPr lang="en-GB" sz="3600" b="1" i="1" dirty="0"/>
              <a:t>Chlorella </a:t>
            </a:r>
            <a:r>
              <a:rPr lang="en-GB" sz="3600" b="1" i="1" dirty="0" err="1"/>
              <a:t>Vulgaris</a:t>
            </a:r>
            <a:r>
              <a:rPr lang="en-GB" sz="3600" b="1" i="1" dirty="0"/>
              <a:t> (CV</a:t>
            </a:r>
            <a:r>
              <a:rPr lang="en-GB" sz="3600" b="1" dirty="0"/>
              <a:t>)</a:t>
            </a:r>
            <a:r>
              <a:rPr lang="en-GB" sz="3600" dirty="0"/>
              <a:t> has enormous biodiversity.</a:t>
            </a:r>
            <a:r>
              <a:rPr lang="en-GB" sz="3600" baseline="30000" dirty="0"/>
              <a:t>2</a:t>
            </a:r>
            <a:endParaRPr lang="en-GB" sz="3600" dirty="0"/>
          </a:p>
          <a:p>
            <a:pPr marL="571500" indent="-571500" algn="just" defTabSz="4195763">
              <a:spcBef>
                <a:spcPct val="50000"/>
              </a:spcBef>
              <a:buFont typeface="Arial" panose="020B0604020202020204" pitchFamily="34" charset="0"/>
              <a:buChar char="•"/>
            </a:pPr>
            <a:r>
              <a:rPr lang="en-GB" sz="3600" dirty="0"/>
              <a:t>The contents of </a:t>
            </a:r>
            <a:r>
              <a:rPr lang="en-GB" sz="3600" b="1" dirty="0"/>
              <a:t>microalgae</a:t>
            </a:r>
            <a:r>
              <a:rPr lang="en-GB" sz="3600" dirty="0"/>
              <a:t> and </a:t>
            </a:r>
            <a:r>
              <a:rPr lang="en-GB" sz="3600" b="1" dirty="0"/>
              <a:t>linseed oil</a:t>
            </a:r>
            <a:r>
              <a:rPr lang="en-GB" sz="3600" dirty="0"/>
              <a:t> are similar</a:t>
            </a:r>
          </a:p>
        </p:txBody>
      </p:sp>
      <p:graphicFrame>
        <p:nvGraphicFramePr>
          <p:cNvPr id="1035" name="Object 11"/>
          <p:cNvGraphicFramePr>
            <a:graphicFrameLocks noChangeAspect="1"/>
          </p:cNvGraphicFramePr>
          <p:nvPr/>
        </p:nvGraphicFramePr>
        <p:xfrm>
          <a:off x="15944081" y="15009813"/>
          <a:ext cx="13568362" cy="4483100"/>
        </p:xfrm>
        <a:graphic>
          <a:graphicData uri="http://schemas.openxmlformats.org/presentationml/2006/ole">
            <mc:AlternateContent xmlns:mc="http://schemas.openxmlformats.org/markup-compatibility/2006">
              <mc:Choice xmlns:v="urn:schemas-microsoft-com:vml" Requires="v">
                <p:oleObj spid="_x0000_s1037" name="CS ChemDraw Drawing" r:id="rId10" imgW="5935763" imgH="1961244" progId="ChemDraw.Document.6.0">
                  <p:embed/>
                </p:oleObj>
              </mc:Choice>
              <mc:Fallback>
                <p:oleObj name="CS ChemDraw Drawing" r:id="rId10" imgW="5935763" imgH="1961244" progId="ChemDraw.Document.6.0">
                  <p:embed/>
                  <p:pic>
                    <p:nvPicPr>
                      <p:cNvPr id="0"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944081" y="15009813"/>
                        <a:ext cx="13568362"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 name="Tabelle 45"/>
          <p:cNvGraphicFramePr>
            <a:graphicFrameLocks noGrp="1"/>
          </p:cNvGraphicFramePr>
          <p:nvPr/>
        </p:nvGraphicFramePr>
        <p:xfrm>
          <a:off x="16453887" y="20106088"/>
          <a:ext cx="12070508" cy="2468880"/>
        </p:xfrm>
        <a:graphic>
          <a:graphicData uri="http://schemas.openxmlformats.org/drawingml/2006/table">
            <a:tbl>
              <a:tblPr firstRow="1" bandRow="1">
                <a:tableStyleId>{5C22544A-7EE6-4342-B048-85BDC9FD1C3A}</a:tableStyleId>
              </a:tblPr>
              <a:tblGrid>
                <a:gridCol w="3616823">
                  <a:extLst>
                    <a:ext uri="{9D8B030D-6E8A-4147-A177-3AD203B41FA5}">
                      <a16:colId xmlns:a16="http://schemas.microsoft.com/office/drawing/2014/main" val="20000"/>
                    </a:ext>
                  </a:extLst>
                </a:gridCol>
                <a:gridCol w="1418026">
                  <a:extLst>
                    <a:ext uri="{9D8B030D-6E8A-4147-A177-3AD203B41FA5}">
                      <a16:colId xmlns:a16="http://schemas.microsoft.com/office/drawing/2014/main" val="20001"/>
                    </a:ext>
                  </a:extLst>
                </a:gridCol>
                <a:gridCol w="1418026">
                  <a:extLst>
                    <a:ext uri="{9D8B030D-6E8A-4147-A177-3AD203B41FA5}">
                      <a16:colId xmlns:a16="http://schemas.microsoft.com/office/drawing/2014/main" val="20002"/>
                    </a:ext>
                  </a:extLst>
                </a:gridCol>
                <a:gridCol w="1418026">
                  <a:extLst>
                    <a:ext uri="{9D8B030D-6E8A-4147-A177-3AD203B41FA5}">
                      <a16:colId xmlns:a16="http://schemas.microsoft.com/office/drawing/2014/main" val="20003"/>
                    </a:ext>
                  </a:extLst>
                </a:gridCol>
                <a:gridCol w="2781581">
                  <a:extLst>
                    <a:ext uri="{9D8B030D-6E8A-4147-A177-3AD203B41FA5}">
                      <a16:colId xmlns:a16="http://schemas.microsoft.com/office/drawing/2014/main" val="20004"/>
                    </a:ext>
                  </a:extLst>
                </a:gridCol>
                <a:gridCol w="1418026">
                  <a:extLst>
                    <a:ext uri="{9D8B030D-6E8A-4147-A177-3AD203B41FA5}">
                      <a16:colId xmlns:a16="http://schemas.microsoft.com/office/drawing/2014/main" val="20005"/>
                    </a:ext>
                  </a:extLst>
                </a:gridCol>
              </a:tblGrid>
              <a:tr h="370840">
                <a:tc>
                  <a:txBody>
                    <a:bodyPr/>
                    <a:lstStyle/>
                    <a:p>
                      <a:endParaRPr lang="en-US" sz="3600" b="1" dirty="0">
                        <a:solidFill>
                          <a:schemeClr val="tx1"/>
                        </a:solidFill>
                      </a:endParaRPr>
                    </a:p>
                  </a:txBody>
                  <a:tcPr>
                    <a:lnL w="57150"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marL="0" marR="0" indent="0" algn="ctr" defTabSz="3024012" rtl="0" eaLnBrk="1" fontAlgn="auto" latinLnBrk="0" hangingPunct="1">
                        <a:lnSpc>
                          <a:spcPct val="100000"/>
                        </a:lnSpc>
                        <a:spcBef>
                          <a:spcPts val="0"/>
                        </a:spcBef>
                        <a:spcAft>
                          <a:spcPts val="0"/>
                        </a:spcAft>
                        <a:buClrTx/>
                        <a:buSzTx/>
                        <a:buFontTx/>
                        <a:buNone/>
                        <a:tabLst/>
                        <a:defRPr/>
                      </a:pPr>
                      <a:r>
                        <a:rPr lang="en-US" sz="3600" b="1" dirty="0">
                          <a:solidFill>
                            <a:schemeClr val="tx1"/>
                          </a:solidFill>
                        </a:rPr>
                        <a:t>1</a:t>
                      </a:r>
                      <a:r>
                        <a:rPr lang="en-GB" sz="3600" b="1" kern="1200" baseline="30000" dirty="0">
                          <a:solidFill>
                            <a:schemeClr val="tx1"/>
                          </a:solidFill>
                          <a:latin typeface="+mn-lt"/>
                          <a:ea typeface="+mn-ea"/>
                          <a:cs typeface="+mn-cs"/>
                        </a:rPr>
                        <a:t>a</a:t>
                      </a:r>
                      <a:endParaRPr lang="en-GB" sz="3600" b="1" kern="1200" dirty="0">
                        <a:solidFill>
                          <a:schemeClr val="tx1"/>
                        </a:solidFill>
                        <a:latin typeface="+mn-lt"/>
                        <a:ea typeface="+mn-ea"/>
                        <a:cs typeface="+mn-cs"/>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rPr>
                        <a:t>2</a:t>
                      </a:r>
                      <a:r>
                        <a:rPr lang="en-GB" sz="3600" b="1" kern="1200" baseline="30000" dirty="0">
                          <a:solidFill>
                            <a:schemeClr val="tx1"/>
                          </a:solidFill>
                          <a:latin typeface="+mn-lt"/>
                          <a:ea typeface="+mn-ea"/>
                          <a:cs typeface="+mn-cs"/>
                        </a:rPr>
                        <a:t>a</a:t>
                      </a:r>
                      <a:endParaRPr lang="en-US" sz="3600" b="1" dirty="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rPr>
                        <a:t>3</a:t>
                      </a:r>
                      <a:r>
                        <a:rPr lang="en-GB" sz="3600" b="1" kern="1200" baseline="30000" dirty="0">
                          <a:solidFill>
                            <a:schemeClr val="tx1"/>
                          </a:solidFill>
                          <a:latin typeface="+mn-lt"/>
                          <a:ea typeface="+mn-ea"/>
                          <a:cs typeface="+mn-cs"/>
                        </a:rPr>
                        <a:t>a</a:t>
                      </a:r>
                      <a:endParaRPr lang="en-US" sz="3600" b="1" dirty="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tx1"/>
                          </a:solidFill>
                        </a:rPr>
                        <a:t>4</a:t>
                      </a:r>
                      <a:r>
                        <a:rPr lang="en-GB" sz="3600" b="1" kern="1200" baseline="30000" dirty="0">
                          <a:solidFill>
                            <a:schemeClr val="tx1"/>
                          </a:solidFill>
                          <a:latin typeface="+mn-lt"/>
                          <a:ea typeface="+mn-ea"/>
                          <a:cs typeface="+mn-cs"/>
                        </a:rPr>
                        <a:t>a</a:t>
                      </a:r>
                      <a:r>
                        <a:rPr lang="en-US" sz="3600" b="1" dirty="0">
                          <a:solidFill>
                            <a:schemeClr val="tx1"/>
                          </a:solidFill>
                        </a:rPr>
                        <a:t> </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bg2">
                              <a:lumMod val="25000"/>
                            </a:schemeClr>
                          </a:solidFill>
                        </a:rPr>
                        <a:t>5</a:t>
                      </a:r>
                      <a:r>
                        <a:rPr lang="en-GB" sz="3600" b="1" kern="1200" baseline="30000" dirty="0">
                          <a:solidFill>
                            <a:schemeClr val="tx1"/>
                          </a:solidFill>
                          <a:latin typeface="+mn-lt"/>
                          <a:ea typeface="+mn-ea"/>
                          <a:cs typeface="+mn-cs"/>
                        </a:rPr>
                        <a:t>b</a:t>
                      </a:r>
                      <a:endParaRPr lang="en-US" sz="3600" b="1" dirty="0">
                        <a:solidFill>
                          <a:schemeClr val="bg2">
                            <a:lumMod val="25000"/>
                          </a:schemeClr>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3600" b="1" i="1" dirty="0">
                          <a:solidFill>
                            <a:schemeClr val="tx1"/>
                          </a:solidFill>
                        </a:rPr>
                        <a:t>t</a:t>
                      </a:r>
                      <a:r>
                        <a:rPr lang="en-US" sz="3600" b="1" i="1" baseline="0" dirty="0">
                          <a:solidFill>
                            <a:schemeClr val="tx1"/>
                          </a:solidFill>
                        </a:rPr>
                        <a:t> </a:t>
                      </a:r>
                      <a:r>
                        <a:rPr lang="en-US" sz="3600" b="1" i="0" baseline="0" dirty="0">
                          <a:solidFill>
                            <a:schemeClr val="tx1"/>
                          </a:solidFill>
                        </a:rPr>
                        <a:t>[min]</a:t>
                      </a:r>
                      <a:endParaRPr lang="en-US" sz="3600" b="1" i="0" dirty="0">
                        <a:solidFill>
                          <a:schemeClr val="tx1"/>
                        </a:solidFill>
                      </a:endParaRPr>
                    </a:p>
                  </a:txBody>
                  <a:tcPr>
                    <a:lnL w="28575"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ctr"/>
                      <a:r>
                        <a:rPr lang="en-US" sz="3600" b="0" dirty="0">
                          <a:solidFill>
                            <a:schemeClr val="tx1"/>
                          </a:solidFill>
                        </a:rPr>
                        <a:t>10</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ctr"/>
                      <a:r>
                        <a:rPr lang="en-US" sz="3600" b="0" dirty="0">
                          <a:solidFill>
                            <a:schemeClr val="tx1"/>
                          </a:solidFill>
                        </a:rPr>
                        <a:t>35</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ctr"/>
                      <a:r>
                        <a:rPr lang="en-US" sz="3600" b="0" dirty="0">
                          <a:solidFill>
                            <a:schemeClr val="tx1"/>
                          </a:solidFill>
                        </a:rPr>
                        <a:t>120</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ctr"/>
                      <a:r>
                        <a:rPr lang="en-US" sz="3600" b="0" dirty="0">
                          <a:solidFill>
                            <a:schemeClr val="tx1"/>
                          </a:solidFill>
                        </a:rPr>
                        <a:t>480</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ctr"/>
                      <a:r>
                        <a:rPr lang="en-US" sz="3600" b="1" dirty="0">
                          <a:solidFill>
                            <a:schemeClr val="bg2">
                              <a:lumMod val="25000"/>
                            </a:schemeClr>
                          </a:solidFill>
                        </a:rPr>
                        <a:t>1</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sz="3600" b="1" i="0" dirty="0">
                          <a:solidFill>
                            <a:schemeClr val="tx1"/>
                          </a:solidFill>
                        </a:rPr>
                        <a:t>conversion [%] </a:t>
                      </a:r>
                    </a:p>
                  </a:txBody>
                  <a:tcPr>
                    <a:lnL w="28575" cap="flat" cmpd="sng" algn="ctr">
                      <a:no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noFill/>
                  </a:tcPr>
                </a:tc>
                <a:tc>
                  <a:txBody>
                    <a:bodyPr/>
                    <a:lstStyle/>
                    <a:p>
                      <a:pPr algn="ctr"/>
                      <a:r>
                        <a:rPr lang="en-US" sz="3600" b="0" dirty="0">
                          <a:solidFill>
                            <a:schemeClr val="tx1"/>
                          </a:solidFill>
                        </a:rPr>
                        <a:t>≈100</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noFill/>
                  </a:tcPr>
                </a:tc>
                <a:tc>
                  <a:txBody>
                    <a:bodyPr/>
                    <a:lstStyle/>
                    <a:p>
                      <a:pPr marL="0" marR="0" indent="0" algn="ctr" defTabSz="3024012" rtl="0" eaLnBrk="1" fontAlgn="auto" latinLnBrk="0" hangingPunct="1">
                        <a:lnSpc>
                          <a:spcPct val="100000"/>
                        </a:lnSpc>
                        <a:spcBef>
                          <a:spcPts val="0"/>
                        </a:spcBef>
                        <a:spcAft>
                          <a:spcPts val="0"/>
                        </a:spcAft>
                        <a:buClrTx/>
                        <a:buSzTx/>
                        <a:buFontTx/>
                        <a:buNone/>
                        <a:tabLst/>
                        <a:defRPr/>
                      </a:pPr>
                      <a:r>
                        <a:rPr lang="en-US" sz="3600" b="0" dirty="0">
                          <a:solidFill>
                            <a:schemeClr val="tx1"/>
                          </a:solidFill>
                        </a:rPr>
                        <a:t>≈100</a:t>
                      </a:r>
                    </a:p>
                    <a:p>
                      <a:pPr algn="ctr"/>
                      <a:endParaRPr lang="en-US" sz="3600" b="0" dirty="0">
                        <a:solidFill>
                          <a:schemeClr val="tx1"/>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noFill/>
                  </a:tcPr>
                </a:tc>
                <a:tc>
                  <a:txBody>
                    <a:bodyPr/>
                    <a:lstStyle/>
                    <a:p>
                      <a:pPr marL="0" marR="0" indent="0" algn="ctr" defTabSz="3024012" rtl="0" eaLnBrk="1" fontAlgn="auto" latinLnBrk="0" hangingPunct="1">
                        <a:lnSpc>
                          <a:spcPct val="100000"/>
                        </a:lnSpc>
                        <a:spcBef>
                          <a:spcPts val="0"/>
                        </a:spcBef>
                        <a:spcAft>
                          <a:spcPts val="0"/>
                        </a:spcAft>
                        <a:buClrTx/>
                        <a:buSzTx/>
                        <a:buFontTx/>
                        <a:buNone/>
                        <a:tabLst/>
                        <a:defRPr/>
                      </a:pPr>
                      <a:r>
                        <a:rPr lang="en-US" sz="3600" b="0" dirty="0">
                          <a:solidFill>
                            <a:schemeClr val="tx1"/>
                          </a:solidFill>
                        </a:rPr>
                        <a:t>≈100</a:t>
                      </a:r>
                    </a:p>
                    <a:p>
                      <a:pPr algn="ctr"/>
                      <a:endParaRPr lang="en-US" sz="3600" b="0" dirty="0">
                        <a:solidFill>
                          <a:schemeClr val="tx1"/>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noFill/>
                  </a:tcPr>
                </a:tc>
                <a:tc>
                  <a:txBody>
                    <a:bodyPr/>
                    <a:lstStyle/>
                    <a:p>
                      <a:pPr algn="ctr"/>
                      <a:r>
                        <a:rPr lang="en-US" sz="3600" b="0" dirty="0">
                          <a:solidFill>
                            <a:schemeClr val="tx1"/>
                          </a:solidFill>
                        </a:rPr>
                        <a:t>incomplete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noFill/>
                  </a:tcPr>
                </a:tc>
                <a:tc>
                  <a:txBody>
                    <a:bodyPr/>
                    <a:lstStyle/>
                    <a:p>
                      <a:pPr marL="0" marR="0" indent="0" algn="ctr" defTabSz="3024012" rtl="0" eaLnBrk="1" fontAlgn="auto" latinLnBrk="0" hangingPunct="1">
                        <a:lnSpc>
                          <a:spcPct val="100000"/>
                        </a:lnSpc>
                        <a:spcBef>
                          <a:spcPts val="0"/>
                        </a:spcBef>
                        <a:spcAft>
                          <a:spcPts val="0"/>
                        </a:spcAft>
                        <a:buClrTx/>
                        <a:buSzTx/>
                        <a:buFontTx/>
                        <a:buNone/>
                        <a:tabLst/>
                        <a:defRPr/>
                      </a:pPr>
                      <a:r>
                        <a:rPr lang="en-US" sz="3600" b="1" dirty="0">
                          <a:solidFill>
                            <a:schemeClr val="bg2">
                              <a:lumMod val="25000"/>
                            </a:schemeClr>
                          </a:solidFill>
                        </a:rPr>
                        <a:t>≈100</a:t>
                      </a:r>
                    </a:p>
                    <a:p>
                      <a:pPr algn="ctr"/>
                      <a:endParaRPr lang="en-US" sz="3600" b="1" dirty="0">
                        <a:solidFill>
                          <a:schemeClr val="bg2">
                            <a:lumMod val="25000"/>
                          </a:schemeClr>
                        </a:solidFill>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76" name="75 Metin kutusu"/>
          <p:cNvSpPr txBox="1"/>
          <p:nvPr/>
        </p:nvSpPr>
        <p:spPr>
          <a:xfrm>
            <a:off x="16298035" y="22620046"/>
            <a:ext cx="6821098" cy="1077218"/>
          </a:xfrm>
          <a:prstGeom prst="rect">
            <a:avLst/>
          </a:prstGeom>
          <a:noFill/>
        </p:spPr>
        <p:txBody>
          <a:bodyPr wrap="none" rtlCol="0">
            <a:spAutoFit/>
          </a:bodyPr>
          <a:lstStyle/>
          <a:p>
            <a:r>
              <a:rPr lang="en-GB" sz="3200" dirty="0" err="1"/>
              <a:t>crosslinked</a:t>
            </a:r>
            <a:r>
              <a:rPr lang="en-GB" sz="3200" dirty="0"/>
              <a:t> with </a:t>
            </a:r>
            <a:r>
              <a:rPr lang="en-GB" sz="3200" b="1" baseline="30000" dirty="0" err="1"/>
              <a:t>a</a:t>
            </a:r>
            <a:r>
              <a:rPr lang="en-GB" sz="3200" dirty="0" err="1"/>
              <a:t>Phenyl</a:t>
            </a:r>
            <a:r>
              <a:rPr lang="en-GB" sz="3200" dirty="0"/>
              <a:t>-TAD, </a:t>
            </a:r>
            <a:r>
              <a:rPr lang="en-GB" sz="3200" b="1" baseline="30000" dirty="0" err="1"/>
              <a:t>b</a:t>
            </a:r>
            <a:r>
              <a:rPr lang="en-GB" sz="3200" dirty="0" err="1"/>
              <a:t>MDI</a:t>
            </a:r>
            <a:r>
              <a:rPr lang="en-GB" sz="3200" dirty="0"/>
              <a:t>-TAD</a:t>
            </a:r>
          </a:p>
          <a:p>
            <a:endParaRPr lang="en-GB" sz="3200" dirty="0" err="1">
              <a:cs typeface="Times New Roman" pitchFamily="18" charset="0"/>
            </a:endParaRPr>
          </a:p>
        </p:txBody>
      </p:sp>
      <p:sp>
        <p:nvSpPr>
          <p:cNvPr id="77" name="TextBox 10"/>
          <p:cNvSpPr txBox="1"/>
          <p:nvPr/>
        </p:nvSpPr>
        <p:spPr>
          <a:xfrm>
            <a:off x="15861700" y="13835431"/>
            <a:ext cx="13395020" cy="1200329"/>
          </a:xfrm>
          <a:prstGeom prst="rect">
            <a:avLst/>
          </a:prstGeom>
          <a:noFill/>
        </p:spPr>
        <p:txBody>
          <a:bodyPr wrap="square" rtlCol="0">
            <a:spAutoFit/>
          </a:bodyPr>
          <a:lstStyle/>
          <a:p>
            <a:pPr marL="571500" indent="-571500" algn="just" defTabSz="4195763">
              <a:spcBef>
                <a:spcPct val="50000"/>
              </a:spcBef>
              <a:buFont typeface="Arial" panose="020B0604020202020204" pitchFamily="34" charset="0"/>
              <a:buChar char="•"/>
            </a:pPr>
            <a:r>
              <a:rPr lang="en-GB" sz="3600" dirty="0"/>
              <a:t>Reaction of TAD with typical motifs of fatty acid derivatives and linseed oil (</a:t>
            </a:r>
            <a:r>
              <a:rPr lang="en-GB" sz="3600" dirty="0" err="1"/>
              <a:t>equimolar</a:t>
            </a:r>
            <a:r>
              <a:rPr lang="en-GB" sz="3600" dirty="0"/>
              <a:t>) </a:t>
            </a:r>
          </a:p>
        </p:txBody>
      </p:sp>
      <p:pic>
        <p:nvPicPr>
          <p:cNvPr id="79" name="78 Resim" descr="dpph all.wmf"/>
          <p:cNvPicPr>
            <a:picLocks noChangeAspect="1"/>
          </p:cNvPicPr>
          <p:nvPr/>
        </p:nvPicPr>
        <p:blipFill>
          <a:blip r:embed="rId12" cstate="print"/>
          <a:srcRect l="6210" t="10357" r="14055" b="4056"/>
          <a:stretch>
            <a:fillRect/>
          </a:stretch>
        </p:blipFill>
        <p:spPr>
          <a:xfrm>
            <a:off x="15479489" y="29919704"/>
            <a:ext cx="6749143" cy="5545953"/>
          </a:xfrm>
          <a:prstGeom prst="rect">
            <a:avLst/>
          </a:prstGeom>
        </p:spPr>
      </p:pic>
      <p:pic>
        <p:nvPicPr>
          <p:cNvPr id="82" name="81 Resim" descr="DPPH + ALGAE.wmf"/>
          <p:cNvPicPr>
            <a:picLocks noChangeAspect="1"/>
          </p:cNvPicPr>
          <p:nvPr/>
        </p:nvPicPr>
        <p:blipFill>
          <a:blip r:embed="rId13" cstate="print"/>
          <a:srcRect l="7024" t="8762" r="8132" b="4781"/>
          <a:stretch>
            <a:fillRect/>
          </a:stretch>
        </p:blipFill>
        <p:spPr>
          <a:xfrm>
            <a:off x="22468115" y="29892173"/>
            <a:ext cx="7152380" cy="5579581"/>
          </a:xfrm>
          <a:prstGeom prst="rect">
            <a:avLst/>
          </a:prstGeom>
        </p:spPr>
      </p:pic>
      <p:sp>
        <p:nvSpPr>
          <p:cNvPr id="83" name="TextBox 10"/>
          <p:cNvSpPr txBox="1"/>
          <p:nvPr/>
        </p:nvSpPr>
        <p:spPr>
          <a:xfrm>
            <a:off x="15689002" y="24813890"/>
            <a:ext cx="13474666" cy="5909310"/>
          </a:xfrm>
          <a:prstGeom prst="rect">
            <a:avLst/>
          </a:prstGeom>
          <a:noFill/>
        </p:spPr>
        <p:txBody>
          <a:bodyPr wrap="square" rtlCol="0">
            <a:spAutoFit/>
          </a:bodyPr>
          <a:lstStyle/>
          <a:p>
            <a:pPr marL="571500" lvl="1" indent="-571500" algn="just" defTabSz="4195763">
              <a:spcBef>
                <a:spcPct val="50000"/>
              </a:spcBef>
              <a:buFont typeface="Arial" panose="020B0604020202020204" pitchFamily="34" charset="0"/>
              <a:buChar char="•"/>
            </a:pPr>
            <a:r>
              <a:rPr lang="en-GB" sz="3600" dirty="0"/>
              <a:t>Gallic acid and ß-Carotene are examples of well-known antioxidants</a:t>
            </a:r>
          </a:p>
          <a:p>
            <a:pPr marL="571500" lvl="1" indent="-571500" algn="just" defTabSz="4195763">
              <a:spcBef>
                <a:spcPct val="50000"/>
              </a:spcBef>
              <a:buFont typeface="Arial" panose="020B0604020202020204" pitchFamily="34" charset="0"/>
              <a:buChar char="•"/>
            </a:pPr>
            <a:r>
              <a:rPr lang="en-GB" sz="3600" dirty="0"/>
              <a:t>Mixtures of </a:t>
            </a:r>
            <a:r>
              <a:rPr lang="en-GB" sz="3600" b="1" dirty="0"/>
              <a:t>L</a:t>
            </a:r>
            <a:r>
              <a:rPr lang="en-GB" sz="3600" dirty="0"/>
              <a:t>inseed oil and </a:t>
            </a:r>
            <a:r>
              <a:rPr lang="en-GB" sz="3600" b="1" dirty="0"/>
              <a:t>G</a:t>
            </a:r>
            <a:r>
              <a:rPr lang="en-GB" sz="3600" dirty="0"/>
              <a:t>allic acid (</a:t>
            </a:r>
            <a:r>
              <a:rPr lang="en-GB" sz="3600" b="1" dirty="0"/>
              <a:t>LG</a:t>
            </a:r>
            <a:r>
              <a:rPr lang="en-GB" sz="3600" dirty="0"/>
              <a:t>) were found to exhibit antioxidant properties via inhibiting DPPH radical (left)</a:t>
            </a:r>
          </a:p>
          <a:p>
            <a:pPr marL="571500" lvl="1" indent="-571500" algn="just" defTabSz="4195763">
              <a:spcBef>
                <a:spcPct val="50000"/>
              </a:spcBef>
              <a:buFont typeface="Arial" panose="020B0604020202020204" pitchFamily="34" charset="0"/>
              <a:buChar char="•"/>
            </a:pPr>
            <a:r>
              <a:rPr lang="en-GB" sz="3600" dirty="0"/>
              <a:t>Absorbance decrease of DPPH radical upon mixing with algae extracts proves </a:t>
            </a:r>
            <a:r>
              <a:rPr lang="en-GB" sz="3600" b="1" dirty="0"/>
              <a:t>antioxidant properties </a:t>
            </a:r>
            <a:r>
              <a:rPr lang="en-GB" sz="3600" dirty="0"/>
              <a:t>(right)</a:t>
            </a:r>
          </a:p>
          <a:p>
            <a:pPr marL="571500" lvl="1" indent="-571500" algn="just" defTabSz="4195763">
              <a:spcBef>
                <a:spcPct val="50000"/>
              </a:spcBef>
              <a:buFont typeface="Arial" panose="020B0604020202020204" pitchFamily="34" charset="0"/>
              <a:buChar char="•"/>
            </a:pPr>
            <a:r>
              <a:rPr lang="en-GB" sz="3600" dirty="0"/>
              <a:t>As algae absorbs at 515 nm, it presumably contains ß-Carotene </a:t>
            </a:r>
          </a:p>
          <a:p>
            <a:pPr marL="571500" lvl="1" indent="-571500" algn="just" defTabSz="4195763">
              <a:spcBef>
                <a:spcPct val="50000"/>
              </a:spcBef>
            </a:pPr>
            <a:endParaRPr lang="en-GB" sz="3600" dirty="0"/>
          </a:p>
          <a:p>
            <a:pPr marL="571500" lvl="1" indent="-571500" algn="just" defTabSz="4195763">
              <a:spcBef>
                <a:spcPct val="50000"/>
              </a:spcBef>
              <a:buFont typeface="Arial" panose="020B0604020202020204" pitchFamily="34" charset="0"/>
              <a:buChar char="•"/>
            </a:pPr>
            <a:endParaRPr lang="en-GB" sz="3600" dirty="0"/>
          </a:p>
        </p:txBody>
      </p:sp>
    </p:spTree>
    <p:extLst>
      <p:ext uri="{BB962C8B-B14F-4D97-AF65-F5344CB8AC3E}">
        <p14:creationId xmlns:p14="http://schemas.microsoft.com/office/powerpoint/2010/main" val="3362876466"/>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63500">
          <a:solidFill>
            <a:srgbClr val="FFB300"/>
          </a:solidFill>
          <a:miter lim="800000"/>
        </a:ln>
      </a:spPr>
      <a:bodyPr rtlCol="0" anchor="ctr"/>
      <a:lstStyle>
        <a:defPPr algn="ctr">
          <a:defRPr sz="24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3200" dirty="0" err="1" smtClean="0">
            <a:cs typeface="Times New Roman" pitchFamily="18" charset="0"/>
          </a:defRPr>
        </a:defPPr>
      </a:lstStyle>
    </a:txDef>
  </a:objectDefaults>
  <a:extraClrSchemeLst/>
  <a:extLst>
    <a:ext uri="{05A4C25C-085E-4340-85A3-A5531E510DB2}">
      <thm15:themeFamily xmlns:thm15="http://schemas.microsoft.com/office/thememl/2012/main" name="Sjabloon poster PCR.potx" id="{5BC8192A-4DD0-4E97-8036-9413C5A938A5}" vid="{E2EE593B-2206-4981-9944-06A1758B2B00}"/>
    </a:ext>
  </a:extLst>
</a:theme>
</file>

<file path=docProps/app.xml><?xml version="1.0" encoding="utf-8"?>
<Properties xmlns="http://schemas.openxmlformats.org/officeDocument/2006/extended-properties" xmlns:vt="http://schemas.openxmlformats.org/officeDocument/2006/docPropsVTypes">
  <Template>Sjabloon poster PCR</Template>
  <TotalTime>0</TotalTime>
  <Words>468</Words>
  <Application>Microsoft Office PowerPoint</Application>
  <PresentationFormat>Benutzerdefiniert</PresentationFormat>
  <Paragraphs>53</Paragraphs>
  <Slides>1</Slides>
  <Notes>0</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1</vt:i4>
      </vt:variant>
    </vt:vector>
  </HeadingPairs>
  <TitlesOfParts>
    <vt:vector size="8" baseType="lpstr">
      <vt:lpstr>Arial</vt:lpstr>
      <vt:lpstr>Calibri</vt:lpstr>
      <vt:lpstr>UGent Panno Text Medium</vt:lpstr>
      <vt:lpstr>UGent Panno Text SemiBold</vt:lpstr>
      <vt:lpstr>UGent Panno Text SemiLight</vt:lpstr>
      <vt:lpstr>Kantoorthema</vt:lpstr>
      <vt:lpstr>CS ChemDraw Drawing</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hatice turgut</dc:creator>
  <cp:lastModifiedBy>Julian Fieml</cp:lastModifiedBy>
  <cp:revision>96</cp:revision>
  <cp:lastPrinted>2016-12-07T08:49:37Z</cp:lastPrinted>
  <dcterms:created xsi:type="dcterms:W3CDTF">2015-04-10T09:20:19Z</dcterms:created>
  <dcterms:modified xsi:type="dcterms:W3CDTF">2022-05-23T09:45:50Z</dcterms:modified>
</cp:coreProperties>
</file>