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6" r:id="rId2"/>
    <p:sldId id="296" r:id="rId3"/>
    <p:sldId id="316" r:id="rId4"/>
    <p:sldId id="297" r:id="rId5"/>
    <p:sldId id="314" r:id="rId6"/>
    <p:sldId id="315" r:id="rId7"/>
    <p:sldId id="268" r:id="rId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LESTANT" initials="DL"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8" autoAdjust="0"/>
  </p:normalViewPr>
  <p:slideViewPr>
    <p:cSldViewPr snapToGrid="0">
      <p:cViewPr>
        <p:scale>
          <a:sx n="62" d="100"/>
          <a:sy n="62" d="100"/>
        </p:scale>
        <p:origin x="-126" y="-72"/>
      </p:cViewPr>
      <p:guideLst>
        <p:guide orient="horz" pos="2160"/>
        <p:guide pos="3840"/>
      </p:guideLst>
    </p:cSldViewPr>
  </p:slideViewPr>
  <p:notesTextViewPr>
    <p:cViewPr>
      <p:scale>
        <a:sx n="75" d="100"/>
        <a:sy n="75" d="100"/>
      </p:scale>
      <p:origin x="0" y="0"/>
    </p:cViewPr>
  </p:notesTextViewPr>
  <p:notesViewPr>
    <p:cSldViewPr snapToGrid="0">
      <p:cViewPr varScale="1">
        <p:scale>
          <a:sx n="60" d="100"/>
          <a:sy n="60" d="100"/>
        </p:scale>
        <p:origin x="27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89400D9-7BDF-471B-B1AD-FC88E8549884}" type="datetimeFigureOut">
              <a:rPr lang="fr-FR" smtClean="0"/>
              <a:t>20/06/2017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341227-D4B3-4561-855F-3E4A4721287D}" type="slidenum">
              <a:rPr lang="fr-FR" smtClean="0"/>
              <a:t>‹#›</a:t>
            </a:fld>
            <a:endParaRPr lang="fr-FR"/>
          </a:p>
        </p:txBody>
      </p:sp>
    </p:spTree>
    <p:extLst>
      <p:ext uri="{BB962C8B-B14F-4D97-AF65-F5344CB8AC3E}">
        <p14:creationId xmlns:p14="http://schemas.microsoft.com/office/powerpoint/2010/main" val="192216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22275" y="4777194"/>
            <a:ext cx="5953125" cy="3908614"/>
          </a:xfrm>
        </p:spPr>
        <p:txBody>
          <a:bodyPr/>
          <a:lstStyle/>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Hello, I am Dominique </a:t>
            </a:r>
            <a:r>
              <a:rPr lang="en-US" sz="1600" dirty="0" err="1" smtClean="0">
                <a:latin typeface="Arial" panose="020B0604020202020204" pitchFamily="34" charset="0"/>
                <a:cs typeface="Arial" panose="020B0604020202020204" pitchFamily="34" charset="0"/>
              </a:rPr>
              <a:t>Lestant</a:t>
            </a:r>
            <a:r>
              <a:rPr lang="en-US" sz="1600" dirty="0" smtClean="0">
                <a:latin typeface="Arial" panose="020B0604020202020204" pitchFamily="34" charset="0"/>
                <a:cs typeface="Arial" panose="020B0604020202020204" pitchFamily="34" charset="0"/>
              </a:rPr>
              <a:t>.</a:t>
            </a:r>
            <a:r>
              <a:rPr lang="en-US" sz="1600" baseline="0" dirty="0" smtClean="0">
                <a:latin typeface="Arial" panose="020B0604020202020204" pitchFamily="34" charset="0"/>
                <a:cs typeface="Arial" panose="020B0604020202020204" pitchFamily="34" charset="0"/>
              </a:rPr>
              <a:t> I</a:t>
            </a:r>
            <a:r>
              <a:rPr lang="en-US" sz="1600" dirty="0" smtClean="0">
                <a:latin typeface="Arial" panose="020B0604020202020204" pitchFamily="34" charset="0"/>
                <a:cs typeface="Arial" panose="020B0604020202020204" pitchFamily="34" charset="0"/>
              </a:rPr>
              <a:t> represents the association Auvergne </a:t>
            </a:r>
            <a:r>
              <a:rPr lang="en-US" sz="1600" dirty="0" err="1" smtClean="0">
                <a:latin typeface="Arial" panose="020B0604020202020204" pitchFamily="34" charset="0"/>
                <a:cs typeface="Arial" panose="020B0604020202020204" pitchFamily="34" charset="0"/>
              </a:rPr>
              <a:t>Efficience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Industrielle</a:t>
            </a:r>
            <a:r>
              <a:rPr lang="en-US" sz="1600" dirty="0" smtClean="0">
                <a:latin typeface="Arial" panose="020B0604020202020204" pitchFamily="34" charset="0"/>
                <a:cs typeface="Arial" panose="020B0604020202020204" pitchFamily="34" charset="0"/>
              </a:rPr>
              <a:t>. We bring together companies, research laboratories of higher education and institutional.</a:t>
            </a:r>
          </a:p>
          <a:p>
            <a:r>
              <a:rPr lang="en-US" sz="1600" dirty="0" smtClean="0">
                <a:latin typeface="Arial" panose="020B0604020202020204" pitchFamily="34" charset="0"/>
                <a:cs typeface="Arial" panose="020B0604020202020204" pitchFamily="34" charset="0"/>
              </a:rPr>
              <a:t>I’m going to present the cluster's answer to this question through</a:t>
            </a:r>
            <a:r>
              <a:rPr lang="en-US" sz="1600" baseline="0" dirty="0" smtClean="0">
                <a:latin typeface="Arial" panose="020B0604020202020204" pitchFamily="34" charset="0"/>
                <a:cs typeface="Arial" panose="020B0604020202020204" pitchFamily="34" charset="0"/>
              </a:rPr>
              <a:t> cluster experience and more widely</a:t>
            </a:r>
            <a:r>
              <a:rPr lang="en-US" sz="1600" dirty="0" smtClean="0">
                <a:latin typeface="Arial" panose="020B0604020202020204" pitchFamily="34" charset="0"/>
                <a:cs typeface="Arial" panose="020B0604020202020204" pitchFamily="34" charset="0"/>
              </a:rPr>
              <a:t>.</a:t>
            </a: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I’ll try my best to speak English,</a:t>
            </a:r>
            <a:r>
              <a:rPr lang="en-US" sz="1600" baseline="0" dirty="0" smtClean="0">
                <a:latin typeface="Arial" panose="020B0604020202020204" pitchFamily="34" charset="0"/>
                <a:cs typeface="Arial" panose="020B0604020202020204" pitchFamily="34" charset="0"/>
              </a:rPr>
              <a:t> I’m not fluent. Be </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Few words about Auvergne </a:t>
            </a:r>
            <a:r>
              <a:rPr lang="en-US" sz="1600" dirty="0" err="1" smtClean="0">
                <a:latin typeface="Arial" panose="020B0604020202020204" pitchFamily="34" charset="0"/>
                <a:cs typeface="Arial" panose="020B0604020202020204" pitchFamily="34" charset="0"/>
              </a:rPr>
              <a:t>Efficience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Industrielle</a:t>
            </a:r>
            <a:r>
              <a:rPr lang="en-US" sz="1600" dirty="0" smtClean="0">
                <a:latin typeface="Arial" panose="020B0604020202020204" pitchFamily="34" charset="0"/>
                <a:cs typeface="Arial" panose="020B0604020202020204" pitchFamily="34" charset="0"/>
              </a:rPr>
              <a:t> : the 3 words of its name perfectly define the association.</a:t>
            </a:r>
          </a:p>
          <a:p>
            <a:r>
              <a:rPr lang="en-US" sz="1600" dirty="0" smtClean="0">
                <a:latin typeface="Arial" panose="020B0604020202020204" pitchFamily="34" charset="0"/>
                <a:cs typeface="Arial" panose="020B0604020202020204" pitchFamily="34" charset="0"/>
              </a:rPr>
              <a:t>Auvergne : middle of France region</a:t>
            </a:r>
          </a:p>
          <a:p>
            <a:r>
              <a:rPr lang="en-US" sz="1600" dirty="0" smtClean="0">
                <a:latin typeface="Arial" panose="020B0604020202020204" pitchFamily="34" charset="0"/>
                <a:cs typeface="Arial" panose="020B0604020202020204" pitchFamily="34" charset="0"/>
              </a:rPr>
              <a:t>Efficiency : Effectiveness at fair costs</a:t>
            </a:r>
          </a:p>
          <a:p>
            <a:r>
              <a:rPr lang="en-US" sz="1600" dirty="0" smtClean="0">
                <a:latin typeface="Arial" panose="020B0604020202020204" pitchFamily="34" charset="0"/>
                <a:cs typeface="Arial" panose="020B0604020202020204" pitchFamily="34" charset="0"/>
              </a:rPr>
              <a:t>Industrial : Any economic activity practiced on a large scale uses industrial means.,</a:t>
            </a:r>
            <a:r>
              <a:rPr lang="en-US" sz="1600" baseline="0" dirty="0" smtClean="0">
                <a:latin typeface="Arial" panose="020B0604020202020204" pitchFamily="34" charset="0"/>
                <a:cs typeface="Arial" panose="020B0604020202020204" pitchFamily="34" charset="0"/>
              </a:rPr>
              <a:t> n</a:t>
            </a:r>
            <a:r>
              <a:rPr lang="en-US" sz="1600" dirty="0" smtClean="0">
                <a:latin typeface="Arial" panose="020B0604020202020204" pitchFamily="34" charset="0"/>
                <a:cs typeface="Arial" panose="020B0604020202020204" pitchFamily="34" charset="0"/>
              </a:rPr>
              <a:t>ot only production of manufactured goods. It’s a point of interest,</a:t>
            </a:r>
            <a:r>
              <a:rPr lang="en-US" sz="1600" baseline="0" dirty="0" smtClean="0">
                <a:latin typeface="Arial" panose="020B0604020202020204" pitchFamily="34" charset="0"/>
                <a:cs typeface="Arial" panose="020B0604020202020204" pitchFamily="34" charset="0"/>
              </a:rPr>
              <a:t> we admit t</a:t>
            </a:r>
            <a:r>
              <a:rPr lang="en-US" sz="1600" dirty="0" smtClean="0">
                <a:latin typeface="Arial" panose="020B0604020202020204" pitchFamily="34" charset="0"/>
                <a:cs typeface="Arial" panose="020B0604020202020204" pitchFamily="34" charset="0"/>
              </a:rPr>
              <a:t>rade, services, </a:t>
            </a:r>
            <a:r>
              <a:rPr lang="en-US" sz="1600" dirty="0" err="1" smtClean="0">
                <a:latin typeface="Arial" panose="020B0604020202020204" pitchFamily="34" charset="0"/>
                <a:cs typeface="Arial" panose="020B0604020202020204" pitchFamily="34" charset="0"/>
              </a:rPr>
              <a:t>leasures</a:t>
            </a:r>
            <a:r>
              <a:rPr lang="en-US" sz="1600" dirty="0" smtClean="0">
                <a:latin typeface="Arial" panose="020B0604020202020204" pitchFamily="34" charset="0"/>
                <a:cs typeface="Arial" panose="020B0604020202020204" pitchFamily="34" charset="0"/>
              </a:rPr>
              <a:t> </a:t>
            </a:r>
            <a:r>
              <a:rPr lang="en-US" sz="1600" smtClean="0">
                <a:latin typeface="Arial" panose="020B0604020202020204" pitchFamily="34" charset="0"/>
                <a:cs typeface="Arial" panose="020B0604020202020204" pitchFamily="34" charset="0"/>
              </a:rPr>
              <a:t>… also.</a:t>
            </a:r>
            <a:endParaRPr lang="en-US" sz="1600" dirty="0" smtClean="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E-cluster : the e of efficiency and electronics.</a:t>
            </a:r>
          </a:p>
          <a:p>
            <a:r>
              <a:rPr lang="en-US" sz="1600" dirty="0" smtClean="0">
                <a:latin typeface="Arial" panose="020B0604020202020204" pitchFamily="34" charset="0"/>
                <a:cs typeface="Arial" panose="020B0604020202020204" pitchFamily="34" charset="0"/>
              </a:rPr>
              <a:t>Association created in November 2013 on the initiative of 3 companies active in data processing for industrial efficiency.</a:t>
            </a:r>
            <a:endParaRPr lang="fr-FR" sz="16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t>1</a:t>
            </a:fld>
            <a:endParaRPr lang="fr-FR"/>
          </a:p>
        </p:txBody>
      </p:sp>
    </p:spTree>
    <p:extLst>
      <p:ext uri="{BB962C8B-B14F-4D97-AF65-F5344CB8AC3E}">
        <p14:creationId xmlns:p14="http://schemas.microsoft.com/office/powerpoint/2010/main" val="587843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22275" y="4777193"/>
            <a:ext cx="5953125" cy="4864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Digital revolution ?</a:t>
            </a:r>
            <a:r>
              <a:rPr lang="en-US" baseline="0" dirty="0" smtClean="0">
                <a:latin typeface="Arial" panose="020B0604020202020204" pitchFamily="34" charset="0"/>
                <a:cs typeface="Arial" panose="020B0604020202020204" pitchFamily="34" charset="0"/>
              </a:rPr>
              <a:t> What does it mean ?</a:t>
            </a: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French</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philosopher and historian of science Michel </a:t>
            </a:r>
            <a:r>
              <a:rPr lang="en-US" dirty="0" err="1" smtClean="0">
                <a:latin typeface="Arial" panose="020B0604020202020204" pitchFamily="34" charset="0"/>
                <a:cs typeface="Arial" panose="020B0604020202020204" pitchFamily="34" charset="0"/>
              </a:rPr>
              <a:t>Serres</a:t>
            </a:r>
            <a:r>
              <a:rPr lang="en-US" dirty="0" smtClean="0">
                <a:latin typeface="Arial" panose="020B0604020202020204" pitchFamily="34" charset="0"/>
                <a:cs typeface="Arial" panose="020B0604020202020204" pitchFamily="34" charset="0"/>
              </a:rPr>
              <a:t> tells digital looks</a:t>
            </a:r>
            <a:r>
              <a:rPr lang="en-US" baseline="0" dirty="0" smtClean="0">
                <a:latin typeface="Arial" panose="020B0604020202020204" pitchFamily="34" charset="0"/>
                <a:cs typeface="Arial" panose="020B0604020202020204" pitchFamily="34" charset="0"/>
              </a:rPr>
              <a:t> like</a:t>
            </a:r>
            <a:r>
              <a:rPr lang="en-US" dirty="0" smtClean="0">
                <a:latin typeface="Arial" panose="020B0604020202020204" pitchFamily="34" charset="0"/>
                <a:cs typeface="Arial" panose="020B0604020202020204" pitchFamily="34" charset="0"/>
              </a:rPr>
              <a:t> advent of language, writing, or printing for humankind.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Luc Ferry (French philosopher) and Jeremy Rifkin (American economic, social theorist, writer) talk about the 3rd industrial revolution (steam, electricity,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An industrial revolution has three common characteristics (1 energy, 2 communication of goods and people, 3 organization of the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1st : steam engine, printing presses, train, textbooks newspapers, working class proletariat.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2nd : electricity, explosion engine, telegraph, radio, TV, worldwide</a:t>
            </a:r>
            <a:r>
              <a:rPr lang="en-US" baseline="0" dirty="0" smtClean="0">
                <a:latin typeface="Arial" panose="020B0604020202020204" pitchFamily="34" charset="0"/>
                <a:cs typeface="Arial" panose="020B0604020202020204" pitchFamily="34" charset="0"/>
              </a:rPr>
              <a:t> companies</a:t>
            </a:r>
            <a:r>
              <a:rPr lang="en-US"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3rd : green energies, Web, collaborative economics, circular economics, functionality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The peculiarities of digital revolution: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Exponential : transistor 1947, integrated circuit 1958, PC 1980, Internet 1999, smartphone 2007. Storage</a:t>
            </a:r>
            <a:r>
              <a:rPr lang="en-US" baseline="0" dirty="0" smtClean="0">
                <a:latin typeface="Arial" panose="020B0604020202020204" pitchFamily="34" charset="0"/>
                <a:cs typeface="Arial" panose="020B0604020202020204" pitchFamily="34" charset="0"/>
              </a:rPr>
              <a:t> capacities and information treatments follow </a:t>
            </a:r>
            <a:r>
              <a:rPr lang="en-US" dirty="0" smtClean="0">
                <a:latin typeface="Arial" panose="020B0604020202020204" pitchFamily="34" charset="0"/>
                <a:cs typeface="Arial" panose="020B0604020202020204" pitchFamily="34" charset="0"/>
              </a:rPr>
              <a:t>Moore’s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Transverse : Digital affects all human activities, the economy (industry, finance, commerce, services), education, training, health, mobility, citizenship, energy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Societal : Book “Petite </a:t>
            </a:r>
            <a:r>
              <a:rPr lang="en-US" dirty="0" err="1" smtClean="0">
                <a:latin typeface="Arial" panose="020B0604020202020204" pitchFamily="34" charset="0"/>
                <a:cs typeface="Arial" panose="020B0604020202020204" pitchFamily="34" charset="0"/>
              </a:rPr>
              <a:t>Poucette</a:t>
            </a:r>
            <a:r>
              <a:rPr lang="en-US" dirty="0" smtClean="0">
                <a:latin typeface="Arial" panose="020B0604020202020204" pitchFamily="34" charset="0"/>
                <a:cs typeface="Arial" panose="020B0604020202020204" pitchFamily="34" charset="0"/>
              </a:rPr>
              <a:t>" Generation Y Z, millennials, digital native, net generation, demographic challenges, food, environmental,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Exponential</a:t>
            </a:r>
            <a:r>
              <a:rPr lang="en-US" baseline="0" dirty="0" smtClean="0">
                <a:latin typeface="Arial" panose="020B0604020202020204" pitchFamily="34" charset="0"/>
                <a:cs typeface="Arial" panose="020B0604020202020204" pitchFamily="34" charset="0"/>
              </a:rPr>
              <a:t> i</a:t>
            </a:r>
            <a:r>
              <a:rPr lang="en-US" dirty="0" smtClean="0">
                <a:latin typeface="Arial" panose="020B0604020202020204" pitchFamily="34" charset="0"/>
                <a:cs typeface="Arial" panose="020B0604020202020204" pitchFamily="34" charset="0"/>
              </a:rPr>
              <a:t>ncreasing symbiosis between each</a:t>
            </a:r>
            <a:r>
              <a:rPr lang="en-US" baseline="0" dirty="0" smtClean="0">
                <a:latin typeface="Arial" panose="020B0604020202020204" pitchFamily="34" charset="0"/>
                <a:cs typeface="Arial" panose="020B0604020202020204" pitchFamily="34" charset="0"/>
              </a:rPr>
              <a:t> of us</a:t>
            </a:r>
            <a:r>
              <a:rPr lang="en-US" dirty="0" smtClean="0">
                <a:latin typeface="Arial" panose="020B0604020202020204" pitchFamily="34" charset="0"/>
                <a:cs typeface="Arial" panose="020B0604020202020204" pitchFamily="34" charset="0"/>
              </a:rPr>
              <a:t> and our digital ecosystem. We are Men augmented by digital tools (ubiquity by</a:t>
            </a:r>
            <a:r>
              <a:rPr lang="en-US" baseline="0" dirty="0" smtClean="0">
                <a:latin typeface="Arial" panose="020B0604020202020204" pitchFamily="34" charset="0"/>
                <a:cs typeface="Arial" panose="020B0604020202020204" pitchFamily="34" charset="0"/>
              </a:rPr>
              <a:t> W</a:t>
            </a:r>
            <a:r>
              <a:rPr lang="en-US" dirty="0" smtClean="0">
                <a:latin typeface="Arial" panose="020B0604020202020204" pitchFamily="34" charset="0"/>
                <a:cs typeface="Arial" panose="020B0604020202020204" pitchFamily="34" charset="0"/>
              </a:rPr>
              <a:t>ebcam, positioning</a:t>
            </a:r>
            <a:r>
              <a:rPr lang="en-US" baseline="0" dirty="0" smtClean="0">
                <a:latin typeface="Arial" panose="020B0604020202020204" pitchFamily="34" charset="0"/>
                <a:cs typeface="Arial" panose="020B0604020202020204" pitchFamily="34" charset="0"/>
              </a:rPr>
              <a:t> by </a:t>
            </a:r>
            <a:r>
              <a:rPr lang="en-US" dirty="0" smtClean="0">
                <a:latin typeface="Arial" panose="020B0604020202020204" pitchFamily="34" charset="0"/>
                <a:cs typeface="Arial" panose="020B0604020202020204" pitchFamily="34" charset="0"/>
              </a:rPr>
              <a:t>GPS, action towards our physical environment by smartphones, </a:t>
            </a:r>
            <a:r>
              <a:rPr lang="en-US" dirty="0" err="1" smtClean="0">
                <a:latin typeface="Arial" panose="020B0604020202020204" pitchFamily="34" charset="0"/>
                <a:cs typeface="Arial" panose="020B0604020202020204" pitchFamily="34" charset="0"/>
              </a:rPr>
              <a:t>smartcity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smarthome</a:t>
            </a:r>
            <a:r>
              <a:rPr lang="en-US" dirty="0" smtClean="0">
                <a:latin typeface="Arial" panose="020B0604020202020204" pitchFamily="34" charset="0"/>
                <a:cs typeface="Arial" panose="020B0604020202020204" pitchFamily="34" charset="0"/>
              </a:rPr>
              <a:t> … and so on.</a:t>
            </a:r>
            <a:endParaRPr lang="fr-FR"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t>2</a:t>
            </a:fld>
            <a:endParaRPr lang="fr-FR"/>
          </a:p>
        </p:txBody>
      </p:sp>
    </p:spTree>
    <p:extLst>
      <p:ext uri="{BB962C8B-B14F-4D97-AF65-F5344CB8AC3E}">
        <p14:creationId xmlns:p14="http://schemas.microsoft.com/office/powerpoint/2010/main" val="406325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600" baseline="0" dirty="0" smtClean="0">
                <a:latin typeface="Arial" panose="020B0604020202020204" pitchFamily="34" charset="0"/>
                <a:cs typeface="Arial" panose="020B0604020202020204" pitchFamily="34" charset="0"/>
              </a:rPr>
              <a:t>Evolution of economy over time, after WWII.</a:t>
            </a:r>
          </a:p>
          <a:p>
            <a:r>
              <a:rPr lang="fr-FR" sz="1600" baseline="0" dirty="0" smtClean="0">
                <a:latin typeface="Arial" panose="020B0604020202020204" pitchFamily="34" charset="0"/>
                <a:cs typeface="Arial" panose="020B0604020202020204" pitchFamily="34" charset="0"/>
              </a:rPr>
              <a:t>3 different </a:t>
            </a:r>
            <a:r>
              <a:rPr lang="fr-FR" sz="1600" baseline="0" dirty="0" err="1" smtClean="0">
                <a:latin typeface="Arial" panose="020B0604020202020204" pitchFamily="34" charset="0"/>
                <a:cs typeface="Arial" panose="020B0604020202020204" pitchFamily="34" charset="0"/>
              </a:rPr>
              <a:t>period</a:t>
            </a:r>
            <a:r>
              <a:rPr lang="fr-FR" sz="1600" baseline="0" dirty="0" smtClean="0">
                <a:latin typeface="Arial" panose="020B0604020202020204" pitchFamily="34" charset="0"/>
                <a:cs typeface="Arial" panose="020B0604020202020204" pitchFamily="34" charset="0"/>
              </a:rPr>
              <a:t> of times. Same </a:t>
            </a:r>
            <a:r>
              <a:rPr lang="fr-FR" sz="1600" baseline="0" dirty="0" err="1" smtClean="0">
                <a:latin typeface="Arial" panose="020B0604020202020204" pitchFamily="34" charset="0"/>
                <a:cs typeface="Arial" panose="020B0604020202020204" pitchFamily="34" charset="0"/>
              </a:rPr>
              <a:t>features</a:t>
            </a:r>
            <a:r>
              <a:rPr lang="fr-FR" sz="1600" baseline="0" dirty="0" smtClean="0">
                <a:latin typeface="Arial" panose="020B0604020202020204" pitchFamily="34" charset="0"/>
                <a:cs typeface="Arial" panose="020B0604020202020204" pitchFamily="34" charset="0"/>
              </a:rPr>
              <a:t> : different keys to </a:t>
            </a:r>
            <a:r>
              <a:rPr lang="fr-FR" sz="1600" baseline="0" dirty="0" err="1" smtClean="0">
                <a:latin typeface="Arial" panose="020B0604020202020204" pitchFamily="34" charset="0"/>
                <a:cs typeface="Arial" panose="020B0604020202020204" pitchFamily="34" charset="0"/>
              </a:rPr>
              <a:t>success</a:t>
            </a:r>
            <a:r>
              <a:rPr lang="fr-FR" sz="1600" baseline="0" dirty="0" smtClean="0">
                <a:latin typeface="Arial" panose="020B0604020202020204" pitchFamily="34" charset="0"/>
                <a:cs typeface="Arial" panose="020B0604020202020204" pitchFamily="34" charset="0"/>
              </a:rPr>
              <a:t>, according to time. First, </a:t>
            </a:r>
            <a:r>
              <a:rPr lang="fr-FR" sz="1600" baseline="0" dirty="0" err="1" smtClean="0">
                <a:latin typeface="Arial" panose="020B0604020202020204" pitchFamily="34" charset="0"/>
                <a:cs typeface="Arial" panose="020B0604020202020204" pitchFamily="34" charset="0"/>
              </a:rPr>
              <a:t>thirty</a:t>
            </a:r>
            <a:r>
              <a:rPr lang="fr-FR" sz="1600" baseline="0" dirty="0" smtClean="0">
                <a:latin typeface="Arial" panose="020B0604020202020204" pitchFamily="34" charset="0"/>
                <a:cs typeface="Arial" panose="020B0604020202020204" pitchFamily="34" charset="0"/>
              </a:rPr>
              <a:t> </a:t>
            </a:r>
            <a:r>
              <a:rPr lang="fr-FR" sz="1600" baseline="0" dirty="0" err="1" smtClean="0">
                <a:latin typeface="Arial" panose="020B0604020202020204" pitchFamily="34" charset="0"/>
                <a:cs typeface="Arial" panose="020B0604020202020204" pitchFamily="34" charset="0"/>
              </a:rPr>
              <a:t>glorious</a:t>
            </a:r>
            <a:endParaRPr lang="fr-FR" sz="1600" baseline="0" dirty="0" smtClean="0">
              <a:latin typeface="Arial" panose="020B0604020202020204" pitchFamily="34" charset="0"/>
              <a:cs typeface="Arial" panose="020B0604020202020204" pitchFamily="34" charset="0"/>
            </a:endParaRPr>
          </a:p>
          <a:p>
            <a:r>
              <a:rPr lang="en-US" sz="1600" baseline="0" dirty="0" smtClean="0">
                <a:latin typeface="Arial" panose="020B0604020202020204" pitchFamily="34" charset="0"/>
                <a:cs typeface="Arial" panose="020B0604020202020204" pitchFamily="34" charset="0"/>
              </a:rPr>
              <a:t>Other feature : Reversal of the innovation paradigm. Use towards the technology instead of technology towards use.</a:t>
            </a:r>
            <a:endParaRPr lang="fr-FR" sz="1600" baseline="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t>3</a:t>
            </a:fld>
            <a:endParaRPr lang="fr-FR"/>
          </a:p>
        </p:txBody>
      </p:sp>
    </p:spTree>
    <p:extLst>
      <p:ext uri="{BB962C8B-B14F-4D97-AF65-F5344CB8AC3E}">
        <p14:creationId xmlns:p14="http://schemas.microsoft.com/office/powerpoint/2010/main" val="403882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22275" y="4777194"/>
            <a:ext cx="5953125" cy="4944322"/>
          </a:xfrm>
        </p:spPr>
        <p:txBody>
          <a:bodyPr/>
          <a:lstStyle/>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Examples of disruptive companies : GAFAMA Google, Amazon, Facebook, Apple, Microsoft, Airbnb ... Uber, Netflix, Twitter, </a:t>
            </a:r>
            <a:r>
              <a:rPr lang="en-US" sz="1600" baseline="0" dirty="0" err="1" smtClean="0">
                <a:latin typeface="Arial" panose="020B0604020202020204" pitchFamily="34" charset="0"/>
                <a:cs typeface="Arial" panose="020B0604020202020204" pitchFamily="34" charset="0"/>
              </a:rPr>
              <a:t>Blablacar</a:t>
            </a:r>
            <a:r>
              <a:rPr lang="en-US" sz="1600" baseline="0"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60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Appearing in most of economics activities, common features :</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1 Substitute to expensive and capitalistic means of production, distribution. Disintermediation, direct customer relationship.</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2 Address a global demand using digital tools. Platforms for matching supply and demand. They have an innovative offer, new solution, personalized offer.</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3 Reverse the classical business model : study-&gt; production-&gt; distribution-&gt; user in an innovative business model : data provider-&gt; data exploitation-&gt; knowledge of demand-&gt; value. The customer buys products and services, but he also produce data, and data is value. So, customer becomes “prosumer” (contraction between </a:t>
            </a:r>
            <a:r>
              <a:rPr lang="en-US" sz="1600" baseline="0" dirty="0" err="1" smtClean="0">
                <a:latin typeface="Arial" panose="020B0604020202020204" pitchFamily="34" charset="0"/>
                <a:cs typeface="Arial" panose="020B0604020202020204" pitchFamily="34" charset="0"/>
              </a:rPr>
              <a:t>producter</a:t>
            </a:r>
            <a:r>
              <a:rPr lang="en-US" sz="1600" baseline="0" dirty="0" smtClean="0">
                <a:latin typeface="Arial" panose="020B0604020202020204" pitchFamily="34" charset="0"/>
                <a:cs typeface="Arial" panose="020B0604020202020204" pitchFamily="34" charset="0"/>
              </a:rPr>
              <a:t> and Consumer) according to Joel de </a:t>
            </a:r>
            <a:r>
              <a:rPr lang="en-US" sz="1600" baseline="0" dirty="0" err="1" smtClean="0">
                <a:latin typeface="Arial" panose="020B0604020202020204" pitchFamily="34" charset="0"/>
                <a:cs typeface="Arial" panose="020B0604020202020204" pitchFamily="34" charset="0"/>
              </a:rPr>
              <a:t>Rosnay</a:t>
            </a:r>
            <a:r>
              <a:rPr lang="en-US" sz="1600" baseline="0"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4 Digital transforms relationships in the company, and from the company to its ecosystem. From the balance of power (hierarchy, power) to the relationship of flow, exchange, collaborative (Blue Ocean Strategy 2005, Chan Kim and Renée Mauborgne, researchers at INSEAD, creation of a new demand in a strategic space Challenged), in exacerbated competition, in a knowledge-based economy.</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5 Produce at marginal cost 0 or at least decreasing. The marginal cost is the cost induced by an additional unit produced. Economist Jeremy Rifkin in his book 2014 "The New Society of Marginal Cost Zero" demonstrates that the low cost of disseminating information changes the economy (books, music video)</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6 Unparalleled growth and a kind of monopoly.</a:t>
            </a:r>
          </a:p>
          <a:p>
            <a:pPr marL="0" indent="0">
              <a:buFont typeface="Arial" panose="020B0604020202020204" pitchFamily="34" charset="0"/>
              <a:buNone/>
            </a:pPr>
            <a:endParaRPr lang="en-US" sz="1600"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Example Jean Dominique </a:t>
            </a:r>
            <a:r>
              <a:rPr lang="en-US" sz="1600" baseline="0" dirty="0" err="1" smtClean="0">
                <a:latin typeface="Arial" panose="020B0604020202020204" pitchFamily="34" charset="0"/>
                <a:cs typeface="Arial" panose="020B0604020202020204" pitchFamily="34" charset="0"/>
              </a:rPr>
              <a:t>Senard</a:t>
            </a:r>
            <a:r>
              <a:rPr lang="en-US" sz="1600" baseline="0" dirty="0" smtClean="0">
                <a:latin typeface="Arial" panose="020B0604020202020204" pitchFamily="34" charset="0"/>
                <a:cs typeface="Arial" panose="020B0604020202020204" pitchFamily="34" charset="0"/>
              </a:rPr>
              <a:t>, Michelin president “We are more afraid of a startup which could revolutionize the mobility than our 200 competitors, who are known to us as tire manufacturers”.</a:t>
            </a:r>
          </a:p>
          <a:p>
            <a:pPr marL="0" indent="0">
              <a:buFont typeface="Arial" panose="020B0604020202020204" pitchFamily="34" charset="0"/>
              <a:buNone/>
            </a:pPr>
            <a:r>
              <a:rPr lang="en-US" sz="1600" baseline="0" dirty="0" smtClean="0">
                <a:latin typeface="Arial" panose="020B0604020202020204" pitchFamily="34" charset="0"/>
                <a:cs typeface="Arial" panose="020B0604020202020204" pitchFamily="34" charset="0"/>
              </a:rPr>
              <a:t>So digital revolution concerns each enterprise, the baker at street corner to the mobility world leader.</a:t>
            </a:r>
            <a:endParaRPr lang="fr-FR" sz="1600" baseline="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t>4</a:t>
            </a:fld>
            <a:endParaRPr lang="fr-FR" dirty="0"/>
          </a:p>
        </p:txBody>
      </p:sp>
    </p:spTree>
    <p:extLst>
      <p:ext uri="{BB962C8B-B14F-4D97-AF65-F5344CB8AC3E}">
        <p14:creationId xmlns:p14="http://schemas.microsoft.com/office/powerpoint/2010/main" val="387676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Conclusion :</a:t>
            </a:r>
          </a:p>
          <a:p>
            <a:r>
              <a:rPr lang="fr-FR" baseline="0" dirty="0" err="1" smtClean="0"/>
              <a:t>Members</a:t>
            </a:r>
            <a:r>
              <a:rPr lang="fr-FR" baseline="0" dirty="0" smtClean="0"/>
              <a:t> </a:t>
            </a:r>
            <a:r>
              <a:rPr lang="fr-FR" baseline="0" dirty="0" err="1" smtClean="0"/>
              <a:t>companies</a:t>
            </a:r>
            <a:r>
              <a:rPr lang="fr-FR" baseline="0" dirty="0" smtClean="0"/>
              <a:t> </a:t>
            </a:r>
            <a:r>
              <a:rPr lang="fr-FR" baseline="0" dirty="0" err="1" smtClean="0"/>
              <a:t>improve</a:t>
            </a:r>
            <a:r>
              <a:rPr lang="fr-FR" baseline="0" dirty="0" smtClean="0"/>
              <a:t> 5 to 15% </a:t>
            </a:r>
            <a:r>
              <a:rPr lang="fr-FR" baseline="0" dirty="0" err="1" smtClean="0"/>
              <a:t>annual</a:t>
            </a:r>
            <a:r>
              <a:rPr lang="fr-FR" baseline="0" dirty="0" smtClean="0"/>
              <a:t> </a:t>
            </a:r>
            <a:r>
              <a:rPr lang="fr-FR" baseline="0" dirty="0" err="1" smtClean="0"/>
              <a:t>growth</a:t>
            </a:r>
            <a:r>
              <a:rPr lang="fr-FR" baseline="0" dirty="0" smtClean="0"/>
              <a:t>, </a:t>
            </a:r>
            <a:r>
              <a:rPr lang="fr-FR" baseline="0" dirty="0" err="1" smtClean="0"/>
              <a:t>result</a:t>
            </a:r>
            <a:r>
              <a:rPr lang="fr-FR" baseline="0" dirty="0" smtClean="0"/>
              <a:t> or </a:t>
            </a:r>
            <a:r>
              <a:rPr lang="fr-FR" baseline="0" dirty="0" err="1" smtClean="0"/>
              <a:t>reason</a:t>
            </a:r>
            <a:r>
              <a:rPr lang="fr-FR" baseline="0" dirty="0" smtClean="0"/>
              <a:t> ?</a:t>
            </a:r>
          </a:p>
          <a:p>
            <a:r>
              <a:rPr lang="fr-FR" baseline="0" dirty="0" smtClean="0"/>
              <a:t>Laboratories </a:t>
            </a:r>
            <a:r>
              <a:rPr lang="fr-FR" baseline="0" dirty="0" err="1" smtClean="0"/>
              <a:t>develop</a:t>
            </a:r>
            <a:r>
              <a:rPr lang="fr-FR" baseline="0" dirty="0" smtClean="0"/>
              <a:t> news </a:t>
            </a:r>
            <a:r>
              <a:rPr lang="fr-FR" baseline="0" dirty="0" err="1" smtClean="0"/>
              <a:t>research</a:t>
            </a:r>
            <a:r>
              <a:rPr lang="fr-FR" baseline="0" dirty="0" smtClean="0"/>
              <a:t> programs, </a:t>
            </a:r>
            <a:r>
              <a:rPr lang="fr-FR" baseline="0" dirty="0" err="1" smtClean="0"/>
              <a:t>get</a:t>
            </a:r>
            <a:r>
              <a:rPr lang="fr-FR" baseline="0" dirty="0" smtClean="0"/>
              <a:t> more </a:t>
            </a:r>
            <a:r>
              <a:rPr lang="fr-FR" baseline="0" dirty="0" err="1" smtClean="0"/>
              <a:t>funding</a:t>
            </a:r>
            <a:r>
              <a:rPr lang="fr-FR" baseline="0" dirty="0" smtClean="0"/>
              <a:t> and </a:t>
            </a:r>
            <a:r>
              <a:rPr lang="fr-FR" baseline="0" dirty="0" err="1" smtClean="0"/>
              <a:t>produce</a:t>
            </a:r>
            <a:r>
              <a:rPr lang="fr-FR" baseline="0" dirty="0" smtClean="0"/>
              <a:t> more </a:t>
            </a:r>
            <a:r>
              <a:rPr lang="fr-FR" baseline="0" dirty="0" err="1" smtClean="0"/>
              <a:t>scientific</a:t>
            </a:r>
            <a:r>
              <a:rPr lang="fr-FR" baseline="0" dirty="0" smtClean="0"/>
              <a:t> publication.</a:t>
            </a:r>
          </a:p>
          <a:p>
            <a:r>
              <a:rPr lang="en-US" baseline="0" dirty="0" smtClean="0"/>
              <a:t>Institutions play their role to make entrepreneurs want to digitalize. To clarify : providing infrastructure (fiber, roads, airports and anything else to ease economy), communicating, and boosting economy.</a:t>
            </a:r>
            <a:endParaRPr lang="fr-FR" baseline="0" dirty="0" smtClean="0"/>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t>5</a:t>
            </a:fld>
            <a:endParaRPr lang="fr-FR"/>
          </a:p>
        </p:txBody>
      </p:sp>
    </p:spTree>
    <p:extLst>
      <p:ext uri="{BB962C8B-B14F-4D97-AF65-F5344CB8AC3E}">
        <p14:creationId xmlns:p14="http://schemas.microsoft.com/office/powerpoint/2010/main" val="48646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422275" y="4777194"/>
            <a:ext cx="5953125" cy="3908614"/>
          </a:xfrm>
        </p:spPr>
        <p:txBody>
          <a:bodyPr/>
          <a:lstStyle/>
          <a:p>
            <a:r>
              <a:rPr lang="fr-FR" sz="1600" dirty="0" smtClean="0"/>
              <a:t>More </a:t>
            </a:r>
            <a:r>
              <a:rPr lang="fr-FR" sz="1600" dirty="0" err="1" smtClean="0"/>
              <a:t>details</a:t>
            </a:r>
            <a:r>
              <a:rPr lang="fr-FR" sz="1600" dirty="0" smtClean="0"/>
              <a:t>, I invite</a:t>
            </a:r>
            <a:r>
              <a:rPr lang="fr-FR" sz="1600" baseline="0" dirty="0" smtClean="0"/>
              <a:t> </a:t>
            </a:r>
            <a:r>
              <a:rPr lang="fr-FR" sz="1600" baseline="0" dirty="0" err="1" smtClean="0"/>
              <a:t>you</a:t>
            </a:r>
            <a:r>
              <a:rPr lang="fr-FR" sz="1600" baseline="0" dirty="0" smtClean="0"/>
              <a:t> to have a look about </a:t>
            </a:r>
            <a:r>
              <a:rPr lang="fr-FR" sz="1600" baseline="0" dirty="0" err="1" smtClean="0"/>
              <a:t>these</a:t>
            </a:r>
            <a:r>
              <a:rPr lang="fr-FR" sz="1600" baseline="0" dirty="0" smtClean="0"/>
              <a:t> </a:t>
            </a:r>
            <a:r>
              <a:rPr lang="fr-FR" sz="1600" baseline="0" dirty="0" err="1" smtClean="0"/>
              <a:t>inspiring</a:t>
            </a:r>
            <a:r>
              <a:rPr lang="fr-FR" sz="1600" baseline="0" dirty="0" smtClean="0"/>
              <a:t> </a:t>
            </a:r>
            <a:r>
              <a:rPr lang="fr-FR" sz="1600" baseline="0" dirty="0" err="1" smtClean="0"/>
              <a:t>talks</a:t>
            </a:r>
            <a:r>
              <a:rPr lang="fr-FR" sz="1600" baseline="0" dirty="0" smtClean="0"/>
              <a:t>.</a:t>
            </a:r>
            <a:endParaRPr lang="fr-FR" sz="1600" dirty="0" smtClean="0"/>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276874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600" dirty="0" smtClean="0">
                <a:latin typeface="Arial" panose="020B0604020202020204" pitchFamily="34" charset="0"/>
                <a:cs typeface="Arial" panose="020B0604020202020204" pitchFamily="34" charset="0"/>
              </a:rPr>
              <a:t>Thanks for your attention.</a:t>
            </a:r>
          </a:p>
          <a:p>
            <a:r>
              <a:rPr lang="en-US" sz="1600" dirty="0" smtClean="0">
                <a:latin typeface="Arial" panose="020B0604020202020204" pitchFamily="34" charset="0"/>
                <a:cs typeface="Arial" panose="020B0604020202020204" pitchFamily="34" charset="0"/>
              </a:rPr>
              <a:t>Supported by FEDER, French</a:t>
            </a:r>
            <a:r>
              <a:rPr lang="en-US" sz="1600" baseline="0" dirty="0" smtClean="0">
                <a:latin typeface="Arial" panose="020B0604020202020204" pitchFamily="34" charset="0"/>
                <a:cs typeface="Arial" panose="020B0604020202020204" pitchFamily="34" charset="0"/>
              </a:rPr>
              <a:t> government</a:t>
            </a:r>
            <a:r>
              <a:rPr lang="en-US" sz="1600" dirty="0" smtClean="0">
                <a:latin typeface="Arial" panose="020B0604020202020204" pitchFamily="34" charset="0"/>
                <a:cs typeface="Arial" panose="020B0604020202020204" pitchFamily="34" charset="0"/>
              </a:rPr>
              <a:t>, Auvergne-Rhône-Alpes Region</a:t>
            </a:r>
            <a:r>
              <a:rPr lang="fr-FR" sz="1600" dirty="0" smtClean="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10"/>
          </p:nvPr>
        </p:nvSpPr>
        <p:spPr/>
        <p:txBody>
          <a:bodyPr/>
          <a:lstStyle/>
          <a:p>
            <a:fld id="{D6341227-D4B3-4561-855F-3E4A4721287D}" type="slidenum">
              <a:rPr lang="fr-FR" smtClean="0"/>
              <a:t>7</a:t>
            </a:fld>
            <a:endParaRPr lang="fr-FR"/>
          </a:p>
        </p:txBody>
      </p:sp>
    </p:spTree>
    <p:extLst>
      <p:ext uri="{BB962C8B-B14F-4D97-AF65-F5344CB8AC3E}">
        <p14:creationId xmlns:p14="http://schemas.microsoft.com/office/powerpoint/2010/main" val="410796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220BDCD-589D-4AD4-9230-6B003096A766}" type="datetimeFigureOut">
              <a:rPr lang="fr-FR" smtClean="0"/>
              <a:t>20/06/2017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42192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20BDCD-589D-4AD4-9230-6B003096A766}" type="datetimeFigureOut">
              <a:rPr lang="fr-FR" smtClean="0"/>
              <a:t>20/06/2017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261883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20BDCD-589D-4AD4-9230-6B003096A766}" type="datetimeFigureOut">
              <a:rPr lang="fr-FR" smtClean="0"/>
              <a:t>20/06/2017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289220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220BDCD-589D-4AD4-9230-6B003096A766}" type="datetimeFigureOut">
              <a:rPr lang="fr-FR" smtClean="0"/>
              <a:t>20/06/2017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318209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220BDCD-589D-4AD4-9230-6B003096A766}" type="datetimeFigureOut">
              <a:rPr lang="fr-FR" smtClean="0"/>
              <a:t>20/06/2017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40959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220BDCD-589D-4AD4-9230-6B003096A766}" type="datetimeFigureOut">
              <a:rPr lang="fr-FR" smtClean="0"/>
              <a:t>20/06/2017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352791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220BDCD-589D-4AD4-9230-6B003096A766}" type="datetimeFigureOut">
              <a:rPr lang="fr-FR" smtClean="0"/>
              <a:t>20/06/2017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226421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220BDCD-589D-4AD4-9230-6B003096A766}" type="datetimeFigureOut">
              <a:rPr lang="fr-FR" smtClean="0"/>
              <a:t>20/06/2017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21506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20BDCD-589D-4AD4-9230-6B003096A766}" type="datetimeFigureOut">
              <a:rPr lang="fr-FR" smtClean="0"/>
              <a:t>20/06/2017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385556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20BDCD-589D-4AD4-9230-6B003096A766}" type="datetimeFigureOut">
              <a:rPr lang="fr-FR" smtClean="0"/>
              <a:t>20/06/2017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21468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220BDCD-589D-4AD4-9230-6B003096A766}" type="datetimeFigureOut">
              <a:rPr lang="fr-FR" smtClean="0"/>
              <a:t>20/06/2017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89DC5B4-38A0-4A8B-968F-983A283F04E8}" type="slidenum">
              <a:rPr lang="fr-FR" smtClean="0"/>
              <a:t>‹#›</a:t>
            </a:fld>
            <a:endParaRPr lang="fr-FR"/>
          </a:p>
        </p:txBody>
      </p:sp>
    </p:spTree>
    <p:extLst>
      <p:ext uri="{BB962C8B-B14F-4D97-AF65-F5344CB8AC3E}">
        <p14:creationId xmlns:p14="http://schemas.microsoft.com/office/powerpoint/2010/main" val="213802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0BDCD-589D-4AD4-9230-6B003096A766}" type="datetimeFigureOut">
              <a:rPr lang="fr-FR" smtClean="0"/>
              <a:t>20/06/2017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DC5B4-38A0-4A8B-968F-983A283F04E8}" type="slidenum">
              <a:rPr lang="fr-FR" smtClean="0"/>
              <a:t>‹#›</a:t>
            </a:fld>
            <a:endParaRPr lang="fr-FR"/>
          </a:p>
        </p:txBody>
      </p:sp>
    </p:spTree>
    <p:extLst>
      <p:ext uri="{BB962C8B-B14F-4D97-AF65-F5344CB8AC3E}">
        <p14:creationId xmlns:p14="http://schemas.microsoft.com/office/powerpoint/2010/main" val="350942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xOh4ATARE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hauteloiredeveloppement.com/" TargetMode="External"/><Relationship Id="rId4" Type="http://schemas.openxmlformats.org/officeDocument/2006/relationships/hyperlink" Target="https://www.youtube.com/watch?v=2TzmbJdk14Q"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mailto:Dominique.lestant@e-cluster.fr" TargetMode="External"/><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2.jpg"/><Relationship Id="rId4" Type="http://schemas.openxmlformats.org/officeDocument/2006/relationships/hyperlink" Target="http://www.e-cluster.fr/"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
            </a:r>
            <a:br>
              <a:rPr lang="fr-FR" dirty="0" smtClean="0"/>
            </a:b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702" y="369004"/>
            <a:ext cx="8168595" cy="3894318"/>
          </a:xfrm>
          <a:prstGeom prst="rect">
            <a:avLst/>
          </a:prstGeom>
        </p:spPr>
      </p:pic>
      <p:sp>
        <p:nvSpPr>
          <p:cNvPr id="5" name="ZoneTexte 4"/>
          <p:cNvSpPr txBox="1"/>
          <p:nvPr/>
        </p:nvSpPr>
        <p:spPr>
          <a:xfrm>
            <a:off x="1792577" y="3928122"/>
            <a:ext cx="8387720" cy="954107"/>
          </a:xfrm>
          <a:prstGeom prst="rect">
            <a:avLst/>
          </a:prstGeom>
          <a:noFill/>
        </p:spPr>
        <p:txBody>
          <a:bodyPr wrap="square" rtlCol="0">
            <a:spAutoFit/>
          </a:bodyPr>
          <a:lstStyle/>
          <a:p>
            <a:r>
              <a:rPr lang="en-US" sz="2800" b="1" dirty="0" smtClean="0">
                <a:latin typeface="Giorgio" pitchFamily="2" charset="0"/>
              </a:rPr>
              <a:t>What </a:t>
            </a:r>
            <a:r>
              <a:rPr lang="en-US" sz="2800" b="1" dirty="0">
                <a:latin typeface="Giorgio" pitchFamily="2" charset="0"/>
              </a:rPr>
              <a:t>can cities do to grow jobs through the digital transformation of existing industry?</a:t>
            </a:r>
            <a:endParaRPr lang="fr-FR" sz="2800" b="1" dirty="0">
              <a:latin typeface="Giorgio" pitchFamily="2" charset="0"/>
            </a:endParaRPr>
          </a:p>
        </p:txBody>
      </p:sp>
      <p:sp>
        <p:nvSpPr>
          <p:cNvPr id="6" name="ZoneTexte 5"/>
          <p:cNvSpPr txBox="1"/>
          <p:nvPr/>
        </p:nvSpPr>
        <p:spPr>
          <a:xfrm>
            <a:off x="3001246" y="5728218"/>
            <a:ext cx="5558971" cy="923330"/>
          </a:xfrm>
          <a:prstGeom prst="rect">
            <a:avLst/>
          </a:prstGeom>
          <a:noFill/>
        </p:spPr>
        <p:txBody>
          <a:bodyPr wrap="square" rtlCol="0">
            <a:spAutoFit/>
          </a:bodyPr>
          <a:lstStyle/>
          <a:p>
            <a:pPr algn="ctr"/>
            <a:r>
              <a:rPr lang="fr-FR" dirty="0" smtClean="0">
                <a:latin typeface="Giorgio" pitchFamily="2" charset="0"/>
              </a:rPr>
              <a:t>Gävle meeting, </a:t>
            </a:r>
            <a:r>
              <a:rPr lang="en-US" dirty="0">
                <a:latin typeface="Giorgio" pitchFamily="2" charset="0"/>
              </a:rPr>
              <a:t>TechTown - Transnational Meeting</a:t>
            </a:r>
          </a:p>
          <a:p>
            <a:pPr algn="ctr"/>
            <a:r>
              <a:rPr lang="en-US" dirty="0">
                <a:latin typeface="Giorgio" pitchFamily="2" charset="0"/>
              </a:rPr>
              <a:t>13 and 14 June 2017 </a:t>
            </a:r>
          </a:p>
        </p:txBody>
      </p:sp>
      <p:pic>
        <p:nvPicPr>
          <p:cNvPr id="3" name="Image 2"/>
          <p:cNvPicPr>
            <a:picLocks noChangeAspect="1"/>
          </p:cNvPicPr>
          <p:nvPr/>
        </p:nvPicPr>
        <p:blipFill>
          <a:blip r:embed="rId4"/>
          <a:stretch>
            <a:fillRect/>
          </a:stretch>
        </p:blipFill>
        <p:spPr>
          <a:xfrm>
            <a:off x="46754" y="5819344"/>
            <a:ext cx="2954492" cy="832204"/>
          </a:xfrm>
          <a:prstGeom prst="rect">
            <a:avLst/>
          </a:prstGeom>
        </p:spPr>
      </p:pic>
    </p:spTree>
    <p:extLst>
      <p:ext uri="{BB962C8B-B14F-4D97-AF65-F5344CB8AC3E}">
        <p14:creationId xmlns:p14="http://schemas.microsoft.com/office/powerpoint/2010/main" val="885098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7886" y="186268"/>
            <a:ext cx="9982525" cy="665211"/>
          </a:xfrm>
        </p:spPr>
        <p:txBody>
          <a:bodyPr>
            <a:normAutofit fontScale="90000"/>
          </a:bodyPr>
          <a:lstStyle/>
          <a:p>
            <a:r>
              <a:rPr lang="en-US" dirty="0" smtClean="0">
                <a:latin typeface="Giorgio" pitchFamily="2" charset="0"/>
              </a:rPr>
              <a:t>Digital : </a:t>
            </a:r>
            <a:r>
              <a:rPr lang="en-US" dirty="0">
                <a:latin typeface="Giorgio" pitchFamily="2" charset="0"/>
              </a:rPr>
              <a:t>the third industrial revolution</a:t>
            </a:r>
            <a:endParaRPr lang="fr-FR" dirty="0">
              <a:latin typeface="Giorgio" pitchFamily="2" charset="0"/>
            </a:endParaRPr>
          </a:p>
        </p:txBody>
      </p:sp>
      <p:sp>
        <p:nvSpPr>
          <p:cNvPr id="3" name="Espace réservé du contenu 2"/>
          <p:cNvSpPr>
            <a:spLocks noGrp="1"/>
          </p:cNvSpPr>
          <p:nvPr>
            <p:ph idx="1"/>
          </p:nvPr>
        </p:nvSpPr>
        <p:spPr>
          <a:xfrm>
            <a:off x="4528942" y="3253929"/>
            <a:ext cx="2877503" cy="827314"/>
          </a:xfrm>
        </p:spPr>
        <p:txBody>
          <a:bodyPr>
            <a:normAutofit fontScale="70000" lnSpcReduction="20000"/>
          </a:bodyPr>
          <a:lstStyle/>
          <a:p>
            <a:pPr marL="0" indent="0" algn="ctr">
              <a:buNone/>
            </a:pPr>
            <a:endParaRPr lang="fr-FR" sz="4000" dirty="0" smtClean="0">
              <a:latin typeface="Giorgio" pitchFamily="2" charset="0"/>
              <a:cs typeface="Arial" panose="020B0604020202020204" pitchFamily="34" charset="0"/>
            </a:endParaRPr>
          </a:p>
          <a:p>
            <a:pPr algn="ctr"/>
            <a:r>
              <a:rPr lang="fr-FR" sz="4000" dirty="0" smtClean="0">
                <a:latin typeface="Giorgio" pitchFamily="2" charset="0"/>
                <a:cs typeface="Arial" panose="020B0604020202020204" pitchFamily="34" charset="0"/>
              </a:rPr>
              <a:t>Transverse</a:t>
            </a:r>
          </a:p>
          <a:p>
            <a:endParaRPr lang="fr-FR" dirty="0" smtClean="0"/>
          </a:p>
          <a:p>
            <a:pPr marL="0" indent="0">
              <a:buNone/>
            </a:pPr>
            <a:endParaRPr lang="fr-FR" dirty="0"/>
          </a:p>
        </p:txBody>
      </p:sp>
      <p:pic>
        <p:nvPicPr>
          <p:cNvPr id="23" name="Imag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923" y="4360454"/>
            <a:ext cx="3268980" cy="2179320"/>
          </a:xfrm>
          <a:prstGeom prst="rect">
            <a:avLst/>
          </a:prstGeom>
        </p:spPr>
      </p:pic>
      <p:cxnSp>
        <p:nvCxnSpPr>
          <p:cNvPr id="25" name="Connecteur droit avec flèche 24"/>
          <p:cNvCxnSpPr/>
          <p:nvPr/>
        </p:nvCxnSpPr>
        <p:spPr>
          <a:xfrm>
            <a:off x="4668666" y="5442857"/>
            <a:ext cx="2598057" cy="1451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6144" y="4726773"/>
            <a:ext cx="1574267" cy="1182875"/>
          </a:xfrm>
          <a:prstGeom prst="rect">
            <a:avLst/>
          </a:prstGeom>
        </p:spPr>
      </p:pic>
      <p:sp>
        <p:nvSpPr>
          <p:cNvPr id="7" name="Espace réservé du contenu 2"/>
          <p:cNvSpPr txBox="1">
            <a:spLocks/>
          </p:cNvSpPr>
          <p:nvPr/>
        </p:nvSpPr>
        <p:spPr>
          <a:xfrm>
            <a:off x="8728883" y="3224899"/>
            <a:ext cx="2505174" cy="8563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4000" dirty="0" smtClean="0">
              <a:latin typeface="Giorgio" pitchFamily="2" charset="0"/>
              <a:cs typeface="Arial" panose="020B0604020202020204" pitchFamily="34" charset="0"/>
            </a:endParaRPr>
          </a:p>
          <a:p>
            <a:pPr algn="ctr"/>
            <a:r>
              <a:rPr lang="fr-FR" sz="4000" dirty="0" err="1" smtClean="0">
                <a:latin typeface="Giorgio" pitchFamily="2" charset="0"/>
                <a:cs typeface="Arial" panose="020B0604020202020204" pitchFamily="34" charset="0"/>
              </a:rPr>
              <a:t>societal</a:t>
            </a:r>
            <a:endParaRPr lang="fr-FR" sz="4000" dirty="0" smtClean="0">
              <a:latin typeface="Giorgio" pitchFamily="2" charset="0"/>
              <a:cs typeface="Arial" panose="020B0604020202020204" pitchFamily="34" charset="0"/>
            </a:endParaRPr>
          </a:p>
          <a:p>
            <a:endParaRPr lang="fr-FR" dirty="0" smtClean="0"/>
          </a:p>
          <a:p>
            <a:pPr marL="0" indent="0">
              <a:buFont typeface="Arial" panose="020B0604020202020204" pitchFamily="34" charset="0"/>
              <a:buNone/>
            </a:pPr>
            <a:endParaRPr lang="fr-FR" dirty="0"/>
          </a:p>
        </p:txBody>
      </p:sp>
      <p:sp>
        <p:nvSpPr>
          <p:cNvPr id="9" name="Espace réservé du contenu 2"/>
          <p:cNvSpPr txBox="1">
            <a:spLocks/>
          </p:cNvSpPr>
          <p:nvPr/>
        </p:nvSpPr>
        <p:spPr>
          <a:xfrm>
            <a:off x="288116" y="3326500"/>
            <a:ext cx="3106056" cy="75474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4000" dirty="0" smtClean="0">
              <a:latin typeface="Giorgio" pitchFamily="2" charset="0"/>
              <a:cs typeface="Arial" panose="020B0604020202020204" pitchFamily="34" charset="0"/>
            </a:endParaRPr>
          </a:p>
          <a:p>
            <a:pPr algn="ctr"/>
            <a:r>
              <a:rPr lang="fr-FR" sz="5900" dirty="0" smtClean="0">
                <a:latin typeface="Giorgio" pitchFamily="2" charset="0"/>
                <a:cs typeface="Arial" panose="020B0604020202020204" pitchFamily="34" charset="0"/>
              </a:rPr>
              <a:t> </a:t>
            </a:r>
            <a:r>
              <a:rPr lang="fr-FR" sz="5900" dirty="0" err="1" smtClean="0">
                <a:latin typeface="Giorgio" pitchFamily="2" charset="0"/>
                <a:cs typeface="Arial" panose="020B0604020202020204" pitchFamily="34" charset="0"/>
              </a:rPr>
              <a:t>exponential</a:t>
            </a:r>
            <a:endParaRPr lang="fr-FR" sz="5900" dirty="0" smtClean="0">
              <a:latin typeface="Giorgio" pitchFamily="2" charset="0"/>
              <a:cs typeface="Arial" panose="020B0604020202020204" pitchFamily="34" charset="0"/>
            </a:endParaRPr>
          </a:p>
          <a:p>
            <a:endParaRPr lang="fr-FR" dirty="0" smtClean="0"/>
          </a:p>
          <a:p>
            <a:pPr marL="0" indent="0">
              <a:buFont typeface="Arial" panose="020B0604020202020204" pitchFamily="34" charset="0"/>
              <a:buNone/>
            </a:pPr>
            <a:endParaRPr lang="fr-FR" dirty="0"/>
          </a:p>
        </p:txBody>
      </p:sp>
      <p:sp>
        <p:nvSpPr>
          <p:cNvPr id="5" name="ZoneTexte 4"/>
          <p:cNvSpPr txBox="1"/>
          <p:nvPr/>
        </p:nvSpPr>
        <p:spPr>
          <a:xfrm>
            <a:off x="3043064" y="2049902"/>
            <a:ext cx="5849257" cy="523220"/>
          </a:xfrm>
          <a:prstGeom prst="rect">
            <a:avLst/>
          </a:prstGeom>
          <a:noFill/>
        </p:spPr>
        <p:txBody>
          <a:bodyPr wrap="square" rtlCol="0">
            <a:spAutoFit/>
          </a:bodyPr>
          <a:lstStyle/>
          <a:p>
            <a:r>
              <a:rPr lang="fr-FR" dirty="0" smtClean="0"/>
              <a:t>  </a:t>
            </a:r>
            <a:r>
              <a:rPr lang="en-US" sz="2800" dirty="0" smtClean="0">
                <a:latin typeface="Giorgio" pitchFamily="2" charset="0"/>
              </a:rPr>
              <a:t>Nothing </a:t>
            </a:r>
            <a:r>
              <a:rPr lang="en-US" sz="2800" dirty="0">
                <a:latin typeface="Giorgio" pitchFamily="2" charset="0"/>
              </a:rPr>
              <a:t>will ever be as before</a:t>
            </a:r>
            <a:endParaRPr lang="fr-FR" sz="2800" dirty="0">
              <a:latin typeface="Giorgio" pitchFamily="2" charset="0"/>
            </a:endParaRPr>
          </a:p>
        </p:txBody>
      </p:sp>
    </p:spTree>
    <p:extLst>
      <p:ext uri="{BB962C8B-B14F-4D97-AF65-F5344CB8AC3E}">
        <p14:creationId xmlns:p14="http://schemas.microsoft.com/office/powerpoint/2010/main" val="423533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4382" y="14514"/>
            <a:ext cx="7797847" cy="665211"/>
          </a:xfrm>
        </p:spPr>
        <p:txBody>
          <a:bodyPr>
            <a:normAutofit fontScale="90000"/>
          </a:bodyPr>
          <a:lstStyle/>
          <a:p>
            <a:r>
              <a:rPr lang="fr-FR" dirty="0" err="1">
                <a:latin typeface="Giorgio" pitchFamily="2" charset="0"/>
              </a:rPr>
              <a:t>K</a:t>
            </a:r>
            <a:r>
              <a:rPr lang="fr-FR" dirty="0" err="1" smtClean="0">
                <a:latin typeface="Giorgio" pitchFamily="2" charset="0"/>
              </a:rPr>
              <a:t>nowledge-based</a:t>
            </a:r>
            <a:r>
              <a:rPr lang="fr-FR" dirty="0" smtClean="0">
                <a:latin typeface="Giorgio" pitchFamily="2" charset="0"/>
              </a:rPr>
              <a:t> </a:t>
            </a:r>
            <a:r>
              <a:rPr lang="fr-FR" dirty="0" err="1">
                <a:latin typeface="Giorgio" pitchFamily="2" charset="0"/>
              </a:rPr>
              <a:t>economy</a:t>
            </a:r>
            <a:endParaRPr lang="fr-FR" dirty="0">
              <a:latin typeface="Giorgio" pitchFamily="2" charset="0"/>
            </a:endParaRPr>
          </a:p>
        </p:txBody>
      </p:sp>
      <p:sp>
        <p:nvSpPr>
          <p:cNvPr id="3" name="ZoneTexte 2"/>
          <p:cNvSpPr txBox="1"/>
          <p:nvPr/>
        </p:nvSpPr>
        <p:spPr>
          <a:xfrm>
            <a:off x="4978400" y="3497943"/>
            <a:ext cx="184731" cy="369332"/>
          </a:xfrm>
          <a:prstGeom prst="rect">
            <a:avLst/>
          </a:prstGeom>
          <a:noFill/>
        </p:spPr>
        <p:txBody>
          <a:bodyPr wrap="none" rtlCol="0">
            <a:spAutoFit/>
          </a:bodyPr>
          <a:lstStyle/>
          <a:p>
            <a:endParaRPr lang="fr-FR" dirty="0"/>
          </a:p>
        </p:txBody>
      </p:sp>
      <p:pic>
        <p:nvPicPr>
          <p:cNvPr id="6" name="Image 5"/>
          <p:cNvPicPr>
            <a:picLocks noChangeAspect="1"/>
          </p:cNvPicPr>
          <p:nvPr/>
        </p:nvPicPr>
        <p:blipFill>
          <a:blip r:embed="rId3"/>
          <a:stretch>
            <a:fillRect/>
          </a:stretch>
        </p:blipFill>
        <p:spPr>
          <a:xfrm>
            <a:off x="1445252" y="695478"/>
            <a:ext cx="9272468" cy="5974261"/>
          </a:xfrm>
          <a:prstGeom prst="rect">
            <a:avLst/>
          </a:prstGeom>
        </p:spPr>
      </p:pic>
    </p:spTree>
    <p:extLst>
      <p:ext uri="{BB962C8B-B14F-4D97-AF65-F5344CB8AC3E}">
        <p14:creationId xmlns:p14="http://schemas.microsoft.com/office/powerpoint/2010/main" val="310062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0324" y="220161"/>
            <a:ext cx="5852933" cy="665211"/>
          </a:xfrm>
        </p:spPr>
        <p:txBody>
          <a:bodyPr>
            <a:normAutofit fontScale="90000"/>
          </a:bodyPr>
          <a:lstStyle/>
          <a:p>
            <a:r>
              <a:rPr lang="fr-FR" dirty="0">
                <a:latin typeface="Giorgio" pitchFamily="2" charset="0"/>
              </a:rPr>
              <a:t>Disruptive </a:t>
            </a:r>
            <a:r>
              <a:rPr lang="fr-FR" dirty="0" err="1">
                <a:latin typeface="Giorgio" pitchFamily="2" charset="0"/>
              </a:rPr>
              <a:t>companies</a:t>
            </a:r>
            <a:endParaRPr lang="fr-FR" dirty="0">
              <a:latin typeface="Giorgio" pitchFamily="2" charset="0"/>
            </a:endParaRPr>
          </a:p>
        </p:txBody>
      </p:sp>
      <p:sp>
        <p:nvSpPr>
          <p:cNvPr id="3" name="Espace réservé du contenu 2"/>
          <p:cNvSpPr>
            <a:spLocks noGrp="1"/>
          </p:cNvSpPr>
          <p:nvPr>
            <p:ph idx="1"/>
          </p:nvPr>
        </p:nvSpPr>
        <p:spPr>
          <a:xfrm>
            <a:off x="1231778" y="1857829"/>
            <a:ext cx="4591929" cy="4470400"/>
          </a:xfrm>
        </p:spPr>
        <p:txBody>
          <a:bodyPr>
            <a:normAutofit/>
          </a:bodyPr>
          <a:lstStyle/>
          <a:p>
            <a:pPr marL="0" indent="0" algn="ctr">
              <a:buNone/>
            </a:pPr>
            <a:endParaRPr lang="fr-FR" sz="4000" dirty="0" smtClean="0">
              <a:latin typeface="Giorgio" pitchFamily="2" charset="0"/>
              <a:cs typeface="Arial" panose="020B0604020202020204" pitchFamily="34" charset="0"/>
            </a:endParaRPr>
          </a:p>
          <a:p>
            <a:pPr algn="ctr"/>
            <a:r>
              <a:rPr lang="en-US" sz="4000" dirty="0">
                <a:latin typeface="Giorgio" pitchFamily="2" charset="0"/>
                <a:cs typeface="Arial" panose="020B0604020202020204" pitchFamily="34" charset="0"/>
              </a:rPr>
              <a:t>Substitute for an existing offer</a:t>
            </a:r>
            <a:endParaRPr lang="fr-FR" sz="4000" dirty="0" smtClean="0">
              <a:latin typeface="Giorgio" pitchFamily="2" charset="0"/>
              <a:cs typeface="Arial" panose="020B0604020202020204" pitchFamily="34" charset="0"/>
            </a:endParaRPr>
          </a:p>
          <a:p>
            <a:pPr algn="ctr"/>
            <a:r>
              <a:rPr lang="fr-FR" sz="4000" dirty="0" err="1" smtClean="0">
                <a:latin typeface="Giorgio" pitchFamily="2" charset="0"/>
                <a:cs typeface="Arial" panose="020B0604020202020204" pitchFamily="34" charset="0"/>
              </a:rPr>
              <a:t>Matching</a:t>
            </a:r>
            <a:r>
              <a:rPr lang="fr-FR" sz="4000" dirty="0" smtClean="0">
                <a:latin typeface="Giorgio" pitchFamily="2" charset="0"/>
                <a:cs typeface="Arial" panose="020B0604020202020204" pitchFamily="34" charset="0"/>
              </a:rPr>
              <a:t> </a:t>
            </a:r>
            <a:r>
              <a:rPr lang="fr-FR" sz="4000" dirty="0" err="1">
                <a:latin typeface="Giorgio" pitchFamily="2" charset="0"/>
                <a:cs typeface="Arial" panose="020B0604020202020204" pitchFamily="34" charset="0"/>
              </a:rPr>
              <a:t>supply</a:t>
            </a:r>
            <a:r>
              <a:rPr lang="fr-FR" sz="4000" dirty="0">
                <a:latin typeface="Giorgio" pitchFamily="2" charset="0"/>
                <a:cs typeface="Arial" panose="020B0604020202020204" pitchFamily="34" charset="0"/>
              </a:rPr>
              <a:t> </a:t>
            </a:r>
            <a:r>
              <a:rPr lang="fr-FR" sz="4000" dirty="0" smtClean="0">
                <a:latin typeface="Giorgio" pitchFamily="2" charset="0"/>
                <a:cs typeface="Arial" panose="020B0604020202020204" pitchFamily="34" charset="0"/>
              </a:rPr>
              <a:t>and </a:t>
            </a:r>
            <a:r>
              <a:rPr lang="fr-FR" sz="4000" dirty="0" err="1">
                <a:latin typeface="Giorgio" pitchFamily="2" charset="0"/>
                <a:cs typeface="Arial" panose="020B0604020202020204" pitchFamily="34" charset="0"/>
              </a:rPr>
              <a:t>demand</a:t>
            </a:r>
            <a:endParaRPr lang="fr-FR" sz="4000" dirty="0">
              <a:latin typeface="Giorgio" pitchFamily="2" charset="0"/>
              <a:cs typeface="Arial" panose="020B0604020202020204" pitchFamily="34" charset="0"/>
            </a:endParaRPr>
          </a:p>
          <a:p>
            <a:pPr algn="ctr"/>
            <a:r>
              <a:rPr lang="fr-FR" sz="4000" dirty="0" err="1">
                <a:latin typeface="Giorgio" pitchFamily="2" charset="0"/>
                <a:cs typeface="Arial" panose="020B0604020202020204" pitchFamily="34" charset="0"/>
              </a:rPr>
              <a:t>Growth</a:t>
            </a:r>
            <a:endParaRPr lang="fr-FR" sz="4000" dirty="0" smtClean="0">
              <a:latin typeface="Giorgio" pitchFamily="2" charset="0"/>
              <a:cs typeface="Arial" panose="020B0604020202020204" pitchFamily="34" charset="0"/>
            </a:endParaRPr>
          </a:p>
          <a:p>
            <a:endParaRPr lang="fr-FR" dirty="0" smtClean="0"/>
          </a:p>
          <a:p>
            <a:pPr marL="0" indent="0">
              <a:buNone/>
            </a:pPr>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5400" y="406400"/>
            <a:ext cx="1788886" cy="1788886"/>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343" y="2718539"/>
            <a:ext cx="2481943" cy="903835"/>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8769" y="3857896"/>
            <a:ext cx="2049089" cy="853787"/>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6372" y="2195286"/>
            <a:ext cx="1538514" cy="1538514"/>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74323" y="4284789"/>
            <a:ext cx="1467757" cy="1467757"/>
          </a:xfrm>
          <a:prstGeom prst="rect">
            <a:avLst/>
          </a:prstGeom>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9416" y="5158082"/>
            <a:ext cx="2173916" cy="594464"/>
          </a:xfrm>
          <a:prstGeom prst="rect">
            <a:avLst/>
          </a:prstGeom>
        </p:spPr>
      </p:pic>
    </p:spTree>
    <p:extLst>
      <p:ext uri="{BB962C8B-B14F-4D97-AF65-F5344CB8AC3E}">
        <p14:creationId xmlns:p14="http://schemas.microsoft.com/office/powerpoint/2010/main" val="1087889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694418"/>
          </a:xfrm>
        </p:spPr>
        <p:txBody>
          <a:bodyPr>
            <a:normAutofit fontScale="90000"/>
          </a:bodyPr>
          <a:lstStyle/>
          <a:p>
            <a:pPr algn="ctr"/>
            <a:r>
              <a:rPr lang="en-US" dirty="0">
                <a:latin typeface="Giorgio" pitchFamily="2" charset="0"/>
              </a:rPr>
              <a:t>What </a:t>
            </a:r>
            <a:r>
              <a:rPr lang="en-US" dirty="0" smtClean="0">
                <a:latin typeface="Giorgio" pitchFamily="2" charset="0"/>
              </a:rPr>
              <a:t>has be done to </a:t>
            </a:r>
            <a:r>
              <a:rPr lang="en-US" dirty="0">
                <a:latin typeface="Giorgio" pitchFamily="2" charset="0"/>
              </a:rPr>
              <a:t>grow </a:t>
            </a:r>
            <a:r>
              <a:rPr lang="en-US" dirty="0" smtClean="0">
                <a:latin typeface="Giorgio" pitchFamily="2" charset="0"/>
              </a:rPr>
              <a:t>jobs</a:t>
            </a:r>
            <a:r>
              <a:rPr lang="en-US" dirty="0" smtClean="0"/>
              <a:t> ?</a:t>
            </a:r>
            <a:endParaRPr lang="fr-FR" dirty="0"/>
          </a:p>
        </p:txBody>
      </p:sp>
      <p:sp>
        <p:nvSpPr>
          <p:cNvPr id="3" name="Espace réservé du contenu 2"/>
          <p:cNvSpPr>
            <a:spLocks noGrp="1"/>
          </p:cNvSpPr>
          <p:nvPr>
            <p:ph idx="1"/>
          </p:nvPr>
        </p:nvSpPr>
        <p:spPr>
          <a:xfrm>
            <a:off x="838200" y="1393371"/>
            <a:ext cx="10515600" cy="4783592"/>
          </a:xfrm>
        </p:spPr>
        <p:txBody>
          <a:bodyPr>
            <a:normAutofit fontScale="85000" lnSpcReduction="10000"/>
          </a:bodyPr>
          <a:lstStyle/>
          <a:p>
            <a:r>
              <a:rPr lang="fr-FR" sz="2000" dirty="0" err="1" smtClean="0">
                <a:latin typeface="Giorgio" pitchFamily="2" charset="0"/>
              </a:rPr>
              <a:t>Answer</a:t>
            </a:r>
            <a:r>
              <a:rPr lang="fr-FR" sz="2000" dirty="0" smtClean="0">
                <a:latin typeface="Giorgio" pitchFamily="2" charset="0"/>
              </a:rPr>
              <a:t> :</a:t>
            </a:r>
          </a:p>
          <a:p>
            <a:r>
              <a:rPr lang="fr-FR" sz="2000" dirty="0">
                <a:latin typeface="Giorgio" pitchFamily="2" charset="0"/>
              </a:rPr>
              <a:t>Why </a:t>
            </a:r>
            <a:r>
              <a:rPr lang="fr-FR" sz="2000" dirty="0" err="1">
                <a:latin typeface="Giorgio" pitchFamily="2" charset="0"/>
              </a:rPr>
              <a:t>it</a:t>
            </a:r>
            <a:r>
              <a:rPr lang="fr-FR" sz="2000" dirty="0">
                <a:latin typeface="Giorgio" pitchFamily="2" charset="0"/>
              </a:rPr>
              <a:t> </a:t>
            </a:r>
            <a:r>
              <a:rPr lang="fr-FR" sz="2000" dirty="0" err="1">
                <a:latin typeface="Giorgio" pitchFamily="2" charset="0"/>
              </a:rPr>
              <a:t>works</a:t>
            </a:r>
            <a:r>
              <a:rPr lang="fr-FR" sz="2000" dirty="0">
                <a:latin typeface="Giorgio" pitchFamily="2" charset="0"/>
              </a:rPr>
              <a:t> :</a:t>
            </a:r>
          </a:p>
          <a:p>
            <a:pPr lvl="1"/>
            <a:r>
              <a:rPr lang="en-US" sz="2000" dirty="0">
                <a:latin typeface="Giorgio" pitchFamily="2" charset="0"/>
              </a:rPr>
              <a:t>The idea must come from entrepreneurs,</a:t>
            </a:r>
          </a:p>
          <a:p>
            <a:pPr lvl="1"/>
            <a:r>
              <a:rPr lang="en-US" sz="2000" dirty="0">
                <a:latin typeface="Giorgio" pitchFamily="2" charset="0"/>
              </a:rPr>
              <a:t>Institutional provides infrastructure, funding,</a:t>
            </a:r>
          </a:p>
          <a:p>
            <a:pPr lvl="1"/>
            <a:r>
              <a:rPr lang="en-US" sz="2000" dirty="0">
                <a:latin typeface="Giorgio" pitchFamily="2" charset="0"/>
              </a:rPr>
              <a:t>Institutional sets goals,</a:t>
            </a:r>
          </a:p>
          <a:p>
            <a:pPr lvl="1"/>
            <a:r>
              <a:rPr lang="en-US" sz="2000" dirty="0">
                <a:latin typeface="Giorgio" pitchFamily="2" charset="0"/>
              </a:rPr>
              <a:t>Instead of structuring a sector, the collective federates different skills</a:t>
            </a:r>
            <a:r>
              <a:rPr lang="en-US" sz="2000" dirty="0" smtClean="0">
                <a:latin typeface="Giorgio" pitchFamily="2" charset="0"/>
              </a:rPr>
              <a:t>,</a:t>
            </a:r>
          </a:p>
          <a:p>
            <a:pPr marL="457200" lvl="1" indent="0">
              <a:buNone/>
            </a:pPr>
            <a:endParaRPr lang="en-US" sz="2000" dirty="0" smtClean="0">
              <a:latin typeface="Giorgio" pitchFamily="2" charset="0"/>
            </a:endParaRPr>
          </a:p>
          <a:p>
            <a:pPr lvl="0"/>
            <a:r>
              <a:rPr lang="fr-FR" sz="1900" dirty="0">
                <a:solidFill>
                  <a:prstClr val="black"/>
                </a:solidFill>
                <a:latin typeface="Giorgio" pitchFamily="2" charset="0"/>
              </a:rPr>
              <a:t>Troubles :</a:t>
            </a:r>
          </a:p>
          <a:p>
            <a:pPr lvl="1"/>
            <a:r>
              <a:rPr lang="en-US" sz="1900" dirty="0">
                <a:solidFill>
                  <a:prstClr val="black"/>
                </a:solidFill>
                <a:latin typeface="Giorgio" pitchFamily="2" charset="0"/>
              </a:rPr>
              <a:t>Collaborative</a:t>
            </a:r>
          </a:p>
          <a:p>
            <a:pPr lvl="1"/>
            <a:r>
              <a:rPr lang="en-US" sz="1900" dirty="0" smtClean="0">
                <a:solidFill>
                  <a:prstClr val="black"/>
                </a:solidFill>
                <a:latin typeface="Giorgio" pitchFamily="2" charset="0"/>
              </a:rPr>
              <a:t>Time</a:t>
            </a:r>
          </a:p>
          <a:p>
            <a:pPr lvl="1"/>
            <a:r>
              <a:rPr lang="en-US" sz="1900" dirty="0">
                <a:solidFill>
                  <a:prstClr val="black"/>
                </a:solidFill>
                <a:latin typeface="Giorgio" pitchFamily="2" charset="0"/>
              </a:rPr>
              <a:t>Cultural problem</a:t>
            </a:r>
          </a:p>
          <a:p>
            <a:pPr marL="457200" lvl="1" indent="0">
              <a:buNone/>
            </a:pPr>
            <a:endParaRPr lang="en-US" sz="2000" dirty="0">
              <a:latin typeface="Giorgio" pitchFamily="2" charset="0"/>
            </a:endParaRPr>
          </a:p>
          <a:p>
            <a:r>
              <a:rPr lang="fr-FR" sz="2000" dirty="0" smtClean="0">
                <a:latin typeface="Giorgio" pitchFamily="2" charset="0"/>
              </a:rPr>
              <a:t>Results :</a:t>
            </a:r>
          </a:p>
          <a:p>
            <a:pPr lvl="1"/>
            <a:r>
              <a:rPr lang="en-US" sz="2000" dirty="0" smtClean="0">
                <a:latin typeface="Giorgio" pitchFamily="2" charset="0"/>
              </a:rPr>
              <a:t>From 3 to 28 members</a:t>
            </a:r>
            <a:r>
              <a:rPr lang="en-US" sz="2000" dirty="0">
                <a:latin typeface="Giorgio" pitchFamily="2" charset="0"/>
              </a:rPr>
              <a:t>,</a:t>
            </a:r>
          </a:p>
          <a:p>
            <a:pPr lvl="1"/>
            <a:r>
              <a:rPr lang="en-US" sz="2000" dirty="0" smtClean="0">
                <a:latin typeface="Giorgio" pitchFamily="2" charset="0"/>
              </a:rPr>
              <a:t>33 innovative </a:t>
            </a:r>
            <a:r>
              <a:rPr lang="en-US" sz="2000" dirty="0">
                <a:latin typeface="Giorgio" pitchFamily="2" charset="0"/>
              </a:rPr>
              <a:t>collaborative </a:t>
            </a:r>
            <a:r>
              <a:rPr lang="en-US" sz="2000" dirty="0" smtClean="0">
                <a:latin typeface="Giorgio" pitchFamily="2" charset="0"/>
              </a:rPr>
              <a:t>projects,</a:t>
            </a:r>
            <a:endParaRPr lang="fr-FR" sz="2000" dirty="0" smtClean="0">
              <a:latin typeface="Giorgio" pitchFamily="2" charset="0"/>
            </a:endParaRPr>
          </a:p>
          <a:p>
            <a:pPr lvl="1"/>
            <a:r>
              <a:rPr lang="fr-FR" sz="2000" dirty="0" err="1" smtClean="0">
                <a:latin typeface="Giorgio" pitchFamily="2" charset="0"/>
              </a:rPr>
              <a:t>Technical</a:t>
            </a:r>
            <a:r>
              <a:rPr lang="fr-FR" sz="2000" dirty="0" smtClean="0">
                <a:latin typeface="Giorgio" pitchFamily="2" charset="0"/>
              </a:rPr>
              <a:t> </a:t>
            </a:r>
            <a:r>
              <a:rPr lang="fr-FR" sz="2000" dirty="0" err="1" smtClean="0">
                <a:latin typeface="Giorgio" pitchFamily="2" charset="0"/>
              </a:rPr>
              <a:t>days</a:t>
            </a:r>
            <a:r>
              <a:rPr lang="fr-FR" sz="2000" dirty="0" smtClean="0">
                <a:latin typeface="Giorgio" pitchFamily="2" charset="0"/>
              </a:rPr>
              <a:t>,</a:t>
            </a:r>
          </a:p>
          <a:p>
            <a:pPr lvl="1"/>
            <a:r>
              <a:rPr lang="fr-FR" sz="2000" dirty="0">
                <a:latin typeface="Giorgio" pitchFamily="2" charset="0"/>
              </a:rPr>
              <a:t>R</a:t>
            </a:r>
            <a:r>
              <a:rPr lang="fr-FR" sz="2000" dirty="0" smtClean="0">
                <a:latin typeface="Giorgio" pitchFamily="2" charset="0"/>
              </a:rPr>
              <a:t>elationship </a:t>
            </a:r>
            <a:r>
              <a:rPr lang="fr-FR" sz="2000" dirty="0" err="1" smtClean="0">
                <a:latin typeface="Giorgio" pitchFamily="2" charset="0"/>
              </a:rPr>
              <a:t>between</a:t>
            </a:r>
            <a:r>
              <a:rPr lang="fr-FR" sz="2000" dirty="0" smtClean="0">
                <a:latin typeface="Giorgio" pitchFamily="2" charset="0"/>
              </a:rPr>
              <a:t> </a:t>
            </a:r>
            <a:r>
              <a:rPr lang="fr-FR" sz="2000" dirty="0" err="1" smtClean="0">
                <a:latin typeface="Giorgio" pitchFamily="2" charset="0"/>
              </a:rPr>
              <a:t>companies</a:t>
            </a:r>
            <a:r>
              <a:rPr lang="fr-FR" sz="2000" dirty="0" smtClean="0">
                <a:latin typeface="Giorgio" pitchFamily="2" charset="0"/>
              </a:rPr>
              <a:t> and </a:t>
            </a:r>
            <a:r>
              <a:rPr lang="fr-FR" sz="2000" dirty="0" err="1" smtClean="0">
                <a:latin typeface="Giorgio" pitchFamily="2" charset="0"/>
              </a:rPr>
              <a:t>companies</a:t>
            </a:r>
            <a:r>
              <a:rPr lang="fr-FR" sz="2000" dirty="0" smtClean="0">
                <a:latin typeface="Giorgio" pitchFamily="2" charset="0"/>
              </a:rPr>
              <a:t> </a:t>
            </a:r>
            <a:r>
              <a:rPr lang="fr-FR" sz="2000" dirty="0">
                <a:latin typeface="Giorgio" pitchFamily="2" charset="0"/>
              </a:rPr>
              <a:t>with </a:t>
            </a:r>
            <a:r>
              <a:rPr lang="fr-FR" sz="2000" dirty="0" err="1" smtClean="0">
                <a:latin typeface="Giorgio" pitchFamily="2" charset="0"/>
              </a:rPr>
              <a:t>higher</a:t>
            </a:r>
            <a:r>
              <a:rPr lang="fr-FR" sz="2000" dirty="0">
                <a:latin typeface="Giorgio" pitchFamily="2" charset="0"/>
              </a:rPr>
              <a:t> </a:t>
            </a:r>
            <a:r>
              <a:rPr lang="fr-FR" sz="2000" dirty="0" err="1" smtClean="0">
                <a:latin typeface="Giorgio" pitchFamily="2" charset="0"/>
              </a:rPr>
              <a:t>education</a:t>
            </a:r>
            <a:r>
              <a:rPr lang="fr-FR" sz="2000" dirty="0" smtClean="0">
                <a:latin typeface="Giorgio" pitchFamily="2" charset="0"/>
              </a:rPr>
              <a:t> laboratories</a:t>
            </a:r>
            <a:r>
              <a:rPr lang="fr-FR" sz="2000" dirty="0">
                <a:latin typeface="Giorgio" pitchFamily="2" charset="0"/>
              </a:rPr>
              <a:t>,</a:t>
            </a:r>
            <a:endParaRPr lang="fr-FR" sz="2000" dirty="0" smtClean="0">
              <a:latin typeface="Giorgio" pitchFamily="2" charset="0"/>
            </a:endParaRPr>
          </a:p>
          <a:p>
            <a:pPr marL="457200" lvl="1" indent="0">
              <a:buNone/>
            </a:pPr>
            <a:endParaRPr lang="fr-FR" sz="2000" dirty="0" smtClean="0">
              <a:latin typeface="Giorgio" pitchFamily="2"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452" y="979158"/>
            <a:ext cx="1870892" cy="828425"/>
          </a:xfrm>
          <a:prstGeom prst="rect">
            <a:avLst/>
          </a:prstGeom>
        </p:spPr>
      </p:pic>
    </p:spTree>
    <p:extLst>
      <p:ext uri="{BB962C8B-B14F-4D97-AF65-F5344CB8AC3E}">
        <p14:creationId xmlns:p14="http://schemas.microsoft.com/office/powerpoint/2010/main" val="190636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7381" y="0"/>
            <a:ext cx="10515600" cy="1325563"/>
          </a:xfrm>
        </p:spPr>
        <p:txBody>
          <a:bodyPr/>
          <a:lstStyle/>
          <a:p>
            <a:pPr algn="ctr"/>
            <a:r>
              <a:rPr lang="fr-FR" dirty="0" err="1" smtClean="0">
                <a:latin typeface="Giorgio" pitchFamily="2" charset="0"/>
              </a:rPr>
              <a:t>Inspiring</a:t>
            </a:r>
            <a:r>
              <a:rPr lang="fr-FR" dirty="0" smtClean="0">
                <a:latin typeface="Giorgio" pitchFamily="2" charset="0"/>
              </a:rPr>
              <a:t> </a:t>
            </a:r>
            <a:r>
              <a:rPr lang="fr-FR" dirty="0" err="1" smtClean="0">
                <a:latin typeface="Giorgio" pitchFamily="2" charset="0"/>
              </a:rPr>
              <a:t>talks</a:t>
            </a:r>
            <a:endParaRPr lang="fr-FR" dirty="0">
              <a:latin typeface="Giorgio" pitchFamily="2" charset="0"/>
            </a:endParaRPr>
          </a:p>
        </p:txBody>
      </p:sp>
      <p:sp>
        <p:nvSpPr>
          <p:cNvPr id="3" name="Espace réservé du contenu 2"/>
          <p:cNvSpPr>
            <a:spLocks noGrp="1"/>
          </p:cNvSpPr>
          <p:nvPr>
            <p:ph idx="1"/>
          </p:nvPr>
        </p:nvSpPr>
        <p:spPr>
          <a:xfrm>
            <a:off x="0" y="5259824"/>
            <a:ext cx="11268014" cy="1871401"/>
          </a:xfrm>
        </p:spPr>
        <p:txBody>
          <a:bodyPr>
            <a:normAutofit/>
          </a:bodyPr>
          <a:lstStyle/>
          <a:p>
            <a:r>
              <a:rPr lang="fr-FR" dirty="0" smtClean="0">
                <a:hlinkClick r:id="rId3"/>
              </a:rPr>
              <a:t>https</a:t>
            </a:r>
            <a:r>
              <a:rPr lang="fr-FR" dirty="0">
                <a:hlinkClick r:id="rId3"/>
              </a:rPr>
              <a:t>://</a:t>
            </a:r>
            <a:r>
              <a:rPr lang="fr-FR" dirty="0" smtClean="0">
                <a:hlinkClick r:id="rId3"/>
              </a:rPr>
              <a:t>www.youtube.com/watch?v=xxOh4ATAREg</a:t>
            </a:r>
            <a:r>
              <a:rPr lang="fr-FR" dirty="0" smtClean="0"/>
              <a:t> Joel de Rosnay</a:t>
            </a:r>
          </a:p>
          <a:p>
            <a:r>
              <a:rPr lang="fr-FR" dirty="0">
                <a:hlinkClick r:id="rId4"/>
              </a:rPr>
              <a:t>https://</a:t>
            </a:r>
            <a:r>
              <a:rPr lang="fr-FR" dirty="0" smtClean="0">
                <a:hlinkClick r:id="rId4"/>
              </a:rPr>
              <a:t>www.youtube.com/watch?v=2TzmbJdk14Q</a:t>
            </a:r>
            <a:r>
              <a:rPr lang="fr-FR" dirty="0" smtClean="0"/>
              <a:t> Michel Serres</a:t>
            </a:r>
          </a:p>
          <a:p>
            <a:r>
              <a:rPr lang="fr-FR" dirty="0">
                <a:hlinkClick r:id="rId5"/>
              </a:rPr>
              <a:t>http://www.hauteloiredeveloppement.com</a:t>
            </a:r>
            <a:r>
              <a:rPr lang="fr-FR" dirty="0" smtClean="0">
                <a:hlinkClick r:id="rId5"/>
              </a:rPr>
              <a:t>/</a:t>
            </a:r>
            <a:r>
              <a:rPr lang="fr-FR" dirty="0" smtClean="0"/>
              <a:t>  Luc Ferry</a:t>
            </a:r>
          </a:p>
          <a:p>
            <a:endParaRPr lang="fr-FR" dirty="0"/>
          </a:p>
        </p:txBody>
      </p:sp>
      <p:pic>
        <p:nvPicPr>
          <p:cNvPr id="4" name="Image 3"/>
          <p:cNvPicPr>
            <a:picLocks noChangeAspect="1"/>
          </p:cNvPicPr>
          <p:nvPr/>
        </p:nvPicPr>
        <p:blipFill>
          <a:blip r:embed="rId6"/>
          <a:stretch>
            <a:fillRect/>
          </a:stretch>
        </p:blipFill>
        <p:spPr>
          <a:xfrm>
            <a:off x="3540032" y="988616"/>
            <a:ext cx="5330297" cy="4218293"/>
          </a:xfrm>
          <a:prstGeom prst="rect">
            <a:avLst/>
          </a:prstGeom>
        </p:spPr>
      </p:pic>
    </p:spTree>
    <p:extLst>
      <p:ext uri="{BB962C8B-B14F-4D97-AF65-F5344CB8AC3E}">
        <p14:creationId xmlns:p14="http://schemas.microsoft.com/office/powerpoint/2010/main" val="410916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
            </a:r>
            <a:br>
              <a:rPr lang="fr-FR" dirty="0" smtClean="0"/>
            </a:br>
            <a:endParaRPr lang="fr-FR" dirty="0"/>
          </a:p>
        </p:txBody>
      </p:sp>
      <p:sp>
        <p:nvSpPr>
          <p:cNvPr id="3" name="Sous-titre 2"/>
          <p:cNvSpPr>
            <a:spLocks noGrp="1"/>
          </p:cNvSpPr>
          <p:nvPr>
            <p:ph type="subTitle" idx="1"/>
          </p:nvPr>
        </p:nvSpPr>
        <p:spPr>
          <a:xfrm>
            <a:off x="1524000" y="3016334"/>
            <a:ext cx="9144000" cy="1655762"/>
          </a:xfrm>
        </p:spPr>
        <p:txBody>
          <a:bodyPr>
            <a:normAutofit/>
          </a:bodyPr>
          <a:lstStyle/>
          <a:p>
            <a:pPr lvl="1"/>
            <a:r>
              <a:rPr lang="fr-FR" dirty="0" smtClean="0">
                <a:latin typeface="Giorgio" pitchFamily="2" charset="0"/>
              </a:rPr>
              <a:t>Tel +33 4 73 19 62 63 mob +33 6 509 505 18</a:t>
            </a:r>
          </a:p>
          <a:p>
            <a:r>
              <a:rPr lang="fr-FR" dirty="0" smtClean="0">
                <a:latin typeface="Giorgio" pitchFamily="2" charset="0"/>
                <a:hlinkClick r:id="rId3"/>
              </a:rPr>
              <a:t>Dominique.lestant@e-cluster.fr</a:t>
            </a:r>
            <a:endParaRPr lang="fr-FR" dirty="0" smtClean="0">
              <a:latin typeface="Giorgio" pitchFamily="2" charset="0"/>
            </a:endParaRPr>
          </a:p>
          <a:p>
            <a:r>
              <a:rPr lang="fr-FR" dirty="0" smtClean="0">
                <a:latin typeface="Giorgio" pitchFamily="2" charset="0"/>
                <a:hlinkClick r:id="rId4"/>
              </a:rPr>
              <a:t>www.e-cluster.fr</a:t>
            </a:r>
            <a:r>
              <a:rPr lang="fr-FR" dirty="0" smtClean="0">
                <a:latin typeface="Giorgio" pitchFamily="2" charset="0"/>
              </a:rPr>
              <a:t> </a:t>
            </a:r>
            <a:endParaRPr lang="fr-FR" dirty="0">
              <a:latin typeface="Giorgio" pitchFamily="2" charset="0"/>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613" y="140181"/>
            <a:ext cx="6032926" cy="2876153"/>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82" y="5017128"/>
            <a:ext cx="1470660" cy="1357532"/>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5614" y="4856712"/>
            <a:ext cx="2374392" cy="1642586"/>
          </a:xfrm>
          <a:prstGeom prst="rect">
            <a:avLst/>
          </a:prstGeom>
        </p:spPr>
      </p:pic>
      <p:pic>
        <p:nvPicPr>
          <p:cNvPr id="8" name="Espace réservé du contenu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7142" y="4410852"/>
            <a:ext cx="1606261" cy="1461987"/>
          </a:xfrm>
          <a:prstGeom prst="rect">
            <a:avLst/>
          </a:prstGeom>
        </p:spPr>
      </p:pic>
      <p:pic>
        <p:nvPicPr>
          <p:cNvPr id="9" name="Imag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1613" y="5017128"/>
            <a:ext cx="2421744" cy="1357532"/>
          </a:xfrm>
          <a:prstGeom prst="rect">
            <a:avLst/>
          </a:prstGeom>
        </p:spPr>
      </p:pic>
    </p:spTree>
    <p:extLst>
      <p:ext uri="{BB962C8B-B14F-4D97-AF65-F5344CB8AC3E}">
        <p14:creationId xmlns:p14="http://schemas.microsoft.com/office/powerpoint/2010/main" val="36924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TotalTime>
  <Words>1087</Words>
  <Application>Microsoft Office PowerPoint</Application>
  <PresentationFormat>Custom</PresentationFormat>
  <Paragraphs>100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Thème Office</vt:lpstr>
      <vt:lpstr> </vt:lpstr>
      <vt:lpstr>Digital : the third industrial revolution</vt:lpstr>
      <vt:lpstr>Knowledge-based economy</vt:lpstr>
      <vt:lpstr>Disruptive companies</vt:lpstr>
      <vt:lpstr>What has be done to grow jobs ?</vt:lpstr>
      <vt:lpstr>Inspiring talks</vt:lpstr>
      <vt:lpstr>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Auvergne Efficience Industrielle</dc:title>
  <dc:creator>Dominique LESTANT</dc:creator>
  <cp:lastModifiedBy>Barnsley MBC</cp:lastModifiedBy>
  <cp:revision>272</cp:revision>
  <cp:lastPrinted>2017-06-09T15:11:18Z</cp:lastPrinted>
  <dcterms:created xsi:type="dcterms:W3CDTF">2014-07-15T08:44:23Z</dcterms:created>
  <dcterms:modified xsi:type="dcterms:W3CDTF">2017-06-20T07:57:27Z</dcterms:modified>
</cp:coreProperties>
</file>