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6" r:id="rId2"/>
    <p:sldId id="297" r:id="rId3"/>
    <p:sldId id="266" r:id="rId4"/>
    <p:sldId id="294" r:id="rId5"/>
    <p:sldId id="295" r:id="rId6"/>
    <p:sldId id="289" r:id="rId7"/>
    <p:sldId id="284" r:id="rId8"/>
    <p:sldId id="281" r:id="rId9"/>
    <p:sldId id="296" r:id="rId10"/>
    <p:sldId id="258" r:id="rId11"/>
  </p:sldIdLst>
  <p:sldSz cx="12192000" cy="6858000"/>
  <p:notesSz cx="6797675" cy="9926638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vsnitt" id="{7F507198-6D0B-024B-A4EA-5C7CE2124F8A}">
          <p14:sldIdLst>
            <p14:sldId id="256"/>
          </p14:sldIdLst>
        </p14:section>
        <p14:section name="Utmaningen" id="{4FDDE202-4FDB-374C-ABDC-75AE9C2BAD98}">
          <p14:sldIdLst>
            <p14:sldId id="297"/>
          </p14:sldIdLst>
        </p14:section>
        <p14:section name="Detta är FindIT" id="{1D03FA3F-4431-0B46-BA19-C5815DC76471}">
          <p14:sldIdLst>
            <p14:sldId id="266"/>
            <p14:sldId id="294"/>
            <p14:sldId id="295"/>
            <p14:sldId id="289"/>
            <p14:sldId id="284"/>
          </p14:sldIdLst>
        </p14:section>
        <p14:section name="Vad vi gör" id="{12D8BBEE-D413-1142-B905-3A4F033541F0}">
          <p14:sldIdLst>
            <p14:sldId id="281"/>
            <p14:sldId id="296"/>
            <p14:sldId id="258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37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292E"/>
    <a:srgbClr val="404145"/>
    <a:srgbClr val="232227"/>
    <a:srgbClr val="232428"/>
    <a:srgbClr val="0098C3"/>
    <a:srgbClr val="34B2E3"/>
    <a:srgbClr val="5F60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70609" autoAdjust="0"/>
  </p:normalViewPr>
  <p:slideViewPr>
    <p:cSldViewPr snapToGrid="0" showGuides="1">
      <p:cViewPr>
        <p:scale>
          <a:sx n="56" d="100"/>
          <a:sy n="56" d="100"/>
        </p:scale>
        <p:origin x="-384" y="-66"/>
      </p:cViewPr>
      <p:guideLst>
        <p:guide orient="horz" pos="2137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0B7F93-A0E1-415D-A233-0DA05C6014F5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4E7E5-33DE-46EF-AD39-8F46DAAEA6C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46324037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7639E5-7A24-D746-8AAD-5DC4FB628B41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4FFAE9-2B54-2E43-802F-77647A4DCD3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31694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8D3BF24-163D-4B4B-975A-E147BDEBACE7}" type="slidenum">
              <a:rPr lang="sv-SE">
                <a:cs typeface="Arial" charset="0"/>
              </a:rPr>
              <a:pPr/>
              <a:t>2</a:t>
            </a:fld>
            <a:endParaRPr lang="sv-SE">
              <a:cs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sv-SE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249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8D3BF24-163D-4B4B-975A-E147BDEBACE7}" type="slidenum">
              <a:rPr lang="sv-SE">
                <a:cs typeface="Arial" charset="0"/>
              </a:rPr>
              <a:pPr/>
              <a:t>3</a:t>
            </a:fld>
            <a:endParaRPr lang="sv-SE">
              <a:cs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sv-SE" dirty="0">
              <a:ea typeface="MS PGothic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8D3BF24-163D-4B4B-975A-E147BDEBACE7}" type="slidenum">
              <a:rPr lang="sv-SE">
                <a:cs typeface="Arial" charset="0"/>
              </a:rPr>
              <a:pPr/>
              <a:t>4</a:t>
            </a:fld>
            <a:endParaRPr lang="sv-SE">
              <a:cs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sv-SE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71350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fld id="{48D3BF24-163D-4B4B-975A-E147BDEBACE7}" type="slidenum">
              <a:rPr lang="sv-SE">
                <a:cs typeface="Arial" charset="0"/>
              </a:rPr>
              <a:pPr/>
              <a:t>5</a:t>
            </a:fld>
            <a:endParaRPr lang="sv-SE">
              <a:cs typeface="Arial" charset="0"/>
            </a:endParaRPr>
          </a:p>
        </p:txBody>
      </p:sp>
      <p:sp>
        <p:nvSpPr>
          <p:cNvPr id="71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sv-SE" dirty="0"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41299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FAE9-2B54-2E43-802F-77647A4DCD30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60995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FAE9-2B54-2E43-802F-77647A4DCD30}" type="slidenum">
              <a:rPr lang="sv-SE" smtClean="0"/>
              <a:t>7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0799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FAE9-2B54-2E43-802F-77647A4DCD30}" type="slidenum">
              <a:rPr lang="sv-SE" smtClean="0"/>
              <a:t>8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10235796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4FFAE9-2B54-2E43-802F-77647A4DCD30}" type="slidenum">
              <a:rPr lang="sv-SE" smtClean="0"/>
              <a:t>9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815168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om du vill redigera mall för underrubrikformat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18436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60635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731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408767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59262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887738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67491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32205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11620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83940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Redigera format för bakgrundstext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375428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smtClean="0"/>
              <a:t>Redigera format för bakgrundstext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3DB5FE-C1CC-4CA8-AD6A-59108125142D}" type="datetimeFigureOut">
              <a:rPr lang="sv-SE" smtClean="0"/>
              <a:t>2017-06-20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93A7C-5DEF-4F75-B24E-3BD650BF215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6113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tif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4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.tif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tif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5.jpg"/><Relationship Id="rId7" Type="http://schemas.openxmlformats.org/officeDocument/2006/relationships/image" Target="../media/image4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g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tiff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8783" y="-1087805"/>
            <a:ext cx="12574714" cy="9022953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3" y="267193"/>
            <a:ext cx="4355592" cy="1679448"/>
          </a:xfrm>
          <a:prstGeom prst="rect">
            <a:avLst/>
          </a:prstGeom>
        </p:spPr>
      </p:pic>
      <p:sp>
        <p:nvSpPr>
          <p:cNvPr id="3" name="textruta 2"/>
          <p:cNvSpPr txBox="1"/>
          <p:nvPr/>
        </p:nvSpPr>
        <p:spPr>
          <a:xfrm>
            <a:off x="695104" y="2523396"/>
            <a:ext cx="56938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800" dirty="0" smtClean="0">
                <a:solidFill>
                  <a:schemeClr val="bg1"/>
                </a:solidFill>
                <a:latin typeface="Futura Book" pitchFamily="34" charset="0"/>
              </a:rPr>
              <a:t>Tech Town, Gävle June 14th 2017</a:t>
            </a:r>
          </a:p>
          <a:p>
            <a:endParaRPr lang="sv-SE" sz="2800" dirty="0">
              <a:solidFill>
                <a:schemeClr val="bg1"/>
              </a:solidFill>
              <a:latin typeface="Futura Book" pitchFamily="34" charset="0"/>
            </a:endParaRPr>
          </a:p>
          <a:p>
            <a:r>
              <a:rPr lang="sv-SE" sz="2800" dirty="0" smtClean="0">
                <a:solidFill>
                  <a:schemeClr val="bg1"/>
                </a:solidFill>
                <a:latin typeface="Futura Book" pitchFamily="34" charset="0"/>
              </a:rPr>
              <a:t>Peter Nordqvist</a:t>
            </a:r>
            <a:endParaRPr lang="sv-SE" sz="2800" dirty="0">
              <a:solidFill>
                <a:schemeClr val="bg1"/>
              </a:solidFill>
              <a:latin typeface="Futura Book" pitchFamily="34" charset="0"/>
            </a:endParaRPr>
          </a:p>
        </p:txBody>
      </p:sp>
      <p:sp>
        <p:nvSpPr>
          <p:cNvPr id="5" name="textruta 4"/>
          <p:cNvSpPr txBox="1"/>
          <p:nvPr/>
        </p:nvSpPr>
        <p:spPr>
          <a:xfrm>
            <a:off x="6317214" y="262869"/>
            <a:ext cx="601746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chemeClr val="bg1"/>
                </a:solidFill>
                <a:latin typeface="Futura PT Heavy" panose="020B0802020204020303" pitchFamily="34" charset="0"/>
              </a:rPr>
              <a:t>DIGITAL TRANSFORMATION </a:t>
            </a:r>
            <a:br>
              <a:rPr lang="en-GB" sz="3200" b="1" dirty="0" smtClean="0">
                <a:solidFill>
                  <a:schemeClr val="bg1"/>
                </a:solidFill>
                <a:latin typeface="Futura PT Heavy" panose="020B0802020204020303" pitchFamily="34" charset="0"/>
              </a:rPr>
            </a:br>
            <a:r>
              <a:rPr lang="en-GB" sz="3200" b="1" dirty="0" smtClean="0">
                <a:solidFill>
                  <a:schemeClr val="bg1"/>
                </a:solidFill>
                <a:latin typeface="Futura PT Heavy" panose="020B0802020204020303" pitchFamily="34" charset="0"/>
              </a:rPr>
              <a:t>OF TRADITIONAL INDUSTRY</a:t>
            </a:r>
            <a:endParaRPr lang="sv-SE" sz="3200" b="1" dirty="0">
              <a:solidFill>
                <a:schemeClr val="bg1"/>
              </a:solidFill>
              <a:latin typeface="Futura PT Heavy" panose="020B08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218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ktangel 9"/>
          <p:cNvSpPr/>
          <p:nvPr/>
        </p:nvSpPr>
        <p:spPr>
          <a:xfrm>
            <a:off x="4716463" y="3141663"/>
            <a:ext cx="2087562" cy="431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v-SE"/>
          </a:p>
        </p:txBody>
      </p:sp>
      <p:pic>
        <p:nvPicPr>
          <p:cNvPr id="13" name="Bildobjekt 1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300" y="6196503"/>
            <a:ext cx="1777386" cy="610780"/>
          </a:xfrm>
          <a:prstGeom prst="rect">
            <a:avLst/>
          </a:prstGeom>
        </p:spPr>
      </p:pic>
      <p:pic>
        <p:nvPicPr>
          <p:cNvPr id="15" name="Bildobjekt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7143" y="6456173"/>
            <a:ext cx="2506065" cy="186022"/>
          </a:xfrm>
          <a:prstGeom prst="rect">
            <a:avLst/>
          </a:prstGeom>
        </p:spPr>
      </p:pic>
      <p:pic>
        <p:nvPicPr>
          <p:cNvPr id="16" name="Bildobjekt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692" y="6179459"/>
            <a:ext cx="2610124" cy="651057"/>
          </a:xfrm>
          <a:prstGeom prst="rect">
            <a:avLst/>
          </a:prstGeom>
        </p:spPr>
      </p:pic>
      <p:sp>
        <p:nvSpPr>
          <p:cNvPr id="2" name="textruta 1"/>
          <p:cNvSpPr txBox="1"/>
          <p:nvPr/>
        </p:nvSpPr>
        <p:spPr>
          <a:xfrm>
            <a:off x="2496312" y="630936"/>
            <a:ext cx="4389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dirty="0" smtClean="0"/>
              <a:t>NÄR NI VILL NÅ OSS</a:t>
            </a:r>
            <a:endParaRPr lang="sv-SE" dirty="0"/>
          </a:p>
        </p:txBody>
      </p:sp>
      <p:sp>
        <p:nvSpPr>
          <p:cNvPr id="3" name="textruta 2"/>
          <p:cNvSpPr txBox="1"/>
          <p:nvPr/>
        </p:nvSpPr>
        <p:spPr>
          <a:xfrm>
            <a:off x="68826" y="1165359"/>
            <a:ext cx="12123174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4000" b="1" dirty="0" smtClean="0">
                <a:ln w="0"/>
                <a:solidFill>
                  <a:srgbClr val="0098C3"/>
                </a:solidFill>
                <a:latin typeface="Futura PT Book" panose="020B0502020204020303" pitchFamily="34" charset="0"/>
              </a:rPr>
              <a:t>THANK YOU!</a:t>
            </a:r>
          </a:p>
          <a:p>
            <a:pPr algn="ctr"/>
            <a:endParaRPr lang="sv-SE" sz="4000" b="1" dirty="0" smtClean="0">
              <a:ln w="0"/>
              <a:solidFill>
                <a:srgbClr val="0098C3"/>
              </a:solidFill>
              <a:latin typeface="Futura PT Book" panose="020B0502020204020303" pitchFamily="34" charset="0"/>
            </a:endParaRPr>
          </a:p>
          <a:p>
            <a:pPr algn="ctr"/>
            <a:r>
              <a:rPr lang="sv-SE" sz="2800" dirty="0" smtClean="0">
                <a:ln w="0"/>
                <a:solidFill>
                  <a:schemeClr val="bg1"/>
                </a:solidFill>
                <a:latin typeface="Futura PT Book" panose="020B0502020204020303" pitchFamily="34" charset="0"/>
              </a:rPr>
              <a:t>info@findit-solutions.se</a:t>
            </a:r>
          </a:p>
          <a:p>
            <a:pPr algn="ctr"/>
            <a:r>
              <a:rPr lang="sv-SE" sz="2800" dirty="0" smtClean="0">
                <a:ln w="0"/>
                <a:solidFill>
                  <a:schemeClr val="bg1"/>
                </a:solidFill>
                <a:latin typeface="Futura PT Book" panose="020B0502020204020303" pitchFamily="34" charset="0"/>
              </a:rPr>
              <a:t>www.findit-solutions.se</a:t>
            </a:r>
          </a:p>
          <a:p>
            <a:pPr algn="ctr"/>
            <a:r>
              <a:rPr lang="sv-SE" sz="2800" dirty="0" smtClean="0">
                <a:ln w="0"/>
                <a:solidFill>
                  <a:schemeClr val="bg1"/>
                </a:solidFill>
                <a:latin typeface="Futura PT Book" panose="020B0502020204020303" pitchFamily="34" charset="0"/>
              </a:rPr>
              <a:t>026-24 17 57</a:t>
            </a:r>
            <a:endParaRPr lang="sv-SE" sz="2800" dirty="0">
              <a:ln w="0"/>
              <a:solidFill>
                <a:schemeClr val="bg1"/>
              </a:solidFill>
              <a:latin typeface="Futura PT Book" panose="020B0502020204020303" pitchFamily="34" charset="0"/>
            </a:endParaRPr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0952" y="3987254"/>
            <a:ext cx="432000" cy="432000"/>
          </a:xfrm>
          <a:prstGeom prst="rect">
            <a:avLst/>
          </a:prstGeom>
        </p:spPr>
      </p:pic>
      <p:pic>
        <p:nvPicPr>
          <p:cNvPr id="6" name="Bildobjekt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3044" y="3987254"/>
            <a:ext cx="432000" cy="432000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2042" y="3987254"/>
            <a:ext cx="432000" cy="432000"/>
          </a:xfrm>
          <a:prstGeom prst="rect">
            <a:avLst/>
          </a:prstGeom>
        </p:spPr>
      </p:pic>
      <p:cxnSp>
        <p:nvCxnSpPr>
          <p:cNvPr id="11" name="Rak koppling 10"/>
          <p:cNvCxnSpPr/>
          <p:nvPr/>
        </p:nvCxnSpPr>
        <p:spPr>
          <a:xfrm>
            <a:off x="-37229" y="5966706"/>
            <a:ext cx="12339484" cy="0"/>
          </a:xfrm>
          <a:prstGeom prst="line">
            <a:avLst/>
          </a:prstGeom>
          <a:ln w="15875">
            <a:solidFill>
              <a:srgbClr val="0098C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Bildobjekt 1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72" y="6391929"/>
            <a:ext cx="1345387" cy="405951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155448" y="6040818"/>
            <a:ext cx="173736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dirty="0" smtClean="0">
                <a:solidFill>
                  <a:srgbClr val="5F6061"/>
                </a:solidFill>
                <a:latin typeface="Futura PT Book" panose="020B0502020204020303" pitchFamily="34" charset="0"/>
              </a:rPr>
              <a:t>Finansiärer</a:t>
            </a:r>
            <a:endParaRPr lang="sv-SE" sz="1200" dirty="0">
              <a:latin typeface="Futura PT Book" panose="020B05020202040203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832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64" r="964" b="92639"/>
          <a:stretch/>
        </p:blipFill>
        <p:spPr>
          <a:xfrm rot="10800000">
            <a:off x="0" y="6292644"/>
            <a:ext cx="12201830" cy="5653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80" y="6423241"/>
            <a:ext cx="834285" cy="321687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21105">
            <a:off x="7577101" y="855486"/>
            <a:ext cx="2729616" cy="2729616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7487" y="2149057"/>
            <a:ext cx="2805924" cy="2805924"/>
          </a:xfrm>
          <a:prstGeom prst="rect">
            <a:avLst/>
          </a:prstGeom>
        </p:spPr>
      </p:pic>
      <p:sp>
        <p:nvSpPr>
          <p:cNvPr id="14" name="textruta 13"/>
          <p:cNvSpPr txBox="1"/>
          <p:nvPr/>
        </p:nvSpPr>
        <p:spPr>
          <a:xfrm>
            <a:off x="462558" y="406562"/>
            <a:ext cx="5063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FINDIT IN A NUTSHELL</a:t>
            </a:r>
            <a:endParaRPr lang="sv-SE" sz="3200" b="1" dirty="0">
              <a:solidFill>
                <a:srgbClr val="0098C3"/>
              </a:solidFill>
              <a:latin typeface="Futura PT Heavy" panose="020B0802020204020303" pitchFamily="34" charset="0"/>
            </a:endParaRPr>
          </a:p>
        </p:txBody>
      </p:sp>
      <p:sp>
        <p:nvSpPr>
          <p:cNvPr id="13" name="textruta 12"/>
          <p:cNvSpPr txBox="1"/>
          <p:nvPr/>
        </p:nvSpPr>
        <p:spPr>
          <a:xfrm>
            <a:off x="371690" y="1228264"/>
            <a:ext cx="7494087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Futura Book" pitchFamily="34" charset="0"/>
              </a:rPr>
              <a:t>IT-cluster </a:t>
            </a:r>
            <a:r>
              <a:rPr lang="sv-SE" sz="2400" dirty="0" err="1" smtClean="0">
                <a:latin typeface="Futura Book" pitchFamily="34" charset="0"/>
              </a:rPr>
              <a:t>financed</a:t>
            </a:r>
            <a:r>
              <a:rPr lang="sv-SE" sz="2400" dirty="0" smtClean="0">
                <a:latin typeface="Futura Book" pitchFamily="34" charset="0"/>
              </a:rPr>
              <a:t> by </a:t>
            </a:r>
            <a:r>
              <a:rPr lang="sv-SE" sz="2400" dirty="0" err="1" smtClean="0">
                <a:latin typeface="Futura Book" pitchFamily="34" charset="0"/>
              </a:rPr>
              <a:t>community</a:t>
            </a:r>
            <a:r>
              <a:rPr lang="sv-SE" sz="2400" dirty="0" smtClean="0">
                <a:latin typeface="Futura Book" pitchFamily="34" charset="0"/>
              </a:rPr>
              <a:t>-,  </a:t>
            </a:r>
            <a:br>
              <a:rPr lang="sv-SE" sz="2400" dirty="0" smtClean="0">
                <a:latin typeface="Futura Book" pitchFamily="34" charset="0"/>
              </a:rPr>
            </a:br>
            <a:r>
              <a:rPr lang="sv-SE" sz="2400" dirty="0" smtClean="0">
                <a:latin typeface="Futura Book" pitchFamily="34" charset="0"/>
              </a:rPr>
              <a:t>regional-, and national </a:t>
            </a:r>
            <a:r>
              <a:rPr lang="sv-SE" sz="2400" dirty="0" err="1" smtClean="0">
                <a:latin typeface="Futura Book" pitchFamily="34" charset="0"/>
              </a:rPr>
              <a:t>authorities</a:t>
            </a:r>
            <a:r>
              <a:rPr lang="sv-SE" sz="2400" dirty="0" smtClean="0">
                <a:latin typeface="Futura Book" pitchFamily="34" charset="0"/>
              </a:rPr>
              <a:t/>
            </a:r>
            <a:br>
              <a:rPr lang="sv-SE" sz="2400" dirty="0" smtClean="0">
                <a:latin typeface="Futura Book" pitchFamily="34" charset="0"/>
              </a:rPr>
            </a:br>
            <a:endParaRPr lang="sv-SE" sz="2400" dirty="0" smtClean="0">
              <a:latin typeface="Futura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Futura Book" pitchFamily="34" charset="0"/>
              </a:rPr>
              <a:t>Active </a:t>
            </a:r>
            <a:r>
              <a:rPr lang="sv-SE" sz="2400" dirty="0" err="1" smtClean="0">
                <a:latin typeface="Futura Book" pitchFamily="34" charset="0"/>
              </a:rPr>
              <a:t>mainly</a:t>
            </a:r>
            <a:r>
              <a:rPr lang="sv-SE" sz="2400" dirty="0" smtClean="0">
                <a:latin typeface="Futura Book" pitchFamily="34" charset="0"/>
              </a:rPr>
              <a:t> in the regions Gävleborg and </a:t>
            </a:r>
            <a:br>
              <a:rPr lang="sv-SE" sz="2400" dirty="0" smtClean="0">
                <a:latin typeface="Futura Book" pitchFamily="34" charset="0"/>
              </a:rPr>
            </a:br>
            <a:r>
              <a:rPr lang="sv-SE" sz="2400" dirty="0" smtClean="0">
                <a:latin typeface="Futura Book" pitchFamily="34" charset="0"/>
              </a:rPr>
              <a:t>Dalarna</a:t>
            </a:r>
            <a:br>
              <a:rPr lang="sv-SE" sz="2400" dirty="0" smtClean="0">
                <a:latin typeface="Futura Book" pitchFamily="34" charset="0"/>
              </a:rPr>
            </a:br>
            <a:endParaRPr lang="sv-SE" sz="2400" dirty="0" smtClean="0">
              <a:latin typeface="Futura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Futura Book" pitchFamily="34" charset="0"/>
              </a:rPr>
              <a:t>4 </a:t>
            </a:r>
            <a:r>
              <a:rPr lang="sv-SE" sz="2400" dirty="0" err="1" smtClean="0">
                <a:latin typeface="Futura Book" pitchFamily="34" charset="0"/>
              </a:rPr>
              <a:t>employees</a:t>
            </a:r>
            <a:r>
              <a:rPr lang="sv-SE" sz="2400" dirty="0" smtClean="0">
                <a:latin typeface="Futura Book" pitchFamily="34" charset="0"/>
              </a:rPr>
              <a:t/>
            </a:r>
            <a:br>
              <a:rPr lang="sv-SE" sz="2400" dirty="0" smtClean="0">
                <a:latin typeface="Futura Book" pitchFamily="34" charset="0"/>
              </a:rPr>
            </a:br>
            <a:endParaRPr lang="sv-SE" sz="2400" dirty="0" smtClean="0">
              <a:latin typeface="Futura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Futura Book" pitchFamily="34" charset="0"/>
              </a:rPr>
              <a:t>The ”HQ” is in the science park </a:t>
            </a:r>
            <a:r>
              <a:rPr lang="sv-SE" sz="2400" dirty="0" err="1" smtClean="0">
                <a:latin typeface="Futura Book" pitchFamily="34" charset="0"/>
              </a:rPr>
              <a:t>Sandbacka</a:t>
            </a:r>
            <a:r>
              <a:rPr lang="sv-SE" sz="2400" dirty="0" smtClean="0">
                <a:latin typeface="Futura Book" pitchFamily="34" charset="0"/>
              </a:rPr>
              <a:t> Park, in Sandviken. 2 small </a:t>
            </a:r>
            <a:r>
              <a:rPr lang="sv-SE" sz="2400" dirty="0" err="1" smtClean="0">
                <a:latin typeface="Futura Book" pitchFamily="34" charset="0"/>
              </a:rPr>
              <a:t>offices</a:t>
            </a:r>
            <a:r>
              <a:rPr lang="sv-SE" sz="2400" dirty="0" smtClean="0">
                <a:latin typeface="Futura Book" pitchFamily="34" charset="0"/>
              </a:rPr>
              <a:t> in Borlänge and Hudiksvall </a:t>
            </a:r>
            <a:r>
              <a:rPr lang="sv-SE" sz="2400" dirty="0" err="1" smtClean="0">
                <a:latin typeface="Futura Book" pitchFamily="34" charset="0"/>
              </a:rPr>
              <a:t>too</a:t>
            </a:r>
            <a:r>
              <a:rPr lang="sv-SE" sz="2400" smtClean="0">
                <a:latin typeface="Futura Book" pitchFamily="34" charset="0"/>
              </a:rPr>
              <a:t> </a:t>
            </a:r>
            <a:r>
              <a:rPr lang="sv-SE" sz="2400" dirty="0" smtClean="0">
                <a:latin typeface="Futura Book" pitchFamily="34" charset="0"/>
              </a:rPr>
              <a:t/>
            </a:r>
            <a:br>
              <a:rPr lang="sv-SE" sz="2400" dirty="0" smtClean="0">
                <a:latin typeface="Futura Book" pitchFamily="34" charset="0"/>
              </a:rPr>
            </a:br>
            <a:endParaRPr lang="sv-SE" sz="2400" dirty="0" smtClean="0">
              <a:latin typeface="Futura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>
                <a:latin typeface="Futura Book" pitchFamily="34" charset="0"/>
              </a:rPr>
              <a:t>Founded</a:t>
            </a:r>
            <a:r>
              <a:rPr lang="sv-SE" sz="2400" dirty="0" smtClean="0">
                <a:latin typeface="Futura Book" pitchFamily="34" charset="0"/>
              </a:rPr>
              <a:t> by Sandvik and Sandviken 11 </a:t>
            </a:r>
            <a:r>
              <a:rPr lang="sv-SE" sz="2400" dirty="0" err="1" smtClean="0">
                <a:latin typeface="Futura Book" pitchFamily="34" charset="0"/>
              </a:rPr>
              <a:t>years</a:t>
            </a:r>
            <a:r>
              <a:rPr lang="sv-SE" sz="2400" dirty="0" smtClean="0">
                <a:latin typeface="Futura Book" pitchFamily="34" charset="0"/>
              </a:rPr>
              <a:t> </a:t>
            </a:r>
            <a:r>
              <a:rPr lang="sv-SE" sz="2400" dirty="0" err="1" smtClean="0">
                <a:latin typeface="Futura Book" pitchFamily="34" charset="0"/>
              </a:rPr>
              <a:t>ago</a:t>
            </a:r>
            <a:endParaRPr lang="sv-SE" sz="2400" dirty="0" smtClean="0">
              <a:latin typeface="Futura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sv-SE" sz="2400" dirty="0">
              <a:latin typeface="Futura Book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5107" y="204481"/>
            <a:ext cx="2694482" cy="2694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47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891" b="20257"/>
          <a:stretch/>
        </p:blipFill>
        <p:spPr>
          <a:xfrm>
            <a:off x="0" y="2889503"/>
            <a:ext cx="12192000" cy="3624605"/>
          </a:xfrm>
          <a:prstGeom prst="rect">
            <a:avLst/>
          </a:prstGeom>
        </p:spPr>
      </p:pic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64" r="964" b="92639"/>
          <a:stretch/>
        </p:blipFill>
        <p:spPr>
          <a:xfrm rot="10800000">
            <a:off x="0" y="6292644"/>
            <a:ext cx="12201830" cy="5653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80" y="6423241"/>
            <a:ext cx="834285" cy="321687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462558" y="406562"/>
            <a:ext cx="5063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FINDIT´S GOAL</a:t>
            </a:r>
            <a:endParaRPr lang="sv-SE" sz="3200" b="1" dirty="0">
              <a:solidFill>
                <a:srgbClr val="0098C3"/>
              </a:solidFill>
              <a:latin typeface="Futura PT Heavy" panose="020B0802020204020303" pitchFamily="34" charset="0"/>
            </a:endParaRPr>
          </a:p>
        </p:txBody>
      </p:sp>
      <p:sp>
        <p:nvSpPr>
          <p:cNvPr id="6149" name="Rektangel 8"/>
          <p:cNvSpPr>
            <a:spLocks noChangeArrowheads="1"/>
          </p:cNvSpPr>
          <p:nvPr/>
        </p:nvSpPr>
        <p:spPr bwMode="auto">
          <a:xfrm>
            <a:off x="462557" y="1024601"/>
            <a:ext cx="10727957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>
              <a:buClr>
                <a:srgbClr val="0099CC"/>
              </a:buClr>
              <a:buSzPct val="131000"/>
            </a:pPr>
            <a:r>
              <a:rPr lang="en-US" sz="2400" dirty="0" smtClean="0">
                <a:latin typeface="Futura Book" pitchFamily="34" charset="0"/>
                <a:cs typeface="Arial" charset="0"/>
              </a:rPr>
              <a:t>By (usually) working as a “coupling device”, i.e. connecting problem owners with problem solvers</a:t>
            </a:r>
            <a:r>
              <a:rPr lang="en-US" sz="2400" dirty="0">
                <a:latin typeface="Futura Book" pitchFamily="34" charset="0"/>
                <a:cs typeface="Arial" charset="0"/>
              </a:rPr>
              <a:t>, we support the creation of sustainable competitive SMEs and value chains through industrial IT! </a:t>
            </a:r>
            <a:r>
              <a:rPr lang="en-US" sz="2400" dirty="0" smtClean="0">
                <a:latin typeface="Futura Book" pitchFamily="34" charset="0"/>
                <a:cs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3357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64" r="964" b="92639"/>
          <a:stretch/>
        </p:blipFill>
        <p:spPr>
          <a:xfrm rot="10800000">
            <a:off x="0" y="6292644"/>
            <a:ext cx="12201830" cy="5653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80" y="6423241"/>
            <a:ext cx="834285" cy="321687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462558" y="406562"/>
            <a:ext cx="5063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VAD ÄR INDUSTRIELL IT? </a:t>
            </a:r>
            <a:endParaRPr lang="sv-SE" sz="3200" b="1" dirty="0">
              <a:solidFill>
                <a:srgbClr val="0098C3"/>
              </a:solidFill>
              <a:latin typeface="Futura PT Heavy" panose="020B0802020204020303" pitchFamily="34" charset="0"/>
            </a:endParaRPr>
          </a:p>
        </p:txBody>
      </p:sp>
      <p:sp>
        <p:nvSpPr>
          <p:cNvPr id="11" name="textruta 10"/>
          <p:cNvSpPr txBox="1"/>
          <p:nvPr/>
        </p:nvSpPr>
        <p:spPr>
          <a:xfrm>
            <a:off x="5945265" y="1066628"/>
            <a:ext cx="6150941" cy="5164830"/>
          </a:xfrm>
          <a:prstGeom prst="rect">
            <a:avLst/>
          </a:prstGeom>
          <a:solidFill>
            <a:schemeClr val="bg1"/>
          </a:solidFill>
        </p:spPr>
        <p:txBody>
          <a:bodyPr wrap="square" lIns="180000" tIns="180000" rIns="180000" bIns="180000" rtlCol="0">
            <a:spAutoFit/>
          </a:bodyPr>
          <a:lstStyle/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Book" pitchFamily="34" charset="0"/>
              </a:rPr>
              <a:t>IT </a:t>
            </a:r>
            <a:r>
              <a:rPr lang="en-US" sz="2400" dirty="0">
                <a:latin typeface="Futura Book" pitchFamily="34" charset="0"/>
              </a:rPr>
              <a:t>used industrially to collect and manage data at different levels</a:t>
            </a:r>
            <a:r>
              <a:rPr lang="sv-SE" sz="2400" dirty="0" smtClean="0">
                <a:latin typeface="Futura Book" pitchFamily="34" charset="0"/>
              </a:rPr>
              <a:t/>
            </a:r>
            <a:br>
              <a:rPr lang="sv-SE" sz="2400" dirty="0" smtClean="0">
                <a:latin typeface="Futura Book" pitchFamily="34" charset="0"/>
              </a:rPr>
            </a:br>
            <a:endParaRPr lang="en-US" sz="2400" dirty="0">
              <a:latin typeface="Futura Book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Book" pitchFamily="34" charset="0"/>
              </a:rPr>
              <a:t>IT used </a:t>
            </a:r>
            <a:r>
              <a:rPr lang="en-US" sz="2400" dirty="0">
                <a:latin typeface="Futura Book" pitchFamily="34" charset="0"/>
              </a:rPr>
              <a:t>to control </a:t>
            </a:r>
            <a:r>
              <a:rPr lang="en-US" sz="2400" dirty="0" smtClean="0">
                <a:latin typeface="Futura Book" pitchFamily="34" charset="0"/>
              </a:rPr>
              <a:t>administrative and physical flows, both internally and externally (e.g. in the value chains)</a:t>
            </a:r>
            <a:br>
              <a:rPr lang="en-US" sz="2400" dirty="0" smtClean="0">
                <a:latin typeface="Futura Book" pitchFamily="34" charset="0"/>
              </a:rPr>
            </a:br>
            <a:endParaRPr lang="en-US" sz="2400" dirty="0">
              <a:latin typeface="Futura Book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Book" pitchFamily="34" charset="0"/>
              </a:rPr>
              <a:t>IT for streamlining and optimizing processes (e.g. production and logistics)</a:t>
            </a:r>
            <a:r>
              <a:rPr lang="sv-SE" sz="2400" dirty="0" smtClean="0">
                <a:latin typeface="Futura Book" pitchFamily="34" charset="0"/>
              </a:rPr>
              <a:t/>
            </a:r>
            <a:br>
              <a:rPr lang="sv-SE" sz="2400" dirty="0" smtClean="0">
                <a:latin typeface="Futura Book" pitchFamily="34" charset="0"/>
              </a:rPr>
            </a:br>
            <a:endParaRPr lang="en-US" sz="2400" dirty="0">
              <a:latin typeface="Futura Book" pitchFamily="34" charset="0"/>
            </a:endParaRPr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Futura Book" pitchFamily="34" charset="0"/>
              </a:rPr>
              <a:t>IT support for </a:t>
            </a:r>
            <a:r>
              <a:rPr lang="sv-SE" sz="2400" dirty="0" err="1" smtClean="0">
                <a:latin typeface="Futura Book" pitchFamily="34" charset="0"/>
              </a:rPr>
              <a:t>exchanging</a:t>
            </a:r>
            <a:r>
              <a:rPr lang="sv-SE" sz="2400" dirty="0" smtClean="0">
                <a:latin typeface="Futura Book" pitchFamily="34" charset="0"/>
              </a:rPr>
              <a:t> information to  </a:t>
            </a:r>
            <a:r>
              <a:rPr lang="sv-SE" sz="2400" dirty="0" err="1" smtClean="0">
                <a:latin typeface="Futura Book" pitchFamily="34" charset="0"/>
              </a:rPr>
              <a:t>enable</a:t>
            </a:r>
            <a:r>
              <a:rPr lang="sv-SE" sz="2400" dirty="0" smtClean="0">
                <a:latin typeface="Futura Book" pitchFamily="34" charset="0"/>
              </a:rPr>
              <a:t> </a:t>
            </a:r>
            <a:r>
              <a:rPr lang="sv-SE" sz="2400" dirty="0" err="1" smtClean="0">
                <a:latin typeface="Futura Book" pitchFamily="34" charset="0"/>
              </a:rPr>
              <a:t>resource</a:t>
            </a:r>
            <a:r>
              <a:rPr lang="sv-SE" sz="2400" dirty="0" smtClean="0">
                <a:latin typeface="Futura Book" pitchFamily="34" charset="0"/>
              </a:rPr>
              <a:t> </a:t>
            </a:r>
            <a:r>
              <a:rPr lang="sv-SE" sz="2400" dirty="0" err="1" smtClean="0">
                <a:latin typeface="Futura Book" pitchFamily="34" charset="0"/>
              </a:rPr>
              <a:t>optimization</a:t>
            </a:r>
            <a:r>
              <a:rPr lang="sv-SE" sz="2400" dirty="0" smtClean="0">
                <a:latin typeface="Futura Book" pitchFamily="34" charset="0"/>
              </a:rPr>
              <a:t> in the  </a:t>
            </a:r>
            <a:r>
              <a:rPr lang="sv-SE" sz="2400" dirty="0" err="1" smtClean="0">
                <a:latin typeface="Futura Book" pitchFamily="34" charset="0"/>
              </a:rPr>
              <a:t>entire</a:t>
            </a:r>
            <a:r>
              <a:rPr lang="sv-SE" sz="2400" dirty="0" smtClean="0">
                <a:latin typeface="Futura Book" pitchFamily="34" charset="0"/>
              </a:rPr>
              <a:t> </a:t>
            </a:r>
            <a:r>
              <a:rPr lang="sv-SE" sz="2400" dirty="0" err="1">
                <a:latin typeface="Futura Book" pitchFamily="34" charset="0"/>
              </a:rPr>
              <a:t>value</a:t>
            </a:r>
            <a:r>
              <a:rPr lang="sv-SE" sz="2400" dirty="0">
                <a:latin typeface="Futura Book" pitchFamily="34" charset="0"/>
              </a:rPr>
              <a:t> </a:t>
            </a:r>
            <a:r>
              <a:rPr lang="sv-SE" sz="2400" dirty="0" err="1" smtClean="0">
                <a:latin typeface="Futura Book" pitchFamily="34" charset="0"/>
              </a:rPr>
              <a:t>chains</a:t>
            </a:r>
            <a:endParaRPr lang="sv-SE" sz="2400" dirty="0">
              <a:latin typeface="Futura Book" pitchFamily="34" charset="0"/>
            </a:endParaRPr>
          </a:p>
        </p:txBody>
      </p:sp>
      <p:sp>
        <p:nvSpPr>
          <p:cNvPr id="12" name="textruta 11"/>
          <p:cNvSpPr txBox="1"/>
          <p:nvPr/>
        </p:nvSpPr>
        <p:spPr>
          <a:xfrm>
            <a:off x="6055805" y="250921"/>
            <a:ext cx="58508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INDUSTRIAL IT </a:t>
            </a:r>
            <a:r>
              <a:rPr lang="sv-SE" sz="24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(</a:t>
            </a:r>
            <a:r>
              <a:rPr lang="sv-SE" sz="2400" b="1" dirty="0">
                <a:solidFill>
                  <a:srgbClr val="0098C3"/>
                </a:solidFill>
                <a:latin typeface="Futura PT Heavy" panose="020B0802020204020303" pitchFamily="34" charset="0"/>
              </a:rPr>
              <a:t>as </a:t>
            </a:r>
            <a:r>
              <a:rPr lang="sv-SE" sz="2400" b="1" dirty="0" err="1">
                <a:solidFill>
                  <a:srgbClr val="0098C3"/>
                </a:solidFill>
                <a:latin typeface="Futura PT Heavy" panose="020B0802020204020303" pitchFamily="34" charset="0"/>
              </a:rPr>
              <a:t>we</a:t>
            </a:r>
            <a:r>
              <a:rPr lang="sv-SE" sz="2400" b="1" dirty="0">
                <a:solidFill>
                  <a:srgbClr val="0098C3"/>
                </a:solidFill>
                <a:latin typeface="Futura PT Heavy" panose="020B0802020204020303" pitchFamily="34" charset="0"/>
              </a:rPr>
              <a:t> </a:t>
            </a:r>
            <a:r>
              <a:rPr lang="sv-SE" sz="2400" b="1" dirty="0" err="1">
                <a:solidFill>
                  <a:srgbClr val="0098C3"/>
                </a:solidFill>
                <a:latin typeface="Futura PT Heavy" panose="020B0802020204020303" pitchFamily="34" charset="0"/>
              </a:rPr>
              <a:t>define</a:t>
            </a:r>
            <a:r>
              <a:rPr lang="sv-SE" sz="2400" b="1" dirty="0">
                <a:solidFill>
                  <a:srgbClr val="0098C3"/>
                </a:solidFill>
                <a:latin typeface="Futura PT Heavy" panose="020B0802020204020303" pitchFamily="34" charset="0"/>
              </a:rPr>
              <a:t> it</a:t>
            </a:r>
            <a:r>
              <a:rPr lang="sv-SE" sz="24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)</a:t>
            </a:r>
            <a:endParaRPr lang="sv-SE" sz="2400" b="1" dirty="0">
              <a:solidFill>
                <a:srgbClr val="0098C3"/>
              </a:solidFill>
              <a:latin typeface="Futura PT Heavy" panose="020B0802020204020303" pitchFamily="34" charset="0"/>
            </a:endParaRPr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0" r="30164"/>
          <a:stretch/>
        </p:blipFill>
        <p:spPr>
          <a:xfrm>
            <a:off x="0" y="-30779"/>
            <a:ext cx="5388926" cy="6323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995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64" r="964" b="92639"/>
          <a:stretch/>
        </p:blipFill>
        <p:spPr>
          <a:xfrm rot="10800000">
            <a:off x="0" y="6292644"/>
            <a:ext cx="12201830" cy="565356"/>
          </a:xfrm>
          <a:prstGeom prst="rect">
            <a:avLst/>
          </a:prstGeom>
        </p:spPr>
      </p:pic>
      <p:pic>
        <p:nvPicPr>
          <p:cNvPr id="8" name="Bildobjekt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6480" y="6423241"/>
            <a:ext cx="834285" cy="321687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418014" y="192557"/>
            <a:ext cx="429851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VALUE CHAIN </a:t>
            </a:r>
            <a:b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</a:br>
            <a:r>
              <a:rPr lang="sv-SE" sz="24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(as </a:t>
            </a:r>
            <a:r>
              <a:rPr lang="sv-SE" sz="2400" b="1" dirty="0" err="1" smtClean="0">
                <a:solidFill>
                  <a:srgbClr val="0098C3"/>
                </a:solidFill>
                <a:latin typeface="Futura PT Heavy" panose="020B0802020204020303" pitchFamily="34" charset="0"/>
              </a:rPr>
              <a:t>we</a:t>
            </a:r>
            <a:r>
              <a:rPr lang="sv-SE" sz="24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 </a:t>
            </a:r>
            <a:r>
              <a:rPr lang="sv-SE" sz="2400" b="1" dirty="0" err="1" smtClean="0">
                <a:solidFill>
                  <a:srgbClr val="0098C3"/>
                </a:solidFill>
                <a:latin typeface="Futura PT Heavy" panose="020B0802020204020303" pitchFamily="34" charset="0"/>
              </a:rPr>
              <a:t>define</a:t>
            </a:r>
            <a:r>
              <a:rPr lang="sv-SE" sz="24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 it)</a:t>
            </a:r>
            <a:endParaRPr lang="sv-SE" sz="2400" b="1" dirty="0">
              <a:solidFill>
                <a:srgbClr val="0098C3"/>
              </a:solidFill>
              <a:latin typeface="Futura PT Heavy" panose="020B0802020204020303" pitchFamily="34" charset="0"/>
            </a:endParaRPr>
          </a:p>
        </p:txBody>
      </p:sp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5436" y="797666"/>
            <a:ext cx="4441327" cy="2540917"/>
          </a:xfrm>
          <a:prstGeom prst="rect">
            <a:avLst/>
          </a:prstGeom>
        </p:spPr>
      </p:pic>
      <p:sp>
        <p:nvSpPr>
          <p:cNvPr id="4" name="V-form 3"/>
          <p:cNvSpPr/>
          <p:nvPr/>
        </p:nvSpPr>
        <p:spPr>
          <a:xfrm>
            <a:off x="4923590" y="4041145"/>
            <a:ext cx="1731523" cy="1066585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1" name="V-form 10"/>
          <p:cNvSpPr/>
          <p:nvPr/>
        </p:nvSpPr>
        <p:spPr>
          <a:xfrm>
            <a:off x="6690787" y="4037905"/>
            <a:ext cx="1731523" cy="1079687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2" name="V-form 11"/>
          <p:cNvSpPr/>
          <p:nvPr/>
        </p:nvSpPr>
        <p:spPr>
          <a:xfrm>
            <a:off x="8457975" y="4034666"/>
            <a:ext cx="1731523" cy="1073064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sp>
        <p:nvSpPr>
          <p:cNvPr id="13" name="V-form 12"/>
          <p:cNvSpPr/>
          <p:nvPr/>
        </p:nvSpPr>
        <p:spPr>
          <a:xfrm>
            <a:off x="10205706" y="4011967"/>
            <a:ext cx="1731523" cy="1095763"/>
          </a:xfrm>
          <a:prstGeom prst="chevron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>
              <a:solidFill>
                <a:schemeClr val="tx1"/>
              </a:solidFill>
            </a:endParaRPr>
          </a:p>
        </p:txBody>
      </p:sp>
      <p:cxnSp>
        <p:nvCxnSpPr>
          <p:cNvPr id="17" name="Rak pilkoppling 16"/>
          <p:cNvCxnSpPr/>
          <p:nvPr/>
        </p:nvCxnSpPr>
        <p:spPr>
          <a:xfrm>
            <a:off x="6732932" y="4556719"/>
            <a:ext cx="3112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ak pilkoppling 19"/>
          <p:cNvCxnSpPr/>
          <p:nvPr/>
        </p:nvCxnSpPr>
        <p:spPr>
          <a:xfrm>
            <a:off x="8519579" y="4572934"/>
            <a:ext cx="3112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Rak pilkoppling 20"/>
          <p:cNvCxnSpPr/>
          <p:nvPr/>
        </p:nvCxnSpPr>
        <p:spPr>
          <a:xfrm>
            <a:off x="10286774" y="4569694"/>
            <a:ext cx="311285" cy="0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ruta 21"/>
          <p:cNvSpPr txBox="1"/>
          <p:nvPr/>
        </p:nvSpPr>
        <p:spPr>
          <a:xfrm>
            <a:off x="5332156" y="4255155"/>
            <a:ext cx="116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Raw Materials</a:t>
            </a:r>
            <a:endParaRPr lang="sv-SE" b="1" dirty="0"/>
          </a:p>
        </p:txBody>
      </p:sp>
      <p:sp>
        <p:nvSpPr>
          <p:cNvPr id="23" name="textruta 22"/>
          <p:cNvSpPr txBox="1"/>
          <p:nvPr/>
        </p:nvSpPr>
        <p:spPr>
          <a:xfrm>
            <a:off x="6831876" y="4251915"/>
            <a:ext cx="1722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SME / Subcontractor</a:t>
            </a:r>
            <a:endParaRPr lang="sv-SE" b="1" dirty="0"/>
          </a:p>
        </p:txBody>
      </p:sp>
      <p:sp>
        <p:nvSpPr>
          <p:cNvPr id="24" name="textruta 23"/>
          <p:cNvSpPr txBox="1"/>
          <p:nvPr/>
        </p:nvSpPr>
        <p:spPr>
          <a:xfrm>
            <a:off x="8963798" y="4248675"/>
            <a:ext cx="10570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Process Industry</a:t>
            </a:r>
            <a:endParaRPr lang="sv-SE" b="1" dirty="0"/>
          </a:p>
        </p:txBody>
      </p:sp>
      <p:sp>
        <p:nvSpPr>
          <p:cNvPr id="25" name="textruta 24"/>
          <p:cNvSpPr txBox="1"/>
          <p:nvPr/>
        </p:nvSpPr>
        <p:spPr>
          <a:xfrm>
            <a:off x="10633713" y="4245427"/>
            <a:ext cx="115759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dirty="0" smtClean="0"/>
              <a:t>End Customer</a:t>
            </a:r>
            <a:endParaRPr lang="sv-SE" b="1" dirty="0"/>
          </a:p>
        </p:txBody>
      </p:sp>
      <p:sp>
        <p:nvSpPr>
          <p:cNvPr id="26" name="textruta 25"/>
          <p:cNvSpPr txBox="1"/>
          <p:nvPr/>
        </p:nvSpPr>
        <p:spPr>
          <a:xfrm>
            <a:off x="156754" y="1369978"/>
            <a:ext cx="456229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3050" indent="-27305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Book" pitchFamily="34" charset="0"/>
              </a:rPr>
              <a:t>The series </a:t>
            </a:r>
            <a:r>
              <a:rPr lang="en-US" sz="2400" dirty="0">
                <a:latin typeface="Futura Book" pitchFamily="34" charset="0"/>
              </a:rPr>
              <a:t>of activities that create and build value at every </a:t>
            </a:r>
            <a:r>
              <a:rPr lang="en-US" sz="2400" dirty="0" smtClean="0">
                <a:latin typeface="Futura Book" pitchFamily="34" charset="0"/>
              </a:rPr>
              <a:t>step in an entire production chain</a:t>
            </a:r>
            <a:br>
              <a:rPr lang="en-US" sz="2400" dirty="0" smtClean="0">
                <a:latin typeface="Futura Book" pitchFamily="34" charset="0"/>
              </a:rPr>
            </a:br>
            <a:endParaRPr lang="en-US" sz="2400" dirty="0" smtClean="0">
              <a:latin typeface="Futura Book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sv-SE" sz="2400" dirty="0">
                <a:latin typeface="Futura Book" pitchFamily="34" charset="0"/>
              </a:rPr>
              <a:t>All </a:t>
            </a:r>
            <a:r>
              <a:rPr lang="sv-SE" sz="2400" dirty="0" err="1">
                <a:latin typeface="Futura Book" pitchFamily="34" charset="0"/>
              </a:rPr>
              <a:t>nodes</a:t>
            </a:r>
            <a:r>
              <a:rPr lang="sv-SE" sz="2400" dirty="0">
                <a:latin typeface="Futura Book" pitchFamily="34" charset="0"/>
              </a:rPr>
              <a:t> </a:t>
            </a:r>
            <a:r>
              <a:rPr lang="sv-SE" sz="2400" dirty="0" err="1">
                <a:latin typeface="Futura Book" pitchFamily="34" charset="0"/>
              </a:rPr>
              <a:t>are</a:t>
            </a:r>
            <a:r>
              <a:rPr lang="sv-SE" sz="2400" dirty="0">
                <a:latin typeface="Futura Book" pitchFamily="34" charset="0"/>
              </a:rPr>
              <a:t> independent </a:t>
            </a:r>
            <a:r>
              <a:rPr lang="sv-SE" sz="2400" dirty="0" err="1">
                <a:latin typeface="Futura Book" pitchFamily="34" charset="0"/>
              </a:rPr>
              <a:t>with</a:t>
            </a:r>
            <a:r>
              <a:rPr lang="sv-SE" sz="2400" dirty="0">
                <a:latin typeface="Futura Book" pitchFamily="34" charset="0"/>
              </a:rPr>
              <a:t> </a:t>
            </a:r>
            <a:r>
              <a:rPr lang="sv-SE" sz="2400" dirty="0" err="1">
                <a:latin typeface="Futura Book" pitchFamily="34" charset="0"/>
              </a:rPr>
              <a:t>own</a:t>
            </a:r>
            <a:r>
              <a:rPr lang="sv-SE" sz="2400" dirty="0">
                <a:latin typeface="Futura Book" pitchFamily="34" charset="0"/>
              </a:rPr>
              <a:t> agendas, </a:t>
            </a:r>
            <a:r>
              <a:rPr lang="sv-SE" sz="2400" dirty="0" err="1">
                <a:latin typeface="Futura Book" pitchFamily="34" charset="0"/>
              </a:rPr>
              <a:t>goals</a:t>
            </a:r>
            <a:r>
              <a:rPr lang="sv-SE" sz="2400" dirty="0">
                <a:latin typeface="Futura Book" pitchFamily="34" charset="0"/>
              </a:rPr>
              <a:t> </a:t>
            </a:r>
            <a:r>
              <a:rPr lang="sv-SE" sz="2400" dirty="0" err="1" smtClean="0">
                <a:latin typeface="Futura Book" pitchFamily="34" charset="0"/>
              </a:rPr>
              <a:t>etc</a:t>
            </a:r>
            <a:r>
              <a:rPr lang="sv-SE" sz="2400" dirty="0" smtClean="0">
                <a:latin typeface="Futura Book" pitchFamily="34" charset="0"/>
              </a:rPr>
              <a:t/>
            </a:r>
            <a:br>
              <a:rPr lang="sv-SE" sz="2400" dirty="0" smtClean="0">
                <a:latin typeface="Futura Book" pitchFamily="34" charset="0"/>
              </a:rPr>
            </a:br>
            <a:endParaRPr lang="sv-SE" sz="2400" dirty="0">
              <a:latin typeface="Futura Book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sv-SE" sz="2400" dirty="0" err="1" smtClean="0">
                <a:latin typeface="Futura Book" pitchFamily="34" charset="0"/>
              </a:rPr>
              <a:t>Goods</a:t>
            </a:r>
            <a:r>
              <a:rPr lang="sv-SE" sz="2400" dirty="0" smtClean="0">
                <a:latin typeface="Futura Book" pitchFamily="34" charset="0"/>
              </a:rPr>
              <a:t> </a:t>
            </a:r>
            <a:r>
              <a:rPr lang="sv-SE" sz="2400" dirty="0">
                <a:latin typeface="Futura Book" pitchFamily="34" charset="0"/>
              </a:rPr>
              <a:t>and </a:t>
            </a:r>
            <a:r>
              <a:rPr lang="sv-SE" sz="2400" dirty="0" smtClean="0">
                <a:latin typeface="Futura Book" pitchFamily="34" charset="0"/>
              </a:rPr>
              <a:t>information </a:t>
            </a:r>
            <a:r>
              <a:rPr lang="sv-SE" sz="2400" dirty="0" err="1" smtClean="0">
                <a:latin typeface="Futura Book" pitchFamily="34" charset="0"/>
              </a:rPr>
              <a:t>flow</a:t>
            </a:r>
            <a:r>
              <a:rPr lang="sv-SE" sz="2400" dirty="0" smtClean="0">
                <a:latin typeface="Futura Book" pitchFamily="34" charset="0"/>
              </a:rPr>
              <a:t> </a:t>
            </a:r>
            <a:r>
              <a:rPr lang="sv-SE" sz="2400" dirty="0">
                <a:latin typeface="Futura Book" pitchFamily="34" charset="0"/>
              </a:rPr>
              <a:t>in </a:t>
            </a:r>
            <a:r>
              <a:rPr lang="sv-SE" sz="2400" dirty="0" smtClean="0">
                <a:latin typeface="Futura Book" pitchFamily="34" charset="0"/>
              </a:rPr>
              <a:t>the </a:t>
            </a:r>
            <a:r>
              <a:rPr lang="sv-SE" sz="2400" dirty="0" err="1" smtClean="0">
                <a:latin typeface="Futura Book" pitchFamily="34" charset="0"/>
              </a:rPr>
              <a:t>chain</a:t>
            </a:r>
            <a:r>
              <a:rPr lang="sv-SE" sz="2400" dirty="0">
                <a:latin typeface="Futura Book" pitchFamily="34" charset="0"/>
              </a:rPr>
              <a:t/>
            </a:r>
            <a:br>
              <a:rPr lang="sv-SE" sz="2400" dirty="0">
                <a:latin typeface="Futura Book" pitchFamily="34" charset="0"/>
              </a:rPr>
            </a:br>
            <a:endParaRPr lang="sv-SE" sz="2400" dirty="0">
              <a:latin typeface="Futura Book" pitchFamily="34" charset="0"/>
            </a:endParaRPr>
          </a:p>
          <a:p>
            <a:pPr marL="273050" indent="-27305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Futura Book" pitchFamily="34" charset="0"/>
              </a:rPr>
              <a:t>Industrial IT supports </a:t>
            </a:r>
            <a:r>
              <a:rPr lang="sv-SE" sz="2400" dirty="0" err="1" smtClean="0">
                <a:latin typeface="Futura Book" pitchFamily="34" charset="0"/>
              </a:rPr>
              <a:t>this</a:t>
            </a:r>
            <a:r>
              <a:rPr lang="sv-SE" sz="2400" dirty="0" smtClean="0">
                <a:latin typeface="Futura Book" pitchFamily="34" charset="0"/>
              </a:rPr>
              <a:t> </a:t>
            </a:r>
            <a:r>
              <a:rPr lang="sv-SE" sz="2400" dirty="0" err="1" smtClean="0">
                <a:latin typeface="Futura Book" pitchFamily="34" charset="0"/>
              </a:rPr>
              <a:t>networking</a:t>
            </a:r>
            <a:endParaRPr lang="sv-SE" sz="2400" dirty="0">
              <a:latin typeface="Futura Book" pitchFamily="34" charset="0"/>
            </a:endParaRPr>
          </a:p>
        </p:txBody>
      </p:sp>
      <p:pic>
        <p:nvPicPr>
          <p:cNvPr id="2" name="Bildobjekt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915" y="797666"/>
            <a:ext cx="3799502" cy="2540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9521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64" r="964" b="92639"/>
          <a:stretch/>
        </p:blipFill>
        <p:spPr>
          <a:xfrm rot="10800000">
            <a:off x="0" y="6292644"/>
            <a:ext cx="12201830" cy="56535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12119" y="6423241"/>
            <a:ext cx="834285" cy="321687"/>
          </a:xfrm>
          <a:prstGeom prst="rect">
            <a:avLst/>
          </a:prstGeom>
        </p:spPr>
      </p:pic>
      <p:sp>
        <p:nvSpPr>
          <p:cNvPr id="12" name="textruta 11"/>
          <p:cNvSpPr txBox="1"/>
          <p:nvPr/>
        </p:nvSpPr>
        <p:spPr>
          <a:xfrm>
            <a:off x="462558" y="406562"/>
            <a:ext cx="60385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FINDIT´S FOUR MAIN </a:t>
            </a:r>
            <a:b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</a:br>
            <a: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ACTIVITIES/TOOLS</a:t>
            </a:r>
            <a:b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</a:br>
            <a:endParaRPr lang="sv-SE" sz="1200" dirty="0">
              <a:solidFill>
                <a:srgbClr val="0098C3"/>
              </a:solidFill>
              <a:latin typeface="Futura PT Heavy" panose="020B0802020204020303" pitchFamily="34" charset="0"/>
            </a:endParaRPr>
          </a:p>
        </p:txBody>
      </p:sp>
      <p:sp>
        <p:nvSpPr>
          <p:cNvPr id="2" name="textruta 1"/>
          <p:cNvSpPr txBox="1"/>
          <p:nvPr/>
        </p:nvSpPr>
        <p:spPr>
          <a:xfrm>
            <a:off x="152178" y="1415681"/>
            <a:ext cx="5855067" cy="787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 smtClean="0">
              <a:latin typeface="Futura Book" pitchFamily="34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Futura Book" pitchFamily="34" charset="0"/>
                <a:cs typeface="Arial" charset="0"/>
              </a:rPr>
              <a:t>Innovation – </a:t>
            </a:r>
            <a:r>
              <a:rPr lang="sv-SE" sz="2400" dirty="0" err="1" smtClean="0">
                <a:latin typeface="Futura Book" pitchFamily="34" charset="0"/>
                <a:cs typeface="Arial" charset="0"/>
              </a:rPr>
              <a:t>Applications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>, </a:t>
            </a:r>
            <a:r>
              <a:rPr lang="sv-SE" sz="2400" dirty="0" err="1" smtClean="0">
                <a:latin typeface="Futura Book" pitchFamily="34" charset="0"/>
                <a:cs typeface="Arial" charset="0"/>
              </a:rPr>
              <a:t>projects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/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endParaRPr lang="sv-SE" sz="2400" dirty="0" smtClean="0">
              <a:latin typeface="Futura Book" pitchFamily="34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>
                <a:latin typeface="Futura Book" pitchFamily="34" charset="0"/>
                <a:cs typeface="Arial" charset="0"/>
              </a:rPr>
              <a:t>Networking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> –</a:t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r>
              <a:rPr lang="sv-SE" sz="2400" dirty="0" smtClean="0">
                <a:latin typeface="Futura Book" pitchFamily="34" charset="0"/>
                <a:cs typeface="Arial" charset="0"/>
              </a:rPr>
              <a:t>IT-manager/Gamification/SME/</a:t>
            </a:r>
            <a:r>
              <a:rPr lang="sv-SE" sz="2400" dirty="0" err="1" smtClean="0">
                <a:latin typeface="Futura Book" pitchFamily="34" charset="0"/>
                <a:cs typeface="Arial" charset="0"/>
              </a:rPr>
              <a:t>Female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/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endParaRPr lang="sv-SE" sz="2400" dirty="0" smtClean="0">
              <a:latin typeface="Futura Book" pitchFamily="34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>
                <a:latin typeface="Futura Book" pitchFamily="34" charset="0"/>
                <a:cs typeface="Arial" charset="0"/>
              </a:rPr>
              <a:t>Influence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> </a:t>
            </a:r>
            <a:r>
              <a:rPr lang="sv-SE" sz="2400" dirty="0">
                <a:latin typeface="Futura Book" pitchFamily="34" charset="0"/>
                <a:cs typeface="Arial" charset="0"/>
              </a:rPr>
              <a:t>–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> </a:t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r>
              <a:rPr lang="sv-SE" sz="2400" dirty="0" err="1" smtClean="0">
                <a:latin typeface="Futura Book" pitchFamily="34" charset="0"/>
                <a:cs typeface="Arial" charset="0"/>
              </a:rPr>
              <a:t>Referral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> </a:t>
            </a:r>
            <a:r>
              <a:rPr lang="sv-SE" sz="2400" dirty="0" err="1" smtClean="0">
                <a:latin typeface="Futura Book" pitchFamily="34" charset="0"/>
                <a:cs typeface="Arial" charset="0"/>
              </a:rPr>
              <a:t>body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>, policy </a:t>
            </a:r>
            <a:r>
              <a:rPr lang="sv-SE" sz="2400" dirty="0" err="1" smtClean="0">
                <a:latin typeface="Futura Book" pitchFamily="34" charset="0"/>
                <a:cs typeface="Arial" charset="0"/>
              </a:rPr>
              <a:t>making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/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endParaRPr lang="sv-SE" sz="2400" dirty="0" smtClean="0">
              <a:latin typeface="Futura Book" pitchFamily="34" charset="0"/>
              <a:cs typeface="Arial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>
                <a:latin typeface="Futura Book" pitchFamily="34" charset="0"/>
                <a:cs typeface="Arial" charset="0"/>
              </a:rPr>
              <a:t>Analysis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> – </a:t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r>
              <a:rPr lang="sv-SE" sz="2400" dirty="0" err="1" smtClean="0">
                <a:latin typeface="Futura Book" pitchFamily="34" charset="0"/>
                <a:cs typeface="Arial" charset="0"/>
              </a:rPr>
              <a:t>Inventories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> (SME, IT-</a:t>
            </a:r>
            <a:r>
              <a:rPr lang="sv-SE" sz="2400" dirty="0" err="1" smtClean="0">
                <a:latin typeface="Futura Book" pitchFamily="34" charset="0"/>
                <a:cs typeface="Arial" charset="0"/>
              </a:rPr>
              <a:t>suppliers</a:t>
            </a:r>
            <a:r>
              <a:rPr lang="sv-SE" sz="2400" dirty="0" smtClean="0">
                <a:latin typeface="Futura Book" pitchFamily="34" charset="0"/>
                <a:cs typeface="Arial" charset="0"/>
              </a:rPr>
              <a:t>)</a:t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r>
              <a:rPr lang="sv-SE" sz="2400" dirty="0" smtClean="0">
                <a:latin typeface="Futura Book" pitchFamily="34" charset="0"/>
                <a:cs typeface="Arial" charset="0"/>
              </a:rPr>
              <a:t/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r>
              <a:rPr lang="sv-SE" sz="2400" dirty="0" smtClean="0">
                <a:latin typeface="Futura Book" pitchFamily="34" charset="0"/>
                <a:cs typeface="Arial" charset="0"/>
              </a:rPr>
              <a:t/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r>
              <a:rPr lang="sv-SE" sz="2400" dirty="0" smtClean="0">
                <a:latin typeface="Futura Book" pitchFamily="34" charset="0"/>
                <a:cs typeface="Arial" charset="0"/>
              </a:rPr>
              <a:t/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r>
              <a:rPr lang="sv-SE" sz="2400" dirty="0" smtClean="0">
                <a:latin typeface="Futura Book" pitchFamily="34" charset="0"/>
                <a:cs typeface="Arial" charset="0"/>
              </a:rPr>
              <a:t/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r>
              <a:rPr lang="sv-SE" sz="2400" dirty="0" smtClean="0">
                <a:latin typeface="Futura Book" pitchFamily="34" charset="0"/>
                <a:cs typeface="Arial" charset="0"/>
              </a:rPr>
              <a:t/>
            </a:r>
            <a:br>
              <a:rPr lang="sv-SE" sz="2400" dirty="0" smtClean="0">
                <a:latin typeface="Futura Book" pitchFamily="34" charset="0"/>
                <a:cs typeface="Arial" charset="0"/>
              </a:rPr>
            </a:br>
            <a:endParaRPr lang="sv-SE" dirty="0">
              <a:latin typeface="Futura Book" pitchFamily="34" charset="0"/>
            </a:endParaRPr>
          </a:p>
          <a:p>
            <a:endParaRPr lang="sv-SE" sz="3200" i="1" dirty="0" smtClean="0">
              <a:latin typeface="Futura Book" pitchFamily="34" charset="0"/>
            </a:endParaRPr>
          </a:p>
          <a:p>
            <a:endParaRPr lang="sv-SE" dirty="0"/>
          </a:p>
          <a:p>
            <a:endParaRPr lang="sv-SE" dirty="0" smtClean="0"/>
          </a:p>
          <a:p>
            <a:endParaRPr lang="sv-SE" dirty="0" smtClean="0"/>
          </a:p>
          <a:p>
            <a:endParaRPr lang="sv-SE" dirty="0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1074" y="638296"/>
            <a:ext cx="5541275" cy="5541275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7330973" y="1516182"/>
            <a:ext cx="17738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800" dirty="0" smtClean="0"/>
              <a:t>Innovation</a:t>
            </a:r>
            <a:endParaRPr lang="sv-SE" sz="2800" dirty="0"/>
          </a:p>
        </p:txBody>
      </p:sp>
      <p:sp>
        <p:nvSpPr>
          <p:cNvPr id="8" name="textruta 7"/>
          <p:cNvSpPr txBox="1"/>
          <p:nvPr/>
        </p:nvSpPr>
        <p:spPr>
          <a:xfrm>
            <a:off x="6647793" y="3594234"/>
            <a:ext cx="1610191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Influence</a:t>
            </a:r>
            <a:endParaRPr lang="sv-SE" sz="2800" dirty="0"/>
          </a:p>
        </p:txBody>
      </p:sp>
      <p:sp>
        <p:nvSpPr>
          <p:cNvPr id="9" name="textruta 8"/>
          <p:cNvSpPr txBox="1"/>
          <p:nvPr/>
        </p:nvSpPr>
        <p:spPr>
          <a:xfrm>
            <a:off x="9354222" y="1757466"/>
            <a:ext cx="1984338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Networking</a:t>
            </a:r>
            <a:endParaRPr lang="sv-SE" sz="2800" dirty="0"/>
          </a:p>
        </p:txBody>
      </p:sp>
      <p:sp>
        <p:nvSpPr>
          <p:cNvPr id="11" name="textruta 10"/>
          <p:cNvSpPr txBox="1"/>
          <p:nvPr/>
        </p:nvSpPr>
        <p:spPr>
          <a:xfrm>
            <a:off x="8702587" y="3962105"/>
            <a:ext cx="1620683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800" dirty="0" err="1" smtClean="0"/>
              <a:t>Analysis</a:t>
            </a:r>
            <a:endParaRPr lang="sv-SE" sz="2800" dirty="0"/>
          </a:p>
        </p:txBody>
      </p:sp>
    </p:spTree>
    <p:extLst>
      <p:ext uri="{BB962C8B-B14F-4D97-AF65-F5344CB8AC3E}">
        <p14:creationId xmlns:p14="http://schemas.microsoft.com/office/powerpoint/2010/main" val="1636004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64" r="964" b="92639"/>
          <a:stretch/>
        </p:blipFill>
        <p:spPr>
          <a:xfrm rot="10800000">
            <a:off x="0" y="6292644"/>
            <a:ext cx="12201830" cy="56535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18" y="6423241"/>
            <a:ext cx="834285" cy="321687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462558" y="406562"/>
            <a:ext cx="50636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 </a:t>
            </a:r>
            <a:endParaRPr lang="sv-SE" sz="3200" b="1" dirty="0">
              <a:solidFill>
                <a:srgbClr val="0098C3"/>
              </a:solidFill>
              <a:latin typeface="Futura PT Heavy" panose="020B0802020204020303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99471" y="662069"/>
            <a:ext cx="6967538" cy="5040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430951" y="4817606"/>
            <a:ext cx="2952750" cy="808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ruta 8"/>
          <p:cNvSpPr txBox="1">
            <a:spLocks noChangeArrowheads="1"/>
          </p:cNvSpPr>
          <p:nvPr/>
        </p:nvSpPr>
        <p:spPr bwMode="auto">
          <a:xfrm>
            <a:off x="179735" y="2066315"/>
            <a:ext cx="4819736" cy="378565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Futura Book" pitchFamily="34" charset="0"/>
                <a:cs typeface="Arial" charset="0"/>
              </a:rPr>
              <a:t>400 </a:t>
            </a:r>
            <a:r>
              <a:rPr lang="en-US" sz="2400" dirty="0">
                <a:latin typeface="Futura Book" pitchFamily="34" charset="0"/>
                <a:cs typeface="Arial" charset="0"/>
              </a:rPr>
              <a:t>Team FindIT member organizations including </a:t>
            </a:r>
            <a:r>
              <a:rPr lang="en-US" sz="2400" dirty="0" smtClean="0">
                <a:latin typeface="Futura Book" pitchFamily="34" charset="0"/>
                <a:cs typeface="Arial" charset="0"/>
              </a:rPr>
              <a:t>950 </a:t>
            </a:r>
            <a:r>
              <a:rPr lang="en-US" sz="2400" dirty="0">
                <a:latin typeface="Futura Book" pitchFamily="34" charset="0"/>
                <a:cs typeface="Arial" charset="0"/>
              </a:rPr>
              <a:t>contacts in our CRM-system</a:t>
            </a:r>
            <a:r>
              <a:rPr lang="en-US" sz="2400" dirty="0" smtClean="0">
                <a:latin typeface="Futura Book" pitchFamily="34" charset="0"/>
                <a:cs typeface="Arial" charset="0"/>
              </a:rPr>
              <a:t>!</a:t>
            </a:r>
            <a:br>
              <a:rPr lang="en-US" sz="2400" dirty="0" smtClean="0">
                <a:latin typeface="Futura Book" pitchFamily="34" charset="0"/>
                <a:cs typeface="Arial" charset="0"/>
              </a:rPr>
            </a:br>
            <a:r>
              <a:rPr lang="en-US" sz="2400" dirty="0" smtClean="0">
                <a:latin typeface="Futura Book" pitchFamily="34" charset="0"/>
                <a:cs typeface="Arial" charset="0"/>
              </a:rPr>
              <a:t>(170612)</a:t>
            </a:r>
            <a:r>
              <a:rPr lang="en-US" sz="2400" dirty="0">
                <a:latin typeface="Futura Book" pitchFamily="34" charset="0"/>
                <a:cs typeface="Arial" charset="0"/>
              </a:rPr>
              <a:t/>
            </a:r>
            <a:br>
              <a:rPr lang="en-US" sz="2400" dirty="0">
                <a:latin typeface="Futura Book" pitchFamily="34" charset="0"/>
                <a:cs typeface="Arial" charset="0"/>
              </a:rPr>
            </a:br>
            <a:endParaRPr lang="en-US" sz="2400" dirty="0">
              <a:latin typeface="Futura Book" pitchFamily="34" charset="0"/>
              <a:cs typeface="Arial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400" dirty="0">
                <a:latin typeface="Futura Book" pitchFamily="34" charset="0"/>
                <a:cs typeface="Arial" charset="0"/>
              </a:rPr>
              <a:t>Monthly </a:t>
            </a:r>
            <a:r>
              <a:rPr lang="en-US" sz="2400" dirty="0" smtClean="0">
                <a:latin typeface="Futura Book" pitchFamily="34" charset="0"/>
                <a:cs typeface="Arial" charset="0"/>
              </a:rPr>
              <a:t>letters, invitations….</a:t>
            </a:r>
            <a:r>
              <a:rPr lang="en-US" sz="2400" dirty="0">
                <a:latin typeface="Futura Book" pitchFamily="34" charset="0"/>
                <a:cs typeface="Arial" charset="0"/>
              </a:rPr>
              <a:t/>
            </a:r>
            <a:br>
              <a:rPr lang="en-US" sz="2400" dirty="0">
                <a:latin typeface="Futura Book" pitchFamily="34" charset="0"/>
                <a:cs typeface="Arial" charset="0"/>
              </a:rPr>
            </a:br>
            <a:endParaRPr lang="en-US" sz="2400" dirty="0">
              <a:latin typeface="Futura Book" pitchFamily="34" charset="0"/>
              <a:cs typeface="Arial" charset="0"/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r>
              <a:rPr lang="en-US" sz="2400" dirty="0">
                <a:latin typeface="Futura Book" pitchFamily="34" charset="0"/>
                <a:cs typeface="Arial" charset="0"/>
              </a:rPr>
              <a:t>Targeted searches/mailings/</a:t>
            </a:r>
            <a:br>
              <a:rPr lang="en-US" sz="2400" dirty="0">
                <a:latin typeface="Futura Book" pitchFamily="34" charset="0"/>
                <a:cs typeface="Arial" charset="0"/>
              </a:rPr>
            </a:br>
            <a:r>
              <a:rPr lang="en-US" sz="2400" dirty="0">
                <a:latin typeface="Futura Book" pitchFamily="34" charset="0"/>
                <a:cs typeface="Arial" charset="0"/>
              </a:rPr>
              <a:t>requests…</a:t>
            </a:r>
            <a:r>
              <a:rPr lang="en-US" sz="2400" b="1" dirty="0">
                <a:solidFill>
                  <a:srgbClr val="FF0000"/>
                </a:solidFill>
                <a:latin typeface="Futura Book"/>
              </a:rPr>
              <a:t/>
            </a:r>
            <a:br>
              <a:rPr lang="en-US" sz="2400" b="1" dirty="0">
                <a:solidFill>
                  <a:srgbClr val="FF0000"/>
                </a:solidFill>
                <a:latin typeface="Futura Book"/>
              </a:rPr>
            </a:br>
            <a:endParaRPr lang="sv-SE" sz="2400" b="1" dirty="0">
              <a:solidFill>
                <a:srgbClr val="FF0000"/>
              </a:solidFill>
            </a:endParaRPr>
          </a:p>
        </p:txBody>
      </p:sp>
      <p:sp>
        <p:nvSpPr>
          <p:cNvPr id="12" name="Rectangle 2"/>
          <p:cNvSpPr txBox="1">
            <a:spLocks noChangeArrowheads="1"/>
          </p:cNvSpPr>
          <p:nvPr/>
        </p:nvSpPr>
        <p:spPr>
          <a:xfrm>
            <a:off x="568817" y="628199"/>
            <a:ext cx="4957354" cy="72076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v-SE" sz="3600" b="1" dirty="0">
                <a:solidFill>
                  <a:srgbClr val="0098C3"/>
                </a:solidFill>
                <a:latin typeface="Futura PT Heavy" panose="020B0802020204020303" pitchFamily="34" charset="0"/>
              </a:rPr>
              <a:t>FINDIT´S</a:t>
            </a:r>
            <a:r>
              <a:rPr lang="en-US" sz="3500" b="1" dirty="0" smtClean="0">
                <a:solidFill>
                  <a:srgbClr val="0098C3"/>
                </a:solidFill>
                <a:latin typeface="Futura Book"/>
              </a:rPr>
              <a:t> NETWORK</a:t>
            </a:r>
            <a:endParaRPr lang="en-US" sz="3500" b="1" dirty="0" smtClean="0">
              <a:solidFill>
                <a:srgbClr val="000000"/>
              </a:solidFill>
              <a:latin typeface="Futura"/>
            </a:endParaRPr>
          </a:p>
        </p:txBody>
      </p:sp>
    </p:spTree>
    <p:extLst>
      <p:ext uri="{BB962C8B-B14F-4D97-AF65-F5344CB8AC3E}">
        <p14:creationId xmlns:p14="http://schemas.microsoft.com/office/powerpoint/2010/main" val="4038937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ktangel 29"/>
          <p:cNvSpPr/>
          <p:nvPr/>
        </p:nvSpPr>
        <p:spPr>
          <a:xfrm>
            <a:off x="9948036" y="-1"/>
            <a:ext cx="1943593" cy="363582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89" r="1293" b="14711"/>
          <a:stretch/>
        </p:blipFill>
        <p:spPr>
          <a:xfrm>
            <a:off x="7691751" y="3331820"/>
            <a:ext cx="4526546" cy="3109545"/>
          </a:xfrm>
          <a:prstGeom prst="rect">
            <a:avLst/>
          </a:prstGeom>
        </p:spPr>
      </p:pic>
      <p:pic>
        <p:nvPicPr>
          <p:cNvPr id="4" name="Bildobjekt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32" t="4217" r="22177" b="1"/>
          <a:stretch/>
        </p:blipFill>
        <p:spPr>
          <a:xfrm>
            <a:off x="3955744" y="3319222"/>
            <a:ext cx="4193846" cy="3104019"/>
          </a:xfrm>
          <a:prstGeom prst="rect">
            <a:avLst/>
          </a:prstGeom>
        </p:spPr>
      </p:pic>
      <p:pic>
        <p:nvPicPr>
          <p:cNvPr id="21" name="Bildobjekt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04"/>
          <a:stretch/>
        </p:blipFill>
        <p:spPr>
          <a:xfrm>
            <a:off x="-1" y="3318301"/>
            <a:ext cx="3958047" cy="3232359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64" r="964" b="92639"/>
          <a:stretch/>
        </p:blipFill>
        <p:spPr>
          <a:xfrm rot="10800000">
            <a:off x="0" y="6292644"/>
            <a:ext cx="12201830" cy="56535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18" y="6423241"/>
            <a:ext cx="834285" cy="321687"/>
          </a:xfrm>
          <a:prstGeom prst="rect">
            <a:avLst/>
          </a:prstGeom>
        </p:spPr>
      </p:pic>
      <p:sp>
        <p:nvSpPr>
          <p:cNvPr id="9" name="textruta 8"/>
          <p:cNvSpPr txBox="1"/>
          <p:nvPr/>
        </p:nvSpPr>
        <p:spPr>
          <a:xfrm>
            <a:off x="331928" y="406562"/>
            <a:ext cx="92894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IT-FORUM - FINDIT´S ANNUAL BUSINESS DAY</a:t>
            </a:r>
            <a:endParaRPr lang="sv-SE" sz="3200" dirty="0" smtClean="0">
              <a:latin typeface="Futura Book" pitchFamily="34" charset="0"/>
            </a:endParaRPr>
          </a:p>
          <a:p>
            <a:endParaRPr lang="sv-SE" sz="3200" b="1" dirty="0">
              <a:solidFill>
                <a:srgbClr val="0098C3"/>
              </a:solidFill>
              <a:latin typeface="Futura PT Heavy" panose="020B0802020204020303" pitchFamily="34" charset="0"/>
            </a:endParaRPr>
          </a:p>
        </p:txBody>
      </p:sp>
      <p:sp>
        <p:nvSpPr>
          <p:cNvPr id="19" name="textruta 18"/>
          <p:cNvSpPr txBox="1"/>
          <p:nvPr/>
        </p:nvSpPr>
        <p:spPr>
          <a:xfrm>
            <a:off x="462557" y="1125683"/>
            <a:ext cx="57695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smtClean="0">
                <a:latin typeface="Futura Book" pitchFamily="34" charset="0"/>
              </a:rPr>
              <a:t>Last </a:t>
            </a:r>
            <a:r>
              <a:rPr lang="sv-SE" sz="2400" dirty="0" err="1" smtClean="0">
                <a:latin typeface="Futura Book" pitchFamily="34" charset="0"/>
              </a:rPr>
              <a:t>year</a:t>
            </a:r>
            <a:r>
              <a:rPr lang="sv-SE" sz="2400" dirty="0" smtClean="0">
                <a:latin typeface="Futura Book" pitchFamily="34" charset="0"/>
              </a:rPr>
              <a:t> </a:t>
            </a:r>
            <a:r>
              <a:rPr lang="sv-SE" sz="2400" dirty="0" err="1" smtClean="0">
                <a:latin typeface="Futura Book" pitchFamily="34" charset="0"/>
              </a:rPr>
              <a:t>around</a:t>
            </a:r>
            <a:r>
              <a:rPr lang="sv-SE" sz="2400" dirty="0" smtClean="0">
                <a:latin typeface="Futura Book" pitchFamily="34" charset="0"/>
              </a:rPr>
              <a:t> 180 </a:t>
            </a:r>
            <a:r>
              <a:rPr lang="sv-SE" sz="2400" dirty="0" err="1" smtClean="0">
                <a:latin typeface="Futura Book" pitchFamily="34" charset="0"/>
              </a:rPr>
              <a:t>visitors</a:t>
            </a:r>
            <a:endParaRPr lang="sv-SE" sz="2400" dirty="0" smtClean="0">
              <a:latin typeface="Futura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>
                <a:latin typeface="Futura Book" pitchFamily="34" charset="0"/>
              </a:rPr>
              <a:t>Around</a:t>
            </a:r>
            <a:r>
              <a:rPr lang="sv-SE" sz="2400" dirty="0" smtClean="0">
                <a:latin typeface="Futura Book" pitchFamily="34" charset="0"/>
              </a:rPr>
              <a:t> </a:t>
            </a:r>
            <a:r>
              <a:rPr lang="sv-SE" sz="2400" dirty="0">
                <a:latin typeface="Futura Book" pitchFamily="34" charset="0"/>
              </a:rPr>
              <a:t>20 </a:t>
            </a:r>
            <a:r>
              <a:rPr lang="sv-SE" sz="2400" dirty="0" err="1" smtClean="0">
                <a:latin typeface="Futura Book" pitchFamily="34" charset="0"/>
              </a:rPr>
              <a:t>seminars</a:t>
            </a:r>
            <a:r>
              <a:rPr lang="sv-SE" sz="2400" dirty="0" smtClean="0">
                <a:latin typeface="Futura Book" pitchFamily="34" charset="0"/>
              </a:rPr>
              <a:t> and </a:t>
            </a:r>
            <a:r>
              <a:rPr lang="sv-SE" sz="2400" dirty="0" err="1" smtClean="0">
                <a:latin typeface="Futura Book" pitchFamily="34" charset="0"/>
              </a:rPr>
              <a:t>lectures</a:t>
            </a:r>
            <a:endParaRPr lang="sv-SE" sz="2400" dirty="0" smtClean="0">
              <a:latin typeface="Futura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400" dirty="0" err="1" smtClean="0">
                <a:latin typeface="Futura Book" pitchFamily="34" charset="0"/>
              </a:rPr>
              <a:t>Around</a:t>
            </a:r>
            <a:r>
              <a:rPr lang="sv-SE" sz="2400" dirty="0" smtClean="0">
                <a:latin typeface="Futura Book" pitchFamily="34" charset="0"/>
              </a:rPr>
              <a:t> 20 </a:t>
            </a:r>
            <a:r>
              <a:rPr lang="sv-SE" sz="2400" dirty="0" err="1" smtClean="0">
                <a:latin typeface="Futura Book" pitchFamily="34" charset="0"/>
              </a:rPr>
              <a:t>stands</a:t>
            </a:r>
            <a:r>
              <a:rPr lang="sv-SE" sz="2400" dirty="0" smtClean="0">
                <a:latin typeface="Futura Book" pitchFamily="34" charset="0"/>
              </a:rPr>
              <a:t> in an </a:t>
            </a:r>
            <a:r>
              <a:rPr lang="sv-SE" sz="2400" dirty="0" err="1" smtClean="0">
                <a:latin typeface="Futura Book" pitchFamily="34" charset="0"/>
              </a:rPr>
              <a:t>exibition</a:t>
            </a:r>
            <a:r>
              <a:rPr lang="sv-SE" sz="2400" dirty="0" smtClean="0">
                <a:latin typeface="Futura Book" pitchFamily="34" charset="0"/>
              </a:rPr>
              <a:t> area</a:t>
            </a:r>
            <a:endParaRPr lang="sv-SE" sz="1600" dirty="0">
              <a:latin typeface="Futura Book" pitchFamily="34" charset="0"/>
            </a:endParaRPr>
          </a:p>
        </p:txBody>
      </p:sp>
      <p:sp>
        <p:nvSpPr>
          <p:cNvPr id="8" name="textruta 7"/>
          <p:cNvSpPr txBox="1"/>
          <p:nvPr/>
        </p:nvSpPr>
        <p:spPr>
          <a:xfrm>
            <a:off x="9948038" y="167073"/>
            <a:ext cx="1943593" cy="2416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2000" dirty="0" err="1" smtClean="0">
                <a:solidFill>
                  <a:schemeClr val="bg1"/>
                </a:solidFill>
                <a:latin typeface="Futura Book" pitchFamily="34" charset="0"/>
              </a:rPr>
              <a:t>October</a:t>
            </a:r>
            <a:endParaRPr lang="sv-SE" sz="2000" dirty="0" smtClean="0">
              <a:solidFill>
                <a:schemeClr val="bg1"/>
              </a:solidFill>
              <a:latin typeface="Futura Book" pitchFamily="34" charset="0"/>
            </a:endParaRPr>
          </a:p>
          <a:p>
            <a:pPr algn="ctr"/>
            <a:r>
              <a:rPr lang="sv-SE" sz="2000" dirty="0" smtClean="0">
                <a:solidFill>
                  <a:schemeClr val="bg1"/>
                </a:solidFill>
                <a:latin typeface="Futura Book" pitchFamily="34" charset="0"/>
              </a:rPr>
              <a:t>25th</a:t>
            </a:r>
          </a:p>
          <a:p>
            <a:pPr algn="ctr"/>
            <a:r>
              <a:rPr lang="sv-SE" sz="2000" dirty="0" smtClean="0">
                <a:solidFill>
                  <a:schemeClr val="bg1"/>
                </a:solidFill>
                <a:latin typeface="Futura Book" pitchFamily="34" charset="0"/>
              </a:rPr>
              <a:t> 2017</a:t>
            </a:r>
          </a:p>
          <a:p>
            <a:pPr algn="ctr"/>
            <a:endParaRPr lang="sv-SE" sz="2000" dirty="0" smtClean="0">
              <a:solidFill>
                <a:schemeClr val="bg1"/>
              </a:solidFill>
              <a:latin typeface="Futura Book" pitchFamily="34" charset="0"/>
            </a:endParaRPr>
          </a:p>
          <a:p>
            <a:pPr algn="ctr"/>
            <a:r>
              <a:rPr lang="sv-SE" sz="2000" dirty="0" err="1" smtClean="0">
                <a:solidFill>
                  <a:schemeClr val="bg1"/>
                </a:solidFill>
                <a:latin typeface="Futura Book" pitchFamily="34" charset="0"/>
              </a:rPr>
              <a:t>Sandbacka</a:t>
            </a:r>
            <a:r>
              <a:rPr lang="sv-SE" sz="2000" dirty="0" smtClean="0">
                <a:solidFill>
                  <a:schemeClr val="bg1"/>
                </a:solidFill>
                <a:latin typeface="Futura Book" pitchFamily="34" charset="0"/>
              </a:rPr>
              <a:t> </a:t>
            </a:r>
          </a:p>
          <a:p>
            <a:pPr algn="ctr"/>
            <a:r>
              <a:rPr lang="sv-SE" sz="2000" dirty="0" smtClean="0">
                <a:solidFill>
                  <a:schemeClr val="bg1"/>
                </a:solidFill>
                <a:latin typeface="Futura Book" pitchFamily="34" charset="0"/>
              </a:rPr>
              <a:t>Park</a:t>
            </a:r>
          </a:p>
          <a:p>
            <a:pPr algn="ctr"/>
            <a:endParaRPr lang="sv-SE" sz="2000" dirty="0">
              <a:solidFill>
                <a:schemeClr val="bg1"/>
              </a:solidFill>
              <a:latin typeface="Futura Book" pitchFamily="34" charset="0"/>
            </a:endParaRPr>
          </a:p>
          <a:p>
            <a:pPr algn="ctr"/>
            <a:r>
              <a:rPr lang="sv-SE" sz="1100" dirty="0">
                <a:solidFill>
                  <a:schemeClr val="bg1"/>
                </a:solidFill>
                <a:latin typeface="Futura Book" pitchFamily="34" charset="0"/>
              </a:rPr>
              <a:t>f</a:t>
            </a:r>
            <a:r>
              <a:rPr lang="sv-SE" sz="1100" dirty="0" smtClean="0">
                <a:solidFill>
                  <a:schemeClr val="bg1"/>
                </a:solidFill>
                <a:latin typeface="Futura Book" pitchFamily="34" charset="0"/>
              </a:rPr>
              <a:t>indit-solutions.se/it-forum</a:t>
            </a:r>
            <a:endParaRPr lang="sv-SE" sz="1100" dirty="0">
              <a:solidFill>
                <a:schemeClr val="bg1"/>
              </a:solidFill>
              <a:latin typeface="Futura Book" pitchFamily="34" charset="0"/>
            </a:endParaRPr>
          </a:p>
        </p:txBody>
      </p:sp>
      <p:sp>
        <p:nvSpPr>
          <p:cNvPr id="24" name="textruta 23"/>
          <p:cNvSpPr txBox="1"/>
          <p:nvPr/>
        </p:nvSpPr>
        <p:spPr>
          <a:xfrm>
            <a:off x="6846338" y="-136491"/>
            <a:ext cx="22244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v-SE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7" name="Bildobjekt 2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3051" y="2305927"/>
            <a:ext cx="1696539" cy="1620501"/>
          </a:xfrm>
          <a:prstGeom prst="rect">
            <a:avLst/>
          </a:prstGeom>
        </p:spPr>
      </p:pic>
      <p:sp>
        <p:nvSpPr>
          <p:cNvPr id="16" name="textruta 15"/>
          <p:cNvSpPr txBox="1"/>
          <p:nvPr/>
        </p:nvSpPr>
        <p:spPr>
          <a:xfrm>
            <a:off x="6558766" y="2933122"/>
            <a:ext cx="15140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sv-SE" sz="2000" dirty="0" err="1" smtClean="0"/>
              <a:t>Networking</a:t>
            </a:r>
            <a:endParaRPr lang="sv-SE" sz="2000" dirty="0"/>
          </a:p>
        </p:txBody>
      </p:sp>
    </p:spTree>
    <p:extLst>
      <p:ext uri="{BB962C8B-B14F-4D97-AF65-F5344CB8AC3E}">
        <p14:creationId xmlns:p14="http://schemas.microsoft.com/office/powerpoint/2010/main" val="155380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5" t="10443" r="15194"/>
          <a:stretch/>
        </p:blipFill>
        <p:spPr>
          <a:xfrm>
            <a:off x="6846570" y="-11430"/>
            <a:ext cx="5349240" cy="6371430"/>
          </a:xfrm>
          <a:prstGeom prst="rect">
            <a:avLst/>
          </a:prstGeom>
        </p:spPr>
      </p:pic>
      <p:pic>
        <p:nvPicPr>
          <p:cNvPr id="10" name="Bildobjekt 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8" t="64" r="964" b="92639"/>
          <a:stretch/>
        </p:blipFill>
        <p:spPr>
          <a:xfrm rot="10800000">
            <a:off x="0" y="6292644"/>
            <a:ext cx="12201830" cy="565356"/>
          </a:xfrm>
          <a:prstGeom prst="rect">
            <a:avLst/>
          </a:prstGeom>
        </p:spPr>
      </p:pic>
      <p:pic>
        <p:nvPicPr>
          <p:cNvPr id="3" name="Bildobjekt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418" y="6423241"/>
            <a:ext cx="834285" cy="321687"/>
          </a:xfrm>
          <a:prstGeom prst="rect">
            <a:avLst/>
          </a:prstGeom>
        </p:spPr>
      </p:pic>
      <p:sp>
        <p:nvSpPr>
          <p:cNvPr id="4" name="textruta 3"/>
          <p:cNvSpPr txBox="1"/>
          <p:nvPr/>
        </p:nvSpPr>
        <p:spPr>
          <a:xfrm>
            <a:off x="266613" y="243414"/>
            <a:ext cx="63823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 smtClean="0">
                <a:solidFill>
                  <a:srgbClr val="0098C3"/>
                </a:solidFill>
                <a:latin typeface="Futura PT Heavy" panose="020B0802020204020303" pitchFamily="34" charset="0"/>
              </a:rPr>
              <a:t>DIGITAL TRANSFORMATION OF TRADITIONAL INDUSTRY</a:t>
            </a:r>
            <a:endParaRPr lang="sv-SE" sz="3200" b="1" dirty="0">
              <a:solidFill>
                <a:srgbClr val="0098C3"/>
              </a:solidFill>
              <a:latin typeface="Futura PT Heavy" panose="020B0802020204020303" pitchFamily="34" charset="0"/>
            </a:endParaRPr>
          </a:p>
        </p:txBody>
      </p:sp>
      <p:sp>
        <p:nvSpPr>
          <p:cNvPr id="5" name="Rektangel 4"/>
          <p:cNvSpPr/>
          <p:nvPr/>
        </p:nvSpPr>
        <p:spPr>
          <a:xfrm>
            <a:off x="462558" y="1525135"/>
            <a:ext cx="493579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sv-SE" dirty="0">
              <a:latin typeface="Futura PT Book" panose="020B0502020204020303" pitchFamily="34" charset="0"/>
            </a:endParaRPr>
          </a:p>
          <a:p>
            <a:pPr>
              <a:buClr>
                <a:srgbClr val="0098C3"/>
              </a:buClr>
              <a:buSzPct val="112000"/>
            </a:pPr>
            <a:endParaRPr lang="sv-SE" dirty="0" smtClean="0">
              <a:latin typeface="Futura PT Book" panose="020B0502020204020303" pitchFamily="3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sv-SE" dirty="0">
              <a:latin typeface="Futura PT Book" panose="020B0502020204020303" pitchFamily="34" charset="0"/>
            </a:endParaRPr>
          </a:p>
        </p:txBody>
      </p:sp>
      <p:sp>
        <p:nvSpPr>
          <p:cNvPr id="7" name="textruta 6"/>
          <p:cNvSpPr txBox="1"/>
          <p:nvPr/>
        </p:nvSpPr>
        <p:spPr>
          <a:xfrm>
            <a:off x="83730" y="1348869"/>
            <a:ext cx="6756820" cy="53245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>
                <a:latin typeface="Futura Book" pitchFamily="34" charset="0"/>
              </a:rPr>
              <a:t>Lasse Aspelin - Stora Enso</a:t>
            </a:r>
            <a:r>
              <a:rPr lang="sv-SE" sz="2000" dirty="0" smtClean="0">
                <a:latin typeface="Futura Book" pitchFamily="34" charset="0"/>
              </a:rPr>
              <a:t>, presents a </a:t>
            </a:r>
            <a:r>
              <a:rPr lang="sv-SE" sz="2000" dirty="0" err="1" smtClean="0">
                <a:latin typeface="Futura Book" pitchFamily="34" charset="0"/>
              </a:rPr>
              <a:t>gamification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project</a:t>
            </a:r>
            <a:r>
              <a:rPr lang="sv-SE" sz="2000" dirty="0" smtClean="0">
                <a:latin typeface="Futura Book" pitchFamily="34" charset="0"/>
              </a:rPr>
              <a:t> – </a:t>
            </a:r>
            <a:r>
              <a:rPr lang="sv-SE" sz="2000" dirty="0" err="1" smtClean="0">
                <a:latin typeface="Futura Book" pitchFamily="34" charset="0"/>
              </a:rPr>
              <a:t>before</a:t>
            </a:r>
            <a:r>
              <a:rPr lang="sv-SE" sz="2000" dirty="0" smtClean="0">
                <a:latin typeface="Futura Book" pitchFamily="34" charset="0"/>
              </a:rPr>
              <a:t>/</a:t>
            </a:r>
            <a:r>
              <a:rPr lang="sv-SE" sz="2000" dirty="0" err="1" smtClean="0">
                <a:latin typeface="Futura Book" pitchFamily="34" charset="0"/>
              </a:rPr>
              <a:t>during</a:t>
            </a:r>
            <a:r>
              <a:rPr lang="sv-SE" sz="2000" dirty="0" smtClean="0">
                <a:latin typeface="Futura Book" pitchFamily="34" charset="0"/>
              </a:rPr>
              <a:t>/</a:t>
            </a:r>
            <a:r>
              <a:rPr lang="sv-SE" sz="2000" dirty="0" err="1" smtClean="0">
                <a:latin typeface="Futura Book" pitchFamily="34" charset="0"/>
              </a:rPr>
              <a:t>after</a:t>
            </a:r>
            <a:r>
              <a:rPr lang="sv-SE" sz="2000" dirty="0" smtClean="0">
                <a:latin typeface="Futura Book" pitchFamily="34" charset="0"/>
              </a:rPr>
              <a:t> the implementation. The </a:t>
            </a:r>
            <a:r>
              <a:rPr lang="sv-SE" sz="2000" dirty="0" err="1" smtClean="0">
                <a:latin typeface="Futura Book" pitchFamily="34" charset="0"/>
              </a:rPr>
              <a:t>first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project</a:t>
            </a:r>
            <a:r>
              <a:rPr lang="sv-SE" sz="2000" dirty="0" smtClean="0">
                <a:latin typeface="Futura Book" pitchFamily="34" charset="0"/>
              </a:rPr>
              <a:t> is </a:t>
            </a:r>
            <a:r>
              <a:rPr lang="sv-SE" sz="2000" dirty="0" err="1" smtClean="0">
                <a:latin typeface="Futura Book" pitchFamily="34" charset="0"/>
              </a:rPr>
              <a:t>now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followed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up</a:t>
            </a:r>
            <a:r>
              <a:rPr lang="sv-SE" sz="2000" dirty="0" smtClean="0">
                <a:latin typeface="Futura Book" pitchFamily="34" charset="0"/>
              </a:rPr>
              <a:t> by a second…. </a:t>
            </a:r>
            <a:br>
              <a:rPr lang="sv-SE" sz="2000" dirty="0" smtClean="0">
                <a:latin typeface="Futura Book" pitchFamily="34" charset="0"/>
              </a:rPr>
            </a:br>
            <a:endParaRPr lang="sv-SE" sz="2000" dirty="0" smtClean="0">
              <a:latin typeface="Futura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>
                <a:latin typeface="Futura Book" pitchFamily="34" charset="0"/>
              </a:rPr>
              <a:t>Roland Andersson - Sandvik,  </a:t>
            </a:r>
            <a:r>
              <a:rPr lang="sv-SE" sz="2000" b="1" dirty="0" err="1" smtClean="0">
                <a:latin typeface="Futura Book" pitchFamily="34" charset="0"/>
              </a:rPr>
              <a:t>Arnfinn</a:t>
            </a:r>
            <a:r>
              <a:rPr lang="sv-SE" sz="2000" b="1" dirty="0" smtClean="0">
                <a:latin typeface="Futura Book" pitchFamily="34" charset="0"/>
              </a:rPr>
              <a:t> Fredriksson - </a:t>
            </a:r>
            <a:r>
              <a:rPr lang="sv-SE" sz="2000" b="1" dirty="0" err="1" smtClean="0">
                <a:latin typeface="Futura Book" pitchFamily="34" charset="0"/>
              </a:rPr>
              <a:t>Movexum</a:t>
            </a:r>
            <a:r>
              <a:rPr lang="sv-SE" sz="2000" b="1" dirty="0" smtClean="0">
                <a:latin typeface="Futura Book" pitchFamily="34" charset="0"/>
              </a:rPr>
              <a:t>, Johan </a:t>
            </a:r>
            <a:r>
              <a:rPr lang="sv-SE" sz="2000" b="1" dirty="0" err="1" smtClean="0">
                <a:latin typeface="Futura Book" pitchFamily="34" charset="0"/>
              </a:rPr>
              <a:t>Soläng</a:t>
            </a:r>
            <a:r>
              <a:rPr lang="sv-SE" sz="2000" b="1" dirty="0" smtClean="0">
                <a:latin typeface="Futura Book" pitchFamily="34" charset="0"/>
              </a:rPr>
              <a:t> - </a:t>
            </a:r>
            <a:r>
              <a:rPr lang="sv-SE" sz="2000" b="1" dirty="0" err="1" smtClean="0">
                <a:latin typeface="Futura Book" pitchFamily="34" charset="0"/>
              </a:rPr>
              <a:t>Invotech</a:t>
            </a:r>
            <a:r>
              <a:rPr lang="sv-SE" sz="2000" b="1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will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describe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how</a:t>
            </a:r>
            <a:r>
              <a:rPr lang="sv-SE" sz="2000" dirty="0" smtClean="0">
                <a:latin typeface="Futura Book" pitchFamily="34" charset="0"/>
              </a:rPr>
              <a:t> a multinational </a:t>
            </a:r>
            <a:r>
              <a:rPr lang="sv-SE" sz="2000" dirty="0" err="1" smtClean="0">
                <a:latin typeface="Futura Book" pitchFamily="34" charset="0"/>
              </a:rPr>
              <a:t>corporation</a:t>
            </a:r>
            <a:r>
              <a:rPr lang="sv-SE" sz="2000" dirty="0">
                <a:latin typeface="Futura Book" pitchFamily="34" charset="0"/>
              </a:rPr>
              <a:t>, </a:t>
            </a:r>
            <a:r>
              <a:rPr lang="sv-SE" sz="2000" dirty="0" smtClean="0">
                <a:latin typeface="Futura Book" pitchFamily="34" charset="0"/>
              </a:rPr>
              <a:t>a startup </a:t>
            </a:r>
            <a:r>
              <a:rPr lang="sv-SE" sz="2000" dirty="0" err="1" smtClean="0">
                <a:latin typeface="Futura Book" pitchFamily="34" charset="0"/>
              </a:rPr>
              <a:t>incubator</a:t>
            </a:r>
            <a:r>
              <a:rPr lang="sv-SE" sz="2000" dirty="0">
                <a:latin typeface="Futura Book" pitchFamily="34" charset="0"/>
              </a:rPr>
              <a:t> </a:t>
            </a:r>
            <a:r>
              <a:rPr lang="sv-SE" sz="2000" dirty="0" smtClean="0">
                <a:latin typeface="Futura Book" pitchFamily="34" charset="0"/>
              </a:rPr>
              <a:t>arena and an IT </a:t>
            </a:r>
            <a:r>
              <a:rPr lang="sv-SE" sz="2000" dirty="0" err="1" smtClean="0">
                <a:latin typeface="Futura Book" pitchFamily="34" charset="0"/>
              </a:rPr>
              <a:t>supplier</a:t>
            </a:r>
            <a:r>
              <a:rPr lang="sv-SE" sz="2000" dirty="0" smtClean="0">
                <a:latin typeface="Futura Book" pitchFamily="34" charset="0"/>
              </a:rPr>
              <a:t> (plus a </a:t>
            </a:r>
            <a:r>
              <a:rPr lang="sv-SE" sz="2000" dirty="0" err="1" smtClean="0">
                <a:latin typeface="Futura Book" pitchFamily="34" charset="0"/>
              </a:rPr>
              <a:t>few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more</a:t>
            </a:r>
            <a:r>
              <a:rPr lang="sv-SE" sz="2000" dirty="0" smtClean="0">
                <a:latin typeface="Futura Book" pitchFamily="34" charset="0"/>
              </a:rPr>
              <a:t>) </a:t>
            </a:r>
            <a:r>
              <a:rPr lang="sv-SE" sz="2000" dirty="0" err="1" smtClean="0">
                <a:latin typeface="Futura Book" pitchFamily="34" charset="0"/>
              </a:rPr>
              <a:t>together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found</a:t>
            </a:r>
            <a:r>
              <a:rPr lang="sv-SE" sz="2000" dirty="0" smtClean="0">
                <a:latin typeface="Futura Book" pitchFamily="34" charset="0"/>
              </a:rPr>
              <a:t> a solution to a </a:t>
            </a:r>
            <a:r>
              <a:rPr lang="sv-SE" sz="2000" dirty="0" err="1" smtClean="0">
                <a:latin typeface="Futura Book" pitchFamily="34" charset="0"/>
              </a:rPr>
              <a:t>tricky</a:t>
            </a:r>
            <a:r>
              <a:rPr lang="sv-SE" sz="2000" dirty="0">
                <a:latin typeface="Futura Book" pitchFamily="34" charset="0"/>
              </a:rPr>
              <a:t> </a:t>
            </a:r>
            <a:r>
              <a:rPr lang="sv-SE" sz="2000" dirty="0" err="1">
                <a:latin typeface="Futura Book" pitchFamily="34" charset="0"/>
              </a:rPr>
              <a:t>logistics</a:t>
            </a:r>
            <a:r>
              <a:rPr lang="sv-SE" sz="2000" dirty="0">
                <a:latin typeface="Futura Book" pitchFamily="34" charset="0"/>
              </a:rPr>
              <a:t> </a:t>
            </a:r>
            <a:r>
              <a:rPr lang="sv-SE" sz="2000" dirty="0" smtClean="0">
                <a:latin typeface="Futura Book" pitchFamily="34" charset="0"/>
              </a:rPr>
              <a:t>problem, plus </a:t>
            </a:r>
            <a:r>
              <a:rPr lang="sv-SE" sz="2000" dirty="0" err="1" smtClean="0">
                <a:latin typeface="Futura Book" pitchFamily="34" charset="0"/>
              </a:rPr>
              <a:t>how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this</a:t>
            </a:r>
            <a:r>
              <a:rPr lang="sv-SE" sz="2000" dirty="0" smtClean="0">
                <a:latin typeface="Futura Book" pitchFamily="34" charset="0"/>
              </a:rPr>
              <a:t>  led to </a:t>
            </a:r>
            <a:r>
              <a:rPr lang="sv-SE" sz="2000" dirty="0" err="1" smtClean="0">
                <a:latin typeface="Futura Book" pitchFamily="34" charset="0"/>
              </a:rPr>
              <a:t>other</a:t>
            </a:r>
            <a:r>
              <a:rPr lang="sv-SE" sz="2000" dirty="0" smtClean="0">
                <a:latin typeface="Futura Book" pitchFamily="34" charset="0"/>
              </a:rPr>
              <a:t> new innovations/business </a:t>
            </a:r>
            <a:r>
              <a:rPr lang="sv-SE" sz="2000" dirty="0" err="1" smtClean="0">
                <a:latin typeface="Futura Book" pitchFamily="34" charset="0"/>
              </a:rPr>
              <a:t>ideas</a:t>
            </a:r>
            <a:r>
              <a:rPr lang="sv-SE" sz="2000" dirty="0" smtClean="0">
                <a:latin typeface="Futura Book" pitchFamily="34" charset="0"/>
              </a:rPr>
              <a:t>….</a:t>
            </a:r>
            <a:br>
              <a:rPr lang="sv-SE" sz="2000" dirty="0" smtClean="0">
                <a:latin typeface="Futura Book" pitchFamily="34" charset="0"/>
              </a:rPr>
            </a:br>
            <a:endParaRPr lang="sv-SE" sz="2000" dirty="0" smtClean="0">
              <a:latin typeface="Futura Book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v-SE" sz="2000" b="1" dirty="0" smtClean="0">
                <a:latin typeface="Futura Book" pitchFamily="34" charset="0"/>
              </a:rPr>
              <a:t>Ola Wallberg - Fiber </a:t>
            </a:r>
            <a:r>
              <a:rPr lang="sv-SE" sz="2000" b="1" dirty="0" err="1" smtClean="0">
                <a:latin typeface="Futura Book" pitchFamily="34" charset="0"/>
              </a:rPr>
              <a:t>Optic</a:t>
            </a:r>
            <a:r>
              <a:rPr lang="sv-SE" sz="2000" b="1" dirty="0" smtClean="0">
                <a:latin typeface="Futura Book" pitchFamily="34" charset="0"/>
              </a:rPr>
              <a:t> </a:t>
            </a:r>
            <a:r>
              <a:rPr lang="sv-SE" sz="2000" b="1" dirty="0" err="1" smtClean="0">
                <a:latin typeface="Futura Book" pitchFamily="34" charset="0"/>
              </a:rPr>
              <a:t>Valley</a:t>
            </a:r>
            <a:r>
              <a:rPr lang="sv-SE" sz="2000" dirty="0">
                <a:latin typeface="Futura Book" pitchFamily="34" charset="0"/>
              </a:rPr>
              <a:t>,</a:t>
            </a:r>
            <a:r>
              <a:rPr lang="sv-SE" sz="2000" dirty="0" smtClean="0">
                <a:latin typeface="Futura Book" pitchFamily="34" charset="0"/>
              </a:rPr>
              <a:t> presents a national program for </a:t>
            </a:r>
            <a:r>
              <a:rPr lang="sv-SE" sz="2000" dirty="0" err="1" smtClean="0">
                <a:latin typeface="Futura Book" pitchFamily="34" charset="0"/>
              </a:rPr>
              <a:t>supporting</a:t>
            </a:r>
            <a:r>
              <a:rPr lang="sv-SE" sz="2000" dirty="0" smtClean="0">
                <a:latin typeface="Futura Book" pitchFamily="34" charset="0"/>
              </a:rPr>
              <a:t> the digital transformation </a:t>
            </a:r>
            <a:r>
              <a:rPr lang="sv-SE" sz="2000" dirty="0" err="1" smtClean="0">
                <a:latin typeface="Futura Book" pitchFamily="34" charset="0"/>
              </a:rPr>
              <a:t>of</a:t>
            </a:r>
            <a:r>
              <a:rPr lang="sv-SE" sz="2000" dirty="0" smtClean="0">
                <a:latin typeface="Futura Book" pitchFamily="34" charset="0"/>
              </a:rPr>
              <a:t> SMEs. The </a:t>
            </a:r>
            <a:r>
              <a:rPr lang="sv-SE" sz="2000" dirty="0" err="1" smtClean="0">
                <a:latin typeface="Futura Book" pitchFamily="34" charset="0"/>
              </a:rPr>
              <a:t>goal</a:t>
            </a:r>
            <a:r>
              <a:rPr lang="sv-SE" sz="2000" dirty="0" smtClean="0">
                <a:latin typeface="Futura Book" pitchFamily="34" charset="0"/>
              </a:rPr>
              <a:t> is set </a:t>
            </a:r>
            <a:r>
              <a:rPr lang="sv-SE" sz="2000" dirty="0" err="1" smtClean="0">
                <a:latin typeface="Futura Book" pitchFamily="34" charset="0"/>
              </a:rPr>
              <a:t>high</a:t>
            </a:r>
            <a:r>
              <a:rPr lang="sv-SE" sz="2000" dirty="0" smtClean="0">
                <a:latin typeface="Futura Book" pitchFamily="34" charset="0"/>
              </a:rPr>
              <a:t> in terms </a:t>
            </a:r>
            <a:r>
              <a:rPr lang="sv-SE" sz="2000" dirty="0" err="1" smtClean="0">
                <a:latin typeface="Futura Book" pitchFamily="34" charset="0"/>
              </a:rPr>
              <a:t>of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number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of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participating</a:t>
            </a:r>
            <a:r>
              <a:rPr lang="sv-SE" sz="2000" dirty="0" smtClean="0">
                <a:latin typeface="Futura Book" pitchFamily="34" charset="0"/>
              </a:rPr>
              <a:t> </a:t>
            </a:r>
            <a:r>
              <a:rPr lang="sv-SE" sz="2000" dirty="0" err="1" smtClean="0">
                <a:latin typeface="Futura Book" pitchFamily="34" charset="0"/>
              </a:rPr>
              <a:t>companies</a:t>
            </a:r>
            <a:r>
              <a:rPr lang="sv-SE" sz="2000" dirty="0" smtClean="0">
                <a:latin typeface="Futura Book" pitchFamily="34" charset="0"/>
              </a:rPr>
              <a:t>….</a:t>
            </a:r>
            <a:br>
              <a:rPr lang="sv-SE" sz="2000" dirty="0" smtClean="0">
                <a:latin typeface="Futura Book" pitchFamily="34" charset="0"/>
              </a:rPr>
            </a:br>
            <a:r>
              <a:rPr lang="sv-SE" sz="2000" dirty="0" smtClean="0">
                <a:latin typeface="Futura Book" pitchFamily="34" charset="0"/>
              </a:rPr>
              <a:t/>
            </a:r>
            <a:br>
              <a:rPr lang="sv-SE" sz="2000" dirty="0" smtClean="0">
                <a:latin typeface="Futura Book" pitchFamily="34" charset="0"/>
              </a:rPr>
            </a:br>
            <a:endParaRPr lang="sv-SE" sz="2000" dirty="0">
              <a:latin typeface="Futura Boo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0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8548</TotalTime>
  <Words>220</Words>
  <Application>Microsoft Office PowerPoint</Application>
  <PresentationFormat>Custom</PresentationFormat>
  <Paragraphs>78</Paragraphs>
  <Slides>10</Slides>
  <Notes>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Office-tema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Sandvikens kommun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Helen Karlsson</dc:creator>
  <cp:lastModifiedBy>Barnsley MBC</cp:lastModifiedBy>
  <cp:revision>203</cp:revision>
  <cp:lastPrinted>2017-06-13T09:27:48Z</cp:lastPrinted>
  <dcterms:created xsi:type="dcterms:W3CDTF">2016-05-30T13:33:25Z</dcterms:created>
  <dcterms:modified xsi:type="dcterms:W3CDTF">2017-06-20T07:50:57Z</dcterms:modified>
</cp:coreProperties>
</file>