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23"/>
  </p:notesMasterIdLst>
  <p:sldIdLst>
    <p:sldId id="256" r:id="rId4"/>
    <p:sldId id="261" r:id="rId5"/>
    <p:sldId id="258" r:id="rId6"/>
    <p:sldId id="259" r:id="rId7"/>
    <p:sldId id="260" r:id="rId8"/>
    <p:sldId id="263" r:id="rId9"/>
    <p:sldId id="265" r:id="rId10"/>
    <p:sldId id="268" r:id="rId11"/>
    <p:sldId id="266" r:id="rId12"/>
    <p:sldId id="267" r:id="rId13"/>
    <p:sldId id="278" r:id="rId14"/>
    <p:sldId id="264" r:id="rId15"/>
    <p:sldId id="262" r:id="rId16"/>
    <p:sldId id="270" r:id="rId17"/>
    <p:sldId id="257" r:id="rId18"/>
    <p:sldId id="274" r:id="rId19"/>
    <p:sldId id="275" r:id="rId20"/>
    <p:sldId id="276" r:id="rId21"/>
    <p:sldId id="277"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3" autoAdjust="0"/>
    <p:restoredTop sz="94660"/>
  </p:normalViewPr>
  <p:slideViewPr>
    <p:cSldViewPr snapToGrid="0" showGuides="1">
      <p:cViewPr varScale="1">
        <p:scale>
          <a:sx n="120" d="100"/>
          <a:sy n="120" d="100"/>
        </p:scale>
        <p:origin x="120" y="22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D1C5A-546F-4F49-BB47-DA462311A913}" type="datetimeFigureOut">
              <a:rPr lang="sv-SE" smtClean="0"/>
              <a:t>2017-06-20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DEDD2-3337-432C-893A-E9BACA4CBCBD}" type="slidenum">
              <a:rPr lang="sv-SE" smtClean="0"/>
              <a:t>‹#›</a:t>
            </a:fld>
            <a:endParaRPr lang="sv-SE"/>
          </a:p>
        </p:txBody>
      </p:sp>
    </p:spTree>
    <p:extLst>
      <p:ext uri="{BB962C8B-B14F-4D97-AF65-F5344CB8AC3E}">
        <p14:creationId xmlns:p14="http://schemas.microsoft.com/office/powerpoint/2010/main" val="185638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Welcome</a:t>
            </a:r>
            <a:r>
              <a:rPr lang="sv-SE" dirty="0" smtClean="0"/>
              <a:t> back to </a:t>
            </a:r>
            <a:r>
              <a:rPr lang="sv-SE" dirty="0" err="1" smtClean="0"/>
              <a:t>some</a:t>
            </a:r>
            <a:r>
              <a:rPr lang="sv-SE" dirty="0" smtClean="0"/>
              <a:t> </a:t>
            </a:r>
            <a:r>
              <a:rPr lang="sv-SE" dirty="0" err="1" smtClean="0"/>
              <a:t>of</a:t>
            </a:r>
            <a:r>
              <a:rPr lang="sv-SE" dirty="0" smtClean="0"/>
              <a:t> </a:t>
            </a:r>
            <a:r>
              <a:rPr lang="sv-SE" dirty="0" err="1" smtClean="0"/>
              <a:t>you</a:t>
            </a:r>
            <a:r>
              <a:rPr lang="sv-SE" dirty="0" smtClean="0"/>
              <a:t> and </a:t>
            </a:r>
            <a:r>
              <a:rPr lang="sv-SE" dirty="0" err="1" smtClean="0"/>
              <a:t>Welcome</a:t>
            </a:r>
            <a:r>
              <a:rPr lang="sv-SE" dirty="0" smtClean="0"/>
              <a:t> to </a:t>
            </a:r>
            <a:r>
              <a:rPr lang="sv-SE" dirty="0" err="1" smtClean="0"/>
              <a:t>TechTown</a:t>
            </a:r>
            <a:r>
              <a:rPr lang="sv-SE" dirty="0" smtClean="0"/>
              <a:t> to </a:t>
            </a:r>
            <a:r>
              <a:rPr lang="sv-SE" dirty="0" err="1" smtClean="0"/>
              <a:t>some</a:t>
            </a:r>
            <a:r>
              <a:rPr lang="sv-SE" dirty="0" smtClean="0"/>
              <a:t> </a:t>
            </a:r>
            <a:r>
              <a:rPr lang="sv-SE" dirty="0" err="1" smtClean="0"/>
              <a:t>of</a:t>
            </a:r>
            <a:r>
              <a:rPr lang="sv-SE" dirty="0" smtClean="0"/>
              <a:t> </a:t>
            </a:r>
            <a:r>
              <a:rPr lang="sv-SE" dirty="0" err="1" smtClean="0"/>
              <a:t>you</a:t>
            </a:r>
            <a:r>
              <a:rPr lang="sv-SE" dirty="0" smtClean="0"/>
              <a:t> </a:t>
            </a:r>
            <a:r>
              <a:rPr lang="sv-SE" dirty="0" err="1" smtClean="0"/>
              <a:t>who</a:t>
            </a:r>
            <a:r>
              <a:rPr lang="sv-SE" dirty="0" smtClean="0"/>
              <a:t> </a:t>
            </a:r>
            <a:r>
              <a:rPr lang="sv-SE" dirty="0" err="1" smtClean="0"/>
              <a:t>meet</a:t>
            </a:r>
            <a:r>
              <a:rPr lang="sv-SE" dirty="0" smtClean="0"/>
              <a:t> </a:t>
            </a:r>
            <a:r>
              <a:rPr lang="sv-SE" dirty="0" err="1" smtClean="0"/>
              <a:t>up</a:t>
            </a:r>
            <a:r>
              <a:rPr lang="sv-SE" dirty="0" smtClean="0"/>
              <a:t> </a:t>
            </a:r>
            <a:r>
              <a:rPr lang="sv-SE" dirty="0" err="1" smtClean="0"/>
              <a:t>with</a:t>
            </a:r>
            <a:r>
              <a:rPr lang="sv-SE" baseline="0" dirty="0" smtClean="0"/>
              <a:t> the </a:t>
            </a:r>
            <a:r>
              <a:rPr lang="sv-SE" baseline="0" dirty="0" err="1" smtClean="0"/>
              <a:t>project</a:t>
            </a:r>
            <a:r>
              <a:rPr lang="sv-SE" baseline="0" dirty="0" smtClean="0"/>
              <a:t> for the </a:t>
            </a:r>
            <a:r>
              <a:rPr lang="sv-SE" baseline="0" dirty="0" err="1" smtClean="0"/>
              <a:t>first</a:t>
            </a:r>
            <a:r>
              <a:rPr lang="sv-SE" baseline="0" dirty="0" smtClean="0"/>
              <a:t> </a:t>
            </a:r>
            <a:r>
              <a:rPr lang="sv-SE" baseline="0" dirty="0" err="1" smtClean="0"/>
              <a:t>time</a:t>
            </a:r>
            <a:r>
              <a:rPr lang="sv-SE" baseline="0" dirty="0" smtClean="0"/>
              <a:t>!</a:t>
            </a:r>
          </a:p>
          <a:p>
            <a:r>
              <a:rPr lang="sv-SE" baseline="0" dirty="0" err="1" smtClean="0"/>
              <a:t>Thank´s</a:t>
            </a:r>
            <a:r>
              <a:rPr lang="sv-SE" baseline="0" dirty="0" smtClean="0"/>
              <a:t> </a:t>
            </a:r>
            <a:r>
              <a:rPr lang="sv-SE" baseline="0" dirty="0" err="1" smtClean="0"/>
              <a:t>again</a:t>
            </a:r>
            <a:r>
              <a:rPr lang="sv-SE" baseline="0" dirty="0" smtClean="0"/>
              <a:t> for </a:t>
            </a:r>
            <a:r>
              <a:rPr lang="sv-SE" baseline="0" dirty="0" err="1" smtClean="0"/>
              <a:t>yesterday</a:t>
            </a:r>
            <a:r>
              <a:rPr lang="sv-SE" baseline="0" dirty="0" smtClean="0"/>
              <a:t> and last </a:t>
            </a:r>
            <a:r>
              <a:rPr lang="sv-SE" baseline="0" dirty="0" err="1" smtClean="0"/>
              <a:t>night</a:t>
            </a:r>
            <a:r>
              <a:rPr lang="sv-SE" baseline="0" dirty="0" smtClean="0"/>
              <a:t> – </a:t>
            </a:r>
            <a:r>
              <a:rPr lang="sv-SE" baseline="0" dirty="0" err="1" smtClean="0"/>
              <a:t>impresseing</a:t>
            </a:r>
            <a:r>
              <a:rPr lang="sv-SE" baseline="0" dirty="0" smtClean="0"/>
              <a:t> </a:t>
            </a:r>
            <a:r>
              <a:rPr lang="sv-SE" baseline="0" dirty="0" err="1" smtClean="0"/>
              <a:t>performances</a:t>
            </a:r>
            <a:r>
              <a:rPr lang="sv-SE" baseline="0" dirty="0" smtClean="0"/>
              <a:t> at the Pre-</a:t>
            </a:r>
            <a:r>
              <a:rPr lang="sv-SE" baseline="0" dirty="0" err="1" smtClean="0"/>
              <a:t>Midsummer</a:t>
            </a:r>
            <a:r>
              <a:rPr lang="sv-SE" baseline="0" dirty="0" smtClean="0"/>
              <a:t> Games and a </a:t>
            </a:r>
            <a:r>
              <a:rPr lang="sv-SE" baseline="0" dirty="0" err="1" smtClean="0"/>
              <a:t>win</a:t>
            </a:r>
            <a:r>
              <a:rPr lang="sv-SE" baseline="0" dirty="0" smtClean="0"/>
              <a:t> for ”The Latin </a:t>
            </a:r>
            <a:r>
              <a:rPr lang="sv-SE" baseline="0" dirty="0" err="1" smtClean="0"/>
              <a:t>Lovers</a:t>
            </a:r>
            <a:r>
              <a:rPr lang="sv-SE" baseline="0" dirty="0" smtClean="0"/>
              <a:t>”!</a:t>
            </a:r>
          </a:p>
          <a:p>
            <a:r>
              <a:rPr lang="sv-SE" baseline="0" dirty="0" smtClean="0"/>
              <a:t>I </a:t>
            </a:r>
            <a:r>
              <a:rPr lang="sv-SE" baseline="0" dirty="0" err="1" smtClean="0"/>
              <a:t>promised</a:t>
            </a:r>
            <a:r>
              <a:rPr lang="sv-SE" baseline="0" dirty="0" smtClean="0"/>
              <a:t> </a:t>
            </a:r>
            <a:r>
              <a:rPr lang="sv-SE" baseline="0" dirty="0" err="1" smtClean="0"/>
              <a:t>you</a:t>
            </a:r>
            <a:r>
              <a:rPr lang="sv-SE" baseline="0" dirty="0" smtClean="0"/>
              <a:t> </a:t>
            </a:r>
            <a:r>
              <a:rPr lang="sv-SE" baseline="0" dirty="0" err="1" smtClean="0"/>
              <a:t>yesterday</a:t>
            </a:r>
            <a:r>
              <a:rPr lang="sv-SE" baseline="0" dirty="0" smtClean="0"/>
              <a:t> to </a:t>
            </a:r>
            <a:r>
              <a:rPr lang="sv-SE" baseline="0" dirty="0" err="1" smtClean="0"/>
              <a:t>give</a:t>
            </a:r>
            <a:r>
              <a:rPr lang="sv-SE" baseline="0" dirty="0" smtClean="0"/>
              <a:t> </a:t>
            </a:r>
            <a:r>
              <a:rPr lang="sv-SE" baseline="0" dirty="0" err="1" smtClean="0"/>
              <a:t>you</a:t>
            </a:r>
            <a:r>
              <a:rPr lang="sv-SE" baseline="0" dirty="0" smtClean="0"/>
              <a:t> an </a:t>
            </a:r>
            <a:r>
              <a:rPr lang="sv-SE" baseline="0" dirty="0" err="1" smtClean="0"/>
              <a:t>introduction</a:t>
            </a:r>
            <a:r>
              <a:rPr lang="sv-SE" baseline="0" dirty="0" smtClean="0"/>
              <a:t> to Gävle and </a:t>
            </a:r>
            <a:r>
              <a:rPr lang="sv-SE" baseline="0" dirty="0" err="1" smtClean="0"/>
              <a:t>here</a:t>
            </a:r>
            <a:r>
              <a:rPr lang="sv-SE" baseline="0" dirty="0" smtClean="0"/>
              <a:t> it is, </a:t>
            </a:r>
            <a:r>
              <a:rPr lang="sv-SE" baseline="0" dirty="0" err="1" smtClean="0"/>
              <a:t>I´ve</a:t>
            </a:r>
            <a:r>
              <a:rPr lang="sv-SE" baseline="0" dirty="0" smtClean="0"/>
              <a:t> </a:t>
            </a:r>
            <a:r>
              <a:rPr lang="sv-SE" baseline="0" dirty="0" err="1" smtClean="0"/>
              <a:t>also</a:t>
            </a:r>
            <a:r>
              <a:rPr lang="sv-SE" baseline="0" dirty="0" smtClean="0"/>
              <a:t> </a:t>
            </a:r>
            <a:r>
              <a:rPr lang="sv-SE" baseline="0" dirty="0" err="1" smtClean="0"/>
              <a:t>been</a:t>
            </a:r>
            <a:r>
              <a:rPr lang="sv-SE" baseline="0" dirty="0" smtClean="0"/>
              <a:t> </a:t>
            </a:r>
            <a:r>
              <a:rPr lang="sv-SE" baseline="0" dirty="0" err="1" smtClean="0"/>
              <a:t>asked</a:t>
            </a:r>
            <a:r>
              <a:rPr lang="sv-SE" baseline="0" dirty="0" smtClean="0"/>
              <a:t> to </a:t>
            </a:r>
            <a:r>
              <a:rPr lang="sv-SE" baseline="0" dirty="0" err="1" smtClean="0"/>
              <a:t>reflect</a:t>
            </a:r>
            <a:r>
              <a:rPr lang="sv-SE" baseline="0" dirty="0" smtClean="0"/>
              <a:t> on </a:t>
            </a:r>
            <a:r>
              <a:rPr lang="sv-SE" baseline="0" dirty="0" err="1" smtClean="0"/>
              <a:t>our</a:t>
            </a:r>
            <a:r>
              <a:rPr lang="sv-SE" baseline="0" dirty="0" smtClean="0"/>
              <a:t> </a:t>
            </a:r>
            <a:r>
              <a:rPr lang="sv-SE" baseline="0" dirty="0" err="1" smtClean="0"/>
              <a:t>previous</a:t>
            </a:r>
            <a:r>
              <a:rPr lang="sv-SE" baseline="0" dirty="0" smtClean="0"/>
              <a:t> </a:t>
            </a:r>
            <a:r>
              <a:rPr lang="sv-SE" baseline="0" dirty="0" err="1" smtClean="0"/>
              <a:t>Urbact</a:t>
            </a:r>
            <a:r>
              <a:rPr lang="sv-SE" baseline="0" dirty="0" smtClean="0"/>
              <a:t> </a:t>
            </a:r>
            <a:r>
              <a:rPr lang="sv-SE" baseline="0" dirty="0" err="1" smtClean="0"/>
              <a:t>project</a:t>
            </a:r>
            <a:r>
              <a:rPr lang="sv-SE" baseline="0" dirty="0" smtClean="0"/>
              <a:t> – </a:t>
            </a:r>
            <a:r>
              <a:rPr lang="sv-SE" baseline="0" dirty="0" err="1" smtClean="0"/>
              <a:t>ESIMeC</a:t>
            </a:r>
            <a:r>
              <a:rPr lang="sv-SE" baseline="0" dirty="0" smtClean="0"/>
              <a:t> and </a:t>
            </a:r>
            <a:r>
              <a:rPr lang="sv-SE" baseline="0" dirty="0" err="1" smtClean="0"/>
              <a:t>will</a:t>
            </a:r>
            <a:r>
              <a:rPr lang="sv-SE" baseline="0" dirty="0" smtClean="0"/>
              <a:t> do so </a:t>
            </a:r>
            <a:r>
              <a:rPr lang="sv-SE" baseline="0" dirty="0" err="1" smtClean="0"/>
              <a:t>before</a:t>
            </a:r>
            <a:r>
              <a:rPr lang="sv-SE" baseline="0" dirty="0" smtClean="0"/>
              <a:t> I hand over to Ulf to present on the </a:t>
            </a:r>
            <a:r>
              <a:rPr lang="sv-SE" baseline="0" dirty="0" err="1" smtClean="0"/>
              <a:t>TechTown</a:t>
            </a:r>
            <a:r>
              <a:rPr lang="sv-SE" baseline="0" dirty="0" smtClean="0"/>
              <a:t> </a:t>
            </a:r>
            <a:r>
              <a:rPr lang="sv-SE" baseline="0" dirty="0" err="1" smtClean="0"/>
              <a:t>project</a:t>
            </a:r>
            <a:r>
              <a:rPr lang="sv-SE" baseline="0" dirty="0" smtClean="0"/>
              <a:t> in Gävle - </a:t>
            </a:r>
            <a:r>
              <a:rPr lang="sv-SE" baseline="0" dirty="0" err="1" smtClean="0"/>
              <a:t>before</a:t>
            </a:r>
            <a:r>
              <a:rPr lang="sv-SE" baseline="0" dirty="0" smtClean="0"/>
              <a:t> </a:t>
            </a:r>
            <a:r>
              <a:rPr lang="sv-SE" baseline="0" dirty="0" err="1" smtClean="0"/>
              <a:t>we</a:t>
            </a:r>
            <a:r>
              <a:rPr lang="sv-SE" baseline="0" dirty="0" smtClean="0"/>
              <a:t> </a:t>
            </a:r>
            <a:r>
              <a:rPr lang="sv-SE" baseline="0" dirty="0" err="1" smtClean="0"/>
              <a:t>arrive</a:t>
            </a:r>
            <a:r>
              <a:rPr lang="sv-SE" baseline="0" dirty="0" smtClean="0"/>
              <a:t> to the focus </a:t>
            </a:r>
            <a:r>
              <a:rPr lang="sv-SE" baseline="0" dirty="0" err="1" smtClean="0"/>
              <a:t>of</a:t>
            </a:r>
            <a:r>
              <a:rPr lang="sv-SE" baseline="0" dirty="0" smtClean="0"/>
              <a:t> </a:t>
            </a:r>
            <a:r>
              <a:rPr lang="sv-SE" baseline="0" dirty="0" err="1" smtClean="0"/>
              <a:t>today</a:t>
            </a:r>
            <a:r>
              <a:rPr lang="sv-SE" baseline="0" dirty="0" smtClean="0"/>
              <a:t> – </a:t>
            </a:r>
            <a:r>
              <a:rPr lang="sv-SE" baseline="0" dirty="0" err="1" smtClean="0"/>
              <a:t>with</a:t>
            </a:r>
            <a:r>
              <a:rPr lang="sv-SE" baseline="0" dirty="0" smtClean="0"/>
              <a:t> presentations on </a:t>
            </a:r>
            <a:r>
              <a:rPr lang="sv-SE" baseline="0" dirty="0" err="1" smtClean="0"/>
              <a:t>todays</a:t>
            </a:r>
            <a:r>
              <a:rPr lang="sv-SE" baseline="0" dirty="0" smtClean="0"/>
              <a:t> </a:t>
            </a:r>
            <a:r>
              <a:rPr lang="sv-SE" baseline="0" dirty="0" err="1" smtClean="0"/>
              <a:t>theme</a:t>
            </a:r>
            <a:r>
              <a:rPr lang="sv-SE" baseline="0" dirty="0" smtClean="0"/>
              <a:t>: Job </a:t>
            </a:r>
            <a:r>
              <a:rPr lang="sv-SE" baseline="0" dirty="0" err="1" smtClean="0"/>
              <a:t>creation</a:t>
            </a:r>
            <a:r>
              <a:rPr lang="sv-SE" baseline="0" dirty="0" smtClean="0"/>
              <a:t> </a:t>
            </a:r>
            <a:r>
              <a:rPr lang="sv-SE" baseline="0" dirty="0" err="1" smtClean="0"/>
              <a:t>throught</a:t>
            </a:r>
            <a:r>
              <a:rPr lang="sv-SE" baseline="0" dirty="0" smtClean="0"/>
              <a:t> the </a:t>
            </a:r>
            <a:r>
              <a:rPr lang="sv-SE" baseline="0" dirty="0" err="1" smtClean="0"/>
              <a:t>digitalisatioin</a:t>
            </a:r>
            <a:r>
              <a:rPr lang="sv-SE" baseline="0" dirty="0" smtClean="0"/>
              <a:t> </a:t>
            </a:r>
            <a:r>
              <a:rPr lang="sv-SE" baseline="0" dirty="0" err="1" smtClean="0"/>
              <a:t>of</a:t>
            </a:r>
            <a:r>
              <a:rPr lang="sv-SE" baseline="0" dirty="0" smtClean="0"/>
              <a:t> </a:t>
            </a:r>
            <a:r>
              <a:rPr lang="sv-SE" baseline="0" dirty="0" err="1" smtClean="0"/>
              <a:t>existing</a:t>
            </a:r>
            <a:r>
              <a:rPr lang="sv-SE" baseline="0" dirty="0" smtClean="0"/>
              <a:t> </a:t>
            </a:r>
            <a:r>
              <a:rPr lang="sv-SE" baseline="0" dirty="0" err="1" smtClean="0"/>
              <a:t>businesses</a:t>
            </a:r>
            <a:r>
              <a:rPr lang="sv-SE" baseline="0" dirty="0" smtClean="0"/>
              <a:t> – </a:t>
            </a:r>
            <a:r>
              <a:rPr lang="sv-SE" baseline="0" dirty="0" err="1" smtClean="0"/>
              <a:t>with</a:t>
            </a:r>
            <a:r>
              <a:rPr lang="sv-SE" baseline="0" dirty="0" smtClean="0"/>
              <a:t> </a:t>
            </a:r>
            <a:r>
              <a:rPr lang="sv-SE" baseline="0" dirty="0" err="1" smtClean="0"/>
              <a:t>examples</a:t>
            </a:r>
            <a:r>
              <a:rPr lang="sv-SE" baseline="0" dirty="0" smtClean="0"/>
              <a:t> from </a:t>
            </a:r>
            <a:r>
              <a:rPr lang="sv-SE" baseline="0" dirty="0" err="1" smtClean="0"/>
              <a:t>both</a:t>
            </a:r>
            <a:r>
              <a:rPr lang="sv-SE" baseline="0" dirty="0" smtClean="0"/>
              <a:t> Gävle and </a:t>
            </a:r>
            <a:r>
              <a:rPr lang="sv-SE" baseline="0" dirty="0" err="1" smtClean="0"/>
              <a:t>other</a:t>
            </a:r>
            <a:r>
              <a:rPr lang="sv-SE" baseline="0" dirty="0" smtClean="0"/>
              <a:t> </a:t>
            </a:r>
            <a:r>
              <a:rPr lang="sv-SE" baseline="0" dirty="0" err="1" smtClean="0"/>
              <a:t>TechTown</a:t>
            </a:r>
            <a:r>
              <a:rPr lang="sv-SE" baseline="0" dirty="0" smtClean="0"/>
              <a:t> partners.</a:t>
            </a:r>
            <a:endParaRPr lang="sv-SE" dirty="0"/>
          </a:p>
        </p:txBody>
      </p:sp>
      <p:sp>
        <p:nvSpPr>
          <p:cNvPr id="4" name="Platshållare för bildnummer 3"/>
          <p:cNvSpPr>
            <a:spLocks noGrp="1"/>
          </p:cNvSpPr>
          <p:nvPr>
            <p:ph type="sldNum" sz="quarter" idx="10"/>
          </p:nvPr>
        </p:nvSpPr>
        <p:spPr/>
        <p:txBody>
          <a:bodyPr/>
          <a:lstStyle/>
          <a:p>
            <a:fld id="{519DEDD2-3337-432C-893A-E9BACA4CBCBD}" type="slidenum">
              <a:rPr lang="sv-SE" smtClean="0"/>
              <a:t>1</a:t>
            </a:fld>
            <a:endParaRPr lang="sv-SE"/>
          </a:p>
        </p:txBody>
      </p:sp>
    </p:spTree>
    <p:extLst>
      <p:ext uri="{BB962C8B-B14F-4D97-AF65-F5344CB8AC3E}">
        <p14:creationId xmlns:p14="http://schemas.microsoft.com/office/powerpoint/2010/main" val="3596423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Create an arena and a systematic process where </a:t>
            </a:r>
            <a:r>
              <a:rPr lang="en-US" dirty="0" err="1" smtClean="0"/>
              <a:t>Labour</a:t>
            </a:r>
            <a:r>
              <a:rPr lang="en-US" dirty="0" smtClean="0"/>
              <a:t> market and public sector stakeholders develop together a clear picture of future competence needs at local and regional level </a:t>
            </a:r>
            <a:endParaRPr lang="sv-SE" dirty="0" smtClean="0"/>
          </a:p>
          <a:p>
            <a:endParaRPr lang="en-US" dirty="0" smtClean="0">
              <a:solidFill>
                <a:srgbClr val="FF0000"/>
              </a:solidFill>
              <a:latin typeface="Arial" pitchFamily="34" charset="0"/>
              <a:ea typeface="ＭＳ Ｐゴシック" pitchFamily="34" charset="-128"/>
            </a:endParaRPr>
          </a:p>
        </p:txBody>
      </p:sp>
      <p:sp>
        <p:nvSpPr>
          <p:cNvPr id="53252" name="Slide Number Placeholder 3"/>
          <p:cNvSpPr txBox="1">
            <a:spLocks noGrp="1"/>
          </p:cNvSpPr>
          <p:nvPr/>
        </p:nvSpPr>
        <p:spPr bwMode="auto">
          <a:xfrm>
            <a:off x="3850761" y="9430306"/>
            <a:ext cx="2946914" cy="496332"/>
          </a:xfrm>
          <a:prstGeom prst="rect">
            <a:avLst/>
          </a:prstGeom>
          <a:noFill/>
          <a:ln w="9525">
            <a:noFill/>
            <a:miter lim="800000"/>
            <a:headEnd/>
            <a:tailEnd/>
          </a:ln>
        </p:spPr>
        <p:txBody>
          <a:bodyPr lIns="91425" tIns="45713" rIns="91425" bIns="45713" anchor="b"/>
          <a:lstStyle/>
          <a:p>
            <a:pPr algn="r" defTabSz="913505" eaLnBrk="0" fontAlgn="base" hangingPunct="0">
              <a:spcBef>
                <a:spcPct val="0"/>
              </a:spcBef>
              <a:spcAft>
                <a:spcPct val="0"/>
              </a:spcAft>
            </a:pPr>
            <a:fld id="{1D63D67D-B8FB-4838-82D4-53840AA95B54}" type="slidenum">
              <a:rPr lang="fr-FR" sz="1100">
                <a:solidFill>
                  <a:prstClr val="black"/>
                </a:solidFill>
                <a:latin typeface="Arial" pitchFamily="34" charset="0"/>
                <a:ea typeface="ＭＳ Ｐゴシック" pitchFamily="34" charset="-128"/>
              </a:rPr>
              <a:pPr algn="r" defTabSz="913505" eaLnBrk="0" fontAlgn="base" hangingPunct="0">
                <a:spcBef>
                  <a:spcPct val="0"/>
                </a:spcBef>
                <a:spcAft>
                  <a:spcPct val="0"/>
                </a:spcAft>
              </a:pPr>
              <a:t>18</a:t>
            </a:fld>
            <a:endParaRPr lang="fr-FR" sz="1100"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326010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Create an arena and a systematic process where </a:t>
            </a:r>
            <a:r>
              <a:rPr lang="en-US" dirty="0" err="1" smtClean="0"/>
              <a:t>Labour</a:t>
            </a:r>
            <a:r>
              <a:rPr lang="en-US" dirty="0" smtClean="0"/>
              <a:t> market and public sector stakeholders develop together a clear picture of future competence needs at local and regional level </a:t>
            </a:r>
            <a:endParaRPr lang="sv-SE" dirty="0" smtClean="0"/>
          </a:p>
          <a:p>
            <a:endParaRPr lang="en-US" dirty="0" smtClean="0">
              <a:solidFill>
                <a:srgbClr val="FF0000"/>
              </a:solidFill>
              <a:latin typeface="Arial" pitchFamily="34" charset="0"/>
              <a:ea typeface="ＭＳ Ｐゴシック" pitchFamily="34" charset="-128"/>
            </a:endParaRPr>
          </a:p>
        </p:txBody>
      </p:sp>
      <p:sp>
        <p:nvSpPr>
          <p:cNvPr id="53252" name="Slide Number Placeholder 3"/>
          <p:cNvSpPr txBox="1">
            <a:spLocks noGrp="1"/>
          </p:cNvSpPr>
          <p:nvPr/>
        </p:nvSpPr>
        <p:spPr bwMode="auto">
          <a:xfrm>
            <a:off x="3850761" y="9430306"/>
            <a:ext cx="2946914" cy="496332"/>
          </a:xfrm>
          <a:prstGeom prst="rect">
            <a:avLst/>
          </a:prstGeom>
          <a:noFill/>
          <a:ln w="9525">
            <a:noFill/>
            <a:miter lim="800000"/>
            <a:headEnd/>
            <a:tailEnd/>
          </a:ln>
        </p:spPr>
        <p:txBody>
          <a:bodyPr lIns="91425" tIns="45713" rIns="91425" bIns="45713" anchor="b"/>
          <a:lstStyle/>
          <a:p>
            <a:pPr algn="r" defTabSz="913505" eaLnBrk="0" fontAlgn="base" hangingPunct="0">
              <a:spcBef>
                <a:spcPct val="0"/>
              </a:spcBef>
              <a:spcAft>
                <a:spcPct val="0"/>
              </a:spcAft>
            </a:pPr>
            <a:fld id="{1D63D67D-B8FB-4838-82D4-53840AA95B54}" type="slidenum">
              <a:rPr lang="fr-FR" sz="1100">
                <a:solidFill>
                  <a:prstClr val="black"/>
                </a:solidFill>
                <a:latin typeface="Arial" pitchFamily="34" charset="0"/>
                <a:ea typeface="ＭＳ Ｐゴシック" pitchFamily="34" charset="-128"/>
              </a:rPr>
              <a:pPr algn="r" defTabSz="913505" eaLnBrk="0" fontAlgn="base" hangingPunct="0">
                <a:spcBef>
                  <a:spcPct val="0"/>
                </a:spcBef>
                <a:spcAft>
                  <a:spcPct val="0"/>
                </a:spcAft>
              </a:pPr>
              <a:t>19</a:t>
            </a:fld>
            <a:endParaRPr lang="fr-FR" sz="1100"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182405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Growing</a:t>
            </a:r>
            <a:r>
              <a:rPr lang="sv-SE" dirty="0" smtClean="0"/>
              <a:t> city – 100 000 </a:t>
            </a:r>
            <a:r>
              <a:rPr lang="sv-SE" dirty="0" err="1" smtClean="0"/>
              <a:t>inhabitants</a:t>
            </a:r>
            <a:r>
              <a:rPr lang="sv-SE" baseline="0" dirty="0" smtClean="0"/>
              <a:t> </a:t>
            </a:r>
            <a:r>
              <a:rPr lang="sv-SE" baseline="0" dirty="0" err="1" smtClean="0"/>
              <a:t>since</a:t>
            </a:r>
            <a:r>
              <a:rPr lang="sv-SE" baseline="0" dirty="0" smtClean="0"/>
              <a:t> April! </a:t>
            </a:r>
            <a:r>
              <a:rPr lang="sv-SE" baseline="0" dirty="0" err="1" smtClean="0"/>
              <a:t>Appr</a:t>
            </a:r>
            <a:r>
              <a:rPr lang="sv-SE" baseline="0" dirty="0" smtClean="0"/>
              <a:t> 1000 new </a:t>
            </a:r>
            <a:r>
              <a:rPr lang="sv-SE" baseline="0" dirty="0" err="1" smtClean="0"/>
              <a:t>inhabitants</a:t>
            </a:r>
            <a:r>
              <a:rPr lang="sv-SE" baseline="0" dirty="0" smtClean="0"/>
              <a:t>/</a:t>
            </a:r>
            <a:r>
              <a:rPr lang="sv-SE" baseline="0" dirty="0" err="1" smtClean="0"/>
              <a:t>year</a:t>
            </a:r>
            <a:r>
              <a:rPr lang="sv-SE" baseline="0" dirty="0" smtClean="0"/>
              <a:t> – planning for 120 000 in 2030. </a:t>
            </a:r>
            <a:r>
              <a:rPr lang="sv-SE" baseline="0" dirty="0" err="1" smtClean="0"/>
              <a:t>Growth</a:t>
            </a:r>
            <a:r>
              <a:rPr lang="sv-SE" baseline="0" dirty="0" smtClean="0"/>
              <a:t> </a:t>
            </a:r>
            <a:r>
              <a:rPr lang="sv-SE" baseline="0" dirty="0" err="1" smtClean="0"/>
              <a:t>due</a:t>
            </a:r>
            <a:r>
              <a:rPr lang="sv-SE" baseline="0" dirty="0" smtClean="0"/>
              <a:t> to: positive </a:t>
            </a:r>
            <a:r>
              <a:rPr lang="sv-SE" baseline="0" dirty="0" err="1" smtClean="0"/>
              <a:t>birth</a:t>
            </a:r>
            <a:r>
              <a:rPr lang="sv-SE" baseline="0" dirty="0" smtClean="0"/>
              <a:t> </a:t>
            </a:r>
            <a:r>
              <a:rPr lang="sv-SE" baseline="0" dirty="0" err="1" smtClean="0"/>
              <a:t>numbers</a:t>
            </a:r>
            <a:r>
              <a:rPr lang="sv-SE" baseline="0" dirty="0" smtClean="0"/>
              <a:t>, </a:t>
            </a:r>
            <a:r>
              <a:rPr lang="sv-SE" baseline="0" dirty="0" err="1" smtClean="0"/>
              <a:t>people</a:t>
            </a:r>
            <a:r>
              <a:rPr lang="sv-SE" baseline="0" dirty="0" smtClean="0"/>
              <a:t> </a:t>
            </a:r>
            <a:r>
              <a:rPr lang="sv-SE" baseline="0" dirty="0" err="1" smtClean="0"/>
              <a:t>moving</a:t>
            </a:r>
            <a:r>
              <a:rPr lang="sv-SE" baseline="0" dirty="0" smtClean="0"/>
              <a:t> </a:t>
            </a:r>
            <a:r>
              <a:rPr lang="sv-SE" baseline="0" dirty="0" err="1" smtClean="0"/>
              <a:t>into</a:t>
            </a:r>
            <a:r>
              <a:rPr lang="sv-SE" baseline="0" dirty="0" smtClean="0"/>
              <a:t> Gävle from </a:t>
            </a:r>
            <a:r>
              <a:rPr lang="sv-SE" baseline="0" dirty="0" err="1" smtClean="0"/>
              <a:t>surrounding</a:t>
            </a:r>
            <a:r>
              <a:rPr lang="sv-SE" baseline="0" dirty="0" smtClean="0"/>
              <a:t> areas/the region (</a:t>
            </a:r>
            <a:r>
              <a:rPr lang="sv-SE" baseline="0" dirty="0" err="1" smtClean="0"/>
              <a:t>smaller</a:t>
            </a:r>
            <a:r>
              <a:rPr lang="sv-SE" baseline="0" dirty="0" smtClean="0"/>
              <a:t> </a:t>
            </a:r>
            <a:r>
              <a:rPr lang="sv-SE" baseline="0" dirty="0" err="1" smtClean="0"/>
              <a:t>towns</a:t>
            </a:r>
            <a:r>
              <a:rPr lang="sv-SE" baseline="0" dirty="0" smtClean="0"/>
              <a:t>), new </a:t>
            </a:r>
            <a:r>
              <a:rPr lang="sv-SE" baseline="0" dirty="0" err="1" smtClean="0"/>
              <a:t>arrivals</a:t>
            </a:r>
            <a:r>
              <a:rPr lang="sv-SE" baseline="0" dirty="0" smtClean="0"/>
              <a:t> - </a:t>
            </a:r>
            <a:r>
              <a:rPr lang="sv-SE" baseline="0" dirty="0" err="1" smtClean="0"/>
              <a:t>refugees</a:t>
            </a:r>
            <a:endParaRPr lang="sv-SE" baseline="0" dirty="0" smtClean="0"/>
          </a:p>
          <a:p>
            <a:r>
              <a:rPr lang="sv-SE" baseline="0" dirty="0" err="1" smtClean="0"/>
              <a:t>Growth</a:t>
            </a:r>
            <a:r>
              <a:rPr lang="sv-SE" baseline="0" dirty="0" smtClean="0"/>
              <a:t> puts </a:t>
            </a:r>
            <a:r>
              <a:rPr lang="sv-SE" baseline="0" dirty="0" err="1" smtClean="0"/>
              <a:t>even</a:t>
            </a:r>
            <a:r>
              <a:rPr lang="sv-SE" baseline="0" dirty="0" smtClean="0"/>
              <a:t> </a:t>
            </a:r>
            <a:r>
              <a:rPr lang="sv-SE" baseline="0" dirty="0" err="1" smtClean="0"/>
              <a:t>stronger</a:t>
            </a:r>
            <a:r>
              <a:rPr lang="sv-SE" baseline="0" dirty="0" smtClean="0"/>
              <a:t> </a:t>
            </a:r>
            <a:r>
              <a:rPr lang="sv-SE" baseline="0" dirty="0" err="1" smtClean="0"/>
              <a:t>emphasise</a:t>
            </a:r>
            <a:r>
              <a:rPr lang="sv-SE" baseline="0" dirty="0" smtClean="0"/>
              <a:t> on:</a:t>
            </a:r>
          </a:p>
          <a:p>
            <a:pPr marL="171450" indent="-171450">
              <a:buFontTx/>
              <a:buChar char="-"/>
            </a:pPr>
            <a:r>
              <a:rPr lang="sv-SE" baseline="0" dirty="0" smtClean="0"/>
              <a:t>JOB CREATION</a:t>
            </a:r>
          </a:p>
          <a:p>
            <a:pPr marL="171450" indent="-171450">
              <a:buFontTx/>
              <a:buChar char="-"/>
            </a:pPr>
            <a:r>
              <a:rPr lang="sv-SE" baseline="0" dirty="0" smtClean="0"/>
              <a:t>HOUSING – 10 000 </a:t>
            </a:r>
            <a:r>
              <a:rPr lang="sv-SE" baseline="0" dirty="0" err="1" smtClean="0"/>
              <a:t>units</a:t>
            </a:r>
            <a:r>
              <a:rPr lang="sv-SE" baseline="0" dirty="0" smtClean="0"/>
              <a:t> 2030…</a:t>
            </a:r>
          </a:p>
          <a:p>
            <a:pPr marL="171450" indent="-171450">
              <a:buFontTx/>
              <a:buChar char="-"/>
            </a:pPr>
            <a:r>
              <a:rPr lang="sv-SE" baseline="0" dirty="0" smtClean="0"/>
              <a:t>EDUCATION – not a strong tradition in </a:t>
            </a:r>
            <a:r>
              <a:rPr lang="sv-SE" baseline="0" dirty="0" err="1" smtClean="0"/>
              <a:t>education</a:t>
            </a:r>
            <a:r>
              <a:rPr lang="sv-SE" baseline="0" dirty="0" smtClean="0"/>
              <a:t>, strong </a:t>
            </a:r>
            <a:r>
              <a:rPr lang="sv-SE" baseline="0" dirty="0" err="1" smtClean="0"/>
              <a:t>industrial</a:t>
            </a:r>
            <a:r>
              <a:rPr lang="sv-SE" baseline="0" dirty="0" smtClean="0"/>
              <a:t> region – </a:t>
            </a:r>
            <a:r>
              <a:rPr lang="sv-SE" baseline="0" dirty="0" err="1" smtClean="0"/>
              <a:t>we</a:t>
            </a:r>
            <a:r>
              <a:rPr lang="sv-SE" baseline="0" dirty="0" smtClean="0"/>
              <a:t> </a:t>
            </a:r>
            <a:r>
              <a:rPr lang="sv-SE" baseline="0" dirty="0" err="1" smtClean="0"/>
              <a:t>used</a:t>
            </a:r>
            <a:r>
              <a:rPr lang="sv-SE" baseline="0" dirty="0" smtClean="0"/>
              <a:t> to be </a:t>
            </a:r>
            <a:r>
              <a:rPr lang="sv-SE" baseline="0" dirty="0" err="1" smtClean="0"/>
              <a:t>able</a:t>
            </a:r>
            <a:r>
              <a:rPr lang="sv-SE" baseline="0" dirty="0" smtClean="0"/>
              <a:t> to go </a:t>
            </a:r>
            <a:r>
              <a:rPr lang="sv-SE" baseline="0" dirty="0" err="1" smtClean="0"/>
              <a:t>directly</a:t>
            </a:r>
            <a:r>
              <a:rPr lang="sv-SE" baseline="0" dirty="0" smtClean="0"/>
              <a:t> </a:t>
            </a:r>
            <a:r>
              <a:rPr lang="sv-SE" baseline="0" dirty="0" err="1" smtClean="0"/>
              <a:t>into</a:t>
            </a:r>
            <a:r>
              <a:rPr lang="sv-SE" baseline="0" dirty="0" smtClean="0"/>
              <a:t> </a:t>
            </a:r>
            <a:r>
              <a:rPr lang="sv-SE" baseline="0" dirty="0" err="1" smtClean="0"/>
              <a:t>work</a:t>
            </a:r>
            <a:r>
              <a:rPr lang="sv-SE" baseline="0" dirty="0" smtClean="0"/>
              <a:t> </a:t>
            </a:r>
            <a:r>
              <a:rPr lang="sv-SE" baseline="0" dirty="0" err="1" smtClean="0"/>
              <a:t>withouth</a:t>
            </a:r>
            <a:r>
              <a:rPr lang="sv-SE" baseline="0" dirty="0" smtClean="0"/>
              <a:t> </a:t>
            </a:r>
            <a:r>
              <a:rPr lang="sv-SE" baseline="0" dirty="0" err="1" smtClean="0"/>
              <a:t>too</a:t>
            </a:r>
            <a:r>
              <a:rPr lang="sv-SE" baseline="0" dirty="0" smtClean="0"/>
              <a:t> </a:t>
            </a:r>
            <a:r>
              <a:rPr lang="sv-SE" baseline="0" dirty="0" err="1" smtClean="0"/>
              <a:t>much</a:t>
            </a:r>
            <a:r>
              <a:rPr lang="sv-SE" baseline="0" dirty="0" smtClean="0"/>
              <a:t> </a:t>
            </a:r>
            <a:r>
              <a:rPr lang="sv-SE" baseline="0" dirty="0" err="1" smtClean="0"/>
              <a:t>education</a:t>
            </a:r>
            <a:r>
              <a:rPr lang="sv-SE" baseline="0" dirty="0" smtClean="0"/>
              <a:t>, </a:t>
            </a:r>
            <a:r>
              <a:rPr lang="sv-SE" baseline="0" dirty="0" err="1" smtClean="0"/>
              <a:t>that</a:t>
            </a:r>
            <a:r>
              <a:rPr lang="sv-SE" baseline="0" dirty="0" smtClean="0"/>
              <a:t> has </a:t>
            </a:r>
            <a:r>
              <a:rPr lang="sv-SE" baseline="0" dirty="0" err="1" smtClean="0"/>
              <a:t>changed</a:t>
            </a:r>
            <a:r>
              <a:rPr lang="sv-SE" baseline="0" dirty="0" smtClean="0"/>
              <a:t> </a:t>
            </a:r>
            <a:r>
              <a:rPr lang="sv-SE" baseline="0" dirty="0" err="1" smtClean="0"/>
              <a:t>but</a:t>
            </a:r>
            <a:r>
              <a:rPr lang="sv-SE" baseline="0" dirty="0" smtClean="0"/>
              <a:t> it </a:t>
            </a:r>
            <a:r>
              <a:rPr lang="sv-SE" baseline="0" dirty="0" err="1" smtClean="0"/>
              <a:t>takes</a:t>
            </a:r>
            <a:r>
              <a:rPr lang="sv-SE" baseline="0" dirty="0" smtClean="0"/>
              <a:t> </a:t>
            </a:r>
            <a:r>
              <a:rPr lang="sv-SE" baseline="0" dirty="0" err="1" smtClean="0"/>
              <a:t>time</a:t>
            </a:r>
            <a:r>
              <a:rPr lang="sv-SE" baseline="0" dirty="0" smtClean="0"/>
              <a:t> to </a:t>
            </a:r>
            <a:r>
              <a:rPr lang="sv-SE" baseline="0" dirty="0" err="1" smtClean="0"/>
              <a:t>change</a:t>
            </a:r>
            <a:r>
              <a:rPr lang="sv-SE" baseline="0" dirty="0" smtClean="0"/>
              <a:t> the </a:t>
            </a:r>
            <a:r>
              <a:rPr lang="sv-SE" baseline="0" dirty="0" err="1" smtClean="0"/>
              <a:t>attitudes</a:t>
            </a:r>
            <a:r>
              <a:rPr lang="sv-SE" baseline="0" dirty="0" smtClean="0"/>
              <a:t> </a:t>
            </a:r>
            <a:r>
              <a:rPr lang="sv-SE" baseline="0" dirty="0" err="1" smtClean="0"/>
              <a:t>towards</a:t>
            </a:r>
            <a:r>
              <a:rPr lang="sv-SE" baseline="0" dirty="0" smtClean="0"/>
              <a:t> </a:t>
            </a:r>
            <a:r>
              <a:rPr lang="sv-SE" baseline="0" dirty="0" err="1" smtClean="0"/>
              <a:t>education</a:t>
            </a:r>
            <a:r>
              <a:rPr lang="sv-SE" baseline="0" dirty="0" smtClean="0"/>
              <a:t> – I </a:t>
            </a:r>
            <a:r>
              <a:rPr lang="sv-SE" baseline="0" dirty="0" err="1" smtClean="0"/>
              <a:t>will</a:t>
            </a:r>
            <a:r>
              <a:rPr lang="sv-SE" baseline="0" dirty="0" smtClean="0"/>
              <a:t> talk </a:t>
            </a:r>
            <a:r>
              <a:rPr lang="sv-SE" baseline="0" dirty="0" err="1" smtClean="0"/>
              <a:t>more</a:t>
            </a:r>
            <a:r>
              <a:rPr lang="sv-SE" baseline="0" dirty="0" smtClean="0"/>
              <a:t> </a:t>
            </a:r>
            <a:r>
              <a:rPr lang="sv-SE" baseline="0" dirty="0" err="1" smtClean="0"/>
              <a:t>about</a:t>
            </a:r>
            <a:r>
              <a:rPr lang="sv-SE" baseline="0" dirty="0" smtClean="0"/>
              <a:t> </a:t>
            </a:r>
            <a:r>
              <a:rPr lang="sv-SE" baseline="0" dirty="0" err="1" smtClean="0"/>
              <a:t>that</a:t>
            </a:r>
            <a:r>
              <a:rPr lang="sv-SE" baseline="0" dirty="0" smtClean="0"/>
              <a:t> </a:t>
            </a:r>
            <a:r>
              <a:rPr lang="sv-SE" baseline="0" dirty="0" err="1" smtClean="0"/>
              <a:t>when</a:t>
            </a:r>
            <a:r>
              <a:rPr lang="sv-SE" baseline="0" dirty="0" smtClean="0"/>
              <a:t> I get to </a:t>
            </a:r>
            <a:r>
              <a:rPr lang="sv-SE" baseline="0" dirty="0" err="1" smtClean="0"/>
              <a:t>ESIMeC</a:t>
            </a:r>
            <a:endParaRPr lang="sv-SE" baseline="0" dirty="0" smtClean="0"/>
          </a:p>
          <a:p>
            <a:pPr marL="171450" indent="-171450">
              <a:buFontTx/>
              <a:buChar char="-"/>
            </a:pPr>
            <a:r>
              <a:rPr lang="sv-SE" baseline="0" dirty="0" smtClean="0"/>
              <a:t>INTEGRATION – </a:t>
            </a:r>
            <a:r>
              <a:rPr lang="sv-SE" baseline="0" dirty="0" err="1" smtClean="0"/>
              <a:t>need</a:t>
            </a:r>
            <a:r>
              <a:rPr lang="sv-SE" baseline="0" dirty="0" smtClean="0"/>
              <a:t> to get it right, get </a:t>
            </a:r>
            <a:r>
              <a:rPr lang="sv-SE" baseline="0" dirty="0" err="1" smtClean="0"/>
              <a:t>our</a:t>
            </a:r>
            <a:r>
              <a:rPr lang="sv-SE" baseline="0" dirty="0" smtClean="0"/>
              <a:t> new </a:t>
            </a:r>
            <a:r>
              <a:rPr lang="sv-SE" baseline="0" dirty="0" err="1" smtClean="0"/>
              <a:t>Swedes</a:t>
            </a:r>
            <a:r>
              <a:rPr lang="sv-SE" baseline="0" dirty="0" smtClean="0"/>
              <a:t> </a:t>
            </a:r>
            <a:r>
              <a:rPr lang="sv-SE" baseline="0" dirty="0" err="1" smtClean="0"/>
              <a:t>into</a:t>
            </a:r>
            <a:r>
              <a:rPr lang="sv-SE" baseline="0" dirty="0" smtClean="0"/>
              <a:t> </a:t>
            </a:r>
            <a:r>
              <a:rPr lang="sv-SE" baseline="0" dirty="0" err="1" smtClean="0"/>
              <a:t>work</a:t>
            </a:r>
            <a:r>
              <a:rPr lang="sv-SE" baseline="0" dirty="0" smtClean="0"/>
              <a:t>/</a:t>
            </a:r>
            <a:r>
              <a:rPr lang="sv-SE" baseline="0" dirty="0" err="1" smtClean="0"/>
              <a:t>education</a:t>
            </a:r>
            <a:r>
              <a:rPr lang="sv-SE" baseline="0" dirty="0" smtClean="0"/>
              <a:t> and the </a:t>
            </a:r>
            <a:r>
              <a:rPr lang="sv-SE" baseline="0" dirty="0" err="1" smtClean="0"/>
              <a:t>society</a:t>
            </a:r>
            <a:r>
              <a:rPr lang="sv-SE" baseline="0" dirty="0" smtClean="0"/>
              <a:t> as </a:t>
            </a:r>
            <a:r>
              <a:rPr lang="sv-SE" baseline="0" dirty="0" err="1" smtClean="0"/>
              <a:t>soon</a:t>
            </a:r>
            <a:r>
              <a:rPr lang="sv-SE" baseline="0" dirty="0" smtClean="0"/>
              <a:t> as </a:t>
            </a:r>
            <a:r>
              <a:rPr lang="sv-SE" baseline="0" dirty="0" err="1" smtClean="0"/>
              <a:t>possible</a:t>
            </a:r>
            <a:endParaRPr lang="sv-SE" dirty="0"/>
          </a:p>
        </p:txBody>
      </p:sp>
      <p:sp>
        <p:nvSpPr>
          <p:cNvPr id="4" name="Platshållare för bildnummer 3"/>
          <p:cNvSpPr>
            <a:spLocks noGrp="1"/>
          </p:cNvSpPr>
          <p:nvPr>
            <p:ph type="sldNum" sz="quarter" idx="10"/>
          </p:nvPr>
        </p:nvSpPr>
        <p:spPr/>
        <p:txBody>
          <a:bodyPr/>
          <a:lstStyle/>
          <a:p>
            <a:fld id="{519DEDD2-3337-432C-893A-E9BACA4CBCBD}" type="slidenum">
              <a:rPr lang="sv-SE" smtClean="0"/>
              <a:t>2</a:t>
            </a:fld>
            <a:endParaRPr lang="sv-SE"/>
          </a:p>
        </p:txBody>
      </p:sp>
    </p:spTree>
    <p:extLst>
      <p:ext uri="{BB962C8B-B14F-4D97-AF65-F5344CB8AC3E}">
        <p14:creationId xmlns:p14="http://schemas.microsoft.com/office/powerpoint/2010/main" val="183393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Good</a:t>
            </a:r>
            <a:r>
              <a:rPr lang="sv-SE" dirty="0" smtClean="0"/>
              <a:t>,</a:t>
            </a:r>
            <a:r>
              <a:rPr lang="sv-SE" baseline="0" dirty="0" smtClean="0"/>
              <a:t> </a:t>
            </a:r>
            <a:r>
              <a:rPr lang="sv-SE" baseline="0" dirty="0" err="1" smtClean="0"/>
              <a:t>strategic</a:t>
            </a:r>
            <a:r>
              <a:rPr lang="sv-SE" baseline="0" dirty="0" smtClean="0"/>
              <a:t> </a:t>
            </a:r>
            <a:r>
              <a:rPr lang="sv-SE" baseline="0" dirty="0" err="1" smtClean="0"/>
              <a:t>location</a:t>
            </a:r>
            <a:r>
              <a:rPr lang="sv-SE" baseline="0" dirty="0" smtClean="0"/>
              <a:t> – </a:t>
            </a:r>
            <a:r>
              <a:rPr lang="sv-SE" baseline="0" dirty="0" err="1" smtClean="0"/>
              <a:t>reason</a:t>
            </a:r>
            <a:r>
              <a:rPr lang="sv-SE" baseline="0" dirty="0" smtClean="0"/>
              <a:t> </a:t>
            </a:r>
            <a:r>
              <a:rPr lang="sv-SE" baseline="0" dirty="0" err="1" smtClean="0"/>
              <a:t>why</a:t>
            </a:r>
            <a:r>
              <a:rPr lang="sv-SE" baseline="0" dirty="0" smtClean="0"/>
              <a:t> </a:t>
            </a:r>
            <a:r>
              <a:rPr lang="sv-SE" baseline="0" dirty="0" err="1" smtClean="0"/>
              <a:t>people</a:t>
            </a:r>
            <a:r>
              <a:rPr lang="sv-SE" baseline="0" dirty="0" smtClean="0"/>
              <a:t> </a:t>
            </a:r>
            <a:r>
              <a:rPr lang="sv-SE" baseline="0" dirty="0" err="1" smtClean="0"/>
              <a:t>settled</a:t>
            </a:r>
            <a:r>
              <a:rPr lang="sv-SE" baseline="0" dirty="0" smtClean="0"/>
              <a:t> </a:t>
            </a:r>
            <a:r>
              <a:rPr lang="sv-SE" baseline="0" dirty="0" err="1" smtClean="0"/>
              <a:t>here</a:t>
            </a:r>
            <a:r>
              <a:rPr lang="sv-SE" baseline="0" dirty="0" smtClean="0"/>
              <a:t> in the </a:t>
            </a:r>
            <a:r>
              <a:rPr lang="sv-SE" baseline="0" dirty="0" err="1" smtClean="0"/>
              <a:t>first</a:t>
            </a:r>
            <a:r>
              <a:rPr lang="sv-SE" baseline="0" dirty="0" smtClean="0"/>
              <a:t> </a:t>
            </a:r>
            <a:r>
              <a:rPr lang="sv-SE" baseline="0" dirty="0" err="1" smtClean="0"/>
              <a:t>place</a:t>
            </a:r>
            <a:r>
              <a:rPr lang="sv-SE" baseline="0" dirty="0" smtClean="0"/>
              <a:t> and </a:t>
            </a:r>
            <a:r>
              <a:rPr lang="sv-SE" baseline="0" dirty="0" err="1" smtClean="0"/>
              <a:t>we</a:t>
            </a:r>
            <a:r>
              <a:rPr lang="sv-SE" baseline="0" dirty="0" smtClean="0"/>
              <a:t> </a:t>
            </a:r>
            <a:r>
              <a:rPr lang="sv-SE" baseline="0" dirty="0" err="1" smtClean="0"/>
              <a:t>became</a:t>
            </a:r>
            <a:r>
              <a:rPr lang="sv-SE" baseline="0" dirty="0" smtClean="0"/>
              <a:t> a city in 1446 – </a:t>
            </a:r>
            <a:r>
              <a:rPr lang="sv-SE" baseline="0" dirty="0" err="1" smtClean="0"/>
              <a:t>junction</a:t>
            </a:r>
            <a:r>
              <a:rPr lang="sv-SE" baseline="0" dirty="0" smtClean="0"/>
              <a:t> </a:t>
            </a:r>
            <a:r>
              <a:rPr lang="sv-SE" baseline="0" dirty="0" err="1" smtClean="0"/>
              <a:t>of</a:t>
            </a:r>
            <a:r>
              <a:rPr lang="sv-SE" baseline="0" dirty="0" smtClean="0"/>
              <a:t> the </a:t>
            </a:r>
            <a:r>
              <a:rPr lang="sv-SE" baseline="0" dirty="0" err="1" smtClean="0"/>
              <a:t>sea</a:t>
            </a:r>
            <a:r>
              <a:rPr lang="sv-SE" baseline="0" dirty="0" smtClean="0"/>
              <a:t>/river, </a:t>
            </a:r>
            <a:r>
              <a:rPr lang="sv-SE" baseline="0" dirty="0" err="1" smtClean="0"/>
              <a:t>main</a:t>
            </a:r>
            <a:r>
              <a:rPr lang="sv-SE" baseline="0" dirty="0" smtClean="0"/>
              <a:t> </a:t>
            </a:r>
            <a:r>
              <a:rPr lang="sv-SE" baseline="0" dirty="0" err="1" smtClean="0"/>
              <a:t>railways</a:t>
            </a:r>
            <a:r>
              <a:rPr lang="sv-SE" baseline="0" dirty="0" smtClean="0"/>
              <a:t>, </a:t>
            </a:r>
            <a:r>
              <a:rPr lang="sv-SE" baseline="0" dirty="0" err="1" smtClean="0"/>
              <a:t>motoirways</a:t>
            </a:r>
            <a:r>
              <a:rPr lang="sv-SE" baseline="0" dirty="0" smtClean="0"/>
              <a:t> and the national </a:t>
            </a:r>
            <a:r>
              <a:rPr lang="sv-SE" baseline="0" dirty="0" err="1" smtClean="0"/>
              <a:t>airport</a:t>
            </a:r>
            <a:r>
              <a:rPr lang="sv-SE" baseline="0" dirty="0" smtClean="0"/>
              <a:t> </a:t>
            </a:r>
            <a:r>
              <a:rPr lang="sv-SE" baseline="0" dirty="0" err="1" smtClean="0"/>
              <a:t>only</a:t>
            </a:r>
            <a:r>
              <a:rPr lang="sv-SE" baseline="0" dirty="0" smtClean="0"/>
              <a:t> 60 min </a:t>
            </a:r>
            <a:r>
              <a:rPr lang="sv-SE" baseline="0" dirty="0" err="1" smtClean="0"/>
              <a:t>away</a:t>
            </a:r>
            <a:endParaRPr lang="sv-SE" dirty="0"/>
          </a:p>
        </p:txBody>
      </p:sp>
      <p:sp>
        <p:nvSpPr>
          <p:cNvPr id="4" name="Platshållare för bildnummer 3"/>
          <p:cNvSpPr>
            <a:spLocks noGrp="1"/>
          </p:cNvSpPr>
          <p:nvPr>
            <p:ph type="sldNum" sz="quarter" idx="10"/>
          </p:nvPr>
        </p:nvSpPr>
        <p:spPr/>
        <p:txBody>
          <a:bodyPr/>
          <a:lstStyle/>
          <a:p>
            <a:fld id="{519DEDD2-3337-432C-893A-E9BACA4CBCBD}" type="slidenum">
              <a:rPr lang="sv-SE" smtClean="0"/>
              <a:t>3</a:t>
            </a:fld>
            <a:endParaRPr lang="sv-SE"/>
          </a:p>
        </p:txBody>
      </p:sp>
    </p:spTree>
    <p:extLst>
      <p:ext uri="{BB962C8B-B14F-4D97-AF65-F5344CB8AC3E}">
        <p14:creationId xmlns:p14="http://schemas.microsoft.com/office/powerpoint/2010/main" val="61143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Green &amp; </a:t>
            </a:r>
            <a:r>
              <a:rPr lang="sv-SE" dirty="0" err="1" smtClean="0"/>
              <a:t>Sustainable</a:t>
            </a:r>
            <a:r>
              <a:rPr lang="sv-SE" dirty="0" smtClean="0"/>
              <a:t> Smart City</a:t>
            </a:r>
            <a:r>
              <a:rPr lang="sv-SE" baseline="0" dirty="0" smtClean="0"/>
              <a:t> - </a:t>
            </a:r>
            <a:r>
              <a:rPr lang="sv-SE" dirty="0" smtClean="0"/>
              <a:t>Award </a:t>
            </a:r>
            <a:r>
              <a:rPr lang="sv-SE" dirty="0" err="1" smtClean="0"/>
              <a:t>winning</a:t>
            </a:r>
            <a:r>
              <a:rPr lang="sv-SE" dirty="0" smtClean="0"/>
              <a:t>: Super municipality, </a:t>
            </a:r>
            <a:r>
              <a:rPr lang="sv-SE" dirty="0" err="1" smtClean="0"/>
              <a:t>Good</a:t>
            </a:r>
            <a:r>
              <a:rPr lang="sv-SE" dirty="0" smtClean="0"/>
              <a:t> </a:t>
            </a:r>
            <a:r>
              <a:rPr lang="sv-SE" dirty="0" err="1" smtClean="0"/>
              <a:t>Living</a:t>
            </a:r>
            <a:r>
              <a:rPr lang="sv-SE" dirty="0" smtClean="0"/>
              <a:t>, Best </a:t>
            </a:r>
            <a:r>
              <a:rPr lang="sv-SE" dirty="0" err="1" smtClean="0"/>
              <a:t>Accessibility</a:t>
            </a:r>
            <a:r>
              <a:rPr lang="sv-SE" dirty="0" smtClean="0"/>
              <a:t>, </a:t>
            </a:r>
            <a:r>
              <a:rPr lang="sv-SE" dirty="0" err="1" smtClean="0"/>
              <a:t>European</a:t>
            </a:r>
            <a:r>
              <a:rPr lang="sv-SE" dirty="0" smtClean="0"/>
              <a:t> </a:t>
            </a:r>
            <a:r>
              <a:rPr lang="sv-SE" dirty="0" err="1" smtClean="0"/>
              <a:t>Mobility</a:t>
            </a:r>
            <a:r>
              <a:rPr lang="sv-SE" dirty="0" smtClean="0"/>
              <a:t> Award,</a:t>
            </a:r>
            <a:r>
              <a:rPr lang="sv-SE" baseline="0" dirty="0" smtClean="0"/>
              <a:t> GIS </a:t>
            </a:r>
            <a:r>
              <a:rPr lang="sv-SE" baseline="0" dirty="0" err="1" smtClean="0"/>
              <a:t>Capital</a:t>
            </a:r>
            <a:r>
              <a:rPr lang="sv-SE" baseline="0" dirty="0" smtClean="0"/>
              <a:t> </a:t>
            </a:r>
            <a:r>
              <a:rPr lang="sv-SE" baseline="0" dirty="0" err="1" smtClean="0"/>
              <a:t>of</a:t>
            </a:r>
            <a:r>
              <a:rPr lang="sv-SE" baseline="0" dirty="0" smtClean="0"/>
              <a:t> Europé…</a:t>
            </a:r>
            <a:endParaRPr lang="sv-SE" dirty="0"/>
          </a:p>
        </p:txBody>
      </p:sp>
      <p:sp>
        <p:nvSpPr>
          <p:cNvPr id="4" name="Platshållare för bildnummer 3"/>
          <p:cNvSpPr>
            <a:spLocks noGrp="1"/>
          </p:cNvSpPr>
          <p:nvPr>
            <p:ph type="sldNum" sz="quarter" idx="10"/>
          </p:nvPr>
        </p:nvSpPr>
        <p:spPr/>
        <p:txBody>
          <a:bodyPr/>
          <a:lstStyle/>
          <a:p>
            <a:fld id="{519DEDD2-3337-432C-893A-E9BACA4CBCBD}" type="slidenum">
              <a:rPr lang="sv-SE" smtClean="0"/>
              <a:t>5</a:t>
            </a:fld>
            <a:endParaRPr lang="sv-SE"/>
          </a:p>
        </p:txBody>
      </p:sp>
    </p:spTree>
    <p:extLst>
      <p:ext uri="{BB962C8B-B14F-4D97-AF65-F5344CB8AC3E}">
        <p14:creationId xmlns:p14="http://schemas.microsoft.com/office/powerpoint/2010/main" val="208020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Infrastruktur</a:t>
            </a:r>
            <a:r>
              <a:rPr lang="sv-SE" dirty="0" smtClean="0"/>
              <a:t> – bostäder, mark och lokaler, att bo på platsen</a:t>
            </a:r>
            <a:r>
              <a:rPr lang="sv-SE" baseline="0" dirty="0" smtClean="0"/>
              <a:t> man verkar – samhällsservice av hög kvalitet, kommunikationer</a:t>
            </a:r>
          </a:p>
          <a:p>
            <a:r>
              <a:rPr lang="sv-SE" b="1" baseline="0" dirty="0" smtClean="0"/>
              <a:t>Kompetens</a:t>
            </a:r>
            <a:r>
              <a:rPr lang="sv-SE" baseline="0" dirty="0" smtClean="0"/>
              <a:t> – rätt kompetens och rätt utbildning, Företagarservice</a:t>
            </a:r>
          </a:p>
          <a:p>
            <a:r>
              <a:rPr lang="sv-SE" b="1" baseline="0" dirty="0" smtClean="0"/>
              <a:t>Ledarskap och attraktion </a:t>
            </a:r>
            <a:r>
              <a:rPr lang="sv-SE" baseline="0" dirty="0" smtClean="0"/>
              <a:t>– stolthet, varumärke, </a:t>
            </a:r>
            <a:r>
              <a:rPr lang="sv-SE" baseline="0" dirty="0" err="1" smtClean="0"/>
              <a:t>storytelling</a:t>
            </a:r>
            <a:endParaRPr lang="sv-SE" baseline="0" dirty="0" smtClean="0"/>
          </a:p>
          <a:p>
            <a:r>
              <a:rPr lang="sv-SE" b="1" baseline="0" dirty="0" smtClean="0"/>
              <a:t>Hur gör andra? </a:t>
            </a:r>
            <a:r>
              <a:rPr lang="sv-SE" baseline="0" dirty="0" smtClean="0"/>
              <a:t>– Vi behöver träffas och samarbeta i Gävle, vad görs på annat håll i Sverige och andra länder</a:t>
            </a:r>
            <a:endParaRPr lang="sv-SE" dirty="0"/>
          </a:p>
        </p:txBody>
      </p:sp>
      <p:sp>
        <p:nvSpPr>
          <p:cNvPr id="4" name="Platshållare för bildnummer 3"/>
          <p:cNvSpPr>
            <a:spLocks noGrp="1"/>
          </p:cNvSpPr>
          <p:nvPr>
            <p:ph type="sldNum" sz="quarter" idx="10"/>
          </p:nvPr>
        </p:nvSpPr>
        <p:spPr/>
        <p:txBody>
          <a:bodyPr/>
          <a:lstStyle/>
          <a:p>
            <a:fld id="{60D65127-3D34-4191-B8AB-5DEDB55277B3}" type="slidenum">
              <a:rPr lang="en-GB" smtClean="0"/>
              <a:pPr/>
              <a:t>11</a:t>
            </a:fld>
            <a:endParaRPr lang="en-GB"/>
          </a:p>
        </p:txBody>
      </p:sp>
    </p:spTree>
    <p:extLst>
      <p:ext uri="{BB962C8B-B14F-4D97-AF65-F5344CB8AC3E}">
        <p14:creationId xmlns:p14="http://schemas.microsoft.com/office/powerpoint/2010/main" val="65920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lnSpc>
                <a:spcPct val="125000"/>
              </a:lnSpc>
              <a:buFont typeface="Arial" charset="0"/>
              <a:buChar char="•"/>
            </a:pPr>
            <a:r>
              <a:rPr lang="en-US" sz="1200" dirty="0" smtClean="0">
                <a:latin typeface="Arial" charset="0"/>
                <a:cs typeface="Arial" charset="0"/>
              </a:rPr>
              <a:t>Three faculties:</a:t>
            </a:r>
          </a:p>
          <a:p>
            <a:pPr eaLnBrk="1" hangingPunct="1">
              <a:lnSpc>
                <a:spcPct val="125000"/>
              </a:lnSpc>
              <a:buFontTx/>
              <a:buChar char="-"/>
            </a:pPr>
            <a:r>
              <a:rPr lang="en-US" sz="1200" i="1" dirty="0" smtClean="0">
                <a:latin typeface="Arial" charset="0"/>
                <a:cs typeface="Arial" charset="0"/>
              </a:rPr>
              <a:t>Engineering and Sustainable studies</a:t>
            </a:r>
          </a:p>
          <a:p>
            <a:pPr eaLnBrk="1" hangingPunct="1">
              <a:lnSpc>
                <a:spcPct val="125000"/>
              </a:lnSpc>
              <a:buFontTx/>
              <a:buChar char="-"/>
            </a:pPr>
            <a:r>
              <a:rPr lang="en-US" sz="1200" i="1" dirty="0" smtClean="0">
                <a:latin typeface="Arial" charset="0"/>
                <a:cs typeface="Arial" charset="0"/>
              </a:rPr>
              <a:t>Education and Business studies</a:t>
            </a:r>
          </a:p>
          <a:p>
            <a:pPr eaLnBrk="1" hangingPunct="1">
              <a:lnSpc>
                <a:spcPct val="125000"/>
              </a:lnSpc>
              <a:buFontTx/>
              <a:buChar char="-"/>
            </a:pPr>
            <a:r>
              <a:rPr lang="en-US" sz="1200" i="1" dirty="0" smtClean="0">
                <a:latin typeface="Arial" charset="0"/>
                <a:cs typeface="Arial" charset="0"/>
              </a:rPr>
              <a:t>Health and Occupational studies</a:t>
            </a:r>
          </a:p>
          <a:p>
            <a:endParaRPr lang="sv-SE" dirty="0"/>
          </a:p>
        </p:txBody>
      </p:sp>
      <p:sp>
        <p:nvSpPr>
          <p:cNvPr id="4" name="Platshållare för bildnummer 3"/>
          <p:cNvSpPr>
            <a:spLocks noGrp="1"/>
          </p:cNvSpPr>
          <p:nvPr>
            <p:ph type="sldNum" sz="quarter" idx="10"/>
          </p:nvPr>
        </p:nvSpPr>
        <p:spPr/>
        <p:txBody>
          <a:bodyPr/>
          <a:lstStyle/>
          <a:p>
            <a:fld id="{519DEDD2-3337-432C-893A-E9BACA4CBCBD}" type="slidenum">
              <a:rPr lang="sv-SE" smtClean="0"/>
              <a:t>12</a:t>
            </a:fld>
            <a:endParaRPr lang="sv-SE"/>
          </a:p>
        </p:txBody>
      </p:sp>
    </p:spTree>
    <p:extLst>
      <p:ext uri="{BB962C8B-B14F-4D97-AF65-F5344CB8AC3E}">
        <p14:creationId xmlns:p14="http://schemas.microsoft.com/office/powerpoint/2010/main" val="217439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19DEDD2-3337-432C-893A-E9BACA4CBCBD}" type="slidenum">
              <a:rPr lang="sv-SE" smtClean="0"/>
              <a:t>14</a:t>
            </a:fld>
            <a:endParaRPr lang="sv-SE"/>
          </a:p>
        </p:txBody>
      </p:sp>
    </p:spTree>
    <p:extLst>
      <p:ext uri="{BB962C8B-B14F-4D97-AF65-F5344CB8AC3E}">
        <p14:creationId xmlns:p14="http://schemas.microsoft.com/office/powerpoint/2010/main" val="252094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sv-SE" sz="1200" b="0" i="0" u="none" strike="noStrike" kern="1200" baseline="0" dirty="0" err="1" smtClean="0">
                <a:solidFill>
                  <a:schemeClr val="tx1"/>
                </a:solidFill>
                <a:latin typeface="+mn-lt"/>
                <a:ea typeface="+mn-ea"/>
                <a:cs typeface="+mn-cs"/>
              </a:rPr>
              <a:t>Changing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attitudes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towards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education</a:t>
            </a:r>
            <a:r>
              <a:rPr lang="sv-SE" sz="1200" b="0" i="0" u="none" strike="noStrike" kern="1200" baseline="0" dirty="0" smtClean="0">
                <a:solidFill>
                  <a:schemeClr val="tx1"/>
                </a:solidFill>
                <a:latin typeface="+mn-lt"/>
                <a:ea typeface="+mn-ea"/>
                <a:cs typeface="+mn-cs"/>
              </a:rPr>
              <a:t> in order </a:t>
            </a:r>
            <a:r>
              <a:rPr lang="en-US" sz="1200" b="0" i="0" u="none" strike="noStrike" kern="1200" baseline="0" dirty="0" smtClean="0">
                <a:solidFill>
                  <a:schemeClr val="tx1"/>
                </a:solidFill>
                <a:latin typeface="+mn-lt"/>
                <a:ea typeface="+mn-ea"/>
                <a:cs typeface="+mn-cs"/>
              </a:rPr>
              <a:t>to make it more relevant to the </a:t>
            </a:r>
            <a:r>
              <a:rPr lang="en-US" sz="1200" b="0" i="0" u="none" strike="noStrike" kern="1200" baseline="0" dirty="0" err="1" smtClean="0">
                <a:solidFill>
                  <a:schemeClr val="tx1"/>
                </a:solidFill>
                <a:latin typeface="+mn-lt"/>
                <a:ea typeface="+mn-ea"/>
                <a:cs typeface="+mn-cs"/>
              </a:rPr>
              <a:t>labour</a:t>
            </a:r>
            <a:r>
              <a:rPr lang="en-US" sz="1200" b="0" i="0" u="none" strike="noStrike" kern="1200" baseline="0" dirty="0" smtClean="0">
                <a:solidFill>
                  <a:schemeClr val="tx1"/>
                </a:solidFill>
                <a:latin typeface="+mn-lt"/>
                <a:ea typeface="+mn-ea"/>
                <a:cs typeface="+mn-cs"/>
              </a:rPr>
              <a:t> market and reach a higher level of </a:t>
            </a:r>
            <a:r>
              <a:rPr lang="sv-SE" sz="1200" b="0" i="0" u="none" strike="noStrike" kern="1200" baseline="0" dirty="0" err="1" smtClean="0">
                <a:solidFill>
                  <a:schemeClr val="tx1"/>
                </a:solidFill>
                <a:latin typeface="+mn-lt"/>
                <a:ea typeface="+mn-ea"/>
                <a:cs typeface="+mn-cs"/>
              </a:rPr>
              <a:t>education</a:t>
            </a:r>
            <a:r>
              <a:rPr lang="sv-SE" sz="1200" b="0" i="0" u="none" strike="noStrike" kern="1200" baseline="0" dirty="0" smtClean="0">
                <a:solidFill>
                  <a:schemeClr val="tx1"/>
                </a:solidFill>
                <a:latin typeface="+mn-lt"/>
                <a:ea typeface="+mn-ea"/>
                <a:cs typeface="+mn-cs"/>
              </a:rPr>
              <a:t> in the population</a:t>
            </a: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 </a:t>
            </a:r>
          </a:p>
          <a:p>
            <a:r>
              <a:rPr lang="sv-SE" sz="1200" b="0" i="0" u="none" strike="noStrike" kern="1200" baseline="0" dirty="0" err="1" smtClean="0">
                <a:solidFill>
                  <a:schemeClr val="tx1"/>
                </a:solidFill>
                <a:latin typeface="+mn-lt"/>
                <a:ea typeface="+mn-ea"/>
                <a:cs typeface="+mn-cs"/>
              </a:rPr>
              <a:t>Changing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attitudes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towards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education</a:t>
            </a:r>
            <a:r>
              <a:rPr lang="sv-SE" sz="1200" b="0" i="0" u="none" strike="noStrike" kern="1200" baseline="0" dirty="0" smtClean="0">
                <a:solidFill>
                  <a:schemeClr val="tx1"/>
                </a:solidFill>
                <a:latin typeface="+mn-lt"/>
                <a:ea typeface="+mn-ea"/>
                <a:cs typeface="+mn-cs"/>
              </a:rPr>
              <a:t> in order </a:t>
            </a:r>
            <a:r>
              <a:rPr lang="en-US" sz="1200" b="0" i="0" u="none" strike="noStrike" kern="1200" baseline="0" dirty="0" smtClean="0">
                <a:solidFill>
                  <a:schemeClr val="tx1"/>
                </a:solidFill>
                <a:latin typeface="+mn-lt"/>
                <a:ea typeface="+mn-ea"/>
                <a:cs typeface="+mn-cs"/>
              </a:rPr>
              <a:t>to make it more relevant to the </a:t>
            </a:r>
            <a:r>
              <a:rPr lang="en-US" sz="1200" b="0" i="0" u="none" strike="noStrike" kern="1200" baseline="0" dirty="0" err="1" smtClean="0">
                <a:solidFill>
                  <a:schemeClr val="tx1"/>
                </a:solidFill>
                <a:latin typeface="+mn-lt"/>
                <a:ea typeface="+mn-ea"/>
                <a:cs typeface="+mn-cs"/>
              </a:rPr>
              <a:t>labour</a:t>
            </a:r>
            <a:r>
              <a:rPr lang="en-US" sz="1200" b="0" i="0" u="none" strike="noStrike" kern="1200" baseline="0" dirty="0" smtClean="0">
                <a:solidFill>
                  <a:schemeClr val="tx1"/>
                </a:solidFill>
                <a:latin typeface="+mn-lt"/>
                <a:ea typeface="+mn-ea"/>
                <a:cs typeface="+mn-cs"/>
              </a:rPr>
              <a:t> market and reach a higher level of </a:t>
            </a:r>
            <a:r>
              <a:rPr lang="sv-SE" sz="1200" b="0" i="0" u="none" strike="noStrike" kern="1200" baseline="0" dirty="0" err="1" smtClean="0">
                <a:solidFill>
                  <a:schemeClr val="tx1"/>
                </a:solidFill>
                <a:latin typeface="+mn-lt"/>
                <a:ea typeface="+mn-ea"/>
                <a:cs typeface="+mn-cs"/>
              </a:rPr>
              <a:t>education</a:t>
            </a:r>
            <a:r>
              <a:rPr lang="sv-SE" sz="1200" b="0" i="0" u="none" strike="noStrike" kern="1200" baseline="0" dirty="0" smtClean="0">
                <a:solidFill>
                  <a:schemeClr val="tx1"/>
                </a:solidFill>
                <a:latin typeface="+mn-lt"/>
                <a:ea typeface="+mn-ea"/>
                <a:cs typeface="+mn-cs"/>
              </a:rPr>
              <a:t> in the population</a:t>
            </a: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Målet med denna plan är att genom samordnade insatser påverka och stärka unga och vuxnas attityder och intresse för ökad utbildning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Det konkreta målet för den lokala handlingsplanen (LAP) är att öka kunskap och insikt hos Gävles skolor, personal, och elever och föräldrar om arbetsmarknadens utseende och villkor, om vikten av utbildning för att skapa framtida livsval, och om den viktiga kopplingen mellan utbildningsval och framtida yrkesmöjligheter. Detta är en viktig pusselbit för att på sikt både öka utbildningsnivån och för att skapa en bättre matchning av kompetens mot arbetsmarknadens framtida behov.</a:t>
            </a:r>
          </a:p>
          <a:p>
            <a:endParaRPr lang="en-US" dirty="0" smtClean="0">
              <a:ea typeface="ＭＳ Ｐゴシック" pitchFamily="34"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EC9E9702-A611-4167-8F27-EA3F04B48EB7}" type="slidenum">
              <a:rPr lang="fr-FR">
                <a:solidFill>
                  <a:srgbClr val="000000"/>
                </a:solidFill>
              </a:rPr>
              <a:pPr/>
              <a:t>16</a:t>
            </a:fld>
            <a:endParaRPr lang="fr-FR">
              <a:solidFill>
                <a:srgbClr val="000000"/>
              </a:solidFill>
            </a:endParaRPr>
          </a:p>
        </p:txBody>
      </p:sp>
    </p:spTree>
    <p:extLst>
      <p:ext uri="{BB962C8B-B14F-4D97-AF65-F5344CB8AC3E}">
        <p14:creationId xmlns:p14="http://schemas.microsoft.com/office/powerpoint/2010/main" val="345697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Create an arena and a systematic process where </a:t>
            </a:r>
            <a:r>
              <a:rPr lang="en-US" dirty="0" err="1" smtClean="0"/>
              <a:t>Labour</a:t>
            </a:r>
            <a:r>
              <a:rPr lang="en-US" dirty="0" smtClean="0"/>
              <a:t> market and public sector stakeholders develop together a clear picture of future competence needs at local and regional level </a:t>
            </a: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err="1" smtClean="0">
                <a:solidFill>
                  <a:schemeClr val="tx1"/>
                </a:solidFill>
                <a:latin typeface="+mn-lt"/>
                <a:ea typeface="+mn-ea"/>
                <a:cs typeface="+mn-cs"/>
              </a:rPr>
              <a:t>Education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key</a:t>
            </a:r>
            <a:r>
              <a:rPr lang="sv-SE" sz="1200" b="0" i="0" u="none" strike="noStrike" kern="1200" baseline="0" dirty="0" smtClean="0">
                <a:solidFill>
                  <a:schemeClr val="tx1"/>
                </a:solidFill>
                <a:latin typeface="+mn-lt"/>
                <a:ea typeface="+mn-ea"/>
                <a:cs typeface="+mn-cs"/>
              </a:rPr>
              <a:t> to </a:t>
            </a:r>
            <a:r>
              <a:rPr lang="sv-SE" sz="1200" b="0" i="0" u="none" strike="noStrike" kern="1200" baseline="0" dirty="0" err="1" smtClean="0">
                <a:solidFill>
                  <a:schemeClr val="tx1"/>
                </a:solidFill>
                <a:latin typeface="+mn-lt"/>
                <a:ea typeface="+mn-ea"/>
                <a:cs typeface="+mn-cs"/>
              </a:rPr>
              <a:t>work</a:t>
            </a:r>
            <a:r>
              <a:rPr lang="sv-SE" sz="1200" b="0" i="0" u="none" strike="noStrike" kern="1200" baseline="0" dirty="0" smtClean="0">
                <a:solidFill>
                  <a:schemeClr val="tx1"/>
                </a:solidFill>
                <a:latin typeface="+mn-lt"/>
                <a:ea typeface="+mn-ea"/>
                <a:cs typeface="+mn-cs"/>
              </a:rPr>
              <a:t> and </a:t>
            </a:r>
            <a:r>
              <a:rPr lang="sv-SE" sz="1200" b="0" i="0" u="none" strike="noStrike" kern="1200" baseline="0" dirty="0" err="1" smtClean="0">
                <a:solidFill>
                  <a:schemeClr val="tx1"/>
                </a:solidFill>
                <a:latin typeface="+mn-lt"/>
                <a:ea typeface="+mn-ea"/>
                <a:cs typeface="+mn-cs"/>
              </a:rPr>
              <a:t>posisbilities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choice in </a:t>
            </a:r>
            <a:r>
              <a:rPr lang="sv-SE" sz="1200" b="0" i="0" u="none" strike="noStrike" kern="1200" baseline="0" dirty="0" err="1" smtClean="0">
                <a:solidFill>
                  <a:schemeClr val="tx1"/>
                </a:solidFill>
                <a:latin typeface="+mn-lt"/>
                <a:ea typeface="+mn-ea"/>
                <a:cs typeface="+mn-cs"/>
              </a:rPr>
              <a:t>life</a:t>
            </a:r>
            <a:r>
              <a:rPr lang="sv-SE" sz="1200" b="0" i="0" u="none" strike="noStrike" kern="1200" baseline="0" dirty="0" smtClean="0">
                <a:solidFill>
                  <a:schemeClr val="tx1"/>
                </a:solidFill>
                <a:latin typeface="+mn-lt"/>
                <a:ea typeface="+mn-ea"/>
                <a:cs typeface="+mn-cs"/>
              </a:rPr>
              <a:t> </a:t>
            </a:r>
          </a:p>
          <a:p>
            <a:r>
              <a:rPr lang="sv-SE" sz="1200" b="0" i="0" u="none" strike="noStrike" kern="1200" baseline="0" dirty="0" err="1" smtClean="0">
                <a:solidFill>
                  <a:schemeClr val="tx1"/>
                </a:solidFill>
                <a:latin typeface="+mn-lt"/>
                <a:ea typeface="+mn-ea"/>
                <a:cs typeface="+mn-cs"/>
              </a:rPr>
              <a:t>Goal</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LAP – </a:t>
            </a:r>
            <a:r>
              <a:rPr lang="sv-SE" sz="1200" b="0" i="0" u="none" strike="noStrike" kern="1200" baseline="0" dirty="0" err="1" smtClean="0">
                <a:solidFill>
                  <a:schemeClr val="tx1"/>
                </a:solidFill>
                <a:latin typeface="+mn-lt"/>
                <a:ea typeface="+mn-ea"/>
                <a:cs typeface="+mn-cs"/>
              </a:rPr>
              <a:t>through</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coordinated</a:t>
            </a:r>
            <a:r>
              <a:rPr lang="sv-SE" sz="1200" b="0" i="0" u="none" strike="noStrike" kern="1200" baseline="0" dirty="0" smtClean="0">
                <a:solidFill>
                  <a:schemeClr val="tx1"/>
                </a:solidFill>
                <a:latin typeface="+mn-lt"/>
                <a:ea typeface="+mn-ea"/>
                <a:cs typeface="+mn-cs"/>
              </a:rPr>
              <a:t> actions </a:t>
            </a:r>
            <a:r>
              <a:rPr lang="sv-SE" sz="1200" b="0" i="0" u="none" strike="noStrike" kern="1200" baseline="0" dirty="0" err="1" smtClean="0">
                <a:solidFill>
                  <a:schemeClr val="tx1"/>
                </a:solidFill>
                <a:latin typeface="+mn-lt"/>
                <a:ea typeface="+mn-ea"/>
                <a:cs typeface="+mn-cs"/>
              </a:rPr>
              <a:t>influence</a:t>
            </a:r>
            <a:r>
              <a:rPr lang="sv-SE" sz="1200" b="0" i="0" u="none" strike="noStrike" kern="1200" baseline="0" dirty="0" smtClean="0">
                <a:solidFill>
                  <a:schemeClr val="tx1"/>
                </a:solidFill>
                <a:latin typeface="+mn-lt"/>
                <a:ea typeface="+mn-ea"/>
                <a:cs typeface="+mn-cs"/>
              </a:rPr>
              <a:t> and </a:t>
            </a:r>
            <a:r>
              <a:rPr lang="sv-SE" sz="1200" b="0" i="0" u="none" strike="noStrike" kern="1200" baseline="0" dirty="0" err="1" smtClean="0">
                <a:solidFill>
                  <a:schemeClr val="tx1"/>
                </a:solidFill>
                <a:latin typeface="+mn-lt"/>
                <a:ea typeface="+mn-ea"/>
                <a:cs typeface="+mn-cs"/>
              </a:rPr>
              <a:t>strenghten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youth</a:t>
            </a:r>
            <a:r>
              <a:rPr lang="sv-SE" sz="1200" b="0" i="0" u="none" strike="noStrike" kern="1200" baseline="0" dirty="0" smtClean="0">
                <a:solidFill>
                  <a:schemeClr val="tx1"/>
                </a:solidFill>
                <a:latin typeface="+mn-lt"/>
                <a:ea typeface="+mn-ea"/>
                <a:cs typeface="+mn-cs"/>
              </a:rPr>
              <a:t> and </a:t>
            </a:r>
            <a:r>
              <a:rPr lang="sv-SE" sz="1200" b="0" i="0" u="none" strike="noStrike" kern="1200" baseline="0" dirty="0" err="1" smtClean="0">
                <a:solidFill>
                  <a:schemeClr val="tx1"/>
                </a:solidFill>
                <a:latin typeface="+mn-lt"/>
                <a:ea typeface="+mn-ea"/>
                <a:cs typeface="+mn-cs"/>
              </a:rPr>
              <a:t>adults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attitudes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towards</a:t>
            </a:r>
            <a:r>
              <a:rPr lang="sv-SE" sz="1200" b="0" i="0" u="none" strike="noStrike" kern="1200" baseline="0" dirty="0" smtClean="0">
                <a:solidFill>
                  <a:schemeClr val="tx1"/>
                </a:solidFill>
                <a:latin typeface="+mn-lt"/>
                <a:ea typeface="+mn-ea"/>
                <a:cs typeface="+mn-cs"/>
              </a:rPr>
              <a:t> and </a:t>
            </a:r>
            <a:r>
              <a:rPr lang="sv-SE" sz="1200" b="0" i="0" u="none" strike="noStrike" kern="1200" baseline="0" dirty="0" err="1" smtClean="0">
                <a:solidFill>
                  <a:schemeClr val="tx1"/>
                </a:solidFill>
                <a:latin typeface="+mn-lt"/>
                <a:ea typeface="+mn-ea"/>
                <a:cs typeface="+mn-cs"/>
              </a:rPr>
              <a:t>interest</a:t>
            </a:r>
            <a:r>
              <a:rPr lang="sv-SE" sz="1200" b="0" i="0" u="none" strike="noStrike" kern="1200" baseline="0" dirty="0" smtClean="0">
                <a:solidFill>
                  <a:schemeClr val="tx1"/>
                </a:solidFill>
                <a:latin typeface="+mn-lt"/>
                <a:ea typeface="+mn-ea"/>
                <a:cs typeface="+mn-cs"/>
              </a:rPr>
              <a:t> for </a:t>
            </a:r>
            <a:r>
              <a:rPr lang="sv-SE" sz="1200" b="0" i="0" u="none" strike="noStrike" kern="1200" baseline="0" dirty="0" err="1" smtClean="0">
                <a:solidFill>
                  <a:schemeClr val="tx1"/>
                </a:solidFill>
                <a:latin typeface="+mn-lt"/>
                <a:ea typeface="+mn-ea"/>
                <a:cs typeface="+mn-cs"/>
              </a:rPr>
              <a:t>education</a:t>
            </a:r>
            <a:endParaRPr lang="sv-SE" sz="1200" b="0" i="0" u="none" strike="noStrike" kern="1200" baseline="0" dirty="0" smtClean="0">
              <a:solidFill>
                <a:schemeClr val="tx1"/>
              </a:solidFill>
              <a:latin typeface="+mn-lt"/>
              <a:ea typeface="+mn-ea"/>
              <a:cs typeface="+mn-cs"/>
            </a:endParaRP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Process: problem definition, </a:t>
            </a:r>
            <a:r>
              <a:rPr lang="sv-SE" sz="1200" b="0" i="0" u="none" strike="noStrike" kern="1200" baseline="0" dirty="0" err="1" smtClean="0">
                <a:solidFill>
                  <a:schemeClr val="tx1"/>
                </a:solidFill>
                <a:latin typeface="+mn-lt"/>
                <a:ea typeface="+mn-ea"/>
                <a:cs typeface="+mn-cs"/>
              </a:rPr>
              <a:t>stakeholder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mapping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build</a:t>
            </a:r>
            <a:r>
              <a:rPr lang="sv-SE" sz="1200" b="0" i="0" u="none" strike="noStrike" kern="1200" baseline="0" dirty="0" smtClean="0">
                <a:solidFill>
                  <a:schemeClr val="tx1"/>
                </a:solidFill>
                <a:latin typeface="+mn-lt"/>
                <a:ea typeface="+mn-ea"/>
                <a:cs typeface="+mn-cs"/>
              </a:rPr>
              <a:t> on </a:t>
            </a:r>
            <a:r>
              <a:rPr lang="sv-SE" sz="1200" b="0" i="0" u="none" strike="noStrike" kern="1200" baseline="0" dirty="0" err="1" smtClean="0">
                <a:solidFill>
                  <a:schemeClr val="tx1"/>
                </a:solidFill>
                <a:latin typeface="+mn-lt"/>
                <a:ea typeface="+mn-ea"/>
                <a:cs typeface="+mn-cs"/>
              </a:rPr>
              <a:t>existing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initiatives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slow</a:t>
            </a:r>
            <a:r>
              <a:rPr lang="sv-SE" sz="1200" b="0" i="0" u="none" strike="noStrike" kern="1200" baseline="0" dirty="0" smtClean="0">
                <a:solidFill>
                  <a:schemeClr val="tx1"/>
                </a:solidFill>
                <a:latin typeface="+mn-lt"/>
                <a:ea typeface="+mn-ea"/>
                <a:cs typeface="+mn-cs"/>
              </a:rPr>
              <a:t> process – </a:t>
            </a:r>
            <a:r>
              <a:rPr lang="sv-SE" sz="1200" b="0" i="0" u="none" strike="noStrike" kern="1200" baseline="0" dirty="0" err="1" smtClean="0">
                <a:solidFill>
                  <a:schemeClr val="tx1"/>
                </a:solidFill>
                <a:latin typeface="+mn-lt"/>
                <a:ea typeface="+mn-ea"/>
                <a:cs typeface="+mn-cs"/>
              </a:rPr>
              <a:t>intense</a:t>
            </a:r>
            <a:r>
              <a:rPr lang="sv-SE" sz="1200" b="0" i="0" u="none" strike="noStrike" kern="1200" baseline="0" dirty="0" smtClean="0">
                <a:solidFill>
                  <a:schemeClr val="tx1"/>
                </a:solidFill>
                <a:latin typeface="+mn-lt"/>
                <a:ea typeface="+mn-ea"/>
                <a:cs typeface="+mn-cs"/>
              </a:rPr>
              <a:t> final step </a:t>
            </a:r>
            <a:r>
              <a:rPr lang="sv-SE" sz="1200" b="0" i="0" u="none" strike="noStrike" kern="1200" baseline="0" dirty="0" err="1" smtClean="0">
                <a:solidFill>
                  <a:schemeClr val="tx1"/>
                </a:solidFill>
                <a:latin typeface="+mn-lt"/>
                <a:ea typeface="+mn-ea"/>
                <a:cs typeface="+mn-cs"/>
              </a:rPr>
              <a:t>when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producing</a:t>
            </a:r>
            <a:r>
              <a:rPr lang="sv-SE" sz="1200" b="0" i="0" u="none" strike="noStrike" kern="1200" baseline="0" dirty="0" smtClean="0">
                <a:solidFill>
                  <a:schemeClr val="tx1"/>
                </a:solidFill>
                <a:latin typeface="+mn-lt"/>
                <a:ea typeface="+mn-ea"/>
                <a:cs typeface="+mn-cs"/>
              </a:rPr>
              <a:t> the LAP, </a:t>
            </a:r>
            <a:r>
              <a:rPr lang="sv-SE" sz="1200" b="0" i="0" u="none" strike="noStrike" kern="1200" baseline="0" dirty="0" err="1" smtClean="0">
                <a:solidFill>
                  <a:schemeClr val="tx1"/>
                </a:solidFill>
                <a:latin typeface="+mn-lt"/>
                <a:ea typeface="+mn-ea"/>
                <a:cs typeface="+mn-cs"/>
              </a:rPr>
              <a:t>Celebration</a:t>
            </a:r>
            <a:r>
              <a:rPr lang="sv-SE" sz="1200" b="0" i="0" u="none" strike="noStrike" kern="1200" baseline="0" dirty="0" smtClean="0">
                <a:solidFill>
                  <a:schemeClr val="tx1"/>
                </a:solidFill>
                <a:latin typeface="+mn-lt"/>
                <a:ea typeface="+mn-ea"/>
                <a:cs typeface="+mn-cs"/>
              </a:rPr>
              <a:t> and </a:t>
            </a:r>
            <a:r>
              <a:rPr lang="sv-SE" sz="1200" b="0" i="0" u="none" strike="noStrike" kern="1200" baseline="0" dirty="0" err="1" smtClean="0">
                <a:solidFill>
                  <a:schemeClr val="tx1"/>
                </a:solidFill>
                <a:latin typeface="+mn-lt"/>
                <a:ea typeface="+mn-ea"/>
                <a:cs typeface="+mn-cs"/>
              </a:rPr>
              <a:t>signing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MOU – </a:t>
            </a:r>
            <a:r>
              <a:rPr lang="sv-SE" sz="1200" b="0" i="0" u="none" strike="noStrike" kern="1200" baseline="0" dirty="0" err="1" smtClean="0">
                <a:solidFill>
                  <a:schemeClr val="tx1"/>
                </a:solidFill>
                <a:latin typeface="+mn-lt"/>
                <a:ea typeface="+mn-ea"/>
                <a:cs typeface="+mn-cs"/>
              </a:rPr>
              <a:t>good</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idea</a:t>
            </a:r>
            <a:r>
              <a:rPr lang="sv-SE" sz="1200" b="0" i="0" u="none" strike="noStrike" kern="1200" baseline="0" dirty="0" smtClean="0">
                <a:solidFill>
                  <a:schemeClr val="tx1"/>
                </a:solidFill>
                <a:latin typeface="+mn-lt"/>
                <a:ea typeface="+mn-ea"/>
                <a:cs typeface="+mn-cs"/>
              </a:rPr>
              <a:t>! Municipality in charge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follow</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up</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inviting</a:t>
            </a:r>
            <a:r>
              <a:rPr lang="sv-SE" sz="1200" b="0" i="0" u="none" strike="noStrike" kern="1200" baseline="0" dirty="0" smtClean="0">
                <a:solidFill>
                  <a:schemeClr val="tx1"/>
                </a:solidFill>
                <a:latin typeface="+mn-lt"/>
                <a:ea typeface="+mn-ea"/>
                <a:cs typeface="+mn-cs"/>
              </a:rPr>
              <a:t> all </a:t>
            </a:r>
            <a:r>
              <a:rPr lang="sv-SE" sz="1200" b="0" i="0" u="none" strike="noStrike" kern="1200" baseline="0" dirty="0" err="1" smtClean="0">
                <a:solidFill>
                  <a:schemeClr val="tx1"/>
                </a:solidFill>
                <a:latin typeface="+mn-lt"/>
                <a:ea typeface="+mn-ea"/>
                <a:cs typeface="+mn-cs"/>
              </a:rPr>
              <a:t>stakeholders</a:t>
            </a:r>
            <a:r>
              <a:rPr lang="sv-SE" sz="1200" b="0" i="0" u="none" strike="noStrike" kern="1200" baseline="0" dirty="0" smtClean="0">
                <a:solidFill>
                  <a:schemeClr val="tx1"/>
                </a:solidFill>
                <a:latin typeface="+mn-lt"/>
                <a:ea typeface="+mn-ea"/>
                <a:cs typeface="+mn-cs"/>
              </a:rPr>
              <a:t> to </a:t>
            </a:r>
            <a:r>
              <a:rPr lang="sv-SE" sz="1200" b="0" i="0" u="none" strike="noStrike" kern="1200" baseline="0" dirty="0" err="1" smtClean="0">
                <a:solidFill>
                  <a:schemeClr val="tx1"/>
                </a:solidFill>
                <a:latin typeface="+mn-lt"/>
                <a:ea typeface="+mn-ea"/>
                <a:cs typeface="+mn-cs"/>
              </a:rPr>
              <a:t>update</a:t>
            </a:r>
            <a:r>
              <a:rPr lang="sv-SE" sz="1200" b="0" i="0" u="none" strike="noStrike" kern="1200" baseline="0" dirty="0" smtClean="0">
                <a:solidFill>
                  <a:schemeClr val="tx1"/>
                </a:solidFill>
                <a:latin typeface="+mn-lt"/>
                <a:ea typeface="+mn-ea"/>
                <a:cs typeface="+mn-cs"/>
              </a:rPr>
              <a:t> meetings </a:t>
            </a:r>
            <a:r>
              <a:rPr lang="sv-SE" sz="1200" b="0" i="0" u="none" strike="noStrike" kern="1200" baseline="0" dirty="0" err="1" smtClean="0">
                <a:solidFill>
                  <a:schemeClr val="tx1"/>
                </a:solidFill>
                <a:latin typeface="+mn-lt"/>
                <a:ea typeface="+mn-ea"/>
                <a:cs typeface="+mn-cs"/>
              </a:rPr>
              <a:t>every</a:t>
            </a:r>
            <a:r>
              <a:rPr lang="sv-SE" sz="1200" b="0" i="0" u="none" strike="noStrike" kern="1200" baseline="0" dirty="0" smtClean="0">
                <a:solidFill>
                  <a:schemeClr val="tx1"/>
                </a:solidFill>
                <a:latin typeface="+mn-lt"/>
                <a:ea typeface="+mn-ea"/>
                <a:cs typeface="+mn-cs"/>
              </a:rPr>
              <a:t> 6 </a:t>
            </a:r>
            <a:r>
              <a:rPr lang="sv-SE" sz="1200" b="0" i="0" u="none" strike="noStrike" kern="1200" baseline="0" dirty="0" err="1" smtClean="0">
                <a:solidFill>
                  <a:schemeClr val="tx1"/>
                </a:solidFill>
                <a:latin typeface="+mn-lt"/>
                <a:ea typeface="+mn-ea"/>
                <a:cs typeface="+mn-cs"/>
              </a:rPr>
              <a:t>months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during</a:t>
            </a:r>
            <a:r>
              <a:rPr lang="sv-SE" sz="1200" b="0" i="0" u="none" strike="noStrike" kern="1200" baseline="0" dirty="0" smtClean="0">
                <a:solidFill>
                  <a:schemeClr val="tx1"/>
                </a:solidFill>
                <a:latin typeface="+mn-lt"/>
                <a:ea typeface="+mn-ea"/>
                <a:cs typeface="+mn-cs"/>
              </a:rPr>
              <a:t> the implementation period 2013-2015</a:t>
            </a:r>
          </a:p>
          <a:p>
            <a:r>
              <a:rPr lang="sv-SE" sz="1200" b="0" i="0" u="none" strike="noStrike" kern="1200" baseline="0" dirty="0" err="1" smtClean="0">
                <a:solidFill>
                  <a:schemeClr val="tx1"/>
                </a:solidFill>
                <a:latin typeface="+mn-lt"/>
                <a:ea typeface="+mn-ea"/>
                <a:cs typeface="+mn-cs"/>
              </a:rPr>
              <a:t>Follow</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up</a:t>
            </a:r>
            <a:r>
              <a:rPr lang="sv-SE" sz="1200" b="0" i="0" u="none" strike="noStrike" kern="1200" baseline="0" dirty="0" smtClean="0">
                <a:solidFill>
                  <a:schemeClr val="tx1"/>
                </a:solidFill>
                <a:latin typeface="+mn-lt"/>
                <a:ea typeface="+mn-ea"/>
                <a:cs typeface="+mn-cs"/>
              </a:rPr>
              <a:t> – </a:t>
            </a:r>
            <a:r>
              <a:rPr lang="sv-SE" sz="1200" b="0" i="0" u="none" strike="noStrike" kern="1200" baseline="0" dirty="0" err="1" smtClean="0">
                <a:solidFill>
                  <a:schemeClr val="tx1"/>
                </a:solidFill>
                <a:latin typeface="+mn-lt"/>
                <a:ea typeface="+mn-ea"/>
                <a:cs typeface="+mn-cs"/>
              </a:rPr>
              <a:t>two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years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after</a:t>
            </a:r>
            <a:r>
              <a:rPr lang="sv-SE" sz="1200" b="0" i="0" u="none" strike="noStrike" kern="1200" baseline="0" dirty="0" smtClean="0">
                <a:solidFill>
                  <a:schemeClr val="tx1"/>
                </a:solidFill>
                <a:latin typeface="+mn-lt"/>
                <a:ea typeface="+mn-ea"/>
                <a:cs typeface="+mn-cs"/>
              </a:rPr>
              <a:t> end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implementation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LAP: all actions </a:t>
            </a:r>
            <a:r>
              <a:rPr lang="sv-SE" sz="1200" b="0" i="0" u="none" strike="noStrike" kern="1200" baseline="0" dirty="0" err="1" smtClean="0">
                <a:solidFill>
                  <a:schemeClr val="tx1"/>
                </a:solidFill>
                <a:latin typeface="+mn-lt"/>
                <a:ea typeface="+mn-ea"/>
                <a:cs typeface="+mn-cs"/>
              </a:rPr>
              <a:t>but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one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implemented</a:t>
            </a:r>
            <a:r>
              <a:rPr lang="sv-SE" sz="1200" b="0" i="0" u="none" strike="noStrike" kern="1200" baseline="0" dirty="0" smtClean="0">
                <a:solidFill>
                  <a:schemeClr val="tx1"/>
                </a:solidFill>
                <a:latin typeface="+mn-lt"/>
                <a:ea typeface="+mn-ea"/>
                <a:cs typeface="+mn-cs"/>
              </a:rPr>
              <a:t> – and </a:t>
            </a:r>
            <a:r>
              <a:rPr lang="sv-SE" sz="1200" b="0" i="0" u="none" strike="noStrike" kern="1200" baseline="0" dirty="0" err="1" smtClean="0">
                <a:solidFill>
                  <a:schemeClr val="tx1"/>
                </a:solidFill>
                <a:latin typeface="+mn-lt"/>
                <a:ea typeface="+mn-ea"/>
                <a:cs typeface="+mn-cs"/>
              </a:rPr>
              <a:t>that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one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will</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hopefully</a:t>
            </a:r>
            <a:r>
              <a:rPr lang="sv-SE" sz="1200" b="0" i="0" u="none" strike="noStrike" kern="1200" baseline="0" dirty="0" smtClean="0">
                <a:solidFill>
                  <a:schemeClr val="tx1"/>
                </a:solidFill>
                <a:latin typeface="+mn-lt"/>
                <a:ea typeface="+mn-ea"/>
                <a:cs typeface="+mn-cs"/>
              </a:rPr>
              <a:t> be </a:t>
            </a:r>
            <a:r>
              <a:rPr lang="sv-SE" sz="1200" b="0" i="0" u="none" strike="noStrike" kern="1200" baseline="0" dirty="0" err="1" smtClean="0">
                <a:solidFill>
                  <a:schemeClr val="tx1"/>
                </a:solidFill>
                <a:latin typeface="+mn-lt"/>
                <a:ea typeface="+mn-ea"/>
                <a:cs typeface="+mn-cs"/>
              </a:rPr>
              <a:t>put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into</a:t>
            </a:r>
            <a:r>
              <a:rPr lang="sv-SE" sz="1200" b="0" i="0" u="none" strike="noStrike" kern="1200" baseline="0" dirty="0" smtClean="0">
                <a:solidFill>
                  <a:schemeClr val="tx1"/>
                </a:solidFill>
                <a:latin typeface="+mn-lt"/>
                <a:ea typeface="+mn-ea"/>
                <a:cs typeface="+mn-cs"/>
              </a:rPr>
              <a:t> action </a:t>
            </a:r>
            <a:r>
              <a:rPr lang="sv-SE" sz="1200" b="0" i="0" u="none" strike="noStrike" kern="1200" baseline="0" dirty="0" err="1" smtClean="0">
                <a:solidFill>
                  <a:schemeClr val="tx1"/>
                </a:solidFill>
                <a:latin typeface="+mn-lt"/>
                <a:ea typeface="+mn-ea"/>
                <a:cs typeface="+mn-cs"/>
              </a:rPr>
              <a:t>this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year</a:t>
            </a:r>
            <a:r>
              <a:rPr lang="sv-SE" sz="1200" b="0" i="0" u="none" strike="noStrike" kern="1200" baseline="0" dirty="0" smtClean="0">
                <a:solidFill>
                  <a:schemeClr val="tx1"/>
                </a:solidFill>
                <a:latin typeface="+mn-lt"/>
                <a:ea typeface="+mn-ea"/>
                <a:cs typeface="+mn-cs"/>
              </a:rPr>
              <a:t> – </a:t>
            </a:r>
            <a:r>
              <a:rPr lang="sv-SE" sz="1200" b="0" i="0" u="none" strike="noStrike" kern="1200" baseline="0" dirty="0" err="1" smtClean="0">
                <a:solidFill>
                  <a:schemeClr val="tx1"/>
                </a:solidFill>
                <a:latin typeface="+mn-lt"/>
                <a:ea typeface="+mn-ea"/>
                <a:cs typeface="+mn-cs"/>
              </a:rPr>
              <a:t>sometimes</a:t>
            </a:r>
            <a:r>
              <a:rPr lang="sv-SE" sz="1200" b="0" i="0" u="none" strike="noStrike" kern="1200" baseline="0" dirty="0" smtClean="0">
                <a:solidFill>
                  <a:schemeClr val="tx1"/>
                </a:solidFill>
                <a:latin typeface="+mn-lt"/>
                <a:ea typeface="+mn-ea"/>
                <a:cs typeface="+mn-cs"/>
              </a:rPr>
              <a:t> it </a:t>
            </a:r>
            <a:r>
              <a:rPr lang="sv-SE" sz="1200" b="0" i="0" u="none" strike="noStrike" kern="1200" baseline="0" dirty="0" err="1" smtClean="0">
                <a:solidFill>
                  <a:schemeClr val="tx1"/>
                </a:solidFill>
                <a:latin typeface="+mn-lt"/>
                <a:ea typeface="+mn-ea"/>
                <a:cs typeface="+mn-cs"/>
              </a:rPr>
              <a:t>takes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time</a:t>
            </a:r>
            <a:r>
              <a:rPr lang="sv-SE" sz="1200" b="0" i="0" u="none" strike="noStrike" kern="1200" baseline="0" dirty="0" smtClean="0">
                <a:solidFill>
                  <a:schemeClr val="tx1"/>
                </a:solidFill>
                <a:latin typeface="+mn-lt"/>
                <a:ea typeface="+mn-ea"/>
                <a:cs typeface="+mn-cs"/>
              </a:rPr>
              <a:t>! New actions </a:t>
            </a:r>
            <a:r>
              <a:rPr lang="sv-SE" sz="1200" b="0" i="0" u="none" strike="noStrike" kern="1200" baseline="0" dirty="0" err="1" smtClean="0">
                <a:solidFill>
                  <a:schemeClr val="tx1"/>
                </a:solidFill>
                <a:latin typeface="+mn-lt"/>
                <a:ea typeface="+mn-ea"/>
                <a:cs typeface="+mn-cs"/>
              </a:rPr>
              <a:t>have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been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developed</a:t>
            </a:r>
            <a:r>
              <a:rPr lang="sv-SE" sz="1200" b="0" i="0" u="none" strike="noStrike" kern="1200" baseline="0" dirty="0" smtClean="0">
                <a:solidFill>
                  <a:schemeClr val="tx1"/>
                </a:solidFill>
                <a:latin typeface="+mn-lt"/>
                <a:ea typeface="+mn-ea"/>
                <a:cs typeface="+mn-cs"/>
              </a:rPr>
              <a:t>/</a:t>
            </a:r>
            <a:r>
              <a:rPr lang="sv-SE" sz="1200" b="0" i="0" u="none" strike="noStrike" kern="1200" baseline="0" dirty="0" err="1" smtClean="0">
                <a:solidFill>
                  <a:schemeClr val="tx1"/>
                </a:solidFill>
                <a:latin typeface="+mn-lt"/>
                <a:ea typeface="+mn-ea"/>
                <a:cs typeface="+mn-cs"/>
              </a:rPr>
              <a:t>born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out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ESIMeC</a:t>
            </a:r>
            <a:r>
              <a:rPr lang="sv-SE" sz="1200" b="0" i="0" u="none" strike="noStrike" kern="1200" baseline="0" dirty="0" smtClean="0">
                <a:solidFill>
                  <a:schemeClr val="tx1"/>
                </a:solidFill>
                <a:latin typeface="+mn-lt"/>
                <a:ea typeface="+mn-ea"/>
                <a:cs typeface="+mn-cs"/>
              </a:rPr>
              <a:t> actions – </a:t>
            </a:r>
            <a:r>
              <a:rPr lang="sv-SE" sz="1200" b="0" i="0" u="none" strike="noStrike" kern="1200" baseline="0" dirty="0" err="1" smtClean="0">
                <a:solidFill>
                  <a:schemeClr val="tx1"/>
                </a:solidFill>
                <a:latin typeface="+mn-lt"/>
                <a:ea typeface="+mn-ea"/>
                <a:cs typeface="+mn-cs"/>
              </a:rPr>
              <a:t>cooperation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between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stakeholders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increased</a:t>
            </a:r>
            <a:r>
              <a:rPr lang="sv-SE" sz="1200" b="0" i="0" u="none" strike="noStrike" kern="1200" baseline="0" dirty="0" smtClean="0">
                <a:solidFill>
                  <a:schemeClr val="tx1"/>
                </a:solidFill>
                <a:latin typeface="+mn-lt"/>
                <a:ea typeface="+mn-ea"/>
                <a:cs typeface="+mn-cs"/>
              </a:rPr>
              <a:t> and </a:t>
            </a:r>
            <a:r>
              <a:rPr lang="sv-SE" sz="1200" b="0" i="0" u="none" strike="noStrike" kern="1200" baseline="0" dirty="0" err="1" smtClean="0">
                <a:solidFill>
                  <a:schemeClr val="tx1"/>
                </a:solidFill>
                <a:latin typeface="+mn-lt"/>
                <a:ea typeface="+mn-ea"/>
                <a:cs typeface="+mn-cs"/>
              </a:rPr>
              <a:t>become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more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structured</a:t>
            </a:r>
            <a:r>
              <a:rPr lang="sv-SE" sz="1200" b="0" i="0" u="none" strike="noStrike" kern="1200" baseline="0" dirty="0" smtClean="0">
                <a:solidFill>
                  <a:schemeClr val="tx1"/>
                </a:solidFill>
                <a:latin typeface="+mn-lt"/>
                <a:ea typeface="+mn-ea"/>
                <a:cs typeface="+mn-cs"/>
              </a:rPr>
              <a:t> over </a:t>
            </a:r>
            <a:r>
              <a:rPr lang="sv-SE" sz="1200" b="0" i="0" u="none" strike="noStrike" kern="1200" baseline="0" dirty="0" err="1" smtClean="0">
                <a:solidFill>
                  <a:schemeClr val="tx1"/>
                </a:solidFill>
                <a:latin typeface="+mn-lt"/>
                <a:ea typeface="+mn-ea"/>
                <a:cs typeface="+mn-cs"/>
              </a:rPr>
              <a:t>time</a:t>
            </a:r>
            <a:r>
              <a:rPr lang="sv-SE" sz="1200" b="0" i="0" u="none" strike="noStrike" kern="1200" baseline="0" dirty="0" smtClean="0">
                <a:solidFill>
                  <a:schemeClr val="tx1"/>
                </a:solidFill>
                <a:latin typeface="+mn-lt"/>
                <a:ea typeface="+mn-ea"/>
                <a:cs typeface="+mn-cs"/>
              </a:rPr>
              <a:t>.</a:t>
            </a:r>
            <a:br>
              <a:rPr lang="sv-SE" sz="1200" b="0" i="0" u="none" strike="noStrike" kern="1200" baseline="0" dirty="0" smtClean="0">
                <a:solidFill>
                  <a:schemeClr val="tx1"/>
                </a:solidFill>
                <a:latin typeface="+mn-lt"/>
                <a:ea typeface="+mn-ea"/>
                <a:cs typeface="+mn-cs"/>
              </a:rPr>
            </a:br>
            <a:r>
              <a:rPr lang="sv-SE" sz="1200" b="0" i="0" u="none" strike="noStrike" kern="1200" baseline="0" dirty="0" smtClean="0">
                <a:solidFill>
                  <a:schemeClr val="tx1"/>
                </a:solidFill>
                <a:latin typeface="+mn-lt"/>
                <a:ea typeface="+mn-ea"/>
                <a:cs typeface="+mn-cs"/>
              </a:rPr>
              <a:t>Long term </a:t>
            </a:r>
            <a:r>
              <a:rPr lang="sv-SE" sz="1200" b="0" i="0" u="none" strike="noStrike" kern="1200" baseline="0" dirty="0" err="1" smtClean="0">
                <a:solidFill>
                  <a:schemeClr val="tx1"/>
                </a:solidFill>
                <a:latin typeface="+mn-lt"/>
                <a:ea typeface="+mn-ea"/>
                <a:cs typeface="+mn-cs"/>
              </a:rPr>
              <a:t>ongoing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work</a:t>
            </a:r>
            <a:r>
              <a:rPr lang="sv-SE" sz="1200" b="0" i="0" u="none" strike="noStrike" kern="1200" baseline="0" dirty="0" smtClean="0">
                <a:solidFill>
                  <a:schemeClr val="tx1"/>
                </a:solidFill>
                <a:latin typeface="+mn-lt"/>
                <a:ea typeface="+mn-ea"/>
                <a:cs typeface="+mn-cs"/>
              </a:rPr>
              <a:t> &amp; </a:t>
            </a:r>
            <a:r>
              <a:rPr lang="sv-SE" sz="1200" b="0" i="0" u="none" strike="noStrike" kern="1200" baseline="0" dirty="0" err="1" smtClean="0">
                <a:solidFill>
                  <a:schemeClr val="tx1"/>
                </a:solidFill>
                <a:latin typeface="+mn-lt"/>
                <a:ea typeface="+mn-ea"/>
                <a:cs typeface="+mn-cs"/>
              </a:rPr>
              <a:t>priority</a:t>
            </a:r>
            <a:r>
              <a:rPr lang="sv-SE" sz="1200" b="0" i="0" u="none" strike="noStrike" kern="1200" baseline="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indent="0">
              <a:buNone/>
            </a:pPr>
            <a:r>
              <a:rPr lang="sv-SE" dirty="0" smtClean="0"/>
              <a:t>Learnings:</a:t>
            </a:r>
            <a:r>
              <a:rPr lang="sv-SE" baseline="0" dirty="0" smtClean="0"/>
              <a:t> </a:t>
            </a:r>
            <a:br>
              <a:rPr lang="sv-SE" baseline="0" dirty="0" smtClean="0"/>
            </a:br>
            <a:r>
              <a:rPr lang="sv-SE" baseline="0" dirty="0" smtClean="0"/>
              <a:t>- </a:t>
            </a:r>
            <a:r>
              <a:rPr lang="sv-SE" baseline="0" dirty="0" err="1" smtClean="0"/>
              <a:t>Coordinated</a:t>
            </a:r>
            <a:r>
              <a:rPr lang="sv-SE" baseline="0" dirty="0" smtClean="0"/>
              <a:t> </a:t>
            </a:r>
            <a:r>
              <a:rPr lang="sv-SE" baseline="0" dirty="0" err="1" smtClean="0"/>
              <a:t>strategic</a:t>
            </a:r>
            <a:r>
              <a:rPr lang="sv-SE" baseline="0" dirty="0" smtClean="0"/>
              <a:t> </a:t>
            </a:r>
            <a:r>
              <a:rPr lang="sv-SE" baseline="0" dirty="0" err="1" smtClean="0"/>
              <a:t>development</a:t>
            </a:r>
            <a:r>
              <a:rPr lang="sv-SE" baseline="0" dirty="0" smtClean="0"/>
              <a:t> </a:t>
            </a:r>
            <a:r>
              <a:rPr lang="sv-SE" baseline="0" dirty="0" err="1" smtClean="0"/>
              <a:t>work</a:t>
            </a:r>
            <a:r>
              <a:rPr lang="sv-SE" baseline="0" dirty="0" smtClean="0"/>
              <a:t>, </a:t>
            </a:r>
            <a:endParaRPr lang="sv-SE" dirty="0" smtClean="0"/>
          </a:p>
          <a:p>
            <a:pPr marL="0" indent="0">
              <a:buNone/>
            </a:pPr>
            <a:r>
              <a:rPr lang="sv-SE" dirty="0" smtClean="0"/>
              <a:t>- </a:t>
            </a:r>
            <a:r>
              <a:rPr lang="sv-SE" dirty="0" err="1" smtClean="0"/>
              <a:t>Development</a:t>
            </a:r>
            <a:r>
              <a:rPr lang="sv-SE" baseline="0" dirty="0" smtClean="0"/>
              <a:t> </a:t>
            </a:r>
            <a:r>
              <a:rPr lang="sv-SE" baseline="0" dirty="0" err="1" smtClean="0"/>
              <a:t>of</a:t>
            </a:r>
            <a:r>
              <a:rPr lang="sv-SE" baseline="0" dirty="0" smtClean="0"/>
              <a:t> </a:t>
            </a:r>
            <a:r>
              <a:rPr lang="sv-SE" baseline="0" dirty="0" err="1" smtClean="0"/>
              <a:t>structures</a:t>
            </a:r>
            <a:r>
              <a:rPr lang="sv-SE" baseline="0" dirty="0" smtClean="0"/>
              <a:t> and </a:t>
            </a:r>
            <a:r>
              <a:rPr lang="sv-SE" baseline="0" dirty="0" err="1" smtClean="0"/>
              <a:t>processes</a:t>
            </a:r>
            <a:endParaRPr lang="sv-SE" dirty="0" smtClean="0"/>
          </a:p>
          <a:p>
            <a:pPr marL="0" indent="0">
              <a:buNone/>
            </a:pPr>
            <a:r>
              <a:rPr lang="sv-SE" dirty="0" smtClean="0"/>
              <a:t>- New </a:t>
            </a:r>
            <a:r>
              <a:rPr lang="sv-SE" dirty="0" err="1" smtClean="0"/>
              <a:t>knowledge</a:t>
            </a:r>
            <a:r>
              <a:rPr lang="sv-SE" dirty="0" smtClean="0"/>
              <a:t> and </a:t>
            </a:r>
            <a:r>
              <a:rPr lang="sv-SE" dirty="0" err="1" smtClean="0"/>
              <a:t>experiences</a:t>
            </a:r>
            <a:endParaRPr lang="sv-SE" dirty="0" smtClean="0"/>
          </a:p>
          <a:p>
            <a:pPr marL="0" indent="0">
              <a:buNone/>
            </a:pPr>
            <a:r>
              <a:rPr lang="sv-SE" dirty="0" smtClean="0"/>
              <a:t>- </a:t>
            </a:r>
            <a:r>
              <a:rPr lang="sv-SE" dirty="0" err="1" smtClean="0"/>
              <a:t>Coordination</a:t>
            </a:r>
            <a:r>
              <a:rPr lang="sv-SE" dirty="0" smtClean="0"/>
              <a:t> </a:t>
            </a:r>
            <a:r>
              <a:rPr lang="sv-SE" dirty="0" err="1" smtClean="0"/>
              <a:t>of</a:t>
            </a:r>
            <a:r>
              <a:rPr lang="sv-SE" dirty="0" smtClean="0"/>
              <a:t> </a:t>
            </a:r>
            <a:r>
              <a:rPr lang="sv-SE" dirty="0" err="1" smtClean="0"/>
              <a:t>resources</a:t>
            </a:r>
            <a:endParaRPr lang="sv-SE" dirty="0" smtClean="0"/>
          </a:p>
          <a:p>
            <a:pPr marL="0" indent="0">
              <a:buNone/>
            </a:pPr>
            <a:r>
              <a:rPr lang="sv-SE" dirty="0" smtClean="0"/>
              <a:t>- Faster </a:t>
            </a:r>
            <a:r>
              <a:rPr lang="sv-SE" dirty="0" err="1" smtClean="0"/>
              <a:t>development</a:t>
            </a:r>
            <a:r>
              <a:rPr lang="sv-SE" baseline="0" dirty="0" smtClean="0"/>
              <a:t> – </a:t>
            </a:r>
            <a:r>
              <a:rPr lang="sv-SE" baseline="0" dirty="0" err="1" smtClean="0"/>
              <a:t>pressure</a:t>
            </a:r>
            <a:r>
              <a:rPr lang="sv-SE" baseline="0" dirty="0" smtClean="0"/>
              <a:t> to </a:t>
            </a:r>
            <a:r>
              <a:rPr lang="sv-SE" baseline="0" dirty="0" err="1" smtClean="0"/>
              <a:t>deliver</a:t>
            </a:r>
            <a:endParaRPr lang="sv-SE" dirty="0" smtClean="0"/>
          </a:p>
          <a:p>
            <a:pPr marL="0" indent="0">
              <a:buNone/>
            </a:pPr>
            <a:r>
              <a:rPr lang="sv-SE" dirty="0" smtClean="0"/>
              <a:t>- </a:t>
            </a:r>
            <a:r>
              <a:rPr lang="sv-SE" dirty="0" err="1" smtClean="0"/>
              <a:t>Increased</a:t>
            </a:r>
            <a:r>
              <a:rPr lang="sv-SE" baseline="0" dirty="0" smtClean="0"/>
              <a:t> </a:t>
            </a:r>
            <a:r>
              <a:rPr lang="sv-SE" baseline="0" dirty="0" err="1" smtClean="0"/>
              <a:t>internationalisation</a:t>
            </a:r>
            <a:r>
              <a:rPr lang="sv-SE" baseline="0" dirty="0" smtClean="0"/>
              <a:t>, new </a:t>
            </a:r>
            <a:r>
              <a:rPr lang="sv-SE" baseline="0" dirty="0" err="1" smtClean="0"/>
              <a:t>networks</a:t>
            </a:r>
            <a:endParaRPr lang="sv-SE" dirty="0" smtClean="0"/>
          </a:p>
          <a:p>
            <a:pPr marL="0" indent="0">
              <a:buNone/>
            </a:pPr>
            <a:r>
              <a:rPr lang="sv-SE" dirty="0" smtClean="0"/>
              <a:t>- Contact</a:t>
            </a:r>
            <a:r>
              <a:rPr lang="sv-SE" baseline="0" dirty="0" smtClean="0"/>
              <a:t> </a:t>
            </a:r>
            <a:r>
              <a:rPr lang="sv-SE" baseline="0" dirty="0" err="1" smtClean="0"/>
              <a:t>managing</a:t>
            </a:r>
            <a:r>
              <a:rPr lang="sv-SE" baseline="0" dirty="0" smtClean="0"/>
              <a:t> </a:t>
            </a:r>
            <a:r>
              <a:rPr lang="sv-SE" baseline="0" dirty="0" err="1" smtClean="0"/>
              <a:t>authorities</a:t>
            </a:r>
            <a:r>
              <a:rPr lang="sv-SE" baseline="0" dirty="0" smtClean="0"/>
              <a:t> (Tillväxtverket, ESF…)</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endParaRPr lang="en-US" dirty="0" smtClean="0">
              <a:solidFill>
                <a:srgbClr val="FF0000"/>
              </a:solidFill>
              <a:latin typeface="Arial" pitchFamily="34" charset="0"/>
              <a:ea typeface="ＭＳ Ｐゴシック" pitchFamily="34" charset="-128"/>
            </a:endParaRPr>
          </a:p>
        </p:txBody>
      </p:sp>
      <p:sp>
        <p:nvSpPr>
          <p:cNvPr id="53252" name="Slide Number Placeholder 3"/>
          <p:cNvSpPr txBox="1">
            <a:spLocks noGrp="1"/>
          </p:cNvSpPr>
          <p:nvPr/>
        </p:nvSpPr>
        <p:spPr bwMode="auto">
          <a:xfrm>
            <a:off x="3850761" y="9430306"/>
            <a:ext cx="2946914" cy="496332"/>
          </a:xfrm>
          <a:prstGeom prst="rect">
            <a:avLst/>
          </a:prstGeom>
          <a:noFill/>
          <a:ln w="9525">
            <a:noFill/>
            <a:miter lim="800000"/>
            <a:headEnd/>
            <a:tailEnd/>
          </a:ln>
        </p:spPr>
        <p:txBody>
          <a:bodyPr lIns="91425" tIns="45713" rIns="91425" bIns="45713" anchor="b"/>
          <a:lstStyle/>
          <a:p>
            <a:pPr algn="r" defTabSz="913505" eaLnBrk="0" fontAlgn="base" hangingPunct="0">
              <a:spcBef>
                <a:spcPct val="0"/>
              </a:spcBef>
              <a:spcAft>
                <a:spcPct val="0"/>
              </a:spcAft>
            </a:pPr>
            <a:fld id="{1D63D67D-B8FB-4838-82D4-53840AA95B54}" type="slidenum">
              <a:rPr lang="fr-FR" sz="1100">
                <a:solidFill>
                  <a:prstClr val="black"/>
                </a:solidFill>
                <a:latin typeface="Arial" pitchFamily="34" charset="0"/>
                <a:ea typeface="ＭＳ Ｐゴシック" pitchFamily="34" charset="-128"/>
              </a:rPr>
              <a:pPr algn="r" defTabSz="913505" eaLnBrk="0" fontAlgn="base" hangingPunct="0">
                <a:spcBef>
                  <a:spcPct val="0"/>
                </a:spcBef>
                <a:spcAft>
                  <a:spcPct val="0"/>
                </a:spcAft>
              </a:pPr>
              <a:t>17</a:t>
            </a:fld>
            <a:endParaRPr lang="fr-FR" sz="1100"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34451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2C7E67-9325-4D0B-B07D-31BB62979800}" type="datetimeFigureOut">
              <a:rPr lang="sv-SE" smtClean="0"/>
              <a:t>2017-06-20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141481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D2C7E67-9325-4D0B-B07D-31BB62979800}" type="datetimeFigureOut">
              <a:rPr lang="sv-SE" smtClean="0"/>
              <a:t>2017-06-20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121904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D2C7E67-9325-4D0B-B07D-31BB62979800}" type="datetimeFigureOut">
              <a:rPr lang="sv-SE" smtClean="0"/>
              <a:t>2017-06-20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530268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unktlista och bild till hög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innehåll 2"/>
          <p:cNvSpPr>
            <a:spLocks noGrp="1"/>
          </p:cNvSpPr>
          <p:nvPr>
            <p:ph sz="half" idx="1"/>
          </p:nvPr>
        </p:nvSpPr>
        <p:spPr>
          <a:xfrm>
            <a:off x="2510400" y="2160000"/>
            <a:ext cx="4080000" cy="3240000"/>
          </a:xfrm>
        </p:spPr>
        <p:txBody>
          <a:bodyPr/>
          <a:lstStyle>
            <a:lvl1pPr>
              <a:lnSpc>
                <a:spcPts val="2800"/>
              </a:lnSpc>
              <a:spcBef>
                <a:spcPts val="200"/>
              </a:spcBef>
              <a:spcAft>
                <a:spcPts val="600"/>
              </a:spcAft>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p:txBody>
      </p:sp>
      <p:sp>
        <p:nvSpPr>
          <p:cNvPr id="5" name="Platshållare för datum 4"/>
          <p:cNvSpPr>
            <a:spLocks noGrp="1"/>
          </p:cNvSpPr>
          <p:nvPr>
            <p:ph type="dt" sz="half" idx="10"/>
          </p:nvPr>
        </p:nvSpPr>
        <p:spPr/>
        <p:txBody>
          <a:bodyPr/>
          <a:lstStyle/>
          <a:p>
            <a:fld id="{3020C28D-465F-4F43-BDB1-26BD7891D2D0}" type="datetime1">
              <a:rPr lang="sv-SE" smtClean="0"/>
              <a:pPr/>
              <a:t>2017-06-20</a:t>
            </a:fld>
            <a:endParaRPr lang="en-GB"/>
          </a:p>
        </p:txBody>
      </p:sp>
      <p:sp>
        <p:nvSpPr>
          <p:cNvPr id="6" name="Platshållare för sidfot 5"/>
          <p:cNvSpPr>
            <a:spLocks noGrp="1"/>
          </p:cNvSpPr>
          <p:nvPr>
            <p:ph type="ftr" sz="quarter" idx="11"/>
          </p:nvPr>
        </p:nvSpPr>
        <p:spPr/>
        <p:txBody>
          <a:bodyPr/>
          <a:lstStyle/>
          <a:p>
            <a:r>
              <a:rPr lang="en-GB" smtClean="0"/>
              <a:t>Gävle kommun</a:t>
            </a:r>
            <a:endParaRPr lang="en-GB"/>
          </a:p>
        </p:txBody>
      </p:sp>
      <p:sp>
        <p:nvSpPr>
          <p:cNvPr id="7" name="Platshållare för bildnummer 6"/>
          <p:cNvSpPr>
            <a:spLocks noGrp="1"/>
          </p:cNvSpPr>
          <p:nvPr>
            <p:ph type="sldNum" sz="quarter" idx="12"/>
          </p:nvPr>
        </p:nvSpPr>
        <p:spPr/>
        <p:txBody>
          <a:bodyPr/>
          <a:lstStyle/>
          <a:p>
            <a:fld id="{5931CCED-C06E-4325-AB7A-98A9C7CD34E8}" type="slidenum">
              <a:rPr lang="en-GB" smtClean="0"/>
              <a:pPr/>
              <a:t>‹#›</a:t>
            </a:fld>
            <a:endParaRPr lang="en-GB"/>
          </a:p>
        </p:txBody>
      </p:sp>
      <p:sp>
        <p:nvSpPr>
          <p:cNvPr id="10" name="Platshållare för bild 9"/>
          <p:cNvSpPr>
            <a:spLocks noGrp="1"/>
          </p:cNvSpPr>
          <p:nvPr>
            <p:ph type="pic" sz="quarter" idx="13"/>
          </p:nvPr>
        </p:nvSpPr>
        <p:spPr>
          <a:xfrm>
            <a:off x="6864351" y="2160000"/>
            <a:ext cx="4320000" cy="3240000"/>
          </a:xfrm>
        </p:spPr>
        <p:txBody>
          <a:bodyPr>
            <a:normAutofit/>
          </a:bodyPr>
          <a:lstStyle>
            <a:lvl1pPr marL="0" indent="0">
              <a:buFontTx/>
              <a:buNone/>
              <a:defRPr sz="1400"/>
            </a:lvl1pPr>
          </a:lstStyle>
          <a:p>
            <a:r>
              <a:rPr lang="sv-SE" smtClean="0"/>
              <a:t>Klicka på ikonen för att lägga till en bild</a:t>
            </a:r>
            <a:endParaRPr lang="en-GB"/>
          </a:p>
        </p:txBody>
      </p:sp>
    </p:spTree>
    <p:extLst>
      <p:ext uri="{BB962C8B-B14F-4D97-AF65-F5344CB8AC3E}">
        <p14:creationId xmlns:p14="http://schemas.microsoft.com/office/powerpoint/2010/main" val="3445473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920026" y="3886200"/>
            <a:ext cx="10400284" cy="1752600"/>
          </a:xfrm>
        </p:spPr>
        <p:txBody>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ADBD28-51DF-4506-A23C-0DDCEE0234E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42543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descr="5547 Esimec powerpoint_p22"/>
          <p:cNvPicPr>
            <a:picLocks noChangeAspect="1" noChangeArrowheads="1"/>
          </p:cNvPicPr>
          <p:nvPr userDrawn="1"/>
        </p:nvPicPr>
        <p:blipFill>
          <a:blip r:embed="rId2" cstate="print"/>
          <a:srcRect/>
          <a:stretch>
            <a:fillRect/>
          </a:stretch>
        </p:blipFill>
        <p:spPr bwMode="auto">
          <a:xfrm>
            <a:off x="0" y="33338"/>
            <a:ext cx="12192000" cy="6851650"/>
          </a:xfrm>
          <a:prstGeom prst="rect">
            <a:avLst/>
          </a:prstGeom>
          <a:noFill/>
          <a:ln w="9525">
            <a:noFill/>
            <a:miter lim="800000"/>
            <a:headEnd/>
            <a:tailEnd/>
          </a:ln>
        </p:spPr>
      </p:pic>
      <p:sp>
        <p:nvSpPr>
          <p:cNvPr id="5" name="Oval 13"/>
          <p:cNvSpPr>
            <a:spLocks noChangeArrowheads="1"/>
          </p:cNvSpPr>
          <p:nvPr userDrawn="1"/>
        </p:nvSpPr>
        <p:spPr bwMode="auto">
          <a:xfrm>
            <a:off x="7632700" y="3068638"/>
            <a:ext cx="6146800" cy="4610100"/>
          </a:xfrm>
          <a:prstGeom prst="ellipse">
            <a:avLst/>
          </a:prstGeom>
          <a:solidFill>
            <a:schemeClr val="bg1"/>
          </a:solidFill>
          <a:ln w="9525">
            <a:solidFill>
              <a:srgbClr val="004593"/>
            </a:solidFill>
            <a:round/>
            <a:headEnd/>
            <a:tailEnd/>
          </a:ln>
        </p:spPr>
        <p:txBody>
          <a:bodyPr wrap="none" anchor="ctr"/>
          <a:lstStyle/>
          <a:p>
            <a:pPr fontAlgn="base">
              <a:spcBef>
                <a:spcPct val="0"/>
              </a:spcBef>
              <a:spcAft>
                <a:spcPct val="0"/>
              </a:spcAft>
              <a:defRPr/>
            </a:pPr>
            <a:endParaRPr lang="en-US" sz="1800">
              <a:solidFill>
                <a:srgbClr val="000000"/>
              </a:solidFill>
              <a:ea typeface="ＭＳ Ｐゴシック" charset="0"/>
              <a:cs typeface="ＭＳ Ｐゴシック" charset="0"/>
            </a:endParaRPr>
          </a:p>
        </p:txBody>
      </p:sp>
      <p:sp>
        <p:nvSpPr>
          <p:cNvPr id="2" name="Title 1"/>
          <p:cNvSpPr>
            <a:spLocks noGrp="1"/>
          </p:cNvSpPr>
          <p:nvPr>
            <p:ph type="ctrTitle"/>
          </p:nvPr>
        </p:nvSpPr>
        <p:spPr>
          <a:xfrm>
            <a:off x="914401" y="2130426"/>
            <a:ext cx="6232463"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933360" y="3886200"/>
            <a:ext cx="6213504"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2A93F1E7-C4E2-465D-9D4E-977F0D6AAE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0899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Freeform 15"/>
          <p:cNvSpPr>
            <a:spLocks/>
          </p:cNvSpPr>
          <p:nvPr userDrawn="1"/>
        </p:nvSpPr>
        <p:spPr bwMode="gray">
          <a:xfrm>
            <a:off x="0" y="0"/>
            <a:ext cx="12192000" cy="2393950"/>
          </a:xfrm>
          <a:custGeom>
            <a:avLst/>
            <a:gdLst>
              <a:gd name="T0" fmla="*/ 0 w 5760"/>
              <a:gd name="T1" fmla="*/ 0 h 1508"/>
              <a:gd name="T2" fmla="*/ 0 w 5760"/>
              <a:gd name="T3" fmla="*/ 2147483647 h 1508"/>
              <a:gd name="T4" fmla="*/ 2147483647 w 5760"/>
              <a:gd name="T5" fmla="*/ 2147483647 h 1508"/>
              <a:gd name="T6" fmla="*/ 2147483647 w 5760"/>
              <a:gd name="T7" fmla="*/ 0 h 1508"/>
              <a:gd name="T8" fmla="*/ 0 w 5760"/>
              <a:gd name="T9" fmla="*/ 0 h 1508"/>
              <a:gd name="T10" fmla="*/ 0 w 5760"/>
              <a:gd name="T11" fmla="*/ 0 h 1508"/>
              <a:gd name="T12" fmla="*/ 0 w 5760"/>
              <a:gd name="T13" fmla="*/ 0 h 1508"/>
              <a:gd name="T14" fmla="*/ 0 60000 65536"/>
              <a:gd name="T15" fmla="*/ 0 60000 65536"/>
              <a:gd name="T16" fmla="*/ 0 60000 65536"/>
              <a:gd name="T17" fmla="*/ 0 60000 65536"/>
              <a:gd name="T18" fmla="*/ 0 60000 65536"/>
              <a:gd name="T19" fmla="*/ 0 60000 65536"/>
              <a:gd name="T20" fmla="*/ 0 60000 65536"/>
              <a:gd name="T21" fmla="*/ 0 w 5760"/>
              <a:gd name="T22" fmla="*/ 0 h 1508"/>
              <a:gd name="T23" fmla="*/ 5760 w 5760"/>
              <a:gd name="T24" fmla="*/ 1508 h 1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0" h="1508">
                <a:moveTo>
                  <a:pt x="0" y="0"/>
                </a:moveTo>
                <a:lnTo>
                  <a:pt x="0" y="1508"/>
                </a:lnTo>
                <a:cubicBezTo>
                  <a:pt x="0" y="1508"/>
                  <a:pt x="2187" y="955"/>
                  <a:pt x="5760" y="924"/>
                </a:cubicBezTo>
                <a:cubicBezTo>
                  <a:pt x="5760" y="462"/>
                  <a:pt x="5760" y="0"/>
                  <a:pt x="5760" y="0"/>
                </a:cubicBezTo>
                <a:lnTo>
                  <a:pt x="0" y="0"/>
                </a:lnTo>
                <a:close/>
              </a:path>
            </a:pathLst>
          </a:custGeom>
          <a:solidFill>
            <a:schemeClr val="bg1"/>
          </a:solidFill>
          <a:ln w="25400">
            <a:solidFill>
              <a:schemeClr val="bg1"/>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5" name="Rectangle 4"/>
          <p:cNvSpPr>
            <a:spLocks noChangeArrowheads="1"/>
          </p:cNvSpPr>
          <p:nvPr userDrawn="1"/>
        </p:nvSpPr>
        <p:spPr bwMode="auto">
          <a:xfrm>
            <a:off x="1" y="1471614"/>
            <a:ext cx="1979084" cy="4137025"/>
          </a:xfrm>
          <a:prstGeom prst="rect">
            <a:avLst/>
          </a:prstGeom>
          <a:solidFill>
            <a:srgbClr val="004593"/>
          </a:solidFill>
          <a:ln>
            <a:noFill/>
          </a:ln>
          <a:extLst/>
        </p:spPr>
        <p:txBody>
          <a:bodyPr/>
          <a:lstStyle/>
          <a:p>
            <a:pPr eaLnBrk="0" fontAlgn="base" hangingPunct="0">
              <a:spcBef>
                <a:spcPct val="0"/>
              </a:spcBef>
              <a:spcAft>
                <a:spcPct val="0"/>
              </a:spcAft>
              <a:defRPr/>
            </a:pPr>
            <a:endParaRPr lang="en-GB" sz="2400">
              <a:solidFill>
                <a:srgbClr val="000000"/>
              </a:solidFill>
              <a:ea typeface="ＭＳ Ｐゴシック" charset="0"/>
              <a:cs typeface="ＭＳ Ｐゴシック" charset="0"/>
            </a:endParaRPr>
          </a:p>
        </p:txBody>
      </p:sp>
      <p:grpSp>
        <p:nvGrpSpPr>
          <p:cNvPr id="6" name="Group 137"/>
          <p:cNvGrpSpPr>
            <a:grpSpLocks/>
          </p:cNvGrpSpPr>
          <p:nvPr userDrawn="1"/>
        </p:nvGrpSpPr>
        <p:grpSpPr bwMode="auto">
          <a:xfrm>
            <a:off x="-21166" y="0"/>
            <a:ext cx="12213167" cy="6858000"/>
            <a:chOff x="-15875" y="0"/>
            <a:chExt cx="9159875" cy="6858000"/>
          </a:xfrm>
        </p:grpSpPr>
        <p:sp>
          <p:nvSpPr>
            <p:cNvPr id="7" name="Freeform 15"/>
            <p:cNvSpPr>
              <a:spLocks/>
            </p:cNvSpPr>
            <p:nvPr userDrawn="1"/>
          </p:nvSpPr>
          <p:spPr bwMode="gray">
            <a:xfrm>
              <a:off x="0" y="0"/>
              <a:ext cx="9144000" cy="2393950"/>
            </a:xfrm>
            <a:custGeom>
              <a:avLst/>
              <a:gdLst>
                <a:gd name="T0" fmla="*/ 0 w 5760"/>
                <a:gd name="T1" fmla="*/ 0 h 1508"/>
                <a:gd name="T2" fmla="*/ 0 w 5760"/>
                <a:gd name="T3" fmla="*/ 2147483647 h 1508"/>
                <a:gd name="T4" fmla="*/ 2147483647 w 5760"/>
                <a:gd name="T5" fmla="*/ 2147483647 h 1508"/>
                <a:gd name="T6" fmla="*/ 2147483647 w 5760"/>
                <a:gd name="T7" fmla="*/ 0 h 1508"/>
                <a:gd name="T8" fmla="*/ 0 w 5760"/>
                <a:gd name="T9" fmla="*/ 0 h 1508"/>
                <a:gd name="T10" fmla="*/ 0 w 5760"/>
                <a:gd name="T11" fmla="*/ 0 h 1508"/>
                <a:gd name="T12" fmla="*/ 0 w 5760"/>
                <a:gd name="T13" fmla="*/ 0 h 1508"/>
                <a:gd name="T14" fmla="*/ 0 60000 65536"/>
                <a:gd name="T15" fmla="*/ 0 60000 65536"/>
                <a:gd name="T16" fmla="*/ 0 60000 65536"/>
                <a:gd name="T17" fmla="*/ 0 60000 65536"/>
                <a:gd name="T18" fmla="*/ 0 60000 65536"/>
                <a:gd name="T19" fmla="*/ 0 60000 65536"/>
                <a:gd name="T20" fmla="*/ 0 60000 65536"/>
                <a:gd name="T21" fmla="*/ 0 w 5760"/>
                <a:gd name="T22" fmla="*/ 0 h 1508"/>
                <a:gd name="T23" fmla="*/ 5760 w 5760"/>
                <a:gd name="T24" fmla="*/ 1508 h 1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0" h="1508">
                  <a:moveTo>
                    <a:pt x="0" y="0"/>
                  </a:moveTo>
                  <a:lnTo>
                    <a:pt x="0" y="1508"/>
                  </a:lnTo>
                  <a:cubicBezTo>
                    <a:pt x="0" y="1508"/>
                    <a:pt x="2187" y="955"/>
                    <a:pt x="5760" y="924"/>
                  </a:cubicBezTo>
                  <a:cubicBezTo>
                    <a:pt x="5760" y="462"/>
                    <a:pt x="5760" y="0"/>
                    <a:pt x="5760" y="0"/>
                  </a:cubicBezTo>
                  <a:lnTo>
                    <a:pt x="0" y="0"/>
                  </a:lnTo>
                  <a:close/>
                </a:path>
              </a:pathLst>
            </a:custGeom>
            <a:solidFill>
              <a:schemeClr val="bg1"/>
            </a:solidFill>
            <a:ln>
              <a:noFill/>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8" name="Freeform 19"/>
            <p:cNvSpPr>
              <a:spLocks/>
            </p:cNvSpPr>
            <p:nvPr/>
          </p:nvSpPr>
          <p:spPr bwMode="gray">
            <a:xfrm>
              <a:off x="5743575" y="4529138"/>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9" name="Freeform 20"/>
            <p:cNvSpPr>
              <a:spLocks/>
            </p:cNvSpPr>
            <p:nvPr/>
          </p:nvSpPr>
          <p:spPr bwMode="gray">
            <a:xfrm>
              <a:off x="3683000" y="4068763"/>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0" name="Freeform 27"/>
            <p:cNvSpPr>
              <a:spLocks/>
            </p:cNvSpPr>
            <p:nvPr/>
          </p:nvSpPr>
          <p:spPr bwMode="gray">
            <a:xfrm>
              <a:off x="3138488" y="5037138"/>
              <a:ext cx="76200" cy="65087"/>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1" name="Freeform 28"/>
            <p:cNvSpPr>
              <a:spLocks/>
            </p:cNvSpPr>
            <p:nvPr/>
          </p:nvSpPr>
          <p:spPr bwMode="gray">
            <a:xfrm>
              <a:off x="2541588" y="5116513"/>
              <a:ext cx="76200" cy="79375"/>
            </a:xfrm>
            <a:custGeom>
              <a:avLst/>
              <a:gdLst>
                <a:gd name="T0" fmla="*/ 2147483647 w 48"/>
                <a:gd name="T1" fmla="*/ 2147483647 h 50"/>
                <a:gd name="T2" fmla="*/ 0 w 48"/>
                <a:gd name="T3" fmla="*/ 2147483647 h 50"/>
                <a:gd name="T4" fmla="*/ 0 w 48"/>
                <a:gd name="T5" fmla="*/ 0 h 50"/>
                <a:gd name="T6" fmla="*/ 2147483647 w 48"/>
                <a:gd name="T7" fmla="*/ 0 h 50"/>
                <a:gd name="T8" fmla="*/ 2147483647 w 48"/>
                <a:gd name="T9" fmla="*/ 2147483647 h 50"/>
                <a:gd name="T10" fmla="*/ 2147483647 w 48"/>
                <a:gd name="T11" fmla="*/ 2147483647 h 50"/>
                <a:gd name="T12" fmla="*/ 2147483647 w 48"/>
                <a:gd name="T13" fmla="*/ 2147483647 h 50"/>
                <a:gd name="T14" fmla="*/ 0 60000 65536"/>
                <a:gd name="T15" fmla="*/ 0 60000 65536"/>
                <a:gd name="T16" fmla="*/ 0 60000 65536"/>
                <a:gd name="T17" fmla="*/ 0 60000 65536"/>
                <a:gd name="T18" fmla="*/ 0 60000 65536"/>
                <a:gd name="T19" fmla="*/ 0 60000 65536"/>
                <a:gd name="T20" fmla="*/ 0 60000 65536"/>
                <a:gd name="T21" fmla="*/ 0 w 48"/>
                <a:gd name="T22" fmla="*/ 0 h 50"/>
                <a:gd name="T23" fmla="*/ 48 w 4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0">
                  <a:moveTo>
                    <a:pt x="48" y="50"/>
                  </a:moveTo>
                  <a:lnTo>
                    <a:pt x="0" y="50"/>
                  </a:lnTo>
                  <a:lnTo>
                    <a:pt x="0" y="0"/>
                  </a:lnTo>
                  <a:lnTo>
                    <a:pt x="48" y="0"/>
                  </a:lnTo>
                  <a:lnTo>
                    <a:pt x="48" y="50"/>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2" name="Freeform 29"/>
            <p:cNvSpPr>
              <a:spLocks/>
            </p:cNvSpPr>
            <p:nvPr/>
          </p:nvSpPr>
          <p:spPr bwMode="gray">
            <a:xfrm>
              <a:off x="3770313" y="4460875"/>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3" name="Freeform 30"/>
            <p:cNvSpPr>
              <a:spLocks/>
            </p:cNvSpPr>
            <p:nvPr/>
          </p:nvSpPr>
          <p:spPr bwMode="gray">
            <a:xfrm>
              <a:off x="5262563" y="2938463"/>
              <a:ext cx="76200" cy="77787"/>
            </a:xfrm>
            <a:custGeom>
              <a:avLst/>
              <a:gdLst>
                <a:gd name="T0" fmla="*/ 2147483647 w 48"/>
                <a:gd name="T1" fmla="*/ 2147483647 h 49"/>
                <a:gd name="T2" fmla="*/ 0 w 48"/>
                <a:gd name="T3" fmla="*/ 2147483647 h 49"/>
                <a:gd name="T4" fmla="*/ 0 w 48"/>
                <a:gd name="T5" fmla="*/ 0 h 49"/>
                <a:gd name="T6" fmla="*/ 2147483647 w 48"/>
                <a:gd name="T7" fmla="*/ 0 h 49"/>
                <a:gd name="T8" fmla="*/ 2147483647 w 48"/>
                <a:gd name="T9" fmla="*/ 2147483647 h 49"/>
                <a:gd name="T10" fmla="*/ 2147483647 w 48"/>
                <a:gd name="T11" fmla="*/ 2147483647 h 49"/>
                <a:gd name="T12" fmla="*/ 2147483647 w 48"/>
                <a:gd name="T13" fmla="*/ 2147483647 h 49"/>
                <a:gd name="T14" fmla="*/ 0 60000 65536"/>
                <a:gd name="T15" fmla="*/ 0 60000 65536"/>
                <a:gd name="T16" fmla="*/ 0 60000 65536"/>
                <a:gd name="T17" fmla="*/ 0 60000 65536"/>
                <a:gd name="T18" fmla="*/ 0 60000 65536"/>
                <a:gd name="T19" fmla="*/ 0 60000 65536"/>
                <a:gd name="T20" fmla="*/ 0 60000 65536"/>
                <a:gd name="T21" fmla="*/ 0 w 48"/>
                <a:gd name="T22" fmla="*/ 0 h 49"/>
                <a:gd name="T23" fmla="*/ 48 w 4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9">
                  <a:moveTo>
                    <a:pt x="48" y="49"/>
                  </a:moveTo>
                  <a:lnTo>
                    <a:pt x="0" y="49"/>
                  </a:lnTo>
                  <a:lnTo>
                    <a:pt x="0" y="0"/>
                  </a:lnTo>
                  <a:lnTo>
                    <a:pt x="48" y="0"/>
                  </a:lnTo>
                  <a:lnTo>
                    <a:pt x="48" y="49"/>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4" name="Freeform 31"/>
            <p:cNvSpPr>
              <a:spLocks/>
            </p:cNvSpPr>
            <p:nvPr/>
          </p:nvSpPr>
          <p:spPr bwMode="gray">
            <a:xfrm>
              <a:off x="6116638" y="4597400"/>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5" name="Freeform 21"/>
            <p:cNvSpPr>
              <a:spLocks noChangeArrowheads="1"/>
            </p:cNvSpPr>
            <p:nvPr/>
          </p:nvSpPr>
          <p:spPr bwMode="gray">
            <a:xfrm flipH="1">
              <a:off x="3810000" y="4497388"/>
              <a:ext cx="649288" cy="1100137"/>
            </a:xfrm>
            <a:custGeom>
              <a:avLst/>
              <a:gdLst>
                <a:gd name="T0" fmla="*/ 2147483647 w 1172"/>
                <a:gd name="T1" fmla="*/ 0 h 851"/>
                <a:gd name="T2" fmla="*/ 0 w 1172"/>
                <a:gd name="T3" fmla="*/ 2147483647 h 851"/>
                <a:gd name="T4" fmla="*/ 0 60000 65536"/>
                <a:gd name="T5" fmla="*/ 0 60000 65536"/>
                <a:gd name="T6" fmla="*/ 0 w 1172"/>
                <a:gd name="T7" fmla="*/ 0 h 851"/>
                <a:gd name="T8" fmla="*/ 1172 w 1172"/>
                <a:gd name="T9" fmla="*/ 851 h 851"/>
              </a:gdLst>
              <a:ahLst/>
              <a:cxnLst>
                <a:cxn ang="T4">
                  <a:pos x="T0" y="T1"/>
                </a:cxn>
                <a:cxn ang="T5">
                  <a:pos x="T2" y="T3"/>
                </a:cxn>
              </a:cxnLst>
              <a:rect l="T6" t="T7" r="T8" b="T9"/>
              <a:pathLst>
                <a:path w="1172" h="851">
                  <a:moveTo>
                    <a:pt x="1172" y="0"/>
                  </a:moveTo>
                  <a:cubicBezTo>
                    <a:pt x="1172" y="0"/>
                    <a:pt x="526" y="397"/>
                    <a:pt x="0"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6" name="Freeform 22"/>
            <p:cNvSpPr>
              <a:spLocks noChangeArrowheads="1"/>
            </p:cNvSpPr>
            <p:nvPr/>
          </p:nvSpPr>
          <p:spPr bwMode="gray">
            <a:xfrm>
              <a:off x="5289550" y="4591050"/>
              <a:ext cx="890588" cy="1019175"/>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7" name="Freeform 23"/>
            <p:cNvSpPr>
              <a:spLocks noChangeArrowheads="1"/>
            </p:cNvSpPr>
            <p:nvPr/>
          </p:nvSpPr>
          <p:spPr bwMode="gray">
            <a:xfrm>
              <a:off x="0" y="3602038"/>
              <a:ext cx="9144000" cy="1689100"/>
            </a:xfrm>
            <a:custGeom>
              <a:avLst/>
              <a:gdLst>
                <a:gd name="T0" fmla="*/ 0 w 5804"/>
                <a:gd name="T1" fmla="*/ 2147483647 h 1077"/>
                <a:gd name="T2" fmla="*/ 2147483647 w 5804"/>
                <a:gd name="T3" fmla="*/ 0 h 1077"/>
                <a:gd name="T4" fmla="*/ 0 60000 65536"/>
                <a:gd name="T5" fmla="*/ 0 60000 65536"/>
                <a:gd name="T6" fmla="*/ 0 w 5804"/>
                <a:gd name="T7" fmla="*/ 0 h 1077"/>
                <a:gd name="T8" fmla="*/ 5804 w 5804"/>
                <a:gd name="T9" fmla="*/ 1077 h 1077"/>
              </a:gdLst>
              <a:ahLst/>
              <a:cxnLst>
                <a:cxn ang="T4">
                  <a:pos x="T0" y="T1"/>
                </a:cxn>
                <a:cxn ang="T5">
                  <a:pos x="T2" y="T3"/>
                </a:cxn>
              </a:cxnLst>
              <a:rect l="T6" t="T7" r="T8" b="T9"/>
              <a:pathLst>
                <a:path w="5804" h="1077">
                  <a:moveTo>
                    <a:pt x="0" y="1077"/>
                  </a:moveTo>
                  <a:cubicBezTo>
                    <a:pt x="2373" y="533"/>
                    <a:pt x="5804" y="0"/>
                    <a:pt x="5804" y="0"/>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8" name="Freeform 24"/>
            <p:cNvSpPr>
              <a:spLocks noChangeArrowheads="1"/>
            </p:cNvSpPr>
            <p:nvPr/>
          </p:nvSpPr>
          <p:spPr bwMode="gray">
            <a:xfrm>
              <a:off x="1431925" y="3975100"/>
              <a:ext cx="1666875" cy="1612900"/>
            </a:xfrm>
            <a:custGeom>
              <a:avLst/>
              <a:gdLst>
                <a:gd name="T0" fmla="*/ 0 w 1296"/>
                <a:gd name="T1" fmla="*/ 2147483647 h 572"/>
                <a:gd name="T2" fmla="*/ 2147483647 w 1296"/>
                <a:gd name="T3" fmla="*/ 0 h 572"/>
                <a:gd name="T4" fmla="*/ 0 60000 65536"/>
                <a:gd name="T5" fmla="*/ 0 60000 65536"/>
                <a:gd name="T6" fmla="*/ 0 w 1296"/>
                <a:gd name="T7" fmla="*/ 0 h 572"/>
                <a:gd name="T8" fmla="*/ 1296 w 1296"/>
                <a:gd name="T9" fmla="*/ 572 h 572"/>
              </a:gdLst>
              <a:ahLst/>
              <a:cxnLst>
                <a:cxn ang="T4">
                  <a:pos x="T0" y="T1"/>
                </a:cxn>
                <a:cxn ang="T5">
                  <a:pos x="T2" y="T3"/>
                </a:cxn>
              </a:cxnLst>
              <a:rect l="T6" t="T7" r="T8" b="T9"/>
              <a:pathLst>
                <a:path w="1296" h="572">
                  <a:moveTo>
                    <a:pt x="0" y="572"/>
                  </a:moveTo>
                  <a:cubicBezTo>
                    <a:pt x="610" y="275"/>
                    <a:pt x="1296" y="0"/>
                    <a:pt x="1296" y="0"/>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9" name="Freeform 26"/>
            <p:cNvSpPr>
              <a:spLocks noChangeArrowheads="1"/>
            </p:cNvSpPr>
            <p:nvPr/>
          </p:nvSpPr>
          <p:spPr bwMode="gray">
            <a:xfrm>
              <a:off x="-15875" y="4135438"/>
              <a:ext cx="3711575" cy="1154112"/>
            </a:xfrm>
            <a:custGeom>
              <a:avLst/>
              <a:gdLst>
                <a:gd name="T0" fmla="*/ 0 w 2496"/>
                <a:gd name="T1" fmla="*/ 2147483647 h 804"/>
                <a:gd name="T2" fmla="*/ 2147483647 w 2496"/>
                <a:gd name="T3" fmla="*/ 0 h 804"/>
                <a:gd name="T4" fmla="*/ 0 60000 65536"/>
                <a:gd name="T5" fmla="*/ 0 60000 65536"/>
                <a:gd name="T6" fmla="*/ 0 w 2496"/>
                <a:gd name="T7" fmla="*/ 0 h 804"/>
                <a:gd name="T8" fmla="*/ 2496 w 2496"/>
                <a:gd name="T9" fmla="*/ 804 h 804"/>
              </a:gdLst>
              <a:ahLst/>
              <a:cxnLst>
                <a:cxn ang="T4">
                  <a:pos x="T0" y="T1"/>
                </a:cxn>
                <a:cxn ang="T5">
                  <a:pos x="T2" y="T3"/>
                </a:cxn>
              </a:cxnLst>
              <a:rect l="T6" t="T7" r="T8" b="T9"/>
              <a:pathLst>
                <a:path w="2496" h="804">
                  <a:moveTo>
                    <a:pt x="0" y="804"/>
                  </a:moveTo>
                  <a:cubicBezTo>
                    <a:pt x="0" y="804"/>
                    <a:pt x="911" y="421"/>
                    <a:pt x="2496" y="0"/>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0" name="Freeform 28"/>
            <p:cNvSpPr>
              <a:spLocks/>
            </p:cNvSpPr>
            <p:nvPr/>
          </p:nvSpPr>
          <p:spPr bwMode="gray">
            <a:xfrm>
              <a:off x="3062288" y="3922713"/>
              <a:ext cx="76200" cy="79375"/>
            </a:xfrm>
            <a:custGeom>
              <a:avLst/>
              <a:gdLst>
                <a:gd name="T0" fmla="*/ 2147483647 w 48"/>
                <a:gd name="T1" fmla="*/ 2147483647 h 50"/>
                <a:gd name="T2" fmla="*/ 0 w 48"/>
                <a:gd name="T3" fmla="*/ 2147483647 h 50"/>
                <a:gd name="T4" fmla="*/ 0 w 48"/>
                <a:gd name="T5" fmla="*/ 0 h 50"/>
                <a:gd name="T6" fmla="*/ 2147483647 w 48"/>
                <a:gd name="T7" fmla="*/ 0 h 50"/>
                <a:gd name="T8" fmla="*/ 2147483647 w 48"/>
                <a:gd name="T9" fmla="*/ 2147483647 h 50"/>
                <a:gd name="T10" fmla="*/ 2147483647 w 48"/>
                <a:gd name="T11" fmla="*/ 2147483647 h 50"/>
                <a:gd name="T12" fmla="*/ 2147483647 w 48"/>
                <a:gd name="T13" fmla="*/ 2147483647 h 50"/>
                <a:gd name="T14" fmla="*/ 0 60000 65536"/>
                <a:gd name="T15" fmla="*/ 0 60000 65536"/>
                <a:gd name="T16" fmla="*/ 0 60000 65536"/>
                <a:gd name="T17" fmla="*/ 0 60000 65536"/>
                <a:gd name="T18" fmla="*/ 0 60000 65536"/>
                <a:gd name="T19" fmla="*/ 0 60000 65536"/>
                <a:gd name="T20" fmla="*/ 0 60000 65536"/>
                <a:gd name="T21" fmla="*/ 0 w 48"/>
                <a:gd name="T22" fmla="*/ 0 h 50"/>
                <a:gd name="T23" fmla="*/ 48 w 4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0">
                  <a:moveTo>
                    <a:pt x="48" y="50"/>
                  </a:moveTo>
                  <a:lnTo>
                    <a:pt x="0" y="50"/>
                  </a:lnTo>
                  <a:lnTo>
                    <a:pt x="0" y="0"/>
                  </a:lnTo>
                  <a:lnTo>
                    <a:pt x="48" y="0"/>
                  </a:lnTo>
                  <a:lnTo>
                    <a:pt x="48" y="50"/>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1" name="Freeform 29"/>
            <p:cNvSpPr>
              <a:spLocks/>
            </p:cNvSpPr>
            <p:nvPr/>
          </p:nvSpPr>
          <p:spPr bwMode="gray">
            <a:xfrm>
              <a:off x="2832100" y="4127500"/>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2" name="Freeform 22"/>
            <p:cNvSpPr>
              <a:spLocks noChangeArrowheads="1"/>
            </p:cNvSpPr>
            <p:nvPr/>
          </p:nvSpPr>
          <p:spPr bwMode="gray">
            <a:xfrm>
              <a:off x="3725863" y="2994025"/>
              <a:ext cx="1563687" cy="1117600"/>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3" name="Freeform 22"/>
            <p:cNvSpPr>
              <a:spLocks noChangeArrowheads="1"/>
            </p:cNvSpPr>
            <p:nvPr/>
          </p:nvSpPr>
          <p:spPr bwMode="gray">
            <a:xfrm flipH="1">
              <a:off x="2870200" y="4148138"/>
              <a:ext cx="439738" cy="1447800"/>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4" name="Freeform 22"/>
            <p:cNvSpPr>
              <a:spLocks noChangeArrowheads="1"/>
            </p:cNvSpPr>
            <p:nvPr/>
          </p:nvSpPr>
          <p:spPr bwMode="gray">
            <a:xfrm>
              <a:off x="3087688" y="2976563"/>
              <a:ext cx="2208212" cy="963612"/>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5" name="Freeform 22"/>
            <p:cNvSpPr>
              <a:spLocks noChangeArrowheads="1"/>
            </p:cNvSpPr>
            <p:nvPr/>
          </p:nvSpPr>
          <p:spPr bwMode="gray">
            <a:xfrm flipH="1">
              <a:off x="5295900" y="2973388"/>
              <a:ext cx="831850" cy="1636712"/>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6" name="Freeform 32"/>
            <p:cNvSpPr>
              <a:spLocks noChangeArrowheads="1"/>
            </p:cNvSpPr>
            <p:nvPr/>
          </p:nvSpPr>
          <p:spPr bwMode="gray">
            <a:xfrm>
              <a:off x="3179763" y="5075238"/>
              <a:ext cx="1016000" cy="531812"/>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solidFill>
              <a:srgbClr val="FFFFFF"/>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7" name="Freeform 32"/>
            <p:cNvSpPr>
              <a:spLocks noChangeArrowheads="1"/>
            </p:cNvSpPr>
            <p:nvPr/>
          </p:nvSpPr>
          <p:spPr bwMode="gray">
            <a:xfrm>
              <a:off x="3094038" y="3967163"/>
              <a:ext cx="676275" cy="5207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cxnSp>
          <p:nvCxnSpPr>
            <p:cNvPr id="28" name="Straight Connector 81"/>
            <p:cNvCxnSpPr>
              <a:cxnSpLocks noChangeShapeType="1"/>
            </p:cNvCxnSpPr>
            <p:nvPr/>
          </p:nvCxnSpPr>
          <p:spPr bwMode="auto">
            <a:xfrm>
              <a:off x="5782733" y="4576233"/>
              <a:ext cx="364067" cy="55034"/>
            </a:xfrm>
            <a:prstGeom prst="line">
              <a:avLst/>
            </a:prstGeom>
            <a:noFill/>
            <a:ln w="9525">
              <a:solidFill>
                <a:srgbClr val="FFD73C"/>
              </a:solidFill>
              <a:round/>
              <a:headEnd/>
              <a:tailEnd/>
            </a:ln>
          </p:spPr>
        </p:cxnSp>
        <p:sp>
          <p:nvSpPr>
            <p:cNvPr id="29" name="Freeform 28"/>
            <p:cNvSpPr>
              <a:spLocks noChangeArrowheads="1"/>
            </p:cNvSpPr>
            <p:nvPr/>
          </p:nvSpPr>
          <p:spPr bwMode="gray">
            <a:xfrm flipH="1">
              <a:off x="0" y="3954463"/>
              <a:ext cx="3086100" cy="2794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0" name="Freeform 32"/>
            <p:cNvSpPr>
              <a:spLocks noChangeArrowheads="1"/>
            </p:cNvSpPr>
            <p:nvPr/>
          </p:nvSpPr>
          <p:spPr bwMode="gray">
            <a:xfrm>
              <a:off x="3057525" y="3960813"/>
              <a:ext cx="2733675" cy="61595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1" name="Freeform 32"/>
            <p:cNvSpPr>
              <a:spLocks noChangeArrowheads="1"/>
            </p:cNvSpPr>
            <p:nvPr/>
          </p:nvSpPr>
          <p:spPr bwMode="gray">
            <a:xfrm flipH="1">
              <a:off x="2598738" y="4521200"/>
              <a:ext cx="1195387" cy="1084263"/>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2" name="Freeform 32"/>
            <p:cNvSpPr>
              <a:spLocks noChangeArrowheads="1"/>
            </p:cNvSpPr>
            <p:nvPr/>
          </p:nvSpPr>
          <p:spPr bwMode="gray">
            <a:xfrm>
              <a:off x="3733800" y="4095750"/>
              <a:ext cx="69850" cy="4318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3" name="Freeform 22"/>
            <p:cNvSpPr>
              <a:spLocks noChangeArrowheads="1"/>
            </p:cNvSpPr>
            <p:nvPr/>
          </p:nvSpPr>
          <p:spPr bwMode="gray">
            <a:xfrm>
              <a:off x="2592388" y="3957638"/>
              <a:ext cx="514350" cy="1201737"/>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4" name="Freeform 32"/>
            <p:cNvSpPr>
              <a:spLocks noChangeArrowheads="1"/>
            </p:cNvSpPr>
            <p:nvPr/>
          </p:nvSpPr>
          <p:spPr bwMode="gray">
            <a:xfrm flipH="1" flipV="1">
              <a:off x="5297488" y="2989263"/>
              <a:ext cx="3846512" cy="1893887"/>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5" name="Freeform 32"/>
            <p:cNvSpPr>
              <a:spLocks noChangeArrowheads="1"/>
            </p:cNvSpPr>
            <p:nvPr/>
          </p:nvSpPr>
          <p:spPr bwMode="gray">
            <a:xfrm flipH="1" flipV="1">
              <a:off x="6146800" y="4635500"/>
              <a:ext cx="2997200" cy="6223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6" name="Rectangle 34"/>
            <p:cNvSpPr>
              <a:spLocks noChangeArrowheads="1"/>
            </p:cNvSpPr>
            <p:nvPr/>
          </p:nvSpPr>
          <p:spPr bwMode="gray">
            <a:xfrm>
              <a:off x="0" y="5607050"/>
              <a:ext cx="9144000" cy="1250950"/>
            </a:xfrm>
            <a:prstGeom prst="rect">
              <a:avLst/>
            </a:prstGeom>
            <a:solidFill>
              <a:schemeClr val="bg1"/>
            </a:solidFill>
            <a:ln>
              <a:noFill/>
            </a:ln>
            <a:extLst/>
          </p:spPr>
          <p:txBody>
            <a:bodyPr wrap="none" anchor="ctr"/>
            <a:lstStyle/>
            <a:p>
              <a:pPr eaLnBrk="0" fontAlgn="base" hangingPunct="0">
                <a:spcBef>
                  <a:spcPct val="0"/>
                </a:spcBef>
                <a:spcAft>
                  <a:spcPct val="0"/>
                </a:spcAft>
                <a:defRPr/>
              </a:pPr>
              <a:endParaRPr lang="en-US" sz="2400">
                <a:solidFill>
                  <a:srgbClr val="FFD73C"/>
                </a:solidFill>
                <a:ea typeface="ＭＳ Ｐゴシック" charset="0"/>
                <a:cs typeface="ＭＳ Ｐゴシック" charset="0"/>
              </a:endParaRPr>
            </a:p>
          </p:txBody>
        </p:sp>
        <p:sp>
          <p:nvSpPr>
            <p:cNvPr id="37" name="Rectangle 13" descr="Logo_EU_couv"/>
            <p:cNvSpPr>
              <a:spLocks noChangeArrowheads="1"/>
            </p:cNvSpPr>
            <p:nvPr/>
          </p:nvSpPr>
          <p:spPr bwMode="gray">
            <a:xfrm>
              <a:off x="346075" y="5770563"/>
              <a:ext cx="1350963" cy="1012825"/>
            </a:xfrm>
            <a:prstGeom prst="rect">
              <a:avLst/>
            </a:prstGeom>
            <a:blipFill dpi="0" rotWithShape="0">
              <a:blip r:embed="rId2" cstate="screen"/>
              <a:srcRect/>
              <a:stretch>
                <a:fillRect/>
              </a:stretch>
            </a:blipFill>
            <a:ln>
              <a:noFill/>
            </a:ln>
            <a:extLst/>
          </p:spPr>
          <p:txBody>
            <a:bodyPr wrap="none" anchor="ctr"/>
            <a:lstStyle/>
            <a:p>
              <a:pPr eaLnBrk="0" fontAlgn="base" hangingPunct="0">
                <a:spcBef>
                  <a:spcPct val="0"/>
                </a:spcBef>
                <a:spcAft>
                  <a:spcPct val="0"/>
                </a:spcAft>
                <a:defRPr/>
              </a:pPr>
              <a:endParaRPr lang="en-US" sz="2400">
                <a:solidFill>
                  <a:srgbClr val="FFD73C"/>
                </a:solidFill>
                <a:ea typeface="ＭＳ Ｐゴシック" charset="0"/>
                <a:cs typeface="ＭＳ Ｐゴシック" charset="0"/>
              </a:endParaRPr>
            </a:p>
          </p:txBody>
        </p:sp>
        <p:sp>
          <p:nvSpPr>
            <p:cNvPr id="38" name="Rectangle 14" descr="Logo_Urbact_couv"/>
            <p:cNvSpPr>
              <a:spLocks noChangeArrowheads="1"/>
            </p:cNvSpPr>
            <p:nvPr/>
          </p:nvSpPr>
          <p:spPr bwMode="gray">
            <a:xfrm>
              <a:off x="6302375" y="5654675"/>
              <a:ext cx="2605088" cy="1158875"/>
            </a:xfrm>
            <a:prstGeom prst="rect">
              <a:avLst/>
            </a:prstGeom>
            <a:blipFill dpi="0" rotWithShape="0">
              <a:blip r:embed="rId3" cstate="screen"/>
              <a:srcRect/>
              <a:stretch>
                <a:fillRect/>
              </a:stretch>
            </a:blipFill>
            <a:ln>
              <a:noFill/>
            </a:ln>
            <a:extLst/>
          </p:spPr>
          <p:txBody>
            <a:bodyPr wrap="none" anchor="ctr"/>
            <a:lstStyle/>
            <a:p>
              <a:pPr eaLnBrk="0" fontAlgn="base" hangingPunct="0">
                <a:spcBef>
                  <a:spcPct val="0"/>
                </a:spcBef>
                <a:spcAft>
                  <a:spcPct val="0"/>
                </a:spcAft>
                <a:defRPr/>
              </a:pPr>
              <a:endParaRPr lang="en-US" sz="2400">
                <a:solidFill>
                  <a:srgbClr val="FFD73C"/>
                </a:solidFill>
                <a:ea typeface="ＭＳ Ｐゴシック" charset="0"/>
                <a:cs typeface="ＭＳ Ｐゴシック" charset="0"/>
              </a:endParaRPr>
            </a:p>
          </p:txBody>
        </p:sp>
        <p:sp>
          <p:nvSpPr>
            <p:cNvPr id="39" name="Freeform 22"/>
            <p:cNvSpPr>
              <a:spLocks noChangeArrowheads="1"/>
            </p:cNvSpPr>
            <p:nvPr/>
          </p:nvSpPr>
          <p:spPr bwMode="gray">
            <a:xfrm flipH="1">
              <a:off x="0" y="3429000"/>
              <a:ext cx="3124200" cy="2176463"/>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grpSp>
      <p:pic>
        <p:nvPicPr>
          <p:cNvPr id="40" name="Picture 43" descr="esimec logo colour.jpg"/>
          <p:cNvPicPr>
            <a:picLocks noChangeAspect="1"/>
          </p:cNvPicPr>
          <p:nvPr userDrawn="1"/>
        </p:nvPicPr>
        <p:blipFill>
          <a:blip r:embed="rId4" cstate="print"/>
          <a:srcRect/>
          <a:stretch>
            <a:fillRect/>
          </a:stretch>
        </p:blipFill>
        <p:spPr bwMode="auto">
          <a:xfrm>
            <a:off x="4798484" y="5883275"/>
            <a:ext cx="2192867" cy="704850"/>
          </a:xfrm>
          <a:prstGeom prst="rect">
            <a:avLst/>
          </a:prstGeom>
          <a:noFill/>
          <a:ln w="9525">
            <a:noFill/>
            <a:miter lim="800000"/>
            <a:headEnd/>
            <a:tailEnd/>
          </a:ln>
        </p:spPr>
      </p:pic>
      <p:sp>
        <p:nvSpPr>
          <p:cNvPr id="2" name="Title 1"/>
          <p:cNvSpPr>
            <a:spLocks noGrp="1"/>
          </p:cNvSpPr>
          <p:nvPr>
            <p:ph type="ctrTitle"/>
          </p:nvPr>
        </p:nvSpPr>
        <p:spPr>
          <a:xfrm>
            <a:off x="609601" y="273601"/>
            <a:ext cx="9273199" cy="1470025"/>
          </a:xfrm>
        </p:spPr>
        <p:txBody>
          <a:bodyPr/>
          <a:lstStyle>
            <a:lvl1pPr algn="l">
              <a:defRPr sz="3600">
                <a:solidFill>
                  <a:srgbClr val="FF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99017" y="931320"/>
            <a:ext cx="8893091" cy="1752600"/>
          </a:xfrm>
        </p:spPr>
        <p:txBody>
          <a:bodyPr/>
          <a:lstStyle>
            <a:lvl1pPr marL="0" indent="0" algn="l">
              <a:buNone/>
              <a:defRPr>
                <a:solidFill>
                  <a:srgbClr val="004593"/>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1"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42"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43" name="Rectangle 6"/>
          <p:cNvSpPr>
            <a:spLocks noGrp="1" noChangeArrowheads="1"/>
          </p:cNvSpPr>
          <p:nvPr>
            <p:ph type="sldNum" sz="quarter" idx="12"/>
          </p:nvPr>
        </p:nvSpPr>
        <p:spPr/>
        <p:txBody>
          <a:bodyPr/>
          <a:lstStyle>
            <a:lvl1pPr>
              <a:defRPr/>
            </a:lvl1pPr>
          </a:lstStyle>
          <a:p>
            <a:pPr>
              <a:defRPr/>
            </a:pPr>
            <a:fld id="{9611E143-6014-4C22-9C11-E8D2C250BE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5872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471614"/>
            <a:ext cx="10972800" cy="4654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63E8A-BFEB-4B0B-B129-30C3F86FF00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30352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812DF2-2C67-4CA6-9AB8-FE315AA45F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77865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574394-A385-4C7F-A989-70C0302BEA7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86521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32258C-B0C4-4C17-A993-61BEA0386E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9546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D2C7E67-9325-4D0B-B07D-31BB62979800}" type="datetimeFigureOut">
              <a:rPr lang="sv-SE" smtClean="0"/>
              <a:t>2017-06-20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3791687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5" name="Rectangle 4"/>
          <p:cNvSpPr>
            <a:spLocks noGrp="1" noChangeArrowheads="1"/>
          </p:cNvSpPr>
          <p:nvPr>
            <p:ph type="ctrTitle"/>
          </p:nvPr>
        </p:nvSpPr>
        <p:spPr bwMode="auto">
          <a:xfrm>
            <a:off x="1929600" y="457200"/>
            <a:ext cx="9673165" cy="1066800"/>
          </a:xfrm>
        </p:spPr>
        <p:txBody>
          <a:bodyPr/>
          <a:lstStyle>
            <a:lvl1pPr>
              <a:defRPr sz="2800"/>
            </a:lvl1pPr>
          </a:lstStyle>
          <a:p>
            <a:r>
              <a:rPr lang="en-GB" dirty="0"/>
              <a:t>Click to edit Master title style</a:t>
            </a:r>
          </a:p>
        </p:txBody>
      </p:sp>
      <p:sp>
        <p:nvSpPr>
          <p:cNvPr id="26" name="Rectangle 5"/>
          <p:cNvSpPr>
            <a:spLocks noGrp="1" noChangeArrowheads="1"/>
          </p:cNvSpPr>
          <p:nvPr>
            <p:ph type="subTitle" idx="1"/>
          </p:nvPr>
        </p:nvSpPr>
        <p:spPr bwMode="auto">
          <a:xfrm>
            <a:off x="1909234" y="1182688"/>
            <a:ext cx="9673165" cy="874712"/>
          </a:xfrm>
        </p:spPr>
        <p:txBody>
          <a:bodyPr/>
          <a:lstStyle>
            <a:lvl1pPr marL="0" indent="0">
              <a:buFontTx/>
              <a:buNone/>
              <a:defRPr sz="1500" b="0"/>
            </a:lvl1pPr>
          </a:lstStyle>
          <a:p>
            <a:r>
              <a:rPr lang="en-GB"/>
              <a:t>Click to edit Master subtitle style</a:t>
            </a:r>
          </a:p>
        </p:txBody>
      </p:sp>
    </p:spTree>
    <p:extLst>
      <p:ext uri="{BB962C8B-B14F-4D97-AF65-F5344CB8AC3E}">
        <p14:creationId xmlns:p14="http://schemas.microsoft.com/office/powerpoint/2010/main" val="4276238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920026" y="3886200"/>
            <a:ext cx="10400284" cy="1752600"/>
          </a:xfrm>
        </p:spPr>
        <p:txBody>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ADBD28-51DF-4506-A23C-0DDCEE0234E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97842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descr="5547 Esimec powerpoint_p22"/>
          <p:cNvPicPr>
            <a:picLocks noChangeAspect="1" noChangeArrowheads="1"/>
          </p:cNvPicPr>
          <p:nvPr userDrawn="1"/>
        </p:nvPicPr>
        <p:blipFill>
          <a:blip r:embed="rId2" cstate="print"/>
          <a:srcRect/>
          <a:stretch>
            <a:fillRect/>
          </a:stretch>
        </p:blipFill>
        <p:spPr bwMode="auto">
          <a:xfrm>
            <a:off x="0" y="33338"/>
            <a:ext cx="12192000" cy="6851650"/>
          </a:xfrm>
          <a:prstGeom prst="rect">
            <a:avLst/>
          </a:prstGeom>
          <a:noFill/>
          <a:ln w="9525">
            <a:noFill/>
            <a:miter lim="800000"/>
            <a:headEnd/>
            <a:tailEnd/>
          </a:ln>
        </p:spPr>
      </p:pic>
      <p:sp>
        <p:nvSpPr>
          <p:cNvPr id="5" name="Oval 13"/>
          <p:cNvSpPr>
            <a:spLocks noChangeArrowheads="1"/>
          </p:cNvSpPr>
          <p:nvPr userDrawn="1"/>
        </p:nvSpPr>
        <p:spPr bwMode="auto">
          <a:xfrm>
            <a:off x="7632700" y="3068638"/>
            <a:ext cx="6146800" cy="4610100"/>
          </a:xfrm>
          <a:prstGeom prst="ellipse">
            <a:avLst/>
          </a:prstGeom>
          <a:solidFill>
            <a:schemeClr val="bg1"/>
          </a:solidFill>
          <a:ln w="9525">
            <a:solidFill>
              <a:srgbClr val="004593"/>
            </a:solidFill>
            <a:round/>
            <a:headEnd/>
            <a:tailEnd/>
          </a:ln>
        </p:spPr>
        <p:txBody>
          <a:bodyPr wrap="none" anchor="ctr"/>
          <a:lstStyle/>
          <a:p>
            <a:pPr fontAlgn="base">
              <a:spcBef>
                <a:spcPct val="0"/>
              </a:spcBef>
              <a:spcAft>
                <a:spcPct val="0"/>
              </a:spcAft>
              <a:defRPr/>
            </a:pPr>
            <a:endParaRPr lang="en-US" sz="1800">
              <a:solidFill>
                <a:srgbClr val="000000"/>
              </a:solidFill>
              <a:ea typeface="ＭＳ Ｐゴシック" charset="0"/>
              <a:cs typeface="ＭＳ Ｐゴシック" charset="0"/>
            </a:endParaRPr>
          </a:p>
        </p:txBody>
      </p:sp>
      <p:sp>
        <p:nvSpPr>
          <p:cNvPr id="2" name="Title 1"/>
          <p:cNvSpPr>
            <a:spLocks noGrp="1"/>
          </p:cNvSpPr>
          <p:nvPr>
            <p:ph type="ctrTitle"/>
          </p:nvPr>
        </p:nvSpPr>
        <p:spPr>
          <a:xfrm>
            <a:off x="914401" y="2130426"/>
            <a:ext cx="6232463"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933360" y="3886200"/>
            <a:ext cx="6213504"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2A93F1E7-C4E2-465D-9D4E-977F0D6AAE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95058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Freeform 15"/>
          <p:cNvSpPr>
            <a:spLocks/>
          </p:cNvSpPr>
          <p:nvPr userDrawn="1"/>
        </p:nvSpPr>
        <p:spPr bwMode="gray">
          <a:xfrm>
            <a:off x="0" y="0"/>
            <a:ext cx="12192000" cy="2393950"/>
          </a:xfrm>
          <a:custGeom>
            <a:avLst/>
            <a:gdLst>
              <a:gd name="T0" fmla="*/ 0 w 5760"/>
              <a:gd name="T1" fmla="*/ 0 h 1508"/>
              <a:gd name="T2" fmla="*/ 0 w 5760"/>
              <a:gd name="T3" fmla="*/ 2147483647 h 1508"/>
              <a:gd name="T4" fmla="*/ 2147483647 w 5760"/>
              <a:gd name="T5" fmla="*/ 2147483647 h 1508"/>
              <a:gd name="T6" fmla="*/ 2147483647 w 5760"/>
              <a:gd name="T7" fmla="*/ 0 h 1508"/>
              <a:gd name="T8" fmla="*/ 0 w 5760"/>
              <a:gd name="T9" fmla="*/ 0 h 1508"/>
              <a:gd name="T10" fmla="*/ 0 w 5760"/>
              <a:gd name="T11" fmla="*/ 0 h 1508"/>
              <a:gd name="T12" fmla="*/ 0 w 5760"/>
              <a:gd name="T13" fmla="*/ 0 h 1508"/>
              <a:gd name="T14" fmla="*/ 0 60000 65536"/>
              <a:gd name="T15" fmla="*/ 0 60000 65536"/>
              <a:gd name="T16" fmla="*/ 0 60000 65536"/>
              <a:gd name="T17" fmla="*/ 0 60000 65536"/>
              <a:gd name="T18" fmla="*/ 0 60000 65536"/>
              <a:gd name="T19" fmla="*/ 0 60000 65536"/>
              <a:gd name="T20" fmla="*/ 0 60000 65536"/>
              <a:gd name="T21" fmla="*/ 0 w 5760"/>
              <a:gd name="T22" fmla="*/ 0 h 1508"/>
              <a:gd name="T23" fmla="*/ 5760 w 5760"/>
              <a:gd name="T24" fmla="*/ 1508 h 1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0" h="1508">
                <a:moveTo>
                  <a:pt x="0" y="0"/>
                </a:moveTo>
                <a:lnTo>
                  <a:pt x="0" y="1508"/>
                </a:lnTo>
                <a:cubicBezTo>
                  <a:pt x="0" y="1508"/>
                  <a:pt x="2187" y="955"/>
                  <a:pt x="5760" y="924"/>
                </a:cubicBezTo>
                <a:cubicBezTo>
                  <a:pt x="5760" y="462"/>
                  <a:pt x="5760" y="0"/>
                  <a:pt x="5760" y="0"/>
                </a:cubicBezTo>
                <a:lnTo>
                  <a:pt x="0" y="0"/>
                </a:lnTo>
                <a:close/>
              </a:path>
            </a:pathLst>
          </a:custGeom>
          <a:solidFill>
            <a:schemeClr val="bg1"/>
          </a:solidFill>
          <a:ln w="25400">
            <a:solidFill>
              <a:schemeClr val="bg1"/>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5" name="Rectangle 4"/>
          <p:cNvSpPr>
            <a:spLocks noChangeArrowheads="1"/>
          </p:cNvSpPr>
          <p:nvPr userDrawn="1"/>
        </p:nvSpPr>
        <p:spPr bwMode="auto">
          <a:xfrm>
            <a:off x="1" y="1471614"/>
            <a:ext cx="1979084" cy="4137025"/>
          </a:xfrm>
          <a:prstGeom prst="rect">
            <a:avLst/>
          </a:prstGeom>
          <a:solidFill>
            <a:srgbClr val="004593"/>
          </a:solidFill>
          <a:ln>
            <a:noFill/>
          </a:ln>
          <a:extLst/>
        </p:spPr>
        <p:txBody>
          <a:bodyPr/>
          <a:lstStyle/>
          <a:p>
            <a:pPr eaLnBrk="0" fontAlgn="base" hangingPunct="0">
              <a:spcBef>
                <a:spcPct val="0"/>
              </a:spcBef>
              <a:spcAft>
                <a:spcPct val="0"/>
              </a:spcAft>
              <a:defRPr/>
            </a:pPr>
            <a:endParaRPr lang="en-GB" sz="2400">
              <a:solidFill>
                <a:srgbClr val="000000"/>
              </a:solidFill>
              <a:ea typeface="ＭＳ Ｐゴシック" charset="0"/>
              <a:cs typeface="ＭＳ Ｐゴシック" charset="0"/>
            </a:endParaRPr>
          </a:p>
        </p:txBody>
      </p:sp>
      <p:grpSp>
        <p:nvGrpSpPr>
          <p:cNvPr id="6" name="Group 137"/>
          <p:cNvGrpSpPr>
            <a:grpSpLocks/>
          </p:cNvGrpSpPr>
          <p:nvPr userDrawn="1"/>
        </p:nvGrpSpPr>
        <p:grpSpPr bwMode="auto">
          <a:xfrm>
            <a:off x="-21166" y="0"/>
            <a:ext cx="12213167" cy="6858000"/>
            <a:chOff x="-15875" y="0"/>
            <a:chExt cx="9159875" cy="6858000"/>
          </a:xfrm>
        </p:grpSpPr>
        <p:sp>
          <p:nvSpPr>
            <p:cNvPr id="7" name="Freeform 15"/>
            <p:cNvSpPr>
              <a:spLocks/>
            </p:cNvSpPr>
            <p:nvPr userDrawn="1"/>
          </p:nvSpPr>
          <p:spPr bwMode="gray">
            <a:xfrm>
              <a:off x="0" y="0"/>
              <a:ext cx="9144000" cy="2393950"/>
            </a:xfrm>
            <a:custGeom>
              <a:avLst/>
              <a:gdLst>
                <a:gd name="T0" fmla="*/ 0 w 5760"/>
                <a:gd name="T1" fmla="*/ 0 h 1508"/>
                <a:gd name="T2" fmla="*/ 0 w 5760"/>
                <a:gd name="T3" fmla="*/ 2147483647 h 1508"/>
                <a:gd name="T4" fmla="*/ 2147483647 w 5760"/>
                <a:gd name="T5" fmla="*/ 2147483647 h 1508"/>
                <a:gd name="T6" fmla="*/ 2147483647 w 5760"/>
                <a:gd name="T7" fmla="*/ 0 h 1508"/>
                <a:gd name="T8" fmla="*/ 0 w 5760"/>
                <a:gd name="T9" fmla="*/ 0 h 1508"/>
                <a:gd name="T10" fmla="*/ 0 w 5760"/>
                <a:gd name="T11" fmla="*/ 0 h 1508"/>
                <a:gd name="T12" fmla="*/ 0 w 5760"/>
                <a:gd name="T13" fmla="*/ 0 h 1508"/>
                <a:gd name="T14" fmla="*/ 0 60000 65536"/>
                <a:gd name="T15" fmla="*/ 0 60000 65536"/>
                <a:gd name="T16" fmla="*/ 0 60000 65536"/>
                <a:gd name="T17" fmla="*/ 0 60000 65536"/>
                <a:gd name="T18" fmla="*/ 0 60000 65536"/>
                <a:gd name="T19" fmla="*/ 0 60000 65536"/>
                <a:gd name="T20" fmla="*/ 0 60000 65536"/>
                <a:gd name="T21" fmla="*/ 0 w 5760"/>
                <a:gd name="T22" fmla="*/ 0 h 1508"/>
                <a:gd name="T23" fmla="*/ 5760 w 5760"/>
                <a:gd name="T24" fmla="*/ 1508 h 1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0" h="1508">
                  <a:moveTo>
                    <a:pt x="0" y="0"/>
                  </a:moveTo>
                  <a:lnTo>
                    <a:pt x="0" y="1508"/>
                  </a:lnTo>
                  <a:cubicBezTo>
                    <a:pt x="0" y="1508"/>
                    <a:pt x="2187" y="955"/>
                    <a:pt x="5760" y="924"/>
                  </a:cubicBezTo>
                  <a:cubicBezTo>
                    <a:pt x="5760" y="462"/>
                    <a:pt x="5760" y="0"/>
                    <a:pt x="5760" y="0"/>
                  </a:cubicBezTo>
                  <a:lnTo>
                    <a:pt x="0" y="0"/>
                  </a:lnTo>
                  <a:close/>
                </a:path>
              </a:pathLst>
            </a:custGeom>
            <a:solidFill>
              <a:schemeClr val="bg1"/>
            </a:solidFill>
            <a:ln>
              <a:noFill/>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8" name="Freeform 19"/>
            <p:cNvSpPr>
              <a:spLocks/>
            </p:cNvSpPr>
            <p:nvPr/>
          </p:nvSpPr>
          <p:spPr bwMode="gray">
            <a:xfrm>
              <a:off x="5743575" y="4529138"/>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9" name="Freeform 20"/>
            <p:cNvSpPr>
              <a:spLocks/>
            </p:cNvSpPr>
            <p:nvPr/>
          </p:nvSpPr>
          <p:spPr bwMode="gray">
            <a:xfrm>
              <a:off x="3683000" y="4068763"/>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0" name="Freeform 27"/>
            <p:cNvSpPr>
              <a:spLocks/>
            </p:cNvSpPr>
            <p:nvPr/>
          </p:nvSpPr>
          <p:spPr bwMode="gray">
            <a:xfrm>
              <a:off x="3138488" y="5037138"/>
              <a:ext cx="76200" cy="65087"/>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1" name="Freeform 28"/>
            <p:cNvSpPr>
              <a:spLocks/>
            </p:cNvSpPr>
            <p:nvPr/>
          </p:nvSpPr>
          <p:spPr bwMode="gray">
            <a:xfrm>
              <a:off x="2541588" y="5116513"/>
              <a:ext cx="76200" cy="79375"/>
            </a:xfrm>
            <a:custGeom>
              <a:avLst/>
              <a:gdLst>
                <a:gd name="T0" fmla="*/ 2147483647 w 48"/>
                <a:gd name="T1" fmla="*/ 2147483647 h 50"/>
                <a:gd name="T2" fmla="*/ 0 w 48"/>
                <a:gd name="T3" fmla="*/ 2147483647 h 50"/>
                <a:gd name="T4" fmla="*/ 0 w 48"/>
                <a:gd name="T5" fmla="*/ 0 h 50"/>
                <a:gd name="T6" fmla="*/ 2147483647 w 48"/>
                <a:gd name="T7" fmla="*/ 0 h 50"/>
                <a:gd name="T8" fmla="*/ 2147483647 w 48"/>
                <a:gd name="T9" fmla="*/ 2147483647 h 50"/>
                <a:gd name="T10" fmla="*/ 2147483647 w 48"/>
                <a:gd name="T11" fmla="*/ 2147483647 h 50"/>
                <a:gd name="T12" fmla="*/ 2147483647 w 48"/>
                <a:gd name="T13" fmla="*/ 2147483647 h 50"/>
                <a:gd name="T14" fmla="*/ 0 60000 65536"/>
                <a:gd name="T15" fmla="*/ 0 60000 65536"/>
                <a:gd name="T16" fmla="*/ 0 60000 65536"/>
                <a:gd name="T17" fmla="*/ 0 60000 65536"/>
                <a:gd name="T18" fmla="*/ 0 60000 65536"/>
                <a:gd name="T19" fmla="*/ 0 60000 65536"/>
                <a:gd name="T20" fmla="*/ 0 60000 65536"/>
                <a:gd name="T21" fmla="*/ 0 w 48"/>
                <a:gd name="T22" fmla="*/ 0 h 50"/>
                <a:gd name="T23" fmla="*/ 48 w 4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0">
                  <a:moveTo>
                    <a:pt x="48" y="50"/>
                  </a:moveTo>
                  <a:lnTo>
                    <a:pt x="0" y="50"/>
                  </a:lnTo>
                  <a:lnTo>
                    <a:pt x="0" y="0"/>
                  </a:lnTo>
                  <a:lnTo>
                    <a:pt x="48" y="0"/>
                  </a:lnTo>
                  <a:lnTo>
                    <a:pt x="48" y="50"/>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2" name="Freeform 29"/>
            <p:cNvSpPr>
              <a:spLocks/>
            </p:cNvSpPr>
            <p:nvPr/>
          </p:nvSpPr>
          <p:spPr bwMode="gray">
            <a:xfrm>
              <a:off x="3770313" y="4460875"/>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3" name="Freeform 30"/>
            <p:cNvSpPr>
              <a:spLocks/>
            </p:cNvSpPr>
            <p:nvPr/>
          </p:nvSpPr>
          <p:spPr bwMode="gray">
            <a:xfrm>
              <a:off x="5262563" y="2938463"/>
              <a:ext cx="76200" cy="77787"/>
            </a:xfrm>
            <a:custGeom>
              <a:avLst/>
              <a:gdLst>
                <a:gd name="T0" fmla="*/ 2147483647 w 48"/>
                <a:gd name="T1" fmla="*/ 2147483647 h 49"/>
                <a:gd name="T2" fmla="*/ 0 w 48"/>
                <a:gd name="T3" fmla="*/ 2147483647 h 49"/>
                <a:gd name="T4" fmla="*/ 0 w 48"/>
                <a:gd name="T5" fmla="*/ 0 h 49"/>
                <a:gd name="T6" fmla="*/ 2147483647 w 48"/>
                <a:gd name="T7" fmla="*/ 0 h 49"/>
                <a:gd name="T8" fmla="*/ 2147483647 w 48"/>
                <a:gd name="T9" fmla="*/ 2147483647 h 49"/>
                <a:gd name="T10" fmla="*/ 2147483647 w 48"/>
                <a:gd name="T11" fmla="*/ 2147483647 h 49"/>
                <a:gd name="T12" fmla="*/ 2147483647 w 48"/>
                <a:gd name="T13" fmla="*/ 2147483647 h 49"/>
                <a:gd name="T14" fmla="*/ 0 60000 65536"/>
                <a:gd name="T15" fmla="*/ 0 60000 65536"/>
                <a:gd name="T16" fmla="*/ 0 60000 65536"/>
                <a:gd name="T17" fmla="*/ 0 60000 65536"/>
                <a:gd name="T18" fmla="*/ 0 60000 65536"/>
                <a:gd name="T19" fmla="*/ 0 60000 65536"/>
                <a:gd name="T20" fmla="*/ 0 60000 65536"/>
                <a:gd name="T21" fmla="*/ 0 w 48"/>
                <a:gd name="T22" fmla="*/ 0 h 49"/>
                <a:gd name="T23" fmla="*/ 48 w 4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9">
                  <a:moveTo>
                    <a:pt x="48" y="49"/>
                  </a:moveTo>
                  <a:lnTo>
                    <a:pt x="0" y="49"/>
                  </a:lnTo>
                  <a:lnTo>
                    <a:pt x="0" y="0"/>
                  </a:lnTo>
                  <a:lnTo>
                    <a:pt x="48" y="0"/>
                  </a:lnTo>
                  <a:lnTo>
                    <a:pt x="48" y="49"/>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4" name="Freeform 31"/>
            <p:cNvSpPr>
              <a:spLocks/>
            </p:cNvSpPr>
            <p:nvPr/>
          </p:nvSpPr>
          <p:spPr bwMode="gray">
            <a:xfrm>
              <a:off x="6116638" y="4597400"/>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5" name="Freeform 21"/>
            <p:cNvSpPr>
              <a:spLocks noChangeArrowheads="1"/>
            </p:cNvSpPr>
            <p:nvPr/>
          </p:nvSpPr>
          <p:spPr bwMode="gray">
            <a:xfrm flipH="1">
              <a:off x="3810000" y="4497388"/>
              <a:ext cx="649288" cy="1100137"/>
            </a:xfrm>
            <a:custGeom>
              <a:avLst/>
              <a:gdLst>
                <a:gd name="T0" fmla="*/ 2147483647 w 1172"/>
                <a:gd name="T1" fmla="*/ 0 h 851"/>
                <a:gd name="T2" fmla="*/ 0 w 1172"/>
                <a:gd name="T3" fmla="*/ 2147483647 h 851"/>
                <a:gd name="T4" fmla="*/ 0 60000 65536"/>
                <a:gd name="T5" fmla="*/ 0 60000 65536"/>
                <a:gd name="T6" fmla="*/ 0 w 1172"/>
                <a:gd name="T7" fmla="*/ 0 h 851"/>
                <a:gd name="T8" fmla="*/ 1172 w 1172"/>
                <a:gd name="T9" fmla="*/ 851 h 851"/>
              </a:gdLst>
              <a:ahLst/>
              <a:cxnLst>
                <a:cxn ang="T4">
                  <a:pos x="T0" y="T1"/>
                </a:cxn>
                <a:cxn ang="T5">
                  <a:pos x="T2" y="T3"/>
                </a:cxn>
              </a:cxnLst>
              <a:rect l="T6" t="T7" r="T8" b="T9"/>
              <a:pathLst>
                <a:path w="1172" h="851">
                  <a:moveTo>
                    <a:pt x="1172" y="0"/>
                  </a:moveTo>
                  <a:cubicBezTo>
                    <a:pt x="1172" y="0"/>
                    <a:pt x="526" y="397"/>
                    <a:pt x="0"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6" name="Freeform 22"/>
            <p:cNvSpPr>
              <a:spLocks noChangeArrowheads="1"/>
            </p:cNvSpPr>
            <p:nvPr/>
          </p:nvSpPr>
          <p:spPr bwMode="gray">
            <a:xfrm>
              <a:off x="5289550" y="4591050"/>
              <a:ext cx="890588" cy="1019175"/>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7" name="Freeform 23"/>
            <p:cNvSpPr>
              <a:spLocks noChangeArrowheads="1"/>
            </p:cNvSpPr>
            <p:nvPr/>
          </p:nvSpPr>
          <p:spPr bwMode="gray">
            <a:xfrm>
              <a:off x="0" y="3602038"/>
              <a:ext cx="9144000" cy="1689100"/>
            </a:xfrm>
            <a:custGeom>
              <a:avLst/>
              <a:gdLst>
                <a:gd name="T0" fmla="*/ 0 w 5804"/>
                <a:gd name="T1" fmla="*/ 2147483647 h 1077"/>
                <a:gd name="T2" fmla="*/ 2147483647 w 5804"/>
                <a:gd name="T3" fmla="*/ 0 h 1077"/>
                <a:gd name="T4" fmla="*/ 0 60000 65536"/>
                <a:gd name="T5" fmla="*/ 0 60000 65536"/>
                <a:gd name="T6" fmla="*/ 0 w 5804"/>
                <a:gd name="T7" fmla="*/ 0 h 1077"/>
                <a:gd name="T8" fmla="*/ 5804 w 5804"/>
                <a:gd name="T9" fmla="*/ 1077 h 1077"/>
              </a:gdLst>
              <a:ahLst/>
              <a:cxnLst>
                <a:cxn ang="T4">
                  <a:pos x="T0" y="T1"/>
                </a:cxn>
                <a:cxn ang="T5">
                  <a:pos x="T2" y="T3"/>
                </a:cxn>
              </a:cxnLst>
              <a:rect l="T6" t="T7" r="T8" b="T9"/>
              <a:pathLst>
                <a:path w="5804" h="1077">
                  <a:moveTo>
                    <a:pt x="0" y="1077"/>
                  </a:moveTo>
                  <a:cubicBezTo>
                    <a:pt x="2373" y="533"/>
                    <a:pt x="5804" y="0"/>
                    <a:pt x="5804" y="0"/>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8" name="Freeform 24"/>
            <p:cNvSpPr>
              <a:spLocks noChangeArrowheads="1"/>
            </p:cNvSpPr>
            <p:nvPr/>
          </p:nvSpPr>
          <p:spPr bwMode="gray">
            <a:xfrm>
              <a:off x="1431925" y="3975100"/>
              <a:ext cx="1666875" cy="1612900"/>
            </a:xfrm>
            <a:custGeom>
              <a:avLst/>
              <a:gdLst>
                <a:gd name="T0" fmla="*/ 0 w 1296"/>
                <a:gd name="T1" fmla="*/ 2147483647 h 572"/>
                <a:gd name="T2" fmla="*/ 2147483647 w 1296"/>
                <a:gd name="T3" fmla="*/ 0 h 572"/>
                <a:gd name="T4" fmla="*/ 0 60000 65536"/>
                <a:gd name="T5" fmla="*/ 0 60000 65536"/>
                <a:gd name="T6" fmla="*/ 0 w 1296"/>
                <a:gd name="T7" fmla="*/ 0 h 572"/>
                <a:gd name="T8" fmla="*/ 1296 w 1296"/>
                <a:gd name="T9" fmla="*/ 572 h 572"/>
              </a:gdLst>
              <a:ahLst/>
              <a:cxnLst>
                <a:cxn ang="T4">
                  <a:pos x="T0" y="T1"/>
                </a:cxn>
                <a:cxn ang="T5">
                  <a:pos x="T2" y="T3"/>
                </a:cxn>
              </a:cxnLst>
              <a:rect l="T6" t="T7" r="T8" b="T9"/>
              <a:pathLst>
                <a:path w="1296" h="572">
                  <a:moveTo>
                    <a:pt x="0" y="572"/>
                  </a:moveTo>
                  <a:cubicBezTo>
                    <a:pt x="610" y="275"/>
                    <a:pt x="1296" y="0"/>
                    <a:pt x="1296" y="0"/>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19" name="Freeform 26"/>
            <p:cNvSpPr>
              <a:spLocks noChangeArrowheads="1"/>
            </p:cNvSpPr>
            <p:nvPr/>
          </p:nvSpPr>
          <p:spPr bwMode="gray">
            <a:xfrm>
              <a:off x="-15875" y="4135438"/>
              <a:ext cx="3711575" cy="1154112"/>
            </a:xfrm>
            <a:custGeom>
              <a:avLst/>
              <a:gdLst>
                <a:gd name="T0" fmla="*/ 0 w 2496"/>
                <a:gd name="T1" fmla="*/ 2147483647 h 804"/>
                <a:gd name="T2" fmla="*/ 2147483647 w 2496"/>
                <a:gd name="T3" fmla="*/ 0 h 804"/>
                <a:gd name="T4" fmla="*/ 0 60000 65536"/>
                <a:gd name="T5" fmla="*/ 0 60000 65536"/>
                <a:gd name="T6" fmla="*/ 0 w 2496"/>
                <a:gd name="T7" fmla="*/ 0 h 804"/>
                <a:gd name="T8" fmla="*/ 2496 w 2496"/>
                <a:gd name="T9" fmla="*/ 804 h 804"/>
              </a:gdLst>
              <a:ahLst/>
              <a:cxnLst>
                <a:cxn ang="T4">
                  <a:pos x="T0" y="T1"/>
                </a:cxn>
                <a:cxn ang="T5">
                  <a:pos x="T2" y="T3"/>
                </a:cxn>
              </a:cxnLst>
              <a:rect l="T6" t="T7" r="T8" b="T9"/>
              <a:pathLst>
                <a:path w="2496" h="804">
                  <a:moveTo>
                    <a:pt x="0" y="804"/>
                  </a:moveTo>
                  <a:cubicBezTo>
                    <a:pt x="0" y="804"/>
                    <a:pt x="911" y="421"/>
                    <a:pt x="2496" y="0"/>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0" name="Freeform 28"/>
            <p:cNvSpPr>
              <a:spLocks/>
            </p:cNvSpPr>
            <p:nvPr/>
          </p:nvSpPr>
          <p:spPr bwMode="gray">
            <a:xfrm>
              <a:off x="3062288" y="3922713"/>
              <a:ext cx="76200" cy="79375"/>
            </a:xfrm>
            <a:custGeom>
              <a:avLst/>
              <a:gdLst>
                <a:gd name="T0" fmla="*/ 2147483647 w 48"/>
                <a:gd name="T1" fmla="*/ 2147483647 h 50"/>
                <a:gd name="T2" fmla="*/ 0 w 48"/>
                <a:gd name="T3" fmla="*/ 2147483647 h 50"/>
                <a:gd name="T4" fmla="*/ 0 w 48"/>
                <a:gd name="T5" fmla="*/ 0 h 50"/>
                <a:gd name="T6" fmla="*/ 2147483647 w 48"/>
                <a:gd name="T7" fmla="*/ 0 h 50"/>
                <a:gd name="T8" fmla="*/ 2147483647 w 48"/>
                <a:gd name="T9" fmla="*/ 2147483647 h 50"/>
                <a:gd name="T10" fmla="*/ 2147483647 w 48"/>
                <a:gd name="T11" fmla="*/ 2147483647 h 50"/>
                <a:gd name="T12" fmla="*/ 2147483647 w 48"/>
                <a:gd name="T13" fmla="*/ 2147483647 h 50"/>
                <a:gd name="T14" fmla="*/ 0 60000 65536"/>
                <a:gd name="T15" fmla="*/ 0 60000 65536"/>
                <a:gd name="T16" fmla="*/ 0 60000 65536"/>
                <a:gd name="T17" fmla="*/ 0 60000 65536"/>
                <a:gd name="T18" fmla="*/ 0 60000 65536"/>
                <a:gd name="T19" fmla="*/ 0 60000 65536"/>
                <a:gd name="T20" fmla="*/ 0 60000 65536"/>
                <a:gd name="T21" fmla="*/ 0 w 48"/>
                <a:gd name="T22" fmla="*/ 0 h 50"/>
                <a:gd name="T23" fmla="*/ 48 w 4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0">
                  <a:moveTo>
                    <a:pt x="48" y="50"/>
                  </a:moveTo>
                  <a:lnTo>
                    <a:pt x="0" y="50"/>
                  </a:lnTo>
                  <a:lnTo>
                    <a:pt x="0" y="0"/>
                  </a:lnTo>
                  <a:lnTo>
                    <a:pt x="48" y="0"/>
                  </a:lnTo>
                  <a:lnTo>
                    <a:pt x="48" y="50"/>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1" name="Freeform 29"/>
            <p:cNvSpPr>
              <a:spLocks/>
            </p:cNvSpPr>
            <p:nvPr/>
          </p:nvSpPr>
          <p:spPr bwMode="gray">
            <a:xfrm>
              <a:off x="2832100" y="4127500"/>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2" name="Freeform 22"/>
            <p:cNvSpPr>
              <a:spLocks noChangeArrowheads="1"/>
            </p:cNvSpPr>
            <p:nvPr/>
          </p:nvSpPr>
          <p:spPr bwMode="gray">
            <a:xfrm>
              <a:off x="3725863" y="2994025"/>
              <a:ext cx="1563687" cy="1117600"/>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3" name="Freeform 22"/>
            <p:cNvSpPr>
              <a:spLocks noChangeArrowheads="1"/>
            </p:cNvSpPr>
            <p:nvPr/>
          </p:nvSpPr>
          <p:spPr bwMode="gray">
            <a:xfrm flipH="1">
              <a:off x="2870200" y="4148138"/>
              <a:ext cx="439738" cy="1447800"/>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4" name="Freeform 22"/>
            <p:cNvSpPr>
              <a:spLocks noChangeArrowheads="1"/>
            </p:cNvSpPr>
            <p:nvPr/>
          </p:nvSpPr>
          <p:spPr bwMode="gray">
            <a:xfrm>
              <a:off x="3087688" y="2976563"/>
              <a:ext cx="2208212" cy="963612"/>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5" name="Freeform 22"/>
            <p:cNvSpPr>
              <a:spLocks noChangeArrowheads="1"/>
            </p:cNvSpPr>
            <p:nvPr/>
          </p:nvSpPr>
          <p:spPr bwMode="gray">
            <a:xfrm flipH="1">
              <a:off x="5295900" y="2973388"/>
              <a:ext cx="831850" cy="1636712"/>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6" name="Freeform 32"/>
            <p:cNvSpPr>
              <a:spLocks noChangeArrowheads="1"/>
            </p:cNvSpPr>
            <p:nvPr/>
          </p:nvSpPr>
          <p:spPr bwMode="gray">
            <a:xfrm>
              <a:off x="3179763" y="5075238"/>
              <a:ext cx="1016000" cy="531812"/>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solidFill>
              <a:srgbClr val="FFFFFF"/>
            </a:solidFill>
            <a:ln w="9525">
              <a:solidFill>
                <a:srgbClr val="FFD73C"/>
              </a:solidFill>
              <a:round/>
              <a:headEnd/>
              <a:tailEnd/>
            </a:ln>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27" name="Freeform 32"/>
            <p:cNvSpPr>
              <a:spLocks noChangeArrowheads="1"/>
            </p:cNvSpPr>
            <p:nvPr/>
          </p:nvSpPr>
          <p:spPr bwMode="gray">
            <a:xfrm>
              <a:off x="3094038" y="3967163"/>
              <a:ext cx="676275" cy="5207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cxnSp>
          <p:nvCxnSpPr>
            <p:cNvPr id="28" name="Straight Connector 81"/>
            <p:cNvCxnSpPr>
              <a:cxnSpLocks noChangeShapeType="1"/>
            </p:cNvCxnSpPr>
            <p:nvPr/>
          </p:nvCxnSpPr>
          <p:spPr bwMode="auto">
            <a:xfrm>
              <a:off x="5782733" y="4576233"/>
              <a:ext cx="364067" cy="55034"/>
            </a:xfrm>
            <a:prstGeom prst="line">
              <a:avLst/>
            </a:prstGeom>
            <a:noFill/>
            <a:ln w="9525">
              <a:solidFill>
                <a:srgbClr val="FFD73C"/>
              </a:solidFill>
              <a:round/>
              <a:headEnd/>
              <a:tailEnd/>
            </a:ln>
          </p:spPr>
        </p:cxnSp>
        <p:sp>
          <p:nvSpPr>
            <p:cNvPr id="29" name="Freeform 28"/>
            <p:cNvSpPr>
              <a:spLocks noChangeArrowheads="1"/>
            </p:cNvSpPr>
            <p:nvPr/>
          </p:nvSpPr>
          <p:spPr bwMode="gray">
            <a:xfrm flipH="1">
              <a:off x="0" y="3954463"/>
              <a:ext cx="3086100" cy="2794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0" name="Freeform 32"/>
            <p:cNvSpPr>
              <a:spLocks noChangeArrowheads="1"/>
            </p:cNvSpPr>
            <p:nvPr/>
          </p:nvSpPr>
          <p:spPr bwMode="gray">
            <a:xfrm>
              <a:off x="3057525" y="3960813"/>
              <a:ext cx="2733675" cy="61595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1" name="Freeform 32"/>
            <p:cNvSpPr>
              <a:spLocks noChangeArrowheads="1"/>
            </p:cNvSpPr>
            <p:nvPr/>
          </p:nvSpPr>
          <p:spPr bwMode="gray">
            <a:xfrm flipH="1">
              <a:off x="2598738" y="4521200"/>
              <a:ext cx="1195387" cy="1084263"/>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2" name="Freeform 32"/>
            <p:cNvSpPr>
              <a:spLocks noChangeArrowheads="1"/>
            </p:cNvSpPr>
            <p:nvPr/>
          </p:nvSpPr>
          <p:spPr bwMode="gray">
            <a:xfrm>
              <a:off x="3733800" y="4095750"/>
              <a:ext cx="69850" cy="4318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3" name="Freeform 22"/>
            <p:cNvSpPr>
              <a:spLocks noChangeArrowheads="1"/>
            </p:cNvSpPr>
            <p:nvPr/>
          </p:nvSpPr>
          <p:spPr bwMode="gray">
            <a:xfrm>
              <a:off x="2592388" y="3957638"/>
              <a:ext cx="514350" cy="1201737"/>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4" name="Freeform 32"/>
            <p:cNvSpPr>
              <a:spLocks noChangeArrowheads="1"/>
            </p:cNvSpPr>
            <p:nvPr/>
          </p:nvSpPr>
          <p:spPr bwMode="gray">
            <a:xfrm flipH="1" flipV="1">
              <a:off x="5297488" y="2989263"/>
              <a:ext cx="3846512" cy="1893887"/>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5" name="Freeform 32"/>
            <p:cNvSpPr>
              <a:spLocks noChangeArrowheads="1"/>
            </p:cNvSpPr>
            <p:nvPr/>
          </p:nvSpPr>
          <p:spPr bwMode="gray">
            <a:xfrm flipH="1" flipV="1">
              <a:off x="6146800" y="4635500"/>
              <a:ext cx="2997200" cy="6223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sp>
          <p:nvSpPr>
            <p:cNvPr id="36" name="Rectangle 34"/>
            <p:cNvSpPr>
              <a:spLocks noChangeArrowheads="1"/>
            </p:cNvSpPr>
            <p:nvPr/>
          </p:nvSpPr>
          <p:spPr bwMode="gray">
            <a:xfrm>
              <a:off x="0" y="5607050"/>
              <a:ext cx="9144000" cy="1250950"/>
            </a:xfrm>
            <a:prstGeom prst="rect">
              <a:avLst/>
            </a:prstGeom>
            <a:solidFill>
              <a:schemeClr val="bg1"/>
            </a:solidFill>
            <a:ln>
              <a:noFill/>
            </a:ln>
            <a:extLst/>
          </p:spPr>
          <p:txBody>
            <a:bodyPr wrap="none" anchor="ctr"/>
            <a:lstStyle/>
            <a:p>
              <a:pPr eaLnBrk="0" fontAlgn="base" hangingPunct="0">
                <a:spcBef>
                  <a:spcPct val="0"/>
                </a:spcBef>
                <a:spcAft>
                  <a:spcPct val="0"/>
                </a:spcAft>
                <a:defRPr/>
              </a:pPr>
              <a:endParaRPr lang="en-US" sz="2400">
                <a:solidFill>
                  <a:srgbClr val="FFD73C"/>
                </a:solidFill>
                <a:ea typeface="ＭＳ Ｐゴシック" charset="0"/>
                <a:cs typeface="ＭＳ Ｐゴシック" charset="0"/>
              </a:endParaRPr>
            </a:p>
          </p:txBody>
        </p:sp>
        <p:sp>
          <p:nvSpPr>
            <p:cNvPr id="37" name="Rectangle 13" descr="Logo_EU_couv"/>
            <p:cNvSpPr>
              <a:spLocks noChangeArrowheads="1"/>
            </p:cNvSpPr>
            <p:nvPr/>
          </p:nvSpPr>
          <p:spPr bwMode="gray">
            <a:xfrm>
              <a:off x="346075" y="5770563"/>
              <a:ext cx="1350963" cy="1012825"/>
            </a:xfrm>
            <a:prstGeom prst="rect">
              <a:avLst/>
            </a:prstGeom>
            <a:blipFill dpi="0" rotWithShape="0">
              <a:blip r:embed="rId2" cstate="screen"/>
              <a:srcRect/>
              <a:stretch>
                <a:fillRect/>
              </a:stretch>
            </a:blipFill>
            <a:ln>
              <a:noFill/>
            </a:ln>
            <a:extLst/>
          </p:spPr>
          <p:txBody>
            <a:bodyPr wrap="none" anchor="ctr"/>
            <a:lstStyle/>
            <a:p>
              <a:pPr eaLnBrk="0" fontAlgn="base" hangingPunct="0">
                <a:spcBef>
                  <a:spcPct val="0"/>
                </a:spcBef>
                <a:spcAft>
                  <a:spcPct val="0"/>
                </a:spcAft>
                <a:defRPr/>
              </a:pPr>
              <a:endParaRPr lang="en-US" sz="2400">
                <a:solidFill>
                  <a:srgbClr val="FFD73C"/>
                </a:solidFill>
                <a:ea typeface="ＭＳ Ｐゴシック" charset="0"/>
                <a:cs typeface="ＭＳ Ｐゴシック" charset="0"/>
              </a:endParaRPr>
            </a:p>
          </p:txBody>
        </p:sp>
        <p:sp>
          <p:nvSpPr>
            <p:cNvPr id="38" name="Rectangle 14" descr="Logo_Urbact_couv"/>
            <p:cNvSpPr>
              <a:spLocks noChangeArrowheads="1"/>
            </p:cNvSpPr>
            <p:nvPr/>
          </p:nvSpPr>
          <p:spPr bwMode="gray">
            <a:xfrm>
              <a:off x="6302375" y="5654675"/>
              <a:ext cx="2605088" cy="1158875"/>
            </a:xfrm>
            <a:prstGeom prst="rect">
              <a:avLst/>
            </a:prstGeom>
            <a:blipFill dpi="0" rotWithShape="0">
              <a:blip r:embed="rId3" cstate="screen"/>
              <a:srcRect/>
              <a:stretch>
                <a:fillRect/>
              </a:stretch>
            </a:blipFill>
            <a:ln>
              <a:noFill/>
            </a:ln>
            <a:extLst/>
          </p:spPr>
          <p:txBody>
            <a:bodyPr wrap="none" anchor="ctr"/>
            <a:lstStyle/>
            <a:p>
              <a:pPr eaLnBrk="0" fontAlgn="base" hangingPunct="0">
                <a:spcBef>
                  <a:spcPct val="0"/>
                </a:spcBef>
                <a:spcAft>
                  <a:spcPct val="0"/>
                </a:spcAft>
                <a:defRPr/>
              </a:pPr>
              <a:endParaRPr lang="en-US" sz="2400">
                <a:solidFill>
                  <a:srgbClr val="FFD73C"/>
                </a:solidFill>
                <a:ea typeface="ＭＳ Ｐゴシック" charset="0"/>
                <a:cs typeface="ＭＳ Ｐゴシック" charset="0"/>
              </a:endParaRPr>
            </a:p>
          </p:txBody>
        </p:sp>
        <p:sp>
          <p:nvSpPr>
            <p:cNvPr id="39" name="Freeform 22"/>
            <p:cNvSpPr>
              <a:spLocks noChangeArrowheads="1"/>
            </p:cNvSpPr>
            <p:nvPr/>
          </p:nvSpPr>
          <p:spPr bwMode="gray">
            <a:xfrm flipH="1">
              <a:off x="0" y="3429000"/>
              <a:ext cx="3124200" cy="2176463"/>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a:extLst/>
          </p:spPr>
          <p:txBody>
            <a:bodyPr/>
            <a:lstStyle/>
            <a:p>
              <a:pPr fontAlgn="base">
                <a:spcBef>
                  <a:spcPct val="0"/>
                </a:spcBef>
                <a:spcAft>
                  <a:spcPct val="0"/>
                </a:spcAft>
                <a:defRPr/>
              </a:pPr>
              <a:endParaRPr lang="en-GB" sz="1800">
                <a:solidFill>
                  <a:srgbClr val="000000"/>
                </a:solidFill>
                <a:ea typeface="ＭＳ Ｐゴシック" charset="0"/>
                <a:cs typeface="ＭＳ Ｐゴシック" charset="0"/>
              </a:endParaRPr>
            </a:p>
          </p:txBody>
        </p:sp>
      </p:grpSp>
      <p:pic>
        <p:nvPicPr>
          <p:cNvPr id="40" name="Picture 43" descr="esimec logo colour.jpg"/>
          <p:cNvPicPr>
            <a:picLocks noChangeAspect="1"/>
          </p:cNvPicPr>
          <p:nvPr userDrawn="1"/>
        </p:nvPicPr>
        <p:blipFill>
          <a:blip r:embed="rId4" cstate="print"/>
          <a:srcRect/>
          <a:stretch>
            <a:fillRect/>
          </a:stretch>
        </p:blipFill>
        <p:spPr bwMode="auto">
          <a:xfrm>
            <a:off x="4798484" y="5883275"/>
            <a:ext cx="2192867" cy="704850"/>
          </a:xfrm>
          <a:prstGeom prst="rect">
            <a:avLst/>
          </a:prstGeom>
          <a:noFill/>
          <a:ln w="9525">
            <a:noFill/>
            <a:miter lim="800000"/>
            <a:headEnd/>
            <a:tailEnd/>
          </a:ln>
        </p:spPr>
      </p:pic>
      <p:sp>
        <p:nvSpPr>
          <p:cNvPr id="2" name="Title 1"/>
          <p:cNvSpPr>
            <a:spLocks noGrp="1"/>
          </p:cNvSpPr>
          <p:nvPr>
            <p:ph type="ctrTitle"/>
          </p:nvPr>
        </p:nvSpPr>
        <p:spPr>
          <a:xfrm>
            <a:off x="609601" y="273601"/>
            <a:ext cx="9273199" cy="1470025"/>
          </a:xfrm>
        </p:spPr>
        <p:txBody>
          <a:bodyPr/>
          <a:lstStyle>
            <a:lvl1pPr algn="l">
              <a:defRPr sz="3600">
                <a:solidFill>
                  <a:srgbClr val="FF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99017" y="931320"/>
            <a:ext cx="8893091" cy="1752600"/>
          </a:xfrm>
        </p:spPr>
        <p:txBody>
          <a:bodyPr/>
          <a:lstStyle>
            <a:lvl1pPr marL="0" indent="0" algn="l">
              <a:buNone/>
              <a:defRPr>
                <a:solidFill>
                  <a:srgbClr val="004593"/>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1"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42"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43" name="Rectangle 6"/>
          <p:cNvSpPr>
            <a:spLocks noGrp="1" noChangeArrowheads="1"/>
          </p:cNvSpPr>
          <p:nvPr>
            <p:ph type="sldNum" sz="quarter" idx="12"/>
          </p:nvPr>
        </p:nvSpPr>
        <p:spPr/>
        <p:txBody>
          <a:bodyPr/>
          <a:lstStyle>
            <a:lvl1pPr>
              <a:defRPr/>
            </a:lvl1pPr>
          </a:lstStyle>
          <a:p>
            <a:pPr>
              <a:defRPr/>
            </a:pPr>
            <a:fld id="{9611E143-6014-4C22-9C11-E8D2C250BE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51343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471614"/>
            <a:ext cx="10972800" cy="4654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63E8A-BFEB-4B0B-B129-30C3F86FF00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7720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812DF2-2C67-4CA6-9AB8-FE315AA45F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99285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574394-A385-4C7F-A989-70C0302BEA7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06875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32258C-B0C4-4C17-A993-61BEA0386E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59035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5" name="Rectangle 4"/>
          <p:cNvSpPr>
            <a:spLocks noGrp="1" noChangeArrowheads="1"/>
          </p:cNvSpPr>
          <p:nvPr>
            <p:ph type="ctrTitle"/>
          </p:nvPr>
        </p:nvSpPr>
        <p:spPr bwMode="auto">
          <a:xfrm>
            <a:off x="1929600" y="457200"/>
            <a:ext cx="9673165" cy="1066800"/>
          </a:xfrm>
        </p:spPr>
        <p:txBody>
          <a:bodyPr/>
          <a:lstStyle>
            <a:lvl1pPr>
              <a:defRPr sz="2800"/>
            </a:lvl1pPr>
          </a:lstStyle>
          <a:p>
            <a:r>
              <a:rPr lang="en-GB" dirty="0"/>
              <a:t>Click to edit Master title style</a:t>
            </a:r>
          </a:p>
        </p:txBody>
      </p:sp>
      <p:sp>
        <p:nvSpPr>
          <p:cNvPr id="26" name="Rectangle 5"/>
          <p:cNvSpPr>
            <a:spLocks noGrp="1" noChangeArrowheads="1"/>
          </p:cNvSpPr>
          <p:nvPr>
            <p:ph type="subTitle" idx="1"/>
          </p:nvPr>
        </p:nvSpPr>
        <p:spPr bwMode="auto">
          <a:xfrm>
            <a:off x="1909234" y="1182688"/>
            <a:ext cx="9673165" cy="874712"/>
          </a:xfrm>
        </p:spPr>
        <p:txBody>
          <a:bodyPr/>
          <a:lstStyle>
            <a:lvl1pPr marL="0" indent="0">
              <a:buFontTx/>
              <a:buNone/>
              <a:defRPr sz="1500" b="0"/>
            </a:lvl1pPr>
          </a:lstStyle>
          <a:p>
            <a:r>
              <a:rPr lang="en-GB"/>
              <a:t>Click to edit Master subtitle style</a:t>
            </a:r>
          </a:p>
        </p:txBody>
      </p:sp>
    </p:spTree>
    <p:extLst>
      <p:ext uri="{BB962C8B-B14F-4D97-AF65-F5344CB8AC3E}">
        <p14:creationId xmlns:p14="http://schemas.microsoft.com/office/powerpoint/2010/main" val="15235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DD2C7E67-9325-4D0B-B07D-31BB62979800}" type="datetimeFigureOut">
              <a:rPr lang="sv-SE" smtClean="0"/>
              <a:t>2017-06-20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49192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D2C7E67-9325-4D0B-B07D-31BB62979800}" type="datetimeFigureOut">
              <a:rPr lang="sv-SE" smtClean="0"/>
              <a:t>2017-06-20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135298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DD2C7E67-9325-4D0B-B07D-31BB62979800}" type="datetimeFigureOut">
              <a:rPr lang="sv-SE" smtClean="0"/>
              <a:t>2017-06-20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428031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D2C7E67-9325-4D0B-B07D-31BB62979800}" type="datetimeFigureOut">
              <a:rPr lang="sv-SE" smtClean="0"/>
              <a:t>2017-06-20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207260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D2C7E67-9325-4D0B-B07D-31BB62979800}" type="datetimeFigureOut">
              <a:rPr lang="sv-SE" smtClean="0"/>
              <a:t>2017-06-20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245502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DD2C7E67-9325-4D0B-B07D-31BB62979800}" type="datetimeFigureOut">
              <a:rPr lang="sv-SE" smtClean="0"/>
              <a:t>2017-06-20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1815819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DD2C7E67-9325-4D0B-B07D-31BB62979800}" type="datetimeFigureOut">
              <a:rPr lang="sv-SE" smtClean="0"/>
              <a:t>2017-06-20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82105A7-1E2F-489D-B69F-94F49E03E919}" type="slidenum">
              <a:rPr lang="sv-SE" smtClean="0"/>
              <a:t>‹#›</a:t>
            </a:fld>
            <a:endParaRPr lang="sv-SE"/>
          </a:p>
        </p:txBody>
      </p:sp>
    </p:spTree>
    <p:extLst>
      <p:ext uri="{BB962C8B-B14F-4D97-AF65-F5344CB8AC3E}">
        <p14:creationId xmlns:p14="http://schemas.microsoft.com/office/powerpoint/2010/main" val="219472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C7E67-9325-4D0B-B07D-31BB62979800}" type="datetimeFigureOut">
              <a:rPr lang="sv-SE" smtClean="0"/>
              <a:t>2017-06-20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105A7-1E2F-489D-B69F-94F49E03E919}" type="slidenum">
              <a:rPr lang="sv-SE" smtClean="0"/>
              <a:t>‹#›</a:t>
            </a:fld>
            <a:endParaRPr lang="sv-SE"/>
          </a:p>
        </p:txBody>
      </p:sp>
    </p:spTree>
    <p:extLst>
      <p:ext uri="{BB962C8B-B14F-4D97-AF65-F5344CB8AC3E}">
        <p14:creationId xmlns:p14="http://schemas.microsoft.com/office/powerpoint/2010/main" val="843265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96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609600" y="1349376"/>
            <a:ext cx="10972800" cy="4341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sp>
        <p:nvSpPr>
          <p:cNvPr id="778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778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778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0"/>
                <a:cs typeface="+mn-cs"/>
              </a:defRPr>
            </a:lvl1pPr>
          </a:lstStyle>
          <a:p>
            <a:pPr fontAlgn="base">
              <a:spcBef>
                <a:spcPct val="0"/>
              </a:spcBef>
              <a:spcAft>
                <a:spcPct val="0"/>
              </a:spcAft>
              <a:defRPr/>
            </a:pPr>
            <a:fld id="{0080DFD7-28C9-4191-B98A-45D6281AC551}" type="slidenum">
              <a:rPr lang="en-GB">
                <a:solidFill>
                  <a:srgbClr val="000000"/>
                </a:solidFill>
              </a:rPr>
              <a:pPr fontAlgn="base">
                <a:spcBef>
                  <a:spcPct val="0"/>
                </a:spcBef>
                <a:spcAft>
                  <a:spcPct val="0"/>
                </a:spcAft>
                <a:defRPr/>
              </a:pPr>
              <a:t>‹#›</a:t>
            </a:fld>
            <a:endParaRPr lang="en-GB">
              <a:solidFill>
                <a:srgbClr val="000000"/>
              </a:solidFill>
            </a:endParaRPr>
          </a:p>
        </p:txBody>
      </p:sp>
      <p:pic>
        <p:nvPicPr>
          <p:cNvPr id="2055" name="Picture 1" descr="star map strip.png"/>
          <p:cNvPicPr>
            <a:picLocks noChangeAspect="1"/>
          </p:cNvPicPr>
          <p:nvPr userDrawn="1"/>
        </p:nvPicPr>
        <p:blipFill>
          <a:blip r:embed="rId10" cstate="print"/>
          <a:srcRect/>
          <a:stretch>
            <a:fillRect/>
          </a:stretch>
        </p:blipFill>
        <p:spPr bwMode="auto">
          <a:xfrm>
            <a:off x="0" y="5659438"/>
            <a:ext cx="12192000" cy="1206500"/>
          </a:xfrm>
          <a:prstGeom prst="rect">
            <a:avLst/>
          </a:prstGeom>
          <a:noFill/>
          <a:ln w="9525">
            <a:noFill/>
            <a:miter lim="800000"/>
            <a:headEnd/>
            <a:tailEnd/>
          </a:ln>
        </p:spPr>
      </p:pic>
    </p:spTree>
    <p:extLst>
      <p:ext uri="{BB962C8B-B14F-4D97-AF65-F5344CB8AC3E}">
        <p14:creationId xmlns:p14="http://schemas.microsoft.com/office/powerpoint/2010/main" val="18905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FF0000"/>
          </a:solidFill>
          <a:latin typeface="+mj-lt"/>
          <a:ea typeface="ＭＳ Ｐゴシック" charset="0"/>
          <a:cs typeface="ＭＳ Ｐゴシック" charset="0"/>
        </a:defRPr>
      </a:lvl1pPr>
      <a:lvl2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2pPr>
      <a:lvl3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3pPr>
      <a:lvl4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4pPr>
      <a:lvl5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60363" indent="-360363" algn="l" rtl="0" eaLnBrk="0" fontAlgn="base" hangingPunct="0">
        <a:spcBef>
          <a:spcPct val="20000"/>
        </a:spcBef>
        <a:spcAft>
          <a:spcPct val="0"/>
        </a:spcAft>
        <a:buClr>
          <a:srgbClr val="FF0000"/>
        </a:buClr>
        <a:buFont typeface="Wingdings" pitchFamily="2" charset="2"/>
        <a:buChar char="§"/>
        <a:defRPr sz="3200">
          <a:solidFill>
            <a:srgbClr val="00459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Font typeface="Lucida Grande"/>
        <a:buChar char="–"/>
        <a:defRPr sz="2800">
          <a:solidFill>
            <a:srgbClr val="004593"/>
          </a:solidFill>
          <a:latin typeface="+mn-lt"/>
          <a:ea typeface="ＭＳ Ｐゴシック" charset="0"/>
        </a:defRPr>
      </a:lvl2pPr>
      <a:lvl3pPr marL="1143000" indent="-228600" algn="l" rtl="0" eaLnBrk="0" fontAlgn="base" hangingPunct="0">
        <a:spcBef>
          <a:spcPct val="20000"/>
        </a:spcBef>
        <a:spcAft>
          <a:spcPct val="0"/>
        </a:spcAft>
        <a:buClr>
          <a:srgbClr val="FF0000"/>
        </a:buClr>
        <a:buFont typeface="Wingdings" pitchFamily="2" charset="2"/>
        <a:buChar char="§"/>
        <a:defRPr sz="2400">
          <a:solidFill>
            <a:srgbClr val="004593"/>
          </a:solidFill>
          <a:latin typeface="+mn-lt"/>
          <a:ea typeface="ＭＳ Ｐゴシック" charset="0"/>
        </a:defRPr>
      </a:lvl3pPr>
      <a:lvl4pPr marL="1600200" indent="-228600" algn="l" rtl="0" eaLnBrk="0" fontAlgn="base" hangingPunct="0">
        <a:spcBef>
          <a:spcPct val="20000"/>
        </a:spcBef>
        <a:spcAft>
          <a:spcPct val="0"/>
        </a:spcAft>
        <a:buClr>
          <a:srgbClr val="FF0000"/>
        </a:buClr>
        <a:buFont typeface="Wingdings" pitchFamily="2" charset="2"/>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0000"/>
        </a:buClr>
        <a:buFont typeface="Wingdings" pitchFamily="2" charset="2"/>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96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609600" y="1349376"/>
            <a:ext cx="10972800" cy="4341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sp>
        <p:nvSpPr>
          <p:cNvPr id="778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778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778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0"/>
                <a:cs typeface="+mn-cs"/>
              </a:defRPr>
            </a:lvl1pPr>
          </a:lstStyle>
          <a:p>
            <a:pPr fontAlgn="base">
              <a:spcBef>
                <a:spcPct val="0"/>
              </a:spcBef>
              <a:spcAft>
                <a:spcPct val="0"/>
              </a:spcAft>
              <a:defRPr/>
            </a:pPr>
            <a:fld id="{0080DFD7-28C9-4191-B98A-45D6281AC551}" type="slidenum">
              <a:rPr lang="en-GB">
                <a:solidFill>
                  <a:srgbClr val="000000"/>
                </a:solidFill>
              </a:rPr>
              <a:pPr fontAlgn="base">
                <a:spcBef>
                  <a:spcPct val="0"/>
                </a:spcBef>
                <a:spcAft>
                  <a:spcPct val="0"/>
                </a:spcAft>
                <a:defRPr/>
              </a:pPr>
              <a:t>‹#›</a:t>
            </a:fld>
            <a:endParaRPr lang="en-GB">
              <a:solidFill>
                <a:srgbClr val="000000"/>
              </a:solidFill>
            </a:endParaRPr>
          </a:p>
        </p:txBody>
      </p:sp>
      <p:pic>
        <p:nvPicPr>
          <p:cNvPr id="2055" name="Picture 1" descr="star map strip.png"/>
          <p:cNvPicPr>
            <a:picLocks noChangeAspect="1"/>
          </p:cNvPicPr>
          <p:nvPr userDrawn="1"/>
        </p:nvPicPr>
        <p:blipFill>
          <a:blip r:embed="rId10" cstate="print"/>
          <a:srcRect/>
          <a:stretch>
            <a:fillRect/>
          </a:stretch>
        </p:blipFill>
        <p:spPr bwMode="auto">
          <a:xfrm>
            <a:off x="0" y="5659438"/>
            <a:ext cx="12192000" cy="1206500"/>
          </a:xfrm>
          <a:prstGeom prst="rect">
            <a:avLst/>
          </a:prstGeom>
          <a:noFill/>
          <a:ln w="9525">
            <a:noFill/>
            <a:miter lim="800000"/>
            <a:headEnd/>
            <a:tailEnd/>
          </a:ln>
        </p:spPr>
      </p:pic>
    </p:spTree>
    <p:extLst>
      <p:ext uri="{BB962C8B-B14F-4D97-AF65-F5344CB8AC3E}">
        <p14:creationId xmlns:p14="http://schemas.microsoft.com/office/powerpoint/2010/main" val="11019987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FF0000"/>
          </a:solidFill>
          <a:latin typeface="+mj-lt"/>
          <a:ea typeface="ＭＳ Ｐゴシック" charset="0"/>
          <a:cs typeface="ＭＳ Ｐゴシック" charset="0"/>
        </a:defRPr>
      </a:lvl1pPr>
      <a:lvl2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2pPr>
      <a:lvl3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3pPr>
      <a:lvl4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4pPr>
      <a:lvl5pPr algn="l" rtl="0" eaLnBrk="0" fontAlgn="base" hangingPunct="0">
        <a:spcBef>
          <a:spcPct val="0"/>
        </a:spcBef>
        <a:spcAft>
          <a:spcPct val="0"/>
        </a:spcAft>
        <a:defRPr sz="3600">
          <a:solidFill>
            <a:srgbClr val="FF00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60363" indent="-360363" algn="l" rtl="0" eaLnBrk="0" fontAlgn="base" hangingPunct="0">
        <a:spcBef>
          <a:spcPct val="20000"/>
        </a:spcBef>
        <a:spcAft>
          <a:spcPct val="0"/>
        </a:spcAft>
        <a:buClr>
          <a:srgbClr val="FF0000"/>
        </a:buClr>
        <a:buFont typeface="Wingdings" pitchFamily="2" charset="2"/>
        <a:buChar char="§"/>
        <a:defRPr sz="3200">
          <a:solidFill>
            <a:srgbClr val="00459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Font typeface="Lucida Grande"/>
        <a:buChar char="–"/>
        <a:defRPr sz="2800">
          <a:solidFill>
            <a:srgbClr val="004593"/>
          </a:solidFill>
          <a:latin typeface="+mn-lt"/>
          <a:ea typeface="ＭＳ Ｐゴシック" charset="0"/>
        </a:defRPr>
      </a:lvl2pPr>
      <a:lvl3pPr marL="1143000" indent="-228600" algn="l" rtl="0" eaLnBrk="0" fontAlgn="base" hangingPunct="0">
        <a:spcBef>
          <a:spcPct val="20000"/>
        </a:spcBef>
        <a:spcAft>
          <a:spcPct val="0"/>
        </a:spcAft>
        <a:buClr>
          <a:srgbClr val="FF0000"/>
        </a:buClr>
        <a:buFont typeface="Wingdings" pitchFamily="2" charset="2"/>
        <a:buChar char="§"/>
        <a:defRPr sz="2400">
          <a:solidFill>
            <a:srgbClr val="004593"/>
          </a:solidFill>
          <a:latin typeface="+mn-lt"/>
          <a:ea typeface="ＭＳ Ｐゴシック" charset="0"/>
        </a:defRPr>
      </a:lvl3pPr>
      <a:lvl4pPr marL="1600200" indent="-228600" algn="l" rtl="0" eaLnBrk="0" fontAlgn="base" hangingPunct="0">
        <a:spcBef>
          <a:spcPct val="20000"/>
        </a:spcBef>
        <a:spcAft>
          <a:spcPct val="0"/>
        </a:spcAft>
        <a:buClr>
          <a:srgbClr val="FF0000"/>
        </a:buClr>
        <a:buFont typeface="Wingdings" pitchFamily="2" charset="2"/>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0000"/>
        </a:buClr>
        <a:buFont typeface="Wingdings" pitchFamily="2" charset="2"/>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em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677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9124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a:xfrm>
            <a:off x="2745215" y="188640"/>
            <a:ext cx="7488832" cy="854968"/>
          </a:xfrm>
        </p:spPr>
        <p:txBody>
          <a:bodyPr>
            <a:normAutofit/>
          </a:bodyPr>
          <a:lstStyle/>
          <a:p>
            <a:r>
              <a:rPr lang="sv-SE" dirty="0" smtClean="0"/>
              <a:t>Cluster </a:t>
            </a:r>
            <a:r>
              <a:rPr lang="sv-SE" dirty="0" err="1" smtClean="0"/>
              <a:t>initiatives</a:t>
            </a:r>
            <a:endParaRPr lang="sv-SE" dirty="0"/>
          </a:p>
        </p:txBody>
      </p:sp>
      <p:pic>
        <p:nvPicPr>
          <p:cNvPr id="6" name="Platshållare för innehåll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312023" y="2965431"/>
            <a:ext cx="3271518" cy="1293391"/>
          </a:xfrm>
          <a:solidFill>
            <a:schemeClr val="tx1"/>
          </a:solidFill>
        </p:spPr>
      </p:pic>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7" y="404665"/>
            <a:ext cx="569375" cy="962567"/>
          </a:xfrm>
          <a:prstGeom prst="rect">
            <a:avLst/>
          </a:prstGeom>
        </p:spPr>
      </p:pic>
      <p:pic>
        <p:nvPicPr>
          <p:cNvPr id="5" name="Picture 2" descr="http://ts1.mm.bing.net/th?&amp;id=HN.608032090942931510&amp;w=300&amp;h=300&amp;c=0&amp;pid=1.9&amp;rs=0&amp;p=0"/>
          <p:cNvPicPr>
            <a:picLocks noChangeAspect="1" noChangeArrowheads="1"/>
          </p:cNvPicPr>
          <p:nvPr/>
        </p:nvPicPr>
        <p:blipFill>
          <a:blip r:embed="rId5" cstate="print"/>
          <a:srcRect/>
          <a:stretch>
            <a:fillRect/>
          </a:stretch>
        </p:blipFill>
        <p:spPr bwMode="auto">
          <a:xfrm>
            <a:off x="1703512" y="188640"/>
            <a:ext cx="1008112" cy="1338202"/>
          </a:xfrm>
          <a:prstGeom prst="rect">
            <a:avLst/>
          </a:prstGeom>
          <a:noFill/>
        </p:spPr>
      </p:pic>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7404" y="1268761"/>
            <a:ext cx="7860317" cy="1333333"/>
          </a:xfrm>
          <a:prstGeom prst="rect">
            <a:avLst/>
          </a:prstGeom>
        </p:spPr>
      </p:pic>
      <p:pic>
        <p:nvPicPr>
          <p:cNvPr id="7" name="Bildobjekt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7608" y="2924944"/>
            <a:ext cx="2720330" cy="2720330"/>
          </a:xfrm>
          <a:prstGeom prst="rect">
            <a:avLst/>
          </a:prstGeom>
        </p:spPr>
      </p:pic>
      <p:pic>
        <p:nvPicPr>
          <p:cNvPr id="8" name="Bildobjekt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2024" y="4869161"/>
            <a:ext cx="3957333" cy="1375934"/>
          </a:xfrm>
          <a:prstGeom prst="rect">
            <a:avLst/>
          </a:prstGeom>
          <a:solidFill>
            <a:srgbClr val="C00000"/>
          </a:solidFill>
        </p:spPr>
      </p:pic>
    </p:spTree>
    <p:extLst>
      <p:ext uri="{BB962C8B-B14F-4D97-AF65-F5344CB8AC3E}">
        <p14:creationId xmlns:p14="http://schemas.microsoft.com/office/powerpoint/2010/main" val="4130279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Bildobjekt 3" descr="gavlepresentation2014_eng19.jpg"/>
          <p:cNvPicPr>
            <a:picLocks noChangeAspect="1"/>
          </p:cNvPicPr>
          <p:nvPr/>
        </p:nvPicPr>
        <p:blipFill>
          <a:blip r:embed="rId4"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726120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5942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4150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5896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16" descr="EU map.png"/>
          <p:cNvPicPr>
            <a:picLocks noChangeAspect="1"/>
          </p:cNvPicPr>
          <p:nvPr/>
        </p:nvPicPr>
        <p:blipFill>
          <a:blip r:embed="rId3" cstate="print"/>
          <a:srcRect/>
          <a:stretch>
            <a:fillRect/>
          </a:stretch>
        </p:blipFill>
        <p:spPr bwMode="auto">
          <a:xfrm>
            <a:off x="2389188" y="941388"/>
            <a:ext cx="8278812" cy="4919662"/>
          </a:xfrm>
          <a:prstGeom prst="rect">
            <a:avLst/>
          </a:prstGeom>
          <a:solidFill>
            <a:srgbClr val="D8E0F0"/>
          </a:solidFill>
          <a:ln w="9525">
            <a:noFill/>
            <a:miter lim="800000"/>
            <a:headEnd/>
            <a:tailEnd/>
          </a:ln>
        </p:spPr>
      </p:pic>
      <p:sp>
        <p:nvSpPr>
          <p:cNvPr id="6147" name="Rectangle 51"/>
          <p:cNvSpPr>
            <a:spLocks noChangeArrowheads="1"/>
          </p:cNvSpPr>
          <p:nvPr/>
        </p:nvSpPr>
        <p:spPr bwMode="auto">
          <a:xfrm>
            <a:off x="1524001" y="1471614"/>
            <a:ext cx="1484313" cy="4137025"/>
          </a:xfrm>
          <a:prstGeom prst="rect">
            <a:avLst/>
          </a:prstGeom>
          <a:solidFill>
            <a:srgbClr val="004593"/>
          </a:solidFill>
          <a:ln w="9525">
            <a:noFill/>
            <a:miter lim="800000"/>
            <a:headEnd/>
            <a:tailEnd/>
          </a:ln>
        </p:spPr>
        <p:txBody>
          <a:bodyPr/>
          <a:lstStyle/>
          <a:p>
            <a:pPr eaLnBrk="0" fontAlgn="base" hangingPunct="0">
              <a:spcBef>
                <a:spcPct val="0"/>
              </a:spcBef>
              <a:spcAft>
                <a:spcPct val="0"/>
              </a:spcAft>
            </a:pPr>
            <a:endParaRPr lang="en-US" sz="2400">
              <a:solidFill>
                <a:srgbClr val="000000"/>
              </a:solidFill>
              <a:ea typeface="ＭＳ Ｐゴシック" pitchFamily="34" charset="-128"/>
            </a:endParaRPr>
          </a:p>
        </p:txBody>
      </p:sp>
      <p:grpSp>
        <p:nvGrpSpPr>
          <p:cNvPr id="2" name="Group 137"/>
          <p:cNvGrpSpPr>
            <a:grpSpLocks/>
          </p:cNvGrpSpPr>
          <p:nvPr/>
        </p:nvGrpSpPr>
        <p:grpSpPr bwMode="auto">
          <a:xfrm>
            <a:off x="1508126" y="0"/>
            <a:ext cx="9159875" cy="6858000"/>
            <a:chOff x="-15875" y="0"/>
            <a:chExt cx="9159875" cy="6858000"/>
          </a:xfrm>
        </p:grpSpPr>
        <p:sp>
          <p:nvSpPr>
            <p:cNvPr id="6152" name="Freeform 15"/>
            <p:cNvSpPr>
              <a:spLocks/>
            </p:cNvSpPr>
            <p:nvPr/>
          </p:nvSpPr>
          <p:spPr bwMode="gray">
            <a:xfrm>
              <a:off x="0" y="0"/>
              <a:ext cx="9144000" cy="2393950"/>
            </a:xfrm>
            <a:custGeom>
              <a:avLst/>
              <a:gdLst>
                <a:gd name="T0" fmla="*/ 0 w 5760"/>
                <a:gd name="T1" fmla="*/ 0 h 1508"/>
                <a:gd name="T2" fmla="*/ 0 w 5760"/>
                <a:gd name="T3" fmla="*/ 2147483647 h 1508"/>
                <a:gd name="T4" fmla="*/ 2147483647 w 5760"/>
                <a:gd name="T5" fmla="*/ 2147483647 h 1508"/>
                <a:gd name="T6" fmla="*/ 2147483647 w 5760"/>
                <a:gd name="T7" fmla="*/ 0 h 1508"/>
                <a:gd name="T8" fmla="*/ 0 w 5760"/>
                <a:gd name="T9" fmla="*/ 0 h 1508"/>
                <a:gd name="T10" fmla="*/ 0 w 5760"/>
                <a:gd name="T11" fmla="*/ 0 h 1508"/>
                <a:gd name="T12" fmla="*/ 0 w 5760"/>
                <a:gd name="T13" fmla="*/ 0 h 1508"/>
                <a:gd name="T14" fmla="*/ 0 60000 65536"/>
                <a:gd name="T15" fmla="*/ 0 60000 65536"/>
                <a:gd name="T16" fmla="*/ 0 60000 65536"/>
                <a:gd name="T17" fmla="*/ 0 60000 65536"/>
                <a:gd name="T18" fmla="*/ 0 60000 65536"/>
                <a:gd name="T19" fmla="*/ 0 60000 65536"/>
                <a:gd name="T20" fmla="*/ 0 60000 65536"/>
                <a:gd name="T21" fmla="*/ 0 w 5760"/>
                <a:gd name="T22" fmla="*/ 0 h 1508"/>
                <a:gd name="T23" fmla="*/ 5760 w 5760"/>
                <a:gd name="T24" fmla="*/ 1508 h 1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0" h="1508">
                  <a:moveTo>
                    <a:pt x="0" y="0"/>
                  </a:moveTo>
                  <a:lnTo>
                    <a:pt x="0" y="1508"/>
                  </a:lnTo>
                  <a:cubicBezTo>
                    <a:pt x="0" y="1508"/>
                    <a:pt x="2187" y="955"/>
                    <a:pt x="5760" y="924"/>
                  </a:cubicBezTo>
                  <a:cubicBezTo>
                    <a:pt x="5760" y="462"/>
                    <a:pt x="5760" y="0"/>
                    <a:pt x="5760" y="0"/>
                  </a:cubicBezTo>
                  <a:lnTo>
                    <a:pt x="0" y="0"/>
                  </a:lnTo>
                  <a:close/>
                </a:path>
              </a:pathLst>
            </a:custGeom>
            <a:solidFill>
              <a:schemeClr val="bg1"/>
            </a:solidFill>
            <a:ln w="9525">
              <a:no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3" name="Freeform 19"/>
            <p:cNvSpPr>
              <a:spLocks/>
            </p:cNvSpPr>
            <p:nvPr/>
          </p:nvSpPr>
          <p:spPr bwMode="gray">
            <a:xfrm>
              <a:off x="5743217" y="4528729"/>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4" name="Freeform 20"/>
            <p:cNvSpPr>
              <a:spLocks/>
            </p:cNvSpPr>
            <p:nvPr/>
          </p:nvSpPr>
          <p:spPr bwMode="gray">
            <a:xfrm>
              <a:off x="3682647" y="4069174"/>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5" name="Freeform 27"/>
            <p:cNvSpPr>
              <a:spLocks/>
            </p:cNvSpPr>
            <p:nvPr/>
          </p:nvSpPr>
          <p:spPr bwMode="gray">
            <a:xfrm>
              <a:off x="3139075" y="5036781"/>
              <a:ext cx="76376" cy="65793"/>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6" name="Freeform 28"/>
            <p:cNvSpPr>
              <a:spLocks/>
            </p:cNvSpPr>
            <p:nvPr/>
          </p:nvSpPr>
          <p:spPr bwMode="gray">
            <a:xfrm>
              <a:off x="2541411" y="5115925"/>
              <a:ext cx="76200" cy="79375"/>
            </a:xfrm>
            <a:custGeom>
              <a:avLst/>
              <a:gdLst>
                <a:gd name="T0" fmla="*/ 2147483647 w 48"/>
                <a:gd name="T1" fmla="*/ 2147483647 h 50"/>
                <a:gd name="T2" fmla="*/ 0 w 48"/>
                <a:gd name="T3" fmla="*/ 2147483647 h 50"/>
                <a:gd name="T4" fmla="*/ 0 w 48"/>
                <a:gd name="T5" fmla="*/ 0 h 50"/>
                <a:gd name="T6" fmla="*/ 2147483647 w 48"/>
                <a:gd name="T7" fmla="*/ 0 h 50"/>
                <a:gd name="T8" fmla="*/ 2147483647 w 48"/>
                <a:gd name="T9" fmla="*/ 2147483647 h 50"/>
                <a:gd name="T10" fmla="*/ 2147483647 w 48"/>
                <a:gd name="T11" fmla="*/ 2147483647 h 50"/>
                <a:gd name="T12" fmla="*/ 2147483647 w 48"/>
                <a:gd name="T13" fmla="*/ 2147483647 h 50"/>
                <a:gd name="T14" fmla="*/ 0 60000 65536"/>
                <a:gd name="T15" fmla="*/ 0 60000 65536"/>
                <a:gd name="T16" fmla="*/ 0 60000 65536"/>
                <a:gd name="T17" fmla="*/ 0 60000 65536"/>
                <a:gd name="T18" fmla="*/ 0 60000 65536"/>
                <a:gd name="T19" fmla="*/ 0 60000 65536"/>
                <a:gd name="T20" fmla="*/ 0 60000 65536"/>
                <a:gd name="T21" fmla="*/ 0 w 48"/>
                <a:gd name="T22" fmla="*/ 0 h 50"/>
                <a:gd name="T23" fmla="*/ 48 w 4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0">
                  <a:moveTo>
                    <a:pt x="48" y="50"/>
                  </a:moveTo>
                  <a:lnTo>
                    <a:pt x="0" y="50"/>
                  </a:lnTo>
                  <a:lnTo>
                    <a:pt x="0" y="0"/>
                  </a:lnTo>
                  <a:lnTo>
                    <a:pt x="48" y="0"/>
                  </a:lnTo>
                  <a:lnTo>
                    <a:pt x="48" y="50"/>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7" name="Freeform 29"/>
            <p:cNvSpPr>
              <a:spLocks/>
            </p:cNvSpPr>
            <p:nvPr/>
          </p:nvSpPr>
          <p:spPr bwMode="gray">
            <a:xfrm>
              <a:off x="3769665" y="4461113"/>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8" name="Freeform 30"/>
            <p:cNvSpPr>
              <a:spLocks/>
            </p:cNvSpPr>
            <p:nvPr/>
          </p:nvSpPr>
          <p:spPr bwMode="gray">
            <a:xfrm>
              <a:off x="5262445" y="2938753"/>
              <a:ext cx="76200" cy="77788"/>
            </a:xfrm>
            <a:custGeom>
              <a:avLst/>
              <a:gdLst>
                <a:gd name="T0" fmla="*/ 2147483647 w 48"/>
                <a:gd name="T1" fmla="*/ 2147483647 h 49"/>
                <a:gd name="T2" fmla="*/ 0 w 48"/>
                <a:gd name="T3" fmla="*/ 2147483647 h 49"/>
                <a:gd name="T4" fmla="*/ 0 w 48"/>
                <a:gd name="T5" fmla="*/ 0 h 49"/>
                <a:gd name="T6" fmla="*/ 2147483647 w 48"/>
                <a:gd name="T7" fmla="*/ 0 h 49"/>
                <a:gd name="T8" fmla="*/ 2147483647 w 48"/>
                <a:gd name="T9" fmla="*/ 2147483647 h 49"/>
                <a:gd name="T10" fmla="*/ 2147483647 w 48"/>
                <a:gd name="T11" fmla="*/ 2147483647 h 49"/>
                <a:gd name="T12" fmla="*/ 2147483647 w 48"/>
                <a:gd name="T13" fmla="*/ 2147483647 h 49"/>
                <a:gd name="T14" fmla="*/ 0 60000 65536"/>
                <a:gd name="T15" fmla="*/ 0 60000 65536"/>
                <a:gd name="T16" fmla="*/ 0 60000 65536"/>
                <a:gd name="T17" fmla="*/ 0 60000 65536"/>
                <a:gd name="T18" fmla="*/ 0 60000 65536"/>
                <a:gd name="T19" fmla="*/ 0 60000 65536"/>
                <a:gd name="T20" fmla="*/ 0 60000 65536"/>
                <a:gd name="T21" fmla="*/ 0 w 48"/>
                <a:gd name="T22" fmla="*/ 0 h 49"/>
                <a:gd name="T23" fmla="*/ 48 w 4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9">
                  <a:moveTo>
                    <a:pt x="48" y="49"/>
                  </a:moveTo>
                  <a:lnTo>
                    <a:pt x="0" y="49"/>
                  </a:lnTo>
                  <a:lnTo>
                    <a:pt x="0" y="0"/>
                  </a:lnTo>
                  <a:lnTo>
                    <a:pt x="48" y="0"/>
                  </a:lnTo>
                  <a:lnTo>
                    <a:pt x="48" y="49"/>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59" name="Freeform 31"/>
            <p:cNvSpPr>
              <a:spLocks/>
            </p:cNvSpPr>
            <p:nvPr/>
          </p:nvSpPr>
          <p:spPr bwMode="gray">
            <a:xfrm>
              <a:off x="6116578" y="4597104"/>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0" name="Freeform 21"/>
            <p:cNvSpPr>
              <a:spLocks noChangeArrowheads="1"/>
            </p:cNvSpPr>
            <p:nvPr/>
          </p:nvSpPr>
          <p:spPr bwMode="gray">
            <a:xfrm flipH="1">
              <a:off x="3810000" y="4496742"/>
              <a:ext cx="649111" cy="1100665"/>
            </a:xfrm>
            <a:custGeom>
              <a:avLst/>
              <a:gdLst>
                <a:gd name="T0" fmla="*/ 2147483647 w 1172"/>
                <a:gd name="T1" fmla="*/ 0 h 851"/>
                <a:gd name="T2" fmla="*/ 0 w 1172"/>
                <a:gd name="T3" fmla="*/ 2147483647 h 851"/>
                <a:gd name="T4" fmla="*/ 0 60000 65536"/>
                <a:gd name="T5" fmla="*/ 0 60000 65536"/>
                <a:gd name="T6" fmla="*/ 0 w 1172"/>
                <a:gd name="T7" fmla="*/ 0 h 851"/>
                <a:gd name="T8" fmla="*/ 1172 w 1172"/>
                <a:gd name="T9" fmla="*/ 851 h 851"/>
              </a:gdLst>
              <a:ahLst/>
              <a:cxnLst>
                <a:cxn ang="T4">
                  <a:pos x="T0" y="T1"/>
                </a:cxn>
                <a:cxn ang="T5">
                  <a:pos x="T2" y="T3"/>
                </a:cxn>
              </a:cxnLst>
              <a:rect l="T6" t="T7" r="T8" b="T9"/>
              <a:pathLst>
                <a:path w="1172" h="851">
                  <a:moveTo>
                    <a:pt x="1172" y="0"/>
                  </a:moveTo>
                  <a:cubicBezTo>
                    <a:pt x="1172" y="0"/>
                    <a:pt x="526" y="397"/>
                    <a:pt x="0"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1" name="Freeform 22"/>
            <p:cNvSpPr>
              <a:spLocks noChangeArrowheads="1"/>
            </p:cNvSpPr>
            <p:nvPr/>
          </p:nvSpPr>
          <p:spPr bwMode="gray">
            <a:xfrm>
              <a:off x="5289550" y="4590815"/>
              <a:ext cx="891117" cy="1019595"/>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2" name="Freeform 23"/>
            <p:cNvSpPr>
              <a:spLocks noChangeArrowheads="1"/>
            </p:cNvSpPr>
            <p:nvPr/>
          </p:nvSpPr>
          <p:spPr bwMode="gray">
            <a:xfrm>
              <a:off x="-1" y="3601748"/>
              <a:ext cx="9144000" cy="1689919"/>
            </a:xfrm>
            <a:custGeom>
              <a:avLst/>
              <a:gdLst>
                <a:gd name="T0" fmla="*/ 0 w 5804"/>
                <a:gd name="T1" fmla="*/ 2147483647 h 1077"/>
                <a:gd name="T2" fmla="*/ 2147483647 w 5804"/>
                <a:gd name="T3" fmla="*/ 0 h 1077"/>
                <a:gd name="T4" fmla="*/ 0 60000 65536"/>
                <a:gd name="T5" fmla="*/ 0 60000 65536"/>
                <a:gd name="T6" fmla="*/ 0 w 5804"/>
                <a:gd name="T7" fmla="*/ 0 h 1077"/>
                <a:gd name="T8" fmla="*/ 5804 w 5804"/>
                <a:gd name="T9" fmla="*/ 1077 h 1077"/>
              </a:gdLst>
              <a:ahLst/>
              <a:cxnLst>
                <a:cxn ang="T4">
                  <a:pos x="T0" y="T1"/>
                </a:cxn>
                <a:cxn ang="T5">
                  <a:pos x="T2" y="T3"/>
                </a:cxn>
              </a:cxnLst>
              <a:rect l="T6" t="T7" r="T8" b="T9"/>
              <a:pathLst>
                <a:path w="5804" h="1077">
                  <a:moveTo>
                    <a:pt x="0" y="1077"/>
                  </a:moveTo>
                  <a:cubicBezTo>
                    <a:pt x="2373" y="533"/>
                    <a:pt x="5804" y="0"/>
                    <a:pt x="5804" y="0"/>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3" name="Freeform 24"/>
            <p:cNvSpPr>
              <a:spLocks noChangeArrowheads="1"/>
            </p:cNvSpPr>
            <p:nvPr/>
          </p:nvSpPr>
          <p:spPr bwMode="gray">
            <a:xfrm>
              <a:off x="1431924" y="3975099"/>
              <a:ext cx="1666876" cy="1612901"/>
            </a:xfrm>
            <a:custGeom>
              <a:avLst/>
              <a:gdLst>
                <a:gd name="T0" fmla="*/ 0 w 1296"/>
                <a:gd name="T1" fmla="*/ 2147483647 h 572"/>
                <a:gd name="T2" fmla="*/ 2147483647 w 1296"/>
                <a:gd name="T3" fmla="*/ 0 h 572"/>
                <a:gd name="T4" fmla="*/ 0 60000 65536"/>
                <a:gd name="T5" fmla="*/ 0 60000 65536"/>
                <a:gd name="T6" fmla="*/ 0 w 1296"/>
                <a:gd name="T7" fmla="*/ 0 h 572"/>
                <a:gd name="T8" fmla="*/ 1296 w 1296"/>
                <a:gd name="T9" fmla="*/ 572 h 572"/>
              </a:gdLst>
              <a:ahLst/>
              <a:cxnLst>
                <a:cxn ang="T4">
                  <a:pos x="T0" y="T1"/>
                </a:cxn>
                <a:cxn ang="T5">
                  <a:pos x="T2" y="T3"/>
                </a:cxn>
              </a:cxnLst>
              <a:rect l="T6" t="T7" r="T8" b="T9"/>
              <a:pathLst>
                <a:path w="1296" h="572">
                  <a:moveTo>
                    <a:pt x="0" y="572"/>
                  </a:moveTo>
                  <a:cubicBezTo>
                    <a:pt x="610" y="275"/>
                    <a:pt x="1296" y="0"/>
                    <a:pt x="1296" y="0"/>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4" name="Freeform 26"/>
            <p:cNvSpPr>
              <a:spLocks noChangeArrowheads="1"/>
            </p:cNvSpPr>
            <p:nvPr/>
          </p:nvSpPr>
          <p:spPr bwMode="gray">
            <a:xfrm>
              <a:off x="-15875" y="4135966"/>
              <a:ext cx="3711575" cy="1153583"/>
            </a:xfrm>
            <a:custGeom>
              <a:avLst/>
              <a:gdLst>
                <a:gd name="T0" fmla="*/ 0 w 2496"/>
                <a:gd name="T1" fmla="*/ 2147483647 h 804"/>
                <a:gd name="T2" fmla="*/ 2147483647 w 2496"/>
                <a:gd name="T3" fmla="*/ 0 h 804"/>
                <a:gd name="T4" fmla="*/ 0 60000 65536"/>
                <a:gd name="T5" fmla="*/ 0 60000 65536"/>
                <a:gd name="T6" fmla="*/ 0 w 2496"/>
                <a:gd name="T7" fmla="*/ 0 h 804"/>
                <a:gd name="T8" fmla="*/ 2496 w 2496"/>
                <a:gd name="T9" fmla="*/ 804 h 804"/>
              </a:gdLst>
              <a:ahLst/>
              <a:cxnLst>
                <a:cxn ang="T4">
                  <a:pos x="T0" y="T1"/>
                </a:cxn>
                <a:cxn ang="T5">
                  <a:pos x="T2" y="T3"/>
                </a:cxn>
              </a:cxnLst>
              <a:rect l="T6" t="T7" r="T8" b="T9"/>
              <a:pathLst>
                <a:path w="2496" h="804">
                  <a:moveTo>
                    <a:pt x="0" y="804"/>
                  </a:moveTo>
                  <a:cubicBezTo>
                    <a:pt x="0" y="804"/>
                    <a:pt x="911" y="421"/>
                    <a:pt x="2496" y="0"/>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5" name="Freeform 28"/>
            <p:cNvSpPr>
              <a:spLocks/>
            </p:cNvSpPr>
            <p:nvPr/>
          </p:nvSpPr>
          <p:spPr bwMode="gray">
            <a:xfrm>
              <a:off x="3062094" y="3923124"/>
              <a:ext cx="76200" cy="79375"/>
            </a:xfrm>
            <a:custGeom>
              <a:avLst/>
              <a:gdLst>
                <a:gd name="T0" fmla="*/ 2147483647 w 48"/>
                <a:gd name="T1" fmla="*/ 2147483647 h 50"/>
                <a:gd name="T2" fmla="*/ 0 w 48"/>
                <a:gd name="T3" fmla="*/ 2147483647 h 50"/>
                <a:gd name="T4" fmla="*/ 0 w 48"/>
                <a:gd name="T5" fmla="*/ 0 h 50"/>
                <a:gd name="T6" fmla="*/ 2147483647 w 48"/>
                <a:gd name="T7" fmla="*/ 0 h 50"/>
                <a:gd name="T8" fmla="*/ 2147483647 w 48"/>
                <a:gd name="T9" fmla="*/ 2147483647 h 50"/>
                <a:gd name="T10" fmla="*/ 2147483647 w 48"/>
                <a:gd name="T11" fmla="*/ 2147483647 h 50"/>
                <a:gd name="T12" fmla="*/ 2147483647 w 48"/>
                <a:gd name="T13" fmla="*/ 2147483647 h 50"/>
                <a:gd name="T14" fmla="*/ 0 60000 65536"/>
                <a:gd name="T15" fmla="*/ 0 60000 65536"/>
                <a:gd name="T16" fmla="*/ 0 60000 65536"/>
                <a:gd name="T17" fmla="*/ 0 60000 65536"/>
                <a:gd name="T18" fmla="*/ 0 60000 65536"/>
                <a:gd name="T19" fmla="*/ 0 60000 65536"/>
                <a:gd name="T20" fmla="*/ 0 60000 65536"/>
                <a:gd name="T21" fmla="*/ 0 w 48"/>
                <a:gd name="T22" fmla="*/ 0 h 50"/>
                <a:gd name="T23" fmla="*/ 48 w 4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0">
                  <a:moveTo>
                    <a:pt x="48" y="50"/>
                  </a:moveTo>
                  <a:lnTo>
                    <a:pt x="0" y="50"/>
                  </a:lnTo>
                  <a:lnTo>
                    <a:pt x="0" y="0"/>
                  </a:lnTo>
                  <a:lnTo>
                    <a:pt x="48" y="0"/>
                  </a:lnTo>
                  <a:lnTo>
                    <a:pt x="48" y="50"/>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6" name="Freeform 29"/>
            <p:cNvSpPr>
              <a:spLocks/>
            </p:cNvSpPr>
            <p:nvPr/>
          </p:nvSpPr>
          <p:spPr bwMode="gray">
            <a:xfrm>
              <a:off x="2831749" y="4128104"/>
              <a:ext cx="76200" cy="76200"/>
            </a:xfrm>
            <a:custGeom>
              <a:avLst/>
              <a:gdLst>
                <a:gd name="T0" fmla="*/ 2147483647 w 48"/>
                <a:gd name="T1" fmla="*/ 2147483647 h 48"/>
                <a:gd name="T2" fmla="*/ 0 w 48"/>
                <a:gd name="T3" fmla="*/ 2147483647 h 48"/>
                <a:gd name="T4" fmla="*/ 0 w 48"/>
                <a:gd name="T5" fmla="*/ 0 h 48"/>
                <a:gd name="T6" fmla="*/ 2147483647 w 48"/>
                <a:gd name="T7" fmla="*/ 0 h 48"/>
                <a:gd name="T8" fmla="*/ 2147483647 w 48"/>
                <a:gd name="T9" fmla="*/ 2147483647 h 48"/>
                <a:gd name="T10" fmla="*/ 2147483647 w 48"/>
                <a:gd name="T11" fmla="*/ 2147483647 h 48"/>
                <a:gd name="T12" fmla="*/ 2147483647 w 48"/>
                <a:gd name="T13" fmla="*/ 2147483647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48" y="48"/>
                  </a:moveTo>
                  <a:lnTo>
                    <a:pt x="0" y="48"/>
                  </a:lnTo>
                  <a:lnTo>
                    <a:pt x="0" y="0"/>
                  </a:lnTo>
                  <a:lnTo>
                    <a:pt x="48" y="0"/>
                  </a:lnTo>
                  <a:lnTo>
                    <a:pt x="48" y="48"/>
                  </a:lnTo>
                  <a:close/>
                </a:path>
              </a:pathLst>
            </a:custGeom>
            <a:solidFill>
              <a:srgbClr val="FFD73C"/>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7" name="Freeform 22"/>
            <p:cNvSpPr>
              <a:spLocks noChangeArrowheads="1"/>
            </p:cNvSpPr>
            <p:nvPr/>
          </p:nvSpPr>
          <p:spPr bwMode="gray">
            <a:xfrm>
              <a:off x="3725333" y="2993439"/>
              <a:ext cx="1563513" cy="1117597"/>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8" name="Freeform 22"/>
            <p:cNvSpPr>
              <a:spLocks noChangeArrowheads="1"/>
            </p:cNvSpPr>
            <p:nvPr/>
          </p:nvSpPr>
          <p:spPr bwMode="gray">
            <a:xfrm flipH="1">
              <a:off x="2870199" y="4148668"/>
              <a:ext cx="440267" cy="1447800"/>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69" name="Freeform 22"/>
            <p:cNvSpPr>
              <a:spLocks noChangeArrowheads="1"/>
            </p:cNvSpPr>
            <p:nvPr/>
          </p:nvSpPr>
          <p:spPr bwMode="gray">
            <a:xfrm>
              <a:off x="3087511" y="2976033"/>
              <a:ext cx="2208389" cy="964729"/>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0" name="Freeform 22"/>
            <p:cNvSpPr>
              <a:spLocks noChangeArrowheads="1"/>
            </p:cNvSpPr>
            <p:nvPr/>
          </p:nvSpPr>
          <p:spPr bwMode="gray">
            <a:xfrm flipH="1">
              <a:off x="5296370" y="2972741"/>
              <a:ext cx="831615" cy="1637829"/>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1" name="Freeform 32"/>
            <p:cNvSpPr>
              <a:spLocks noChangeArrowheads="1"/>
            </p:cNvSpPr>
            <p:nvPr/>
          </p:nvSpPr>
          <p:spPr bwMode="gray">
            <a:xfrm>
              <a:off x="3179232" y="5075767"/>
              <a:ext cx="1016471" cy="531048"/>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solidFill>
              <a:srgbClr val="FFFFFF"/>
            </a:solid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2" name="Freeform 32"/>
            <p:cNvSpPr>
              <a:spLocks noChangeArrowheads="1"/>
            </p:cNvSpPr>
            <p:nvPr/>
          </p:nvSpPr>
          <p:spPr bwMode="gray">
            <a:xfrm>
              <a:off x="3094566" y="3966634"/>
              <a:ext cx="676395" cy="5207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cxnSp>
          <p:nvCxnSpPr>
            <p:cNvPr id="6173" name="Straight Connector 81"/>
            <p:cNvCxnSpPr>
              <a:cxnSpLocks noChangeShapeType="1"/>
            </p:cNvCxnSpPr>
            <p:nvPr/>
          </p:nvCxnSpPr>
          <p:spPr bwMode="auto">
            <a:xfrm>
              <a:off x="5782733" y="4576233"/>
              <a:ext cx="364067" cy="55034"/>
            </a:xfrm>
            <a:prstGeom prst="line">
              <a:avLst/>
            </a:prstGeom>
            <a:noFill/>
            <a:ln w="9525">
              <a:solidFill>
                <a:srgbClr val="FFD73C"/>
              </a:solidFill>
              <a:round/>
              <a:headEnd/>
              <a:tailEnd/>
            </a:ln>
          </p:spPr>
        </p:cxnSp>
        <p:sp>
          <p:nvSpPr>
            <p:cNvPr id="6174" name="Freeform 75"/>
            <p:cNvSpPr>
              <a:spLocks noChangeArrowheads="1"/>
            </p:cNvSpPr>
            <p:nvPr/>
          </p:nvSpPr>
          <p:spPr bwMode="gray">
            <a:xfrm flipH="1">
              <a:off x="-1" y="3953933"/>
              <a:ext cx="3086099" cy="279400"/>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5" name="Freeform 32"/>
            <p:cNvSpPr>
              <a:spLocks noChangeArrowheads="1"/>
            </p:cNvSpPr>
            <p:nvPr/>
          </p:nvSpPr>
          <p:spPr bwMode="gray">
            <a:xfrm>
              <a:off x="3057408" y="3960519"/>
              <a:ext cx="2733792" cy="615713"/>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6" name="Freeform 32"/>
            <p:cNvSpPr>
              <a:spLocks noChangeArrowheads="1"/>
            </p:cNvSpPr>
            <p:nvPr/>
          </p:nvSpPr>
          <p:spPr bwMode="gray">
            <a:xfrm flipH="1">
              <a:off x="2599266" y="4521200"/>
              <a:ext cx="1194857" cy="1083733"/>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7" name="Freeform 32"/>
            <p:cNvSpPr>
              <a:spLocks noChangeArrowheads="1"/>
            </p:cNvSpPr>
            <p:nvPr/>
          </p:nvSpPr>
          <p:spPr bwMode="gray">
            <a:xfrm>
              <a:off x="3733800" y="4095749"/>
              <a:ext cx="69850" cy="431801"/>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8" name="Freeform 22"/>
            <p:cNvSpPr>
              <a:spLocks noChangeArrowheads="1"/>
            </p:cNvSpPr>
            <p:nvPr/>
          </p:nvSpPr>
          <p:spPr bwMode="gray">
            <a:xfrm>
              <a:off x="2592917" y="3957696"/>
              <a:ext cx="513292" cy="1201679"/>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79" name="Freeform 32"/>
            <p:cNvSpPr>
              <a:spLocks noChangeArrowheads="1"/>
            </p:cNvSpPr>
            <p:nvPr/>
          </p:nvSpPr>
          <p:spPr bwMode="gray">
            <a:xfrm flipH="1" flipV="1">
              <a:off x="5298261" y="2988736"/>
              <a:ext cx="3845738" cy="1893708"/>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80" name="Freeform 32"/>
            <p:cNvSpPr>
              <a:spLocks noChangeArrowheads="1"/>
            </p:cNvSpPr>
            <p:nvPr/>
          </p:nvSpPr>
          <p:spPr bwMode="gray">
            <a:xfrm flipH="1" flipV="1">
              <a:off x="6146798" y="4635498"/>
              <a:ext cx="2997201" cy="622301"/>
            </a:xfrm>
            <a:custGeom>
              <a:avLst/>
              <a:gdLst>
                <a:gd name="T0" fmla="*/ 0 w 483"/>
                <a:gd name="T1" fmla="*/ 0 h 851"/>
                <a:gd name="T2" fmla="*/ 2147483647 w 483"/>
                <a:gd name="T3" fmla="*/ 2147483647 h 851"/>
                <a:gd name="T4" fmla="*/ 0 60000 65536"/>
                <a:gd name="T5" fmla="*/ 0 60000 65536"/>
                <a:gd name="T6" fmla="*/ 0 w 483"/>
                <a:gd name="T7" fmla="*/ 0 h 851"/>
                <a:gd name="T8" fmla="*/ 483 w 483"/>
                <a:gd name="T9" fmla="*/ 851 h 851"/>
              </a:gdLst>
              <a:ahLst/>
              <a:cxnLst>
                <a:cxn ang="T4">
                  <a:pos x="T0" y="T1"/>
                </a:cxn>
                <a:cxn ang="T5">
                  <a:pos x="T2" y="T3"/>
                </a:cxn>
              </a:cxnLst>
              <a:rect l="T6" t="T7" r="T8" b="T9"/>
              <a:pathLst>
                <a:path w="483" h="851">
                  <a:moveTo>
                    <a:pt x="0" y="0"/>
                  </a:moveTo>
                  <a:cubicBezTo>
                    <a:pt x="0" y="0"/>
                    <a:pt x="261" y="437"/>
                    <a:pt x="483" y="851"/>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sp>
          <p:nvSpPr>
            <p:cNvPr id="6181" name="Rectangle 34"/>
            <p:cNvSpPr>
              <a:spLocks noChangeArrowheads="1"/>
            </p:cNvSpPr>
            <p:nvPr/>
          </p:nvSpPr>
          <p:spPr bwMode="gray">
            <a:xfrm>
              <a:off x="0" y="5607050"/>
              <a:ext cx="9144000" cy="125095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400">
                <a:solidFill>
                  <a:srgbClr val="FFD73C"/>
                </a:solidFill>
                <a:ea typeface="ＭＳ Ｐゴシック" pitchFamily="34" charset="-128"/>
              </a:endParaRPr>
            </a:p>
          </p:txBody>
        </p:sp>
        <p:sp>
          <p:nvSpPr>
            <p:cNvPr id="6182" name="Rectangle 13" descr="Logo_EU_couv"/>
            <p:cNvSpPr>
              <a:spLocks noChangeArrowheads="1"/>
            </p:cNvSpPr>
            <p:nvPr/>
          </p:nvSpPr>
          <p:spPr bwMode="gray">
            <a:xfrm>
              <a:off x="346075" y="5770563"/>
              <a:ext cx="1350963" cy="1012825"/>
            </a:xfrm>
            <a:prstGeom prst="rect">
              <a:avLst/>
            </a:prstGeom>
            <a:blipFill dpi="0" rotWithShape="0">
              <a:blip r:embed="rId4" cstate="print"/>
              <a:srcRect/>
              <a:stretch>
                <a:fillRect/>
              </a:stretch>
            </a:blipFill>
            <a:ln w="9525">
              <a:noFill/>
              <a:miter lim="800000"/>
              <a:headEnd/>
              <a:tailEnd/>
            </a:ln>
          </p:spPr>
          <p:txBody>
            <a:bodyPr wrap="none" anchor="ctr"/>
            <a:lstStyle/>
            <a:p>
              <a:pPr eaLnBrk="0" fontAlgn="base" hangingPunct="0">
                <a:spcBef>
                  <a:spcPct val="0"/>
                </a:spcBef>
                <a:spcAft>
                  <a:spcPct val="0"/>
                </a:spcAft>
              </a:pPr>
              <a:endParaRPr lang="en-US" sz="2400">
                <a:solidFill>
                  <a:srgbClr val="FFD73C"/>
                </a:solidFill>
                <a:ea typeface="ＭＳ Ｐゴシック" pitchFamily="34" charset="-128"/>
              </a:endParaRPr>
            </a:p>
          </p:txBody>
        </p:sp>
        <p:sp>
          <p:nvSpPr>
            <p:cNvPr id="6183" name="Rectangle 14" descr="Logo_Urbact_couv"/>
            <p:cNvSpPr>
              <a:spLocks noChangeArrowheads="1"/>
            </p:cNvSpPr>
            <p:nvPr/>
          </p:nvSpPr>
          <p:spPr bwMode="gray">
            <a:xfrm>
              <a:off x="6302375" y="5654675"/>
              <a:ext cx="2605088" cy="1158875"/>
            </a:xfrm>
            <a:prstGeom prst="rect">
              <a:avLst/>
            </a:prstGeom>
            <a:blipFill dpi="0" rotWithShape="0">
              <a:blip r:embed="rId5" cstate="print"/>
              <a:srcRect/>
              <a:stretch>
                <a:fillRect/>
              </a:stretch>
            </a:blipFill>
            <a:ln w="9525">
              <a:noFill/>
              <a:miter lim="800000"/>
              <a:headEnd/>
              <a:tailEnd/>
            </a:ln>
          </p:spPr>
          <p:txBody>
            <a:bodyPr wrap="none" anchor="ctr"/>
            <a:lstStyle/>
            <a:p>
              <a:pPr eaLnBrk="0" fontAlgn="base" hangingPunct="0">
                <a:spcBef>
                  <a:spcPct val="0"/>
                </a:spcBef>
                <a:spcAft>
                  <a:spcPct val="0"/>
                </a:spcAft>
              </a:pPr>
              <a:endParaRPr lang="en-US" sz="2400">
                <a:solidFill>
                  <a:srgbClr val="FFD73C"/>
                </a:solidFill>
                <a:ea typeface="ＭＳ Ｐゴシック" pitchFamily="34" charset="-128"/>
              </a:endParaRPr>
            </a:p>
          </p:txBody>
        </p:sp>
        <p:sp>
          <p:nvSpPr>
            <p:cNvPr id="6184" name="Freeform 22"/>
            <p:cNvSpPr>
              <a:spLocks noChangeArrowheads="1"/>
            </p:cNvSpPr>
            <p:nvPr/>
          </p:nvSpPr>
          <p:spPr bwMode="gray">
            <a:xfrm flipH="1">
              <a:off x="-3" y="3429000"/>
              <a:ext cx="3124201" cy="2175933"/>
            </a:xfrm>
            <a:custGeom>
              <a:avLst/>
              <a:gdLst>
                <a:gd name="T0" fmla="*/ 2147483647 w 1760"/>
                <a:gd name="T1" fmla="*/ 0 h 1174"/>
                <a:gd name="T2" fmla="*/ 0 w 1760"/>
                <a:gd name="T3" fmla="*/ 2147483647 h 1174"/>
                <a:gd name="T4" fmla="*/ 0 60000 65536"/>
                <a:gd name="T5" fmla="*/ 0 60000 65536"/>
                <a:gd name="T6" fmla="*/ 0 w 1760"/>
                <a:gd name="T7" fmla="*/ 0 h 1174"/>
                <a:gd name="T8" fmla="*/ 1760 w 1760"/>
                <a:gd name="T9" fmla="*/ 1174 h 1174"/>
              </a:gdLst>
              <a:ahLst/>
              <a:cxnLst>
                <a:cxn ang="T4">
                  <a:pos x="T0" y="T1"/>
                </a:cxn>
                <a:cxn ang="T5">
                  <a:pos x="T2" y="T3"/>
                </a:cxn>
              </a:cxnLst>
              <a:rect l="T6" t="T7" r="T8" b="T9"/>
              <a:pathLst>
                <a:path w="1760" h="1174">
                  <a:moveTo>
                    <a:pt x="1760" y="0"/>
                  </a:moveTo>
                  <a:cubicBezTo>
                    <a:pt x="1760" y="0"/>
                    <a:pt x="789" y="492"/>
                    <a:pt x="0" y="1174"/>
                  </a:cubicBezTo>
                </a:path>
              </a:pathLst>
            </a:custGeom>
            <a:noFill/>
            <a:ln w="9525">
              <a:solidFill>
                <a:srgbClr val="FFD73C"/>
              </a:solidFill>
              <a:round/>
              <a:headEnd/>
              <a:tailEnd/>
            </a:ln>
          </p:spPr>
          <p:txBody>
            <a:bodyPr/>
            <a:lstStyle/>
            <a:p>
              <a:pPr fontAlgn="base">
                <a:spcBef>
                  <a:spcPct val="0"/>
                </a:spcBef>
                <a:spcAft>
                  <a:spcPct val="0"/>
                </a:spcAft>
              </a:pPr>
              <a:endParaRPr lang="en-GB">
                <a:solidFill>
                  <a:srgbClr val="000000"/>
                </a:solidFill>
                <a:ea typeface="ＭＳ Ｐゴシック" pitchFamily="34" charset="-128"/>
              </a:endParaRPr>
            </a:p>
          </p:txBody>
        </p:sp>
      </p:grpSp>
      <p:sp>
        <p:nvSpPr>
          <p:cNvPr id="6150" name="Rectangle 5"/>
          <p:cNvSpPr>
            <a:spLocks noGrp="1" noChangeArrowheads="1"/>
          </p:cNvSpPr>
          <p:nvPr>
            <p:ph type="subTitle" idx="1"/>
          </p:nvPr>
        </p:nvSpPr>
        <p:spPr>
          <a:xfrm>
            <a:off x="1847528" y="476672"/>
            <a:ext cx="7523162" cy="1629472"/>
          </a:xfrm>
        </p:spPr>
        <p:txBody>
          <a:bodyPr/>
          <a:lstStyle/>
          <a:p>
            <a:r>
              <a:rPr lang="en-GB" dirty="0" smtClean="0">
                <a:ea typeface="ＭＳ Ｐゴシック" pitchFamily="34" charset="-128"/>
              </a:rPr>
              <a:t>Gävle – </a:t>
            </a:r>
            <a:r>
              <a:rPr lang="en-GB" dirty="0" err="1" smtClean="0">
                <a:ea typeface="ＭＳ Ｐゴシック" pitchFamily="34" charset="-128"/>
              </a:rPr>
              <a:t>ESIMeC</a:t>
            </a:r>
            <a:r>
              <a:rPr lang="en-GB" dirty="0" smtClean="0">
                <a:ea typeface="ＭＳ Ｐゴシック" pitchFamily="34" charset="-128"/>
              </a:rPr>
              <a:t>, some reflections</a:t>
            </a:r>
          </a:p>
        </p:txBody>
      </p:sp>
      <p:pic>
        <p:nvPicPr>
          <p:cNvPr id="6151" name="Picture 39" descr="esimec logo colour.jpg"/>
          <p:cNvPicPr>
            <a:picLocks noChangeAspect="1"/>
          </p:cNvPicPr>
          <p:nvPr/>
        </p:nvPicPr>
        <p:blipFill>
          <a:blip r:embed="rId6" cstate="print"/>
          <a:srcRect/>
          <a:stretch>
            <a:fillRect/>
          </a:stretch>
        </p:blipFill>
        <p:spPr bwMode="auto">
          <a:xfrm>
            <a:off x="5122863" y="5883275"/>
            <a:ext cx="1644650" cy="704850"/>
          </a:xfrm>
          <a:prstGeom prst="rect">
            <a:avLst/>
          </a:prstGeom>
          <a:noFill/>
          <a:ln w="9525">
            <a:noFill/>
            <a:miter lim="800000"/>
            <a:headEnd/>
            <a:tailEnd/>
          </a:ln>
        </p:spPr>
      </p:pic>
      <p:pic>
        <p:nvPicPr>
          <p:cNvPr id="41" name="Picture 24"/>
          <p:cNvPicPr>
            <a:picLocks noChangeAspect="1" noChangeArrowheads="1"/>
          </p:cNvPicPr>
          <p:nvPr/>
        </p:nvPicPr>
        <p:blipFill>
          <a:blip r:embed="rId7" cstate="print"/>
          <a:srcRect/>
          <a:stretch>
            <a:fillRect/>
          </a:stretch>
        </p:blipFill>
        <p:spPr bwMode="auto">
          <a:xfrm>
            <a:off x="9552385" y="235868"/>
            <a:ext cx="620713" cy="1104900"/>
          </a:xfrm>
          <a:prstGeom prst="rect">
            <a:avLst/>
          </a:prstGeom>
          <a:noFill/>
          <a:ln w="9525">
            <a:noFill/>
            <a:miter lim="800000"/>
            <a:headEnd/>
            <a:tailEnd/>
          </a:ln>
        </p:spPr>
      </p:pic>
      <p:sp>
        <p:nvSpPr>
          <p:cNvPr id="4" name="Rektangel med rundade hörn 3"/>
          <p:cNvSpPr/>
          <p:nvPr/>
        </p:nvSpPr>
        <p:spPr>
          <a:xfrm>
            <a:off x="1787474" y="1292013"/>
            <a:ext cx="7164783" cy="768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2400" b="1" dirty="0">
                <a:solidFill>
                  <a:srgbClr val="333399"/>
                </a:solidFill>
              </a:rPr>
              <a:t>”</a:t>
            </a:r>
            <a:r>
              <a:rPr lang="sv-SE" sz="2400" b="1" dirty="0" err="1">
                <a:solidFill>
                  <a:srgbClr val="333399"/>
                </a:solidFill>
              </a:rPr>
              <a:t>Preparing</a:t>
            </a:r>
            <a:r>
              <a:rPr lang="sv-SE" sz="2400" b="1" dirty="0">
                <a:solidFill>
                  <a:srgbClr val="333399"/>
                </a:solidFill>
              </a:rPr>
              <a:t> </a:t>
            </a:r>
            <a:r>
              <a:rPr lang="sv-SE" sz="2400" b="1" dirty="0" err="1">
                <a:solidFill>
                  <a:srgbClr val="333399"/>
                </a:solidFill>
              </a:rPr>
              <a:t>young</a:t>
            </a:r>
            <a:r>
              <a:rPr lang="sv-SE" sz="2400" b="1" dirty="0">
                <a:solidFill>
                  <a:srgbClr val="333399"/>
                </a:solidFill>
              </a:rPr>
              <a:t> </a:t>
            </a:r>
            <a:r>
              <a:rPr lang="sv-SE" sz="2400" b="1" dirty="0" err="1">
                <a:solidFill>
                  <a:srgbClr val="333399"/>
                </a:solidFill>
              </a:rPr>
              <a:t>people</a:t>
            </a:r>
            <a:r>
              <a:rPr lang="sv-SE" sz="2400" b="1" dirty="0">
                <a:solidFill>
                  <a:srgbClr val="333399"/>
                </a:solidFill>
              </a:rPr>
              <a:t> for the </a:t>
            </a:r>
            <a:r>
              <a:rPr lang="sv-SE" sz="2400" b="1" dirty="0" err="1">
                <a:solidFill>
                  <a:srgbClr val="333399"/>
                </a:solidFill>
              </a:rPr>
              <a:t>world</a:t>
            </a:r>
            <a:r>
              <a:rPr lang="sv-SE" sz="2400" b="1" dirty="0">
                <a:solidFill>
                  <a:srgbClr val="333399"/>
                </a:solidFill>
              </a:rPr>
              <a:t> </a:t>
            </a:r>
            <a:r>
              <a:rPr lang="sv-SE" sz="2400" b="1" dirty="0" err="1">
                <a:solidFill>
                  <a:srgbClr val="333399"/>
                </a:solidFill>
              </a:rPr>
              <a:t>of</a:t>
            </a:r>
            <a:r>
              <a:rPr lang="sv-SE" sz="2400" b="1" dirty="0">
                <a:solidFill>
                  <a:srgbClr val="333399"/>
                </a:solidFill>
              </a:rPr>
              <a:t> </a:t>
            </a:r>
            <a:r>
              <a:rPr lang="sv-SE" sz="2400" b="1" dirty="0" err="1">
                <a:solidFill>
                  <a:srgbClr val="333399"/>
                </a:solidFill>
              </a:rPr>
              <a:t>work</a:t>
            </a:r>
            <a:r>
              <a:rPr lang="sv-SE" sz="2400" b="1" dirty="0">
                <a:solidFill>
                  <a:srgbClr val="333399"/>
                </a:solidFill>
              </a:rPr>
              <a:t>”</a:t>
            </a:r>
          </a:p>
        </p:txBody>
      </p:sp>
    </p:spTree>
    <p:extLst>
      <p:ext uri="{BB962C8B-B14F-4D97-AF65-F5344CB8AC3E}">
        <p14:creationId xmlns:p14="http://schemas.microsoft.com/office/powerpoint/2010/main" val="3113026732"/>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24"/>
          <p:cNvPicPr>
            <a:picLocks noChangeAspect="1" noChangeArrowheads="1"/>
          </p:cNvPicPr>
          <p:nvPr/>
        </p:nvPicPr>
        <p:blipFill>
          <a:blip r:embed="rId3" cstate="print"/>
          <a:srcRect/>
          <a:stretch>
            <a:fillRect/>
          </a:stretch>
        </p:blipFill>
        <p:spPr bwMode="auto">
          <a:xfrm>
            <a:off x="9552385" y="235868"/>
            <a:ext cx="620713" cy="1104900"/>
          </a:xfrm>
          <a:prstGeom prst="rect">
            <a:avLst/>
          </a:prstGeom>
          <a:noFill/>
          <a:ln w="9525">
            <a:noFill/>
            <a:miter lim="800000"/>
            <a:headEnd/>
            <a:tailEnd/>
          </a:ln>
        </p:spPr>
      </p:pic>
      <p:sp>
        <p:nvSpPr>
          <p:cNvPr id="8" name="textruta 7"/>
          <p:cNvSpPr txBox="1"/>
          <p:nvPr/>
        </p:nvSpPr>
        <p:spPr>
          <a:xfrm>
            <a:off x="6960096" y="2132856"/>
            <a:ext cx="345638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60"/>
                </a:solidFill>
              </a:rPr>
              <a:t>Process</a:t>
            </a:r>
          </a:p>
          <a:p>
            <a:pPr marL="285750" indent="-285750">
              <a:buFont typeface="Arial" panose="020B0604020202020204" pitchFamily="34" charset="0"/>
              <a:buChar char="•"/>
            </a:pPr>
            <a:endParaRPr lang="en-US" sz="2400" dirty="0">
              <a:solidFill>
                <a:srgbClr val="002060"/>
              </a:solidFill>
            </a:endParaRPr>
          </a:p>
          <a:p>
            <a:pPr marL="285750" indent="-285750">
              <a:buFont typeface="Arial" panose="020B0604020202020204" pitchFamily="34" charset="0"/>
              <a:buChar char="•"/>
            </a:pPr>
            <a:r>
              <a:rPr lang="en-US" sz="2400" dirty="0">
                <a:solidFill>
                  <a:srgbClr val="002060"/>
                </a:solidFill>
              </a:rPr>
              <a:t>Follow up</a:t>
            </a:r>
          </a:p>
          <a:p>
            <a:pPr marL="285750" indent="-285750">
              <a:buFont typeface="Arial" panose="020B0604020202020204" pitchFamily="34" charset="0"/>
              <a:buChar char="•"/>
            </a:pPr>
            <a:endParaRPr lang="en-US" sz="2400" dirty="0">
              <a:solidFill>
                <a:srgbClr val="002060"/>
              </a:solidFill>
            </a:endParaRPr>
          </a:p>
          <a:p>
            <a:pPr marL="285750" indent="-285750">
              <a:buFont typeface="Arial" panose="020B0604020202020204" pitchFamily="34" charset="0"/>
              <a:buChar char="•"/>
            </a:pPr>
            <a:r>
              <a:rPr lang="en-US" sz="2400" dirty="0">
                <a:solidFill>
                  <a:srgbClr val="002060"/>
                </a:solidFill>
              </a:rPr>
              <a:t>Learnings</a:t>
            </a:r>
          </a:p>
          <a:p>
            <a:endParaRPr lang="en-US" b="1" dirty="0">
              <a:solidFill>
                <a:srgbClr val="002060"/>
              </a:solidFill>
            </a:endParaRPr>
          </a:p>
          <a:p>
            <a:endParaRPr lang="en-US" b="1" dirty="0">
              <a:solidFill>
                <a:srgbClr val="002060"/>
              </a:solidFill>
            </a:endParaRPr>
          </a:p>
          <a:p>
            <a:endParaRPr lang="sv-SE" b="1" dirty="0">
              <a:solidFill>
                <a:srgbClr val="002060"/>
              </a:solidFill>
            </a:endParaRPr>
          </a:p>
          <a:p>
            <a:endParaRPr lang="sv-SE" dirty="0">
              <a:solidFill>
                <a:srgbClr val="000000"/>
              </a:solidFil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l="31557" t="8385" r="30148" b="5132"/>
          <a:stretch>
            <a:fillRect/>
          </a:stretch>
        </p:blipFill>
        <p:spPr bwMode="auto">
          <a:xfrm rot="420000">
            <a:off x="2337478" y="590001"/>
            <a:ext cx="3328988"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616565"/>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24"/>
          <p:cNvPicPr>
            <a:picLocks noChangeAspect="1" noChangeArrowheads="1"/>
          </p:cNvPicPr>
          <p:nvPr/>
        </p:nvPicPr>
        <p:blipFill>
          <a:blip r:embed="rId3" cstate="print"/>
          <a:srcRect/>
          <a:stretch>
            <a:fillRect/>
          </a:stretch>
        </p:blipFill>
        <p:spPr bwMode="auto">
          <a:xfrm>
            <a:off x="9552385" y="235868"/>
            <a:ext cx="620713" cy="1104900"/>
          </a:xfrm>
          <a:prstGeom prst="rect">
            <a:avLst/>
          </a:prstGeom>
          <a:noFill/>
          <a:ln w="9525">
            <a:noFill/>
            <a:miter lim="800000"/>
            <a:headEnd/>
            <a:tailEnd/>
          </a:ln>
        </p:spPr>
      </p:pic>
      <p:sp>
        <p:nvSpPr>
          <p:cNvPr id="8" name="textruta 7"/>
          <p:cNvSpPr txBox="1"/>
          <p:nvPr/>
        </p:nvSpPr>
        <p:spPr>
          <a:xfrm>
            <a:off x="2063552" y="404664"/>
            <a:ext cx="4392488" cy="6463308"/>
          </a:xfrm>
          <a:prstGeom prst="rect">
            <a:avLst/>
          </a:prstGeom>
          <a:noFill/>
        </p:spPr>
        <p:txBody>
          <a:bodyPr wrap="square" rtlCol="0">
            <a:spAutoFit/>
          </a:bodyPr>
          <a:lstStyle/>
          <a:p>
            <a:r>
              <a:rPr lang="sv-SE" b="1" dirty="0">
                <a:solidFill>
                  <a:srgbClr val="002060"/>
                </a:solidFill>
              </a:rPr>
              <a:t>ACTION 1 – </a:t>
            </a:r>
            <a:r>
              <a:rPr lang="sv-SE" b="1" dirty="0" err="1">
                <a:solidFill>
                  <a:srgbClr val="002060"/>
                </a:solidFill>
              </a:rPr>
              <a:t>Competence</a:t>
            </a:r>
            <a:r>
              <a:rPr lang="sv-SE" b="1" dirty="0">
                <a:solidFill>
                  <a:srgbClr val="002060"/>
                </a:solidFill>
              </a:rPr>
              <a:t> Centre Gävle</a:t>
            </a:r>
          </a:p>
          <a:p>
            <a:endParaRPr lang="sv-SE" b="1" dirty="0">
              <a:solidFill>
                <a:srgbClr val="000000"/>
              </a:solidFill>
            </a:endParaRPr>
          </a:p>
          <a:p>
            <a:r>
              <a:rPr lang="sv-SE" b="1" dirty="0">
                <a:solidFill>
                  <a:srgbClr val="002060"/>
                </a:solidFill>
              </a:rPr>
              <a:t>ACTION 2 – </a:t>
            </a:r>
            <a:r>
              <a:rPr lang="sv-SE" b="1" dirty="0" err="1">
                <a:solidFill>
                  <a:srgbClr val="002060"/>
                </a:solidFill>
              </a:rPr>
              <a:t>Skills</a:t>
            </a:r>
            <a:r>
              <a:rPr lang="sv-SE" b="1" dirty="0">
                <a:solidFill>
                  <a:srgbClr val="002060"/>
                </a:solidFill>
              </a:rPr>
              <a:t> index</a:t>
            </a:r>
          </a:p>
          <a:p>
            <a:endParaRPr lang="sv-SE" b="1" dirty="0">
              <a:solidFill>
                <a:srgbClr val="002060"/>
              </a:solidFill>
            </a:endParaRPr>
          </a:p>
          <a:p>
            <a:r>
              <a:rPr lang="en-US" b="1" dirty="0">
                <a:solidFill>
                  <a:srgbClr val="002060"/>
                </a:solidFill>
              </a:rPr>
              <a:t>ACTION 3 – </a:t>
            </a:r>
            <a:r>
              <a:rPr lang="en-US" b="1" dirty="0" err="1">
                <a:solidFill>
                  <a:srgbClr val="002060"/>
                </a:solidFill>
              </a:rPr>
              <a:t>Labour</a:t>
            </a:r>
            <a:r>
              <a:rPr lang="en-US" b="1" dirty="0">
                <a:solidFill>
                  <a:srgbClr val="002060"/>
                </a:solidFill>
              </a:rPr>
              <a:t> market and education knowledge</a:t>
            </a:r>
          </a:p>
          <a:p>
            <a:endParaRPr lang="en-US" b="1" dirty="0">
              <a:solidFill>
                <a:srgbClr val="002060"/>
              </a:solidFill>
            </a:endParaRPr>
          </a:p>
          <a:p>
            <a:r>
              <a:rPr lang="en-US" b="1" dirty="0">
                <a:solidFill>
                  <a:srgbClr val="002060"/>
                </a:solidFill>
              </a:rPr>
              <a:t>ACTION 4 – Information from the Employment Office on the </a:t>
            </a:r>
            <a:r>
              <a:rPr lang="en-US" b="1" dirty="0" err="1">
                <a:solidFill>
                  <a:srgbClr val="002060"/>
                </a:solidFill>
              </a:rPr>
              <a:t>labour</a:t>
            </a:r>
            <a:r>
              <a:rPr lang="en-US" b="1" dirty="0">
                <a:solidFill>
                  <a:srgbClr val="002060"/>
                </a:solidFill>
              </a:rPr>
              <a:t> market in Gävle and its region</a:t>
            </a:r>
          </a:p>
          <a:p>
            <a:endParaRPr lang="en-US" b="1" dirty="0">
              <a:solidFill>
                <a:srgbClr val="002060"/>
              </a:solidFill>
            </a:endParaRPr>
          </a:p>
          <a:p>
            <a:r>
              <a:rPr lang="en-US" b="1" dirty="0">
                <a:solidFill>
                  <a:srgbClr val="002060"/>
                </a:solidFill>
              </a:rPr>
              <a:t>ACTION 5 – PRAO – work experience scheme</a:t>
            </a:r>
          </a:p>
          <a:p>
            <a:endParaRPr lang="en-US" b="1" dirty="0">
              <a:solidFill>
                <a:srgbClr val="000000"/>
              </a:solidFill>
            </a:endParaRPr>
          </a:p>
          <a:p>
            <a:r>
              <a:rPr lang="en-US" b="1" dirty="0">
                <a:solidFill>
                  <a:srgbClr val="002060"/>
                </a:solidFill>
              </a:rPr>
              <a:t>ACTION 6 – Model for study visits in local businesses and workplaces for students, teachers and school principals</a:t>
            </a:r>
          </a:p>
          <a:p>
            <a:endParaRPr lang="en-US" b="1" dirty="0">
              <a:solidFill>
                <a:srgbClr val="000000"/>
              </a:solidFill>
            </a:endParaRPr>
          </a:p>
          <a:p>
            <a:endParaRPr lang="en-US" b="1" dirty="0">
              <a:solidFill>
                <a:srgbClr val="002060"/>
              </a:solidFill>
            </a:endParaRPr>
          </a:p>
          <a:p>
            <a:endParaRPr lang="en-US" b="1" dirty="0">
              <a:solidFill>
                <a:srgbClr val="002060"/>
              </a:solidFill>
            </a:endParaRPr>
          </a:p>
          <a:p>
            <a:endParaRPr lang="sv-SE" b="1" dirty="0">
              <a:solidFill>
                <a:srgbClr val="002060"/>
              </a:solidFill>
            </a:endParaRPr>
          </a:p>
          <a:p>
            <a:endParaRPr lang="sv-SE" dirty="0">
              <a:solidFill>
                <a:srgbClr val="000000"/>
              </a:solidFill>
            </a:endParaRPr>
          </a:p>
        </p:txBody>
      </p:sp>
      <p:pic>
        <p:nvPicPr>
          <p:cNvPr id="6" name="Picture 2" descr="http://www.gavle.se/PageFiles/75/barn.jpg"/>
          <p:cNvPicPr>
            <a:picLocks noChangeAspect="1" noChangeArrowheads="1"/>
          </p:cNvPicPr>
          <p:nvPr/>
        </p:nvPicPr>
        <p:blipFill>
          <a:blip r:embed="rId4" cstate="print"/>
          <a:srcRect/>
          <a:stretch>
            <a:fillRect/>
          </a:stretch>
        </p:blipFill>
        <p:spPr bwMode="auto">
          <a:xfrm>
            <a:off x="6384032" y="1618326"/>
            <a:ext cx="3024336" cy="1677132"/>
          </a:xfrm>
          <a:prstGeom prst="rect">
            <a:avLst/>
          </a:prstGeom>
          <a:noFill/>
        </p:spPr>
      </p:pic>
      <p:pic>
        <p:nvPicPr>
          <p:cNvPr id="5" name="Bildobjekt 4"/>
          <p:cNvPicPr>
            <a:picLocks noChangeAspect="1"/>
          </p:cNvPicPr>
          <p:nvPr/>
        </p:nvPicPr>
        <p:blipFill>
          <a:blip r:embed="rId5"/>
          <a:stretch>
            <a:fillRect/>
          </a:stretch>
        </p:blipFill>
        <p:spPr>
          <a:xfrm>
            <a:off x="7608168" y="3295458"/>
            <a:ext cx="2736304" cy="1781486"/>
          </a:xfrm>
          <a:prstGeom prst="rect">
            <a:avLst/>
          </a:prstGeom>
        </p:spPr>
      </p:pic>
    </p:spTree>
    <p:extLst>
      <p:ext uri="{BB962C8B-B14F-4D97-AF65-F5344CB8AC3E}">
        <p14:creationId xmlns:p14="http://schemas.microsoft.com/office/powerpoint/2010/main" val="1688407655"/>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24"/>
          <p:cNvPicPr>
            <a:picLocks noChangeAspect="1" noChangeArrowheads="1"/>
          </p:cNvPicPr>
          <p:nvPr/>
        </p:nvPicPr>
        <p:blipFill>
          <a:blip r:embed="rId3" cstate="print"/>
          <a:srcRect/>
          <a:stretch>
            <a:fillRect/>
          </a:stretch>
        </p:blipFill>
        <p:spPr bwMode="auto">
          <a:xfrm>
            <a:off x="9552385" y="235868"/>
            <a:ext cx="620713" cy="1104900"/>
          </a:xfrm>
          <a:prstGeom prst="rect">
            <a:avLst/>
          </a:prstGeom>
          <a:noFill/>
          <a:ln w="9525">
            <a:noFill/>
            <a:miter lim="800000"/>
            <a:headEnd/>
            <a:tailEnd/>
          </a:ln>
        </p:spPr>
      </p:pic>
      <p:sp>
        <p:nvSpPr>
          <p:cNvPr id="8" name="textruta 7"/>
          <p:cNvSpPr txBox="1"/>
          <p:nvPr/>
        </p:nvSpPr>
        <p:spPr>
          <a:xfrm>
            <a:off x="1919536" y="548681"/>
            <a:ext cx="4392488" cy="5078313"/>
          </a:xfrm>
          <a:prstGeom prst="rect">
            <a:avLst/>
          </a:prstGeom>
          <a:noFill/>
        </p:spPr>
        <p:txBody>
          <a:bodyPr wrap="square" rtlCol="0">
            <a:spAutoFit/>
          </a:bodyPr>
          <a:lstStyle/>
          <a:p>
            <a:r>
              <a:rPr lang="en-US" b="1" dirty="0">
                <a:solidFill>
                  <a:srgbClr val="002060"/>
                </a:solidFill>
              </a:rPr>
              <a:t>ACTION 7 – “The Rope” companies in schools</a:t>
            </a:r>
          </a:p>
          <a:p>
            <a:endParaRPr lang="en-US" b="1" dirty="0">
              <a:solidFill>
                <a:srgbClr val="002060"/>
              </a:solidFill>
            </a:endParaRPr>
          </a:p>
          <a:p>
            <a:r>
              <a:rPr lang="en-US" b="1" dirty="0">
                <a:solidFill>
                  <a:srgbClr val="002060"/>
                </a:solidFill>
              </a:rPr>
              <a:t>ACTION 8 – “The Rope” Ambassadors</a:t>
            </a:r>
          </a:p>
          <a:p>
            <a:endParaRPr lang="en-US" b="1" dirty="0">
              <a:solidFill>
                <a:srgbClr val="002060"/>
              </a:solidFill>
            </a:endParaRPr>
          </a:p>
          <a:p>
            <a:r>
              <a:rPr lang="en-US" b="1" dirty="0">
                <a:solidFill>
                  <a:srgbClr val="002060"/>
                </a:solidFill>
              </a:rPr>
              <a:t>ACTION 9 – Young Entrepreneurs scheme in all upper secondary </a:t>
            </a:r>
            <a:r>
              <a:rPr lang="en-US" b="1" dirty="0" err="1">
                <a:solidFill>
                  <a:srgbClr val="002060"/>
                </a:solidFill>
              </a:rPr>
              <a:t>programmes</a:t>
            </a:r>
            <a:endParaRPr lang="en-US" b="1" dirty="0">
              <a:solidFill>
                <a:srgbClr val="002060"/>
              </a:solidFill>
            </a:endParaRPr>
          </a:p>
          <a:p>
            <a:endParaRPr lang="en-US" b="1" dirty="0">
              <a:solidFill>
                <a:srgbClr val="002060"/>
              </a:solidFill>
            </a:endParaRPr>
          </a:p>
          <a:p>
            <a:r>
              <a:rPr lang="en-US" b="1" dirty="0">
                <a:solidFill>
                  <a:srgbClr val="002060"/>
                </a:solidFill>
              </a:rPr>
              <a:t>ACTION 10 – Future plan for pupils in pre- and elementary schools</a:t>
            </a:r>
          </a:p>
          <a:p>
            <a:endParaRPr lang="en-US" b="1" dirty="0">
              <a:solidFill>
                <a:srgbClr val="002060"/>
              </a:solidFill>
            </a:endParaRPr>
          </a:p>
          <a:p>
            <a:r>
              <a:rPr lang="en-US" b="1" dirty="0">
                <a:solidFill>
                  <a:srgbClr val="002060"/>
                </a:solidFill>
              </a:rPr>
              <a:t>ACTION 11 – Youth In, youth establishment in the </a:t>
            </a:r>
            <a:r>
              <a:rPr lang="en-US" b="1" dirty="0" err="1">
                <a:solidFill>
                  <a:srgbClr val="002060"/>
                </a:solidFill>
              </a:rPr>
              <a:t>labour</a:t>
            </a:r>
            <a:r>
              <a:rPr lang="en-US" b="1" dirty="0">
                <a:solidFill>
                  <a:srgbClr val="002060"/>
                </a:solidFill>
              </a:rPr>
              <a:t> market</a:t>
            </a:r>
          </a:p>
          <a:p>
            <a:endParaRPr lang="en-US" b="1" dirty="0">
              <a:solidFill>
                <a:srgbClr val="002060"/>
              </a:solidFill>
            </a:endParaRPr>
          </a:p>
          <a:p>
            <a:r>
              <a:rPr lang="en-US" b="1" dirty="0">
                <a:solidFill>
                  <a:srgbClr val="002060"/>
                </a:solidFill>
              </a:rPr>
              <a:t>ACTION 12 – Feasibility study on a “Future Fair”</a:t>
            </a:r>
          </a:p>
          <a:p>
            <a:endParaRPr lang="en-US" b="1" dirty="0">
              <a:solidFill>
                <a:srgbClr val="002060"/>
              </a:solidFill>
            </a:endParaRPr>
          </a:p>
        </p:txBody>
      </p:sp>
      <p:pic>
        <p:nvPicPr>
          <p:cNvPr id="5" name="il_fi" descr="http://www.barometern.se/multimedia/dynamic/02211/700608_jpg_2211655l.jpg"/>
          <p:cNvPicPr>
            <a:picLocks noChangeAspect="1" noChangeArrowheads="1"/>
          </p:cNvPicPr>
          <p:nvPr/>
        </p:nvPicPr>
        <p:blipFill>
          <a:blip r:embed="rId4" cstate="print"/>
          <a:srcRect/>
          <a:stretch>
            <a:fillRect/>
          </a:stretch>
        </p:blipFill>
        <p:spPr bwMode="auto">
          <a:xfrm>
            <a:off x="6528049" y="2276872"/>
            <a:ext cx="3909487" cy="2958063"/>
          </a:xfrm>
          <a:prstGeom prst="rect">
            <a:avLst/>
          </a:prstGeom>
          <a:noFill/>
        </p:spPr>
      </p:pic>
    </p:spTree>
    <p:extLst>
      <p:ext uri="{BB962C8B-B14F-4D97-AF65-F5344CB8AC3E}">
        <p14:creationId xmlns:p14="http://schemas.microsoft.com/office/powerpoint/2010/main" val="893803834"/>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3597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5663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971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860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3689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1608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1713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5676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TotalTime>
  <Words>864</Words>
  <Application>Microsoft Office PowerPoint</Application>
  <PresentationFormat>Custom</PresentationFormat>
  <Paragraphs>91</Paragraphs>
  <Slides>19</Slides>
  <Notes>11</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Office-tema</vt:lpstr>
      <vt:lpstr>3_Custom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Gävle Kommun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Österman Liljegren, Sebastian</dc:creator>
  <cp:lastModifiedBy>Barnsley MBC</cp:lastModifiedBy>
  <cp:revision>28</cp:revision>
  <dcterms:created xsi:type="dcterms:W3CDTF">2016-03-08T13:13:23Z</dcterms:created>
  <dcterms:modified xsi:type="dcterms:W3CDTF">2017-06-20T07:48:14Z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-1571745255</vt:i4>
  </property>
  <property fmtid="{D5CDD505-2E9C-101B-9397-08002B2CF9AE}" pid="3" name="_NewReviewCycle">
    <vt:lpwstr/>
  </property>
  <property fmtid="{D5CDD505-2E9C-101B-9397-08002B2CF9AE}" pid="4" name="_EmailSubject">
    <vt:lpwstr>Presentation</vt:lpwstr>
  </property>
  <property fmtid="{D5CDD505-2E9C-101B-9397-08002B2CF9AE}" pid="5" name="_AuthorEmail">
    <vt:lpwstr>annika.lundqvist@gavle.se</vt:lpwstr>
  </property>
  <property fmtid="{D5CDD505-2E9C-101B-9397-08002B2CF9AE}" pid="6" name="_AuthorEmailDisplayName">
    <vt:lpwstr>Lundqvist, Annika</vt:lpwstr>
  </property>
</Properties>
</file>