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9" r:id="rId2"/>
    <p:sldMasterId id="2147483681" r:id="rId3"/>
    <p:sldMasterId id="2147483684" r:id="rId4"/>
    <p:sldMasterId id="2147483697" r:id="rId5"/>
    <p:sldMasterId id="2147483709" r:id="rId6"/>
  </p:sldMasterIdLst>
  <p:notesMasterIdLst>
    <p:notesMasterId r:id="rId84"/>
  </p:notesMasterIdLst>
  <p:handoutMasterIdLst>
    <p:handoutMasterId r:id="rId85"/>
  </p:handoutMasterIdLst>
  <p:sldIdLst>
    <p:sldId id="322" r:id="rId7"/>
    <p:sldId id="399" r:id="rId8"/>
    <p:sldId id="326" r:id="rId9"/>
    <p:sldId id="400" r:id="rId10"/>
    <p:sldId id="335" r:id="rId11"/>
    <p:sldId id="493" r:id="rId12"/>
    <p:sldId id="494" r:id="rId13"/>
    <p:sldId id="495" r:id="rId14"/>
    <p:sldId id="490" r:id="rId15"/>
    <p:sldId id="541" r:id="rId16"/>
    <p:sldId id="491" r:id="rId17"/>
    <p:sldId id="492" r:id="rId18"/>
    <p:sldId id="473" r:id="rId19"/>
    <p:sldId id="542" r:id="rId20"/>
    <p:sldId id="474" r:id="rId21"/>
    <p:sldId id="475" r:id="rId22"/>
    <p:sldId id="476" r:id="rId23"/>
    <p:sldId id="477" r:id="rId24"/>
    <p:sldId id="478" r:id="rId25"/>
    <p:sldId id="543" r:id="rId26"/>
    <p:sldId id="479" r:id="rId27"/>
    <p:sldId id="544" r:id="rId28"/>
    <p:sldId id="480" r:id="rId29"/>
    <p:sldId id="548" r:id="rId30"/>
    <p:sldId id="545" r:id="rId31"/>
    <p:sldId id="482" r:id="rId32"/>
    <p:sldId id="546" r:id="rId33"/>
    <p:sldId id="483" r:id="rId34"/>
    <p:sldId id="484" r:id="rId35"/>
    <p:sldId id="485" r:id="rId36"/>
    <p:sldId id="486" r:id="rId37"/>
    <p:sldId id="487" r:id="rId38"/>
    <p:sldId id="488" r:id="rId39"/>
    <p:sldId id="352" r:id="rId40"/>
    <p:sldId id="380" r:id="rId41"/>
    <p:sldId id="540" r:id="rId42"/>
    <p:sldId id="469" r:id="rId43"/>
    <p:sldId id="516" r:id="rId44"/>
    <p:sldId id="517" r:id="rId45"/>
    <p:sldId id="518" r:id="rId46"/>
    <p:sldId id="519" r:id="rId47"/>
    <p:sldId id="520" r:id="rId48"/>
    <p:sldId id="521" r:id="rId49"/>
    <p:sldId id="522" r:id="rId50"/>
    <p:sldId id="523" r:id="rId51"/>
    <p:sldId id="524" r:id="rId52"/>
    <p:sldId id="525" r:id="rId53"/>
    <p:sldId id="526" r:id="rId54"/>
    <p:sldId id="527" r:id="rId55"/>
    <p:sldId id="528" r:id="rId56"/>
    <p:sldId id="529" r:id="rId57"/>
    <p:sldId id="530" r:id="rId58"/>
    <p:sldId id="531" r:id="rId59"/>
    <p:sldId id="532" r:id="rId60"/>
    <p:sldId id="533" r:id="rId61"/>
    <p:sldId id="547" r:id="rId62"/>
    <p:sldId id="534" r:id="rId63"/>
    <p:sldId id="535" r:id="rId64"/>
    <p:sldId id="536" r:id="rId65"/>
    <p:sldId id="537" r:id="rId66"/>
    <p:sldId id="538" r:id="rId67"/>
    <p:sldId id="539" r:id="rId68"/>
    <p:sldId id="549" r:id="rId69"/>
    <p:sldId id="498" r:id="rId70"/>
    <p:sldId id="409" r:id="rId71"/>
    <p:sldId id="470" r:id="rId72"/>
    <p:sldId id="515" r:id="rId73"/>
    <p:sldId id="443" r:id="rId74"/>
    <p:sldId id="444" r:id="rId75"/>
    <p:sldId id="451" r:id="rId76"/>
    <p:sldId id="393" r:id="rId77"/>
    <p:sldId id="514" r:id="rId78"/>
    <p:sldId id="502" r:id="rId79"/>
    <p:sldId id="435" r:id="rId80"/>
    <p:sldId id="459" r:id="rId81"/>
    <p:sldId id="456" r:id="rId82"/>
    <p:sldId id="440" r:id="rId83"/>
  </p:sldIdLst>
  <p:sldSz cx="9144000" cy="6858000" type="screen4x3"/>
  <p:notesSz cx="6889750" cy="100203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37" autoAdjust="0"/>
    <p:restoredTop sz="73671" autoAdjust="0"/>
  </p:normalViewPr>
  <p:slideViewPr>
    <p:cSldViewPr>
      <p:cViewPr>
        <p:scale>
          <a:sx n="70" d="100"/>
          <a:sy n="70" d="100"/>
        </p:scale>
        <p:origin x="-540" y="-180"/>
      </p:cViewPr>
      <p:guideLst>
        <p:guide orient="horz" pos="2160"/>
        <p:guide pos="2880"/>
      </p:guideLst>
    </p:cSldViewPr>
  </p:slideViewPr>
  <p:notesTextViewPr>
    <p:cViewPr>
      <p:scale>
        <a:sx n="1" d="1"/>
        <a:sy n="1" d="1"/>
      </p:scale>
      <p:origin x="0" y="0"/>
    </p:cViewPr>
  </p:notesTextViewPr>
  <p:notesViewPr>
    <p:cSldViewPr>
      <p:cViewPr varScale="1">
        <p:scale>
          <a:sx n="58" d="100"/>
          <a:sy n="58" d="100"/>
        </p:scale>
        <p:origin x="-3206" y="-86"/>
      </p:cViewPr>
      <p:guideLst>
        <p:guide orient="horz" pos="3155"/>
        <p:guide pos="216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lison\Documents\My%20Dropbox\AES\PROJ\Barnsley\URBACT%20Meetings\2017-03%20Webex%20MTR\2017-05-26%20TT%20MTR%20Respons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lison\Documents\My%20Dropbox\AES\PROJ\Barnsley\URBACT%20Meetings\2017-03%20Webex%20MTR\2017-05-26%20TT%20MTR%20Respons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cat>
            <c:strRef>
              <c:f>Sheet3!$B$12:$F$12</c:f>
              <c:strCache>
                <c:ptCount val="5"/>
                <c:pt idx="0">
                  <c:v>Not at all</c:v>
                </c:pt>
                <c:pt idx="1">
                  <c:v>A Little</c:v>
                </c:pt>
                <c:pt idx="2">
                  <c:v>Somewhat</c:v>
                </c:pt>
                <c:pt idx="3">
                  <c:v>Quite a lot</c:v>
                </c:pt>
                <c:pt idx="4">
                  <c:v>Fully </c:v>
                </c:pt>
              </c:strCache>
            </c:strRef>
          </c:cat>
          <c:val>
            <c:numRef>
              <c:f>Sheet3!$B$13:$F$13</c:f>
              <c:numCache>
                <c:formatCode>General</c:formatCode>
                <c:ptCount val="5"/>
                <c:pt idx="1">
                  <c:v>2</c:v>
                </c:pt>
                <c:pt idx="2">
                  <c:v>2</c:v>
                </c:pt>
                <c:pt idx="3">
                  <c:v>2</c:v>
                </c:pt>
                <c:pt idx="4">
                  <c:v>5</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1123546778630697"/>
          <c:y val="0.304081044566477"/>
          <c:w val="0.27479468727897099"/>
          <c:h val="0.57135640682781297"/>
        </c:manualLayout>
      </c:layout>
      <c:overlay val="0"/>
      <c:txPr>
        <a:bodyPr/>
        <a:lstStyle/>
        <a:p>
          <a:pPr>
            <a:defRPr sz="2000"/>
          </a:pPr>
          <a:endParaRPr lang="en-US"/>
        </a:p>
      </c:txPr>
    </c:legend>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cat>
            <c:strRef>
              <c:f>Sheet3!$B$16:$F$16</c:f>
              <c:strCache>
                <c:ptCount val="5"/>
                <c:pt idx="0">
                  <c:v>Not at all</c:v>
                </c:pt>
                <c:pt idx="1">
                  <c:v>A Little</c:v>
                </c:pt>
                <c:pt idx="2">
                  <c:v>Somewhat</c:v>
                </c:pt>
                <c:pt idx="3">
                  <c:v>Quite a lot</c:v>
                </c:pt>
                <c:pt idx="4">
                  <c:v>Fully </c:v>
                </c:pt>
              </c:strCache>
            </c:strRef>
          </c:cat>
          <c:val>
            <c:numRef>
              <c:f>Sheet3!$B$17:$F$17</c:f>
              <c:numCache>
                <c:formatCode>General</c:formatCode>
                <c:ptCount val="5"/>
                <c:pt idx="0">
                  <c:v>1</c:v>
                </c:pt>
                <c:pt idx="1">
                  <c:v>2</c:v>
                </c:pt>
                <c:pt idx="2">
                  <c:v>3</c:v>
                </c:pt>
                <c:pt idx="3">
                  <c:v>3</c:v>
                </c:pt>
                <c:pt idx="4">
                  <c:v>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9896153513807202"/>
          <c:y val="0.248309749771393"/>
          <c:w val="0.283178257971336"/>
          <c:h val="0.50338023339287197"/>
        </c:manualLayout>
      </c:layout>
      <c:overlay val="0"/>
      <c:txPr>
        <a:bodyPr/>
        <a:lstStyle/>
        <a:p>
          <a:pPr>
            <a:defRPr sz="2000"/>
          </a:pPr>
          <a:endParaRPr lang="en-US"/>
        </a:p>
      </c:txPr>
    </c:legend>
    <c:plotVisOnly val="1"/>
    <c:dispBlanksAs val="zero"/>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FD86AB-1C58-423E-A828-661D1A23A780}" type="doc">
      <dgm:prSet loTypeId="urn:microsoft.com/office/officeart/2005/8/layout/cycle6" loCatId="relationship" qsTypeId="urn:microsoft.com/office/officeart/2005/8/quickstyle/3d5" qsCatId="3D" csTypeId="urn:microsoft.com/office/officeart/2005/8/colors/accent1_2" csCatId="accent1" phldr="1"/>
      <dgm:spPr/>
      <dgm:t>
        <a:bodyPr/>
        <a:lstStyle/>
        <a:p>
          <a:endParaRPr lang="en-GB"/>
        </a:p>
      </dgm:t>
    </dgm:pt>
    <dgm:pt modelId="{A0E90F56-CBBF-4CE4-9648-D017D5552DC5}">
      <dgm:prSet phldrT="[Text]" custT="1"/>
      <dgm:spPr/>
      <dgm:t>
        <a:bodyPr/>
        <a:lstStyle/>
        <a:p>
          <a:r>
            <a:rPr lang="en-GB" sz="2400" b="1" dirty="0" smtClean="0"/>
            <a:t>Understanding</a:t>
          </a:r>
        </a:p>
        <a:p>
          <a:r>
            <a:rPr lang="en-GB" sz="2400" b="1" dirty="0" smtClean="0"/>
            <a:t>Digital</a:t>
          </a:r>
          <a:endParaRPr lang="en-GB" sz="2400" b="1" dirty="0"/>
        </a:p>
      </dgm:t>
    </dgm:pt>
    <dgm:pt modelId="{1E6BB4ED-DD81-41B6-9420-BBD004C480F3}" type="parTrans" cxnId="{8BEA78A1-4581-4D95-9CC5-43E1D851B7A1}">
      <dgm:prSet/>
      <dgm:spPr/>
      <dgm:t>
        <a:bodyPr/>
        <a:lstStyle/>
        <a:p>
          <a:endParaRPr lang="en-GB" sz="2400" b="1"/>
        </a:p>
      </dgm:t>
    </dgm:pt>
    <dgm:pt modelId="{D86E4714-CF7D-4A6B-9072-350C53CE1560}" type="sibTrans" cxnId="{8BEA78A1-4581-4D95-9CC5-43E1D851B7A1}">
      <dgm:prSet/>
      <dgm:spPr/>
      <dgm:t>
        <a:bodyPr/>
        <a:lstStyle/>
        <a:p>
          <a:endParaRPr lang="en-GB" sz="2400" b="1"/>
        </a:p>
      </dgm:t>
    </dgm:pt>
    <dgm:pt modelId="{82A24295-4F57-4A9B-ABA6-44C21284883D}">
      <dgm:prSet phldrT="[Text]" custT="1"/>
      <dgm:spPr/>
      <dgm:t>
        <a:bodyPr/>
        <a:lstStyle/>
        <a:p>
          <a:r>
            <a:rPr lang="en-GB" sz="2400" b="1" dirty="0" smtClean="0"/>
            <a:t>Digital Jobs</a:t>
          </a:r>
          <a:endParaRPr lang="en-GB" sz="2400" b="1" dirty="0"/>
        </a:p>
      </dgm:t>
    </dgm:pt>
    <dgm:pt modelId="{C91EA205-DDD6-4ADB-A8A8-18D3A2083FA1}" type="parTrans" cxnId="{311F3D07-A1B6-4BE2-A382-E29B4E47C341}">
      <dgm:prSet/>
      <dgm:spPr/>
      <dgm:t>
        <a:bodyPr/>
        <a:lstStyle/>
        <a:p>
          <a:endParaRPr lang="en-GB" sz="2400" b="1"/>
        </a:p>
      </dgm:t>
    </dgm:pt>
    <dgm:pt modelId="{7A2FE091-FA56-43FD-ACDA-5CF4E5986CDD}" type="sibTrans" cxnId="{311F3D07-A1B6-4BE2-A382-E29B4E47C341}">
      <dgm:prSet/>
      <dgm:spPr/>
      <dgm:t>
        <a:bodyPr/>
        <a:lstStyle/>
        <a:p>
          <a:endParaRPr lang="en-GB" sz="2400" b="1"/>
        </a:p>
      </dgm:t>
    </dgm:pt>
    <dgm:pt modelId="{5D96047D-0A3A-4A86-880A-4D315FBBAE22}">
      <dgm:prSet phldrT="[Text]" custT="1"/>
      <dgm:spPr/>
      <dgm:t>
        <a:bodyPr/>
        <a:lstStyle/>
        <a:p>
          <a:r>
            <a:rPr lang="en-GB" sz="2400" b="1" dirty="0" smtClean="0"/>
            <a:t>Governance – the role of cities</a:t>
          </a:r>
        </a:p>
      </dgm:t>
    </dgm:pt>
    <dgm:pt modelId="{217580FB-CE16-4902-8067-77D557D25D94}" type="parTrans" cxnId="{D5D6EE29-C2E6-488A-8485-5CCB845FBCE6}">
      <dgm:prSet/>
      <dgm:spPr/>
      <dgm:t>
        <a:bodyPr/>
        <a:lstStyle/>
        <a:p>
          <a:endParaRPr lang="en-GB" sz="2400" b="1"/>
        </a:p>
      </dgm:t>
    </dgm:pt>
    <dgm:pt modelId="{F545DD30-0039-4D67-83E5-2899C8168B62}" type="sibTrans" cxnId="{D5D6EE29-C2E6-488A-8485-5CCB845FBCE6}">
      <dgm:prSet/>
      <dgm:spPr/>
      <dgm:t>
        <a:bodyPr/>
        <a:lstStyle/>
        <a:p>
          <a:endParaRPr lang="en-GB" sz="2400" b="1"/>
        </a:p>
      </dgm:t>
    </dgm:pt>
    <dgm:pt modelId="{1658D17E-EF47-4057-82F4-9A68E0FE4F1E}">
      <dgm:prSet phldrT="[Text]" custT="1"/>
      <dgm:spPr/>
      <dgm:t>
        <a:bodyPr/>
        <a:lstStyle/>
        <a:p>
          <a:r>
            <a:rPr lang="en-GB" sz="2400" b="1" dirty="0" smtClean="0"/>
            <a:t>Digital </a:t>
          </a:r>
        </a:p>
        <a:p>
          <a:r>
            <a:rPr lang="en-GB" sz="2400" b="1" dirty="0" smtClean="0"/>
            <a:t>Talent</a:t>
          </a:r>
          <a:endParaRPr lang="en-GB" sz="2400" b="1" dirty="0"/>
        </a:p>
      </dgm:t>
    </dgm:pt>
    <dgm:pt modelId="{D63A8AA4-BAAF-47A1-B0D7-65D3B55F09FE}" type="parTrans" cxnId="{DC7A98FE-414C-4B62-98B9-7BDD75363DE5}">
      <dgm:prSet/>
      <dgm:spPr/>
      <dgm:t>
        <a:bodyPr/>
        <a:lstStyle/>
        <a:p>
          <a:endParaRPr lang="en-GB" sz="2400" b="1"/>
        </a:p>
      </dgm:t>
    </dgm:pt>
    <dgm:pt modelId="{5DFC81AE-0742-46C5-AD7F-B716D856DC8D}" type="sibTrans" cxnId="{DC7A98FE-414C-4B62-98B9-7BDD75363DE5}">
      <dgm:prSet/>
      <dgm:spPr/>
      <dgm:t>
        <a:bodyPr/>
        <a:lstStyle/>
        <a:p>
          <a:endParaRPr lang="en-GB" sz="2400" b="1"/>
        </a:p>
      </dgm:t>
    </dgm:pt>
    <dgm:pt modelId="{6E4AB08C-D485-4E00-BCF0-582C7DF66D5F}" type="pres">
      <dgm:prSet presAssocID="{8CFD86AB-1C58-423E-A828-661D1A23A780}" presName="cycle" presStyleCnt="0">
        <dgm:presLayoutVars>
          <dgm:dir/>
          <dgm:resizeHandles val="exact"/>
        </dgm:presLayoutVars>
      </dgm:prSet>
      <dgm:spPr/>
      <dgm:t>
        <a:bodyPr/>
        <a:lstStyle/>
        <a:p>
          <a:endParaRPr lang="en-GB"/>
        </a:p>
      </dgm:t>
    </dgm:pt>
    <dgm:pt modelId="{AA886235-96BB-4982-AA75-968A9F290AA5}" type="pres">
      <dgm:prSet presAssocID="{A0E90F56-CBBF-4CE4-9648-D017D5552DC5}" presName="node" presStyleLbl="node1" presStyleIdx="0" presStyleCnt="4" custScaleX="161817" custScaleY="159213">
        <dgm:presLayoutVars>
          <dgm:bulletEnabled val="1"/>
        </dgm:presLayoutVars>
      </dgm:prSet>
      <dgm:spPr/>
      <dgm:t>
        <a:bodyPr/>
        <a:lstStyle/>
        <a:p>
          <a:endParaRPr lang="en-GB"/>
        </a:p>
      </dgm:t>
    </dgm:pt>
    <dgm:pt modelId="{A7F4A0C7-CF33-4FB1-A775-8F8644D57F76}" type="pres">
      <dgm:prSet presAssocID="{A0E90F56-CBBF-4CE4-9648-D017D5552DC5}" presName="spNode" presStyleCnt="0"/>
      <dgm:spPr/>
    </dgm:pt>
    <dgm:pt modelId="{EFB4AA6A-5E9B-4EEB-B918-AD8CE3A6EDCE}" type="pres">
      <dgm:prSet presAssocID="{D86E4714-CF7D-4A6B-9072-350C53CE1560}" presName="sibTrans" presStyleLbl="sibTrans1D1" presStyleIdx="0" presStyleCnt="4"/>
      <dgm:spPr/>
      <dgm:t>
        <a:bodyPr/>
        <a:lstStyle/>
        <a:p>
          <a:endParaRPr lang="en-GB"/>
        </a:p>
      </dgm:t>
    </dgm:pt>
    <dgm:pt modelId="{801EDC89-4900-4648-85D8-EC71B36AC406}" type="pres">
      <dgm:prSet presAssocID="{82A24295-4F57-4A9B-ABA6-44C21284883D}" presName="node" presStyleLbl="node1" presStyleIdx="1" presStyleCnt="4" custScaleX="154340" custScaleY="145239" custRadScaleRad="109286" custRadScaleInc="2266">
        <dgm:presLayoutVars>
          <dgm:bulletEnabled val="1"/>
        </dgm:presLayoutVars>
      </dgm:prSet>
      <dgm:spPr/>
      <dgm:t>
        <a:bodyPr/>
        <a:lstStyle/>
        <a:p>
          <a:endParaRPr lang="en-GB"/>
        </a:p>
      </dgm:t>
    </dgm:pt>
    <dgm:pt modelId="{2A74163B-A406-4EB9-9F44-460B9CE9854D}" type="pres">
      <dgm:prSet presAssocID="{82A24295-4F57-4A9B-ABA6-44C21284883D}" presName="spNode" presStyleCnt="0"/>
      <dgm:spPr/>
    </dgm:pt>
    <dgm:pt modelId="{0D34B311-0795-403A-A341-A84A29B69096}" type="pres">
      <dgm:prSet presAssocID="{7A2FE091-FA56-43FD-ACDA-5CF4E5986CDD}" presName="sibTrans" presStyleLbl="sibTrans1D1" presStyleIdx="1" presStyleCnt="4"/>
      <dgm:spPr/>
      <dgm:t>
        <a:bodyPr/>
        <a:lstStyle/>
        <a:p>
          <a:endParaRPr lang="en-GB"/>
        </a:p>
      </dgm:t>
    </dgm:pt>
    <dgm:pt modelId="{DF276E98-AD4C-483C-AF44-B09E0FF382AA}" type="pres">
      <dgm:prSet presAssocID="{5D96047D-0A3A-4A86-880A-4D315FBBAE22}" presName="node" presStyleLbl="node1" presStyleIdx="2" presStyleCnt="4" custScaleX="191613" custScaleY="151860">
        <dgm:presLayoutVars>
          <dgm:bulletEnabled val="1"/>
        </dgm:presLayoutVars>
      </dgm:prSet>
      <dgm:spPr/>
      <dgm:t>
        <a:bodyPr/>
        <a:lstStyle/>
        <a:p>
          <a:endParaRPr lang="en-GB"/>
        </a:p>
      </dgm:t>
    </dgm:pt>
    <dgm:pt modelId="{EDF8F654-7590-4126-8787-61CC820CA545}" type="pres">
      <dgm:prSet presAssocID="{5D96047D-0A3A-4A86-880A-4D315FBBAE22}" presName="spNode" presStyleCnt="0"/>
      <dgm:spPr/>
    </dgm:pt>
    <dgm:pt modelId="{7D611D5C-CE72-4EFE-820B-EB923E7DD46E}" type="pres">
      <dgm:prSet presAssocID="{F545DD30-0039-4D67-83E5-2899C8168B62}" presName="sibTrans" presStyleLbl="sibTrans1D1" presStyleIdx="2" presStyleCnt="4"/>
      <dgm:spPr/>
      <dgm:t>
        <a:bodyPr/>
        <a:lstStyle/>
        <a:p>
          <a:endParaRPr lang="en-GB"/>
        </a:p>
      </dgm:t>
    </dgm:pt>
    <dgm:pt modelId="{D9165CCF-7D7D-49E9-9468-71E6486DF58C}" type="pres">
      <dgm:prSet presAssocID="{1658D17E-EF47-4057-82F4-9A68E0FE4F1E}" presName="node" presStyleLbl="node1" presStyleIdx="3" presStyleCnt="4" custScaleX="152286" custScaleY="145239" custRadScaleRad="108668" custRadScaleInc="-2279">
        <dgm:presLayoutVars>
          <dgm:bulletEnabled val="1"/>
        </dgm:presLayoutVars>
      </dgm:prSet>
      <dgm:spPr/>
      <dgm:t>
        <a:bodyPr/>
        <a:lstStyle/>
        <a:p>
          <a:endParaRPr lang="en-GB"/>
        </a:p>
      </dgm:t>
    </dgm:pt>
    <dgm:pt modelId="{362547F7-7CC8-4E86-9F06-2E17105F6A58}" type="pres">
      <dgm:prSet presAssocID="{1658D17E-EF47-4057-82F4-9A68E0FE4F1E}" presName="spNode" presStyleCnt="0"/>
      <dgm:spPr/>
    </dgm:pt>
    <dgm:pt modelId="{02D5B47B-55BD-44A9-97CF-FC07099D8A05}" type="pres">
      <dgm:prSet presAssocID="{5DFC81AE-0742-46C5-AD7F-B716D856DC8D}" presName="sibTrans" presStyleLbl="sibTrans1D1" presStyleIdx="3" presStyleCnt="4"/>
      <dgm:spPr/>
      <dgm:t>
        <a:bodyPr/>
        <a:lstStyle/>
        <a:p>
          <a:endParaRPr lang="en-GB"/>
        </a:p>
      </dgm:t>
    </dgm:pt>
  </dgm:ptLst>
  <dgm:cxnLst>
    <dgm:cxn modelId="{3F737915-9B80-4273-9776-46A7096150F4}" type="presOf" srcId="{5D96047D-0A3A-4A86-880A-4D315FBBAE22}" destId="{DF276E98-AD4C-483C-AF44-B09E0FF382AA}" srcOrd="0" destOrd="0" presId="urn:microsoft.com/office/officeart/2005/8/layout/cycle6"/>
    <dgm:cxn modelId="{DFD65172-A795-4471-8EE9-E275F137FDDD}" type="presOf" srcId="{D86E4714-CF7D-4A6B-9072-350C53CE1560}" destId="{EFB4AA6A-5E9B-4EEB-B918-AD8CE3A6EDCE}" srcOrd="0" destOrd="0" presId="urn:microsoft.com/office/officeart/2005/8/layout/cycle6"/>
    <dgm:cxn modelId="{311F3D07-A1B6-4BE2-A382-E29B4E47C341}" srcId="{8CFD86AB-1C58-423E-A828-661D1A23A780}" destId="{82A24295-4F57-4A9B-ABA6-44C21284883D}" srcOrd="1" destOrd="0" parTransId="{C91EA205-DDD6-4ADB-A8A8-18D3A2083FA1}" sibTransId="{7A2FE091-FA56-43FD-ACDA-5CF4E5986CDD}"/>
    <dgm:cxn modelId="{AE4FC969-6C9D-4685-B0B3-053E650A868A}" type="presOf" srcId="{7A2FE091-FA56-43FD-ACDA-5CF4E5986CDD}" destId="{0D34B311-0795-403A-A341-A84A29B69096}" srcOrd="0" destOrd="0" presId="urn:microsoft.com/office/officeart/2005/8/layout/cycle6"/>
    <dgm:cxn modelId="{71547DEE-2F57-419E-8521-504DEC75963F}" type="presOf" srcId="{5DFC81AE-0742-46C5-AD7F-B716D856DC8D}" destId="{02D5B47B-55BD-44A9-97CF-FC07099D8A05}" srcOrd="0" destOrd="0" presId="urn:microsoft.com/office/officeart/2005/8/layout/cycle6"/>
    <dgm:cxn modelId="{8BEA78A1-4581-4D95-9CC5-43E1D851B7A1}" srcId="{8CFD86AB-1C58-423E-A828-661D1A23A780}" destId="{A0E90F56-CBBF-4CE4-9648-D017D5552DC5}" srcOrd="0" destOrd="0" parTransId="{1E6BB4ED-DD81-41B6-9420-BBD004C480F3}" sibTransId="{D86E4714-CF7D-4A6B-9072-350C53CE1560}"/>
    <dgm:cxn modelId="{DC7A98FE-414C-4B62-98B9-7BDD75363DE5}" srcId="{8CFD86AB-1C58-423E-A828-661D1A23A780}" destId="{1658D17E-EF47-4057-82F4-9A68E0FE4F1E}" srcOrd="3" destOrd="0" parTransId="{D63A8AA4-BAAF-47A1-B0D7-65D3B55F09FE}" sibTransId="{5DFC81AE-0742-46C5-AD7F-B716D856DC8D}"/>
    <dgm:cxn modelId="{D5D6EE29-C2E6-488A-8485-5CCB845FBCE6}" srcId="{8CFD86AB-1C58-423E-A828-661D1A23A780}" destId="{5D96047D-0A3A-4A86-880A-4D315FBBAE22}" srcOrd="2" destOrd="0" parTransId="{217580FB-CE16-4902-8067-77D557D25D94}" sibTransId="{F545DD30-0039-4D67-83E5-2899C8168B62}"/>
    <dgm:cxn modelId="{DDBC4602-17A5-4712-9BD1-25DBEC182A36}" type="presOf" srcId="{8CFD86AB-1C58-423E-A828-661D1A23A780}" destId="{6E4AB08C-D485-4E00-BCF0-582C7DF66D5F}" srcOrd="0" destOrd="0" presId="urn:microsoft.com/office/officeart/2005/8/layout/cycle6"/>
    <dgm:cxn modelId="{6107A50E-497E-4ADF-B938-CC9D3D9CE306}" type="presOf" srcId="{A0E90F56-CBBF-4CE4-9648-D017D5552DC5}" destId="{AA886235-96BB-4982-AA75-968A9F290AA5}" srcOrd="0" destOrd="0" presId="urn:microsoft.com/office/officeart/2005/8/layout/cycle6"/>
    <dgm:cxn modelId="{1B036EAB-289E-43D0-9E01-798EE6E51AF8}" type="presOf" srcId="{1658D17E-EF47-4057-82F4-9A68E0FE4F1E}" destId="{D9165CCF-7D7D-49E9-9468-71E6486DF58C}" srcOrd="0" destOrd="0" presId="urn:microsoft.com/office/officeart/2005/8/layout/cycle6"/>
    <dgm:cxn modelId="{3C7EBA3F-5BB8-4A9C-B419-0A6E2197562B}" type="presOf" srcId="{82A24295-4F57-4A9B-ABA6-44C21284883D}" destId="{801EDC89-4900-4648-85D8-EC71B36AC406}" srcOrd="0" destOrd="0" presId="urn:microsoft.com/office/officeart/2005/8/layout/cycle6"/>
    <dgm:cxn modelId="{525AFDDE-D800-49E7-8F4A-2979000EEB27}" type="presOf" srcId="{F545DD30-0039-4D67-83E5-2899C8168B62}" destId="{7D611D5C-CE72-4EFE-820B-EB923E7DD46E}" srcOrd="0" destOrd="0" presId="urn:microsoft.com/office/officeart/2005/8/layout/cycle6"/>
    <dgm:cxn modelId="{D44641FF-676D-46E0-AA89-4AE8CF61E20C}" type="presParOf" srcId="{6E4AB08C-D485-4E00-BCF0-582C7DF66D5F}" destId="{AA886235-96BB-4982-AA75-968A9F290AA5}" srcOrd="0" destOrd="0" presId="urn:microsoft.com/office/officeart/2005/8/layout/cycle6"/>
    <dgm:cxn modelId="{7280EB76-22A0-4EE1-BAFC-F46B3491C654}" type="presParOf" srcId="{6E4AB08C-D485-4E00-BCF0-582C7DF66D5F}" destId="{A7F4A0C7-CF33-4FB1-A775-8F8644D57F76}" srcOrd="1" destOrd="0" presId="urn:microsoft.com/office/officeart/2005/8/layout/cycle6"/>
    <dgm:cxn modelId="{B1826075-96D1-4F75-86F9-F071CE7B942F}" type="presParOf" srcId="{6E4AB08C-D485-4E00-BCF0-582C7DF66D5F}" destId="{EFB4AA6A-5E9B-4EEB-B918-AD8CE3A6EDCE}" srcOrd="2" destOrd="0" presId="urn:microsoft.com/office/officeart/2005/8/layout/cycle6"/>
    <dgm:cxn modelId="{17D93CBD-5863-42DF-97DC-45210E266FE8}" type="presParOf" srcId="{6E4AB08C-D485-4E00-BCF0-582C7DF66D5F}" destId="{801EDC89-4900-4648-85D8-EC71B36AC406}" srcOrd="3" destOrd="0" presId="urn:microsoft.com/office/officeart/2005/8/layout/cycle6"/>
    <dgm:cxn modelId="{BA5DA885-2430-4AA3-8BB9-9D589DBD8A17}" type="presParOf" srcId="{6E4AB08C-D485-4E00-BCF0-582C7DF66D5F}" destId="{2A74163B-A406-4EB9-9F44-460B9CE9854D}" srcOrd="4" destOrd="0" presId="urn:microsoft.com/office/officeart/2005/8/layout/cycle6"/>
    <dgm:cxn modelId="{2C93B00D-B4B8-4AA3-B944-9E64C1D638EC}" type="presParOf" srcId="{6E4AB08C-D485-4E00-BCF0-582C7DF66D5F}" destId="{0D34B311-0795-403A-A341-A84A29B69096}" srcOrd="5" destOrd="0" presId="urn:microsoft.com/office/officeart/2005/8/layout/cycle6"/>
    <dgm:cxn modelId="{8320FE92-B9BD-4153-B5CC-8177A8923EFE}" type="presParOf" srcId="{6E4AB08C-D485-4E00-BCF0-582C7DF66D5F}" destId="{DF276E98-AD4C-483C-AF44-B09E0FF382AA}" srcOrd="6" destOrd="0" presId="urn:microsoft.com/office/officeart/2005/8/layout/cycle6"/>
    <dgm:cxn modelId="{277070F7-7377-4B92-BB48-5D99445DFD4B}" type="presParOf" srcId="{6E4AB08C-D485-4E00-BCF0-582C7DF66D5F}" destId="{EDF8F654-7590-4126-8787-61CC820CA545}" srcOrd="7" destOrd="0" presId="urn:microsoft.com/office/officeart/2005/8/layout/cycle6"/>
    <dgm:cxn modelId="{FD01A499-3080-4A70-8D4F-F1FF4E8F2DE5}" type="presParOf" srcId="{6E4AB08C-D485-4E00-BCF0-582C7DF66D5F}" destId="{7D611D5C-CE72-4EFE-820B-EB923E7DD46E}" srcOrd="8" destOrd="0" presId="urn:microsoft.com/office/officeart/2005/8/layout/cycle6"/>
    <dgm:cxn modelId="{56A36DA1-EBD2-4989-B444-8D982E7D7E5B}" type="presParOf" srcId="{6E4AB08C-D485-4E00-BCF0-582C7DF66D5F}" destId="{D9165CCF-7D7D-49E9-9468-71E6486DF58C}" srcOrd="9" destOrd="0" presId="urn:microsoft.com/office/officeart/2005/8/layout/cycle6"/>
    <dgm:cxn modelId="{C1337C6A-93CC-429A-BF82-30BFB5722B6C}" type="presParOf" srcId="{6E4AB08C-D485-4E00-BCF0-582C7DF66D5F}" destId="{362547F7-7CC8-4E86-9F06-2E17105F6A58}" srcOrd="10" destOrd="0" presId="urn:microsoft.com/office/officeart/2005/8/layout/cycle6"/>
    <dgm:cxn modelId="{AC9CD28D-AFD5-404C-8B1D-6F13C3361E8C}" type="presParOf" srcId="{6E4AB08C-D485-4E00-BCF0-582C7DF66D5F}" destId="{02D5B47B-55BD-44A9-97CF-FC07099D8A05}" srcOrd="11"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DC46AB-2701-2549-8797-DC07D44B5A0A}" type="doc">
      <dgm:prSet loTypeId="urn:microsoft.com/office/officeart/2008/layout/VerticalCurvedList" loCatId="list" qsTypeId="urn:microsoft.com/office/officeart/2005/8/quickstyle/simple4" qsCatId="simple" csTypeId="urn:microsoft.com/office/officeart/2005/8/colors/accent1_2" csCatId="accent1" phldr="1"/>
      <dgm:spPr/>
      <dgm:t>
        <a:bodyPr/>
        <a:lstStyle/>
        <a:p>
          <a:endParaRPr lang="hu-HU"/>
        </a:p>
      </dgm:t>
    </dgm:pt>
    <dgm:pt modelId="{92D4BDB5-B77F-814D-9C1A-95992054E9CD}">
      <dgm:prSet phldrT="[Text]"/>
      <dgm:spPr/>
      <dgm:t>
        <a:bodyPr/>
        <a:lstStyle/>
        <a:p>
          <a:r>
            <a:rPr lang="hu-HU" dirty="0" err="1" smtClean="0"/>
            <a:t>roup</a:t>
          </a:r>
          <a:r>
            <a:rPr lang="hu-HU" dirty="0" smtClean="0"/>
            <a:t> </a:t>
          </a:r>
          <a:r>
            <a:rPr lang="hu-HU" dirty="0" err="1" smtClean="0"/>
            <a:t>around</a:t>
          </a:r>
          <a:r>
            <a:rPr lang="hu-HU" dirty="0" smtClean="0"/>
            <a:t> </a:t>
          </a:r>
          <a:r>
            <a:rPr lang="hu-HU" dirty="0" err="1" smtClean="0"/>
            <a:t>topics</a:t>
          </a:r>
          <a:endParaRPr lang="hu-HU" dirty="0"/>
        </a:p>
      </dgm:t>
    </dgm:pt>
    <dgm:pt modelId="{F45308A2-B936-A742-AAFA-1594D45480F0}" type="parTrans" cxnId="{D5F1B655-2851-5246-874D-AB064F00065A}">
      <dgm:prSet/>
      <dgm:spPr/>
      <dgm:t>
        <a:bodyPr/>
        <a:lstStyle/>
        <a:p>
          <a:endParaRPr lang="hu-HU"/>
        </a:p>
      </dgm:t>
    </dgm:pt>
    <dgm:pt modelId="{CA303D3E-8DD0-2E40-A3C6-D675FBB1EEC8}" type="sibTrans" cxnId="{D5F1B655-2851-5246-874D-AB064F00065A}">
      <dgm:prSet/>
      <dgm:spPr/>
      <dgm:t>
        <a:bodyPr/>
        <a:lstStyle/>
        <a:p>
          <a:endParaRPr lang="hu-HU"/>
        </a:p>
      </dgm:t>
    </dgm:pt>
    <dgm:pt modelId="{EF6054FF-8D5C-B547-BC74-74CB297890FF}">
      <dgm:prSet phldrT="[Text]"/>
      <dgm:spPr/>
      <dgm:t>
        <a:bodyPr/>
        <a:lstStyle/>
        <a:p>
          <a:r>
            <a:rPr lang="hu-HU" baseline="0" dirty="0" err="1" smtClean="0"/>
            <a:t>eflection</a:t>
          </a:r>
          <a:r>
            <a:rPr lang="hu-HU" baseline="0" dirty="0" smtClean="0"/>
            <a:t> (</a:t>
          </a:r>
          <a:r>
            <a:rPr lang="hu-HU" baseline="0" dirty="0" err="1" smtClean="0"/>
            <a:t>individual</a:t>
          </a:r>
          <a:r>
            <a:rPr lang="hu-HU" baseline="0" dirty="0" smtClean="0"/>
            <a:t>)</a:t>
          </a:r>
          <a:endParaRPr lang="hu-HU" dirty="0"/>
        </a:p>
      </dgm:t>
    </dgm:pt>
    <dgm:pt modelId="{279F072B-DBDD-854B-8A73-54E22854092F}" type="parTrans" cxnId="{016F9EB7-49F9-8C44-9EF0-CBCE148E3399}">
      <dgm:prSet/>
      <dgm:spPr/>
      <dgm:t>
        <a:bodyPr/>
        <a:lstStyle/>
        <a:p>
          <a:endParaRPr lang="hu-HU"/>
        </a:p>
      </dgm:t>
    </dgm:pt>
    <dgm:pt modelId="{87541DCE-A5DB-E240-A2F4-0B0D6BF428CE}" type="sibTrans" cxnId="{016F9EB7-49F9-8C44-9EF0-CBCE148E3399}">
      <dgm:prSet/>
      <dgm:spPr/>
      <dgm:t>
        <a:bodyPr/>
        <a:lstStyle/>
        <a:p>
          <a:endParaRPr lang="hu-HU"/>
        </a:p>
      </dgm:t>
    </dgm:pt>
    <dgm:pt modelId="{EB48A39B-3ED3-9B43-9AC1-8D0B847910BC}">
      <dgm:prSet phldrT="[Text]"/>
      <dgm:spPr/>
      <dgm:t>
        <a:bodyPr/>
        <a:lstStyle/>
        <a:p>
          <a:r>
            <a:rPr lang="hu-HU" dirty="0" smtClean="0"/>
            <a:t>air </a:t>
          </a:r>
          <a:r>
            <a:rPr lang="hu-HU" dirty="0" err="1" smtClean="0"/>
            <a:t>evaluation</a:t>
          </a:r>
          <a:endParaRPr lang="hu-HU" dirty="0"/>
        </a:p>
      </dgm:t>
    </dgm:pt>
    <dgm:pt modelId="{527B5F35-0250-D149-BEB4-665C69E62149}" type="parTrans" cxnId="{E8074B1B-468A-0B4C-9870-C70B500B70B6}">
      <dgm:prSet/>
      <dgm:spPr/>
      <dgm:t>
        <a:bodyPr/>
        <a:lstStyle/>
        <a:p>
          <a:endParaRPr lang="hu-HU"/>
        </a:p>
      </dgm:t>
    </dgm:pt>
    <dgm:pt modelId="{FC77167D-EC50-C540-BA3D-F2ABF8F7AE0D}" type="sibTrans" cxnId="{E8074B1B-468A-0B4C-9870-C70B500B70B6}">
      <dgm:prSet/>
      <dgm:spPr/>
      <dgm:t>
        <a:bodyPr/>
        <a:lstStyle/>
        <a:p>
          <a:endParaRPr lang="hu-HU"/>
        </a:p>
      </dgm:t>
    </dgm:pt>
    <dgm:pt modelId="{4EE68440-53AD-0141-8BF4-F10144331D3A}">
      <dgm:prSet phldrT="[Text]"/>
      <dgm:spPr/>
      <dgm:t>
        <a:bodyPr/>
        <a:lstStyle/>
        <a:p>
          <a:r>
            <a:rPr lang="hu-HU" dirty="0" err="1" smtClean="0"/>
            <a:t>groups</a:t>
          </a:r>
          <a:r>
            <a:rPr lang="hu-HU" dirty="0" smtClean="0"/>
            <a:t> (</a:t>
          </a:r>
          <a:r>
            <a:rPr lang="hu-HU" dirty="0" err="1" smtClean="0"/>
            <a:t>cross</a:t>
          </a:r>
          <a:r>
            <a:rPr lang="hu-HU" dirty="0" smtClean="0"/>
            <a:t> </a:t>
          </a:r>
          <a:r>
            <a:rPr lang="hu-HU" dirty="0" err="1" smtClean="0"/>
            <a:t>groups</a:t>
          </a:r>
          <a:r>
            <a:rPr lang="hu-HU" dirty="0" smtClean="0"/>
            <a:t>)     </a:t>
          </a:r>
          <a:endParaRPr lang="hu-HU" dirty="0"/>
        </a:p>
      </dgm:t>
    </dgm:pt>
    <dgm:pt modelId="{6485FA1F-1411-7645-9B76-8FEEAFB0369F}" type="parTrans" cxnId="{68C9B4FB-D56F-BC4D-9592-C34F033C894A}">
      <dgm:prSet/>
      <dgm:spPr/>
      <dgm:t>
        <a:bodyPr/>
        <a:lstStyle/>
        <a:p>
          <a:endParaRPr lang="hu-HU"/>
        </a:p>
      </dgm:t>
    </dgm:pt>
    <dgm:pt modelId="{3FF0A76E-8BF6-5A49-8886-7B7362BFD3EF}" type="sibTrans" cxnId="{68C9B4FB-D56F-BC4D-9592-C34F033C894A}">
      <dgm:prSet/>
      <dgm:spPr/>
      <dgm:t>
        <a:bodyPr/>
        <a:lstStyle/>
        <a:p>
          <a:endParaRPr lang="hu-HU"/>
        </a:p>
      </dgm:t>
    </dgm:pt>
    <dgm:pt modelId="{7A71D71D-B4FD-5A4A-9C1D-62F02579E589}">
      <dgm:prSet phldrT="[Text]"/>
      <dgm:spPr/>
      <dgm:t>
        <a:bodyPr/>
        <a:lstStyle/>
        <a:p>
          <a:r>
            <a:rPr lang="hu-HU" dirty="0" err="1" smtClean="0"/>
            <a:t>oster</a:t>
          </a:r>
          <a:r>
            <a:rPr lang="hu-HU" dirty="0" smtClean="0"/>
            <a:t> - </a:t>
          </a:r>
          <a:r>
            <a:rPr lang="hu-HU" dirty="0" err="1" smtClean="0"/>
            <a:t>group</a:t>
          </a:r>
          <a:r>
            <a:rPr lang="hu-HU" dirty="0" smtClean="0"/>
            <a:t> </a:t>
          </a:r>
          <a:r>
            <a:rPr lang="hu-HU" dirty="0" err="1" smtClean="0"/>
            <a:t>discussion</a:t>
          </a:r>
          <a:endParaRPr lang="hu-HU" dirty="0"/>
        </a:p>
      </dgm:t>
    </dgm:pt>
    <dgm:pt modelId="{AB4C3D14-1E28-B946-80EA-550F2D0F790C}" type="parTrans" cxnId="{AF47C718-18BF-FD40-A01F-E4C133058728}">
      <dgm:prSet/>
      <dgm:spPr/>
      <dgm:t>
        <a:bodyPr/>
        <a:lstStyle/>
        <a:p>
          <a:endParaRPr lang="en-GB"/>
        </a:p>
      </dgm:t>
    </dgm:pt>
    <dgm:pt modelId="{292ED2E0-34CC-C241-9288-0A82B06B8265}" type="sibTrans" cxnId="{AF47C718-18BF-FD40-A01F-E4C133058728}">
      <dgm:prSet/>
      <dgm:spPr/>
      <dgm:t>
        <a:bodyPr/>
        <a:lstStyle/>
        <a:p>
          <a:endParaRPr lang="en-GB"/>
        </a:p>
      </dgm:t>
    </dgm:pt>
    <dgm:pt modelId="{B5E5FC40-CAA6-9144-92E7-D3C62614E3AE}">
      <dgm:prSet phldrT="[Text]"/>
      <dgm:spPr/>
      <dgm:t>
        <a:bodyPr/>
        <a:lstStyle/>
        <a:p>
          <a:r>
            <a:rPr lang="hu-HU" dirty="0" err="1" smtClean="0"/>
            <a:t>rganisation</a:t>
          </a:r>
          <a:endParaRPr lang="hu-HU" dirty="0"/>
        </a:p>
      </dgm:t>
    </dgm:pt>
    <dgm:pt modelId="{ACBA92DC-C31A-F940-9F1E-29BD28DD6844}" type="parTrans" cxnId="{A9412E81-5014-994A-8EAC-0E9B49D76E0D}">
      <dgm:prSet/>
      <dgm:spPr/>
      <dgm:t>
        <a:bodyPr/>
        <a:lstStyle/>
        <a:p>
          <a:endParaRPr lang="en-GB"/>
        </a:p>
      </dgm:t>
    </dgm:pt>
    <dgm:pt modelId="{43E4FDCC-E088-1949-AA76-7B59C8E70472}" type="sibTrans" cxnId="{A9412E81-5014-994A-8EAC-0E9B49D76E0D}">
      <dgm:prSet/>
      <dgm:spPr/>
      <dgm:t>
        <a:bodyPr/>
        <a:lstStyle/>
        <a:p>
          <a:endParaRPr lang="en-GB"/>
        </a:p>
      </dgm:t>
    </dgm:pt>
    <dgm:pt modelId="{78BB2434-DC43-5A40-A116-1E051035DDFD}" type="pres">
      <dgm:prSet presAssocID="{8BDC46AB-2701-2549-8797-DC07D44B5A0A}" presName="Name0" presStyleCnt="0">
        <dgm:presLayoutVars>
          <dgm:chMax val="7"/>
          <dgm:chPref val="7"/>
          <dgm:dir/>
        </dgm:presLayoutVars>
      </dgm:prSet>
      <dgm:spPr/>
      <dgm:t>
        <a:bodyPr/>
        <a:lstStyle/>
        <a:p>
          <a:endParaRPr lang="hu-HU"/>
        </a:p>
      </dgm:t>
    </dgm:pt>
    <dgm:pt modelId="{E0765225-1B97-7F49-B680-AE445E67B8D3}" type="pres">
      <dgm:prSet presAssocID="{8BDC46AB-2701-2549-8797-DC07D44B5A0A}" presName="Name1" presStyleCnt="0"/>
      <dgm:spPr/>
    </dgm:pt>
    <dgm:pt modelId="{5E3F5C49-0C74-D646-86DC-6E41DEB86912}" type="pres">
      <dgm:prSet presAssocID="{8BDC46AB-2701-2549-8797-DC07D44B5A0A}" presName="cycle" presStyleCnt="0"/>
      <dgm:spPr/>
    </dgm:pt>
    <dgm:pt modelId="{4EE23489-528A-2E46-99D3-422DB018611B}" type="pres">
      <dgm:prSet presAssocID="{8BDC46AB-2701-2549-8797-DC07D44B5A0A}" presName="srcNode" presStyleLbl="node1" presStyleIdx="0" presStyleCnt="6"/>
      <dgm:spPr/>
    </dgm:pt>
    <dgm:pt modelId="{EBD609DB-4949-BF4B-8823-89D8982C61EA}" type="pres">
      <dgm:prSet presAssocID="{8BDC46AB-2701-2549-8797-DC07D44B5A0A}" presName="conn" presStyleLbl="parChTrans1D2" presStyleIdx="0" presStyleCnt="1"/>
      <dgm:spPr/>
      <dgm:t>
        <a:bodyPr/>
        <a:lstStyle/>
        <a:p>
          <a:endParaRPr lang="hu-HU"/>
        </a:p>
      </dgm:t>
    </dgm:pt>
    <dgm:pt modelId="{1B8E611D-6C89-E640-9835-9DE184BEC3BB}" type="pres">
      <dgm:prSet presAssocID="{8BDC46AB-2701-2549-8797-DC07D44B5A0A}" presName="extraNode" presStyleLbl="node1" presStyleIdx="0" presStyleCnt="6"/>
      <dgm:spPr/>
    </dgm:pt>
    <dgm:pt modelId="{0526E011-4437-6544-B0B2-5431DD631BE6}" type="pres">
      <dgm:prSet presAssocID="{8BDC46AB-2701-2549-8797-DC07D44B5A0A}" presName="dstNode" presStyleLbl="node1" presStyleIdx="0" presStyleCnt="6"/>
      <dgm:spPr/>
    </dgm:pt>
    <dgm:pt modelId="{23B9E419-1ACD-9F4F-8BB9-83E0C94D8452}" type="pres">
      <dgm:prSet presAssocID="{92D4BDB5-B77F-814D-9C1A-95992054E9CD}" presName="text_1" presStyleLbl="node1" presStyleIdx="0" presStyleCnt="6">
        <dgm:presLayoutVars>
          <dgm:bulletEnabled val="1"/>
        </dgm:presLayoutVars>
      </dgm:prSet>
      <dgm:spPr/>
      <dgm:t>
        <a:bodyPr/>
        <a:lstStyle/>
        <a:p>
          <a:endParaRPr lang="hu-HU"/>
        </a:p>
      </dgm:t>
    </dgm:pt>
    <dgm:pt modelId="{A7ACCD11-CB28-DB44-99E3-3E1596508ABF}" type="pres">
      <dgm:prSet presAssocID="{92D4BDB5-B77F-814D-9C1A-95992054E9CD}" presName="accent_1" presStyleCnt="0"/>
      <dgm:spPr/>
    </dgm:pt>
    <dgm:pt modelId="{339AD511-90B7-4D44-97DB-674E19519CDD}" type="pres">
      <dgm:prSet presAssocID="{92D4BDB5-B77F-814D-9C1A-95992054E9CD}" presName="accentRepeatNode" presStyleLbl="solidFgAcc1" presStyleIdx="0" presStyleCnt="6" custLinFactNeighborX="1811" custLinFactNeighborY="1299"/>
      <dgm:spPr/>
    </dgm:pt>
    <dgm:pt modelId="{A1657D98-B421-484A-8076-51108F4CAB61}" type="pres">
      <dgm:prSet presAssocID="{EF6054FF-8D5C-B547-BC74-74CB297890FF}" presName="text_2" presStyleLbl="node1" presStyleIdx="1" presStyleCnt="6">
        <dgm:presLayoutVars>
          <dgm:bulletEnabled val="1"/>
        </dgm:presLayoutVars>
      </dgm:prSet>
      <dgm:spPr/>
      <dgm:t>
        <a:bodyPr/>
        <a:lstStyle/>
        <a:p>
          <a:endParaRPr lang="hu-HU"/>
        </a:p>
      </dgm:t>
    </dgm:pt>
    <dgm:pt modelId="{9FFD6179-2D44-D149-80E5-A8D67187CF3F}" type="pres">
      <dgm:prSet presAssocID="{EF6054FF-8D5C-B547-BC74-74CB297890FF}" presName="accent_2" presStyleCnt="0"/>
      <dgm:spPr/>
    </dgm:pt>
    <dgm:pt modelId="{D92AEF49-D715-714C-A6F5-00E7EE669C32}" type="pres">
      <dgm:prSet presAssocID="{EF6054FF-8D5C-B547-BC74-74CB297890FF}" presName="accentRepeatNode" presStyleLbl="solidFgAcc1" presStyleIdx="1" presStyleCnt="6"/>
      <dgm:spPr/>
    </dgm:pt>
    <dgm:pt modelId="{858701DC-920A-C540-BA1A-1CE3D8DE4786}" type="pres">
      <dgm:prSet presAssocID="{7A71D71D-B4FD-5A4A-9C1D-62F02579E589}" presName="text_3" presStyleLbl="node1" presStyleIdx="2" presStyleCnt="6">
        <dgm:presLayoutVars>
          <dgm:bulletEnabled val="1"/>
        </dgm:presLayoutVars>
      </dgm:prSet>
      <dgm:spPr/>
      <dgm:t>
        <a:bodyPr/>
        <a:lstStyle/>
        <a:p>
          <a:endParaRPr lang="en-GB"/>
        </a:p>
      </dgm:t>
    </dgm:pt>
    <dgm:pt modelId="{57580F90-06D4-CB43-8E8C-0B8CB7F254E6}" type="pres">
      <dgm:prSet presAssocID="{7A71D71D-B4FD-5A4A-9C1D-62F02579E589}" presName="accent_3" presStyleCnt="0"/>
      <dgm:spPr/>
    </dgm:pt>
    <dgm:pt modelId="{277C4FF4-A767-A946-AEF2-95561F7D9F4B}" type="pres">
      <dgm:prSet presAssocID="{7A71D71D-B4FD-5A4A-9C1D-62F02579E589}" presName="accentRepeatNode" presStyleLbl="solidFgAcc1" presStyleIdx="2" presStyleCnt="6"/>
      <dgm:spPr/>
    </dgm:pt>
    <dgm:pt modelId="{6B9845CA-9F60-6C43-A68B-AAEC7583F650}" type="pres">
      <dgm:prSet presAssocID="{4EE68440-53AD-0141-8BF4-F10144331D3A}" presName="text_4" presStyleLbl="node1" presStyleIdx="3" presStyleCnt="6">
        <dgm:presLayoutVars>
          <dgm:bulletEnabled val="1"/>
        </dgm:presLayoutVars>
      </dgm:prSet>
      <dgm:spPr/>
      <dgm:t>
        <a:bodyPr/>
        <a:lstStyle/>
        <a:p>
          <a:endParaRPr lang="hu-HU"/>
        </a:p>
      </dgm:t>
    </dgm:pt>
    <dgm:pt modelId="{B281B9F1-F8A5-C64F-95A0-072E319F69D5}" type="pres">
      <dgm:prSet presAssocID="{4EE68440-53AD-0141-8BF4-F10144331D3A}" presName="accent_4" presStyleCnt="0"/>
      <dgm:spPr/>
    </dgm:pt>
    <dgm:pt modelId="{25259162-E980-9F41-8630-8A8614ECB750}" type="pres">
      <dgm:prSet presAssocID="{4EE68440-53AD-0141-8BF4-F10144331D3A}" presName="accentRepeatNode" presStyleLbl="solidFgAcc1" presStyleIdx="3" presStyleCnt="6"/>
      <dgm:spPr/>
    </dgm:pt>
    <dgm:pt modelId="{0ABCCA68-4288-E046-8F11-172CA3EC729D}" type="pres">
      <dgm:prSet presAssocID="{EB48A39B-3ED3-9B43-9AC1-8D0B847910BC}" presName="text_5" presStyleLbl="node1" presStyleIdx="4" presStyleCnt="6">
        <dgm:presLayoutVars>
          <dgm:bulletEnabled val="1"/>
        </dgm:presLayoutVars>
      </dgm:prSet>
      <dgm:spPr/>
      <dgm:t>
        <a:bodyPr/>
        <a:lstStyle/>
        <a:p>
          <a:endParaRPr lang="hu-HU"/>
        </a:p>
      </dgm:t>
    </dgm:pt>
    <dgm:pt modelId="{DBE3FB45-450E-E64B-84BA-77BE9CDB96CF}" type="pres">
      <dgm:prSet presAssocID="{EB48A39B-3ED3-9B43-9AC1-8D0B847910BC}" presName="accent_5" presStyleCnt="0"/>
      <dgm:spPr/>
    </dgm:pt>
    <dgm:pt modelId="{F1F8762A-3611-5B46-A4EF-E6A832BA3934}" type="pres">
      <dgm:prSet presAssocID="{EB48A39B-3ED3-9B43-9AC1-8D0B847910BC}" presName="accentRepeatNode" presStyleLbl="solidFgAcc1" presStyleIdx="4" presStyleCnt="6"/>
      <dgm:spPr/>
    </dgm:pt>
    <dgm:pt modelId="{7F4B905F-B9D5-604E-88DF-4216E82D5C6F}" type="pres">
      <dgm:prSet presAssocID="{B5E5FC40-CAA6-9144-92E7-D3C62614E3AE}" presName="text_6" presStyleLbl="node1" presStyleIdx="5" presStyleCnt="6">
        <dgm:presLayoutVars>
          <dgm:bulletEnabled val="1"/>
        </dgm:presLayoutVars>
      </dgm:prSet>
      <dgm:spPr/>
      <dgm:t>
        <a:bodyPr/>
        <a:lstStyle/>
        <a:p>
          <a:endParaRPr lang="en-GB"/>
        </a:p>
      </dgm:t>
    </dgm:pt>
    <dgm:pt modelId="{6FEBD175-3A1E-554C-B12C-34CB9A965FA1}" type="pres">
      <dgm:prSet presAssocID="{B5E5FC40-CAA6-9144-92E7-D3C62614E3AE}" presName="accent_6" presStyleCnt="0"/>
      <dgm:spPr/>
    </dgm:pt>
    <dgm:pt modelId="{3FBBC5A0-33BA-094B-AE4B-BDAFA62B5EA2}" type="pres">
      <dgm:prSet presAssocID="{B5E5FC40-CAA6-9144-92E7-D3C62614E3AE}" presName="accentRepeatNode" presStyleLbl="solidFgAcc1" presStyleIdx="5" presStyleCnt="6"/>
      <dgm:spPr/>
    </dgm:pt>
  </dgm:ptLst>
  <dgm:cxnLst>
    <dgm:cxn modelId="{6C2A09C6-97EC-4907-A5C6-E01DD1D87E8D}" type="presOf" srcId="{EF6054FF-8D5C-B547-BC74-74CB297890FF}" destId="{A1657D98-B421-484A-8076-51108F4CAB61}" srcOrd="0" destOrd="0" presId="urn:microsoft.com/office/officeart/2008/layout/VerticalCurvedList"/>
    <dgm:cxn modelId="{016F9EB7-49F9-8C44-9EF0-CBCE148E3399}" srcId="{8BDC46AB-2701-2549-8797-DC07D44B5A0A}" destId="{EF6054FF-8D5C-B547-BC74-74CB297890FF}" srcOrd="1" destOrd="0" parTransId="{279F072B-DBDD-854B-8A73-54E22854092F}" sibTransId="{87541DCE-A5DB-E240-A2F4-0B0D6BF428CE}"/>
    <dgm:cxn modelId="{E549BF26-8D03-40C4-AB75-138023A10358}" type="presOf" srcId="{4EE68440-53AD-0141-8BF4-F10144331D3A}" destId="{6B9845CA-9F60-6C43-A68B-AAEC7583F650}" srcOrd="0" destOrd="0" presId="urn:microsoft.com/office/officeart/2008/layout/VerticalCurvedList"/>
    <dgm:cxn modelId="{EA4BADCE-D89E-434B-ABB0-A0E48764F3C6}" type="presOf" srcId="{8BDC46AB-2701-2549-8797-DC07D44B5A0A}" destId="{78BB2434-DC43-5A40-A116-1E051035DDFD}" srcOrd="0" destOrd="0" presId="urn:microsoft.com/office/officeart/2008/layout/VerticalCurvedList"/>
    <dgm:cxn modelId="{D5F1B655-2851-5246-874D-AB064F00065A}" srcId="{8BDC46AB-2701-2549-8797-DC07D44B5A0A}" destId="{92D4BDB5-B77F-814D-9C1A-95992054E9CD}" srcOrd="0" destOrd="0" parTransId="{F45308A2-B936-A742-AAFA-1594D45480F0}" sibTransId="{CA303D3E-8DD0-2E40-A3C6-D675FBB1EEC8}"/>
    <dgm:cxn modelId="{AF47C718-18BF-FD40-A01F-E4C133058728}" srcId="{8BDC46AB-2701-2549-8797-DC07D44B5A0A}" destId="{7A71D71D-B4FD-5A4A-9C1D-62F02579E589}" srcOrd="2" destOrd="0" parTransId="{AB4C3D14-1E28-B946-80EA-550F2D0F790C}" sibTransId="{292ED2E0-34CC-C241-9288-0A82B06B8265}"/>
    <dgm:cxn modelId="{F7EA215A-CD77-4DD0-BF79-1FCA644D429E}" type="presOf" srcId="{92D4BDB5-B77F-814D-9C1A-95992054E9CD}" destId="{23B9E419-1ACD-9F4F-8BB9-83E0C94D8452}" srcOrd="0" destOrd="0" presId="urn:microsoft.com/office/officeart/2008/layout/VerticalCurvedList"/>
    <dgm:cxn modelId="{A9412E81-5014-994A-8EAC-0E9B49D76E0D}" srcId="{8BDC46AB-2701-2549-8797-DC07D44B5A0A}" destId="{B5E5FC40-CAA6-9144-92E7-D3C62614E3AE}" srcOrd="5" destOrd="0" parTransId="{ACBA92DC-C31A-F940-9F1E-29BD28DD6844}" sibTransId="{43E4FDCC-E088-1949-AA76-7B59C8E70472}"/>
    <dgm:cxn modelId="{78B5FFD1-B289-4B8F-92AD-11D6B61B5F44}" type="presOf" srcId="{CA303D3E-8DD0-2E40-A3C6-D675FBB1EEC8}" destId="{EBD609DB-4949-BF4B-8823-89D8982C61EA}" srcOrd="0" destOrd="0" presId="urn:microsoft.com/office/officeart/2008/layout/VerticalCurvedList"/>
    <dgm:cxn modelId="{D9CC9E64-DF27-405F-9331-8883289356A7}" type="presOf" srcId="{EB48A39B-3ED3-9B43-9AC1-8D0B847910BC}" destId="{0ABCCA68-4288-E046-8F11-172CA3EC729D}" srcOrd="0" destOrd="0" presId="urn:microsoft.com/office/officeart/2008/layout/VerticalCurvedList"/>
    <dgm:cxn modelId="{E8074B1B-468A-0B4C-9870-C70B500B70B6}" srcId="{8BDC46AB-2701-2549-8797-DC07D44B5A0A}" destId="{EB48A39B-3ED3-9B43-9AC1-8D0B847910BC}" srcOrd="4" destOrd="0" parTransId="{527B5F35-0250-D149-BEB4-665C69E62149}" sibTransId="{FC77167D-EC50-C540-BA3D-F2ABF8F7AE0D}"/>
    <dgm:cxn modelId="{92692B5C-592A-42FD-910C-8DDF810950A1}" type="presOf" srcId="{7A71D71D-B4FD-5A4A-9C1D-62F02579E589}" destId="{858701DC-920A-C540-BA1A-1CE3D8DE4786}" srcOrd="0" destOrd="0" presId="urn:microsoft.com/office/officeart/2008/layout/VerticalCurvedList"/>
    <dgm:cxn modelId="{52D9C557-62EF-4A19-B08C-1C77B1FFFC87}" type="presOf" srcId="{B5E5FC40-CAA6-9144-92E7-D3C62614E3AE}" destId="{7F4B905F-B9D5-604E-88DF-4216E82D5C6F}" srcOrd="0" destOrd="0" presId="urn:microsoft.com/office/officeart/2008/layout/VerticalCurvedList"/>
    <dgm:cxn modelId="{68C9B4FB-D56F-BC4D-9592-C34F033C894A}" srcId="{8BDC46AB-2701-2549-8797-DC07D44B5A0A}" destId="{4EE68440-53AD-0141-8BF4-F10144331D3A}" srcOrd="3" destOrd="0" parTransId="{6485FA1F-1411-7645-9B76-8FEEAFB0369F}" sibTransId="{3FF0A76E-8BF6-5A49-8886-7B7362BFD3EF}"/>
    <dgm:cxn modelId="{A8AA2BEC-140B-4676-B13A-7EFCD2BE6A11}" type="presParOf" srcId="{78BB2434-DC43-5A40-A116-1E051035DDFD}" destId="{E0765225-1B97-7F49-B680-AE445E67B8D3}" srcOrd="0" destOrd="0" presId="urn:microsoft.com/office/officeart/2008/layout/VerticalCurvedList"/>
    <dgm:cxn modelId="{8DA20016-0B23-481B-B4C3-027B72140D6D}" type="presParOf" srcId="{E0765225-1B97-7F49-B680-AE445E67B8D3}" destId="{5E3F5C49-0C74-D646-86DC-6E41DEB86912}" srcOrd="0" destOrd="0" presId="urn:microsoft.com/office/officeart/2008/layout/VerticalCurvedList"/>
    <dgm:cxn modelId="{8C0E55EA-C3FD-48D3-B264-06D978323A60}" type="presParOf" srcId="{5E3F5C49-0C74-D646-86DC-6E41DEB86912}" destId="{4EE23489-528A-2E46-99D3-422DB018611B}" srcOrd="0" destOrd="0" presId="urn:microsoft.com/office/officeart/2008/layout/VerticalCurvedList"/>
    <dgm:cxn modelId="{66695F8D-B16F-4957-924B-9F42A4B789E9}" type="presParOf" srcId="{5E3F5C49-0C74-D646-86DC-6E41DEB86912}" destId="{EBD609DB-4949-BF4B-8823-89D8982C61EA}" srcOrd="1" destOrd="0" presId="urn:microsoft.com/office/officeart/2008/layout/VerticalCurvedList"/>
    <dgm:cxn modelId="{4F41F6FB-6824-4586-B960-780947BA355F}" type="presParOf" srcId="{5E3F5C49-0C74-D646-86DC-6E41DEB86912}" destId="{1B8E611D-6C89-E640-9835-9DE184BEC3BB}" srcOrd="2" destOrd="0" presId="urn:microsoft.com/office/officeart/2008/layout/VerticalCurvedList"/>
    <dgm:cxn modelId="{3D713168-913F-4FFC-A302-06ACC15156EF}" type="presParOf" srcId="{5E3F5C49-0C74-D646-86DC-6E41DEB86912}" destId="{0526E011-4437-6544-B0B2-5431DD631BE6}" srcOrd="3" destOrd="0" presId="urn:microsoft.com/office/officeart/2008/layout/VerticalCurvedList"/>
    <dgm:cxn modelId="{79B65DB1-B93F-44BA-8C73-4D757C037ADD}" type="presParOf" srcId="{E0765225-1B97-7F49-B680-AE445E67B8D3}" destId="{23B9E419-1ACD-9F4F-8BB9-83E0C94D8452}" srcOrd="1" destOrd="0" presId="urn:microsoft.com/office/officeart/2008/layout/VerticalCurvedList"/>
    <dgm:cxn modelId="{572F1FD4-17FB-4845-AE84-D39AD8C2E39A}" type="presParOf" srcId="{E0765225-1B97-7F49-B680-AE445E67B8D3}" destId="{A7ACCD11-CB28-DB44-99E3-3E1596508ABF}" srcOrd="2" destOrd="0" presId="urn:microsoft.com/office/officeart/2008/layout/VerticalCurvedList"/>
    <dgm:cxn modelId="{A0603510-E7DF-4D94-A6A2-DC521D308FD2}" type="presParOf" srcId="{A7ACCD11-CB28-DB44-99E3-3E1596508ABF}" destId="{339AD511-90B7-4D44-97DB-674E19519CDD}" srcOrd="0" destOrd="0" presId="urn:microsoft.com/office/officeart/2008/layout/VerticalCurvedList"/>
    <dgm:cxn modelId="{DA1B7B29-B3D9-4799-8D75-D735F047C51B}" type="presParOf" srcId="{E0765225-1B97-7F49-B680-AE445E67B8D3}" destId="{A1657D98-B421-484A-8076-51108F4CAB61}" srcOrd="3" destOrd="0" presId="urn:microsoft.com/office/officeart/2008/layout/VerticalCurvedList"/>
    <dgm:cxn modelId="{CB5F5F41-119E-418C-A18A-25E9E203568D}" type="presParOf" srcId="{E0765225-1B97-7F49-B680-AE445E67B8D3}" destId="{9FFD6179-2D44-D149-80E5-A8D67187CF3F}" srcOrd="4" destOrd="0" presId="urn:microsoft.com/office/officeart/2008/layout/VerticalCurvedList"/>
    <dgm:cxn modelId="{A8DE77D6-3EDD-43F3-935A-909EB2F9DA2F}" type="presParOf" srcId="{9FFD6179-2D44-D149-80E5-A8D67187CF3F}" destId="{D92AEF49-D715-714C-A6F5-00E7EE669C32}" srcOrd="0" destOrd="0" presId="urn:microsoft.com/office/officeart/2008/layout/VerticalCurvedList"/>
    <dgm:cxn modelId="{607BC111-84AB-4CFD-B4A0-50EB709965AB}" type="presParOf" srcId="{E0765225-1B97-7F49-B680-AE445E67B8D3}" destId="{858701DC-920A-C540-BA1A-1CE3D8DE4786}" srcOrd="5" destOrd="0" presId="urn:microsoft.com/office/officeart/2008/layout/VerticalCurvedList"/>
    <dgm:cxn modelId="{0293C715-BA2D-462C-B193-FBC4A8607F95}" type="presParOf" srcId="{E0765225-1B97-7F49-B680-AE445E67B8D3}" destId="{57580F90-06D4-CB43-8E8C-0B8CB7F254E6}" srcOrd="6" destOrd="0" presId="urn:microsoft.com/office/officeart/2008/layout/VerticalCurvedList"/>
    <dgm:cxn modelId="{296EFE3B-7121-415F-AAFE-E490EB4B2C27}" type="presParOf" srcId="{57580F90-06D4-CB43-8E8C-0B8CB7F254E6}" destId="{277C4FF4-A767-A946-AEF2-95561F7D9F4B}" srcOrd="0" destOrd="0" presId="urn:microsoft.com/office/officeart/2008/layout/VerticalCurvedList"/>
    <dgm:cxn modelId="{FDECDC6C-D70D-4FF4-8DF7-D503DDE6EC0C}" type="presParOf" srcId="{E0765225-1B97-7F49-B680-AE445E67B8D3}" destId="{6B9845CA-9F60-6C43-A68B-AAEC7583F650}" srcOrd="7" destOrd="0" presId="urn:microsoft.com/office/officeart/2008/layout/VerticalCurvedList"/>
    <dgm:cxn modelId="{E3B28159-3D54-4ECC-AF54-B6292F65BED5}" type="presParOf" srcId="{E0765225-1B97-7F49-B680-AE445E67B8D3}" destId="{B281B9F1-F8A5-C64F-95A0-072E319F69D5}" srcOrd="8" destOrd="0" presId="urn:microsoft.com/office/officeart/2008/layout/VerticalCurvedList"/>
    <dgm:cxn modelId="{E4A0EC1C-EF61-4CC2-ACDE-C6D8FA6C4CE1}" type="presParOf" srcId="{B281B9F1-F8A5-C64F-95A0-072E319F69D5}" destId="{25259162-E980-9F41-8630-8A8614ECB750}" srcOrd="0" destOrd="0" presId="urn:microsoft.com/office/officeart/2008/layout/VerticalCurvedList"/>
    <dgm:cxn modelId="{32EF20E8-EA91-4A90-BC63-8E36862F0C0A}" type="presParOf" srcId="{E0765225-1B97-7F49-B680-AE445E67B8D3}" destId="{0ABCCA68-4288-E046-8F11-172CA3EC729D}" srcOrd="9" destOrd="0" presId="urn:microsoft.com/office/officeart/2008/layout/VerticalCurvedList"/>
    <dgm:cxn modelId="{C9E24FA1-D49D-4A93-BD19-3A4C7D39B84D}" type="presParOf" srcId="{E0765225-1B97-7F49-B680-AE445E67B8D3}" destId="{DBE3FB45-450E-E64B-84BA-77BE9CDB96CF}" srcOrd="10" destOrd="0" presId="urn:microsoft.com/office/officeart/2008/layout/VerticalCurvedList"/>
    <dgm:cxn modelId="{24BB3D78-1AB7-459D-AA00-597D12D3EF03}" type="presParOf" srcId="{DBE3FB45-450E-E64B-84BA-77BE9CDB96CF}" destId="{F1F8762A-3611-5B46-A4EF-E6A832BA3934}" srcOrd="0" destOrd="0" presId="urn:microsoft.com/office/officeart/2008/layout/VerticalCurvedList"/>
    <dgm:cxn modelId="{58791817-929C-4ED1-AF05-4A33A203CF5A}" type="presParOf" srcId="{E0765225-1B97-7F49-B680-AE445E67B8D3}" destId="{7F4B905F-B9D5-604E-88DF-4216E82D5C6F}" srcOrd="11" destOrd="0" presId="urn:microsoft.com/office/officeart/2008/layout/VerticalCurvedList"/>
    <dgm:cxn modelId="{0DAE171A-64E5-43D4-BEA2-1FE019F9B14E}" type="presParOf" srcId="{E0765225-1B97-7F49-B680-AE445E67B8D3}" destId="{6FEBD175-3A1E-554C-B12C-34CB9A965FA1}" srcOrd="12" destOrd="0" presId="urn:microsoft.com/office/officeart/2008/layout/VerticalCurvedList"/>
    <dgm:cxn modelId="{FBA2EE0E-8E59-47C4-9559-6DB3817110EE}" type="presParOf" srcId="{6FEBD175-3A1E-554C-B12C-34CB9A965FA1}" destId="{3FBBC5A0-33BA-094B-AE4B-BDAFA62B5EA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86235-96BB-4982-AA75-968A9F290AA5}">
      <dsp:nvSpPr>
        <dsp:cNvPr id="0" name=""/>
        <dsp:cNvSpPr/>
      </dsp:nvSpPr>
      <dsp:spPr>
        <a:xfrm>
          <a:off x="1865294" y="-262003"/>
          <a:ext cx="2350493" cy="1503234"/>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smtClean="0"/>
            <a:t>Understanding</a:t>
          </a:r>
        </a:p>
        <a:p>
          <a:pPr lvl="0" algn="ctr" defTabSz="1066800">
            <a:lnSpc>
              <a:spcPct val="90000"/>
            </a:lnSpc>
            <a:spcBef>
              <a:spcPct val="0"/>
            </a:spcBef>
            <a:spcAft>
              <a:spcPct val="35000"/>
            </a:spcAft>
          </a:pPr>
          <a:r>
            <a:rPr lang="en-GB" sz="2400" b="1" kern="1200" dirty="0" smtClean="0"/>
            <a:t>Digital</a:t>
          </a:r>
          <a:endParaRPr lang="en-GB" sz="2400" b="1" kern="1200" dirty="0"/>
        </a:p>
      </dsp:txBody>
      <dsp:txXfrm>
        <a:off x="1938676" y="-188621"/>
        <a:ext cx="2203729" cy="1356470"/>
      </dsp:txXfrm>
    </dsp:sp>
    <dsp:sp modelId="{EFB4AA6A-5E9B-4EEB-B918-AD8CE3A6EDCE}">
      <dsp:nvSpPr>
        <dsp:cNvPr id="0" name=""/>
        <dsp:cNvSpPr/>
      </dsp:nvSpPr>
      <dsp:spPr>
        <a:xfrm>
          <a:off x="1816551" y="778693"/>
          <a:ext cx="3119485" cy="3119485"/>
        </a:xfrm>
        <a:custGeom>
          <a:avLst/>
          <a:gdLst/>
          <a:ahLst/>
          <a:cxnLst/>
          <a:rect l="0" t="0" r="0" b="0"/>
          <a:pathLst>
            <a:path>
              <a:moveTo>
                <a:pt x="2403729" y="248070"/>
              </a:moveTo>
              <a:arcTo wR="1559742" hR="1559742" stAng="18165540" swAng="1158800"/>
            </a:path>
          </a:pathLst>
        </a:custGeom>
        <a:noFill/>
        <a:ln w="9525" cap="flat" cmpd="sng" algn="ctr">
          <a:solidFill>
            <a:schemeClr val="accent1">
              <a:hueOff val="0"/>
              <a:satOff val="0"/>
              <a:lumOff val="0"/>
              <a:alphaOff val="0"/>
            </a:schemeClr>
          </a:solidFill>
          <a:prstDash val="solid"/>
        </a:ln>
        <a:effectLst/>
        <a:sp3d z="-40000" prstMaterial="matte"/>
      </dsp:spPr>
      <dsp:style>
        <a:lnRef idx="1">
          <a:scrgbClr r="0" g="0" b="0"/>
        </a:lnRef>
        <a:fillRef idx="0">
          <a:scrgbClr r="0" g="0" b="0"/>
        </a:fillRef>
        <a:effectRef idx="0">
          <a:scrgbClr r="0" g="0" b="0"/>
        </a:effectRef>
        <a:fontRef idx="minor"/>
      </dsp:style>
    </dsp:sp>
    <dsp:sp modelId="{801EDC89-4900-4648-85D8-EC71B36AC406}">
      <dsp:nvSpPr>
        <dsp:cNvPr id="0" name=""/>
        <dsp:cNvSpPr/>
      </dsp:nvSpPr>
      <dsp:spPr>
        <a:xfrm>
          <a:off x="3624059" y="1383931"/>
          <a:ext cx="2241884" cy="1371296"/>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smtClean="0"/>
            <a:t>Digital Jobs</a:t>
          </a:r>
          <a:endParaRPr lang="en-GB" sz="2400" b="1" kern="1200" dirty="0"/>
        </a:p>
      </dsp:txBody>
      <dsp:txXfrm>
        <a:off x="3691000" y="1450872"/>
        <a:ext cx="2108002" cy="1237414"/>
      </dsp:txXfrm>
    </dsp:sp>
    <dsp:sp modelId="{0D34B311-0795-403A-A341-A84A29B69096}">
      <dsp:nvSpPr>
        <dsp:cNvPr id="0" name=""/>
        <dsp:cNvSpPr/>
      </dsp:nvSpPr>
      <dsp:spPr>
        <a:xfrm>
          <a:off x="1307100" y="108967"/>
          <a:ext cx="3119485" cy="3119485"/>
        </a:xfrm>
        <a:custGeom>
          <a:avLst/>
          <a:gdLst/>
          <a:ahLst/>
          <a:cxnLst/>
          <a:rect l="0" t="0" r="0" b="0"/>
          <a:pathLst>
            <a:path>
              <a:moveTo>
                <a:pt x="2677369" y="2647726"/>
              </a:moveTo>
              <a:arcTo wR="1559742" hR="1559742" stAng="2653800" swAng="441687"/>
            </a:path>
          </a:pathLst>
        </a:custGeom>
        <a:noFill/>
        <a:ln w="9525" cap="flat" cmpd="sng" algn="ctr">
          <a:solidFill>
            <a:schemeClr val="accent1">
              <a:hueOff val="0"/>
              <a:satOff val="0"/>
              <a:lumOff val="0"/>
              <a:alphaOff val="0"/>
            </a:schemeClr>
          </a:solidFill>
          <a:prstDash val="solid"/>
        </a:ln>
        <a:effectLst/>
        <a:sp3d z="-40000" prstMaterial="matte"/>
      </dsp:spPr>
      <dsp:style>
        <a:lnRef idx="1">
          <a:scrgbClr r="0" g="0" b="0"/>
        </a:lnRef>
        <a:fillRef idx="0">
          <a:scrgbClr r="0" g="0" b="0"/>
        </a:fillRef>
        <a:effectRef idx="0">
          <a:scrgbClr r="0" g="0" b="0"/>
        </a:effectRef>
        <a:fontRef idx="minor"/>
      </dsp:style>
    </dsp:sp>
    <dsp:sp modelId="{DF276E98-AD4C-483C-AF44-B09E0FF382AA}">
      <dsp:nvSpPr>
        <dsp:cNvPr id="0" name=""/>
        <dsp:cNvSpPr/>
      </dsp:nvSpPr>
      <dsp:spPr>
        <a:xfrm>
          <a:off x="1648891" y="2892193"/>
          <a:ext cx="2783298" cy="1433809"/>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smtClean="0"/>
            <a:t>Governance – the role of cities</a:t>
          </a:r>
        </a:p>
      </dsp:txBody>
      <dsp:txXfrm>
        <a:off x="1718884" y="2962186"/>
        <a:ext cx="2643312" cy="1293823"/>
      </dsp:txXfrm>
    </dsp:sp>
    <dsp:sp modelId="{7D611D5C-CE72-4EFE-820B-EB923E7DD46E}">
      <dsp:nvSpPr>
        <dsp:cNvPr id="0" name=""/>
        <dsp:cNvSpPr/>
      </dsp:nvSpPr>
      <dsp:spPr>
        <a:xfrm>
          <a:off x="1662683" y="111900"/>
          <a:ext cx="3119485" cy="3119485"/>
        </a:xfrm>
        <a:custGeom>
          <a:avLst/>
          <a:gdLst/>
          <a:ahLst/>
          <a:cxnLst/>
          <a:rect l="0" t="0" r="0" b="0"/>
          <a:pathLst>
            <a:path>
              <a:moveTo>
                <a:pt x="587040" y="2779024"/>
              </a:moveTo>
              <a:arcTo wR="1559742" hR="1559742" stAng="7714903" swAng="440308"/>
            </a:path>
          </a:pathLst>
        </a:custGeom>
        <a:noFill/>
        <a:ln w="9525" cap="flat" cmpd="sng" algn="ctr">
          <a:solidFill>
            <a:schemeClr val="accent1">
              <a:hueOff val="0"/>
              <a:satOff val="0"/>
              <a:lumOff val="0"/>
              <a:alphaOff val="0"/>
            </a:schemeClr>
          </a:solidFill>
          <a:prstDash val="solid"/>
        </a:ln>
        <a:effectLst/>
        <a:sp3d z="-40000" prstMaterial="matte"/>
      </dsp:spPr>
      <dsp:style>
        <a:lnRef idx="1">
          <a:scrgbClr r="0" g="0" b="0"/>
        </a:lnRef>
        <a:fillRef idx="0">
          <a:scrgbClr r="0" g="0" b="0"/>
        </a:fillRef>
        <a:effectRef idx="0">
          <a:scrgbClr r="0" g="0" b="0"/>
        </a:effectRef>
        <a:fontRef idx="minor"/>
      </dsp:style>
    </dsp:sp>
    <dsp:sp modelId="{D9165CCF-7D7D-49E9-9468-71E6486DF58C}">
      <dsp:nvSpPr>
        <dsp:cNvPr id="0" name=""/>
        <dsp:cNvSpPr/>
      </dsp:nvSpPr>
      <dsp:spPr>
        <a:xfrm>
          <a:off x="239695" y="1383932"/>
          <a:ext cx="2212049" cy="1371296"/>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smtClean="0"/>
            <a:t>Digital </a:t>
          </a:r>
        </a:p>
        <a:p>
          <a:pPr lvl="0" algn="ctr" defTabSz="1066800">
            <a:lnSpc>
              <a:spcPct val="90000"/>
            </a:lnSpc>
            <a:spcBef>
              <a:spcPct val="0"/>
            </a:spcBef>
            <a:spcAft>
              <a:spcPct val="35000"/>
            </a:spcAft>
          </a:pPr>
          <a:r>
            <a:rPr lang="en-GB" sz="2400" b="1" kern="1200" dirty="0" smtClean="0"/>
            <a:t>Talent</a:t>
          </a:r>
          <a:endParaRPr lang="en-GB" sz="2400" b="1" kern="1200" dirty="0"/>
        </a:p>
      </dsp:txBody>
      <dsp:txXfrm>
        <a:off x="306636" y="1450873"/>
        <a:ext cx="2078167" cy="1237414"/>
      </dsp:txXfrm>
    </dsp:sp>
    <dsp:sp modelId="{02D5B47B-55BD-44A9-97CF-FC07099D8A05}">
      <dsp:nvSpPr>
        <dsp:cNvPr id="0" name=""/>
        <dsp:cNvSpPr/>
      </dsp:nvSpPr>
      <dsp:spPr>
        <a:xfrm>
          <a:off x="1165879" y="765153"/>
          <a:ext cx="3119485" cy="3119485"/>
        </a:xfrm>
        <a:custGeom>
          <a:avLst/>
          <a:gdLst/>
          <a:ahLst/>
          <a:cxnLst/>
          <a:rect l="0" t="0" r="0" b="0"/>
          <a:pathLst>
            <a:path>
              <a:moveTo>
                <a:pt x="318984" y="614588"/>
              </a:moveTo>
              <a:arcTo wR="1559742" hR="1559742" stAng="13037912" swAng="1141951"/>
            </a:path>
          </a:pathLst>
        </a:custGeom>
        <a:noFill/>
        <a:ln w="9525" cap="flat" cmpd="sng" algn="ctr">
          <a:solidFill>
            <a:schemeClr val="accent1">
              <a:hueOff val="0"/>
              <a:satOff val="0"/>
              <a:lumOff val="0"/>
              <a:alphaOff val="0"/>
            </a:schemeClr>
          </a:solidFill>
          <a:prstDash val="solid"/>
        </a:ln>
        <a:effectLst/>
        <a:sp3d z="-40000" prstMaterial="matte"/>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6353" cy="500936"/>
          </a:xfrm>
          <a:prstGeom prst="rect">
            <a:avLst/>
          </a:prstGeom>
        </p:spPr>
        <p:txBody>
          <a:bodyPr vert="horz" lIns="91577" tIns="45789" rIns="91577" bIns="45789" rtlCol="0"/>
          <a:lstStyle>
            <a:lvl1pPr algn="l">
              <a:defRPr sz="1200"/>
            </a:lvl1pPr>
          </a:lstStyle>
          <a:p>
            <a:endParaRPr lang="en-GB"/>
          </a:p>
        </p:txBody>
      </p:sp>
      <p:sp>
        <p:nvSpPr>
          <p:cNvPr id="3" name="Date Placeholder 2"/>
          <p:cNvSpPr>
            <a:spLocks noGrp="1"/>
          </p:cNvSpPr>
          <p:nvPr>
            <p:ph type="dt" sz="quarter" idx="1"/>
          </p:nvPr>
        </p:nvSpPr>
        <p:spPr>
          <a:xfrm>
            <a:off x="3901808" y="0"/>
            <a:ext cx="2986352" cy="500936"/>
          </a:xfrm>
          <a:prstGeom prst="rect">
            <a:avLst/>
          </a:prstGeom>
        </p:spPr>
        <p:txBody>
          <a:bodyPr vert="horz" lIns="91577" tIns="45789" rIns="91577" bIns="45789" rtlCol="0"/>
          <a:lstStyle>
            <a:lvl1pPr algn="r">
              <a:defRPr sz="1200"/>
            </a:lvl1pPr>
          </a:lstStyle>
          <a:p>
            <a:fld id="{DC5987B7-196A-4D7D-B267-AC07E8A83C96}" type="datetimeFigureOut">
              <a:rPr lang="en-GB" smtClean="0"/>
              <a:pPr/>
              <a:t>20/06/2017</a:t>
            </a:fld>
            <a:endParaRPr lang="en-GB"/>
          </a:p>
        </p:txBody>
      </p:sp>
      <p:sp>
        <p:nvSpPr>
          <p:cNvPr id="4" name="Footer Placeholder 3"/>
          <p:cNvSpPr>
            <a:spLocks noGrp="1"/>
          </p:cNvSpPr>
          <p:nvPr>
            <p:ph type="ftr" sz="quarter" idx="2"/>
          </p:nvPr>
        </p:nvSpPr>
        <p:spPr>
          <a:xfrm>
            <a:off x="1" y="9517774"/>
            <a:ext cx="2986353" cy="500935"/>
          </a:xfrm>
          <a:prstGeom prst="rect">
            <a:avLst/>
          </a:prstGeom>
        </p:spPr>
        <p:txBody>
          <a:bodyPr vert="horz" lIns="91577" tIns="45789" rIns="91577" bIns="45789" rtlCol="0" anchor="b"/>
          <a:lstStyle>
            <a:lvl1pPr algn="l">
              <a:defRPr sz="1200"/>
            </a:lvl1pPr>
          </a:lstStyle>
          <a:p>
            <a:endParaRPr lang="en-GB"/>
          </a:p>
        </p:txBody>
      </p:sp>
      <p:sp>
        <p:nvSpPr>
          <p:cNvPr id="5" name="Slide Number Placeholder 4"/>
          <p:cNvSpPr>
            <a:spLocks noGrp="1"/>
          </p:cNvSpPr>
          <p:nvPr>
            <p:ph type="sldNum" sz="quarter" idx="3"/>
          </p:nvPr>
        </p:nvSpPr>
        <p:spPr>
          <a:xfrm>
            <a:off x="3901808" y="9517774"/>
            <a:ext cx="2986352" cy="500935"/>
          </a:xfrm>
          <a:prstGeom prst="rect">
            <a:avLst/>
          </a:prstGeom>
        </p:spPr>
        <p:txBody>
          <a:bodyPr vert="horz" lIns="91577" tIns="45789" rIns="91577" bIns="45789" rtlCol="0" anchor="b"/>
          <a:lstStyle>
            <a:lvl1pPr algn="r">
              <a:defRPr sz="1200"/>
            </a:lvl1pPr>
          </a:lstStyle>
          <a:p>
            <a:fld id="{95F1A56B-6DF4-4A66-BBBF-0FA508FF73AE}" type="slidenum">
              <a:rPr lang="en-GB" smtClean="0"/>
              <a:pPr/>
              <a:t>‹#›</a:t>
            </a:fld>
            <a:endParaRPr lang="en-GB"/>
          </a:p>
        </p:txBody>
      </p:sp>
    </p:spTree>
    <p:extLst>
      <p:ext uri="{BB962C8B-B14F-4D97-AF65-F5344CB8AC3E}">
        <p14:creationId xmlns:p14="http://schemas.microsoft.com/office/powerpoint/2010/main" val="714199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5558" cy="501015"/>
          </a:xfrm>
          <a:prstGeom prst="rect">
            <a:avLst/>
          </a:prstGeom>
        </p:spPr>
        <p:txBody>
          <a:bodyPr vert="horz" lIns="96623" tIns="48311" rIns="96623" bIns="48311" rtlCol="0"/>
          <a:lstStyle>
            <a:lvl1pPr algn="l">
              <a:defRPr sz="1300"/>
            </a:lvl1pPr>
          </a:lstStyle>
          <a:p>
            <a:endParaRPr lang="en-GB"/>
          </a:p>
        </p:txBody>
      </p:sp>
      <p:sp>
        <p:nvSpPr>
          <p:cNvPr id="3" name="Date Placeholder 2"/>
          <p:cNvSpPr>
            <a:spLocks noGrp="1"/>
          </p:cNvSpPr>
          <p:nvPr>
            <p:ph type="dt" idx="1"/>
          </p:nvPr>
        </p:nvSpPr>
        <p:spPr>
          <a:xfrm>
            <a:off x="3902598" y="0"/>
            <a:ext cx="2985558" cy="501015"/>
          </a:xfrm>
          <a:prstGeom prst="rect">
            <a:avLst/>
          </a:prstGeom>
        </p:spPr>
        <p:txBody>
          <a:bodyPr vert="horz" lIns="96623" tIns="48311" rIns="96623" bIns="48311" rtlCol="0"/>
          <a:lstStyle>
            <a:lvl1pPr algn="r">
              <a:defRPr sz="1300"/>
            </a:lvl1pPr>
          </a:lstStyle>
          <a:p>
            <a:fld id="{6168C0AA-849B-49F7-BDE2-47DBF8C46C5B}" type="datetimeFigureOut">
              <a:rPr lang="en-GB" smtClean="0"/>
              <a:pPr/>
              <a:t>20/06/2017</a:t>
            </a:fld>
            <a:endParaRPr lang="en-GB"/>
          </a:p>
        </p:txBody>
      </p:sp>
      <p:sp>
        <p:nvSpPr>
          <p:cNvPr id="4" name="Slide Image Placeholder 3"/>
          <p:cNvSpPr>
            <a:spLocks noGrp="1" noRot="1" noChangeAspect="1"/>
          </p:cNvSpPr>
          <p:nvPr>
            <p:ph type="sldImg" idx="2"/>
          </p:nvPr>
        </p:nvSpPr>
        <p:spPr>
          <a:xfrm>
            <a:off x="942975" y="752475"/>
            <a:ext cx="5005388" cy="3756025"/>
          </a:xfrm>
          <a:prstGeom prst="rect">
            <a:avLst/>
          </a:prstGeom>
          <a:noFill/>
          <a:ln w="12700">
            <a:solidFill>
              <a:prstClr val="black"/>
            </a:solidFill>
          </a:ln>
        </p:spPr>
        <p:txBody>
          <a:bodyPr vert="horz" lIns="96623" tIns="48311" rIns="96623" bIns="48311" rtlCol="0" anchor="ctr"/>
          <a:lstStyle/>
          <a:p>
            <a:endParaRPr lang="en-GB"/>
          </a:p>
        </p:txBody>
      </p:sp>
      <p:sp>
        <p:nvSpPr>
          <p:cNvPr id="5" name="Notes Placeholder 4"/>
          <p:cNvSpPr>
            <a:spLocks noGrp="1"/>
          </p:cNvSpPr>
          <p:nvPr>
            <p:ph type="body" sz="quarter" idx="3"/>
          </p:nvPr>
        </p:nvSpPr>
        <p:spPr>
          <a:xfrm>
            <a:off x="688976" y="4759643"/>
            <a:ext cx="5511800" cy="4509135"/>
          </a:xfrm>
          <a:prstGeom prst="rect">
            <a:avLst/>
          </a:prstGeom>
        </p:spPr>
        <p:txBody>
          <a:bodyPr vert="horz" lIns="96623" tIns="48311" rIns="96623" bIns="48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517546"/>
            <a:ext cx="2985558" cy="501015"/>
          </a:xfrm>
          <a:prstGeom prst="rect">
            <a:avLst/>
          </a:prstGeom>
        </p:spPr>
        <p:txBody>
          <a:bodyPr vert="horz" lIns="96623" tIns="48311" rIns="96623" bIns="48311" rtlCol="0" anchor="b"/>
          <a:lstStyle>
            <a:lvl1pPr algn="l">
              <a:defRPr sz="1300"/>
            </a:lvl1pPr>
          </a:lstStyle>
          <a:p>
            <a:endParaRPr lang="en-GB"/>
          </a:p>
        </p:txBody>
      </p:sp>
      <p:sp>
        <p:nvSpPr>
          <p:cNvPr id="7" name="Slide Number Placeholder 6"/>
          <p:cNvSpPr>
            <a:spLocks noGrp="1"/>
          </p:cNvSpPr>
          <p:nvPr>
            <p:ph type="sldNum" sz="quarter" idx="5"/>
          </p:nvPr>
        </p:nvSpPr>
        <p:spPr>
          <a:xfrm>
            <a:off x="3902598" y="9517546"/>
            <a:ext cx="2985558" cy="501015"/>
          </a:xfrm>
          <a:prstGeom prst="rect">
            <a:avLst/>
          </a:prstGeom>
        </p:spPr>
        <p:txBody>
          <a:bodyPr vert="horz" lIns="96623" tIns="48311" rIns="96623" bIns="48311" rtlCol="0" anchor="b"/>
          <a:lstStyle>
            <a:lvl1pPr algn="r">
              <a:defRPr sz="1300"/>
            </a:lvl1pPr>
          </a:lstStyle>
          <a:p>
            <a:fld id="{F969CCD9-984A-4912-B38F-3D9A2017B3B6}" type="slidenum">
              <a:rPr lang="en-GB" smtClean="0"/>
              <a:pPr/>
              <a:t>‹#›</a:t>
            </a:fld>
            <a:endParaRPr lang="en-GB"/>
          </a:p>
        </p:txBody>
      </p:sp>
    </p:spTree>
    <p:extLst>
      <p:ext uri="{BB962C8B-B14F-4D97-AF65-F5344CB8AC3E}">
        <p14:creationId xmlns:p14="http://schemas.microsoft.com/office/powerpoint/2010/main" val="564434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Tracey to introduce</a:t>
            </a:r>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pPr/>
              <a:t>14</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pPr/>
              <a:t>20</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pPr/>
              <a:t>22</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pPr/>
              <a:t>25</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pPr/>
              <a:t>27</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pPr/>
              <a:t>34</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pPr/>
              <a:t>35</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pPr/>
              <a:t>36</a:t>
            </a:fld>
            <a:endParaRPr lang="en-GB"/>
          </a:p>
        </p:txBody>
      </p:sp>
    </p:spTree>
    <p:extLst>
      <p:ext uri="{BB962C8B-B14F-4D97-AF65-F5344CB8AC3E}">
        <p14:creationId xmlns:p14="http://schemas.microsoft.com/office/powerpoint/2010/main" val="3818928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969CCD9-984A-4912-B38F-3D9A2017B3B6}" type="slidenum">
              <a:rPr lang="en-GB" smtClean="0"/>
              <a:pPr/>
              <a:t>37</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solidFill>
                  <a:prstClr val="black"/>
                </a:solidFill>
              </a:rPr>
              <a:pPr/>
              <a:t>38</a:t>
            </a:fld>
            <a:endParaRPr lang="en-GB">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 is an IAP</a:t>
            </a:r>
          </a:p>
          <a:p>
            <a:r>
              <a:rPr lang="en-GB" dirty="0" smtClean="0"/>
              <a:t>Do we want a template / guidance for TT?</a:t>
            </a:r>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solidFill>
                  <a:prstClr val="black"/>
                </a:solidFill>
              </a:rPr>
              <a:pPr/>
              <a:t>39</a:t>
            </a:fld>
            <a:endParaRPr lang="en-GB">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 is an IAP</a:t>
            </a:r>
          </a:p>
          <a:p>
            <a:r>
              <a:rPr lang="en-GB" dirty="0" smtClean="0"/>
              <a:t>Do we want a template / guidance for TT?</a:t>
            </a:r>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solidFill>
                  <a:prstClr val="black"/>
                </a:solidFill>
              </a:rPr>
              <a:pPr/>
              <a:t>40</a:t>
            </a:fld>
            <a:endParaRPr lang="en-GB">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 is an IAP</a:t>
            </a:r>
          </a:p>
          <a:p>
            <a:r>
              <a:rPr lang="en-GB" dirty="0" smtClean="0"/>
              <a:t>Do we want a template / guidance for TT?</a:t>
            </a:r>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solidFill>
                  <a:prstClr val="black"/>
                </a:solidFill>
              </a:rPr>
              <a:pPr/>
              <a:t>41</a:t>
            </a:fld>
            <a:endParaRPr lang="en-GB">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 is an IAP</a:t>
            </a:r>
          </a:p>
          <a:p>
            <a:r>
              <a:rPr lang="en-GB" dirty="0" smtClean="0"/>
              <a:t>Do we want a template / guidance for TT?</a:t>
            </a:r>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solidFill>
                  <a:prstClr val="black"/>
                </a:solidFill>
              </a:rPr>
              <a:pPr/>
              <a:t>42</a:t>
            </a:fld>
            <a:endParaRPr lang="en-GB">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 is an IAP</a:t>
            </a:r>
          </a:p>
          <a:p>
            <a:r>
              <a:rPr lang="en-GB" dirty="0" smtClean="0"/>
              <a:t>Do we want a template / guidance for TT?</a:t>
            </a:r>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solidFill>
                  <a:prstClr val="black"/>
                </a:solidFill>
              </a:rPr>
              <a:pPr/>
              <a:t>43</a:t>
            </a:fld>
            <a:endParaRPr lang="en-GB">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 is an IAP</a:t>
            </a:r>
          </a:p>
          <a:p>
            <a:r>
              <a:rPr lang="en-GB" dirty="0" smtClean="0"/>
              <a:t>Do we want a template / guidance for TT?</a:t>
            </a:r>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solidFill>
                  <a:prstClr val="black"/>
                </a:solidFill>
              </a:rPr>
              <a:pPr/>
              <a:t>44</a:t>
            </a:fld>
            <a:endParaRPr lang="en-GB">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 is an IAP</a:t>
            </a:r>
          </a:p>
          <a:p>
            <a:r>
              <a:rPr lang="en-GB" dirty="0" smtClean="0"/>
              <a:t>Do we want a template / guidance for TT?</a:t>
            </a:r>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solidFill>
                  <a:prstClr val="black"/>
                </a:solidFill>
              </a:rPr>
              <a:pPr/>
              <a:t>45</a:t>
            </a:fld>
            <a:endParaRPr lang="en-GB">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 is an IAP</a:t>
            </a:r>
          </a:p>
          <a:p>
            <a:r>
              <a:rPr lang="en-GB" dirty="0" smtClean="0"/>
              <a:t>Do we want a template / guidance for TT?</a:t>
            </a:r>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solidFill>
                  <a:prstClr val="black"/>
                </a:solidFill>
              </a:rPr>
              <a:pPr/>
              <a:t>46</a:t>
            </a:fld>
            <a:endParaRPr lang="en-GB">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 is an IAP</a:t>
            </a:r>
          </a:p>
          <a:p>
            <a:r>
              <a:rPr lang="en-GB" dirty="0" smtClean="0"/>
              <a:t>Do we want a template / guidance for TT?</a:t>
            </a:r>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solidFill>
                  <a:prstClr val="black"/>
                </a:solidFill>
              </a:rPr>
              <a:pPr/>
              <a:t>47</a:t>
            </a:fld>
            <a:endParaRPr lang="en-GB">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Run through programme</a:t>
            </a:r>
          </a:p>
          <a:p>
            <a:endParaRPr lang="en-GB" dirty="0" smtClean="0"/>
          </a:p>
          <a:p>
            <a:r>
              <a:rPr lang="en-GB" dirty="0" smtClean="0"/>
              <a:t>Reminder that TN meetings will be a mixture of thematic content, work towards IAPs, TN exchange </a:t>
            </a:r>
          </a:p>
          <a:p>
            <a:endParaRPr lang="en-GB" dirty="0" smtClean="0"/>
          </a:p>
          <a:p>
            <a:r>
              <a:rPr lang="en-GB" dirty="0" smtClean="0"/>
              <a:t>Reminder re.</a:t>
            </a:r>
            <a:r>
              <a:rPr lang="en-GB" baseline="0" dirty="0" smtClean="0"/>
              <a:t> Podcast – please be prepared for AP &amp; Ceri to accost you with microphone</a:t>
            </a:r>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 is an IAP</a:t>
            </a:r>
          </a:p>
          <a:p>
            <a:r>
              <a:rPr lang="en-GB" dirty="0" smtClean="0"/>
              <a:t>Do we want a template / guidance for TT?</a:t>
            </a:r>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solidFill>
                  <a:prstClr val="black"/>
                </a:solidFill>
              </a:rPr>
              <a:pPr/>
              <a:t>48</a:t>
            </a:fld>
            <a:endParaRPr lang="en-GB">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 is an IAP</a:t>
            </a:r>
          </a:p>
          <a:p>
            <a:r>
              <a:rPr lang="en-GB" dirty="0" smtClean="0"/>
              <a:t>Do we want a template / guidance for TT?</a:t>
            </a:r>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solidFill>
                  <a:prstClr val="black"/>
                </a:solidFill>
              </a:rPr>
              <a:pPr/>
              <a:t>49</a:t>
            </a:fld>
            <a:endParaRPr lang="en-GB">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 is an IAP</a:t>
            </a:r>
          </a:p>
          <a:p>
            <a:r>
              <a:rPr lang="en-GB" dirty="0" smtClean="0"/>
              <a:t>Do we want a template / guidance for TT?</a:t>
            </a:r>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solidFill>
                  <a:prstClr val="black"/>
                </a:solidFill>
              </a:rPr>
              <a:pPr/>
              <a:t>50</a:t>
            </a:fld>
            <a:endParaRPr lang="en-GB">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 is an IAP</a:t>
            </a:r>
          </a:p>
          <a:p>
            <a:r>
              <a:rPr lang="en-GB" dirty="0" smtClean="0"/>
              <a:t>Do we want a template / guidance for TT?</a:t>
            </a:r>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solidFill>
                  <a:prstClr val="black"/>
                </a:solidFill>
              </a:rPr>
              <a:pPr/>
              <a:t>51</a:t>
            </a:fld>
            <a:endParaRPr lang="en-GB">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 is an IAP</a:t>
            </a:r>
          </a:p>
          <a:p>
            <a:r>
              <a:rPr lang="en-GB" dirty="0" smtClean="0"/>
              <a:t>Do we want a template / guidance for TT?</a:t>
            </a:r>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solidFill>
                  <a:prstClr val="black"/>
                </a:solidFill>
              </a:rPr>
              <a:pPr/>
              <a:t>52</a:t>
            </a:fld>
            <a:endParaRPr lang="en-GB">
              <a:solidFill>
                <a:prstClr val="black"/>
              </a:solidFill>
            </a:endParaRPr>
          </a:p>
        </p:txBody>
      </p:sp>
    </p:spTree>
    <p:extLst>
      <p:ext uri="{BB962C8B-B14F-4D97-AF65-F5344CB8AC3E}">
        <p14:creationId xmlns:p14="http://schemas.microsoft.com/office/powerpoint/2010/main" val="6640339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 is an IAP</a:t>
            </a:r>
          </a:p>
          <a:p>
            <a:r>
              <a:rPr lang="en-GB" dirty="0" smtClean="0"/>
              <a:t>Do we want a template / guidance for TT?</a:t>
            </a:r>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solidFill>
                  <a:prstClr val="black"/>
                </a:solidFill>
              </a:rPr>
              <a:pPr/>
              <a:t>53</a:t>
            </a:fld>
            <a:endParaRPr lang="en-GB">
              <a:solidFill>
                <a:prstClr val="black"/>
              </a:solidFill>
            </a:endParaRPr>
          </a:p>
        </p:txBody>
      </p:sp>
    </p:spTree>
    <p:extLst>
      <p:ext uri="{BB962C8B-B14F-4D97-AF65-F5344CB8AC3E}">
        <p14:creationId xmlns:p14="http://schemas.microsoft.com/office/powerpoint/2010/main" val="12674175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 is an IAP</a:t>
            </a:r>
          </a:p>
          <a:p>
            <a:r>
              <a:rPr lang="en-GB" dirty="0" smtClean="0"/>
              <a:t>Do we want a template / guidance for TT?</a:t>
            </a:r>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solidFill>
                  <a:prstClr val="black"/>
                </a:solidFill>
              </a:rPr>
              <a:pPr/>
              <a:t>54</a:t>
            </a:fld>
            <a:endParaRPr lang="en-GB">
              <a:solidFill>
                <a:prstClr val="black"/>
              </a:solidFill>
            </a:endParaRPr>
          </a:p>
        </p:txBody>
      </p:sp>
    </p:spTree>
    <p:extLst>
      <p:ext uri="{BB962C8B-B14F-4D97-AF65-F5344CB8AC3E}">
        <p14:creationId xmlns:p14="http://schemas.microsoft.com/office/powerpoint/2010/main" val="12393654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 is an IAP</a:t>
            </a:r>
          </a:p>
          <a:p>
            <a:r>
              <a:rPr lang="en-GB" dirty="0" smtClean="0"/>
              <a:t>Do we want a template / guidance for TT?</a:t>
            </a:r>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solidFill>
                  <a:prstClr val="black"/>
                </a:solidFill>
              </a:rPr>
              <a:pPr/>
              <a:t>55</a:t>
            </a:fld>
            <a:endParaRPr lang="en-GB">
              <a:solidFill>
                <a:prstClr val="black"/>
              </a:solidFill>
            </a:endParaRPr>
          </a:p>
        </p:txBody>
      </p:sp>
    </p:spTree>
    <p:extLst>
      <p:ext uri="{BB962C8B-B14F-4D97-AF65-F5344CB8AC3E}">
        <p14:creationId xmlns:p14="http://schemas.microsoft.com/office/powerpoint/2010/main" val="5491634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 is an IAP</a:t>
            </a:r>
          </a:p>
          <a:p>
            <a:r>
              <a:rPr lang="en-GB" dirty="0" smtClean="0"/>
              <a:t>Do we want a template / guidance for TT?</a:t>
            </a:r>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solidFill>
                  <a:prstClr val="black"/>
                </a:solidFill>
              </a:rPr>
              <a:pPr/>
              <a:t>56</a:t>
            </a:fld>
            <a:endParaRPr lang="en-GB">
              <a:solidFill>
                <a:prstClr val="black"/>
              </a:solidFill>
            </a:endParaRPr>
          </a:p>
        </p:txBody>
      </p:sp>
    </p:spTree>
    <p:extLst>
      <p:ext uri="{BB962C8B-B14F-4D97-AF65-F5344CB8AC3E}">
        <p14:creationId xmlns:p14="http://schemas.microsoft.com/office/powerpoint/2010/main" val="5491634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 is an IAP</a:t>
            </a:r>
          </a:p>
          <a:p>
            <a:r>
              <a:rPr lang="en-GB" dirty="0" smtClean="0"/>
              <a:t>Do we want a template / guidance for TT?</a:t>
            </a:r>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solidFill>
                  <a:prstClr val="black"/>
                </a:solidFill>
              </a:rPr>
              <a:pPr/>
              <a:t>57</a:t>
            </a:fld>
            <a:endParaRPr lang="en-GB">
              <a:solidFill>
                <a:prstClr val="black"/>
              </a:solidFill>
            </a:endParaRPr>
          </a:p>
        </p:txBody>
      </p:sp>
    </p:spTree>
    <p:extLst>
      <p:ext uri="{BB962C8B-B14F-4D97-AF65-F5344CB8AC3E}">
        <p14:creationId xmlns:p14="http://schemas.microsoft.com/office/powerpoint/2010/main" val="346274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Run through programme</a:t>
            </a:r>
          </a:p>
          <a:p>
            <a:endParaRPr lang="en-GB" dirty="0" smtClean="0"/>
          </a:p>
          <a:p>
            <a:r>
              <a:rPr lang="en-GB" dirty="0" smtClean="0"/>
              <a:t>Reminder that TN meetings will be a mixture of thematic content, work towards IAPs, TN exchange </a:t>
            </a:r>
          </a:p>
          <a:p>
            <a:endParaRPr lang="en-GB" dirty="0" smtClean="0"/>
          </a:p>
          <a:p>
            <a:r>
              <a:rPr lang="en-GB" dirty="0" smtClean="0"/>
              <a:t>Reminder re.</a:t>
            </a:r>
            <a:r>
              <a:rPr lang="en-GB" baseline="0" dirty="0" smtClean="0"/>
              <a:t> Podcasts and </a:t>
            </a:r>
            <a:r>
              <a:rPr lang="en-GB" baseline="0" dirty="0" err="1" smtClean="0"/>
              <a:t>Prezis</a:t>
            </a:r>
            <a:r>
              <a:rPr lang="en-GB" baseline="0" dirty="0" smtClean="0"/>
              <a:t>’ – please be prepared for AP to accost you with microphone</a:t>
            </a:r>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pPr/>
              <a:t>4</a:t>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 is an IAP</a:t>
            </a:r>
          </a:p>
          <a:p>
            <a:r>
              <a:rPr lang="en-GB" dirty="0" smtClean="0"/>
              <a:t>Do we want a template / guidance for TT?</a:t>
            </a:r>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solidFill>
                  <a:prstClr val="black"/>
                </a:solidFill>
              </a:rPr>
              <a:pPr/>
              <a:t>58</a:t>
            </a:fld>
            <a:endParaRPr lang="en-GB">
              <a:solidFill>
                <a:prstClr val="black"/>
              </a:solidFill>
            </a:endParaRPr>
          </a:p>
        </p:txBody>
      </p:sp>
    </p:spTree>
    <p:extLst>
      <p:ext uri="{BB962C8B-B14F-4D97-AF65-F5344CB8AC3E}">
        <p14:creationId xmlns:p14="http://schemas.microsoft.com/office/powerpoint/2010/main" val="6918978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 is an IAP</a:t>
            </a:r>
          </a:p>
          <a:p>
            <a:r>
              <a:rPr lang="en-GB" dirty="0" smtClean="0"/>
              <a:t>Do we want a template / guidance for TT?</a:t>
            </a:r>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solidFill>
                  <a:prstClr val="black"/>
                </a:solidFill>
              </a:rPr>
              <a:pPr/>
              <a:t>59</a:t>
            </a:fld>
            <a:endParaRPr lang="en-GB">
              <a:solidFill>
                <a:prstClr val="black"/>
              </a:solidFill>
            </a:endParaRPr>
          </a:p>
        </p:txBody>
      </p:sp>
    </p:spTree>
    <p:extLst>
      <p:ext uri="{BB962C8B-B14F-4D97-AF65-F5344CB8AC3E}">
        <p14:creationId xmlns:p14="http://schemas.microsoft.com/office/powerpoint/2010/main" val="898329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 is an IAP</a:t>
            </a:r>
          </a:p>
          <a:p>
            <a:r>
              <a:rPr lang="en-GB" dirty="0" smtClean="0"/>
              <a:t>Do we want a template / guidance for TT?</a:t>
            </a:r>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solidFill>
                  <a:prstClr val="black"/>
                </a:solidFill>
              </a:rPr>
              <a:pPr/>
              <a:t>60</a:t>
            </a:fld>
            <a:endParaRPr lang="en-GB">
              <a:solidFill>
                <a:prstClr val="black"/>
              </a:solidFill>
            </a:endParaRPr>
          </a:p>
        </p:txBody>
      </p:sp>
    </p:spTree>
    <p:extLst>
      <p:ext uri="{BB962C8B-B14F-4D97-AF65-F5344CB8AC3E}">
        <p14:creationId xmlns:p14="http://schemas.microsoft.com/office/powerpoint/2010/main" val="14614847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 is an IAP</a:t>
            </a:r>
          </a:p>
          <a:p>
            <a:r>
              <a:rPr lang="en-GB" dirty="0" smtClean="0"/>
              <a:t>Do we want a template / guidance for TT?</a:t>
            </a:r>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solidFill>
                  <a:prstClr val="black"/>
                </a:solidFill>
              </a:rPr>
              <a:pPr/>
              <a:t>61</a:t>
            </a:fld>
            <a:endParaRPr lang="en-GB">
              <a:solidFill>
                <a:prstClr val="black"/>
              </a:solidFill>
            </a:endParaRPr>
          </a:p>
        </p:txBody>
      </p:sp>
    </p:spTree>
    <p:extLst>
      <p:ext uri="{BB962C8B-B14F-4D97-AF65-F5344CB8AC3E}">
        <p14:creationId xmlns:p14="http://schemas.microsoft.com/office/powerpoint/2010/main" val="9231828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 is an IAP</a:t>
            </a:r>
          </a:p>
          <a:p>
            <a:r>
              <a:rPr lang="en-GB" dirty="0" smtClean="0"/>
              <a:t>Do we want a template / guidance for TT?</a:t>
            </a:r>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solidFill>
                  <a:prstClr val="black"/>
                </a:solidFill>
              </a:rPr>
              <a:pPr/>
              <a:t>62</a:t>
            </a:fld>
            <a:endParaRPr lang="en-GB">
              <a:solidFill>
                <a:prstClr val="black"/>
              </a:solidFill>
            </a:endParaRPr>
          </a:p>
        </p:txBody>
      </p:sp>
    </p:spTree>
    <p:extLst>
      <p:ext uri="{BB962C8B-B14F-4D97-AF65-F5344CB8AC3E}">
        <p14:creationId xmlns:p14="http://schemas.microsoft.com/office/powerpoint/2010/main" val="7228076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8213" y="750888"/>
            <a:ext cx="5013325" cy="3759200"/>
          </a:xfrm>
          <a:prstGeom prst="rect">
            <a:avLst/>
          </a:prstGeom>
          <a:noFill/>
          <a:ln w="12700">
            <a:solidFill>
              <a:prstClr val="black"/>
            </a:solidFill>
          </a:ln>
        </p:spPr>
      </p:sp>
      <p:sp>
        <p:nvSpPr>
          <p:cNvPr id="3" name="Espace réservé des commentaires 2"/>
          <p:cNvSpPr>
            <a:spLocks noGrp="1"/>
          </p:cNvSpPr>
          <p:nvPr>
            <p:ph type="body" idx="1"/>
          </p:nvPr>
        </p:nvSpPr>
        <p:spPr>
          <a:xfrm>
            <a:off x="688976" y="4759643"/>
            <a:ext cx="5511800" cy="4509135"/>
          </a:xfrm>
          <a:prstGeom prst="rect">
            <a:avLst/>
          </a:prstGeom>
        </p:spPr>
        <p:txBody>
          <a:bodyPr/>
          <a:lstStyle/>
          <a:p>
            <a:pPr rtl="0" eaLnBrk="1" fontAlgn="t" latinLnBrk="0" hangingPunct="1"/>
            <a:r>
              <a:rPr lang="fr-FR" sz="1300" b="1" dirty="0"/>
              <a:t>Date</a:t>
            </a:r>
            <a:endParaRPr lang="fr-FR" sz="1300" dirty="0"/>
          </a:p>
          <a:p>
            <a:pPr rtl="0" eaLnBrk="1" fontAlgn="t" latinLnBrk="0" hangingPunct="1"/>
            <a:r>
              <a:rPr lang="fr-FR" sz="1300" b="1" dirty="0"/>
              <a:t>Activity</a:t>
            </a:r>
            <a:endParaRPr lang="fr-FR" sz="1300" dirty="0"/>
          </a:p>
          <a:p>
            <a:pPr rtl="0" eaLnBrk="1" fontAlgn="t" latinLnBrk="0" hangingPunct="1"/>
            <a:r>
              <a:rPr lang="fr-FR" sz="1300" b="1" dirty="0"/>
              <a:t>Output  </a:t>
            </a:r>
            <a:endParaRPr lang="fr-FR" sz="1300" dirty="0"/>
          </a:p>
          <a:p>
            <a:pPr rtl="0" eaLnBrk="1" fontAlgn="t" latinLnBrk="0" hangingPunct="1"/>
            <a:r>
              <a:rPr lang="fr-FR" sz="1300" b="1" dirty="0"/>
              <a:t>7 March 2017</a:t>
            </a:r>
            <a:endParaRPr lang="fr-FR" sz="1300" dirty="0"/>
          </a:p>
          <a:p>
            <a:pPr rtl="0" eaLnBrk="1" fontAlgn="t" latinLnBrk="0" hangingPunct="1"/>
            <a:r>
              <a:rPr lang="fr-FR" sz="1300" dirty="0" err="1"/>
              <a:t>WebEx</a:t>
            </a:r>
            <a:r>
              <a:rPr lang="fr-FR" sz="1300" dirty="0"/>
              <a:t> on-line session </a:t>
            </a:r>
            <a:r>
              <a:rPr lang="fr-FR" sz="1300" dirty="0" err="1"/>
              <a:t>with</a:t>
            </a:r>
            <a:r>
              <a:rPr lang="fr-FR" sz="1300" dirty="0"/>
              <a:t> </a:t>
            </a:r>
            <a:r>
              <a:rPr lang="fr-FR" sz="1300" dirty="0" err="1"/>
              <a:t>LPs</a:t>
            </a:r>
            <a:r>
              <a:rPr lang="fr-FR" sz="1300" dirty="0"/>
              <a:t> and </a:t>
            </a:r>
            <a:r>
              <a:rPr lang="fr-FR" sz="1300" dirty="0" err="1"/>
              <a:t>LEs</a:t>
            </a:r>
            <a:r>
              <a:rPr lang="fr-FR" sz="1300" dirty="0"/>
              <a:t> (</a:t>
            </a:r>
            <a:r>
              <a:rPr lang="fr-FR" sz="1300" dirty="0" err="1"/>
              <a:t>Presentation</a:t>
            </a:r>
            <a:r>
              <a:rPr lang="fr-FR" sz="1300" dirty="0"/>
              <a:t> of </a:t>
            </a:r>
            <a:r>
              <a:rPr lang="fr-FR" sz="1300" dirty="0" err="1"/>
              <a:t>Mid</a:t>
            </a:r>
            <a:r>
              <a:rPr lang="fr-FR" sz="1300" dirty="0"/>
              <a:t> </a:t>
            </a:r>
            <a:r>
              <a:rPr lang="fr-FR" sz="1300" dirty="0" err="1"/>
              <a:t>Term</a:t>
            </a:r>
            <a:r>
              <a:rPr lang="fr-FR" sz="1300" dirty="0"/>
              <a:t> </a:t>
            </a:r>
            <a:r>
              <a:rPr lang="fr-FR" sz="1300" dirty="0" err="1"/>
              <a:t>Review</a:t>
            </a:r>
            <a:r>
              <a:rPr lang="fr-FR" sz="1300" dirty="0"/>
              <a:t>, </a:t>
            </a:r>
            <a:r>
              <a:rPr lang="fr-FR" sz="1300" dirty="0" err="1"/>
              <a:t>what</a:t>
            </a:r>
            <a:r>
              <a:rPr lang="fr-FR" sz="1300" dirty="0"/>
              <a:t> </a:t>
            </a:r>
            <a:r>
              <a:rPr lang="fr-FR" sz="1300" dirty="0" err="1"/>
              <a:t>is</a:t>
            </a:r>
            <a:r>
              <a:rPr lang="fr-FR" sz="1300" dirty="0"/>
              <a:t> </a:t>
            </a:r>
            <a:r>
              <a:rPr lang="fr-FR" sz="1300" dirty="0" err="1"/>
              <a:t>expected</a:t>
            </a:r>
            <a:r>
              <a:rPr lang="fr-FR" sz="1300" dirty="0"/>
              <a:t>, consulting </a:t>
            </a:r>
            <a:r>
              <a:rPr lang="fr-FR" sz="1300" dirty="0" err="1"/>
              <a:t>partners</a:t>
            </a:r>
            <a:r>
              <a:rPr lang="fr-FR" sz="1300" dirty="0"/>
              <a:t>, </a:t>
            </a:r>
            <a:r>
              <a:rPr lang="fr-FR" sz="1300" dirty="0" err="1"/>
              <a:t>integrating</a:t>
            </a:r>
            <a:r>
              <a:rPr lang="fr-FR" sz="1300" dirty="0"/>
              <a:t> MTR in a transnational meeting)</a:t>
            </a:r>
          </a:p>
          <a:p>
            <a:pPr rtl="0" eaLnBrk="1" fontAlgn="t" latinLnBrk="0" hangingPunct="1"/>
            <a:r>
              <a:rPr lang="fr-FR" sz="1300" dirty="0" err="1"/>
              <a:t>Mid</a:t>
            </a:r>
            <a:r>
              <a:rPr lang="fr-FR" sz="1300" dirty="0"/>
              <a:t> </a:t>
            </a:r>
            <a:r>
              <a:rPr lang="fr-FR" sz="1300" dirty="0" err="1"/>
              <a:t>Term</a:t>
            </a:r>
            <a:r>
              <a:rPr lang="fr-FR" sz="1300" dirty="0"/>
              <a:t> </a:t>
            </a:r>
            <a:r>
              <a:rPr lang="fr-FR" sz="1300" dirty="0" err="1"/>
              <a:t>Review</a:t>
            </a:r>
            <a:r>
              <a:rPr lang="fr-FR" sz="1300" dirty="0"/>
              <a:t> Template and Guidance</a:t>
            </a:r>
          </a:p>
          <a:p>
            <a:pPr rtl="0" eaLnBrk="1" fontAlgn="t" latinLnBrk="0" hangingPunct="1"/>
            <a:r>
              <a:rPr lang="fr-FR" sz="1300" b="1" dirty="0"/>
              <a:t>April-</a:t>
            </a:r>
            <a:r>
              <a:rPr lang="fr-FR" sz="1300" b="1" dirty="0" err="1"/>
              <a:t>June</a:t>
            </a:r>
            <a:endParaRPr lang="fr-FR" sz="1300" dirty="0"/>
          </a:p>
          <a:p>
            <a:pPr rtl="0" eaLnBrk="1" fontAlgn="t" latinLnBrk="0" hangingPunct="1"/>
            <a:r>
              <a:rPr lang="fr-FR" sz="1300" dirty="0" err="1"/>
              <a:t>Each</a:t>
            </a:r>
            <a:r>
              <a:rPr lang="fr-FR" sz="1300" dirty="0"/>
              <a:t> </a:t>
            </a:r>
            <a:r>
              <a:rPr lang="fr-FR" sz="1300" dirty="0" err="1"/>
              <a:t>partner</a:t>
            </a:r>
            <a:r>
              <a:rPr lang="fr-FR" sz="1300" dirty="0"/>
              <a:t> city (</a:t>
            </a:r>
            <a:r>
              <a:rPr lang="fr-FR" sz="1300" dirty="0" err="1"/>
              <a:t>including</a:t>
            </a:r>
            <a:r>
              <a:rPr lang="fr-FR" sz="1300" dirty="0"/>
              <a:t> LP) </a:t>
            </a:r>
            <a:r>
              <a:rPr lang="fr-FR" sz="1300" dirty="0" err="1"/>
              <a:t>responds</a:t>
            </a:r>
            <a:r>
              <a:rPr lang="fr-FR" sz="1300" dirty="0"/>
              <a:t> to questions in the </a:t>
            </a:r>
            <a:r>
              <a:rPr lang="fr-FR" sz="1300" dirty="0" err="1"/>
              <a:t>template</a:t>
            </a:r>
            <a:r>
              <a:rPr lang="fr-FR" sz="1300" dirty="0"/>
              <a:t> questionnaire for collection of data at </a:t>
            </a:r>
            <a:r>
              <a:rPr lang="fr-FR" sz="1300" dirty="0" err="1"/>
              <a:t>partner</a:t>
            </a:r>
            <a:r>
              <a:rPr lang="fr-FR" sz="1300" dirty="0"/>
              <a:t> </a:t>
            </a:r>
            <a:r>
              <a:rPr lang="fr-FR" sz="1300" dirty="0" err="1"/>
              <a:t>level</a:t>
            </a:r>
            <a:r>
              <a:rPr lang="fr-FR" sz="1300" dirty="0"/>
              <a:t>.</a:t>
            </a:r>
          </a:p>
          <a:p>
            <a:pPr rtl="0" eaLnBrk="1" fontAlgn="t" latinLnBrk="0" hangingPunct="1"/>
            <a:r>
              <a:rPr lang="fr-FR" sz="1300" dirty="0" err="1"/>
              <a:t>Presentation</a:t>
            </a:r>
            <a:r>
              <a:rPr lang="fr-FR" sz="1300" dirty="0"/>
              <a:t>, </a:t>
            </a:r>
            <a:r>
              <a:rPr lang="fr-FR" sz="1300" dirty="0" err="1"/>
              <a:t>analysis</a:t>
            </a:r>
            <a:r>
              <a:rPr lang="fr-FR" sz="1300" dirty="0"/>
              <a:t> and exchange of all </a:t>
            </a:r>
            <a:r>
              <a:rPr lang="fr-FR" sz="1300" dirty="0" err="1"/>
              <a:t>partner</a:t>
            </a:r>
            <a:r>
              <a:rPr lang="fr-FR" sz="1300" dirty="0"/>
              <a:t> </a:t>
            </a:r>
            <a:r>
              <a:rPr lang="fr-FR" sz="1300" dirty="0" err="1"/>
              <a:t>findings</a:t>
            </a:r>
            <a:r>
              <a:rPr lang="fr-FR" sz="1300" dirty="0"/>
              <a:t> in a network transnational meeting</a:t>
            </a:r>
          </a:p>
          <a:p>
            <a:pPr rtl="0" eaLnBrk="1" fontAlgn="t" latinLnBrk="0" hangingPunct="1"/>
            <a:r>
              <a:rPr lang="fr-FR" sz="1300" dirty="0"/>
              <a:t>Partner </a:t>
            </a:r>
            <a:r>
              <a:rPr lang="fr-FR" sz="1300" dirty="0" err="1"/>
              <a:t>level</a:t>
            </a:r>
            <a:r>
              <a:rPr lang="fr-FR" sz="1300" dirty="0"/>
              <a:t> inputs, self-</a:t>
            </a:r>
            <a:r>
              <a:rPr lang="fr-FR" sz="1300" dirty="0" err="1"/>
              <a:t>assessments</a:t>
            </a:r>
            <a:r>
              <a:rPr lang="fr-FR" sz="1300" dirty="0"/>
              <a:t>, feedback</a:t>
            </a:r>
          </a:p>
          <a:p>
            <a:pPr rtl="0" eaLnBrk="1" fontAlgn="t" latinLnBrk="0" hangingPunct="1"/>
            <a:r>
              <a:rPr lang="fr-FR" sz="1300" b="1" dirty="0"/>
              <a:t>19-21 </a:t>
            </a:r>
            <a:r>
              <a:rPr lang="fr-FR" sz="1300" b="1" dirty="0" err="1"/>
              <a:t>June</a:t>
            </a:r>
            <a:endParaRPr lang="fr-FR" sz="1300" dirty="0"/>
          </a:p>
          <a:p>
            <a:pPr rtl="0" eaLnBrk="1" fontAlgn="t" latinLnBrk="0" hangingPunct="1"/>
            <a:r>
              <a:rPr lang="fr-FR" sz="1300" dirty="0"/>
              <a:t>LE and LP pull </a:t>
            </a:r>
            <a:r>
              <a:rPr lang="fr-FR" sz="1300" dirty="0" err="1"/>
              <a:t>together</a:t>
            </a:r>
            <a:r>
              <a:rPr lang="fr-FR" sz="1300" dirty="0"/>
              <a:t> </a:t>
            </a:r>
            <a:r>
              <a:rPr lang="fr-FR" sz="1300" dirty="0" err="1"/>
              <a:t>findings</a:t>
            </a:r>
            <a:r>
              <a:rPr lang="fr-FR" sz="1300" dirty="0"/>
              <a:t>. </a:t>
            </a:r>
          </a:p>
          <a:p>
            <a:pPr rtl="0" eaLnBrk="1" fontAlgn="t" latinLnBrk="0" hangingPunct="1"/>
            <a:r>
              <a:rPr lang="fr-FR" sz="1300" dirty="0" err="1"/>
              <a:t>Review</a:t>
            </a:r>
            <a:r>
              <a:rPr lang="fr-FR" sz="1300" dirty="0"/>
              <a:t>, </a:t>
            </a:r>
            <a:r>
              <a:rPr lang="fr-FR" sz="1300" dirty="0" err="1"/>
              <a:t>analysis</a:t>
            </a:r>
            <a:r>
              <a:rPr lang="fr-FR" sz="1300" dirty="0"/>
              <a:t> and exchange (</a:t>
            </a:r>
            <a:r>
              <a:rPr lang="fr-FR" sz="1300" dirty="0" err="1"/>
              <a:t>including</a:t>
            </a:r>
            <a:r>
              <a:rPr lang="fr-FR" sz="1300" dirty="0"/>
              <a:t> networks </a:t>
            </a:r>
            <a:r>
              <a:rPr lang="fr-FR" sz="1300" dirty="0" err="1"/>
              <a:t>peer-review</a:t>
            </a:r>
            <a:r>
              <a:rPr lang="fr-FR" sz="1300" dirty="0"/>
              <a:t>) </a:t>
            </a:r>
            <a:r>
              <a:rPr lang="fr-FR" sz="1300" dirty="0" err="1"/>
              <a:t>during</a:t>
            </a:r>
            <a:r>
              <a:rPr lang="fr-FR" sz="1300" dirty="0"/>
              <a:t> the APN training session in Paris – reality check, </a:t>
            </a:r>
            <a:r>
              <a:rPr lang="fr-FR" sz="1300" dirty="0" err="1"/>
              <a:t>assess</a:t>
            </a:r>
            <a:r>
              <a:rPr lang="fr-FR" sz="1300" dirty="0"/>
              <a:t> </a:t>
            </a:r>
            <a:r>
              <a:rPr lang="fr-FR" sz="1300" dirty="0" err="1"/>
              <a:t>progress</a:t>
            </a:r>
            <a:r>
              <a:rPr lang="fr-FR" sz="1300" dirty="0"/>
              <a:t> </a:t>
            </a:r>
            <a:r>
              <a:rPr lang="fr-FR" sz="1300" dirty="0" err="1"/>
              <a:t>towards</a:t>
            </a:r>
            <a:r>
              <a:rPr lang="fr-FR" sz="1300" dirty="0"/>
              <a:t> </a:t>
            </a:r>
            <a:r>
              <a:rPr lang="fr-FR" sz="1300" dirty="0" err="1"/>
              <a:t>achievement</a:t>
            </a:r>
            <a:r>
              <a:rPr lang="fr-FR" sz="1300" dirty="0"/>
              <a:t> of the </a:t>
            </a:r>
            <a:r>
              <a:rPr lang="fr-FR" sz="1300" dirty="0" err="1"/>
              <a:t>expected</a:t>
            </a:r>
            <a:r>
              <a:rPr lang="fr-FR" sz="1300" dirty="0"/>
              <a:t> outputs and </a:t>
            </a:r>
            <a:r>
              <a:rPr lang="fr-FR" sz="1300" dirty="0" err="1"/>
              <a:t>results</a:t>
            </a:r>
            <a:endParaRPr lang="fr-FR" sz="1300" dirty="0"/>
          </a:p>
          <a:p>
            <a:pPr rtl="0" eaLnBrk="1" fontAlgn="t" latinLnBrk="0" hangingPunct="1"/>
            <a:r>
              <a:rPr lang="fr-FR" sz="1300" dirty="0" err="1"/>
              <a:t>Draft</a:t>
            </a:r>
            <a:r>
              <a:rPr lang="fr-FR" sz="1300" dirty="0"/>
              <a:t> </a:t>
            </a:r>
            <a:r>
              <a:rPr lang="fr-FR" sz="1300" dirty="0" err="1"/>
              <a:t>Mid</a:t>
            </a:r>
            <a:r>
              <a:rPr lang="fr-FR" sz="1300" dirty="0"/>
              <a:t> </a:t>
            </a:r>
            <a:r>
              <a:rPr lang="fr-FR" sz="1300" dirty="0" err="1"/>
              <a:t>Term</a:t>
            </a:r>
            <a:r>
              <a:rPr lang="fr-FR" sz="1300" dirty="0"/>
              <a:t>  </a:t>
            </a:r>
            <a:r>
              <a:rPr lang="fr-FR" sz="1300" dirty="0" err="1"/>
              <a:t>review</a:t>
            </a:r>
            <a:r>
              <a:rPr lang="fr-FR" sz="1300" dirty="0"/>
              <a:t> report</a:t>
            </a:r>
          </a:p>
          <a:p>
            <a:pPr rtl="0" eaLnBrk="1" fontAlgn="t" latinLnBrk="0" hangingPunct="1"/>
            <a:r>
              <a:rPr lang="fr-FR" sz="1300" b="1" dirty="0" err="1"/>
              <a:t>June</a:t>
            </a:r>
            <a:r>
              <a:rPr lang="fr-FR" sz="1300" b="1" dirty="0"/>
              <a:t>-July</a:t>
            </a:r>
            <a:endParaRPr lang="fr-FR" sz="1300" dirty="0"/>
          </a:p>
          <a:p>
            <a:pPr rtl="0" eaLnBrk="1" fontAlgn="t" latinLnBrk="0" hangingPunct="1"/>
            <a:r>
              <a:rPr lang="fr-FR" sz="1300" dirty="0" err="1"/>
              <a:t>Based</a:t>
            </a:r>
            <a:r>
              <a:rPr lang="fr-FR" sz="1300" dirty="0"/>
              <a:t> on the discussions </a:t>
            </a:r>
            <a:r>
              <a:rPr lang="fr-FR" sz="1300" dirty="0" err="1"/>
              <a:t>during</a:t>
            </a:r>
            <a:r>
              <a:rPr lang="fr-FR" sz="1300" dirty="0"/>
              <a:t> the training, LP </a:t>
            </a:r>
            <a:r>
              <a:rPr lang="fr-FR" sz="1300" dirty="0" err="1"/>
              <a:t>sends</a:t>
            </a:r>
            <a:r>
              <a:rPr lang="fr-FR" sz="1300" dirty="0"/>
              <a:t> the </a:t>
            </a:r>
            <a:r>
              <a:rPr lang="fr-FR" sz="1300" dirty="0" err="1"/>
              <a:t>Mid</a:t>
            </a:r>
            <a:r>
              <a:rPr lang="fr-FR" sz="1300" dirty="0"/>
              <a:t> </a:t>
            </a:r>
            <a:r>
              <a:rPr lang="fr-FR" sz="1300" dirty="0" err="1"/>
              <a:t>Term</a:t>
            </a:r>
            <a:r>
              <a:rPr lang="fr-FR" sz="1300" dirty="0"/>
              <a:t> </a:t>
            </a:r>
            <a:r>
              <a:rPr lang="fr-FR" sz="1300" dirty="0" err="1"/>
              <a:t>Review</a:t>
            </a:r>
            <a:r>
              <a:rPr lang="fr-FR" sz="1300" dirty="0"/>
              <a:t> report for </a:t>
            </a:r>
            <a:r>
              <a:rPr lang="fr-FR" sz="1300" dirty="0" err="1"/>
              <a:t>partners</a:t>
            </a:r>
            <a:r>
              <a:rPr lang="fr-FR" sz="1300" dirty="0"/>
              <a:t>’ feedback and </a:t>
            </a:r>
            <a:r>
              <a:rPr lang="fr-FR" sz="1300" dirty="0" err="1"/>
              <a:t>adjusts</a:t>
            </a:r>
            <a:r>
              <a:rPr lang="fr-FR" sz="1300" dirty="0"/>
              <a:t> the report </a:t>
            </a:r>
            <a:r>
              <a:rPr lang="fr-FR" sz="1300" dirty="0" err="1"/>
              <a:t>accordingly</a:t>
            </a:r>
            <a:endParaRPr lang="fr-FR" sz="1300" dirty="0"/>
          </a:p>
          <a:p>
            <a:pPr rtl="0" eaLnBrk="1" fontAlgn="t" latinLnBrk="0" hangingPunct="1"/>
            <a:r>
              <a:rPr lang="fr-FR" sz="1300" dirty="0" err="1"/>
              <a:t>Partners</a:t>
            </a:r>
            <a:r>
              <a:rPr lang="fr-FR" sz="1300" dirty="0"/>
              <a:t>’ feedback and agreement</a:t>
            </a:r>
          </a:p>
          <a:p>
            <a:pPr rtl="0" eaLnBrk="1" fontAlgn="t" latinLnBrk="0" hangingPunct="1"/>
            <a:r>
              <a:rPr lang="fr-FR" sz="1300" b="1" dirty="0"/>
              <a:t>End July</a:t>
            </a:r>
            <a:endParaRPr lang="fr-FR" sz="1300" dirty="0"/>
          </a:p>
          <a:p>
            <a:pPr rtl="0" eaLnBrk="1" fontAlgn="t" latinLnBrk="0" hangingPunct="1"/>
            <a:r>
              <a:rPr lang="fr-FR" sz="1300" dirty="0"/>
              <a:t>LP </a:t>
            </a:r>
            <a:r>
              <a:rPr lang="fr-FR" sz="1300" dirty="0" err="1"/>
              <a:t>submits</a:t>
            </a:r>
            <a:r>
              <a:rPr lang="fr-FR" sz="1300" dirty="0"/>
              <a:t> the </a:t>
            </a:r>
            <a:r>
              <a:rPr lang="fr-FR" sz="1300" dirty="0" err="1"/>
              <a:t>adjusted</a:t>
            </a:r>
            <a:r>
              <a:rPr lang="fr-FR" sz="1300" dirty="0"/>
              <a:t> </a:t>
            </a:r>
            <a:r>
              <a:rPr lang="fr-FR" sz="1300" dirty="0" err="1"/>
              <a:t>Mid</a:t>
            </a:r>
            <a:r>
              <a:rPr lang="fr-FR" sz="1300" dirty="0"/>
              <a:t> </a:t>
            </a:r>
            <a:r>
              <a:rPr lang="fr-FR" sz="1300" dirty="0" err="1"/>
              <a:t>Term</a:t>
            </a:r>
            <a:r>
              <a:rPr lang="fr-FR" sz="1300" dirty="0"/>
              <a:t> </a:t>
            </a:r>
            <a:r>
              <a:rPr lang="fr-FR" sz="1300" dirty="0" err="1"/>
              <a:t>Review</a:t>
            </a:r>
            <a:r>
              <a:rPr lang="fr-FR" sz="1300" dirty="0"/>
              <a:t> </a:t>
            </a:r>
            <a:r>
              <a:rPr lang="fr-FR" sz="1300" dirty="0" err="1"/>
              <a:t>assessment</a:t>
            </a:r>
            <a:r>
              <a:rPr lang="fr-FR" sz="1300" dirty="0"/>
              <a:t> to the URBACT </a:t>
            </a:r>
            <a:r>
              <a:rPr lang="fr-FR" sz="1300" dirty="0" err="1"/>
              <a:t>Secretariat</a:t>
            </a:r>
            <a:endParaRPr lang="fr-FR" sz="1300" dirty="0"/>
          </a:p>
          <a:p>
            <a:pPr rtl="0" eaLnBrk="1" fontAlgn="t" latinLnBrk="0" hangingPunct="1"/>
            <a:r>
              <a:rPr lang="fr-FR" sz="1300" dirty="0" err="1"/>
              <a:t>Adjusted</a:t>
            </a:r>
            <a:r>
              <a:rPr lang="fr-FR" sz="1300" dirty="0"/>
              <a:t> </a:t>
            </a:r>
            <a:r>
              <a:rPr lang="fr-FR" sz="1300" dirty="0" err="1"/>
              <a:t>Mid</a:t>
            </a:r>
            <a:r>
              <a:rPr lang="fr-FR" sz="1300" dirty="0"/>
              <a:t> </a:t>
            </a:r>
            <a:r>
              <a:rPr lang="fr-FR" sz="1300" dirty="0" err="1"/>
              <a:t>Term</a:t>
            </a:r>
            <a:r>
              <a:rPr lang="fr-FR" sz="1300" dirty="0"/>
              <a:t> </a:t>
            </a:r>
            <a:r>
              <a:rPr lang="fr-FR" sz="1300" dirty="0" err="1"/>
              <a:t>review</a:t>
            </a:r>
            <a:r>
              <a:rPr lang="fr-FR" sz="1300" dirty="0"/>
              <a:t> report</a:t>
            </a:r>
          </a:p>
          <a:p>
            <a:pPr rtl="0" eaLnBrk="1" fontAlgn="t" latinLnBrk="0" hangingPunct="1"/>
            <a:r>
              <a:rPr lang="fr-FR" sz="1300" b="1" dirty="0"/>
              <a:t>August-Sept</a:t>
            </a:r>
            <a:endParaRPr lang="fr-FR" sz="1300" dirty="0"/>
          </a:p>
          <a:p>
            <a:pPr rtl="0" eaLnBrk="1" fontAlgn="t" latinLnBrk="0" hangingPunct="1"/>
            <a:r>
              <a:rPr lang="fr-FR" sz="1300" dirty="0"/>
              <a:t>URBACT feedback on reports, </a:t>
            </a:r>
            <a:r>
              <a:rPr lang="fr-FR" sz="1300" dirty="0" err="1"/>
              <a:t>request</a:t>
            </a:r>
            <a:r>
              <a:rPr lang="fr-FR" sz="1300" dirty="0"/>
              <a:t> for clarifications </a:t>
            </a:r>
            <a:r>
              <a:rPr lang="fr-FR" sz="1300" dirty="0" err="1"/>
              <a:t>where</a:t>
            </a:r>
            <a:r>
              <a:rPr lang="fr-FR" sz="1300" dirty="0"/>
              <a:t> </a:t>
            </a:r>
            <a:r>
              <a:rPr lang="fr-FR" sz="1300" dirty="0" err="1"/>
              <a:t>needed</a:t>
            </a:r>
            <a:endParaRPr lang="fr-FR" sz="1300" dirty="0"/>
          </a:p>
          <a:p>
            <a:pPr rtl="0" eaLnBrk="1" fontAlgn="t" latinLnBrk="0" hangingPunct="1"/>
            <a:r>
              <a:rPr lang="fr-FR" sz="1300" dirty="0"/>
              <a:t>URBACT feedback on reports</a:t>
            </a:r>
          </a:p>
          <a:p>
            <a:pPr rtl="0" eaLnBrk="1" fontAlgn="t" latinLnBrk="0" hangingPunct="1"/>
            <a:r>
              <a:rPr lang="fr-FR" sz="1300" b="1" dirty="0"/>
              <a:t>30 </a:t>
            </a:r>
            <a:r>
              <a:rPr lang="fr-FR" sz="1300" b="1" dirty="0" err="1"/>
              <a:t>September</a:t>
            </a:r>
            <a:endParaRPr lang="fr-FR" sz="1300" dirty="0"/>
          </a:p>
          <a:p>
            <a:pPr rtl="0" eaLnBrk="1" fontAlgn="t" latinLnBrk="0" hangingPunct="1"/>
            <a:r>
              <a:rPr lang="fr-FR" sz="1300" dirty="0"/>
              <a:t>LP </a:t>
            </a:r>
            <a:r>
              <a:rPr lang="fr-FR" sz="1300" dirty="0" err="1"/>
              <a:t>submits</a:t>
            </a:r>
            <a:r>
              <a:rPr lang="fr-FR" sz="1300" dirty="0"/>
              <a:t> Final </a:t>
            </a:r>
            <a:r>
              <a:rPr lang="fr-FR" sz="1300" dirty="0" err="1"/>
              <a:t>Mid</a:t>
            </a:r>
            <a:r>
              <a:rPr lang="fr-FR" sz="1300" dirty="0"/>
              <a:t> </a:t>
            </a:r>
            <a:r>
              <a:rPr lang="fr-FR" sz="1300" dirty="0" err="1"/>
              <a:t>Term</a:t>
            </a:r>
            <a:r>
              <a:rPr lang="fr-FR" sz="1300" dirty="0"/>
              <a:t> </a:t>
            </a:r>
            <a:r>
              <a:rPr lang="fr-FR" sz="1300" dirty="0" err="1"/>
              <a:t>Reviews</a:t>
            </a:r>
            <a:r>
              <a:rPr lang="fr-FR" sz="1300" dirty="0"/>
              <a:t> </a:t>
            </a:r>
            <a:r>
              <a:rPr lang="fr-FR" sz="1300" dirty="0" err="1"/>
              <a:t>following</a:t>
            </a:r>
            <a:r>
              <a:rPr lang="fr-FR" sz="1300" dirty="0"/>
              <a:t> URBACT </a:t>
            </a:r>
            <a:r>
              <a:rPr lang="fr-FR" sz="1300" dirty="0" err="1"/>
              <a:t>Secretariat</a:t>
            </a:r>
            <a:r>
              <a:rPr lang="fr-FR" sz="1300" dirty="0"/>
              <a:t> feedback</a:t>
            </a:r>
          </a:p>
          <a:p>
            <a:pPr rtl="0" eaLnBrk="1" fontAlgn="t" latinLnBrk="0" hangingPunct="1"/>
            <a:r>
              <a:rPr lang="fr-FR" sz="1300" dirty="0"/>
              <a:t>Final </a:t>
            </a:r>
            <a:r>
              <a:rPr lang="fr-FR" sz="1300" dirty="0" err="1"/>
              <a:t>Mid</a:t>
            </a:r>
            <a:r>
              <a:rPr lang="fr-FR" sz="1300" dirty="0"/>
              <a:t> </a:t>
            </a:r>
            <a:r>
              <a:rPr lang="fr-FR" sz="1300" dirty="0" err="1"/>
              <a:t>Term</a:t>
            </a:r>
            <a:r>
              <a:rPr lang="fr-FR" sz="1300" dirty="0"/>
              <a:t>  </a:t>
            </a:r>
            <a:r>
              <a:rPr lang="fr-FR" sz="1300" dirty="0" err="1"/>
              <a:t>review</a:t>
            </a:r>
            <a:endParaRPr lang="fr-FR" sz="1300" dirty="0"/>
          </a:p>
          <a:p>
            <a:pPr rtl="0" eaLnBrk="1" fontAlgn="t" latinLnBrk="0" hangingPunct="1"/>
            <a:r>
              <a:rPr lang="fr-FR" sz="1300" b="1" dirty="0"/>
              <a:t>1-31 </a:t>
            </a:r>
            <a:r>
              <a:rPr lang="fr-FR" sz="1300" b="1" dirty="0" err="1"/>
              <a:t>October</a:t>
            </a:r>
            <a:endParaRPr lang="fr-FR" sz="1300" dirty="0"/>
          </a:p>
          <a:p>
            <a:pPr rtl="0" eaLnBrk="1" fontAlgn="t" latinLnBrk="0" hangingPunct="1"/>
            <a:r>
              <a:rPr lang="fr-FR" sz="1300" dirty="0"/>
              <a:t>LP </a:t>
            </a:r>
            <a:r>
              <a:rPr lang="fr-FR" sz="1300" dirty="0" err="1"/>
              <a:t>submits</a:t>
            </a:r>
            <a:r>
              <a:rPr lang="fr-FR" sz="1300" dirty="0"/>
              <a:t> the </a:t>
            </a:r>
            <a:r>
              <a:rPr lang="fr-FR" sz="1300" dirty="0" err="1"/>
              <a:t>reprogramming</a:t>
            </a:r>
            <a:r>
              <a:rPr lang="fr-FR" sz="1300" dirty="0"/>
              <a:t> </a:t>
            </a:r>
            <a:r>
              <a:rPr lang="fr-FR" sz="1300" dirty="0" err="1"/>
              <a:t>request</a:t>
            </a:r>
            <a:r>
              <a:rPr lang="fr-FR" sz="1300" dirty="0"/>
              <a:t> </a:t>
            </a:r>
            <a:r>
              <a:rPr lang="fr-FR" sz="1300" dirty="0" err="1"/>
              <a:t>arising</a:t>
            </a:r>
            <a:r>
              <a:rPr lang="fr-FR" sz="1300" dirty="0"/>
              <a:t> </a:t>
            </a:r>
            <a:r>
              <a:rPr lang="fr-FR" sz="1300" dirty="0" err="1"/>
              <a:t>from</a:t>
            </a:r>
            <a:r>
              <a:rPr lang="fr-FR" sz="1300" dirty="0"/>
              <a:t> the </a:t>
            </a:r>
            <a:r>
              <a:rPr lang="fr-FR" sz="1300" dirty="0" err="1"/>
              <a:t>Mid</a:t>
            </a:r>
            <a:r>
              <a:rPr lang="fr-FR" sz="1300" dirty="0"/>
              <a:t> </a:t>
            </a:r>
            <a:r>
              <a:rPr lang="fr-FR" sz="1300" dirty="0" err="1"/>
              <a:t>Term</a:t>
            </a:r>
            <a:r>
              <a:rPr lang="fr-FR" sz="1300" dirty="0"/>
              <a:t> </a:t>
            </a:r>
            <a:r>
              <a:rPr lang="fr-FR" sz="1300" dirty="0" err="1"/>
              <a:t>review</a:t>
            </a:r>
            <a:r>
              <a:rPr lang="fr-FR" sz="1300" dirty="0"/>
              <a:t> for URBACT feedback</a:t>
            </a:r>
          </a:p>
          <a:p>
            <a:pPr rtl="0" eaLnBrk="1" fontAlgn="t" latinLnBrk="0" hangingPunct="1"/>
            <a:r>
              <a:rPr lang="fr-FR" sz="1300" dirty="0"/>
              <a:t>Final </a:t>
            </a:r>
            <a:r>
              <a:rPr lang="fr-FR" sz="1300" dirty="0" err="1"/>
              <a:t>reprogramming</a:t>
            </a:r>
            <a:r>
              <a:rPr lang="fr-FR" sz="1300" dirty="0"/>
              <a:t> </a:t>
            </a:r>
            <a:r>
              <a:rPr lang="fr-FR" sz="1300" dirty="0" err="1"/>
              <a:t>request</a:t>
            </a:r>
            <a:endParaRPr lang="fr-FR" sz="1300" dirty="0"/>
          </a:p>
          <a:p>
            <a:pPr rtl="0" eaLnBrk="1" fontAlgn="t" latinLnBrk="0" hangingPunct="1"/>
            <a:r>
              <a:rPr lang="fr-FR" sz="1300" b="1" dirty="0" err="1"/>
              <a:t>November</a:t>
            </a:r>
            <a:endParaRPr lang="fr-FR" sz="1300" dirty="0"/>
          </a:p>
          <a:p>
            <a:pPr rtl="0" eaLnBrk="1" fontAlgn="t" latinLnBrk="0" hangingPunct="1"/>
            <a:r>
              <a:rPr lang="fr-FR" sz="1300" dirty="0" err="1"/>
              <a:t>Approved</a:t>
            </a:r>
            <a:r>
              <a:rPr lang="fr-FR" sz="1300" dirty="0"/>
              <a:t> </a:t>
            </a:r>
            <a:r>
              <a:rPr lang="fr-FR" sz="1300" dirty="0" err="1"/>
              <a:t>proposals</a:t>
            </a:r>
            <a:r>
              <a:rPr lang="fr-FR" sz="1300" dirty="0"/>
              <a:t> for </a:t>
            </a:r>
            <a:r>
              <a:rPr lang="fr-FR" sz="1300" dirty="0" err="1"/>
              <a:t>reprogramming</a:t>
            </a:r>
            <a:r>
              <a:rPr lang="fr-FR" sz="1300" dirty="0"/>
              <a:t> are </a:t>
            </a:r>
            <a:r>
              <a:rPr lang="fr-FR" sz="1300" dirty="0" err="1"/>
              <a:t>inserted</a:t>
            </a:r>
            <a:r>
              <a:rPr lang="fr-FR" sz="1300" dirty="0"/>
              <a:t> in SYNERGIE by URBACT </a:t>
            </a:r>
            <a:r>
              <a:rPr lang="fr-FR" sz="1300" dirty="0" err="1"/>
              <a:t>Secretariat</a:t>
            </a:r>
            <a:r>
              <a:rPr lang="fr-FR" sz="1300" dirty="0"/>
              <a:t> on </a:t>
            </a:r>
            <a:r>
              <a:rPr lang="fr-FR" sz="1300" dirty="0" err="1"/>
              <a:t>behalf</a:t>
            </a:r>
            <a:r>
              <a:rPr lang="fr-FR" sz="1300" dirty="0"/>
              <a:t> of LP</a:t>
            </a:r>
          </a:p>
          <a:p>
            <a:pPr rtl="0" eaLnBrk="1" fontAlgn="t" latinLnBrk="0" hangingPunct="1"/>
            <a:r>
              <a:rPr lang="fr-FR" sz="1300" dirty="0" err="1"/>
              <a:t>Reprogrammed</a:t>
            </a:r>
            <a:r>
              <a:rPr lang="fr-FR" sz="1300" dirty="0"/>
              <a:t> Application </a:t>
            </a:r>
            <a:r>
              <a:rPr lang="fr-FR" sz="1300" dirty="0" err="1"/>
              <a:t>Form</a:t>
            </a:r>
            <a:r>
              <a:rPr lang="fr-FR" sz="1300" dirty="0"/>
              <a:t> </a:t>
            </a:r>
            <a:r>
              <a:rPr lang="fr-FR" sz="1300" dirty="0" err="1"/>
              <a:t>submitted</a:t>
            </a:r>
            <a:r>
              <a:rPr lang="fr-FR" sz="1300" dirty="0"/>
              <a:t> in SYNERGIE</a:t>
            </a:r>
          </a:p>
          <a:p>
            <a:pPr rtl="0" eaLnBrk="1" fontAlgn="t" latinLnBrk="0" hangingPunct="1"/>
            <a:r>
              <a:rPr lang="fr-FR" sz="1300" b="1" dirty="0" err="1"/>
              <a:t>December</a:t>
            </a:r>
            <a:endParaRPr lang="fr-FR" sz="1300" dirty="0"/>
          </a:p>
          <a:p>
            <a:pPr rtl="0" eaLnBrk="1" fontAlgn="t" latinLnBrk="0" hangingPunct="1"/>
            <a:r>
              <a:rPr lang="fr-FR" sz="1300" dirty="0" err="1"/>
              <a:t>Re-programming</a:t>
            </a:r>
            <a:r>
              <a:rPr lang="fr-FR" sz="1300" dirty="0"/>
              <a:t> </a:t>
            </a:r>
            <a:r>
              <a:rPr lang="fr-FR" sz="1300" dirty="0" err="1"/>
              <a:t>approved</a:t>
            </a:r>
            <a:r>
              <a:rPr lang="fr-FR" sz="1300" dirty="0"/>
              <a:t> by Monitoring </a:t>
            </a:r>
            <a:r>
              <a:rPr lang="fr-FR" sz="1300" dirty="0" err="1"/>
              <a:t>Committee</a:t>
            </a:r>
            <a:endParaRPr lang="fr-FR" sz="1300" dirty="0"/>
          </a:p>
          <a:p>
            <a:pPr rtl="0" eaLnBrk="1" fontAlgn="t" latinLnBrk="0" hangingPunct="1"/>
            <a:r>
              <a:rPr lang="fr-FR" sz="1300" dirty="0" err="1"/>
              <a:t>Approved</a:t>
            </a:r>
            <a:r>
              <a:rPr lang="fr-FR" sz="1300" dirty="0"/>
              <a:t> Application </a:t>
            </a:r>
            <a:r>
              <a:rPr lang="fr-FR" sz="1300" dirty="0" err="1"/>
              <a:t>Form</a:t>
            </a:r>
            <a:endParaRPr lang="fr-FR" sz="1300" dirty="0"/>
          </a:p>
          <a:p>
            <a:endParaRPr lang="en-GB" dirty="0"/>
          </a:p>
        </p:txBody>
      </p:sp>
    </p:spTree>
    <p:extLst>
      <p:ext uri="{BB962C8B-B14F-4D97-AF65-F5344CB8AC3E}">
        <p14:creationId xmlns:p14="http://schemas.microsoft.com/office/powerpoint/2010/main" val="41938570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pPr/>
              <a:t>64</a:t>
            </a:fld>
            <a:endParaRPr lang="en-GB"/>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jdelijke aanduiding voor dia-afbeelding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Tijdelijke aanduiding voor notities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Narrow" pitchFamily="34" charset="0"/>
              <a:ea typeface="ＭＳ Ｐゴシック" pitchFamily="34" charset="-128"/>
            </a:endParaRPr>
          </a:p>
          <a:p>
            <a:endParaRPr lang="en-GB" altLang="en-US" dirty="0" smtClean="0">
              <a:latin typeface="Arial Narrow" pitchFamily="34" charset="0"/>
              <a:ea typeface="ＭＳ Ｐゴシック" pitchFamily="34" charset="-128"/>
            </a:endParaRPr>
          </a:p>
          <a:p>
            <a:pPr>
              <a:buFontTx/>
              <a:buAutoNum type="arabicPeriod"/>
            </a:pPr>
            <a:r>
              <a:rPr lang="en-GB" altLang="en-US" dirty="0" smtClean="0">
                <a:latin typeface="Arial Narrow" pitchFamily="34" charset="0"/>
                <a:ea typeface="ＭＳ Ｐゴシック" pitchFamily="34" charset="-128"/>
              </a:rPr>
              <a:t>Starting point: in your city an existing problem, need or opportunity is identified [a ‘situation’] and properly documented – justifying the need and possibility for an intervention</a:t>
            </a:r>
          </a:p>
          <a:p>
            <a:pPr>
              <a:buFontTx/>
              <a:buAutoNum type="arabicPeriod"/>
            </a:pPr>
            <a:r>
              <a:rPr lang="en-GB" altLang="en-US" dirty="0" smtClean="0">
                <a:solidFill>
                  <a:srgbClr val="FF0000"/>
                </a:solidFill>
                <a:latin typeface="Arial Narrow" pitchFamily="34" charset="0"/>
                <a:ea typeface="ＭＳ Ｐゴシック" pitchFamily="34" charset="-128"/>
              </a:rPr>
              <a:t>This should be based on the discussion you had in ULG 1 using the Problem Tree and the problem statement you arrived at.</a:t>
            </a:r>
          </a:p>
          <a:p>
            <a:pPr>
              <a:buFontTx/>
              <a:buAutoNum type="arabicPeriod"/>
            </a:pPr>
            <a:r>
              <a:rPr lang="en-GB" altLang="en-US" dirty="0" smtClean="0">
                <a:latin typeface="Arial Narrow" pitchFamily="34" charset="0"/>
                <a:ea typeface="ＭＳ Ｐゴシック" pitchFamily="34" charset="-128"/>
              </a:rPr>
              <a:t>On this basis you can define an action plan which is includes the main ingredients of the result framework:</a:t>
            </a:r>
          </a:p>
          <a:p>
            <a:pPr marL="724467" lvl="1" indent="-241489">
              <a:buFontTx/>
              <a:buAutoNum type="arabicPeriod"/>
            </a:pPr>
            <a:r>
              <a:rPr lang="en-GB" altLang="en-US" dirty="0" smtClean="0">
                <a:latin typeface="Arial Narrow" pitchFamily="34" charset="0"/>
                <a:ea typeface="ＭＳ Ｐゴシック" pitchFamily="34" charset="-128"/>
              </a:rPr>
              <a:t>specific objective(s) (what do you want to change/achieve) – the result you intend to reach</a:t>
            </a:r>
          </a:p>
          <a:p>
            <a:pPr marL="724467" lvl="1" indent="-241489">
              <a:buFontTx/>
              <a:buAutoNum type="arabicPeriod"/>
            </a:pPr>
            <a:r>
              <a:rPr lang="en-GB" altLang="en-US" dirty="0" smtClean="0">
                <a:latin typeface="Arial Narrow" pitchFamily="34" charset="0"/>
                <a:ea typeface="ＭＳ Ｐゴシック" pitchFamily="34" charset="-128"/>
              </a:rPr>
              <a:t>Result indicator(s): to quantify this result and measure if you achieve it</a:t>
            </a:r>
          </a:p>
          <a:p>
            <a:pPr marL="724467" lvl="1" indent="-241489">
              <a:buFontTx/>
              <a:buAutoNum type="arabicPeriod"/>
            </a:pPr>
            <a:r>
              <a:rPr lang="en-GB" altLang="en-US" dirty="0" smtClean="0">
                <a:latin typeface="Arial Narrow" pitchFamily="34" charset="0"/>
                <a:ea typeface="ＭＳ Ｐゴシック" pitchFamily="34" charset="-128"/>
              </a:rPr>
              <a:t>Output(s): what do you need to do and make to reach your result</a:t>
            </a:r>
          </a:p>
          <a:p>
            <a:pPr marL="724467" lvl="1" indent="-241489">
              <a:buFontTx/>
              <a:buAutoNum type="arabicPeriod"/>
            </a:pPr>
            <a:r>
              <a:rPr lang="en-GB" altLang="en-US" dirty="0" smtClean="0">
                <a:latin typeface="Arial Narrow" pitchFamily="34" charset="0"/>
                <a:ea typeface="ＭＳ Ｐゴシック" pitchFamily="34" charset="-128"/>
              </a:rPr>
              <a:t>Output indicator(s): to determine in advance what you expect to make</a:t>
            </a:r>
          </a:p>
          <a:p>
            <a:pPr>
              <a:buFontTx/>
              <a:buAutoNum type="arabicPeriod"/>
            </a:pPr>
            <a:r>
              <a:rPr lang="en-GB" altLang="en-US" dirty="0" smtClean="0">
                <a:latin typeface="Arial Narrow" pitchFamily="34" charset="0"/>
                <a:ea typeface="ＭＳ Ｐゴシック" pitchFamily="34" charset="-128"/>
              </a:rPr>
              <a:t>The implementation of your action plan will lead to a change in the pre-existing situation – the city is better off now</a:t>
            </a:r>
          </a:p>
          <a:p>
            <a:pPr>
              <a:buFontTx/>
              <a:buAutoNum type="arabicPeriod"/>
            </a:pPr>
            <a:r>
              <a:rPr lang="en-GB" altLang="en-US" dirty="0" smtClean="0">
                <a:latin typeface="Arial Narrow" pitchFamily="34" charset="0"/>
                <a:ea typeface="ＭＳ Ｐゴシック" pitchFamily="34" charset="-128"/>
              </a:rPr>
              <a:t>Monitoring and evaluation during and after implementation will show you </a:t>
            </a:r>
            <a:br>
              <a:rPr lang="en-GB" altLang="en-US" dirty="0" smtClean="0">
                <a:latin typeface="Arial Narrow" pitchFamily="34" charset="0"/>
                <a:ea typeface="ＭＳ Ｐゴシック" pitchFamily="34" charset="-128"/>
              </a:rPr>
            </a:br>
            <a:r>
              <a:rPr lang="en-GB" altLang="en-US" dirty="0" smtClean="0">
                <a:latin typeface="Arial Narrow" pitchFamily="34" charset="0"/>
                <a:ea typeface="ＭＳ Ｐゴシック" pitchFamily="34" charset="-128"/>
              </a:rPr>
              <a:t>-  how you are doing during implementation of the action plan AND </a:t>
            </a:r>
            <a:br>
              <a:rPr lang="en-GB" altLang="en-US" dirty="0" smtClean="0">
                <a:latin typeface="Arial Narrow" pitchFamily="34" charset="0"/>
                <a:ea typeface="ＭＳ Ｐゴシック" pitchFamily="34" charset="-128"/>
              </a:rPr>
            </a:br>
            <a:r>
              <a:rPr lang="en-GB" altLang="en-US" dirty="0" smtClean="0">
                <a:latin typeface="Arial Narrow" pitchFamily="34" charset="0"/>
                <a:ea typeface="ＭＳ Ｐゴシック" pitchFamily="34" charset="-128"/>
              </a:rPr>
              <a:t>- if you have achieved your objectives and why/why not</a:t>
            </a:r>
          </a:p>
          <a:p>
            <a:pPr>
              <a:buFontTx/>
              <a:buAutoNum type="arabicPeriod"/>
            </a:pPr>
            <a:endParaRPr lang="en-GB" altLang="en-US" dirty="0" smtClean="0">
              <a:latin typeface="Arial Narrow" pitchFamily="34" charset="0"/>
              <a:ea typeface="ＭＳ Ｐゴシック" pitchFamily="34" charset="-128"/>
            </a:endParaRPr>
          </a:p>
          <a:p>
            <a:pPr marL="724467" lvl="1" indent="-241489">
              <a:buFontTx/>
              <a:buAutoNum type="arabicPeriod"/>
            </a:pPr>
            <a:endParaRPr lang="en-GB" altLang="en-US" dirty="0" smtClean="0">
              <a:latin typeface="Arial Narrow" pitchFamily="34" charset="0"/>
              <a:ea typeface="ＭＳ Ｐゴシック" pitchFamily="34" charset="-128"/>
            </a:endParaRPr>
          </a:p>
          <a:p>
            <a:endParaRPr lang="en-GB" altLang="en-US" dirty="0" smtClean="0">
              <a:latin typeface="Arial Narrow" pitchFamily="34" charset="0"/>
              <a:ea typeface="ＭＳ Ｐゴシック" pitchFamily="34" charset="-128"/>
            </a:endParaRPr>
          </a:p>
          <a:p>
            <a:endParaRPr lang="en-GB" altLang="en-US" dirty="0" smtClean="0">
              <a:ea typeface="ＭＳ Ｐゴシック" pitchFamily="34" charset="-128"/>
            </a:endParaRPr>
          </a:p>
        </p:txBody>
      </p:sp>
      <p:sp>
        <p:nvSpPr>
          <p:cNvPr id="24579"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ＭＳ Ｐゴシック" pitchFamily="34" charset="-128"/>
              </a:defRPr>
            </a:lvl1pPr>
            <a:lvl2pPr marL="784839" indent="-301861" eaLnBrk="0" hangingPunct="0">
              <a:defRPr sz="2500">
                <a:solidFill>
                  <a:schemeClr val="tx1"/>
                </a:solidFill>
                <a:latin typeface="Arial" pitchFamily="34" charset="0"/>
                <a:ea typeface="ＭＳ Ｐゴシック" pitchFamily="34" charset="-128"/>
              </a:defRPr>
            </a:lvl2pPr>
            <a:lvl3pPr marL="1207444" indent="-241489" eaLnBrk="0" hangingPunct="0">
              <a:defRPr sz="2500">
                <a:solidFill>
                  <a:schemeClr val="tx1"/>
                </a:solidFill>
                <a:latin typeface="Arial" pitchFamily="34" charset="0"/>
                <a:ea typeface="ＭＳ Ｐゴシック" pitchFamily="34" charset="-128"/>
              </a:defRPr>
            </a:lvl3pPr>
            <a:lvl4pPr marL="1690423" indent="-241489" eaLnBrk="0" hangingPunct="0">
              <a:defRPr sz="2500">
                <a:solidFill>
                  <a:schemeClr val="tx1"/>
                </a:solidFill>
                <a:latin typeface="Arial" pitchFamily="34" charset="0"/>
                <a:ea typeface="ＭＳ Ｐゴシック" pitchFamily="34" charset="-128"/>
              </a:defRPr>
            </a:lvl4pPr>
            <a:lvl5pPr marL="2173401" indent="-241489" eaLnBrk="0" hangingPunct="0">
              <a:defRPr sz="2500">
                <a:solidFill>
                  <a:schemeClr val="tx1"/>
                </a:solidFill>
                <a:latin typeface="Arial" pitchFamily="34" charset="0"/>
                <a:ea typeface="ＭＳ Ｐゴシック" pitchFamily="34" charset="-128"/>
              </a:defRPr>
            </a:lvl5pPr>
            <a:lvl6pPr marL="2656379" indent="-241489" defTabSz="482978"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39357" indent="-241489" defTabSz="482978"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2334" indent="-241489" defTabSz="482978"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5313" indent="-241489" defTabSz="482978"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eaLnBrk="1" hangingPunct="1"/>
            <a:fld id="{BACEC717-AA70-45E7-8ECA-2B30EAC4D95E}" type="slidenum">
              <a:rPr lang="nl-NL" altLang="en-US" sz="1300"/>
              <a:pPr eaLnBrk="1" hangingPunct="1"/>
              <a:t>65</a:t>
            </a:fld>
            <a:endParaRPr lang="nl-NL" altLang="en-US" sz="1300"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 is an IAP</a:t>
            </a:r>
          </a:p>
          <a:p>
            <a:r>
              <a:rPr lang="en-GB" dirty="0" smtClean="0"/>
              <a:t>Do we want a template / guidance for TT?</a:t>
            </a:r>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pPr/>
              <a:t>66</a:t>
            </a:fld>
            <a:endParaRPr lang="en-GB"/>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 is an IAP</a:t>
            </a:r>
          </a:p>
          <a:p>
            <a:r>
              <a:rPr lang="en-GB" dirty="0" smtClean="0"/>
              <a:t>Do we want a template / guidance for TT?</a:t>
            </a:r>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pPr/>
              <a:t>67</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Back to the serious stuff – short reminder of where we got to</a:t>
            </a:r>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pPr/>
              <a:t>5</a:t>
            </a:fld>
            <a:endParaRPr lang="en-GB"/>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Make point </a:t>
            </a:r>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pPr/>
              <a:t>68</a:t>
            </a:fld>
            <a:endParaRPr lang="en-GB"/>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969CCD9-984A-4912-B38F-3D9A2017B3B6}" type="slidenum">
              <a:rPr lang="en-GB" smtClean="0"/>
              <a:pPr/>
              <a:t>69</a:t>
            </a:fld>
            <a:endParaRPr lang="en-GB"/>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42975" y="752475"/>
            <a:ext cx="5005388" cy="3756025"/>
          </a:xfrm>
          <a:prstGeom prst="rect">
            <a:avLst/>
          </a:prstGeom>
          <a:noFill/>
          <a:ln w="12700">
            <a:solidFill>
              <a:prstClr val="black"/>
            </a:solidFill>
          </a:ln>
        </p:spPr>
      </p:sp>
      <p:sp>
        <p:nvSpPr>
          <p:cNvPr id="3" name="Espace réservé des commentaires 2"/>
          <p:cNvSpPr>
            <a:spLocks noGrp="1"/>
          </p:cNvSpPr>
          <p:nvPr>
            <p:ph type="body" idx="1"/>
          </p:nvPr>
        </p:nvSpPr>
        <p:spPr>
          <a:xfrm>
            <a:off x="688976" y="4759643"/>
            <a:ext cx="5511800" cy="4509135"/>
          </a:xfrm>
          <a:prstGeom prst="rect">
            <a:avLst/>
          </a:prstGeom>
        </p:spPr>
        <p:txBody>
          <a:bodyPr/>
          <a:lstStyle/>
          <a:p>
            <a:pPr defTabSz="966230">
              <a:defRPr/>
            </a:pPr>
            <a:r>
              <a:rPr lang="en-US" sz="1300" dirty="0" smtClean="0"/>
              <a:t>LUCIE- More from Soraya</a:t>
            </a:r>
          </a:p>
          <a:p>
            <a:endParaRPr lang="fr-FR" dirty="0"/>
          </a:p>
        </p:txBody>
      </p:sp>
    </p:spTree>
    <p:extLst>
      <p:ext uri="{BB962C8B-B14F-4D97-AF65-F5344CB8AC3E}">
        <p14:creationId xmlns:p14="http://schemas.microsoft.com/office/powerpoint/2010/main" val="37437771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pPr/>
              <a:t>71</a:t>
            </a:fld>
            <a:endParaRPr lang="en-GB"/>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pPr/>
              <a:t>72</a:t>
            </a:fld>
            <a:endParaRPr lang="en-GB"/>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969CCD9-984A-4912-B38F-3D9A2017B3B6}" type="slidenum">
              <a:rPr lang="en-GB" smtClean="0"/>
              <a:pPr/>
              <a:t>73</a:t>
            </a:fld>
            <a:endParaRPr lang="en-GB"/>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pPr/>
              <a:t>74</a:t>
            </a:fld>
            <a:endParaRPr lang="en-GB"/>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pPr/>
              <a:t>75</a:t>
            </a:fld>
            <a:endParaRPr lang="en-GB"/>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pPr/>
              <a:t>76</a:t>
            </a:fld>
            <a:endParaRPr lang="en-GB"/>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pPr/>
              <a:t>77</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969CCD9-984A-4912-B38F-3D9A2017B3B6}"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sz="1300" b="1" dirty="0" smtClean="0"/>
              <a:t>Theme</a:t>
            </a:r>
            <a:endParaRPr lang="en-GB" sz="1300" dirty="0" smtClean="0"/>
          </a:p>
          <a:p>
            <a:r>
              <a:rPr lang="en-GB" sz="1300" b="1" dirty="0" smtClean="0"/>
              <a:t>Better understanding the digital economy</a:t>
            </a:r>
            <a:endParaRPr lang="en-GB" sz="1300" dirty="0" smtClean="0"/>
          </a:p>
          <a:p>
            <a:r>
              <a:rPr lang="en-GB" sz="1300" dirty="0" smtClean="0"/>
              <a:t>How can cities identify their digital community? </a:t>
            </a:r>
          </a:p>
          <a:p>
            <a:r>
              <a:rPr lang="en-GB" sz="1300" dirty="0" smtClean="0"/>
              <a:t>How to others define 'digital jobs' and is it helpful to pin down a precise definition? </a:t>
            </a:r>
          </a:p>
          <a:p>
            <a:r>
              <a:rPr lang="en-GB" sz="1300" dirty="0" smtClean="0"/>
              <a:t>What tools already exist which can help to measure existing and future growth potential? </a:t>
            </a:r>
          </a:p>
          <a:p>
            <a:r>
              <a:rPr lang="en-GB" sz="1300" dirty="0" smtClean="0"/>
              <a:t>What new metrics will be needed to measure city interventions? </a:t>
            </a:r>
          </a:p>
          <a:p>
            <a:r>
              <a:rPr lang="en-GB" sz="1300" dirty="0" smtClean="0"/>
              <a:t>Is there scope to develop a tool for </a:t>
            </a:r>
            <a:r>
              <a:rPr lang="en-GB" sz="1300" dirty="0" err="1" smtClean="0"/>
              <a:t>TechTown</a:t>
            </a:r>
            <a:r>
              <a:rPr lang="en-GB" sz="1300" dirty="0" smtClean="0"/>
              <a:t> cities to help with this?</a:t>
            </a:r>
          </a:p>
          <a:p>
            <a:endParaRPr lang="en-GB" sz="1300" dirty="0" smtClean="0"/>
          </a:p>
          <a:p>
            <a:pPr lvl="0"/>
            <a:r>
              <a:rPr lang="en-GB" sz="1300" b="1" dirty="0" smtClean="0"/>
              <a:t>Growing new digital jobs through start ups</a:t>
            </a:r>
            <a:endParaRPr lang="en-GB" sz="1300" dirty="0" smtClean="0"/>
          </a:p>
          <a:p>
            <a:r>
              <a:rPr lang="en-GB" sz="1300" dirty="0" smtClean="0"/>
              <a:t>What can cities do to support digital start ups?</a:t>
            </a:r>
          </a:p>
          <a:p>
            <a:r>
              <a:rPr lang="en-GB" sz="1300" dirty="0" smtClean="0"/>
              <a:t>How can cities better position themselves to optimise the conditions for competitiveness?</a:t>
            </a:r>
          </a:p>
          <a:p>
            <a:r>
              <a:rPr lang="en-GB" sz="1300" dirty="0" smtClean="0"/>
              <a:t>What sort of business support do digital start ups want and need? </a:t>
            </a:r>
          </a:p>
          <a:p>
            <a:r>
              <a:rPr lang="en-GB" sz="1300" dirty="0" smtClean="0"/>
              <a:t>How can cities help start ups to survive and to grow?</a:t>
            </a:r>
          </a:p>
          <a:p>
            <a:pPr lvl="0"/>
            <a:r>
              <a:rPr lang="en-GB" sz="1300" b="1" dirty="0" smtClean="0"/>
              <a:t>Growing jobs through the digital transformation of traditional industry</a:t>
            </a:r>
            <a:endParaRPr lang="en-GB" sz="1300" dirty="0" smtClean="0"/>
          </a:p>
          <a:p>
            <a:r>
              <a:rPr lang="en-GB" sz="1300" dirty="0" smtClean="0"/>
              <a:t>What can cities do to support digital transformation of traditional industry and existing businesses? </a:t>
            </a:r>
          </a:p>
          <a:p>
            <a:r>
              <a:rPr lang="en-GB" sz="1300" dirty="0" smtClean="0"/>
              <a:t>What is the role of cluster policy? </a:t>
            </a:r>
          </a:p>
          <a:p>
            <a:r>
              <a:rPr lang="en-GB" sz="1300" dirty="0" smtClean="0"/>
              <a:t>(How can cities help small family (retail) businesses?)</a:t>
            </a:r>
          </a:p>
          <a:p>
            <a:pPr lvl="0"/>
            <a:r>
              <a:rPr lang="en-GB" sz="1300" b="1" dirty="0" smtClean="0"/>
              <a:t>Growing digital jobs through the smart city agenda</a:t>
            </a:r>
            <a:endParaRPr lang="en-GB" sz="1300" dirty="0" smtClean="0"/>
          </a:p>
          <a:p>
            <a:r>
              <a:rPr lang="en-GB" sz="1300" dirty="0" smtClean="0"/>
              <a:t>How can cities ensure that they maximise the local jobs creation potential linked to delivering smart city agendas? </a:t>
            </a:r>
          </a:p>
          <a:p>
            <a:r>
              <a:rPr lang="en-GB" sz="1300" dirty="0" smtClean="0"/>
              <a:t>How can they avoid larger multinationals reaping all the rewards? </a:t>
            </a:r>
          </a:p>
          <a:p>
            <a:r>
              <a:rPr lang="en-GB" sz="1300" dirty="0" smtClean="0"/>
              <a:t>What role could local city challenges, </a:t>
            </a:r>
            <a:r>
              <a:rPr lang="en-GB" sz="1300" dirty="0" err="1" smtClean="0"/>
              <a:t>hackathons</a:t>
            </a:r>
            <a:r>
              <a:rPr lang="en-GB" sz="1300" dirty="0" smtClean="0"/>
              <a:t> play? </a:t>
            </a:r>
          </a:p>
          <a:p>
            <a:r>
              <a:rPr lang="en-GB" sz="1300" dirty="0" smtClean="0"/>
              <a:t>What role could public procurement play?</a:t>
            </a:r>
          </a:p>
          <a:p>
            <a:pPr lvl="0"/>
            <a:r>
              <a:rPr lang="en-GB" sz="1300" b="1" dirty="0" smtClean="0"/>
              <a:t>Providing spaces and places for connections</a:t>
            </a:r>
            <a:endParaRPr lang="en-GB" sz="1300" dirty="0" smtClean="0"/>
          </a:p>
          <a:p>
            <a:r>
              <a:rPr lang="en-GB" sz="1300" dirty="0" smtClean="0"/>
              <a:t>How important is it to have a physical space for the digital community? What does this space look like? What is the accompanying 'offer' in terms of business support, incubator or accelerator support? What is the unique position of medium sized cities?</a:t>
            </a:r>
          </a:p>
          <a:p>
            <a:r>
              <a:rPr lang="en-GB" sz="1300" b="1" dirty="0" smtClean="0"/>
              <a:t>Finding, growing, retaining and returning talent</a:t>
            </a:r>
            <a:endParaRPr lang="en-GB" sz="1300" dirty="0" smtClean="0"/>
          </a:p>
          <a:p>
            <a:r>
              <a:rPr lang="en-GB" sz="1300" dirty="0" smtClean="0"/>
              <a:t>How can medium sized cities attract and retain (young) skilled people? </a:t>
            </a:r>
          </a:p>
          <a:p>
            <a:r>
              <a:rPr lang="en-GB" sz="1300" dirty="0" smtClean="0"/>
              <a:t>How can they position themselves so that people want to live and work there? </a:t>
            </a:r>
          </a:p>
          <a:p>
            <a:r>
              <a:rPr lang="en-GB" sz="1300" dirty="0" smtClean="0"/>
              <a:t>What can cities do to better match education and training provision with the needs of the digital economy (now and in the future)? </a:t>
            </a:r>
          </a:p>
          <a:p>
            <a:r>
              <a:rPr lang="en-GB" sz="1300" dirty="0" smtClean="0"/>
              <a:t>How can they avoid losing out to larger regional and national 'hubs'?</a:t>
            </a:r>
          </a:p>
          <a:p>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969CCD9-984A-4912-B38F-3D9A2017B3B6}" type="slidenum">
              <a:rPr lang="en-GB" smtClean="0"/>
              <a:pPr/>
              <a:t>8</a:t>
            </a:fld>
            <a:endParaRPr lang="en-GB"/>
          </a:p>
        </p:txBody>
      </p:sp>
      <p:sp>
        <p:nvSpPr>
          <p:cNvPr id="5" name="Notes Placeholder 4"/>
          <p:cNvSpPr>
            <a:spLocks noGrp="1"/>
          </p:cNvSpPr>
          <p:nvPr>
            <p:ph type="body" sz="quarter" idx="11"/>
          </p:nvPr>
        </p:nvSpPr>
        <p:spPr/>
        <p:txBody>
          <a:bodyPr>
            <a:normAutofit/>
          </a:bodyPr>
          <a:lstStyle/>
          <a:p>
            <a:r>
              <a:rPr lang="en-GB" dirty="0" smtClean="0"/>
              <a:t>Can we set a date for </a:t>
            </a:r>
            <a:r>
              <a:rPr lang="en-GB" dirty="0" err="1" smtClean="0"/>
              <a:t>Cesis</a:t>
            </a:r>
            <a:r>
              <a:rPr lang="en-GB" dirty="0" smtClean="0"/>
              <a:t> now?</a:t>
            </a:r>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microsoft.com/office/2007/relationships/hdphoto" Target="../media/hdphoto1.wdp"/><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5" Type="http://schemas.microsoft.com/office/2007/relationships/hdphoto" Target="../media/hdphoto1.wdp"/><Relationship Id="rId4" Type="http://schemas.openxmlformats.org/officeDocument/2006/relationships/image" Target="../media/image6.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Master" Target="../slideMasters/slideMaster6.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1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6412393"/>
            <a:ext cx="9144000" cy="446484"/>
          </a:xfrm>
          <a:prstGeom prst="rect">
            <a:avLst/>
          </a:prstGeom>
        </p:spPr>
      </p:pic>
      <p:pic>
        <p:nvPicPr>
          <p:cNvPr id="9" name="Image 8"/>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526" y="-1"/>
            <a:ext cx="9153526" cy="1223447"/>
          </a:xfrm>
          <a:prstGeom prst="rect">
            <a:avLst/>
          </a:prstGeom>
        </p:spPr>
      </p:pic>
      <p:pic>
        <p:nvPicPr>
          <p:cNvPr id="13" name="Picture 2"/>
          <p:cNvPicPr>
            <a:picLocks noChangeAspect="1" noChangeArrowheads="1"/>
          </p:cNvPicPr>
          <p:nvPr userDrawn="1"/>
        </p:nvPicPr>
        <p:blipFill>
          <a:blip r:embed="rId4" cstate="screen">
            <a:extLst>
              <a:ext uri="{BEBA8EAE-BF5A-486C-A8C5-ECC9F3942E4B}">
                <a14:imgProps xmlns:a14="http://schemas.microsoft.com/office/drawing/2010/main">
                  <a14:imgLayer r:embed="rId5">
                    <a14:imgEffect>
                      <a14:brightnessContrast bright="37000"/>
                    </a14:imgEffect>
                  </a14:imgLayer>
                </a14:imgProps>
              </a:ext>
              <a:ext uri="{28A0092B-C50C-407E-A947-70E740481C1C}">
                <a14:useLocalDpi xmlns:a14="http://schemas.microsoft.com/office/drawing/2010/main" val="0"/>
              </a:ext>
            </a:extLst>
          </a:blip>
          <a:srcRect/>
          <a:stretch>
            <a:fillRect/>
          </a:stretch>
        </p:blipFill>
        <p:spPr bwMode="auto">
          <a:xfrm>
            <a:off x="6547698" y="253638"/>
            <a:ext cx="688598" cy="655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2208751"/>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B2E651-6C30-1B43-AB4C-A4A91CD75D3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271560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0251ED0-422B-154B-A783-60A58B547B0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25950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ED811AF-0A95-E147-97D1-0B164E3F615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29645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5" name="Rectangle 4"/>
          <p:cNvSpPr>
            <a:spLocks noGrp="1" noChangeArrowheads="1"/>
          </p:cNvSpPr>
          <p:nvPr>
            <p:ph type="ctrTitle"/>
          </p:nvPr>
        </p:nvSpPr>
        <p:spPr bwMode="auto">
          <a:xfrm>
            <a:off x="1447200" y="457200"/>
            <a:ext cx="7254874" cy="1066800"/>
          </a:xfrm>
        </p:spPr>
        <p:txBody>
          <a:bodyPr/>
          <a:lstStyle>
            <a:lvl1pPr>
              <a:defRPr sz="2800"/>
            </a:lvl1pPr>
          </a:lstStyle>
          <a:p>
            <a:r>
              <a:rPr lang="en-GB" dirty="0"/>
              <a:t>Click to edit Master title style</a:t>
            </a:r>
          </a:p>
        </p:txBody>
      </p:sp>
      <p:sp>
        <p:nvSpPr>
          <p:cNvPr id="26" name="Rectangle 5"/>
          <p:cNvSpPr>
            <a:spLocks noGrp="1" noChangeArrowheads="1"/>
          </p:cNvSpPr>
          <p:nvPr>
            <p:ph type="subTitle" idx="1"/>
          </p:nvPr>
        </p:nvSpPr>
        <p:spPr bwMode="auto">
          <a:xfrm>
            <a:off x="1431925" y="1182688"/>
            <a:ext cx="7254874" cy="874712"/>
          </a:xfrm>
        </p:spPr>
        <p:txBody>
          <a:bodyPr/>
          <a:lstStyle>
            <a:lvl1pPr marL="0" indent="0">
              <a:buFontTx/>
              <a:buNone/>
              <a:defRPr sz="1500" b="0"/>
            </a:lvl1pPr>
          </a:lstStyle>
          <a:p>
            <a:r>
              <a:rPr lang="en-GB"/>
              <a:t>Click to edit Master subtitle style</a:t>
            </a:r>
          </a:p>
        </p:txBody>
      </p:sp>
    </p:spTree>
    <p:extLst>
      <p:ext uri="{BB962C8B-B14F-4D97-AF65-F5344CB8AC3E}">
        <p14:creationId xmlns:p14="http://schemas.microsoft.com/office/powerpoint/2010/main" val="2536769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6412393"/>
            <a:ext cx="9144000" cy="446484"/>
          </a:xfrm>
          <a:prstGeom prst="rect">
            <a:avLst/>
          </a:prstGeom>
        </p:spPr>
      </p:pic>
      <p:pic>
        <p:nvPicPr>
          <p:cNvPr id="9" name="Image 8"/>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526" y="-1"/>
            <a:ext cx="9153526" cy="1223447"/>
          </a:xfrm>
          <a:prstGeom prst="rect">
            <a:avLst/>
          </a:prstGeom>
        </p:spPr>
      </p:pic>
      <p:pic>
        <p:nvPicPr>
          <p:cNvPr id="13" name="Picture 2"/>
          <p:cNvPicPr>
            <a:picLocks noChangeAspect="1" noChangeArrowheads="1"/>
          </p:cNvPicPr>
          <p:nvPr userDrawn="1"/>
        </p:nvPicPr>
        <p:blipFill>
          <a:blip r:embed="rId4" cstate="screen">
            <a:extLst>
              <a:ext uri="{BEBA8EAE-BF5A-486C-A8C5-ECC9F3942E4B}">
                <a14:imgProps xmlns:a14="http://schemas.microsoft.com/office/drawing/2010/main">
                  <a14:imgLayer r:embed="rId5">
                    <a14:imgEffect>
                      <a14:brightnessContrast bright="37000"/>
                    </a14:imgEffect>
                  </a14:imgLayer>
                </a14:imgProps>
              </a:ext>
              <a:ext uri="{28A0092B-C50C-407E-A947-70E740481C1C}">
                <a14:useLocalDpi xmlns:a14="http://schemas.microsoft.com/office/drawing/2010/main" val="0"/>
              </a:ext>
            </a:extLst>
          </a:blip>
          <a:srcRect/>
          <a:stretch>
            <a:fillRect/>
          </a:stretch>
        </p:blipFill>
        <p:spPr bwMode="auto">
          <a:xfrm>
            <a:off x="6547698" y="253638"/>
            <a:ext cx="688598" cy="655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2208751"/>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ytuł i zawartoś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2817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90" indent="0" algn="ctr">
              <a:buNone/>
              <a:defRPr sz="2000"/>
            </a:lvl2pPr>
            <a:lvl3pPr marL="914380" indent="0" algn="ctr">
              <a:buNone/>
              <a:defRPr sz="1800"/>
            </a:lvl3pPr>
            <a:lvl4pPr marL="1371570" indent="0" algn="ctr">
              <a:buNone/>
              <a:defRPr sz="1600"/>
            </a:lvl4pPr>
            <a:lvl5pPr marL="1828760" indent="0" algn="ctr">
              <a:buNone/>
              <a:defRPr sz="1600"/>
            </a:lvl5pPr>
            <a:lvl6pPr marL="2285950" indent="0" algn="ctr">
              <a:buNone/>
              <a:defRPr sz="1600"/>
            </a:lvl6pPr>
            <a:lvl7pPr marL="2743140" indent="0" algn="ctr">
              <a:buNone/>
              <a:defRPr sz="1600"/>
            </a:lvl7pPr>
            <a:lvl8pPr marL="3200329" indent="0" algn="ctr">
              <a:buNone/>
              <a:defRPr sz="1600"/>
            </a:lvl8pPr>
            <a:lvl9pPr marL="365752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solidFill>
                  <a:prstClr val="black">
                    <a:tint val="75000"/>
                  </a:prstClr>
                </a:solidFill>
              </a:rPr>
              <a:pPr/>
              <a:t>6/20/2017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5387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solidFill>
                  <a:prstClr val="black">
                    <a:tint val="75000"/>
                  </a:prstClr>
                </a:solidFill>
              </a:rPr>
              <a:pPr/>
              <a:t>6/20/2017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9138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400">
                <a:solidFill>
                  <a:schemeClr val="tx1">
                    <a:tint val="75000"/>
                  </a:schemeClr>
                </a:solidFill>
              </a:defRPr>
            </a:lvl1pPr>
            <a:lvl2pPr marL="457190" indent="0">
              <a:buNone/>
              <a:defRPr sz="2000">
                <a:solidFill>
                  <a:schemeClr val="tx1">
                    <a:tint val="75000"/>
                  </a:schemeClr>
                </a:solidFill>
              </a:defRPr>
            </a:lvl2pPr>
            <a:lvl3pPr marL="914380" indent="0">
              <a:buNone/>
              <a:defRPr sz="1800">
                <a:solidFill>
                  <a:schemeClr val="tx1">
                    <a:tint val="75000"/>
                  </a:schemeClr>
                </a:solidFill>
              </a:defRPr>
            </a:lvl3pPr>
            <a:lvl4pPr marL="1371570" indent="0">
              <a:buNone/>
              <a:defRPr sz="1600">
                <a:solidFill>
                  <a:schemeClr val="tx1">
                    <a:tint val="75000"/>
                  </a:schemeClr>
                </a:solidFill>
              </a:defRPr>
            </a:lvl4pPr>
            <a:lvl5pPr marL="1828760" indent="0">
              <a:buNone/>
              <a:defRPr sz="1600">
                <a:solidFill>
                  <a:schemeClr val="tx1">
                    <a:tint val="75000"/>
                  </a:schemeClr>
                </a:solidFill>
              </a:defRPr>
            </a:lvl5pPr>
            <a:lvl6pPr marL="2285950" indent="0">
              <a:buNone/>
              <a:defRPr sz="1600">
                <a:solidFill>
                  <a:schemeClr val="tx1">
                    <a:tint val="75000"/>
                  </a:schemeClr>
                </a:solidFill>
              </a:defRPr>
            </a:lvl6pPr>
            <a:lvl7pPr marL="2743140" indent="0">
              <a:buNone/>
              <a:defRPr sz="1600">
                <a:solidFill>
                  <a:schemeClr val="tx1">
                    <a:tint val="75000"/>
                  </a:schemeClr>
                </a:solidFill>
              </a:defRPr>
            </a:lvl7pPr>
            <a:lvl8pPr marL="3200329" indent="0">
              <a:buNone/>
              <a:defRPr sz="1600">
                <a:solidFill>
                  <a:schemeClr val="tx1">
                    <a:tint val="75000"/>
                  </a:schemeClr>
                </a:solidFill>
              </a:defRPr>
            </a:lvl8pPr>
            <a:lvl9pPr marL="365752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solidFill>
                  <a:prstClr val="black">
                    <a:tint val="75000"/>
                  </a:prstClr>
                </a:solidFill>
              </a:rPr>
              <a:pPr/>
              <a:t>6/20/2017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15245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solidFill>
                  <a:prstClr val="black">
                    <a:tint val="75000"/>
                  </a:prstClr>
                </a:solidFill>
              </a:rPr>
              <a:pPr/>
              <a:t>6/20/2017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092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47800" y="457200"/>
            <a:ext cx="7239000" cy="719138"/>
          </a:xfrm>
          <a:prstGeom prst="rect">
            <a:avLst/>
          </a:prstGeom>
        </p:spPr>
        <p:txBody>
          <a:bodyPr/>
          <a:lstStyle/>
          <a:p>
            <a:r>
              <a:rPr lang="en-GB" smtClean="0"/>
              <a:t>Click to edit Master title style</a:t>
            </a:r>
            <a:endParaRPr lang="en-GB"/>
          </a:p>
        </p:txBody>
      </p:sp>
      <p:sp>
        <p:nvSpPr>
          <p:cNvPr id="3" name="Footer Placeholder 2"/>
          <p:cNvSpPr>
            <a:spLocks noGrp="1"/>
          </p:cNvSpPr>
          <p:nvPr>
            <p:ph type="ftr" sz="quarter" idx="10"/>
          </p:nvPr>
        </p:nvSpPr>
        <p:spPr>
          <a:xfrm>
            <a:off x="1905000" y="6477000"/>
            <a:ext cx="5181600" cy="228600"/>
          </a:xfrm>
          <a:prstGeom prst="rect">
            <a:avLst/>
          </a:prstGeom>
        </p:spPr>
        <p:txBody>
          <a:bodyPr/>
          <a:lstStyle>
            <a:lvl1pPr defTabSz="914400">
              <a:buClrTx/>
              <a:buSzTx/>
              <a:buFontTx/>
              <a:buNone/>
              <a:defRPr>
                <a:solidFill>
                  <a:srgbClr val="FFD73C"/>
                </a:solidFill>
                <a:latin typeface="Arial" charset="0"/>
                <a:ea typeface="ＭＳ Ｐゴシック" charset="0"/>
              </a:defRPr>
            </a:lvl1pPr>
          </a:lstStyle>
          <a:p>
            <a:pPr>
              <a:defRPr/>
            </a:pPr>
            <a:r>
              <a:rPr lang="en-GB"/>
              <a:t>Title of presentation I </a:t>
            </a:r>
            <a:fld id="{CE25EF92-EB10-5F45-9304-8E7FBB05AF17}" type="datetime2">
              <a:rPr lang="en-GB"/>
              <a:pPr>
                <a:defRPr/>
              </a:pPr>
              <a:t>Tuesday, 20 June 2017</a:t>
            </a:fld>
            <a:r>
              <a:rPr lang="en-GB"/>
              <a:t> I Page </a:t>
            </a:r>
            <a:fld id="{3C2B92D2-1E3E-49DB-B8D2-29F76CE0B213}" type="slidenum">
              <a:rPr lang="en-GB"/>
              <a:pPr>
                <a:defRPr/>
              </a:pPr>
              <a:t>‹#›</a:t>
            </a:fld>
            <a:endParaRPr lang="en-GB"/>
          </a:p>
        </p:txBody>
      </p:sp>
    </p:spTree>
    <p:extLst>
      <p:ext uri="{BB962C8B-B14F-4D97-AF65-F5344CB8AC3E}">
        <p14:creationId xmlns:p14="http://schemas.microsoft.com/office/powerpoint/2010/main" val="1000373701"/>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190" indent="0">
              <a:buNone/>
              <a:defRPr sz="2000" b="1"/>
            </a:lvl2pPr>
            <a:lvl3pPr marL="914380" indent="0">
              <a:buNone/>
              <a:defRPr sz="1800" b="1"/>
            </a:lvl3pPr>
            <a:lvl4pPr marL="1371570" indent="0">
              <a:buNone/>
              <a:defRPr sz="1600" b="1"/>
            </a:lvl4pPr>
            <a:lvl5pPr marL="1828760" indent="0">
              <a:buNone/>
              <a:defRPr sz="1600" b="1"/>
            </a:lvl5pPr>
            <a:lvl6pPr marL="2285950" indent="0">
              <a:buNone/>
              <a:defRPr sz="1600" b="1"/>
            </a:lvl6pPr>
            <a:lvl7pPr marL="2743140" indent="0">
              <a:buNone/>
              <a:defRPr sz="1600" b="1"/>
            </a:lvl7pPr>
            <a:lvl8pPr marL="3200329" indent="0">
              <a:buNone/>
              <a:defRPr sz="1600" b="1"/>
            </a:lvl8pPr>
            <a:lvl9pPr marL="365752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190" indent="0">
              <a:buNone/>
              <a:defRPr sz="2000" b="1"/>
            </a:lvl2pPr>
            <a:lvl3pPr marL="914380" indent="0">
              <a:buNone/>
              <a:defRPr sz="1800" b="1"/>
            </a:lvl3pPr>
            <a:lvl4pPr marL="1371570" indent="0">
              <a:buNone/>
              <a:defRPr sz="1600" b="1"/>
            </a:lvl4pPr>
            <a:lvl5pPr marL="1828760" indent="0">
              <a:buNone/>
              <a:defRPr sz="1600" b="1"/>
            </a:lvl5pPr>
            <a:lvl6pPr marL="2285950" indent="0">
              <a:buNone/>
              <a:defRPr sz="1600" b="1"/>
            </a:lvl6pPr>
            <a:lvl7pPr marL="2743140" indent="0">
              <a:buNone/>
              <a:defRPr sz="1600" b="1"/>
            </a:lvl7pPr>
            <a:lvl8pPr marL="3200329" indent="0">
              <a:buNone/>
              <a:defRPr sz="1600" b="1"/>
            </a:lvl8pPr>
            <a:lvl9pPr marL="365752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solidFill>
                  <a:prstClr val="black">
                    <a:tint val="75000"/>
                  </a:prstClr>
                </a:solidFill>
              </a:rPr>
              <a:pPr/>
              <a:t>6/20/2017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31723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solidFill>
                  <a:prstClr val="black">
                    <a:tint val="75000"/>
                  </a:prstClr>
                </a:solidFill>
              </a:rPr>
              <a:pPr/>
              <a:t>6/20/2017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3125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solidFill>
                  <a:prstClr val="black">
                    <a:tint val="75000"/>
                  </a:prstClr>
                </a:solidFill>
              </a:rPr>
              <a:pPr/>
              <a:t>6/20/2017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63889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90" indent="0">
              <a:buNone/>
              <a:defRPr sz="1400"/>
            </a:lvl2pPr>
            <a:lvl3pPr marL="914380" indent="0">
              <a:buNone/>
              <a:defRPr sz="1200"/>
            </a:lvl3pPr>
            <a:lvl4pPr marL="1371570" indent="0">
              <a:buNone/>
              <a:defRPr sz="1000"/>
            </a:lvl4pPr>
            <a:lvl5pPr marL="1828760" indent="0">
              <a:buNone/>
              <a:defRPr sz="1000"/>
            </a:lvl5pPr>
            <a:lvl6pPr marL="2285950" indent="0">
              <a:buNone/>
              <a:defRPr sz="1000"/>
            </a:lvl6pPr>
            <a:lvl7pPr marL="2743140" indent="0">
              <a:buNone/>
              <a:defRPr sz="1000"/>
            </a:lvl7pPr>
            <a:lvl8pPr marL="3200329" indent="0">
              <a:buNone/>
              <a:defRPr sz="1000"/>
            </a:lvl8pPr>
            <a:lvl9pPr marL="365752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solidFill>
                  <a:prstClr val="black">
                    <a:tint val="75000"/>
                  </a:prstClr>
                </a:solidFill>
              </a:rPr>
              <a:pPr/>
              <a:t>6/20/2017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18414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7"/>
            <a:ext cx="4629150" cy="4873625"/>
          </a:xfrm>
        </p:spPr>
        <p:txBody>
          <a:bodyPr anchor="t"/>
          <a:lstStyle>
            <a:lvl1pPr marL="0" indent="0">
              <a:buNone/>
              <a:defRPr sz="3200"/>
            </a:lvl1pPr>
            <a:lvl2pPr marL="457190" indent="0">
              <a:buNone/>
              <a:defRPr sz="2800"/>
            </a:lvl2pPr>
            <a:lvl3pPr marL="914380" indent="0">
              <a:buNone/>
              <a:defRPr sz="2400"/>
            </a:lvl3pPr>
            <a:lvl4pPr marL="1371570" indent="0">
              <a:buNone/>
              <a:defRPr sz="2000"/>
            </a:lvl4pPr>
            <a:lvl5pPr marL="1828760" indent="0">
              <a:buNone/>
              <a:defRPr sz="2000"/>
            </a:lvl5pPr>
            <a:lvl6pPr marL="2285950" indent="0">
              <a:buNone/>
              <a:defRPr sz="2000"/>
            </a:lvl6pPr>
            <a:lvl7pPr marL="2743140" indent="0">
              <a:buNone/>
              <a:defRPr sz="2000"/>
            </a:lvl7pPr>
            <a:lvl8pPr marL="3200329" indent="0">
              <a:buNone/>
              <a:defRPr sz="2000"/>
            </a:lvl8pPr>
            <a:lvl9pPr marL="365752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90" indent="0">
              <a:buNone/>
              <a:defRPr sz="1400"/>
            </a:lvl2pPr>
            <a:lvl3pPr marL="914380" indent="0">
              <a:buNone/>
              <a:defRPr sz="1200"/>
            </a:lvl3pPr>
            <a:lvl4pPr marL="1371570" indent="0">
              <a:buNone/>
              <a:defRPr sz="1000"/>
            </a:lvl4pPr>
            <a:lvl5pPr marL="1828760" indent="0">
              <a:buNone/>
              <a:defRPr sz="1000"/>
            </a:lvl5pPr>
            <a:lvl6pPr marL="2285950" indent="0">
              <a:buNone/>
              <a:defRPr sz="1000"/>
            </a:lvl6pPr>
            <a:lvl7pPr marL="2743140" indent="0">
              <a:buNone/>
              <a:defRPr sz="1000"/>
            </a:lvl7pPr>
            <a:lvl8pPr marL="3200329" indent="0">
              <a:buNone/>
              <a:defRPr sz="1000"/>
            </a:lvl8pPr>
            <a:lvl9pPr marL="365752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solidFill>
                  <a:prstClr val="black">
                    <a:tint val="75000"/>
                  </a:prstClr>
                </a:solidFill>
              </a:rPr>
              <a:pPr/>
              <a:t>6/20/2017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89582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solidFill>
                  <a:prstClr val="black">
                    <a:tint val="75000"/>
                  </a:prstClr>
                </a:solidFill>
              </a:rPr>
              <a:pPr/>
              <a:t>6/20/2017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29054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solidFill>
                  <a:prstClr val="black">
                    <a:tint val="75000"/>
                  </a:prstClr>
                </a:solidFill>
              </a:rPr>
              <a:pPr/>
              <a:t>6/20/2017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94456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6412393"/>
            <a:ext cx="9144000" cy="446484"/>
          </a:xfrm>
          <a:prstGeom prst="rect">
            <a:avLst/>
          </a:prstGeom>
        </p:spPr>
      </p:pic>
      <p:pic>
        <p:nvPicPr>
          <p:cNvPr id="9" name="Image 8"/>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526" y="-1"/>
            <a:ext cx="9153526" cy="1223447"/>
          </a:xfrm>
          <a:prstGeom prst="rect">
            <a:avLst/>
          </a:prstGeom>
        </p:spPr>
      </p:pic>
      <p:pic>
        <p:nvPicPr>
          <p:cNvPr id="13" name="Picture 2"/>
          <p:cNvPicPr>
            <a:picLocks noChangeAspect="1" noChangeArrowheads="1"/>
          </p:cNvPicPr>
          <p:nvPr userDrawn="1"/>
        </p:nvPicPr>
        <p:blipFill>
          <a:blip r:embed="rId4" cstate="screen">
            <a:extLst>
              <a:ext uri="{BEBA8EAE-BF5A-486C-A8C5-ECC9F3942E4B}">
                <a14:imgProps xmlns:a14="http://schemas.microsoft.com/office/drawing/2010/main">
                  <a14:imgLayer r:embed="rId5">
                    <a14:imgEffect>
                      <a14:brightnessContrast bright="37000"/>
                    </a14:imgEffect>
                  </a14:imgLayer>
                </a14:imgProps>
              </a:ext>
              <a:ext uri="{28A0092B-C50C-407E-A947-70E740481C1C}">
                <a14:useLocalDpi xmlns:a14="http://schemas.microsoft.com/office/drawing/2010/main" val="0"/>
              </a:ext>
            </a:extLst>
          </a:blip>
          <a:srcRect/>
          <a:stretch>
            <a:fillRect/>
          </a:stretch>
        </p:blipFill>
        <p:spPr bwMode="auto">
          <a:xfrm>
            <a:off x="6547698" y="253638"/>
            <a:ext cx="688598" cy="655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2208751"/>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en-GB"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object 2"/>
          <p:cNvSpPr/>
          <p:nvPr userDrawn="1"/>
        </p:nvSpPr>
        <p:spPr>
          <a:xfrm>
            <a:off x="264303" y="5809461"/>
            <a:ext cx="8557476" cy="771507"/>
          </a:xfrm>
          <a:prstGeom prst="rect">
            <a:avLst/>
          </a:prstGeom>
          <a:blipFill>
            <a:blip r:embed="rId2" cstate="screen"/>
            <a:stretch>
              <a:fillRect/>
            </a:stretch>
          </a:blipFill>
        </p:spPr>
        <p:txBody>
          <a:bodyPr wrap="square" lIns="0" tIns="0" rIns="0" bIns="0" rtlCol="0"/>
          <a:lstStyle/>
          <a:p>
            <a:endParaRPr/>
          </a:p>
        </p:txBody>
      </p:sp>
      <p:sp>
        <p:nvSpPr>
          <p:cNvPr id="17" name="object 12"/>
          <p:cNvSpPr/>
          <p:nvPr userDrawn="1"/>
        </p:nvSpPr>
        <p:spPr>
          <a:xfrm>
            <a:off x="0" y="0"/>
            <a:ext cx="9144000" cy="1538084"/>
          </a:xfrm>
          <a:prstGeom prst="rect">
            <a:avLst/>
          </a:prstGeom>
          <a:blipFill>
            <a:blip r:embed="rId3" cstate="screen"/>
            <a:stretch>
              <a:fillRect/>
            </a:stretch>
          </a:blipFill>
        </p:spPr>
        <p:txBody>
          <a:bodyPr wrap="square" lIns="0" tIns="0" rIns="0" bIns="0" rtlCol="0"/>
          <a:lstStyle/>
          <a:p>
            <a:endParaRPr/>
          </a:p>
        </p:txBody>
      </p:sp>
      <p:sp>
        <p:nvSpPr>
          <p:cNvPr id="3" name="Titre 2"/>
          <p:cNvSpPr>
            <a:spLocks noGrp="1"/>
          </p:cNvSpPr>
          <p:nvPr>
            <p:ph type="title"/>
          </p:nvPr>
        </p:nvSpPr>
        <p:spPr>
          <a:xfrm>
            <a:off x="457200" y="1205880"/>
            <a:ext cx="8229600" cy="1143000"/>
          </a:xfrm>
          <a:prstGeom prst="rect">
            <a:avLst/>
          </a:prstGeom>
        </p:spPr>
        <p:txBody>
          <a:bodyPr>
            <a:normAutofit/>
          </a:bodyPr>
          <a:lstStyle>
            <a:lvl1pPr algn="l">
              <a:defRPr sz="5000">
                <a:solidFill>
                  <a:srgbClr val="F18825"/>
                </a:solidFill>
              </a:defRPr>
            </a:lvl1pPr>
          </a:lstStyle>
          <a:p>
            <a:r>
              <a:rPr lang="fr-FR" dirty="0" smtClean="0"/>
              <a:t>Modifiez le style du titre</a:t>
            </a:r>
            <a:endParaRPr lang="fr-FR" dirty="0"/>
          </a:p>
        </p:txBody>
      </p:sp>
      <p:sp>
        <p:nvSpPr>
          <p:cNvPr id="8" name="Espace réservé du contenu 7"/>
          <p:cNvSpPr>
            <a:spLocks noGrp="1"/>
          </p:cNvSpPr>
          <p:nvPr>
            <p:ph sz="quarter" idx="10"/>
          </p:nvPr>
        </p:nvSpPr>
        <p:spPr>
          <a:xfrm>
            <a:off x="1115616" y="2492896"/>
            <a:ext cx="6696472" cy="3528492"/>
          </a:xfrm>
          <a:prstGeom prst="rect">
            <a:avLst/>
          </a:prstGeom>
        </p:spPr>
        <p:txBody>
          <a:bodyPr/>
          <a:lstStyle/>
          <a:p>
            <a:pPr lvl="0"/>
            <a:r>
              <a:rPr lang="fr-FR" dirty="0" smtClean="0"/>
              <a:t>Modifiez les styles du texte du masque</a:t>
            </a:r>
          </a:p>
        </p:txBody>
      </p:sp>
    </p:spTree>
    <p:extLst>
      <p:ext uri="{BB962C8B-B14F-4D97-AF65-F5344CB8AC3E}">
        <p14:creationId xmlns:p14="http://schemas.microsoft.com/office/powerpoint/2010/main" val="2976681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0995E39-9C32-4243-896A-8F8AE7486516}" type="datetimeFigureOut">
              <a:rPr lang="en-GB" smtClean="0">
                <a:solidFill>
                  <a:prstClr val="black">
                    <a:tint val="75000"/>
                  </a:prstClr>
                </a:solidFill>
              </a:rPr>
              <a:pPr/>
              <a:t>20/06/2017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77094A3-B687-45C3-8A2A-7BB4CBB89294}"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object 2"/>
          <p:cNvSpPr/>
          <p:nvPr userDrawn="1"/>
        </p:nvSpPr>
        <p:spPr>
          <a:xfrm>
            <a:off x="264303" y="5809461"/>
            <a:ext cx="8557476" cy="771507"/>
          </a:xfrm>
          <a:prstGeom prst="rect">
            <a:avLst/>
          </a:prstGeom>
          <a:blipFill>
            <a:blip r:embed="rId2" cstate="screen"/>
            <a:stretch>
              <a:fillRect/>
            </a:stretch>
          </a:blipFill>
        </p:spPr>
        <p:txBody>
          <a:bodyPr wrap="square" lIns="0" tIns="0" rIns="0" bIns="0" rtlCol="0"/>
          <a:lstStyle/>
          <a:p>
            <a:endParaRPr/>
          </a:p>
        </p:txBody>
      </p:sp>
      <p:sp>
        <p:nvSpPr>
          <p:cNvPr id="11" name="object 12"/>
          <p:cNvSpPr/>
          <p:nvPr userDrawn="1"/>
        </p:nvSpPr>
        <p:spPr>
          <a:xfrm>
            <a:off x="0" y="0"/>
            <a:ext cx="9144000" cy="1538084"/>
          </a:xfrm>
          <a:prstGeom prst="rect">
            <a:avLst/>
          </a:prstGeom>
          <a:blipFill>
            <a:blip r:embed="rId3" cstate="screen"/>
            <a:stretch>
              <a:fillRect/>
            </a:stretch>
          </a:blipFill>
        </p:spPr>
        <p:txBody>
          <a:bodyPr wrap="square" lIns="0" tIns="0" rIns="0" bIns="0" rtlCol="0"/>
          <a:lstStyle/>
          <a:p>
            <a:endParaRPr/>
          </a:p>
        </p:txBody>
      </p:sp>
      <p:sp>
        <p:nvSpPr>
          <p:cNvPr id="3" name="Titre 2"/>
          <p:cNvSpPr>
            <a:spLocks noGrp="1"/>
          </p:cNvSpPr>
          <p:nvPr>
            <p:ph type="title"/>
          </p:nvPr>
        </p:nvSpPr>
        <p:spPr>
          <a:xfrm>
            <a:off x="457200" y="1205880"/>
            <a:ext cx="8229600" cy="1143000"/>
          </a:xfrm>
          <a:prstGeom prst="rect">
            <a:avLst/>
          </a:prstGeom>
        </p:spPr>
        <p:txBody>
          <a:bodyPr>
            <a:normAutofit/>
          </a:bodyPr>
          <a:lstStyle>
            <a:lvl1pPr algn="l">
              <a:defRPr sz="5000">
                <a:solidFill>
                  <a:srgbClr val="F18825"/>
                </a:solidFill>
              </a:defRPr>
            </a:lvl1pPr>
          </a:lstStyle>
          <a:p>
            <a:r>
              <a:rPr lang="fr-FR" dirty="0" smtClean="0"/>
              <a:t>Modifiez le style du titre</a:t>
            </a:r>
            <a:endParaRPr lang="fr-FR" dirty="0"/>
          </a:p>
        </p:txBody>
      </p:sp>
      <p:sp>
        <p:nvSpPr>
          <p:cNvPr id="8" name="Espace réservé du contenu 7"/>
          <p:cNvSpPr>
            <a:spLocks noGrp="1"/>
          </p:cNvSpPr>
          <p:nvPr>
            <p:ph sz="quarter" idx="10"/>
          </p:nvPr>
        </p:nvSpPr>
        <p:spPr>
          <a:xfrm>
            <a:off x="1115616" y="2492896"/>
            <a:ext cx="6696472" cy="3528492"/>
          </a:xfrm>
          <a:prstGeom prst="rect">
            <a:avLst/>
          </a:prstGeom>
        </p:spPr>
        <p:txBody>
          <a:bodyPr/>
          <a:lstStyle/>
          <a:p>
            <a:pPr lvl="0"/>
            <a:r>
              <a:rPr lang="fr-FR" dirty="0" smtClean="0"/>
              <a:t>Modifiez les styles du texte du masque</a:t>
            </a:r>
          </a:p>
        </p:txBody>
      </p:sp>
    </p:spTree>
    <p:extLst>
      <p:ext uri="{BB962C8B-B14F-4D97-AF65-F5344CB8AC3E}">
        <p14:creationId xmlns:p14="http://schemas.microsoft.com/office/powerpoint/2010/main" val="30321936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0995E39-9C32-4243-896A-8F8AE7486516}" type="datetimeFigureOut">
              <a:rPr lang="en-GB" smtClean="0">
                <a:solidFill>
                  <a:prstClr val="black">
                    <a:tint val="75000"/>
                  </a:prstClr>
                </a:solidFill>
              </a:rPr>
              <a:pPr/>
              <a:t>20/06/2017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77094A3-B687-45C3-8A2A-7BB4CBB89294}"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995E39-9C32-4243-896A-8F8AE7486516}" type="datetimeFigureOut">
              <a:rPr lang="en-GB" smtClean="0">
                <a:solidFill>
                  <a:prstClr val="black">
                    <a:tint val="75000"/>
                  </a:prstClr>
                </a:solidFill>
              </a:rPr>
              <a:pPr/>
              <a:t>20/06/2017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77094A3-B687-45C3-8A2A-7BB4CBB89294}"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0995E39-9C32-4243-896A-8F8AE7486516}" type="datetimeFigureOut">
              <a:rPr lang="en-GB" smtClean="0">
                <a:solidFill>
                  <a:prstClr val="black">
                    <a:tint val="75000"/>
                  </a:prstClr>
                </a:solidFill>
              </a:rPr>
              <a:pPr/>
              <a:t>20/06/2017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77094A3-B687-45C3-8A2A-7BB4CBB89294}"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0995E39-9C32-4243-896A-8F8AE7486516}" type="datetimeFigureOut">
              <a:rPr lang="en-GB" smtClean="0">
                <a:solidFill>
                  <a:prstClr val="black">
                    <a:tint val="75000"/>
                  </a:prstClr>
                </a:solidFill>
              </a:rPr>
              <a:pPr/>
              <a:t>20/06/2017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77094A3-B687-45C3-8A2A-7BB4CBB89294}"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0995E39-9C32-4243-896A-8F8AE7486516}" type="datetimeFigureOut">
              <a:rPr lang="en-GB" smtClean="0">
                <a:solidFill>
                  <a:prstClr val="black">
                    <a:tint val="75000"/>
                  </a:prstClr>
                </a:solidFill>
              </a:rPr>
              <a:pPr/>
              <a:t>20/06/2017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77094A3-B687-45C3-8A2A-7BB4CBB89294}"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995E39-9C32-4243-896A-8F8AE7486516}" type="datetimeFigureOut">
              <a:rPr lang="en-GB" smtClean="0">
                <a:solidFill>
                  <a:prstClr val="black">
                    <a:tint val="75000"/>
                  </a:prstClr>
                </a:solidFill>
              </a:rPr>
              <a:pPr/>
              <a:t>20/06/2017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77094A3-B687-45C3-8A2A-7BB4CBB89294}"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995E39-9C32-4243-896A-8F8AE7486516}" type="datetimeFigureOut">
              <a:rPr lang="en-GB" smtClean="0">
                <a:solidFill>
                  <a:prstClr val="black">
                    <a:tint val="75000"/>
                  </a:prstClr>
                </a:solidFill>
              </a:rPr>
              <a:pPr/>
              <a:t>20/06/2017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77094A3-B687-45C3-8A2A-7BB4CBB89294}"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995E39-9C32-4243-896A-8F8AE7486516}" type="datetimeFigureOut">
              <a:rPr lang="en-GB" smtClean="0">
                <a:solidFill>
                  <a:prstClr val="black">
                    <a:tint val="75000"/>
                  </a:prstClr>
                </a:solidFill>
              </a:rPr>
              <a:pPr/>
              <a:t>20/06/2017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77094A3-B687-45C3-8A2A-7BB4CBB89294}"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0995E39-9C32-4243-896A-8F8AE7486516}" type="datetimeFigureOut">
              <a:rPr lang="en-GB" smtClean="0">
                <a:solidFill>
                  <a:prstClr val="black">
                    <a:tint val="75000"/>
                  </a:prstClr>
                </a:solidFill>
              </a:rPr>
              <a:pPr/>
              <a:t>20/06/2017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77094A3-B687-45C3-8A2A-7BB4CBB89294}"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0995E39-9C32-4243-896A-8F8AE7486516}" type="datetimeFigureOut">
              <a:rPr lang="en-GB" smtClean="0">
                <a:solidFill>
                  <a:prstClr val="black">
                    <a:tint val="75000"/>
                  </a:prstClr>
                </a:solidFill>
              </a:rPr>
              <a:pPr/>
              <a:t>20/06/2017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77094A3-B687-45C3-8A2A-7BB4CBB89294}"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Only">
    <p:spTree>
      <p:nvGrpSpPr>
        <p:cNvPr id="1" name=""/>
        <p:cNvGrpSpPr/>
        <p:nvPr/>
      </p:nvGrpSpPr>
      <p:grpSpPr>
        <a:xfrm>
          <a:off x="0" y="0"/>
          <a:ext cx="0" cy="0"/>
          <a:chOff x="0" y="0"/>
          <a:chExt cx="0" cy="0"/>
        </a:xfrm>
      </p:grpSpPr>
      <p:sp>
        <p:nvSpPr>
          <p:cNvPr id="10" name="object 2"/>
          <p:cNvSpPr/>
          <p:nvPr userDrawn="1"/>
        </p:nvSpPr>
        <p:spPr>
          <a:xfrm>
            <a:off x="264303" y="5782077"/>
            <a:ext cx="8557476" cy="771507"/>
          </a:xfrm>
          <a:prstGeom prst="rect">
            <a:avLst/>
          </a:prstGeom>
          <a:blipFill>
            <a:blip r:embed="rId2" cstate="screen"/>
            <a:stretch>
              <a:fillRect/>
            </a:stretch>
          </a:blipFill>
        </p:spPr>
        <p:txBody>
          <a:bodyPr wrap="square" lIns="0" tIns="0" rIns="0" bIns="0" rtlCol="0"/>
          <a:lstStyle/>
          <a:p>
            <a:endParaRPr/>
          </a:p>
        </p:txBody>
      </p:sp>
      <p:sp>
        <p:nvSpPr>
          <p:cNvPr id="11" name="object 12"/>
          <p:cNvSpPr/>
          <p:nvPr userDrawn="1"/>
        </p:nvSpPr>
        <p:spPr>
          <a:xfrm>
            <a:off x="0" y="-27384"/>
            <a:ext cx="9144000" cy="1538084"/>
          </a:xfrm>
          <a:prstGeom prst="rect">
            <a:avLst/>
          </a:prstGeom>
          <a:blipFill>
            <a:blip r:embed="rId3" cstate="screen"/>
            <a:stretch>
              <a:fillRect/>
            </a:stretch>
          </a:blipFill>
        </p:spPr>
        <p:txBody>
          <a:bodyPr wrap="square" lIns="0" tIns="0" rIns="0" bIns="0" rtlCol="0"/>
          <a:lstStyle/>
          <a:p>
            <a:endParaRPr/>
          </a:p>
        </p:txBody>
      </p:sp>
      <p:sp>
        <p:nvSpPr>
          <p:cNvPr id="2" name="Holder 2"/>
          <p:cNvSpPr>
            <a:spLocks noGrp="1"/>
          </p:cNvSpPr>
          <p:nvPr>
            <p:ph type="title"/>
          </p:nvPr>
        </p:nvSpPr>
        <p:spPr>
          <a:xfrm>
            <a:off x="457200" y="274638"/>
            <a:ext cx="8229600" cy="1143000"/>
          </a:xfrm>
          <a:prstGeom prst="rect">
            <a:avLst/>
          </a:prstGeom>
        </p:spPr>
        <p:txBody>
          <a:bodyPr lIns="0" tIns="0" rIns="0" bIns="0"/>
          <a:lstStyle>
            <a:lvl1pPr>
              <a:defRPr sz="6200" b="0" i="0">
                <a:solidFill>
                  <a:schemeClr val="bg1"/>
                </a:solidFill>
                <a:latin typeface="DK Lemon Yellow Sun"/>
                <a:cs typeface="DK Lemon Yellow Sun"/>
              </a:defRPr>
            </a:lvl1pPr>
          </a:lstStyle>
          <a:p>
            <a:endParaRPr dirty="0"/>
          </a:p>
        </p:txBody>
      </p:sp>
    </p:spTree>
    <p:extLst>
      <p:ext uri="{BB962C8B-B14F-4D97-AF65-F5344CB8AC3E}">
        <p14:creationId xmlns:p14="http://schemas.microsoft.com/office/powerpoint/2010/main" val="7042399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6412393"/>
            <a:ext cx="9144000" cy="446484"/>
          </a:xfrm>
          <a:prstGeom prst="rect">
            <a:avLst/>
          </a:prstGeom>
        </p:spPr>
      </p:pic>
      <p:pic>
        <p:nvPicPr>
          <p:cNvPr id="9" name="Image 8"/>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526" y="-1"/>
            <a:ext cx="9153526" cy="1223447"/>
          </a:xfrm>
          <a:prstGeom prst="rect">
            <a:avLst/>
          </a:prstGeom>
        </p:spPr>
      </p:pic>
      <p:pic>
        <p:nvPicPr>
          <p:cNvPr id="13" name="Picture 2"/>
          <p:cNvPicPr>
            <a:picLocks noChangeAspect="1" noChangeArrowheads="1"/>
          </p:cNvPicPr>
          <p:nvPr userDrawn="1"/>
        </p:nvPicPr>
        <p:blipFill>
          <a:blip r:embed="rId4" cstate="screen">
            <a:extLst>
              <a:ext uri="{BEBA8EAE-BF5A-486C-A8C5-ECC9F3942E4B}">
                <a14:imgProps xmlns:a14="http://schemas.microsoft.com/office/drawing/2010/main">
                  <a14:imgLayer r:embed="rId5">
                    <a14:imgEffect>
                      <a14:brightnessContrast bright="37000"/>
                    </a14:imgEffect>
                  </a14:imgLayer>
                </a14:imgProps>
              </a:ext>
              <a:ext uri="{28A0092B-C50C-407E-A947-70E740481C1C}">
                <a14:useLocalDpi xmlns:a14="http://schemas.microsoft.com/office/drawing/2010/main" val="0"/>
              </a:ext>
            </a:extLst>
          </a:blip>
          <a:srcRect/>
          <a:stretch>
            <a:fillRect/>
          </a:stretch>
        </p:blipFill>
        <p:spPr bwMode="auto">
          <a:xfrm>
            <a:off x="6547698" y="253638"/>
            <a:ext cx="688598" cy="655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2208751"/>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object 12"/>
          <p:cNvSpPr/>
          <p:nvPr userDrawn="1"/>
        </p:nvSpPr>
        <p:spPr>
          <a:xfrm>
            <a:off x="0" y="0"/>
            <a:ext cx="9144000" cy="1538084"/>
          </a:xfrm>
          <a:prstGeom prst="rect">
            <a:avLst/>
          </a:prstGeom>
          <a:blipFill>
            <a:blip r:embed="rId2" cstate="print"/>
            <a:stretch>
              <a:fillRect/>
            </a:stretch>
          </a:blipFill>
        </p:spPr>
        <p:txBody>
          <a:bodyPr wrap="square" lIns="0" tIns="0" rIns="0" bIns="0" rtlCol="0"/>
          <a:lstStyle/>
          <a:p>
            <a:endParaRPr/>
          </a:p>
        </p:txBody>
      </p:sp>
      <p:sp>
        <p:nvSpPr>
          <p:cNvPr id="3" name="Titre 2"/>
          <p:cNvSpPr>
            <a:spLocks noGrp="1"/>
          </p:cNvSpPr>
          <p:nvPr>
            <p:ph type="title"/>
          </p:nvPr>
        </p:nvSpPr>
        <p:spPr>
          <a:xfrm>
            <a:off x="457200" y="1205880"/>
            <a:ext cx="8229600" cy="1143000"/>
          </a:xfrm>
        </p:spPr>
        <p:txBody>
          <a:bodyPr>
            <a:normAutofit/>
          </a:bodyPr>
          <a:lstStyle>
            <a:lvl1pPr algn="l">
              <a:defRPr sz="5000">
                <a:solidFill>
                  <a:srgbClr val="2CB8CE"/>
                </a:solidFill>
              </a:defRPr>
            </a:lvl1pPr>
          </a:lstStyle>
          <a:p>
            <a:r>
              <a:rPr lang="fr-FR" dirty="0" smtClean="0"/>
              <a:t>Modifiez le style du titre</a:t>
            </a:r>
            <a:endParaRPr lang="fr-FR" dirty="0"/>
          </a:p>
        </p:txBody>
      </p:sp>
      <p:sp>
        <p:nvSpPr>
          <p:cNvPr id="8" name="Espace réservé du contenu 7"/>
          <p:cNvSpPr>
            <a:spLocks noGrp="1"/>
          </p:cNvSpPr>
          <p:nvPr>
            <p:ph sz="quarter" idx="10"/>
          </p:nvPr>
        </p:nvSpPr>
        <p:spPr>
          <a:xfrm>
            <a:off x="1115616" y="2492896"/>
            <a:ext cx="6696472" cy="3528492"/>
          </a:xfrm>
        </p:spPr>
        <p:txBody>
          <a:bodyPr/>
          <a:lstStyle/>
          <a:p>
            <a:pPr lvl="0"/>
            <a:r>
              <a:rPr lang="fr-FR" dirty="0" smtClean="0"/>
              <a:t>Modifiez les styles du texte du masque</a:t>
            </a:r>
          </a:p>
        </p:txBody>
      </p:sp>
      <p:pic>
        <p:nvPicPr>
          <p:cNvPr id="7" name="Imag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50890" y="6004632"/>
            <a:ext cx="1693109" cy="815266"/>
          </a:xfrm>
          <a:prstGeom prst="rect">
            <a:avLst/>
          </a:prstGeom>
        </p:spPr>
      </p:pic>
      <p:sp>
        <p:nvSpPr>
          <p:cNvPr id="10" name="bk object 16"/>
          <p:cNvSpPr/>
          <p:nvPr userDrawn="1"/>
        </p:nvSpPr>
        <p:spPr>
          <a:xfrm>
            <a:off x="1187624" y="6325704"/>
            <a:ext cx="6696744" cy="415664"/>
          </a:xfrm>
          <a:prstGeom prst="rect">
            <a:avLst/>
          </a:prstGeom>
          <a:blipFill>
            <a:blip r:embed="rId4" cstate="print"/>
            <a:srcRect/>
            <a:stretch>
              <a:fillRect l="-5229" t="-35188" r="-8640"/>
            </a:stretch>
          </a:blipFill>
        </p:spPr>
        <p:txBody>
          <a:bodyPr wrap="square" lIns="0" tIns="0" rIns="0" bIns="0" rtlCol="0"/>
          <a:lstStyle/>
          <a:p>
            <a:endParaRPr/>
          </a:p>
        </p:txBody>
      </p:sp>
      <p:pic>
        <p:nvPicPr>
          <p:cNvPr id="11" name="Image 10"/>
          <p:cNvPicPr>
            <a:picLocks noChangeAspect="1"/>
          </p:cNvPicPr>
          <p:nvPr userDrawn="1"/>
        </p:nvPicPr>
        <p:blipFill rotWithShape="1">
          <a:blip r:embed="rId5" cstate="print">
            <a:extLst>
              <a:ext uri="{28A0092B-C50C-407E-A947-70E740481C1C}">
                <a14:useLocalDpi xmlns:a14="http://schemas.microsoft.com/office/drawing/2010/main" val="0"/>
              </a:ext>
            </a:extLst>
          </a:blip>
          <a:srcRect r="12381"/>
          <a:stretch/>
        </p:blipFill>
        <p:spPr>
          <a:xfrm>
            <a:off x="1" y="6004632"/>
            <a:ext cx="914399" cy="853367"/>
          </a:xfrm>
          <a:prstGeom prst="rect">
            <a:avLst/>
          </a:prstGeom>
        </p:spPr>
      </p:pic>
    </p:spTree>
    <p:extLst>
      <p:ext uri="{BB962C8B-B14F-4D97-AF65-F5344CB8AC3E}">
        <p14:creationId xmlns:p14="http://schemas.microsoft.com/office/powerpoint/2010/main" val="2041798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4000"/>
            </a:lvl1pPr>
          </a:lstStyle>
          <a:p>
            <a:r>
              <a:rPr lang="en-US" smtClean="0"/>
              <a:t>Click to edit Master title style</a:t>
            </a:r>
            <a:endParaRPr lang="en-US"/>
          </a:p>
        </p:txBody>
      </p:sp>
      <p:sp>
        <p:nvSpPr>
          <p:cNvPr id="3" name="Subtitle 2"/>
          <p:cNvSpPr>
            <a:spLocks noGrp="1"/>
          </p:cNvSpPr>
          <p:nvPr>
            <p:ph type="subTitle" idx="1"/>
          </p:nvPr>
        </p:nvSpPr>
        <p:spPr>
          <a:xfrm>
            <a:off x="690019" y="3886200"/>
            <a:ext cx="7800213" cy="1752600"/>
          </a:xfrm>
        </p:spPr>
        <p:txBody>
          <a:bodyPr/>
          <a:lstStyle>
            <a:lvl1pPr marL="0" indent="0" algn="ctr">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7F9CD8-F1B4-5048-91BD-F4B57AA4999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36153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7" descr="5547 Esimec powerpoint_p22"/>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0" y="33338"/>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13"/>
          <p:cNvSpPr>
            <a:spLocks noChangeArrowheads="1"/>
          </p:cNvSpPr>
          <p:nvPr userDrawn="1"/>
        </p:nvSpPr>
        <p:spPr bwMode="auto">
          <a:xfrm>
            <a:off x="5724525" y="3068638"/>
            <a:ext cx="4610100" cy="4610100"/>
          </a:xfrm>
          <a:prstGeom prst="ellipse">
            <a:avLst/>
          </a:prstGeom>
          <a:solidFill>
            <a:schemeClr val="bg1"/>
          </a:solidFill>
          <a:ln w="9525">
            <a:solidFill>
              <a:srgbClr val="004593"/>
            </a:solidFill>
            <a:round/>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 name="Title 1"/>
          <p:cNvSpPr>
            <a:spLocks noGrp="1"/>
          </p:cNvSpPr>
          <p:nvPr>
            <p:ph type="ctrTitle"/>
          </p:nvPr>
        </p:nvSpPr>
        <p:spPr>
          <a:xfrm>
            <a:off x="685800" y="2130425"/>
            <a:ext cx="4674347"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700020" y="3886200"/>
            <a:ext cx="4660128"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GB">
              <a:solidFill>
                <a:srgbClr val="000000"/>
              </a:solidFill>
            </a:endParaRPr>
          </a:p>
        </p:txBody>
      </p:sp>
      <p:sp>
        <p:nvSpPr>
          <p:cNvPr id="8" name="Rectangle 6"/>
          <p:cNvSpPr>
            <a:spLocks noGrp="1" noChangeArrowheads="1"/>
          </p:cNvSpPr>
          <p:nvPr>
            <p:ph type="sldNum" sz="quarter" idx="12"/>
          </p:nvPr>
        </p:nvSpPr>
        <p:spPr/>
        <p:txBody>
          <a:bodyPr/>
          <a:lstStyle>
            <a:lvl1pPr>
              <a:defRPr smtClean="0"/>
            </a:lvl1pPr>
          </a:lstStyle>
          <a:p>
            <a:pPr>
              <a:defRPr/>
            </a:pPr>
            <a:fld id="{B045A5F0-9697-9549-88A7-2307CEB3843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57269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4" name="Freeform 15"/>
          <p:cNvSpPr>
            <a:spLocks/>
          </p:cNvSpPr>
          <p:nvPr userDrawn="1"/>
        </p:nvSpPr>
        <p:spPr bwMode="gray">
          <a:xfrm>
            <a:off x="0" y="0"/>
            <a:ext cx="9144000" cy="2393950"/>
          </a:xfrm>
          <a:custGeom>
            <a:avLst/>
            <a:gdLst>
              <a:gd name="T0" fmla="*/ 0 w 5760"/>
              <a:gd name="T1" fmla="*/ 0 h 1508"/>
              <a:gd name="T2" fmla="*/ 0 w 5760"/>
              <a:gd name="T3" fmla="*/ 2147483647 h 1508"/>
              <a:gd name="T4" fmla="*/ 2147483647 w 5760"/>
              <a:gd name="T5" fmla="*/ 2147483647 h 1508"/>
              <a:gd name="T6" fmla="*/ 2147483647 w 5760"/>
              <a:gd name="T7" fmla="*/ 0 h 1508"/>
              <a:gd name="T8" fmla="*/ 0 w 5760"/>
              <a:gd name="T9" fmla="*/ 0 h 1508"/>
              <a:gd name="T10" fmla="*/ 0 w 5760"/>
              <a:gd name="T11" fmla="*/ 0 h 1508"/>
              <a:gd name="T12" fmla="*/ 0 w 5760"/>
              <a:gd name="T13" fmla="*/ 0 h 1508"/>
              <a:gd name="T14" fmla="*/ 0 60000 65536"/>
              <a:gd name="T15" fmla="*/ 0 60000 65536"/>
              <a:gd name="T16" fmla="*/ 0 60000 65536"/>
              <a:gd name="T17" fmla="*/ 0 60000 65536"/>
              <a:gd name="T18" fmla="*/ 0 60000 65536"/>
              <a:gd name="T19" fmla="*/ 0 60000 65536"/>
              <a:gd name="T20" fmla="*/ 0 60000 65536"/>
              <a:gd name="T21" fmla="*/ 0 w 5760"/>
              <a:gd name="T22" fmla="*/ 0 h 1508"/>
              <a:gd name="T23" fmla="*/ 5760 w 5760"/>
              <a:gd name="T24" fmla="*/ 1508 h 15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60" h="1508">
                <a:moveTo>
                  <a:pt x="0" y="0"/>
                </a:moveTo>
                <a:lnTo>
                  <a:pt x="0" y="1508"/>
                </a:lnTo>
                <a:cubicBezTo>
                  <a:pt x="0" y="1508"/>
                  <a:pt x="2187" y="955"/>
                  <a:pt x="5760" y="924"/>
                </a:cubicBezTo>
                <a:cubicBezTo>
                  <a:pt x="5760" y="462"/>
                  <a:pt x="5760" y="0"/>
                  <a:pt x="5760" y="0"/>
                </a:cubicBezTo>
                <a:lnTo>
                  <a:pt x="0" y="0"/>
                </a:lnTo>
                <a:close/>
              </a:path>
            </a:pathLst>
          </a:custGeom>
          <a:solidFill>
            <a:schemeClr val="bg1"/>
          </a:solidFill>
          <a:ln w="25400">
            <a:solidFill>
              <a:schemeClr val="bg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Rectangle 8"/>
          <p:cNvSpPr>
            <a:spLocks noChangeArrowheads="1"/>
          </p:cNvSpPr>
          <p:nvPr userDrawn="1"/>
        </p:nvSpPr>
        <p:spPr bwMode="auto">
          <a:xfrm>
            <a:off x="0" y="1471613"/>
            <a:ext cx="1484313" cy="4137025"/>
          </a:xfrm>
          <a:prstGeom prst="rect">
            <a:avLst/>
          </a:prstGeom>
          <a:solidFill>
            <a:srgbClr val="00459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2400" smtClean="0">
              <a:solidFill>
                <a:srgbClr val="000000"/>
              </a:solidFill>
              <a:latin typeface="Arial" charset="0"/>
              <a:ea typeface="ＭＳ Ｐゴシック" charset="0"/>
              <a:cs typeface="ＭＳ Ｐゴシック" charset="0"/>
            </a:endParaRPr>
          </a:p>
        </p:txBody>
      </p:sp>
      <p:grpSp>
        <p:nvGrpSpPr>
          <p:cNvPr id="6" name="Group 137"/>
          <p:cNvGrpSpPr>
            <a:grpSpLocks/>
          </p:cNvGrpSpPr>
          <p:nvPr userDrawn="1"/>
        </p:nvGrpSpPr>
        <p:grpSpPr bwMode="auto">
          <a:xfrm>
            <a:off x="-15875" y="0"/>
            <a:ext cx="9159875" cy="6858000"/>
            <a:chOff x="-15875" y="0"/>
            <a:chExt cx="9159875" cy="6858000"/>
          </a:xfrm>
        </p:grpSpPr>
        <p:sp>
          <p:nvSpPr>
            <p:cNvPr id="7" name="Freeform 15"/>
            <p:cNvSpPr>
              <a:spLocks/>
            </p:cNvSpPr>
            <p:nvPr userDrawn="1"/>
          </p:nvSpPr>
          <p:spPr bwMode="gray">
            <a:xfrm>
              <a:off x="0" y="0"/>
              <a:ext cx="9144000" cy="2393950"/>
            </a:xfrm>
            <a:custGeom>
              <a:avLst/>
              <a:gdLst>
                <a:gd name="T0" fmla="*/ 0 w 5760"/>
                <a:gd name="T1" fmla="*/ 0 h 1508"/>
                <a:gd name="T2" fmla="*/ 0 w 5760"/>
                <a:gd name="T3" fmla="*/ 2147483647 h 1508"/>
                <a:gd name="T4" fmla="*/ 2147483647 w 5760"/>
                <a:gd name="T5" fmla="*/ 2147483647 h 1508"/>
                <a:gd name="T6" fmla="*/ 2147483647 w 5760"/>
                <a:gd name="T7" fmla="*/ 0 h 1508"/>
                <a:gd name="T8" fmla="*/ 0 w 5760"/>
                <a:gd name="T9" fmla="*/ 0 h 1508"/>
                <a:gd name="T10" fmla="*/ 0 w 5760"/>
                <a:gd name="T11" fmla="*/ 0 h 1508"/>
                <a:gd name="T12" fmla="*/ 0 w 5760"/>
                <a:gd name="T13" fmla="*/ 0 h 1508"/>
                <a:gd name="T14" fmla="*/ 0 60000 65536"/>
                <a:gd name="T15" fmla="*/ 0 60000 65536"/>
                <a:gd name="T16" fmla="*/ 0 60000 65536"/>
                <a:gd name="T17" fmla="*/ 0 60000 65536"/>
                <a:gd name="T18" fmla="*/ 0 60000 65536"/>
                <a:gd name="T19" fmla="*/ 0 60000 65536"/>
                <a:gd name="T20" fmla="*/ 0 60000 65536"/>
                <a:gd name="T21" fmla="*/ 0 w 5760"/>
                <a:gd name="T22" fmla="*/ 0 h 1508"/>
                <a:gd name="T23" fmla="*/ 5760 w 5760"/>
                <a:gd name="T24" fmla="*/ 1508 h 15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60" h="1508">
                  <a:moveTo>
                    <a:pt x="0" y="0"/>
                  </a:moveTo>
                  <a:lnTo>
                    <a:pt x="0" y="1508"/>
                  </a:lnTo>
                  <a:cubicBezTo>
                    <a:pt x="0" y="1508"/>
                    <a:pt x="2187" y="955"/>
                    <a:pt x="5760" y="924"/>
                  </a:cubicBezTo>
                  <a:cubicBezTo>
                    <a:pt x="5760" y="462"/>
                    <a:pt x="5760" y="0"/>
                    <a:pt x="5760" y="0"/>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8" name="Freeform 19"/>
            <p:cNvSpPr>
              <a:spLocks/>
            </p:cNvSpPr>
            <p:nvPr/>
          </p:nvSpPr>
          <p:spPr bwMode="gray">
            <a:xfrm>
              <a:off x="5743575" y="4529138"/>
              <a:ext cx="76200" cy="76200"/>
            </a:xfrm>
            <a:custGeom>
              <a:avLst/>
              <a:gdLst>
                <a:gd name="T0" fmla="*/ 2147483647 w 48"/>
                <a:gd name="T1" fmla="*/ 2147483647 h 48"/>
                <a:gd name="T2" fmla="*/ 0 w 48"/>
                <a:gd name="T3" fmla="*/ 2147483647 h 48"/>
                <a:gd name="T4" fmla="*/ 0 w 48"/>
                <a:gd name="T5" fmla="*/ 0 h 48"/>
                <a:gd name="T6" fmla="*/ 2147483647 w 48"/>
                <a:gd name="T7" fmla="*/ 0 h 48"/>
                <a:gd name="T8" fmla="*/ 2147483647 w 48"/>
                <a:gd name="T9" fmla="*/ 2147483647 h 48"/>
                <a:gd name="T10" fmla="*/ 2147483647 w 48"/>
                <a:gd name="T11" fmla="*/ 2147483647 h 48"/>
                <a:gd name="T12" fmla="*/ 2147483647 w 48"/>
                <a:gd name="T13" fmla="*/ 2147483647 h 48"/>
                <a:gd name="T14" fmla="*/ 0 60000 65536"/>
                <a:gd name="T15" fmla="*/ 0 60000 65536"/>
                <a:gd name="T16" fmla="*/ 0 60000 65536"/>
                <a:gd name="T17" fmla="*/ 0 60000 65536"/>
                <a:gd name="T18" fmla="*/ 0 60000 65536"/>
                <a:gd name="T19" fmla="*/ 0 60000 65536"/>
                <a:gd name="T20" fmla="*/ 0 60000 65536"/>
                <a:gd name="T21" fmla="*/ 0 w 48"/>
                <a:gd name="T22" fmla="*/ 0 h 48"/>
                <a:gd name="T23" fmla="*/ 48 w 4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48">
                  <a:moveTo>
                    <a:pt x="48" y="48"/>
                  </a:moveTo>
                  <a:lnTo>
                    <a:pt x="0" y="48"/>
                  </a:lnTo>
                  <a:lnTo>
                    <a:pt x="0" y="0"/>
                  </a:lnTo>
                  <a:lnTo>
                    <a:pt x="48" y="0"/>
                  </a:lnTo>
                  <a:lnTo>
                    <a:pt x="48" y="48"/>
                  </a:lnTo>
                  <a:close/>
                </a:path>
              </a:pathLst>
            </a:custGeom>
            <a:solidFill>
              <a:srgbClr val="FFD73C"/>
            </a:solidFill>
            <a:ln w="9525">
              <a:solidFill>
                <a:srgbClr val="FFD73C"/>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9" name="Freeform 20"/>
            <p:cNvSpPr>
              <a:spLocks/>
            </p:cNvSpPr>
            <p:nvPr/>
          </p:nvSpPr>
          <p:spPr bwMode="gray">
            <a:xfrm>
              <a:off x="3683000" y="4068763"/>
              <a:ext cx="76200" cy="76200"/>
            </a:xfrm>
            <a:custGeom>
              <a:avLst/>
              <a:gdLst>
                <a:gd name="T0" fmla="*/ 2147483647 w 48"/>
                <a:gd name="T1" fmla="*/ 2147483647 h 48"/>
                <a:gd name="T2" fmla="*/ 0 w 48"/>
                <a:gd name="T3" fmla="*/ 2147483647 h 48"/>
                <a:gd name="T4" fmla="*/ 0 w 48"/>
                <a:gd name="T5" fmla="*/ 0 h 48"/>
                <a:gd name="T6" fmla="*/ 2147483647 w 48"/>
                <a:gd name="T7" fmla="*/ 0 h 48"/>
                <a:gd name="T8" fmla="*/ 2147483647 w 48"/>
                <a:gd name="T9" fmla="*/ 2147483647 h 48"/>
                <a:gd name="T10" fmla="*/ 2147483647 w 48"/>
                <a:gd name="T11" fmla="*/ 2147483647 h 48"/>
                <a:gd name="T12" fmla="*/ 2147483647 w 48"/>
                <a:gd name="T13" fmla="*/ 2147483647 h 48"/>
                <a:gd name="T14" fmla="*/ 0 60000 65536"/>
                <a:gd name="T15" fmla="*/ 0 60000 65536"/>
                <a:gd name="T16" fmla="*/ 0 60000 65536"/>
                <a:gd name="T17" fmla="*/ 0 60000 65536"/>
                <a:gd name="T18" fmla="*/ 0 60000 65536"/>
                <a:gd name="T19" fmla="*/ 0 60000 65536"/>
                <a:gd name="T20" fmla="*/ 0 60000 65536"/>
                <a:gd name="T21" fmla="*/ 0 w 48"/>
                <a:gd name="T22" fmla="*/ 0 h 48"/>
                <a:gd name="T23" fmla="*/ 48 w 4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48">
                  <a:moveTo>
                    <a:pt x="48" y="48"/>
                  </a:moveTo>
                  <a:lnTo>
                    <a:pt x="0" y="48"/>
                  </a:lnTo>
                  <a:lnTo>
                    <a:pt x="0" y="0"/>
                  </a:lnTo>
                  <a:lnTo>
                    <a:pt x="48" y="0"/>
                  </a:lnTo>
                  <a:lnTo>
                    <a:pt x="48" y="48"/>
                  </a:lnTo>
                  <a:close/>
                </a:path>
              </a:pathLst>
            </a:custGeom>
            <a:solidFill>
              <a:srgbClr val="FFD73C"/>
            </a:solidFill>
            <a:ln w="9525">
              <a:solidFill>
                <a:srgbClr val="FFD73C"/>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 name="Freeform 27"/>
            <p:cNvSpPr>
              <a:spLocks/>
            </p:cNvSpPr>
            <p:nvPr/>
          </p:nvSpPr>
          <p:spPr bwMode="gray">
            <a:xfrm>
              <a:off x="3138488" y="5037138"/>
              <a:ext cx="76200" cy="65087"/>
            </a:xfrm>
            <a:custGeom>
              <a:avLst/>
              <a:gdLst>
                <a:gd name="T0" fmla="*/ 2147483647 w 48"/>
                <a:gd name="T1" fmla="*/ 2147483647 h 48"/>
                <a:gd name="T2" fmla="*/ 0 w 48"/>
                <a:gd name="T3" fmla="*/ 2147483647 h 48"/>
                <a:gd name="T4" fmla="*/ 0 w 48"/>
                <a:gd name="T5" fmla="*/ 0 h 48"/>
                <a:gd name="T6" fmla="*/ 2147483647 w 48"/>
                <a:gd name="T7" fmla="*/ 0 h 48"/>
                <a:gd name="T8" fmla="*/ 2147483647 w 48"/>
                <a:gd name="T9" fmla="*/ 2147483647 h 48"/>
                <a:gd name="T10" fmla="*/ 2147483647 w 48"/>
                <a:gd name="T11" fmla="*/ 2147483647 h 48"/>
                <a:gd name="T12" fmla="*/ 2147483647 w 48"/>
                <a:gd name="T13" fmla="*/ 2147483647 h 48"/>
                <a:gd name="T14" fmla="*/ 0 60000 65536"/>
                <a:gd name="T15" fmla="*/ 0 60000 65536"/>
                <a:gd name="T16" fmla="*/ 0 60000 65536"/>
                <a:gd name="T17" fmla="*/ 0 60000 65536"/>
                <a:gd name="T18" fmla="*/ 0 60000 65536"/>
                <a:gd name="T19" fmla="*/ 0 60000 65536"/>
                <a:gd name="T20" fmla="*/ 0 60000 65536"/>
                <a:gd name="T21" fmla="*/ 0 w 48"/>
                <a:gd name="T22" fmla="*/ 0 h 48"/>
                <a:gd name="T23" fmla="*/ 48 w 4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48">
                  <a:moveTo>
                    <a:pt x="48" y="48"/>
                  </a:moveTo>
                  <a:lnTo>
                    <a:pt x="0" y="48"/>
                  </a:lnTo>
                  <a:lnTo>
                    <a:pt x="0" y="0"/>
                  </a:lnTo>
                  <a:lnTo>
                    <a:pt x="48" y="0"/>
                  </a:lnTo>
                  <a:lnTo>
                    <a:pt x="48" y="48"/>
                  </a:lnTo>
                  <a:close/>
                </a:path>
              </a:pathLst>
            </a:custGeom>
            <a:solidFill>
              <a:srgbClr val="FFD73C"/>
            </a:solidFill>
            <a:ln w="9525">
              <a:solidFill>
                <a:srgbClr val="FFD73C"/>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1" name="Freeform 28"/>
            <p:cNvSpPr>
              <a:spLocks/>
            </p:cNvSpPr>
            <p:nvPr/>
          </p:nvSpPr>
          <p:spPr bwMode="gray">
            <a:xfrm>
              <a:off x="2541588" y="5116513"/>
              <a:ext cx="76200" cy="79375"/>
            </a:xfrm>
            <a:custGeom>
              <a:avLst/>
              <a:gdLst>
                <a:gd name="T0" fmla="*/ 2147483647 w 48"/>
                <a:gd name="T1" fmla="*/ 2147483647 h 50"/>
                <a:gd name="T2" fmla="*/ 0 w 48"/>
                <a:gd name="T3" fmla="*/ 2147483647 h 50"/>
                <a:gd name="T4" fmla="*/ 0 w 48"/>
                <a:gd name="T5" fmla="*/ 0 h 50"/>
                <a:gd name="T6" fmla="*/ 2147483647 w 48"/>
                <a:gd name="T7" fmla="*/ 0 h 50"/>
                <a:gd name="T8" fmla="*/ 2147483647 w 48"/>
                <a:gd name="T9" fmla="*/ 2147483647 h 50"/>
                <a:gd name="T10" fmla="*/ 2147483647 w 48"/>
                <a:gd name="T11" fmla="*/ 2147483647 h 50"/>
                <a:gd name="T12" fmla="*/ 2147483647 w 48"/>
                <a:gd name="T13" fmla="*/ 2147483647 h 50"/>
                <a:gd name="T14" fmla="*/ 0 60000 65536"/>
                <a:gd name="T15" fmla="*/ 0 60000 65536"/>
                <a:gd name="T16" fmla="*/ 0 60000 65536"/>
                <a:gd name="T17" fmla="*/ 0 60000 65536"/>
                <a:gd name="T18" fmla="*/ 0 60000 65536"/>
                <a:gd name="T19" fmla="*/ 0 60000 65536"/>
                <a:gd name="T20" fmla="*/ 0 60000 65536"/>
                <a:gd name="T21" fmla="*/ 0 w 48"/>
                <a:gd name="T22" fmla="*/ 0 h 50"/>
                <a:gd name="T23" fmla="*/ 48 w 48"/>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50">
                  <a:moveTo>
                    <a:pt x="48" y="50"/>
                  </a:moveTo>
                  <a:lnTo>
                    <a:pt x="0" y="50"/>
                  </a:lnTo>
                  <a:lnTo>
                    <a:pt x="0" y="0"/>
                  </a:lnTo>
                  <a:lnTo>
                    <a:pt x="48" y="0"/>
                  </a:lnTo>
                  <a:lnTo>
                    <a:pt x="48" y="50"/>
                  </a:lnTo>
                  <a:close/>
                </a:path>
              </a:pathLst>
            </a:custGeom>
            <a:solidFill>
              <a:srgbClr val="FFD73C"/>
            </a:solidFill>
            <a:ln w="9525">
              <a:solidFill>
                <a:srgbClr val="FFD73C"/>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2" name="Freeform 29"/>
            <p:cNvSpPr>
              <a:spLocks/>
            </p:cNvSpPr>
            <p:nvPr/>
          </p:nvSpPr>
          <p:spPr bwMode="gray">
            <a:xfrm>
              <a:off x="3770313" y="4460875"/>
              <a:ext cx="76200" cy="76200"/>
            </a:xfrm>
            <a:custGeom>
              <a:avLst/>
              <a:gdLst>
                <a:gd name="T0" fmla="*/ 2147483647 w 48"/>
                <a:gd name="T1" fmla="*/ 2147483647 h 48"/>
                <a:gd name="T2" fmla="*/ 0 w 48"/>
                <a:gd name="T3" fmla="*/ 2147483647 h 48"/>
                <a:gd name="T4" fmla="*/ 0 w 48"/>
                <a:gd name="T5" fmla="*/ 0 h 48"/>
                <a:gd name="T6" fmla="*/ 2147483647 w 48"/>
                <a:gd name="T7" fmla="*/ 0 h 48"/>
                <a:gd name="T8" fmla="*/ 2147483647 w 48"/>
                <a:gd name="T9" fmla="*/ 2147483647 h 48"/>
                <a:gd name="T10" fmla="*/ 2147483647 w 48"/>
                <a:gd name="T11" fmla="*/ 2147483647 h 48"/>
                <a:gd name="T12" fmla="*/ 2147483647 w 48"/>
                <a:gd name="T13" fmla="*/ 2147483647 h 48"/>
                <a:gd name="T14" fmla="*/ 0 60000 65536"/>
                <a:gd name="T15" fmla="*/ 0 60000 65536"/>
                <a:gd name="T16" fmla="*/ 0 60000 65536"/>
                <a:gd name="T17" fmla="*/ 0 60000 65536"/>
                <a:gd name="T18" fmla="*/ 0 60000 65536"/>
                <a:gd name="T19" fmla="*/ 0 60000 65536"/>
                <a:gd name="T20" fmla="*/ 0 60000 65536"/>
                <a:gd name="T21" fmla="*/ 0 w 48"/>
                <a:gd name="T22" fmla="*/ 0 h 48"/>
                <a:gd name="T23" fmla="*/ 48 w 4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48">
                  <a:moveTo>
                    <a:pt x="48" y="48"/>
                  </a:moveTo>
                  <a:lnTo>
                    <a:pt x="0" y="48"/>
                  </a:lnTo>
                  <a:lnTo>
                    <a:pt x="0" y="0"/>
                  </a:lnTo>
                  <a:lnTo>
                    <a:pt x="48" y="0"/>
                  </a:lnTo>
                  <a:lnTo>
                    <a:pt x="48" y="48"/>
                  </a:lnTo>
                  <a:close/>
                </a:path>
              </a:pathLst>
            </a:custGeom>
            <a:solidFill>
              <a:srgbClr val="FFD73C"/>
            </a:solidFill>
            <a:ln w="9525">
              <a:solidFill>
                <a:srgbClr val="FFD73C"/>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3" name="Freeform 30"/>
            <p:cNvSpPr>
              <a:spLocks/>
            </p:cNvSpPr>
            <p:nvPr/>
          </p:nvSpPr>
          <p:spPr bwMode="gray">
            <a:xfrm>
              <a:off x="5262563" y="2938463"/>
              <a:ext cx="76200" cy="77787"/>
            </a:xfrm>
            <a:custGeom>
              <a:avLst/>
              <a:gdLst>
                <a:gd name="T0" fmla="*/ 2147483647 w 48"/>
                <a:gd name="T1" fmla="*/ 2147483647 h 49"/>
                <a:gd name="T2" fmla="*/ 0 w 48"/>
                <a:gd name="T3" fmla="*/ 2147483647 h 49"/>
                <a:gd name="T4" fmla="*/ 0 w 48"/>
                <a:gd name="T5" fmla="*/ 0 h 49"/>
                <a:gd name="T6" fmla="*/ 2147483647 w 48"/>
                <a:gd name="T7" fmla="*/ 0 h 49"/>
                <a:gd name="T8" fmla="*/ 2147483647 w 48"/>
                <a:gd name="T9" fmla="*/ 2147483647 h 49"/>
                <a:gd name="T10" fmla="*/ 2147483647 w 48"/>
                <a:gd name="T11" fmla="*/ 2147483647 h 49"/>
                <a:gd name="T12" fmla="*/ 2147483647 w 48"/>
                <a:gd name="T13" fmla="*/ 2147483647 h 49"/>
                <a:gd name="T14" fmla="*/ 0 60000 65536"/>
                <a:gd name="T15" fmla="*/ 0 60000 65536"/>
                <a:gd name="T16" fmla="*/ 0 60000 65536"/>
                <a:gd name="T17" fmla="*/ 0 60000 65536"/>
                <a:gd name="T18" fmla="*/ 0 60000 65536"/>
                <a:gd name="T19" fmla="*/ 0 60000 65536"/>
                <a:gd name="T20" fmla="*/ 0 60000 65536"/>
                <a:gd name="T21" fmla="*/ 0 w 48"/>
                <a:gd name="T22" fmla="*/ 0 h 49"/>
                <a:gd name="T23" fmla="*/ 48 w 48"/>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49">
                  <a:moveTo>
                    <a:pt x="48" y="49"/>
                  </a:moveTo>
                  <a:lnTo>
                    <a:pt x="0" y="49"/>
                  </a:lnTo>
                  <a:lnTo>
                    <a:pt x="0" y="0"/>
                  </a:lnTo>
                  <a:lnTo>
                    <a:pt x="48" y="0"/>
                  </a:lnTo>
                  <a:lnTo>
                    <a:pt x="48" y="49"/>
                  </a:lnTo>
                  <a:close/>
                </a:path>
              </a:pathLst>
            </a:custGeom>
            <a:solidFill>
              <a:srgbClr val="FFD73C"/>
            </a:solidFill>
            <a:ln w="9525">
              <a:solidFill>
                <a:srgbClr val="FFD73C"/>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4" name="Freeform 31"/>
            <p:cNvSpPr>
              <a:spLocks/>
            </p:cNvSpPr>
            <p:nvPr/>
          </p:nvSpPr>
          <p:spPr bwMode="gray">
            <a:xfrm>
              <a:off x="6116638" y="4597400"/>
              <a:ext cx="76200" cy="76200"/>
            </a:xfrm>
            <a:custGeom>
              <a:avLst/>
              <a:gdLst>
                <a:gd name="T0" fmla="*/ 2147483647 w 48"/>
                <a:gd name="T1" fmla="*/ 2147483647 h 48"/>
                <a:gd name="T2" fmla="*/ 0 w 48"/>
                <a:gd name="T3" fmla="*/ 2147483647 h 48"/>
                <a:gd name="T4" fmla="*/ 0 w 48"/>
                <a:gd name="T5" fmla="*/ 0 h 48"/>
                <a:gd name="T6" fmla="*/ 2147483647 w 48"/>
                <a:gd name="T7" fmla="*/ 0 h 48"/>
                <a:gd name="T8" fmla="*/ 2147483647 w 48"/>
                <a:gd name="T9" fmla="*/ 2147483647 h 48"/>
                <a:gd name="T10" fmla="*/ 2147483647 w 48"/>
                <a:gd name="T11" fmla="*/ 2147483647 h 48"/>
                <a:gd name="T12" fmla="*/ 2147483647 w 48"/>
                <a:gd name="T13" fmla="*/ 2147483647 h 48"/>
                <a:gd name="T14" fmla="*/ 0 60000 65536"/>
                <a:gd name="T15" fmla="*/ 0 60000 65536"/>
                <a:gd name="T16" fmla="*/ 0 60000 65536"/>
                <a:gd name="T17" fmla="*/ 0 60000 65536"/>
                <a:gd name="T18" fmla="*/ 0 60000 65536"/>
                <a:gd name="T19" fmla="*/ 0 60000 65536"/>
                <a:gd name="T20" fmla="*/ 0 60000 65536"/>
                <a:gd name="T21" fmla="*/ 0 w 48"/>
                <a:gd name="T22" fmla="*/ 0 h 48"/>
                <a:gd name="T23" fmla="*/ 48 w 4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48">
                  <a:moveTo>
                    <a:pt x="48" y="48"/>
                  </a:moveTo>
                  <a:lnTo>
                    <a:pt x="0" y="48"/>
                  </a:lnTo>
                  <a:lnTo>
                    <a:pt x="0" y="0"/>
                  </a:lnTo>
                  <a:lnTo>
                    <a:pt x="48" y="0"/>
                  </a:lnTo>
                  <a:lnTo>
                    <a:pt x="48" y="48"/>
                  </a:lnTo>
                  <a:close/>
                </a:path>
              </a:pathLst>
            </a:custGeom>
            <a:solidFill>
              <a:srgbClr val="FFD73C"/>
            </a:solidFill>
            <a:ln w="9525">
              <a:solidFill>
                <a:srgbClr val="FFD73C"/>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5" name="Freeform 21"/>
            <p:cNvSpPr>
              <a:spLocks noChangeArrowheads="1"/>
            </p:cNvSpPr>
            <p:nvPr/>
          </p:nvSpPr>
          <p:spPr bwMode="gray">
            <a:xfrm flipH="1">
              <a:off x="3810000" y="4497388"/>
              <a:ext cx="649288" cy="1100137"/>
            </a:xfrm>
            <a:custGeom>
              <a:avLst/>
              <a:gdLst>
                <a:gd name="T0" fmla="*/ 2147483647 w 1172"/>
                <a:gd name="T1" fmla="*/ 0 h 851"/>
                <a:gd name="T2" fmla="*/ 0 w 1172"/>
                <a:gd name="T3" fmla="*/ 2147483647 h 851"/>
                <a:gd name="T4" fmla="*/ 0 60000 65536"/>
                <a:gd name="T5" fmla="*/ 0 60000 65536"/>
                <a:gd name="T6" fmla="*/ 0 w 1172"/>
                <a:gd name="T7" fmla="*/ 0 h 851"/>
                <a:gd name="T8" fmla="*/ 1172 w 1172"/>
                <a:gd name="T9" fmla="*/ 851 h 851"/>
              </a:gdLst>
              <a:ahLst/>
              <a:cxnLst>
                <a:cxn ang="T4">
                  <a:pos x="T0" y="T1"/>
                </a:cxn>
                <a:cxn ang="T5">
                  <a:pos x="T2" y="T3"/>
                </a:cxn>
              </a:cxnLst>
              <a:rect l="T6" t="T7" r="T8" b="T9"/>
              <a:pathLst>
                <a:path w="1172" h="851">
                  <a:moveTo>
                    <a:pt x="1172" y="0"/>
                  </a:moveTo>
                  <a:cubicBezTo>
                    <a:pt x="1172" y="0"/>
                    <a:pt x="526" y="397"/>
                    <a:pt x="0" y="851"/>
                  </a:cubicBezTo>
                </a:path>
              </a:pathLst>
            </a:custGeom>
            <a:noFill/>
            <a:ln w="9525">
              <a:solidFill>
                <a:srgbClr val="FFD73C"/>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6" name="Freeform 22"/>
            <p:cNvSpPr>
              <a:spLocks noChangeArrowheads="1"/>
            </p:cNvSpPr>
            <p:nvPr/>
          </p:nvSpPr>
          <p:spPr bwMode="gray">
            <a:xfrm>
              <a:off x="5289550" y="4591050"/>
              <a:ext cx="890588" cy="1019175"/>
            </a:xfrm>
            <a:custGeom>
              <a:avLst/>
              <a:gdLst>
                <a:gd name="T0" fmla="*/ 2147483647 w 1760"/>
                <a:gd name="T1" fmla="*/ 0 h 1174"/>
                <a:gd name="T2" fmla="*/ 0 w 1760"/>
                <a:gd name="T3" fmla="*/ 2147483647 h 1174"/>
                <a:gd name="T4" fmla="*/ 0 60000 65536"/>
                <a:gd name="T5" fmla="*/ 0 60000 65536"/>
                <a:gd name="T6" fmla="*/ 0 w 1760"/>
                <a:gd name="T7" fmla="*/ 0 h 1174"/>
                <a:gd name="T8" fmla="*/ 1760 w 1760"/>
                <a:gd name="T9" fmla="*/ 1174 h 1174"/>
              </a:gdLst>
              <a:ahLst/>
              <a:cxnLst>
                <a:cxn ang="T4">
                  <a:pos x="T0" y="T1"/>
                </a:cxn>
                <a:cxn ang="T5">
                  <a:pos x="T2" y="T3"/>
                </a:cxn>
              </a:cxnLst>
              <a:rect l="T6" t="T7" r="T8" b="T9"/>
              <a:pathLst>
                <a:path w="1760" h="1174">
                  <a:moveTo>
                    <a:pt x="1760" y="0"/>
                  </a:moveTo>
                  <a:cubicBezTo>
                    <a:pt x="1760" y="0"/>
                    <a:pt x="789" y="492"/>
                    <a:pt x="0" y="1174"/>
                  </a:cubicBezTo>
                </a:path>
              </a:pathLst>
            </a:custGeom>
            <a:noFill/>
            <a:ln w="9525">
              <a:solidFill>
                <a:srgbClr val="FFD73C"/>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7" name="Freeform 23"/>
            <p:cNvSpPr>
              <a:spLocks noChangeArrowheads="1"/>
            </p:cNvSpPr>
            <p:nvPr/>
          </p:nvSpPr>
          <p:spPr bwMode="gray">
            <a:xfrm>
              <a:off x="0" y="3602038"/>
              <a:ext cx="9144000" cy="1689100"/>
            </a:xfrm>
            <a:custGeom>
              <a:avLst/>
              <a:gdLst>
                <a:gd name="T0" fmla="*/ 0 w 5804"/>
                <a:gd name="T1" fmla="*/ 2147483647 h 1077"/>
                <a:gd name="T2" fmla="*/ 2147483647 w 5804"/>
                <a:gd name="T3" fmla="*/ 0 h 1077"/>
                <a:gd name="T4" fmla="*/ 0 60000 65536"/>
                <a:gd name="T5" fmla="*/ 0 60000 65536"/>
                <a:gd name="T6" fmla="*/ 0 w 5804"/>
                <a:gd name="T7" fmla="*/ 0 h 1077"/>
                <a:gd name="T8" fmla="*/ 5804 w 5804"/>
                <a:gd name="T9" fmla="*/ 1077 h 1077"/>
              </a:gdLst>
              <a:ahLst/>
              <a:cxnLst>
                <a:cxn ang="T4">
                  <a:pos x="T0" y="T1"/>
                </a:cxn>
                <a:cxn ang="T5">
                  <a:pos x="T2" y="T3"/>
                </a:cxn>
              </a:cxnLst>
              <a:rect l="T6" t="T7" r="T8" b="T9"/>
              <a:pathLst>
                <a:path w="5804" h="1077">
                  <a:moveTo>
                    <a:pt x="0" y="1077"/>
                  </a:moveTo>
                  <a:cubicBezTo>
                    <a:pt x="2373" y="533"/>
                    <a:pt x="5804" y="0"/>
                    <a:pt x="5804" y="0"/>
                  </a:cubicBezTo>
                </a:path>
              </a:pathLst>
            </a:custGeom>
            <a:noFill/>
            <a:ln w="9525">
              <a:solidFill>
                <a:srgbClr val="FFD73C"/>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8" name="Freeform 24"/>
            <p:cNvSpPr>
              <a:spLocks noChangeArrowheads="1"/>
            </p:cNvSpPr>
            <p:nvPr/>
          </p:nvSpPr>
          <p:spPr bwMode="gray">
            <a:xfrm>
              <a:off x="1431925" y="3975100"/>
              <a:ext cx="1666875" cy="1612900"/>
            </a:xfrm>
            <a:custGeom>
              <a:avLst/>
              <a:gdLst>
                <a:gd name="T0" fmla="*/ 0 w 1296"/>
                <a:gd name="T1" fmla="*/ 2147483647 h 572"/>
                <a:gd name="T2" fmla="*/ 2147483647 w 1296"/>
                <a:gd name="T3" fmla="*/ 0 h 572"/>
                <a:gd name="T4" fmla="*/ 0 60000 65536"/>
                <a:gd name="T5" fmla="*/ 0 60000 65536"/>
                <a:gd name="T6" fmla="*/ 0 w 1296"/>
                <a:gd name="T7" fmla="*/ 0 h 572"/>
                <a:gd name="T8" fmla="*/ 1296 w 1296"/>
                <a:gd name="T9" fmla="*/ 572 h 572"/>
              </a:gdLst>
              <a:ahLst/>
              <a:cxnLst>
                <a:cxn ang="T4">
                  <a:pos x="T0" y="T1"/>
                </a:cxn>
                <a:cxn ang="T5">
                  <a:pos x="T2" y="T3"/>
                </a:cxn>
              </a:cxnLst>
              <a:rect l="T6" t="T7" r="T8" b="T9"/>
              <a:pathLst>
                <a:path w="1296" h="572">
                  <a:moveTo>
                    <a:pt x="0" y="572"/>
                  </a:moveTo>
                  <a:cubicBezTo>
                    <a:pt x="610" y="275"/>
                    <a:pt x="1296" y="0"/>
                    <a:pt x="1296" y="0"/>
                  </a:cubicBezTo>
                </a:path>
              </a:pathLst>
            </a:custGeom>
            <a:noFill/>
            <a:ln w="9525">
              <a:solidFill>
                <a:srgbClr val="FFD73C"/>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9" name="Freeform 26"/>
            <p:cNvSpPr>
              <a:spLocks noChangeArrowheads="1"/>
            </p:cNvSpPr>
            <p:nvPr/>
          </p:nvSpPr>
          <p:spPr bwMode="gray">
            <a:xfrm>
              <a:off x="-15875" y="4135438"/>
              <a:ext cx="3711575" cy="1154112"/>
            </a:xfrm>
            <a:custGeom>
              <a:avLst/>
              <a:gdLst>
                <a:gd name="T0" fmla="*/ 0 w 2496"/>
                <a:gd name="T1" fmla="*/ 2147483647 h 804"/>
                <a:gd name="T2" fmla="*/ 2147483647 w 2496"/>
                <a:gd name="T3" fmla="*/ 0 h 804"/>
                <a:gd name="T4" fmla="*/ 0 60000 65536"/>
                <a:gd name="T5" fmla="*/ 0 60000 65536"/>
                <a:gd name="T6" fmla="*/ 0 w 2496"/>
                <a:gd name="T7" fmla="*/ 0 h 804"/>
                <a:gd name="T8" fmla="*/ 2496 w 2496"/>
                <a:gd name="T9" fmla="*/ 804 h 804"/>
              </a:gdLst>
              <a:ahLst/>
              <a:cxnLst>
                <a:cxn ang="T4">
                  <a:pos x="T0" y="T1"/>
                </a:cxn>
                <a:cxn ang="T5">
                  <a:pos x="T2" y="T3"/>
                </a:cxn>
              </a:cxnLst>
              <a:rect l="T6" t="T7" r="T8" b="T9"/>
              <a:pathLst>
                <a:path w="2496" h="804">
                  <a:moveTo>
                    <a:pt x="0" y="804"/>
                  </a:moveTo>
                  <a:cubicBezTo>
                    <a:pt x="0" y="804"/>
                    <a:pt x="911" y="421"/>
                    <a:pt x="2496" y="0"/>
                  </a:cubicBezTo>
                </a:path>
              </a:pathLst>
            </a:custGeom>
            <a:noFill/>
            <a:ln w="9525">
              <a:solidFill>
                <a:srgbClr val="FFD73C"/>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 name="Freeform 28"/>
            <p:cNvSpPr>
              <a:spLocks/>
            </p:cNvSpPr>
            <p:nvPr/>
          </p:nvSpPr>
          <p:spPr bwMode="gray">
            <a:xfrm>
              <a:off x="3062288" y="3922713"/>
              <a:ext cx="76200" cy="79375"/>
            </a:xfrm>
            <a:custGeom>
              <a:avLst/>
              <a:gdLst>
                <a:gd name="T0" fmla="*/ 2147483647 w 48"/>
                <a:gd name="T1" fmla="*/ 2147483647 h 50"/>
                <a:gd name="T2" fmla="*/ 0 w 48"/>
                <a:gd name="T3" fmla="*/ 2147483647 h 50"/>
                <a:gd name="T4" fmla="*/ 0 w 48"/>
                <a:gd name="T5" fmla="*/ 0 h 50"/>
                <a:gd name="T6" fmla="*/ 2147483647 w 48"/>
                <a:gd name="T7" fmla="*/ 0 h 50"/>
                <a:gd name="T8" fmla="*/ 2147483647 w 48"/>
                <a:gd name="T9" fmla="*/ 2147483647 h 50"/>
                <a:gd name="T10" fmla="*/ 2147483647 w 48"/>
                <a:gd name="T11" fmla="*/ 2147483647 h 50"/>
                <a:gd name="T12" fmla="*/ 2147483647 w 48"/>
                <a:gd name="T13" fmla="*/ 2147483647 h 50"/>
                <a:gd name="T14" fmla="*/ 0 60000 65536"/>
                <a:gd name="T15" fmla="*/ 0 60000 65536"/>
                <a:gd name="T16" fmla="*/ 0 60000 65536"/>
                <a:gd name="T17" fmla="*/ 0 60000 65536"/>
                <a:gd name="T18" fmla="*/ 0 60000 65536"/>
                <a:gd name="T19" fmla="*/ 0 60000 65536"/>
                <a:gd name="T20" fmla="*/ 0 60000 65536"/>
                <a:gd name="T21" fmla="*/ 0 w 48"/>
                <a:gd name="T22" fmla="*/ 0 h 50"/>
                <a:gd name="T23" fmla="*/ 48 w 48"/>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50">
                  <a:moveTo>
                    <a:pt x="48" y="50"/>
                  </a:moveTo>
                  <a:lnTo>
                    <a:pt x="0" y="50"/>
                  </a:lnTo>
                  <a:lnTo>
                    <a:pt x="0" y="0"/>
                  </a:lnTo>
                  <a:lnTo>
                    <a:pt x="48" y="0"/>
                  </a:lnTo>
                  <a:lnTo>
                    <a:pt x="48" y="50"/>
                  </a:lnTo>
                  <a:close/>
                </a:path>
              </a:pathLst>
            </a:custGeom>
            <a:solidFill>
              <a:srgbClr val="FFD73C"/>
            </a:solidFill>
            <a:ln w="9525">
              <a:solidFill>
                <a:srgbClr val="FFD73C"/>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 name="Freeform 29"/>
            <p:cNvSpPr>
              <a:spLocks/>
            </p:cNvSpPr>
            <p:nvPr/>
          </p:nvSpPr>
          <p:spPr bwMode="gray">
            <a:xfrm>
              <a:off x="2832100" y="4127500"/>
              <a:ext cx="76200" cy="76200"/>
            </a:xfrm>
            <a:custGeom>
              <a:avLst/>
              <a:gdLst>
                <a:gd name="T0" fmla="*/ 2147483647 w 48"/>
                <a:gd name="T1" fmla="*/ 2147483647 h 48"/>
                <a:gd name="T2" fmla="*/ 0 w 48"/>
                <a:gd name="T3" fmla="*/ 2147483647 h 48"/>
                <a:gd name="T4" fmla="*/ 0 w 48"/>
                <a:gd name="T5" fmla="*/ 0 h 48"/>
                <a:gd name="T6" fmla="*/ 2147483647 w 48"/>
                <a:gd name="T7" fmla="*/ 0 h 48"/>
                <a:gd name="T8" fmla="*/ 2147483647 w 48"/>
                <a:gd name="T9" fmla="*/ 2147483647 h 48"/>
                <a:gd name="T10" fmla="*/ 2147483647 w 48"/>
                <a:gd name="T11" fmla="*/ 2147483647 h 48"/>
                <a:gd name="T12" fmla="*/ 2147483647 w 48"/>
                <a:gd name="T13" fmla="*/ 2147483647 h 48"/>
                <a:gd name="T14" fmla="*/ 0 60000 65536"/>
                <a:gd name="T15" fmla="*/ 0 60000 65536"/>
                <a:gd name="T16" fmla="*/ 0 60000 65536"/>
                <a:gd name="T17" fmla="*/ 0 60000 65536"/>
                <a:gd name="T18" fmla="*/ 0 60000 65536"/>
                <a:gd name="T19" fmla="*/ 0 60000 65536"/>
                <a:gd name="T20" fmla="*/ 0 60000 65536"/>
                <a:gd name="T21" fmla="*/ 0 w 48"/>
                <a:gd name="T22" fmla="*/ 0 h 48"/>
                <a:gd name="T23" fmla="*/ 48 w 4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48">
                  <a:moveTo>
                    <a:pt x="48" y="48"/>
                  </a:moveTo>
                  <a:lnTo>
                    <a:pt x="0" y="48"/>
                  </a:lnTo>
                  <a:lnTo>
                    <a:pt x="0" y="0"/>
                  </a:lnTo>
                  <a:lnTo>
                    <a:pt x="48" y="0"/>
                  </a:lnTo>
                  <a:lnTo>
                    <a:pt x="48" y="48"/>
                  </a:lnTo>
                  <a:close/>
                </a:path>
              </a:pathLst>
            </a:custGeom>
            <a:solidFill>
              <a:srgbClr val="FFD73C"/>
            </a:solidFill>
            <a:ln w="9525">
              <a:solidFill>
                <a:srgbClr val="FFD73C"/>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2" name="Freeform 22"/>
            <p:cNvSpPr>
              <a:spLocks noChangeArrowheads="1"/>
            </p:cNvSpPr>
            <p:nvPr/>
          </p:nvSpPr>
          <p:spPr bwMode="gray">
            <a:xfrm>
              <a:off x="3725863" y="2994025"/>
              <a:ext cx="1563687" cy="1117600"/>
            </a:xfrm>
            <a:custGeom>
              <a:avLst/>
              <a:gdLst>
                <a:gd name="T0" fmla="*/ 2147483647 w 1760"/>
                <a:gd name="T1" fmla="*/ 0 h 1174"/>
                <a:gd name="T2" fmla="*/ 0 w 1760"/>
                <a:gd name="T3" fmla="*/ 2147483647 h 1174"/>
                <a:gd name="T4" fmla="*/ 0 60000 65536"/>
                <a:gd name="T5" fmla="*/ 0 60000 65536"/>
                <a:gd name="T6" fmla="*/ 0 w 1760"/>
                <a:gd name="T7" fmla="*/ 0 h 1174"/>
                <a:gd name="T8" fmla="*/ 1760 w 1760"/>
                <a:gd name="T9" fmla="*/ 1174 h 1174"/>
              </a:gdLst>
              <a:ahLst/>
              <a:cxnLst>
                <a:cxn ang="T4">
                  <a:pos x="T0" y="T1"/>
                </a:cxn>
                <a:cxn ang="T5">
                  <a:pos x="T2" y="T3"/>
                </a:cxn>
              </a:cxnLst>
              <a:rect l="T6" t="T7" r="T8" b="T9"/>
              <a:pathLst>
                <a:path w="1760" h="1174">
                  <a:moveTo>
                    <a:pt x="1760" y="0"/>
                  </a:moveTo>
                  <a:cubicBezTo>
                    <a:pt x="1760" y="0"/>
                    <a:pt x="789" y="492"/>
                    <a:pt x="0" y="1174"/>
                  </a:cubicBezTo>
                </a:path>
              </a:pathLst>
            </a:custGeom>
            <a:noFill/>
            <a:ln w="9525">
              <a:solidFill>
                <a:srgbClr val="FFD73C"/>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3" name="Freeform 26"/>
            <p:cNvSpPr>
              <a:spLocks noChangeArrowheads="1"/>
            </p:cNvSpPr>
            <p:nvPr/>
          </p:nvSpPr>
          <p:spPr bwMode="gray">
            <a:xfrm flipH="1">
              <a:off x="2870200" y="4148138"/>
              <a:ext cx="439738" cy="1447800"/>
            </a:xfrm>
            <a:custGeom>
              <a:avLst/>
              <a:gdLst>
                <a:gd name="T0" fmla="*/ 2147483647 w 1760"/>
                <a:gd name="T1" fmla="*/ 0 h 1174"/>
                <a:gd name="T2" fmla="*/ 0 w 1760"/>
                <a:gd name="T3" fmla="*/ 2147483647 h 1174"/>
                <a:gd name="T4" fmla="*/ 0 60000 65536"/>
                <a:gd name="T5" fmla="*/ 0 60000 65536"/>
                <a:gd name="T6" fmla="*/ 0 w 1760"/>
                <a:gd name="T7" fmla="*/ 0 h 1174"/>
                <a:gd name="T8" fmla="*/ 1760 w 1760"/>
                <a:gd name="T9" fmla="*/ 1174 h 1174"/>
              </a:gdLst>
              <a:ahLst/>
              <a:cxnLst>
                <a:cxn ang="T4">
                  <a:pos x="T0" y="T1"/>
                </a:cxn>
                <a:cxn ang="T5">
                  <a:pos x="T2" y="T3"/>
                </a:cxn>
              </a:cxnLst>
              <a:rect l="T6" t="T7" r="T8" b="T9"/>
              <a:pathLst>
                <a:path w="1760" h="1174">
                  <a:moveTo>
                    <a:pt x="1760" y="0"/>
                  </a:moveTo>
                  <a:cubicBezTo>
                    <a:pt x="1760" y="0"/>
                    <a:pt x="789" y="492"/>
                    <a:pt x="0" y="1174"/>
                  </a:cubicBezTo>
                </a:path>
              </a:pathLst>
            </a:custGeom>
            <a:noFill/>
            <a:ln w="9525">
              <a:solidFill>
                <a:srgbClr val="FFD73C"/>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4" name="Freeform 22"/>
            <p:cNvSpPr>
              <a:spLocks noChangeArrowheads="1"/>
            </p:cNvSpPr>
            <p:nvPr/>
          </p:nvSpPr>
          <p:spPr bwMode="gray">
            <a:xfrm>
              <a:off x="3087688" y="2976563"/>
              <a:ext cx="2208212" cy="963612"/>
            </a:xfrm>
            <a:custGeom>
              <a:avLst/>
              <a:gdLst>
                <a:gd name="T0" fmla="*/ 2147483647 w 1760"/>
                <a:gd name="T1" fmla="*/ 0 h 1174"/>
                <a:gd name="T2" fmla="*/ 0 w 1760"/>
                <a:gd name="T3" fmla="*/ 2147483647 h 1174"/>
                <a:gd name="T4" fmla="*/ 0 60000 65536"/>
                <a:gd name="T5" fmla="*/ 0 60000 65536"/>
                <a:gd name="T6" fmla="*/ 0 w 1760"/>
                <a:gd name="T7" fmla="*/ 0 h 1174"/>
                <a:gd name="T8" fmla="*/ 1760 w 1760"/>
                <a:gd name="T9" fmla="*/ 1174 h 1174"/>
              </a:gdLst>
              <a:ahLst/>
              <a:cxnLst>
                <a:cxn ang="T4">
                  <a:pos x="T0" y="T1"/>
                </a:cxn>
                <a:cxn ang="T5">
                  <a:pos x="T2" y="T3"/>
                </a:cxn>
              </a:cxnLst>
              <a:rect l="T6" t="T7" r="T8" b="T9"/>
              <a:pathLst>
                <a:path w="1760" h="1174">
                  <a:moveTo>
                    <a:pt x="1760" y="0"/>
                  </a:moveTo>
                  <a:cubicBezTo>
                    <a:pt x="1760" y="0"/>
                    <a:pt x="789" y="492"/>
                    <a:pt x="0" y="1174"/>
                  </a:cubicBezTo>
                </a:path>
              </a:pathLst>
            </a:custGeom>
            <a:noFill/>
            <a:ln w="9525">
              <a:solidFill>
                <a:srgbClr val="FFD73C"/>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5" name="Freeform 22"/>
            <p:cNvSpPr>
              <a:spLocks noChangeArrowheads="1"/>
            </p:cNvSpPr>
            <p:nvPr/>
          </p:nvSpPr>
          <p:spPr bwMode="gray">
            <a:xfrm flipH="1">
              <a:off x="5295900" y="2973388"/>
              <a:ext cx="831850" cy="1636712"/>
            </a:xfrm>
            <a:custGeom>
              <a:avLst/>
              <a:gdLst>
                <a:gd name="T0" fmla="*/ 2147483647 w 1760"/>
                <a:gd name="T1" fmla="*/ 0 h 1174"/>
                <a:gd name="T2" fmla="*/ 0 w 1760"/>
                <a:gd name="T3" fmla="*/ 2147483647 h 1174"/>
                <a:gd name="T4" fmla="*/ 0 60000 65536"/>
                <a:gd name="T5" fmla="*/ 0 60000 65536"/>
                <a:gd name="T6" fmla="*/ 0 w 1760"/>
                <a:gd name="T7" fmla="*/ 0 h 1174"/>
                <a:gd name="T8" fmla="*/ 1760 w 1760"/>
                <a:gd name="T9" fmla="*/ 1174 h 1174"/>
              </a:gdLst>
              <a:ahLst/>
              <a:cxnLst>
                <a:cxn ang="T4">
                  <a:pos x="T0" y="T1"/>
                </a:cxn>
                <a:cxn ang="T5">
                  <a:pos x="T2" y="T3"/>
                </a:cxn>
              </a:cxnLst>
              <a:rect l="T6" t="T7" r="T8" b="T9"/>
              <a:pathLst>
                <a:path w="1760" h="1174">
                  <a:moveTo>
                    <a:pt x="1760" y="0"/>
                  </a:moveTo>
                  <a:cubicBezTo>
                    <a:pt x="1760" y="0"/>
                    <a:pt x="789" y="492"/>
                    <a:pt x="0" y="1174"/>
                  </a:cubicBezTo>
                </a:path>
              </a:pathLst>
            </a:custGeom>
            <a:noFill/>
            <a:ln w="9525">
              <a:solidFill>
                <a:srgbClr val="FFD73C"/>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6" name="Freeform 32"/>
            <p:cNvSpPr>
              <a:spLocks noChangeArrowheads="1"/>
            </p:cNvSpPr>
            <p:nvPr/>
          </p:nvSpPr>
          <p:spPr bwMode="gray">
            <a:xfrm>
              <a:off x="3179763" y="5075238"/>
              <a:ext cx="1016000" cy="531812"/>
            </a:xfrm>
            <a:custGeom>
              <a:avLst/>
              <a:gdLst>
                <a:gd name="T0" fmla="*/ 0 w 483"/>
                <a:gd name="T1" fmla="*/ 0 h 851"/>
                <a:gd name="T2" fmla="*/ 2147483647 w 483"/>
                <a:gd name="T3" fmla="*/ 2147483647 h 851"/>
                <a:gd name="T4" fmla="*/ 0 60000 65536"/>
                <a:gd name="T5" fmla="*/ 0 60000 65536"/>
                <a:gd name="T6" fmla="*/ 0 w 483"/>
                <a:gd name="T7" fmla="*/ 0 h 851"/>
                <a:gd name="T8" fmla="*/ 483 w 483"/>
                <a:gd name="T9" fmla="*/ 851 h 851"/>
              </a:gdLst>
              <a:ahLst/>
              <a:cxnLst>
                <a:cxn ang="T4">
                  <a:pos x="T0" y="T1"/>
                </a:cxn>
                <a:cxn ang="T5">
                  <a:pos x="T2" y="T3"/>
                </a:cxn>
              </a:cxnLst>
              <a:rect l="T6" t="T7" r="T8" b="T9"/>
              <a:pathLst>
                <a:path w="483" h="851">
                  <a:moveTo>
                    <a:pt x="0" y="0"/>
                  </a:moveTo>
                  <a:cubicBezTo>
                    <a:pt x="0" y="0"/>
                    <a:pt x="261" y="437"/>
                    <a:pt x="483" y="851"/>
                  </a:cubicBezTo>
                </a:path>
              </a:pathLst>
            </a:custGeom>
            <a:solidFill>
              <a:srgbClr val="FFFFFF"/>
            </a:solidFill>
            <a:ln w="9525">
              <a:solidFill>
                <a:srgbClr val="FFD73C"/>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 name="Freeform 32"/>
            <p:cNvSpPr>
              <a:spLocks noChangeArrowheads="1"/>
            </p:cNvSpPr>
            <p:nvPr/>
          </p:nvSpPr>
          <p:spPr bwMode="gray">
            <a:xfrm>
              <a:off x="3094038" y="3967163"/>
              <a:ext cx="676275" cy="520700"/>
            </a:xfrm>
            <a:custGeom>
              <a:avLst/>
              <a:gdLst>
                <a:gd name="T0" fmla="*/ 0 w 483"/>
                <a:gd name="T1" fmla="*/ 0 h 851"/>
                <a:gd name="T2" fmla="*/ 2147483647 w 483"/>
                <a:gd name="T3" fmla="*/ 2147483647 h 851"/>
                <a:gd name="T4" fmla="*/ 0 60000 65536"/>
                <a:gd name="T5" fmla="*/ 0 60000 65536"/>
                <a:gd name="T6" fmla="*/ 0 w 483"/>
                <a:gd name="T7" fmla="*/ 0 h 851"/>
                <a:gd name="T8" fmla="*/ 483 w 483"/>
                <a:gd name="T9" fmla="*/ 851 h 851"/>
              </a:gdLst>
              <a:ahLst/>
              <a:cxnLst>
                <a:cxn ang="T4">
                  <a:pos x="T0" y="T1"/>
                </a:cxn>
                <a:cxn ang="T5">
                  <a:pos x="T2" y="T3"/>
                </a:cxn>
              </a:cxnLst>
              <a:rect l="T6" t="T7" r="T8" b="T9"/>
              <a:pathLst>
                <a:path w="483" h="851">
                  <a:moveTo>
                    <a:pt x="0" y="0"/>
                  </a:moveTo>
                  <a:cubicBezTo>
                    <a:pt x="0" y="0"/>
                    <a:pt x="261" y="437"/>
                    <a:pt x="483" y="851"/>
                  </a:cubicBezTo>
                </a:path>
              </a:pathLst>
            </a:custGeom>
            <a:noFill/>
            <a:ln w="9525">
              <a:solidFill>
                <a:srgbClr val="FFD73C"/>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cxnSp>
          <p:nvCxnSpPr>
            <p:cNvPr id="28" name="Straight Connector 81"/>
            <p:cNvCxnSpPr>
              <a:cxnSpLocks noChangeShapeType="1"/>
            </p:cNvCxnSpPr>
            <p:nvPr/>
          </p:nvCxnSpPr>
          <p:spPr bwMode="auto">
            <a:xfrm>
              <a:off x="5782733" y="4576233"/>
              <a:ext cx="364067" cy="55034"/>
            </a:xfrm>
            <a:prstGeom prst="line">
              <a:avLst/>
            </a:prstGeom>
            <a:noFill/>
            <a:ln w="9525">
              <a:solidFill>
                <a:srgbClr val="FFD73C"/>
              </a:solidFill>
              <a:round/>
              <a:headEnd/>
              <a:tailEnd/>
            </a:ln>
            <a:extLst>
              <a:ext uri="{909E8E84-426E-40DD-AFC4-6F175D3DCCD1}">
                <a14:hiddenFill xmlns:a14="http://schemas.microsoft.com/office/drawing/2010/main">
                  <a:noFill/>
                </a14:hiddenFill>
              </a:ext>
            </a:extLst>
          </p:spPr>
        </p:cxnSp>
        <p:sp>
          <p:nvSpPr>
            <p:cNvPr id="29" name="Freeform 32"/>
            <p:cNvSpPr>
              <a:spLocks noChangeArrowheads="1"/>
            </p:cNvSpPr>
            <p:nvPr/>
          </p:nvSpPr>
          <p:spPr bwMode="gray">
            <a:xfrm flipH="1">
              <a:off x="0" y="3954463"/>
              <a:ext cx="3086100" cy="279400"/>
            </a:xfrm>
            <a:custGeom>
              <a:avLst/>
              <a:gdLst>
                <a:gd name="T0" fmla="*/ 0 w 483"/>
                <a:gd name="T1" fmla="*/ 0 h 851"/>
                <a:gd name="T2" fmla="*/ 2147483647 w 483"/>
                <a:gd name="T3" fmla="*/ 2147483647 h 851"/>
                <a:gd name="T4" fmla="*/ 0 60000 65536"/>
                <a:gd name="T5" fmla="*/ 0 60000 65536"/>
                <a:gd name="T6" fmla="*/ 0 w 483"/>
                <a:gd name="T7" fmla="*/ 0 h 851"/>
                <a:gd name="T8" fmla="*/ 483 w 483"/>
                <a:gd name="T9" fmla="*/ 851 h 851"/>
              </a:gdLst>
              <a:ahLst/>
              <a:cxnLst>
                <a:cxn ang="T4">
                  <a:pos x="T0" y="T1"/>
                </a:cxn>
                <a:cxn ang="T5">
                  <a:pos x="T2" y="T3"/>
                </a:cxn>
              </a:cxnLst>
              <a:rect l="T6" t="T7" r="T8" b="T9"/>
              <a:pathLst>
                <a:path w="483" h="851">
                  <a:moveTo>
                    <a:pt x="0" y="0"/>
                  </a:moveTo>
                  <a:cubicBezTo>
                    <a:pt x="0" y="0"/>
                    <a:pt x="261" y="437"/>
                    <a:pt x="483" y="851"/>
                  </a:cubicBezTo>
                </a:path>
              </a:pathLst>
            </a:custGeom>
            <a:noFill/>
            <a:ln w="9525">
              <a:solidFill>
                <a:srgbClr val="FFD73C"/>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0" name="Freeform 32"/>
            <p:cNvSpPr>
              <a:spLocks noChangeArrowheads="1"/>
            </p:cNvSpPr>
            <p:nvPr/>
          </p:nvSpPr>
          <p:spPr bwMode="gray">
            <a:xfrm>
              <a:off x="3057525" y="3960813"/>
              <a:ext cx="2733675" cy="615950"/>
            </a:xfrm>
            <a:custGeom>
              <a:avLst/>
              <a:gdLst>
                <a:gd name="T0" fmla="*/ 0 w 483"/>
                <a:gd name="T1" fmla="*/ 0 h 851"/>
                <a:gd name="T2" fmla="*/ 2147483647 w 483"/>
                <a:gd name="T3" fmla="*/ 2147483647 h 851"/>
                <a:gd name="T4" fmla="*/ 0 60000 65536"/>
                <a:gd name="T5" fmla="*/ 0 60000 65536"/>
                <a:gd name="T6" fmla="*/ 0 w 483"/>
                <a:gd name="T7" fmla="*/ 0 h 851"/>
                <a:gd name="T8" fmla="*/ 483 w 483"/>
                <a:gd name="T9" fmla="*/ 851 h 851"/>
              </a:gdLst>
              <a:ahLst/>
              <a:cxnLst>
                <a:cxn ang="T4">
                  <a:pos x="T0" y="T1"/>
                </a:cxn>
                <a:cxn ang="T5">
                  <a:pos x="T2" y="T3"/>
                </a:cxn>
              </a:cxnLst>
              <a:rect l="T6" t="T7" r="T8" b="T9"/>
              <a:pathLst>
                <a:path w="483" h="851">
                  <a:moveTo>
                    <a:pt x="0" y="0"/>
                  </a:moveTo>
                  <a:cubicBezTo>
                    <a:pt x="0" y="0"/>
                    <a:pt x="261" y="437"/>
                    <a:pt x="483" y="851"/>
                  </a:cubicBezTo>
                </a:path>
              </a:pathLst>
            </a:custGeom>
            <a:noFill/>
            <a:ln w="9525">
              <a:solidFill>
                <a:srgbClr val="FFD73C"/>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1" name="Freeform 32"/>
            <p:cNvSpPr>
              <a:spLocks noChangeArrowheads="1"/>
            </p:cNvSpPr>
            <p:nvPr/>
          </p:nvSpPr>
          <p:spPr bwMode="gray">
            <a:xfrm flipH="1">
              <a:off x="2598738" y="4521200"/>
              <a:ext cx="1195387" cy="1084263"/>
            </a:xfrm>
            <a:custGeom>
              <a:avLst/>
              <a:gdLst>
                <a:gd name="T0" fmla="*/ 0 w 483"/>
                <a:gd name="T1" fmla="*/ 0 h 851"/>
                <a:gd name="T2" fmla="*/ 2147483647 w 483"/>
                <a:gd name="T3" fmla="*/ 2147483647 h 851"/>
                <a:gd name="T4" fmla="*/ 0 60000 65536"/>
                <a:gd name="T5" fmla="*/ 0 60000 65536"/>
                <a:gd name="T6" fmla="*/ 0 w 483"/>
                <a:gd name="T7" fmla="*/ 0 h 851"/>
                <a:gd name="T8" fmla="*/ 483 w 483"/>
                <a:gd name="T9" fmla="*/ 851 h 851"/>
              </a:gdLst>
              <a:ahLst/>
              <a:cxnLst>
                <a:cxn ang="T4">
                  <a:pos x="T0" y="T1"/>
                </a:cxn>
                <a:cxn ang="T5">
                  <a:pos x="T2" y="T3"/>
                </a:cxn>
              </a:cxnLst>
              <a:rect l="T6" t="T7" r="T8" b="T9"/>
              <a:pathLst>
                <a:path w="483" h="851">
                  <a:moveTo>
                    <a:pt x="0" y="0"/>
                  </a:moveTo>
                  <a:cubicBezTo>
                    <a:pt x="0" y="0"/>
                    <a:pt x="261" y="437"/>
                    <a:pt x="483" y="851"/>
                  </a:cubicBezTo>
                </a:path>
              </a:pathLst>
            </a:custGeom>
            <a:noFill/>
            <a:ln w="9525">
              <a:solidFill>
                <a:srgbClr val="FFD73C"/>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2" name="Freeform 32"/>
            <p:cNvSpPr>
              <a:spLocks noChangeArrowheads="1"/>
            </p:cNvSpPr>
            <p:nvPr/>
          </p:nvSpPr>
          <p:spPr bwMode="gray">
            <a:xfrm>
              <a:off x="3733800" y="4095750"/>
              <a:ext cx="69850" cy="431800"/>
            </a:xfrm>
            <a:custGeom>
              <a:avLst/>
              <a:gdLst>
                <a:gd name="T0" fmla="*/ 0 w 483"/>
                <a:gd name="T1" fmla="*/ 0 h 851"/>
                <a:gd name="T2" fmla="*/ 2147483647 w 483"/>
                <a:gd name="T3" fmla="*/ 2147483647 h 851"/>
                <a:gd name="T4" fmla="*/ 0 60000 65536"/>
                <a:gd name="T5" fmla="*/ 0 60000 65536"/>
                <a:gd name="T6" fmla="*/ 0 w 483"/>
                <a:gd name="T7" fmla="*/ 0 h 851"/>
                <a:gd name="T8" fmla="*/ 483 w 483"/>
                <a:gd name="T9" fmla="*/ 851 h 851"/>
              </a:gdLst>
              <a:ahLst/>
              <a:cxnLst>
                <a:cxn ang="T4">
                  <a:pos x="T0" y="T1"/>
                </a:cxn>
                <a:cxn ang="T5">
                  <a:pos x="T2" y="T3"/>
                </a:cxn>
              </a:cxnLst>
              <a:rect l="T6" t="T7" r="T8" b="T9"/>
              <a:pathLst>
                <a:path w="483" h="851">
                  <a:moveTo>
                    <a:pt x="0" y="0"/>
                  </a:moveTo>
                  <a:cubicBezTo>
                    <a:pt x="0" y="0"/>
                    <a:pt x="261" y="437"/>
                    <a:pt x="483" y="851"/>
                  </a:cubicBezTo>
                </a:path>
              </a:pathLst>
            </a:custGeom>
            <a:noFill/>
            <a:ln w="9525">
              <a:solidFill>
                <a:srgbClr val="FFD73C"/>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3" name="Freeform 22"/>
            <p:cNvSpPr>
              <a:spLocks noChangeArrowheads="1"/>
            </p:cNvSpPr>
            <p:nvPr/>
          </p:nvSpPr>
          <p:spPr bwMode="gray">
            <a:xfrm>
              <a:off x="2592388" y="3957638"/>
              <a:ext cx="514350" cy="1201737"/>
            </a:xfrm>
            <a:custGeom>
              <a:avLst/>
              <a:gdLst>
                <a:gd name="T0" fmla="*/ 2147483647 w 1760"/>
                <a:gd name="T1" fmla="*/ 0 h 1174"/>
                <a:gd name="T2" fmla="*/ 0 w 1760"/>
                <a:gd name="T3" fmla="*/ 2147483647 h 1174"/>
                <a:gd name="T4" fmla="*/ 0 60000 65536"/>
                <a:gd name="T5" fmla="*/ 0 60000 65536"/>
                <a:gd name="T6" fmla="*/ 0 w 1760"/>
                <a:gd name="T7" fmla="*/ 0 h 1174"/>
                <a:gd name="T8" fmla="*/ 1760 w 1760"/>
                <a:gd name="T9" fmla="*/ 1174 h 1174"/>
              </a:gdLst>
              <a:ahLst/>
              <a:cxnLst>
                <a:cxn ang="T4">
                  <a:pos x="T0" y="T1"/>
                </a:cxn>
                <a:cxn ang="T5">
                  <a:pos x="T2" y="T3"/>
                </a:cxn>
              </a:cxnLst>
              <a:rect l="T6" t="T7" r="T8" b="T9"/>
              <a:pathLst>
                <a:path w="1760" h="1174">
                  <a:moveTo>
                    <a:pt x="1760" y="0"/>
                  </a:moveTo>
                  <a:cubicBezTo>
                    <a:pt x="1760" y="0"/>
                    <a:pt x="789" y="492"/>
                    <a:pt x="0" y="1174"/>
                  </a:cubicBezTo>
                </a:path>
              </a:pathLst>
            </a:custGeom>
            <a:noFill/>
            <a:ln w="9525">
              <a:solidFill>
                <a:srgbClr val="FFD73C"/>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4" name="Freeform 32"/>
            <p:cNvSpPr>
              <a:spLocks noChangeArrowheads="1"/>
            </p:cNvSpPr>
            <p:nvPr/>
          </p:nvSpPr>
          <p:spPr bwMode="gray">
            <a:xfrm flipH="1" flipV="1">
              <a:off x="5297488" y="2989263"/>
              <a:ext cx="3846512" cy="1893887"/>
            </a:xfrm>
            <a:custGeom>
              <a:avLst/>
              <a:gdLst>
                <a:gd name="T0" fmla="*/ 0 w 483"/>
                <a:gd name="T1" fmla="*/ 0 h 851"/>
                <a:gd name="T2" fmla="*/ 2147483647 w 483"/>
                <a:gd name="T3" fmla="*/ 2147483647 h 851"/>
                <a:gd name="T4" fmla="*/ 0 60000 65536"/>
                <a:gd name="T5" fmla="*/ 0 60000 65536"/>
                <a:gd name="T6" fmla="*/ 0 w 483"/>
                <a:gd name="T7" fmla="*/ 0 h 851"/>
                <a:gd name="T8" fmla="*/ 483 w 483"/>
                <a:gd name="T9" fmla="*/ 851 h 851"/>
              </a:gdLst>
              <a:ahLst/>
              <a:cxnLst>
                <a:cxn ang="T4">
                  <a:pos x="T0" y="T1"/>
                </a:cxn>
                <a:cxn ang="T5">
                  <a:pos x="T2" y="T3"/>
                </a:cxn>
              </a:cxnLst>
              <a:rect l="T6" t="T7" r="T8" b="T9"/>
              <a:pathLst>
                <a:path w="483" h="851">
                  <a:moveTo>
                    <a:pt x="0" y="0"/>
                  </a:moveTo>
                  <a:cubicBezTo>
                    <a:pt x="0" y="0"/>
                    <a:pt x="261" y="437"/>
                    <a:pt x="483" y="851"/>
                  </a:cubicBezTo>
                </a:path>
              </a:pathLst>
            </a:custGeom>
            <a:noFill/>
            <a:ln w="9525">
              <a:solidFill>
                <a:srgbClr val="FFD73C"/>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5" name="Freeform 32"/>
            <p:cNvSpPr>
              <a:spLocks noChangeArrowheads="1"/>
            </p:cNvSpPr>
            <p:nvPr/>
          </p:nvSpPr>
          <p:spPr bwMode="gray">
            <a:xfrm flipH="1" flipV="1">
              <a:off x="6146800" y="4635500"/>
              <a:ext cx="2997200" cy="622300"/>
            </a:xfrm>
            <a:custGeom>
              <a:avLst/>
              <a:gdLst>
                <a:gd name="T0" fmla="*/ 0 w 483"/>
                <a:gd name="T1" fmla="*/ 0 h 851"/>
                <a:gd name="T2" fmla="*/ 2147483647 w 483"/>
                <a:gd name="T3" fmla="*/ 2147483647 h 851"/>
                <a:gd name="T4" fmla="*/ 0 60000 65536"/>
                <a:gd name="T5" fmla="*/ 0 60000 65536"/>
                <a:gd name="T6" fmla="*/ 0 w 483"/>
                <a:gd name="T7" fmla="*/ 0 h 851"/>
                <a:gd name="T8" fmla="*/ 483 w 483"/>
                <a:gd name="T9" fmla="*/ 851 h 851"/>
              </a:gdLst>
              <a:ahLst/>
              <a:cxnLst>
                <a:cxn ang="T4">
                  <a:pos x="T0" y="T1"/>
                </a:cxn>
                <a:cxn ang="T5">
                  <a:pos x="T2" y="T3"/>
                </a:cxn>
              </a:cxnLst>
              <a:rect l="T6" t="T7" r="T8" b="T9"/>
              <a:pathLst>
                <a:path w="483" h="851">
                  <a:moveTo>
                    <a:pt x="0" y="0"/>
                  </a:moveTo>
                  <a:cubicBezTo>
                    <a:pt x="0" y="0"/>
                    <a:pt x="261" y="437"/>
                    <a:pt x="483" y="851"/>
                  </a:cubicBezTo>
                </a:path>
              </a:pathLst>
            </a:custGeom>
            <a:noFill/>
            <a:ln w="9525">
              <a:solidFill>
                <a:srgbClr val="FFD73C"/>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6" name="Rectangle 34"/>
            <p:cNvSpPr>
              <a:spLocks noChangeArrowheads="1"/>
            </p:cNvSpPr>
            <p:nvPr/>
          </p:nvSpPr>
          <p:spPr bwMode="gray">
            <a:xfrm>
              <a:off x="0" y="5607050"/>
              <a:ext cx="9144000" cy="1250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D73C"/>
                </a:solidFill>
                <a:latin typeface="Arial" charset="0"/>
                <a:ea typeface="ＭＳ Ｐゴシック" charset="0"/>
                <a:cs typeface="ＭＳ Ｐゴシック" charset="0"/>
              </a:endParaRPr>
            </a:p>
          </p:txBody>
        </p:sp>
        <p:sp>
          <p:nvSpPr>
            <p:cNvPr id="37" name="Rectangle 13" descr="Logo_EU_couv"/>
            <p:cNvSpPr>
              <a:spLocks noChangeArrowheads="1"/>
            </p:cNvSpPr>
            <p:nvPr/>
          </p:nvSpPr>
          <p:spPr bwMode="gray">
            <a:xfrm>
              <a:off x="346075" y="5770563"/>
              <a:ext cx="1350963" cy="1012825"/>
            </a:xfrm>
            <a:prstGeom prst="rect">
              <a:avLst/>
            </a:prstGeom>
            <a:blipFill dpi="0" rotWithShape="0">
              <a:blip r:embed="rId2" cstate="screen"/>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D73C"/>
                </a:solidFill>
                <a:latin typeface="Arial" charset="0"/>
                <a:ea typeface="ＭＳ Ｐゴシック" charset="0"/>
                <a:cs typeface="ＭＳ Ｐゴシック" charset="0"/>
              </a:endParaRPr>
            </a:p>
          </p:txBody>
        </p:sp>
        <p:sp>
          <p:nvSpPr>
            <p:cNvPr id="38" name="Rectangle 14" descr="Logo_Urbact_couv"/>
            <p:cNvSpPr>
              <a:spLocks noChangeArrowheads="1"/>
            </p:cNvSpPr>
            <p:nvPr/>
          </p:nvSpPr>
          <p:spPr bwMode="gray">
            <a:xfrm>
              <a:off x="6302375" y="5654675"/>
              <a:ext cx="2605088" cy="1158875"/>
            </a:xfrm>
            <a:prstGeom prst="rect">
              <a:avLst/>
            </a:prstGeom>
            <a:blipFill dpi="0" rotWithShape="0">
              <a:blip r:embed="rId3" cstate="screen"/>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D73C"/>
                </a:solidFill>
                <a:latin typeface="Arial" charset="0"/>
                <a:ea typeface="ＭＳ Ｐゴシック" charset="0"/>
                <a:cs typeface="ＭＳ Ｐゴシック" charset="0"/>
              </a:endParaRPr>
            </a:p>
          </p:txBody>
        </p:sp>
        <p:sp>
          <p:nvSpPr>
            <p:cNvPr id="39" name="Freeform 22"/>
            <p:cNvSpPr>
              <a:spLocks noChangeArrowheads="1"/>
            </p:cNvSpPr>
            <p:nvPr/>
          </p:nvSpPr>
          <p:spPr bwMode="gray">
            <a:xfrm flipH="1">
              <a:off x="0" y="3429000"/>
              <a:ext cx="3124200" cy="2176463"/>
            </a:xfrm>
            <a:custGeom>
              <a:avLst/>
              <a:gdLst>
                <a:gd name="T0" fmla="*/ 2147483647 w 1760"/>
                <a:gd name="T1" fmla="*/ 0 h 1174"/>
                <a:gd name="T2" fmla="*/ 0 w 1760"/>
                <a:gd name="T3" fmla="*/ 2147483647 h 1174"/>
                <a:gd name="T4" fmla="*/ 0 60000 65536"/>
                <a:gd name="T5" fmla="*/ 0 60000 65536"/>
                <a:gd name="T6" fmla="*/ 0 w 1760"/>
                <a:gd name="T7" fmla="*/ 0 h 1174"/>
                <a:gd name="T8" fmla="*/ 1760 w 1760"/>
                <a:gd name="T9" fmla="*/ 1174 h 1174"/>
              </a:gdLst>
              <a:ahLst/>
              <a:cxnLst>
                <a:cxn ang="T4">
                  <a:pos x="T0" y="T1"/>
                </a:cxn>
                <a:cxn ang="T5">
                  <a:pos x="T2" y="T3"/>
                </a:cxn>
              </a:cxnLst>
              <a:rect l="T6" t="T7" r="T8" b="T9"/>
              <a:pathLst>
                <a:path w="1760" h="1174">
                  <a:moveTo>
                    <a:pt x="1760" y="0"/>
                  </a:moveTo>
                  <a:cubicBezTo>
                    <a:pt x="1760" y="0"/>
                    <a:pt x="789" y="492"/>
                    <a:pt x="0" y="1174"/>
                  </a:cubicBezTo>
                </a:path>
              </a:pathLst>
            </a:custGeom>
            <a:noFill/>
            <a:ln w="9525">
              <a:solidFill>
                <a:srgbClr val="FFD73C"/>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pic>
        <p:nvPicPr>
          <p:cNvPr id="40" name="Picture 43" descr="esimec logo colour.jpg"/>
          <p:cNvPicPr>
            <a:picLocks noChangeAspect="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3598863" y="5883275"/>
            <a:ext cx="16446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0" y="273600"/>
            <a:ext cx="6954899" cy="1470025"/>
          </a:xfrm>
        </p:spPr>
        <p:txBody>
          <a:bodyPr/>
          <a:lstStyle>
            <a:lvl1pPr algn="l">
              <a:defRPr sz="3600">
                <a:solidFill>
                  <a:srgbClr val="FF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49263" y="931320"/>
            <a:ext cx="6669818" cy="1752600"/>
          </a:xfrm>
        </p:spPr>
        <p:txBody>
          <a:bodyPr/>
          <a:lstStyle>
            <a:lvl1pPr marL="0" indent="0" algn="l">
              <a:buNone/>
              <a:defRPr>
                <a:solidFill>
                  <a:srgbClr val="004593"/>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1"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42" name="Rectangle 5"/>
          <p:cNvSpPr>
            <a:spLocks noGrp="1" noChangeArrowheads="1"/>
          </p:cNvSpPr>
          <p:nvPr>
            <p:ph type="ftr" sz="quarter" idx="11"/>
          </p:nvPr>
        </p:nvSpPr>
        <p:spPr/>
        <p:txBody>
          <a:bodyPr/>
          <a:lstStyle>
            <a:lvl1pPr>
              <a:defRPr/>
            </a:lvl1pPr>
          </a:lstStyle>
          <a:p>
            <a:pPr>
              <a:defRPr/>
            </a:pPr>
            <a:endParaRPr lang="en-GB">
              <a:solidFill>
                <a:srgbClr val="000000"/>
              </a:solidFill>
            </a:endParaRPr>
          </a:p>
        </p:txBody>
      </p:sp>
      <p:sp>
        <p:nvSpPr>
          <p:cNvPr id="43" name="Rectangle 6"/>
          <p:cNvSpPr>
            <a:spLocks noGrp="1" noChangeArrowheads="1"/>
          </p:cNvSpPr>
          <p:nvPr>
            <p:ph type="sldNum" sz="quarter" idx="12"/>
          </p:nvPr>
        </p:nvSpPr>
        <p:spPr/>
        <p:txBody>
          <a:bodyPr/>
          <a:lstStyle>
            <a:lvl1pPr>
              <a:defRPr smtClean="0"/>
            </a:lvl1pPr>
          </a:lstStyle>
          <a:p>
            <a:pPr>
              <a:defRPr/>
            </a:pPr>
            <a:fld id="{989D281D-458F-EB43-B7E3-7EA62763DC7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73418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471614"/>
            <a:ext cx="8229600" cy="4654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03D64F-3FA3-014C-918F-684C55B8950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48759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9.pn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2.emf"/><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oleObject" Target="../embeddings/oleObject2.bin"/><Relationship Id="rId4" Type="http://schemas.openxmlformats.org/officeDocument/2006/relationships/vmlDrawing" Target="../drawings/vmlDrawing2.v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4.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5.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Objet 6"/>
          <p:cNvGraphicFramePr>
            <a:graphicFrameLocks noChangeAspect="1"/>
          </p:cNvGraphicFramePr>
          <p:nvPr userDrawn="1">
            <p:extLst>
              <p:ext uri="{D42A27DB-BD31-4B8C-83A1-F6EECF244321}">
                <p14:modId xmlns:p14="http://schemas.microsoft.com/office/powerpoint/2010/main" val="677321300"/>
              </p:ext>
            </p:extLst>
          </p:nvPr>
        </p:nvGraphicFramePr>
        <p:xfrm>
          <a:off x="7111421" y="5600700"/>
          <a:ext cx="1925075" cy="792088"/>
        </p:xfrm>
        <a:graphic>
          <a:graphicData uri="http://schemas.openxmlformats.org/presentationml/2006/ole">
            <mc:AlternateContent xmlns:mc="http://schemas.openxmlformats.org/markup-compatibility/2006">
              <mc:Choice xmlns:v="urn:schemas-microsoft-com:vml" Requires="v">
                <p:oleObj spid="_x0000_s2153" r:id="rId8" imgW="9723810" imgH="4315427" progId="">
                  <p:embed/>
                </p:oleObj>
              </mc:Choice>
              <mc:Fallback>
                <p:oleObj r:id="rId8" imgW="9723810" imgH="4315427" progId="">
                  <p:embed/>
                  <p:pic>
                    <p:nvPicPr>
                      <p:cNvPr id="0" name="Picture 94"/>
                      <p:cNvPicPr>
                        <a:picLocks noChangeAspect="1" noChangeArrowheads="1"/>
                      </p:cNvPicPr>
                      <p:nvPr/>
                    </p:nvPicPr>
                    <p:blipFill>
                      <a:blip r:embed="rId9">
                        <a:extLst>
                          <a:ext uri="{28A0092B-C50C-407E-A947-70E740481C1C}">
                            <a14:useLocalDpi xmlns:a14="http://schemas.microsoft.com/office/drawing/2010/main" val="0"/>
                          </a:ext>
                        </a:extLst>
                      </a:blip>
                      <a:srcRect l="5914" t="10101" r="5098" b="10101"/>
                      <a:stretch>
                        <a:fillRect/>
                      </a:stretch>
                    </p:blipFill>
                    <p:spPr bwMode="auto">
                      <a:xfrm>
                        <a:off x="7111421" y="5600700"/>
                        <a:ext cx="1925075" cy="792088"/>
                      </a:xfrm>
                      <a:prstGeom prst="rect">
                        <a:avLst/>
                      </a:prstGeom>
                      <a:solidFill>
                        <a:srgbClr val="FFFFFF"/>
                      </a:solidFill>
                    </p:spPr>
                  </p:pic>
                </p:oleObj>
              </mc:Fallback>
            </mc:AlternateContent>
          </a:graphicData>
        </a:graphic>
      </p:graphicFrame>
      <p:pic>
        <p:nvPicPr>
          <p:cNvPr id="8" name="Image 10"/>
          <p:cNvPicPr>
            <a:picLocks noChangeAspect="1" noChangeArrowheads="1"/>
          </p:cNvPicPr>
          <p:nvPr userDrawn="1"/>
        </p:nvPicPr>
        <p:blipFill rotWithShape="1">
          <a:blip r:embed="rId10" cstate="screen">
            <a:extLst>
              <a:ext uri="{28A0092B-C50C-407E-A947-70E740481C1C}">
                <a14:useLocalDpi xmlns:a14="http://schemas.microsoft.com/office/drawing/2010/main" val="0"/>
              </a:ext>
            </a:extLst>
          </a:blip>
          <a:srcRect r="5427"/>
          <a:stretch/>
        </p:blipFill>
        <p:spPr bwMode="auto">
          <a:xfrm>
            <a:off x="1" y="5517232"/>
            <a:ext cx="1162050"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Users\Alison\Documents\My Dropbox\AES\PROJ\Barnsley\Communications\TechTown Assets\Logos\Blue\techtown-logo.jpg"/>
          <p:cNvPicPr>
            <a:picLocks noChangeAspect="1" noChangeArrowheads="1"/>
          </p:cNvPicPr>
          <p:nvPr userDrawn="1"/>
        </p:nvPicPr>
        <p:blipFill>
          <a:blip r:embed="rId11" cstate="screen"/>
          <a:srcRect/>
          <a:stretch>
            <a:fillRect/>
          </a:stretch>
        </p:blipFill>
        <p:spPr bwMode="auto">
          <a:xfrm>
            <a:off x="1431904" y="5684222"/>
            <a:ext cx="1699936" cy="481082"/>
          </a:xfrm>
          <a:prstGeom prst="rect">
            <a:avLst/>
          </a:prstGeom>
          <a:noFill/>
        </p:spPr>
      </p:pic>
    </p:spTree>
    <p:extLst>
      <p:ext uri="{BB962C8B-B14F-4D97-AF65-F5344CB8AC3E}">
        <p14:creationId xmlns:p14="http://schemas.microsoft.com/office/powerpoint/2010/main" val="2897397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8" r:id="rId3"/>
    <p:sldLayoutId id="2147483678" r:id="rId4"/>
    <p:sldLayoutId id="2147483680" r:id="rId5"/>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57200" y="1349375"/>
            <a:ext cx="8229600" cy="434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p:txBody>
      </p:sp>
      <p:sp>
        <p:nvSpPr>
          <p:cNvPr id="778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fontAlgn="base">
              <a:spcBef>
                <a:spcPct val="0"/>
              </a:spcBef>
              <a:spcAft>
                <a:spcPct val="0"/>
              </a:spcAft>
              <a:defRPr/>
            </a:pPr>
            <a:endParaRPr lang="en-GB">
              <a:solidFill>
                <a:srgbClr val="000000"/>
              </a:solidFill>
            </a:endParaRPr>
          </a:p>
        </p:txBody>
      </p:sp>
      <p:sp>
        <p:nvSpPr>
          <p:cNvPr id="778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fontAlgn="base">
              <a:spcBef>
                <a:spcPct val="0"/>
              </a:spcBef>
              <a:spcAft>
                <a:spcPct val="0"/>
              </a:spcAft>
              <a:defRPr/>
            </a:pPr>
            <a:endParaRPr lang="en-GB">
              <a:solidFill>
                <a:srgbClr val="000000"/>
              </a:solidFill>
            </a:endParaRPr>
          </a:p>
        </p:txBody>
      </p:sp>
      <p:sp>
        <p:nvSpPr>
          <p:cNvPr id="778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2FEF122E-22F0-304E-A94B-A3D3B2A32D00}" type="slidenum">
              <a:rPr lang="en-GB">
                <a:solidFill>
                  <a:srgbClr val="000000"/>
                </a:solidFill>
                <a:latin typeface="Arial" charset="0"/>
                <a:ea typeface="ＭＳ Ｐゴシック" charset="0"/>
                <a:cs typeface="ＭＳ Ｐゴシック" charset="0"/>
              </a:rPr>
              <a:pPr fontAlgn="base">
                <a:spcBef>
                  <a:spcPct val="0"/>
                </a:spcBef>
                <a:spcAft>
                  <a:spcPct val="0"/>
                </a:spcAft>
                <a:defRPr/>
              </a:pPr>
              <a:t>‹#›</a:t>
            </a:fld>
            <a:endParaRPr lang="en-GB">
              <a:solidFill>
                <a:srgbClr val="000000"/>
              </a:solidFill>
              <a:latin typeface="Arial" charset="0"/>
              <a:ea typeface="ＭＳ Ｐゴシック" charset="0"/>
              <a:cs typeface="ＭＳ Ｐゴシック" charset="0"/>
            </a:endParaRPr>
          </a:p>
        </p:txBody>
      </p:sp>
      <p:pic>
        <p:nvPicPr>
          <p:cNvPr id="1031" name="Picture 1" descr="star map strip.png"/>
          <p:cNvPicPr>
            <a:picLocks noChangeAspect="1"/>
          </p:cNvPicPr>
          <p:nvPr userDrawn="1"/>
        </p:nvPicPr>
        <p:blipFill>
          <a:blip r:embed="rId10" cstate="screen">
            <a:extLst>
              <a:ext uri="{28A0092B-C50C-407E-A947-70E740481C1C}">
                <a14:useLocalDpi xmlns:a14="http://schemas.microsoft.com/office/drawing/2010/main" val="0"/>
              </a:ext>
            </a:extLst>
          </a:blip>
          <a:srcRect/>
          <a:stretch>
            <a:fillRect/>
          </a:stretch>
        </p:blipFill>
        <p:spPr bwMode="auto">
          <a:xfrm>
            <a:off x="0" y="5659438"/>
            <a:ext cx="91440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803602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iming>
    <p:tnLst>
      <p:par>
        <p:cTn id="1" dur="indefinite" restart="never" nodeType="tmRoot"/>
      </p:par>
    </p:tnLst>
  </p:timing>
  <p:txStyles>
    <p:titleStyle>
      <a:lvl1pPr algn="l" rtl="0" eaLnBrk="0" fontAlgn="base" hangingPunct="0">
        <a:spcBef>
          <a:spcPct val="0"/>
        </a:spcBef>
        <a:spcAft>
          <a:spcPct val="0"/>
        </a:spcAft>
        <a:defRPr sz="3600">
          <a:solidFill>
            <a:srgbClr val="FF0000"/>
          </a:solidFill>
          <a:latin typeface="+mj-lt"/>
          <a:ea typeface="ＭＳ Ｐゴシック" charset="0"/>
          <a:cs typeface="ＭＳ Ｐゴシック" charset="0"/>
        </a:defRPr>
      </a:lvl1pPr>
      <a:lvl2pPr algn="l" rtl="0" eaLnBrk="0" fontAlgn="base" hangingPunct="0">
        <a:spcBef>
          <a:spcPct val="0"/>
        </a:spcBef>
        <a:spcAft>
          <a:spcPct val="0"/>
        </a:spcAft>
        <a:defRPr sz="3600">
          <a:solidFill>
            <a:srgbClr val="FF0000"/>
          </a:solidFill>
          <a:latin typeface="Arial" charset="0"/>
          <a:ea typeface="ＭＳ Ｐゴシック" charset="0"/>
          <a:cs typeface="ＭＳ Ｐゴシック" charset="0"/>
        </a:defRPr>
      </a:lvl2pPr>
      <a:lvl3pPr algn="l" rtl="0" eaLnBrk="0" fontAlgn="base" hangingPunct="0">
        <a:spcBef>
          <a:spcPct val="0"/>
        </a:spcBef>
        <a:spcAft>
          <a:spcPct val="0"/>
        </a:spcAft>
        <a:defRPr sz="3600">
          <a:solidFill>
            <a:srgbClr val="FF0000"/>
          </a:solidFill>
          <a:latin typeface="Arial" charset="0"/>
          <a:ea typeface="ＭＳ Ｐゴシック" charset="0"/>
          <a:cs typeface="ＭＳ Ｐゴシック" charset="0"/>
        </a:defRPr>
      </a:lvl3pPr>
      <a:lvl4pPr algn="l" rtl="0" eaLnBrk="0" fontAlgn="base" hangingPunct="0">
        <a:spcBef>
          <a:spcPct val="0"/>
        </a:spcBef>
        <a:spcAft>
          <a:spcPct val="0"/>
        </a:spcAft>
        <a:defRPr sz="3600">
          <a:solidFill>
            <a:srgbClr val="FF0000"/>
          </a:solidFill>
          <a:latin typeface="Arial" charset="0"/>
          <a:ea typeface="ＭＳ Ｐゴシック" charset="0"/>
          <a:cs typeface="ＭＳ Ｐゴシック" charset="0"/>
        </a:defRPr>
      </a:lvl4pPr>
      <a:lvl5pPr algn="l" rtl="0" eaLnBrk="0" fontAlgn="base" hangingPunct="0">
        <a:spcBef>
          <a:spcPct val="0"/>
        </a:spcBef>
        <a:spcAft>
          <a:spcPct val="0"/>
        </a:spcAft>
        <a:defRPr sz="3600">
          <a:solidFill>
            <a:srgbClr val="FF0000"/>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60363" indent="-360363" algn="l" rtl="0" eaLnBrk="0" fontAlgn="base" hangingPunct="0">
        <a:spcBef>
          <a:spcPct val="20000"/>
        </a:spcBef>
        <a:spcAft>
          <a:spcPct val="0"/>
        </a:spcAft>
        <a:buClr>
          <a:srgbClr val="FF0000"/>
        </a:buClr>
        <a:buFont typeface="Wingdings" charset="0"/>
        <a:buChar char="§"/>
        <a:defRPr sz="3200">
          <a:solidFill>
            <a:srgbClr val="004593"/>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FF0000"/>
        </a:buClr>
        <a:buFont typeface="Lucida Grande" charset="0"/>
        <a:buChar char="–"/>
        <a:defRPr sz="2800">
          <a:solidFill>
            <a:srgbClr val="004593"/>
          </a:solidFill>
          <a:latin typeface="+mn-lt"/>
          <a:ea typeface="ＭＳ Ｐゴシック" charset="0"/>
        </a:defRPr>
      </a:lvl2pPr>
      <a:lvl3pPr marL="1143000" indent="-228600" algn="l" rtl="0" eaLnBrk="0" fontAlgn="base" hangingPunct="0">
        <a:spcBef>
          <a:spcPct val="20000"/>
        </a:spcBef>
        <a:spcAft>
          <a:spcPct val="0"/>
        </a:spcAft>
        <a:buClr>
          <a:srgbClr val="FF0000"/>
        </a:buClr>
        <a:buFont typeface="Wingdings" charset="0"/>
        <a:buChar char="§"/>
        <a:defRPr sz="2400">
          <a:solidFill>
            <a:srgbClr val="004593"/>
          </a:solidFill>
          <a:latin typeface="+mn-lt"/>
          <a:ea typeface="ＭＳ Ｐゴシック" charset="0"/>
        </a:defRPr>
      </a:lvl3pPr>
      <a:lvl4pPr marL="1600200" indent="-228600" algn="l" rtl="0" eaLnBrk="0" fontAlgn="base" hangingPunct="0">
        <a:spcBef>
          <a:spcPct val="20000"/>
        </a:spcBef>
        <a:spcAft>
          <a:spcPct val="0"/>
        </a:spcAft>
        <a:buClr>
          <a:srgbClr val="FF0000"/>
        </a:buClr>
        <a:buFont typeface="Wingdings" charset="0"/>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lr>
          <a:srgbClr val="FF0000"/>
        </a:buClr>
        <a:buFont typeface="Wingdings" charset="0"/>
        <a:buChar char="§"/>
        <a:defRPr>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t 6"/>
          <p:cNvGraphicFramePr>
            <a:graphicFrameLocks noChangeAspect="1"/>
          </p:cNvGraphicFramePr>
          <p:nvPr userDrawn="1">
            <p:extLst>
              <p:ext uri="{D42A27DB-BD31-4B8C-83A1-F6EECF244321}">
                <p14:modId xmlns:p14="http://schemas.microsoft.com/office/powerpoint/2010/main" val="677321300"/>
              </p:ext>
            </p:extLst>
          </p:nvPr>
        </p:nvGraphicFramePr>
        <p:xfrm>
          <a:off x="7111421" y="5600700"/>
          <a:ext cx="1925075" cy="792088"/>
        </p:xfrm>
        <a:graphic>
          <a:graphicData uri="http://schemas.openxmlformats.org/presentationml/2006/ole">
            <mc:AlternateContent xmlns:mc="http://schemas.openxmlformats.org/markup-compatibility/2006">
              <mc:Choice xmlns:v="urn:schemas-microsoft-com:vml" Requires="v">
                <p:oleObj spid="_x0000_s3085" r:id="rId5" imgW="9723810" imgH="4315427" progId="">
                  <p:embed/>
                </p:oleObj>
              </mc:Choice>
              <mc:Fallback>
                <p:oleObj r:id="rId5" imgW="9723810" imgH="4315427"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l="5914" t="10101" r="5098" b="10101"/>
                      <a:stretch>
                        <a:fillRect/>
                      </a:stretch>
                    </p:blipFill>
                    <p:spPr bwMode="auto">
                      <a:xfrm>
                        <a:off x="7111421" y="5600700"/>
                        <a:ext cx="1925075" cy="792088"/>
                      </a:xfrm>
                      <a:prstGeom prst="rect">
                        <a:avLst/>
                      </a:prstGeom>
                      <a:solidFill>
                        <a:srgbClr val="FFFFFF"/>
                      </a:solidFill>
                    </p:spPr>
                  </p:pic>
                </p:oleObj>
              </mc:Fallback>
            </mc:AlternateContent>
          </a:graphicData>
        </a:graphic>
      </p:graphicFrame>
      <p:pic>
        <p:nvPicPr>
          <p:cNvPr id="8" name="Image 10"/>
          <p:cNvPicPr>
            <a:picLocks noChangeAspect="1" noChangeArrowheads="1"/>
          </p:cNvPicPr>
          <p:nvPr userDrawn="1"/>
        </p:nvPicPr>
        <p:blipFill rotWithShape="1">
          <a:blip r:embed="rId7" cstate="screen">
            <a:extLst>
              <a:ext uri="{28A0092B-C50C-407E-A947-70E740481C1C}">
                <a14:useLocalDpi xmlns:a14="http://schemas.microsoft.com/office/drawing/2010/main" val="0"/>
              </a:ext>
            </a:extLst>
          </a:blip>
          <a:srcRect r="5427"/>
          <a:stretch/>
        </p:blipFill>
        <p:spPr bwMode="auto">
          <a:xfrm>
            <a:off x="1" y="5517232"/>
            <a:ext cx="1162050"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73974"/>
      </p:ext>
    </p:extLst>
  </p:cSld>
  <p:clrMap bg1="lt1" tx1="dk1" bg2="lt2" tx2="dk2" accent1="accent1" accent2="accent2" accent3="accent3" accent4="accent4" accent5="accent5" accent6="accent6" hlink="hlink" folHlink="folHlink"/>
  <p:sldLayoutIdLst>
    <p:sldLayoutId id="2147483682" r:id="rId1"/>
    <p:sldLayoutId id="2147483683" r:id="rId2"/>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38" tIns="45719" rIns="91438" bIns="45719"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pPr defTabSz="914380"/>
            <a:fld id="{846CE7D5-CF57-46EF-B807-FDD0502418D4}" type="datetimeFigureOut">
              <a:rPr lang="en-US" smtClean="0">
                <a:solidFill>
                  <a:prstClr val="black">
                    <a:tint val="75000"/>
                  </a:prstClr>
                </a:solidFill>
              </a:rPr>
              <a:pPr defTabSz="914380"/>
              <a:t>6/20/2017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pPr defTabSz="91438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pPr defTabSz="914380"/>
            <a:fld id="{330EA680-D336-4FF7-8B7A-9848BB0A1C32}" type="slidenum">
              <a:rPr lang="en-US" smtClean="0">
                <a:solidFill>
                  <a:prstClr val="black">
                    <a:tint val="75000"/>
                  </a:prstClr>
                </a:solidFill>
              </a:rPr>
              <a:pPr defTabSz="914380"/>
              <a:t>‹#›</a:t>
            </a:fld>
            <a:endParaRPr lang="en-US">
              <a:solidFill>
                <a:prstClr val="black">
                  <a:tint val="75000"/>
                </a:prstClr>
              </a:solidFill>
            </a:endParaRPr>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38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5" indent="-228595" algn="l" defTabSz="91438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5" indent="-228595" algn="l" defTabSz="914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5" indent="-228595" algn="l" defTabSz="914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5"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55"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45"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35"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25"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15"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80" rtl="0" eaLnBrk="1" latinLnBrk="0" hangingPunct="1">
        <a:defRPr sz="1800" kern="1200">
          <a:solidFill>
            <a:schemeClr val="tx1"/>
          </a:solidFill>
          <a:latin typeface="+mn-lt"/>
          <a:ea typeface="+mn-ea"/>
          <a:cs typeface="+mn-cs"/>
        </a:defRPr>
      </a:lvl1pPr>
      <a:lvl2pPr marL="457190" algn="l" defTabSz="914380" rtl="0" eaLnBrk="1" latinLnBrk="0" hangingPunct="1">
        <a:defRPr sz="1800" kern="1200">
          <a:solidFill>
            <a:schemeClr val="tx1"/>
          </a:solidFill>
          <a:latin typeface="+mn-lt"/>
          <a:ea typeface="+mn-ea"/>
          <a:cs typeface="+mn-cs"/>
        </a:defRPr>
      </a:lvl2pPr>
      <a:lvl3pPr marL="914380" algn="l" defTabSz="914380" rtl="0" eaLnBrk="1" latinLnBrk="0" hangingPunct="1">
        <a:defRPr sz="1800" kern="1200">
          <a:solidFill>
            <a:schemeClr val="tx1"/>
          </a:solidFill>
          <a:latin typeface="+mn-lt"/>
          <a:ea typeface="+mn-ea"/>
          <a:cs typeface="+mn-cs"/>
        </a:defRPr>
      </a:lvl3pPr>
      <a:lvl4pPr marL="1371570" algn="l" defTabSz="914380" rtl="0" eaLnBrk="1" latinLnBrk="0" hangingPunct="1">
        <a:defRPr sz="1800" kern="1200">
          <a:solidFill>
            <a:schemeClr val="tx1"/>
          </a:solidFill>
          <a:latin typeface="+mn-lt"/>
          <a:ea typeface="+mn-ea"/>
          <a:cs typeface="+mn-cs"/>
        </a:defRPr>
      </a:lvl4pPr>
      <a:lvl5pPr marL="1828760" algn="l" defTabSz="914380" rtl="0" eaLnBrk="1" latinLnBrk="0" hangingPunct="1">
        <a:defRPr sz="1800" kern="1200">
          <a:solidFill>
            <a:schemeClr val="tx1"/>
          </a:solidFill>
          <a:latin typeface="+mn-lt"/>
          <a:ea typeface="+mn-ea"/>
          <a:cs typeface="+mn-cs"/>
        </a:defRPr>
      </a:lvl5pPr>
      <a:lvl6pPr marL="2285950" algn="l" defTabSz="914380" rtl="0" eaLnBrk="1" latinLnBrk="0" hangingPunct="1">
        <a:defRPr sz="1800" kern="1200">
          <a:solidFill>
            <a:schemeClr val="tx1"/>
          </a:solidFill>
          <a:latin typeface="+mn-lt"/>
          <a:ea typeface="+mn-ea"/>
          <a:cs typeface="+mn-cs"/>
        </a:defRPr>
      </a:lvl6pPr>
      <a:lvl7pPr marL="2743140" algn="l" defTabSz="914380" rtl="0" eaLnBrk="1" latinLnBrk="0" hangingPunct="1">
        <a:defRPr sz="1800" kern="1200">
          <a:solidFill>
            <a:schemeClr val="tx1"/>
          </a:solidFill>
          <a:latin typeface="+mn-lt"/>
          <a:ea typeface="+mn-ea"/>
          <a:cs typeface="+mn-cs"/>
        </a:defRPr>
      </a:lvl7pPr>
      <a:lvl8pPr marL="3200329" algn="l" defTabSz="914380" rtl="0" eaLnBrk="1" latinLnBrk="0" hangingPunct="1">
        <a:defRPr sz="1800" kern="1200">
          <a:solidFill>
            <a:schemeClr val="tx1"/>
          </a:solidFill>
          <a:latin typeface="+mn-lt"/>
          <a:ea typeface="+mn-ea"/>
          <a:cs typeface="+mn-cs"/>
        </a:defRPr>
      </a:lvl8pPr>
      <a:lvl9pPr marL="3657520" algn="l" defTabSz="91438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t">
            <a:normAutofit/>
          </a:bodyPr>
          <a:lstStyle/>
          <a:p>
            <a:pPr lvl="0"/>
            <a:r>
              <a:rPr lang="en-GB" dirty="0" smtClean="0"/>
              <a:t> - Click to edit Master text styles</a:t>
            </a:r>
          </a:p>
          <a:p>
            <a:pPr lvl="1"/>
            <a:r>
              <a:rPr lang="en-GB" dirty="0" smtClean="0"/>
              <a:t>- Second level</a:t>
            </a:r>
          </a:p>
          <a:p>
            <a:pPr lvl="2"/>
            <a:r>
              <a:rPr lang="en-GB" dirty="0" smtClean="0"/>
              <a:t>- Third level</a:t>
            </a:r>
          </a:p>
        </p:txBody>
      </p:sp>
      <p:sp>
        <p:nvSpPr>
          <p:cNvPr id="8" name="Slide Number Placeholder 5"/>
          <p:cNvSpPr txBox="1">
            <a:spLocks/>
          </p:cNvSpPr>
          <p:nvPr userDrawn="1"/>
        </p:nvSpPr>
        <p:spPr>
          <a:xfrm>
            <a:off x="283947" y="6326187"/>
            <a:ext cx="2212707" cy="365125"/>
          </a:xfrm>
          <a:prstGeom prst="rect">
            <a:avLst/>
          </a:prstGeom>
          <a:ln>
            <a:noFill/>
          </a:ln>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i="1" dirty="0" smtClean="0">
                <a:solidFill>
                  <a:prstClr val="white"/>
                </a:solidFill>
              </a:rPr>
              <a:t>@</a:t>
            </a:r>
            <a:r>
              <a:rPr lang="en-US" b="1" i="1" dirty="0" err="1" smtClean="0">
                <a:solidFill>
                  <a:prstClr val="white"/>
                </a:solidFill>
              </a:rPr>
              <a:t>LauraIHBennett</a:t>
            </a:r>
            <a:endParaRPr lang="en-US" b="1" i="1" dirty="0">
              <a:solidFill>
                <a:prstClr val="white"/>
              </a:solidFill>
            </a:endParaRPr>
          </a:p>
        </p:txBody>
      </p:sp>
      <p:sp>
        <p:nvSpPr>
          <p:cNvPr id="9" name="Slide Number Placeholder 5"/>
          <p:cNvSpPr txBox="1">
            <a:spLocks/>
          </p:cNvSpPr>
          <p:nvPr userDrawn="1"/>
        </p:nvSpPr>
        <p:spPr>
          <a:xfrm>
            <a:off x="6751825" y="6326187"/>
            <a:ext cx="2021815" cy="365125"/>
          </a:xfrm>
          <a:prstGeom prst="rect">
            <a:avLst/>
          </a:prstGeom>
          <a:ln>
            <a:noFill/>
          </a:ln>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smtClean="0">
                <a:solidFill>
                  <a:prstClr val="white">
                    <a:tint val="75000"/>
                  </a:prstClr>
                </a:solidFill>
              </a:rPr>
              <a:t>@</a:t>
            </a:r>
            <a:r>
              <a:rPr lang="en-US" b="1" i="1" dirty="0" err="1" smtClean="0">
                <a:solidFill>
                  <a:prstClr val="white">
                    <a:tint val="75000"/>
                  </a:prstClr>
                </a:solidFill>
              </a:rPr>
              <a:t>TechNorthHQ</a:t>
            </a:r>
            <a:endParaRPr lang="en-US" b="1" i="1" dirty="0">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dt="0"/>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00000"/>
        </a:lnSpc>
        <a:spcBef>
          <a:spcPct val="20000"/>
        </a:spcBef>
        <a:buFont typeface="Arial" pitchFamily="34" charset="0"/>
        <a:buNone/>
        <a:defRPr sz="3200" kern="1200">
          <a:solidFill>
            <a:schemeClr val="tx1"/>
          </a:solidFill>
          <a:latin typeface="+mn-lt"/>
          <a:ea typeface="+mn-ea"/>
          <a:cs typeface="+mn-cs"/>
        </a:defRPr>
      </a:lvl1pPr>
      <a:lvl2pPr marL="457200" indent="0" algn="l" defTabSz="914400" rtl="0" eaLnBrk="1" latinLnBrk="0" hangingPunct="1">
        <a:lnSpc>
          <a:spcPct val="100000"/>
        </a:lnSpc>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0" hangingPunct="1">
        <a:lnSpc>
          <a:spcPct val="100000"/>
        </a:lnSpc>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lnSpc>
          <a:spcPct val="150000"/>
        </a:lnSpc>
        <a:spcBef>
          <a:spcPct val="20000"/>
        </a:spcBef>
        <a:buFont typeface="Arial" pitchFamily="34" charset="0"/>
        <a:buNone/>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95E39-9C32-4243-896A-8F8AE7486516}" type="datetimeFigureOut">
              <a:rPr lang="en-GB" smtClean="0">
                <a:solidFill>
                  <a:prstClr val="black">
                    <a:tint val="75000"/>
                  </a:prstClr>
                </a:solidFill>
              </a:rPr>
              <a:pPr/>
              <a:t>20/06/2017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7094A3-B687-45C3-8A2A-7BB4CBB89294}" type="slidenum">
              <a:rPr lang="en-GB" smtClean="0">
                <a:solidFill>
                  <a:prstClr val="black">
                    <a:tint val="75000"/>
                  </a:prstClr>
                </a:solidFill>
              </a:rPr>
              <a:pPr/>
              <a:t>‹#›</a:t>
            </a:fld>
            <a:endParaRPr lang="en-GB">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50.xml"/></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1.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2.xml"/><Relationship Id="rId1" Type="http://schemas.openxmlformats.org/officeDocument/2006/relationships/slideLayout" Target="../slideLayouts/slideLayout50.xml"/></Relationships>
</file>

<file path=ppt/slides/_rels/slide4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3.xml"/><Relationship Id="rId1" Type="http://schemas.openxmlformats.org/officeDocument/2006/relationships/slideLayout" Target="../slideLayouts/slideLayout5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0.xml"/></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5.xml"/><Relationship Id="rId1" Type="http://schemas.openxmlformats.org/officeDocument/2006/relationships/slideLayout" Target="../slideLayouts/slideLayout50.xml"/></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5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0.xml"/></Relationships>
</file>

<file path=ppt/slides/_rels/slide4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5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0.xml"/></Relationships>
</file>

<file path=ppt/slides/_rels/slide4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0.xml"/><Relationship Id="rId1" Type="http://schemas.openxmlformats.org/officeDocument/2006/relationships/slideLayout" Target="../slideLayouts/slideLayout50.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1.xml"/><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0.xml"/></Relationships>
</file>

<file path=ppt/slides/_rels/slide5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3.xml"/><Relationship Id="rId1" Type="http://schemas.openxmlformats.org/officeDocument/2006/relationships/slideLayout" Target="../slideLayouts/slideLayout50.xml"/></Relationships>
</file>

<file path=ppt/slides/_rels/slide5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4.xml"/><Relationship Id="rId1" Type="http://schemas.openxmlformats.org/officeDocument/2006/relationships/slideLayout" Target="../slideLayouts/slideLayout5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0.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6.xml"/><Relationship Id="rId1" Type="http://schemas.openxmlformats.org/officeDocument/2006/relationships/slideLayout" Target="../slideLayouts/slideLayout5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0.xml"/></Relationships>
</file>

<file path=ppt/slides/_rels/slide5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1.xml"/><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2.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0.xml"/></Relationships>
</file>

<file path=ppt/slides/_rels/slide63.xml.rels><?xml version="1.0" encoding="UTF-8" standalone="yes"?>
<Relationships xmlns="http://schemas.openxmlformats.org/package/2006/relationships"><Relationship Id="rId8" Type="http://schemas.openxmlformats.org/officeDocument/2006/relationships/notesSlide" Target="../notesSlides/notesSlide45.xml"/><Relationship Id="rId3" Type="http://schemas.openxmlformats.org/officeDocument/2006/relationships/tags" Target="../tags/tag3.xml"/><Relationship Id="rId7" Type="http://schemas.openxmlformats.org/officeDocument/2006/relationships/slideLayout" Target="../slideLayouts/slideLayout5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54.png"/><Relationship Id="rId5" Type="http://schemas.openxmlformats.org/officeDocument/2006/relationships/tags" Target="../tags/tag5.xml"/><Relationship Id="rId10" Type="http://schemas.openxmlformats.org/officeDocument/2006/relationships/image" Target="../media/image53.png"/><Relationship Id="rId4" Type="http://schemas.openxmlformats.org/officeDocument/2006/relationships/tags" Target="../tags/tag4.xml"/><Relationship Id="rId9" Type="http://schemas.openxmlformats.org/officeDocument/2006/relationships/image" Target="../media/image52.png"/></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6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hyperlink" Target="http://urbact.eu/sites/default/files/urbact_toolkit_online_4.pdf" TargetMode="External"/><Relationship Id="rId7" Type="http://schemas.openxmlformats.org/officeDocument/2006/relationships/image" Target="../media/image59.png"/><Relationship Id="rId2" Type="http://schemas.openxmlformats.org/officeDocument/2006/relationships/notesSlide" Target="../notesSlides/notesSlide52.xml"/><Relationship Id="rId1" Type="http://schemas.openxmlformats.org/officeDocument/2006/relationships/slideLayout" Target="../slideLayouts/slideLayout5.xml"/><Relationship Id="rId6" Type="http://schemas.openxmlformats.org/officeDocument/2006/relationships/hyperlink" Target="http://diytoolkit.org/" TargetMode="External"/><Relationship Id="rId5" Type="http://schemas.openxmlformats.org/officeDocument/2006/relationships/hyperlink" Target="http://www.mindtools.com/" TargetMode="External"/><Relationship Id="rId4" Type="http://schemas.openxmlformats.org/officeDocument/2006/relationships/hyperlink" Target="http://ctb.ku.edu/en"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002135" y="1312019"/>
            <a:ext cx="5018137" cy="4925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ZoneTexte 11"/>
          <p:cNvSpPr txBox="1"/>
          <p:nvPr/>
        </p:nvSpPr>
        <p:spPr>
          <a:xfrm>
            <a:off x="1331640" y="4131992"/>
            <a:ext cx="6480720" cy="954107"/>
          </a:xfrm>
          <a:prstGeom prst="rect">
            <a:avLst/>
          </a:prstGeom>
          <a:noFill/>
        </p:spPr>
        <p:txBody>
          <a:bodyPr wrap="square" rtlCol="0">
            <a:spAutoFit/>
          </a:bodyPr>
          <a:lstStyle/>
          <a:p>
            <a:pPr algn="ctr"/>
            <a:r>
              <a:rPr lang="fr-FR" sz="2800" b="1"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Fifth</a:t>
            </a:r>
            <a:r>
              <a:rPr lang="fr-FR" sz="28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 Transnational Event</a:t>
            </a:r>
          </a:p>
          <a:p>
            <a:pPr algn="ctr"/>
            <a:r>
              <a:rPr lang="fr-FR" sz="28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Gävle – </a:t>
            </a:r>
            <a:r>
              <a:rPr lang="fr-FR" sz="2800" b="1"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June</a:t>
            </a:r>
            <a:r>
              <a:rPr lang="fr-FR" sz="28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 2017</a:t>
            </a:r>
          </a:p>
        </p:txBody>
      </p:sp>
      <p:pic>
        <p:nvPicPr>
          <p:cNvPr id="2" name="Picture 2" descr="C:\Users\Alison\Documents\My Dropbox\AES\PROJ\Barnsley\Communications\TechTown Assets\Logos\Blue\techtown-logo.jpg"/>
          <p:cNvPicPr>
            <a:picLocks noChangeAspect="1" noChangeArrowheads="1"/>
          </p:cNvPicPr>
          <p:nvPr/>
        </p:nvPicPr>
        <p:blipFill>
          <a:blip r:embed="rId4" cstate="screen"/>
          <a:srcRect/>
          <a:stretch>
            <a:fillRect/>
          </a:stretch>
        </p:blipFill>
        <p:spPr bwMode="auto">
          <a:xfrm>
            <a:off x="899592" y="1755728"/>
            <a:ext cx="7358112" cy="2082346"/>
          </a:xfrm>
          <a:prstGeom prst="rect">
            <a:avLst/>
          </a:prstGeom>
          <a:noFill/>
        </p:spPr>
      </p:pic>
    </p:spTree>
    <p:extLst>
      <p:ext uri="{BB962C8B-B14F-4D97-AF65-F5344CB8AC3E}">
        <p14:creationId xmlns:p14="http://schemas.microsoft.com/office/powerpoint/2010/main" val="1567477161"/>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79712" y="1268760"/>
            <a:ext cx="5018137" cy="4925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ZoneTexte 11"/>
          <p:cNvSpPr txBox="1"/>
          <p:nvPr/>
        </p:nvSpPr>
        <p:spPr>
          <a:xfrm>
            <a:off x="1259632" y="1772816"/>
            <a:ext cx="6696744" cy="3619452"/>
          </a:xfrm>
          <a:prstGeom prst="rect">
            <a:avLst/>
          </a:prstGeom>
          <a:noFill/>
        </p:spPr>
        <p:txBody>
          <a:bodyPr wrap="square" rtlCol="0">
            <a:spAutoFit/>
          </a:bodyPr>
          <a:lstStyle/>
          <a:p>
            <a:pPr algn="ctr">
              <a:lnSpc>
                <a:spcPct val="115000"/>
              </a:lnSpc>
              <a:spcAft>
                <a:spcPts val="0"/>
              </a:spcAft>
            </a:pPr>
            <a:r>
              <a:rPr lang="en-GB" sz="4400" b="1" dirty="0" smtClean="0">
                <a:solidFill>
                  <a:srgbClr val="002060"/>
                </a:solidFill>
                <a:ea typeface="Calibri"/>
                <a:cs typeface="Times New Roman"/>
              </a:rPr>
              <a:t>What does a </a:t>
            </a:r>
            <a:r>
              <a:rPr lang="en-GB" sz="4400" b="1" dirty="0" err="1" smtClean="0">
                <a:solidFill>
                  <a:srgbClr val="002060"/>
                </a:solidFill>
                <a:ea typeface="Calibri"/>
                <a:cs typeface="Times New Roman"/>
              </a:rPr>
              <a:t>TechTown</a:t>
            </a:r>
            <a:r>
              <a:rPr lang="en-GB" sz="4400" b="1" dirty="0" smtClean="0">
                <a:solidFill>
                  <a:srgbClr val="002060"/>
                </a:solidFill>
                <a:ea typeface="Calibri"/>
                <a:cs typeface="Times New Roman"/>
              </a:rPr>
              <a:t> </a:t>
            </a:r>
          </a:p>
          <a:p>
            <a:pPr algn="ctr">
              <a:lnSpc>
                <a:spcPct val="115000"/>
              </a:lnSpc>
              <a:spcAft>
                <a:spcPts val="0"/>
              </a:spcAft>
            </a:pPr>
            <a:r>
              <a:rPr lang="en-GB" sz="4400" b="1" dirty="0" smtClean="0">
                <a:solidFill>
                  <a:srgbClr val="002060"/>
                </a:solidFill>
                <a:ea typeface="Calibri"/>
                <a:cs typeface="Times New Roman"/>
              </a:rPr>
              <a:t>look like?</a:t>
            </a:r>
          </a:p>
          <a:p>
            <a:pPr algn="ctr">
              <a:lnSpc>
                <a:spcPct val="115000"/>
              </a:lnSpc>
              <a:spcAft>
                <a:spcPts val="0"/>
              </a:spcAft>
            </a:pPr>
            <a:r>
              <a:rPr lang="en-GB" sz="4400" b="1" dirty="0" err="1" smtClean="0">
                <a:solidFill>
                  <a:srgbClr val="002060"/>
                </a:solidFill>
                <a:ea typeface="Calibri"/>
                <a:cs typeface="Times New Roman"/>
              </a:rPr>
              <a:t>WorkSpace</a:t>
            </a:r>
            <a:endParaRPr lang="en-GB" sz="4400" b="1" dirty="0" smtClean="0">
              <a:solidFill>
                <a:srgbClr val="002060"/>
              </a:solidFill>
              <a:ea typeface="Calibri"/>
              <a:cs typeface="Times New Roman"/>
            </a:endParaRPr>
          </a:p>
          <a:p>
            <a:pPr algn="ctr">
              <a:lnSpc>
                <a:spcPct val="115000"/>
              </a:lnSpc>
              <a:spcAft>
                <a:spcPts val="0"/>
              </a:spcAft>
            </a:pPr>
            <a:endParaRPr lang="en-GB" sz="3600" dirty="0" smtClean="0">
              <a:solidFill>
                <a:srgbClr val="002060"/>
              </a:solidFill>
              <a:ea typeface="Calibri"/>
              <a:cs typeface="Times New Roman"/>
            </a:endParaRPr>
          </a:p>
          <a:p>
            <a:pPr algn="ctr"/>
            <a:endParaRPr lang="fr-FR" sz="3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92793172"/>
      </p:ext>
    </p:extLst>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1"/>
          <p:cNvSpPr txBox="1"/>
          <p:nvPr/>
        </p:nvSpPr>
        <p:spPr>
          <a:xfrm>
            <a:off x="0" y="260648"/>
            <a:ext cx="7164288" cy="523220"/>
          </a:xfrm>
          <a:prstGeom prst="rect">
            <a:avLst/>
          </a:prstGeom>
          <a:noFill/>
        </p:spPr>
        <p:txBody>
          <a:bodyPr wrap="square" rtlCol="0">
            <a:spAutoFit/>
          </a:bodyPr>
          <a:lstStyle/>
          <a:p>
            <a:r>
              <a:rPr lang="fr-FR" sz="2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 </a:t>
            </a:r>
            <a:r>
              <a:rPr lang="fr-FR" sz="28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TechTown</a:t>
            </a:r>
            <a:r>
              <a:rPr lang="fr-FR" sz="2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has...1) </a:t>
            </a:r>
            <a:r>
              <a:rPr lang="fr-FR" sz="28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WorkSpace</a:t>
            </a:r>
            <a:endParaRPr lang="fr-FR" sz="2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tangle 7"/>
          <p:cNvSpPr txBox="1">
            <a:spLocks noChangeArrowheads="1"/>
          </p:cNvSpPr>
          <p:nvPr/>
        </p:nvSpPr>
        <p:spPr>
          <a:xfrm>
            <a:off x="0" y="1412776"/>
            <a:ext cx="5580112" cy="4248472"/>
          </a:xfrm>
          <a:prstGeom prst="rect">
            <a:avLst/>
          </a:prstGeom>
        </p:spPr>
        <p:txBody>
          <a:bodyPr/>
          <a:lstStyle/>
          <a:p>
            <a:pPr marL="533400" indent="-355600">
              <a:spcBef>
                <a:spcPts val="500"/>
              </a:spcBef>
              <a:buClr>
                <a:srgbClr val="FF3300"/>
              </a:buClr>
              <a:buSzPct val="120000"/>
              <a:buFont typeface="Arial" pitchFamily="34" charset="0"/>
              <a:buChar char="•"/>
              <a:defRPr/>
            </a:pPr>
            <a:r>
              <a:rPr lang="en-GB" altLang="fr-FR" sz="2400" b="1" dirty="0" smtClean="0">
                <a:solidFill>
                  <a:schemeClr val="tx2"/>
                </a:solidFill>
                <a:cs typeface="Verdana"/>
              </a:rPr>
              <a:t>....of &amp; for the digital community</a:t>
            </a:r>
          </a:p>
          <a:p>
            <a:pPr marL="533400" lvl="1" indent="-355600" algn="just">
              <a:buClr>
                <a:srgbClr val="FF3300"/>
              </a:buClr>
              <a:buSzPct val="120000"/>
              <a:buFont typeface="Arial" pitchFamily="34" charset="0"/>
              <a:buChar char="•"/>
              <a:defRPr/>
            </a:pPr>
            <a:r>
              <a:rPr lang="en-GB" altLang="fr-FR" sz="2400" dirty="0" smtClean="0">
                <a:solidFill>
                  <a:schemeClr val="tx2"/>
                </a:solidFill>
                <a:cs typeface="Verdana"/>
              </a:rPr>
              <a:t>Incubators, accelerators, co working spaces</a:t>
            </a:r>
          </a:p>
          <a:p>
            <a:pPr marL="533400" lvl="1" indent="-355600" algn="just">
              <a:buClr>
                <a:srgbClr val="FF3300"/>
              </a:buClr>
              <a:buSzPct val="120000"/>
              <a:buFont typeface="Arial" pitchFamily="34" charset="0"/>
              <a:buChar char="•"/>
              <a:defRPr/>
            </a:pPr>
            <a:r>
              <a:rPr lang="en-GB" altLang="fr-FR" sz="2400" dirty="0" smtClean="0">
                <a:solidFill>
                  <a:schemeClr val="tx2"/>
                </a:solidFill>
                <a:cs typeface="Verdana"/>
              </a:rPr>
              <a:t>Design</a:t>
            </a:r>
          </a:p>
          <a:p>
            <a:pPr marL="533400" lvl="1" indent="-355600" algn="just">
              <a:buClr>
                <a:srgbClr val="FF3300"/>
              </a:buClr>
              <a:buSzPct val="120000"/>
              <a:buFont typeface="Arial" pitchFamily="34" charset="0"/>
              <a:buChar char="•"/>
              <a:defRPr/>
            </a:pPr>
            <a:r>
              <a:rPr lang="en-GB" altLang="fr-FR" sz="2400" dirty="0" smtClean="0">
                <a:solidFill>
                  <a:schemeClr val="tx2"/>
                </a:solidFill>
                <a:cs typeface="Verdana"/>
              </a:rPr>
              <a:t>Community</a:t>
            </a:r>
          </a:p>
          <a:p>
            <a:pPr marL="533400" lvl="1" indent="-355600" algn="just">
              <a:buClr>
                <a:srgbClr val="FF3300"/>
              </a:buClr>
              <a:buSzPct val="120000"/>
              <a:buFont typeface="Arial" pitchFamily="34" charset="0"/>
              <a:buChar char="•"/>
              <a:defRPr/>
            </a:pPr>
            <a:r>
              <a:rPr lang="en-GB" altLang="fr-FR" sz="2400" dirty="0" smtClean="0">
                <a:solidFill>
                  <a:schemeClr val="tx2"/>
                </a:solidFill>
                <a:cs typeface="Verdana"/>
              </a:rPr>
              <a:t>Co location of other services / attractions</a:t>
            </a:r>
          </a:p>
          <a:p>
            <a:pPr marL="533400" lvl="1" indent="-355600" algn="just">
              <a:buClr>
                <a:srgbClr val="FF3300"/>
              </a:buClr>
              <a:buSzPct val="120000"/>
              <a:buFont typeface="Arial" pitchFamily="34" charset="0"/>
              <a:buChar char="•"/>
              <a:defRPr/>
            </a:pPr>
            <a:r>
              <a:rPr lang="en-GB" altLang="fr-FR" sz="2400" dirty="0" smtClean="0">
                <a:solidFill>
                  <a:schemeClr val="tx2"/>
                </a:solidFill>
                <a:cs typeface="Verdana"/>
              </a:rPr>
              <a:t>Differences not similarities – places have meaning; spaces don’t – there are lots of ‘anywhere’ towns</a:t>
            </a:r>
          </a:p>
          <a:p>
            <a:pPr marL="533400" lvl="1" indent="-355600" algn="just">
              <a:buClr>
                <a:srgbClr val="FF3300"/>
              </a:buClr>
              <a:buSzPct val="120000"/>
              <a:buFont typeface="Arial" pitchFamily="34" charset="0"/>
              <a:buChar char="•"/>
              <a:defRPr/>
            </a:pPr>
            <a:r>
              <a:rPr lang="en-GB" altLang="fr-FR" sz="2400" dirty="0" smtClean="0">
                <a:solidFill>
                  <a:schemeClr val="tx2"/>
                </a:solidFill>
                <a:cs typeface="Verdana"/>
              </a:rPr>
              <a:t>Coffee, pizza &amp; beer!</a:t>
            </a:r>
          </a:p>
          <a:p>
            <a:pPr marL="800100" lvl="1" indent="-342900" algn="just">
              <a:spcBef>
                <a:spcPts val="500"/>
              </a:spcBef>
              <a:buClr>
                <a:srgbClr val="FF3300"/>
              </a:buClr>
              <a:buSzPct val="120000"/>
              <a:buFont typeface="Arial" pitchFamily="34" charset="0"/>
              <a:buChar char="•"/>
              <a:defRPr/>
            </a:pPr>
            <a:endParaRPr lang="en-GB" altLang="fr-FR" sz="2400" b="1" dirty="0" smtClean="0">
              <a:solidFill>
                <a:schemeClr val="tx2"/>
              </a:solidFill>
              <a:cs typeface="Verdana"/>
            </a:endParaRPr>
          </a:p>
          <a:p>
            <a:pPr marL="800100" lvl="1" indent="-342900" algn="just">
              <a:spcBef>
                <a:spcPts val="500"/>
              </a:spcBef>
              <a:buClr>
                <a:srgbClr val="FF3300"/>
              </a:buClr>
              <a:buSzPct val="120000"/>
              <a:buFont typeface="Arial" pitchFamily="34" charset="0"/>
              <a:buChar char="•"/>
              <a:defRPr/>
            </a:pPr>
            <a:endParaRPr lang="en-GB" altLang="fr-FR" sz="2000" b="1" dirty="0" smtClean="0">
              <a:solidFill>
                <a:schemeClr val="tx2"/>
              </a:solidFill>
              <a:latin typeface="Verdana"/>
              <a:cs typeface="Verdana"/>
            </a:endParaRPr>
          </a:p>
          <a:p>
            <a:pPr algn="just">
              <a:spcBef>
                <a:spcPts val="500"/>
              </a:spcBef>
              <a:buClr>
                <a:srgbClr val="FF3300"/>
              </a:buClr>
              <a:buSzPct val="120000"/>
              <a:defRPr/>
            </a:pPr>
            <a:endParaRPr lang="en-GB" altLang="fr-FR" sz="2000" b="1" dirty="0">
              <a:solidFill>
                <a:schemeClr val="tx2"/>
              </a:solidFill>
              <a:latin typeface="Verdana"/>
              <a:cs typeface="Verdana"/>
            </a:endParaRPr>
          </a:p>
          <a:p>
            <a:pPr algn="just">
              <a:spcBef>
                <a:spcPts val="500"/>
              </a:spcBef>
              <a:buClr>
                <a:srgbClr val="FF3300"/>
              </a:buClr>
              <a:buSzPct val="120000"/>
              <a:defRPr/>
            </a:pPr>
            <a:endParaRPr lang="en-GB" altLang="fr-FR" sz="2000" b="1" dirty="0" smtClean="0">
              <a:solidFill>
                <a:schemeClr val="tx2"/>
              </a:solidFill>
              <a:latin typeface="Verdana"/>
              <a:cs typeface="Verdana"/>
            </a:endParaRPr>
          </a:p>
          <a:p>
            <a:pPr marL="342900" indent="-342900" algn="just">
              <a:spcBef>
                <a:spcPts val="500"/>
              </a:spcBef>
              <a:buClr>
                <a:srgbClr val="FF3300"/>
              </a:buClr>
              <a:buSzPct val="120000"/>
              <a:buFont typeface="Wingdings" pitchFamily="2" charset="2"/>
              <a:buChar char="§"/>
              <a:defRPr/>
            </a:pPr>
            <a:endParaRPr lang="en-GB" altLang="fr-FR" sz="2000" b="1" dirty="0" smtClean="0">
              <a:solidFill>
                <a:schemeClr val="tx2"/>
              </a:solidFill>
              <a:latin typeface="Verdana"/>
              <a:cs typeface="Verdana"/>
            </a:endParaRPr>
          </a:p>
          <a:p>
            <a:pPr marL="342900" indent="-342900" algn="just">
              <a:spcBef>
                <a:spcPts val="500"/>
              </a:spcBef>
              <a:buClr>
                <a:srgbClr val="FF3300"/>
              </a:buClr>
              <a:buSzPct val="120000"/>
              <a:buFont typeface="Wingdings" pitchFamily="2" charset="2"/>
              <a:buChar char="§"/>
              <a:defRPr/>
            </a:pPr>
            <a:endParaRPr lang="en-GB" altLang="fr-FR" sz="2000" b="1" dirty="0" smtClean="0">
              <a:solidFill>
                <a:schemeClr val="tx2"/>
              </a:solidFill>
              <a:latin typeface="Verdana"/>
              <a:cs typeface="Verdana"/>
            </a:endParaRPr>
          </a:p>
          <a:p>
            <a:pPr marL="342900" indent="-342900" algn="just">
              <a:spcBef>
                <a:spcPts val="500"/>
              </a:spcBef>
              <a:buClr>
                <a:srgbClr val="FF3300"/>
              </a:buClr>
              <a:buSzPct val="120000"/>
              <a:buFont typeface="Wingdings" pitchFamily="2" charset="2"/>
              <a:buChar char="§"/>
              <a:defRPr/>
            </a:pPr>
            <a:endParaRPr lang="en-GB" altLang="fr-FR" sz="2000" b="1" dirty="0" smtClean="0">
              <a:solidFill>
                <a:schemeClr val="tx2"/>
              </a:solidFill>
              <a:latin typeface="Verdana"/>
              <a:cs typeface="Verdana"/>
            </a:endParaRPr>
          </a:p>
          <a:p>
            <a:pPr marL="342900" indent="-342900" algn="just">
              <a:spcBef>
                <a:spcPts val="500"/>
              </a:spcBef>
              <a:buClr>
                <a:srgbClr val="FF3300"/>
              </a:buClr>
              <a:buSzPct val="120000"/>
              <a:buFont typeface="Wingdings" pitchFamily="2" charset="2"/>
              <a:buChar char="§"/>
              <a:defRPr/>
            </a:pPr>
            <a:endParaRPr lang="en-GB" altLang="fr-FR" sz="2000" b="1" dirty="0">
              <a:solidFill>
                <a:schemeClr val="tx2"/>
              </a:solidFill>
              <a:latin typeface="Verdana"/>
              <a:cs typeface="Verdana"/>
            </a:endParaRPr>
          </a:p>
          <a:p>
            <a:pPr algn="just">
              <a:spcBef>
                <a:spcPts val="500"/>
              </a:spcBef>
              <a:buClr>
                <a:srgbClr val="FF3300"/>
              </a:buClr>
              <a:buSzPct val="120000"/>
              <a:defRPr/>
            </a:pPr>
            <a:r>
              <a:rPr lang="en-GB" altLang="fr-FR" kern="0" dirty="0" smtClean="0">
                <a:solidFill>
                  <a:schemeClr val="tx2"/>
                </a:solidFill>
                <a:latin typeface="Arial"/>
                <a:cs typeface="ＭＳ Ｐゴシック" charset="0"/>
              </a:rPr>
              <a:t>  </a:t>
            </a:r>
            <a:endParaRPr lang="en-GB" altLang="fr-FR" kern="0" dirty="0">
              <a:solidFill>
                <a:schemeClr val="tx2"/>
              </a:solidFill>
              <a:latin typeface="Arial"/>
              <a:cs typeface="ＭＳ Ｐゴシック" charset="0"/>
            </a:endParaRPr>
          </a:p>
          <a:p>
            <a:pPr marL="342900" indent="-342900" algn="just">
              <a:spcBef>
                <a:spcPts val="500"/>
              </a:spcBef>
              <a:buClr>
                <a:srgbClr val="000000"/>
              </a:buClr>
              <a:buSzPct val="100000"/>
              <a:defRPr/>
            </a:pPr>
            <a:r>
              <a:rPr lang="en-GB" altLang="fr-FR" kern="0" dirty="0">
                <a:solidFill>
                  <a:schemeClr val="tx2"/>
                </a:solidFill>
                <a:latin typeface="Arial"/>
                <a:cs typeface="ＭＳ Ｐゴシック" charset="0"/>
                <a:sym typeface="Wingdings" pitchFamily="2" charset="2"/>
              </a:rPr>
              <a:t>	</a:t>
            </a:r>
            <a:endParaRPr lang="en-GB" altLang="fr-FR" kern="0" dirty="0">
              <a:solidFill>
                <a:schemeClr val="tx2"/>
              </a:solidFill>
              <a:latin typeface="Arial"/>
              <a:cs typeface="ＭＳ Ｐゴシック" charset="0"/>
            </a:endParaRPr>
          </a:p>
          <a:p>
            <a:pPr marL="342900" indent="-342900" algn="just">
              <a:spcBef>
                <a:spcPts val="500"/>
              </a:spcBef>
              <a:buClr>
                <a:srgbClr val="000000"/>
              </a:buClr>
              <a:buSzPct val="100000"/>
              <a:buFont typeface="Times New Roman" pitchFamily="18" charset="0"/>
              <a:buNone/>
              <a:defRPr/>
            </a:pPr>
            <a:endParaRPr lang="en-GB" altLang="fr-FR" kern="0" dirty="0">
              <a:solidFill>
                <a:schemeClr val="tx2"/>
              </a:solidFill>
              <a:latin typeface="Arial"/>
              <a:cs typeface="ＭＳ Ｐゴシック" charset="0"/>
            </a:endParaRPr>
          </a:p>
          <a:p>
            <a:pPr marL="342900" indent="-342900">
              <a:spcBef>
                <a:spcPts val="500"/>
              </a:spcBef>
              <a:buClr>
                <a:srgbClr val="000000"/>
              </a:buClr>
              <a:buSzPct val="100000"/>
              <a:buFont typeface="Times New Roman" pitchFamily="18" charset="0"/>
              <a:buNone/>
              <a:defRPr/>
            </a:pPr>
            <a:endParaRPr lang="en-GB" altLang="fr-FR" kern="0" dirty="0">
              <a:solidFill>
                <a:schemeClr val="tx2"/>
              </a:solidFill>
              <a:latin typeface="Arial"/>
              <a:cs typeface="ＭＳ Ｐゴシック" charset="0"/>
            </a:endParaRPr>
          </a:p>
          <a:p>
            <a:pPr marL="342900" indent="-342900">
              <a:spcBef>
                <a:spcPts val="500"/>
              </a:spcBef>
              <a:buClr>
                <a:srgbClr val="000000"/>
              </a:buClr>
              <a:buSzPct val="100000"/>
              <a:buFont typeface="Times New Roman" pitchFamily="18" charset="0"/>
              <a:buNone/>
              <a:defRPr/>
            </a:pPr>
            <a:endParaRPr lang="en-GB" altLang="fr-FR" kern="0" dirty="0">
              <a:solidFill>
                <a:schemeClr val="tx2"/>
              </a:solidFill>
              <a:latin typeface="Arial"/>
              <a:cs typeface="ＭＳ Ｐゴシック" charset="0"/>
            </a:endParaRPr>
          </a:p>
          <a:p>
            <a:pPr marL="342900" indent="-342900">
              <a:spcBef>
                <a:spcPts val="500"/>
              </a:spcBef>
              <a:buClr>
                <a:srgbClr val="000000"/>
              </a:buClr>
              <a:buSzPct val="100000"/>
              <a:buFont typeface="Times New Roman" pitchFamily="18" charset="0"/>
              <a:buNone/>
              <a:defRPr/>
            </a:pPr>
            <a:endParaRPr lang="en-GB" altLang="fr-FR" kern="0" dirty="0">
              <a:solidFill>
                <a:schemeClr val="tx2"/>
              </a:solidFill>
              <a:latin typeface="Arial"/>
              <a:cs typeface="ＭＳ Ｐゴシック" charset="0"/>
            </a:endParaRPr>
          </a:p>
        </p:txBody>
      </p:sp>
      <p:pic>
        <p:nvPicPr>
          <p:cNvPr id="5123" name="Picture 3"/>
          <p:cNvPicPr>
            <a:picLocks noChangeAspect="1" noChangeArrowheads="1"/>
          </p:cNvPicPr>
          <p:nvPr/>
        </p:nvPicPr>
        <p:blipFill>
          <a:blip r:embed="rId2" cstate="screen"/>
          <a:srcRect/>
          <a:stretch>
            <a:fillRect/>
          </a:stretch>
        </p:blipFill>
        <p:spPr bwMode="auto">
          <a:xfrm>
            <a:off x="5868144" y="1484784"/>
            <a:ext cx="2953096" cy="4149100"/>
          </a:xfrm>
          <a:prstGeom prst="rect">
            <a:avLst/>
          </a:prstGeom>
          <a:noFill/>
          <a:ln w="9525">
            <a:noFill/>
            <a:miter lim="800000"/>
            <a:headEnd/>
            <a:tailEnd/>
          </a:ln>
        </p:spPr>
      </p:pic>
    </p:spTree>
    <p:extLst>
      <p:ext uri="{BB962C8B-B14F-4D97-AF65-F5344CB8AC3E}">
        <p14:creationId xmlns:p14="http://schemas.microsoft.com/office/powerpoint/2010/main" val="4132110493"/>
      </p:ext>
    </p:extLst>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screen"/>
          <a:srcRect/>
          <a:stretch>
            <a:fillRect/>
          </a:stretch>
        </p:blipFill>
        <p:spPr bwMode="auto">
          <a:xfrm>
            <a:off x="-252536" y="-576618"/>
            <a:ext cx="9684568" cy="7434618"/>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lock_1.png"/>
          <p:cNvPicPr>
            <a:picLocks noChangeAspect="1"/>
          </p:cNvPicPr>
          <p:nvPr/>
        </p:nvPicPr>
        <p:blipFill>
          <a:blip r:embed="rId2" cstate="screen">
            <a:extLst/>
          </a:blip>
          <a:stretch>
            <a:fillRect/>
          </a:stretch>
        </p:blipFill>
        <p:spPr>
          <a:xfrm>
            <a:off x="0" y="0"/>
            <a:ext cx="13004800" cy="9753600"/>
          </a:xfrm>
          <a:prstGeom prst="rect">
            <a:avLst/>
          </a:prstGeom>
          <a:ln w="12700">
            <a:miter lim="400000"/>
          </a:ln>
        </p:spPr>
      </p:pic>
    </p:spTree>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79712" y="1268760"/>
            <a:ext cx="5018137" cy="4925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ZoneTexte 11"/>
          <p:cNvSpPr txBox="1"/>
          <p:nvPr/>
        </p:nvSpPr>
        <p:spPr>
          <a:xfrm>
            <a:off x="1259632" y="1772816"/>
            <a:ext cx="6696744" cy="3619452"/>
          </a:xfrm>
          <a:prstGeom prst="rect">
            <a:avLst/>
          </a:prstGeom>
          <a:noFill/>
        </p:spPr>
        <p:txBody>
          <a:bodyPr wrap="square" rtlCol="0">
            <a:spAutoFit/>
          </a:bodyPr>
          <a:lstStyle/>
          <a:p>
            <a:pPr algn="ctr">
              <a:lnSpc>
                <a:spcPct val="115000"/>
              </a:lnSpc>
              <a:spcAft>
                <a:spcPts val="0"/>
              </a:spcAft>
            </a:pPr>
            <a:r>
              <a:rPr lang="en-GB" sz="4400" b="1" dirty="0" smtClean="0">
                <a:solidFill>
                  <a:srgbClr val="002060"/>
                </a:solidFill>
                <a:ea typeface="Calibri"/>
                <a:cs typeface="Times New Roman"/>
              </a:rPr>
              <a:t>What does a </a:t>
            </a:r>
            <a:r>
              <a:rPr lang="en-GB" sz="4400" b="1" dirty="0" err="1" smtClean="0">
                <a:solidFill>
                  <a:srgbClr val="002060"/>
                </a:solidFill>
                <a:ea typeface="Calibri"/>
                <a:cs typeface="Times New Roman"/>
              </a:rPr>
              <a:t>TechTown</a:t>
            </a:r>
            <a:r>
              <a:rPr lang="en-GB" sz="4400" b="1" dirty="0" smtClean="0">
                <a:solidFill>
                  <a:srgbClr val="002060"/>
                </a:solidFill>
                <a:ea typeface="Calibri"/>
                <a:cs typeface="Times New Roman"/>
              </a:rPr>
              <a:t> </a:t>
            </a:r>
          </a:p>
          <a:p>
            <a:pPr algn="ctr">
              <a:lnSpc>
                <a:spcPct val="115000"/>
              </a:lnSpc>
              <a:spcAft>
                <a:spcPts val="0"/>
              </a:spcAft>
            </a:pPr>
            <a:r>
              <a:rPr lang="en-GB" sz="4400" b="1" dirty="0" smtClean="0">
                <a:solidFill>
                  <a:srgbClr val="002060"/>
                </a:solidFill>
                <a:ea typeface="Calibri"/>
                <a:cs typeface="Times New Roman"/>
              </a:rPr>
              <a:t>look like?</a:t>
            </a:r>
          </a:p>
          <a:p>
            <a:pPr algn="ctr">
              <a:lnSpc>
                <a:spcPct val="115000"/>
              </a:lnSpc>
              <a:spcAft>
                <a:spcPts val="0"/>
              </a:spcAft>
            </a:pPr>
            <a:r>
              <a:rPr lang="en-GB" sz="4400" b="1" dirty="0" smtClean="0">
                <a:solidFill>
                  <a:srgbClr val="002060"/>
                </a:solidFill>
                <a:ea typeface="Calibri"/>
                <a:cs typeface="Times New Roman"/>
              </a:rPr>
              <a:t>Talent</a:t>
            </a:r>
          </a:p>
          <a:p>
            <a:pPr algn="ctr">
              <a:lnSpc>
                <a:spcPct val="115000"/>
              </a:lnSpc>
              <a:spcAft>
                <a:spcPts val="0"/>
              </a:spcAft>
            </a:pPr>
            <a:endParaRPr lang="en-GB" sz="3600" dirty="0" smtClean="0">
              <a:solidFill>
                <a:srgbClr val="002060"/>
              </a:solidFill>
              <a:ea typeface="Calibri"/>
              <a:cs typeface="Times New Roman"/>
            </a:endParaRPr>
          </a:p>
          <a:p>
            <a:pPr algn="ctr"/>
            <a:endParaRPr lang="fr-FR" sz="3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73189386"/>
      </p:ext>
    </p:extLst>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1"/>
          <p:cNvSpPr txBox="1"/>
          <p:nvPr/>
        </p:nvSpPr>
        <p:spPr>
          <a:xfrm>
            <a:off x="0" y="260648"/>
            <a:ext cx="7164288" cy="523220"/>
          </a:xfrm>
          <a:prstGeom prst="rect">
            <a:avLst/>
          </a:prstGeom>
          <a:noFill/>
        </p:spPr>
        <p:txBody>
          <a:bodyPr wrap="square" rtlCol="0">
            <a:spAutoFit/>
          </a:bodyPr>
          <a:lstStyle/>
          <a:p>
            <a:r>
              <a:rPr lang="fr-FR" sz="28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A </a:t>
            </a:r>
            <a:r>
              <a:rPr lang="fr-FR" sz="2800" b="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TechTown</a:t>
            </a:r>
            <a:r>
              <a:rPr lang="fr-FR" sz="28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has...2) Talent</a:t>
            </a:r>
            <a:endParaRPr lang="fr-FR" sz="2800" b="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tangle 7"/>
          <p:cNvSpPr txBox="1">
            <a:spLocks noChangeArrowheads="1"/>
          </p:cNvSpPr>
          <p:nvPr/>
        </p:nvSpPr>
        <p:spPr>
          <a:xfrm>
            <a:off x="0" y="1268760"/>
            <a:ext cx="5148064" cy="4248472"/>
          </a:xfrm>
          <a:prstGeom prst="rect">
            <a:avLst/>
          </a:prstGeom>
        </p:spPr>
        <p:txBody>
          <a:bodyPr/>
          <a:lstStyle/>
          <a:p>
            <a:pPr marL="533400" lvl="1" indent="-355600" algn="just">
              <a:buClr>
                <a:srgbClr val="FF3300"/>
              </a:buClr>
              <a:buSzPct val="120000"/>
              <a:buFont typeface="Arial" pitchFamily="34" charset="0"/>
              <a:buChar char="•"/>
              <a:defRPr/>
            </a:pPr>
            <a:r>
              <a:rPr lang="en-GB" altLang="fr-FR" sz="2400" dirty="0" smtClean="0">
                <a:solidFill>
                  <a:srgbClr val="1F497D"/>
                </a:solidFill>
                <a:cs typeface="Verdana"/>
              </a:rPr>
              <a:t>Lifestyle choice</a:t>
            </a:r>
          </a:p>
          <a:p>
            <a:pPr marL="533400" lvl="1" indent="-355600" algn="just">
              <a:buClr>
                <a:srgbClr val="FF3300"/>
              </a:buClr>
              <a:buSzPct val="120000"/>
              <a:buFont typeface="Arial" pitchFamily="34" charset="0"/>
              <a:buChar char="•"/>
              <a:defRPr/>
            </a:pPr>
            <a:r>
              <a:rPr lang="en-GB" altLang="fr-FR" sz="2400" dirty="0" smtClean="0">
                <a:solidFill>
                  <a:srgbClr val="1F497D"/>
                </a:solidFill>
                <a:cs typeface="Verdana"/>
              </a:rPr>
              <a:t>Career progression opportunities</a:t>
            </a:r>
          </a:p>
          <a:p>
            <a:pPr marL="533400" lvl="1" indent="-355600" algn="just">
              <a:buClr>
                <a:srgbClr val="FF3300"/>
              </a:buClr>
              <a:buSzPct val="120000"/>
              <a:buFont typeface="Arial" pitchFamily="34" charset="0"/>
              <a:buChar char="•"/>
              <a:defRPr/>
            </a:pPr>
            <a:r>
              <a:rPr lang="en-GB" altLang="fr-FR" sz="2400" dirty="0" smtClean="0">
                <a:solidFill>
                  <a:srgbClr val="1F497D"/>
                </a:solidFill>
                <a:cs typeface="Verdana"/>
              </a:rPr>
              <a:t>Networks &amp; meet ups</a:t>
            </a:r>
          </a:p>
          <a:p>
            <a:pPr marL="533400" lvl="1" indent="-355600" algn="just">
              <a:buClr>
                <a:srgbClr val="FF3300"/>
              </a:buClr>
              <a:buSzPct val="120000"/>
              <a:buFont typeface="Arial" pitchFamily="34" charset="0"/>
              <a:buChar char="•"/>
              <a:defRPr/>
            </a:pPr>
            <a:r>
              <a:rPr lang="en-GB" altLang="fr-FR" sz="2400" dirty="0" smtClean="0">
                <a:solidFill>
                  <a:srgbClr val="1F497D"/>
                </a:solidFill>
                <a:cs typeface="Verdana"/>
              </a:rPr>
              <a:t>Spaces and places for connections</a:t>
            </a:r>
          </a:p>
          <a:p>
            <a:pPr marL="533400" lvl="1" indent="-355600" algn="just">
              <a:buClr>
                <a:srgbClr val="FF3300"/>
              </a:buClr>
              <a:buSzPct val="120000"/>
              <a:buFont typeface="Arial" pitchFamily="34" charset="0"/>
              <a:buChar char="•"/>
              <a:defRPr/>
            </a:pPr>
            <a:r>
              <a:rPr lang="en-GB" altLang="fr-FR" sz="2400" dirty="0" smtClean="0">
                <a:solidFill>
                  <a:srgbClr val="1F497D"/>
                </a:solidFill>
                <a:cs typeface="Verdana"/>
              </a:rPr>
              <a:t>Role models – alumni programme</a:t>
            </a:r>
          </a:p>
          <a:p>
            <a:pPr marL="533400" lvl="1" indent="-355600" algn="just">
              <a:buClr>
                <a:srgbClr val="FF3300"/>
              </a:buClr>
              <a:buSzPct val="120000"/>
              <a:buFont typeface="Arial" pitchFamily="34" charset="0"/>
              <a:buChar char="•"/>
              <a:defRPr/>
            </a:pPr>
            <a:r>
              <a:rPr lang="en-GB" altLang="fr-FR" sz="2400" dirty="0" smtClean="0">
                <a:solidFill>
                  <a:srgbClr val="1F497D"/>
                </a:solidFill>
                <a:cs typeface="Verdana"/>
              </a:rPr>
              <a:t>Programmes which ‘hack’ into the educational curriculum to offer wider tech skills training e.g. coding clubs, </a:t>
            </a:r>
            <a:r>
              <a:rPr lang="en-GB" altLang="fr-FR" sz="2400" dirty="0" err="1" smtClean="0">
                <a:solidFill>
                  <a:srgbClr val="1F497D"/>
                </a:solidFill>
                <a:cs typeface="Verdana"/>
              </a:rPr>
              <a:t>TeenTech</a:t>
            </a:r>
            <a:r>
              <a:rPr lang="en-GB" altLang="fr-FR" sz="2400" dirty="0" smtClean="0">
                <a:solidFill>
                  <a:srgbClr val="1F497D"/>
                </a:solidFill>
                <a:cs typeface="Verdana"/>
              </a:rPr>
              <a:t> – type events</a:t>
            </a:r>
          </a:p>
          <a:p>
            <a:pPr marL="533400" lvl="1" indent="-355600" algn="just">
              <a:buClr>
                <a:srgbClr val="FF3300"/>
              </a:buClr>
              <a:buSzPct val="120000"/>
              <a:buFont typeface="Arial" pitchFamily="34" charset="0"/>
              <a:buChar char="•"/>
              <a:defRPr/>
            </a:pPr>
            <a:r>
              <a:rPr lang="en-GB" altLang="fr-FR" sz="2400" dirty="0" smtClean="0">
                <a:solidFill>
                  <a:srgbClr val="1F497D"/>
                </a:solidFill>
                <a:cs typeface="Verdana"/>
              </a:rPr>
              <a:t>‘Soft’ stuff – fruit, ping pong, good tea &amp; coffee</a:t>
            </a:r>
          </a:p>
          <a:p>
            <a:pPr marL="800100" lvl="1" indent="-342900" algn="just">
              <a:spcBef>
                <a:spcPts val="500"/>
              </a:spcBef>
              <a:buClr>
                <a:srgbClr val="FF3300"/>
              </a:buClr>
              <a:buSzPct val="120000"/>
              <a:defRPr/>
            </a:pPr>
            <a:endParaRPr lang="en-GB" altLang="fr-FR" sz="2400" b="1" dirty="0" smtClean="0">
              <a:solidFill>
                <a:srgbClr val="1F497D"/>
              </a:solidFill>
              <a:cs typeface="Verdana"/>
            </a:endParaRPr>
          </a:p>
          <a:p>
            <a:pPr marL="800100" lvl="1" indent="-342900" algn="just">
              <a:spcBef>
                <a:spcPts val="500"/>
              </a:spcBef>
              <a:buClr>
                <a:srgbClr val="FF3300"/>
              </a:buClr>
              <a:buSzPct val="120000"/>
              <a:buFont typeface="Arial" pitchFamily="34" charset="0"/>
              <a:buChar char="•"/>
              <a:defRPr/>
            </a:pPr>
            <a:endParaRPr lang="en-GB" altLang="fr-FR" sz="2000" b="1" dirty="0" smtClean="0">
              <a:solidFill>
                <a:srgbClr val="1F497D"/>
              </a:solidFill>
              <a:latin typeface="Verdana"/>
              <a:cs typeface="Verdana"/>
            </a:endParaRPr>
          </a:p>
          <a:p>
            <a:pPr algn="just">
              <a:spcBef>
                <a:spcPts val="500"/>
              </a:spcBef>
              <a:buClr>
                <a:srgbClr val="FF3300"/>
              </a:buClr>
              <a:buSzPct val="120000"/>
              <a:defRPr/>
            </a:pPr>
            <a:endParaRPr lang="en-GB" altLang="fr-FR" sz="2000" b="1" dirty="0">
              <a:solidFill>
                <a:srgbClr val="1F497D"/>
              </a:solidFill>
              <a:latin typeface="Verdana"/>
              <a:cs typeface="Verdana"/>
            </a:endParaRPr>
          </a:p>
          <a:p>
            <a:pPr algn="just">
              <a:spcBef>
                <a:spcPts val="500"/>
              </a:spcBef>
              <a:buClr>
                <a:srgbClr val="FF3300"/>
              </a:buClr>
              <a:buSzPct val="120000"/>
              <a:defRPr/>
            </a:pPr>
            <a:endParaRPr lang="en-GB" altLang="fr-FR" sz="2000" b="1" dirty="0" smtClean="0">
              <a:solidFill>
                <a:srgbClr val="1F497D"/>
              </a:solidFill>
              <a:latin typeface="Verdana"/>
              <a:cs typeface="Verdana"/>
            </a:endParaRPr>
          </a:p>
          <a:p>
            <a:pPr marL="342900" indent="-342900" algn="just">
              <a:spcBef>
                <a:spcPts val="500"/>
              </a:spcBef>
              <a:buClr>
                <a:srgbClr val="FF3300"/>
              </a:buClr>
              <a:buSzPct val="120000"/>
              <a:buFont typeface="Wingdings" pitchFamily="2" charset="2"/>
              <a:buChar char="§"/>
              <a:defRPr/>
            </a:pPr>
            <a:endParaRPr lang="en-GB" altLang="fr-FR" sz="2000" b="1" dirty="0" smtClean="0">
              <a:solidFill>
                <a:srgbClr val="1F497D"/>
              </a:solidFill>
              <a:latin typeface="Verdana"/>
              <a:cs typeface="Verdana"/>
            </a:endParaRPr>
          </a:p>
          <a:p>
            <a:pPr marL="342900" indent="-342900" algn="just">
              <a:spcBef>
                <a:spcPts val="500"/>
              </a:spcBef>
              <a:buClr>
                <a:srgbClr val="FF3300"/>
              </a:buClr>
              <a:buSzPct val="120000"/>
              <a:buFont typeface="Wingdings" pitchFamily="2" charset="2"/>
              <a:buChar char="§"/>
              <a:defRPr/>
            </a:pPr>
            <a:endParaRPr lang="en-GB" altLang="fr-FR" sz="2000" b="1" dirty="0" smtClean="0">
              <a:solidFill>
                <a:srgbClr val="1F497D"/>
              </a:solidFill>
              <a:latin typeface="Verdana"/>
              <a:cs typeface="Verdana"/>
            </a:endParaRPr>
          </a:p>
          <a:p>
            <a:pPr marL="342900" indent="-342900" algn="just">
              <a:spcBef>
                <a:spcPts val="500"/>
              </a:spcBef>
              <a:buClr>
                <a:srgbClr val="FF3300"/>
              </a:buClr>
              <a:buSzPct val="120000"/>
              <a:buFont typeface="Wingdings" pitchFamily="2" charset="2"/>
              <a:buChar char="§"/>
              <a:defRPr/>
            </a:pPr>
            <a:endParaRPr lang="en-GB" altLang="fr-FR" sz="2000" b="1" dirty="0" smtClean="0">
              <a:solidFill>
                <a:srgbClr val="1F497D"/>
              </a:solidFill>
              <a:latin typeface="Verdana"/>
              <a:cs typeface="Verdana"/>
            </a:endParaRPr>
          </a:p>
          <a:p>
            <a:pPr marL="342900" indent="-342900" algn="just">
              <a:spcBef>
                <a:spcPts val="500"/>
              </a:spcBef>
              <a:buClr>
                <a:srgbClr val="FF3300"/>
              </a:buClr>
              <a:buSzPct val="120000"/>
              <a:buFont typeface="Wingdings" pitchFamily="2" charset="2"/>
              <a:buChar char="§"/>
              <a:defRPr/>
            </a:pPr>
            <a:endParaRPr lang="en-GB" altLang="fr-FR" sz="2000" b="1" dirty="0">
              <a:solidFill>
                <a:srgbClr val="1F497D"/>
              </a:solidFill>
              <a:latin typeface="Verdana"/>
              <a:cs typeface="Verdana"/>
            </a:endParaRPr>
          </a:p>
          <a:p>
            <a:pPr algn="just">
              <a:spcBef>
                <a:spcPts val="500"/>
              </a:spcBef>
              <a:buClr>
                <a:srgbClr val="FF3300"/>
              </a:buClr>
              <a:buSzPct val="120000"/>
              <a:defRPr/>
            </a:pPr>
            <a:r>
              <a:rPr lang="en-GB" altLang="fr-FR" kern="0" dirty="0" smtClean="0">
                <a:solidFill>
                  <a:srgbClr val="1F497D"/>
                </a:solidFill>
                <a:latin typeface="Arial"/>
                <a:cs typeface="ＭＳ Ｐゴシック" charset="0"/>
              </a:rPr>
              <a:t>  </a:t>
            </a:r>
            <a:endParaRPr lang="en-GB" altLang="fr-FR" kern="0" dirty="0">
              <a:solidFill>
                <a:srgbClr val="1F497D"/>
              </a:solidFill>
              <a:latin typeface="Arial"/>
              <a:cs typeface="ＭＳ Ｐゴシック" charset="0"/>
            </a:endParaRPr>
          </a:p>
          <a:p>
            <a:pPr marL="342900" indent="-342900" algn="just">
              <a:spcBef>
                <a:spcPts val="500"/>
              </a:spcBef>
              <a:buClr>
                <a:srgbClr val="000000"/>
              </a:buClr>
              <a:buSzPct val="100000"/>
              <a:defRPr/>
            </a:pPr>
            <a:r>
              <a:rPr lang="en-GB" altLang="fr-FR" kern="0" dirty="0">
                <a:solidFill>
                  <a:srgbClr val="1F497D"/>
                </a:solidFill>
                <a:latin typeface="Arial"/>
                <a:cs typeface="ＭＳ Ｐゴシック" charset="0"/>
                <a:sym typeface="Wingdings" pitchFamily="2" charset="2"/>
              </a:rPr>
              <a:t>	</a:t>
            </a:r>
            <a:endParaRPr lang="en-GB" altLang="fr-FR" kern="0" dirty="0">
              <a:solidFill>
                <a:srgbClr val="1F497D"/>
              </a:solidFill>
              <a:latin typeface="Arial"/>
              <a:cs typeface="ＭＳ Ｐゴシック" charset="0"/>
            </a:endParaRPr>
          </a:p>
          <a:p>
            <a:pPr marL="342900" indent="-342900" algn="just">
              <a:spcBef>
                <a:spcPts val="500"/>
              </a:spcBef>
              <a:buClr>
                <a:srgbClr val="000000"/>
              </a:buClr>
              <a:buSzPct val="100000"/>
              <a:buFont typeface="Times New Roman" pitchFamily="18" charset="0"/>
              <a:buNone/>
              <a:defRPr/>
            </a:pPr>
            <a:endParaRPr lang="en-GB" altLang="fr-FR" kern="0" dirty="0">
              <a:solidFill>
                <a:srgbClr val="1F497D"/>
              </a:solidFill>
              <a:latin typeface="Arial"/>
              <a:cs typeface="ＭＳ Ｐゴシック" charset="0"/>
            </a:endParaRPr>
          </a:p>
          <a:p>
            <a:pPr marL="342900" indent="-342900">
              <a:spcBef>
                <a:spcPts val="500"/>
              </a:spcBef>
              <a:buClr>
                <a:srgbClr val="000000"/>
              </a:buClr>
              <a:buSzPct val="100000"/>
              <a:buFont typeface="Times New Roman" pitchFamily="18" charset="0"/>
              <a:buNone/>
              <a:defRPr/>
            </a:pPr>
            <a:endParaRPr lang="en-GB" altLang="fr-FR" kern="0" dirty="0">
              <a:solidFill>
                <a:srgbClr val="1F497D"/>
              </a:solidFill>
              <a:latin typeface="Arial"/>
              <a:cs typeface="ＭＳ Ｐゴシック" charset="0"/>
            </a:endParaRPr>
          </a:p>
          <a:p>
            <a:pPr marL="342900" indent="-342900">
              <a:spcBef>
                <a:spcPts val="500"/>
              </a:spcBef>
              <a:buClr>
                <a:srgbClr val="000000"/>
              </a:buClr>
              <a:buSzPct val="100000"/>
              <a:buFont typeface="Times New Roman" pitchFamily="18" charset="0"/>
              <a:buNone/>
              <a:defRPr/>
            </a:pPr>
            <a:endParaRPr lang="en-GB" altLang="fr-FR" kern="0" dirty="0">
              <a:solidFill>
                <a:srgbClr val="1F497D"/>
              </a:solidFill>
              <a:latin typeface="Arial"/>
              <a:cs typeface="ＭＳ Ｐゴシック" charset="0"/>
            </a:endParaRPr>
          </a:p>
          <a:p>
            <a:pPr marL="342900" indent="-342900">
              <a:spcBef>
                <a:spcPts val="500"/>
              </a:spcBef>
              <a:buClr>
                <a:srgbClr val="000000"/>
              </a:buClr>
              <a:buSzPct val="100000"/>
              <a:buFont typeface="Times New Roman" pitchFamily="18" charset="0"/>
              <a:buNone/>
              <a:defRPr/>
            </a:pPr>
            <a:endParaRPr lang="en-GB" altLang="fr-FR" kern="0" dirty="0">
              <a:solidFill>
                <a:srgbClr val="1F497D"/>
              </a:solidFill>
              <a:latin typeface="Arial"/>
              <a:cs typeface="ＭＳ Ｐゴシック" charset="0"/>
            </a:endParaRPr>
          </a:p>
        </p:txBody>
      </p:sp>
      <p:pic>
        <p:nvPicPr>
          <p:cNvPr id="5" name="Picture 4" descr="Image result for co working ping pong"/>
          <p:cNvPicPr>
            <a:picLocks noChangeAspect="1" noChangeArrowheads="1"/>
          </p:cNvPicPr>
          <p:nvPr/>
        </p:nvPicPr>
        <p:blipFill>
          <a:blip r:embed="rId2" cstate="screen"/>
          <a:srcRect/>
          <a:stretch>
            <a:fillRect/>
          </a:stretch>
        </p:blipFill>
        <p:spPr bwMode="auto">
          <a:xfrm>
            <a:off x="5292080" y="1556792"/>
            <a:ext cx="3316138" cy="4076775"/>
          </a:xfrm>
          <a:prstGeom prst="rect">
            <a:avLst/>
          </a:prstGeom>
          <a:noFill/>
        </p:spPr>
      </p:pic>
    </p:spTree>
    <p:extLst>
      <p:ext uri="{BB962C8B-B14F-4D97-AF65-F5344CB8AC3E}">
        <p14:creationId xmlns:p14="http://schemas.microsoft.com/office/powerpoint/2010/main" val="4132110493"/>
      </p:ext>
    </p:extLst>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AutoShape 5"/>
          <p:cNvSpPr>
            <a:spLocks/>
          </p:cNvSpPr>
          <p:nvPr/>
        </p:nvSpPr>
        <p:spPr bwMode="auto">
          <a:xfrm>
            <a:off x="-34029" y="4849068"/>
            <a:ext cx="9205913" cy="20363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8BC29"/>
          </a:solidFill>
          <a:ln>
            <a:solidFill>
              <a:srgbClr val="F9C84D"/>
            </a:solidFill>
          </a:ln>
          <a:effectLst/>
          <a:ex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a:defRPr/>
            </a:pPr>
            <a:endParaRPr lang="en-US" sz="1700" dirty="0">
              <a:solidFill>
                <a:srgbClr val="4D7AB9"/>
              </a:solidFill>
              <a:effectLst>
                <a:outerShdw blurRad="38100" dist="38100" dir="2700000" algn="tl">
                  <a:srgbClr val="000000"/>
                </a:outerShdw>
              </a:effectLst>
            </a:endParaRPr>
          </a:p>
        </p:txBody>
      </p:sp>
      <p:sp>
        <p:nvSpPr>
          <p:cNvPr id="2" name="TextBox 1"/>
          <p:cNvSpPr txBox="1"/>
          <p:nvPr/>
        </p:nvSpPr>
        <p:spPr>
          <a:xfrm>
            <a:off x="0" y="990602"/>
            <a:ext cx="9144000" cy="2347103"/>
          </a:xfrm>
          <a:prstGeom prst="rect">
            <a:avLst/>
          </a:prstGeom>
          <a:noFill/>
        </p:spPr>
        <p:txBody>
          <a:bodyPr wrap="square" lIns="38403" tIns="19202" rIns="38403" bIns="19202" rtlCol="0">
            <a:spAutoFit/>
          </a:bodyPr>
          <a:lstStyle/>
          <a:p>
            <a:pPr algn="ctr"/>
            <a:endParaRPr lang="lv-LV" sz="6300" dirty="0">
              <a:solidFill>
                <a:srgbClr val="5D5D5D"/>
              </a:solidFill>
              <a:latin typeface="Arial" panose="020B0604020202020204" pitchFamily="34" charset="0"/>
              <a:cs typeface="Arial" panose="020B0604020202020204" pitchFamily="34" charset="0"/>
            </a:endParaRPr>
          </a:p>
          <a:p>
            <a:pPr algn="ctr"/>
            <a:r>
              <a:rPr lang="lv-LV" sz="4000" dirty="0" err="1">
                <a:solidFill>
                  <a:prstClr val="black">
                    <a:lumMod val="65000"/>
                    <a:lumOff val="35000"/>
                  </a:prstClr>
                </a:solidFill>
              </a:rPr>
              <a:t>Growing</a:t>
            </a:r>
            <a:r>
              <a:rPr lang="lv-LV" sz="4000" dirty="0">
                <a:solidFill>
                  <a:prstClr val="black">
                    <a:lumMod val="65000"/>
                    <a:lumOff val="35000"/>
                  </a:prstClr>
                </a:solidFill>
              </a:rPr>
              <a:t> </a:t>
            </a:r>
            <a:r>
              <a:rPr lang="lv-LV" sz="4000" dirty="0" err="1">
                <a:solidFill>
                  <a:prstClr val="black">
                    <a:lumMod val="65000"/>
                    <a:lumOff val="35000"/>
                  </a:prstClr>
                </a:solidFill>
              </a:rPr>
              <a:t>Tech-Talent</a:t>
            </a:r>
            <a:endParaRPr lang="lv-LV" sz="3000" dirty="0">
              <a:solidFill>
                <a:prstClr val="black">
                  <a:lumMod val="65000"/>
                  <a:lumOff val="35000"/>
                </a:prstClr>
              </a:solidFill>
              <a:latin typeface="Arial" panose="020B0604020202020204" pitchFamily="34" charset="0"/>
              <a:cs typeface="Arial" panose="020B0604020202020204" pitchFamily="34" charset="0"/>
            </a:endParaRPr>
          </a:p>
          <a:p>
            <a:pPr algn="ctr"/>
            <a:endParaRPr lang="lv-LV" sz="1900" dirty="0">
              <a:solidFill>
                <a:srgbClr val="5D5D5D"/>
              </a:solidFill>
              <a:latin typeface="Arial" panose="020B0604020202020204" pitchFamily="34" charset="0"/>
              <a:cs typeface="Arial" panose="020B0604020202020204" pitchFamily="34" charset="0"/>
            </a:endParaRPr>
          </a:p>
          <a:p>
            <a:pPr algn="ctr"/>
            <a:endParaRPr lang="lv-LV" sz="2800" dirty="0">
              <a:solidFill>
                <a:prstClr val="black"/>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530493913"/>
              </p:ext>
            </p:extLst>
          </p:nvPr>
        </p:nvGraphicFramePr>
        <p:xfrm>
          <a:off x="-34029" y="5501796"/>
          <a:ext cx="9205913" cy="411480"/>
        </p:xfrm>
        <a:graphic>
          <a:graphicData uri="http://schemas.openxmlformats.org/drawingml/2006/table">
            <a:tbl>
              <a:tblPr firstRow="1" bandRow="1">
                <a:tableStyleId>{2D5ABB26-0587-4C30-8999-92F81FD0307C}</a:tableStyleId>
              </a:tblPr>
              <a:tblGrid>
                <a:gridCol w="9205913">
                  <a:extLst>
                    <a:ext uri="{9D8B030D-6E8A-4147-A177-3AD203B41FA5}">
                      <a16:colId xmlns="" xmlns:a16="http://schemas.microsoft.com/office/drawing/2014/main" val="20000"/>
                    </a:ext>
                  </a:extLst>
                </a:gridCol>
              </a:tblGrid>
              <a:tr h="411480">
                <a:tc>
                  <a:txBody>
                    <a:bodyPr/>
                    <a:lstStyle/>
                    <a:p>
                      <a:pPr algn="ctr"/>
                      <a:r>
                        <a:rPr lang="lv-LV" sz="2400" b="0" baseline="0" dirty="0" err="1">
                          <a:solidFill>
                            <a:schemeClr val="bg1"/>
                          </a:solidFill>
                          <a:latin typeface="Arial" panose="020B0604020202020204" pitchFamily="34" charset="0"/>
                          <a:cs typeface="Arial" panose="020B0604020202020204" pitchFamily="34" charset="0"/>
                        </a:rPr>
                        <a:t>Elina</a:t>
                      </a:r>
                      <a:r>
                        <a:rPr lang="lv-LV" sz="2400" b="0" baseline="0" dirty="0">
                          <a:solidFill>
                            <a:schemeClr val="bg1"/>
                          </a:solidFill>
                          <a:latin typeface="Arial" panose="020B0604020202020204" pitchFamily="34" charset="0"/>
                          <a:cs typeface="Arial" panose="020B0604020202020204" pitchFamily="34" charset="0"/>
                        </a:rPr>
                        <a:t> </a:t>
                      </a:r>
                      <a:r>
                        <a:rPr lang="lv-LV" sz="2400" b="0" baseline="0" dirty="0" err="1">
                          <a:solidFill>
                            <a:schemeClr val="bg1"/>
                          </a:solidFill>
                          <a:latin typeface="Arial" panose="020B0604020202020204" pitchFamily="34" charset="0"/>
                          <a:cs typeface="Arial" panose="020B0604020202020204" pitchFamily="34" charset="0"/>
                        </a:rPr>
                        <a:t>Ingelande</a:t>
                      </a:r>
                      <a:r>
                        <a:rPr lang="lv-LV" sz="2400" b="0" baseline="0" dirty="0">
                          <a:solidFill>
                            <a:schemeClr val="bg1"/>
                          </a:solidFill>
                          <a:latin typeface="Arial" panose="020B0604020202020204" pitchFamily="34" charset="0"/>
                          <a:cs typeface="Arial" panose="020B0604020202020204" pitchFamily="34" charset="0"/>
                        </a:rPr>
                        <a:t> | Learn IT co-founder </a:t>
                      </a:r>
                    </a:p>
                  </a:txBody>
                  <a:tcPr marL="34290" marR="34290" marT="22860" marB="22860">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bl>
          </a:graphicData>
        </a:graphic>
      </p:graphicFrame>
      <p:pic>
        <p:nvPicPr>
          <p:cNvPr id="5" name="Picture 4" descr="C:\Users\Daudz laimes!!!\Desktop\Logo_transparent.png"/>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786246" y="188642"/>
            <a:ext cx="2357754" cy="1104569"/>
          </a:xfrm>
          <a:prstGeom prst="rect">
            <a:avLst/>
          </a:prstGeom>
          <a:noFill/>
          <a:ln>
            <a:noFill/>
          </a:ln>
        </p:spPr>
      </p:pic>
    </p:spTree>
    <p:extLst>
      <p:ext uri="{BB962C8B-B14F-4D97-AF65-F5344CB8AC3E}">
        <p14:creationId xmlns:p14="http://schemas.microsoft.com/office/powerpoint/2010/main" val="2580776946"/>
      </p:ext>
    </p:extLst>
  </p:cSld>
  <p:clrMapOvr>
    <a:masterClrMapping/>
  </p:clrMapOvr>
  <p:transition spd="med">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Elina\Downloads\lEARN it LABĀKĀ.jpg"/>
          <p:cNvPicPr>
            <a:picLocks noChangeAspect="1" noChangeArrowheads="1"/>
          </p:cNvPicPr>
          <p:nvPr/>
        </p:nvPicPr>
        <p:blipFill>
          <a:blip r:embed="rId2" cstate="screen">
            <a:lum bright="20000" contrast="30000"/>
          </a:blip>
          <a:srcRect/>
          <a:stretch>
            <a:fillRect/>
          </a:stretch>
        </p:blipFill>
        <p:spPr bwMode="auto">
          <a:xfrm>
            <a:off x="2060721" y="1520788"/>
            <a:ext cx="5484609" cy="4113458"/>
          </a:xfrm>
          <a:prstGeom prst="rect">
            <a:avLst/>
          </a:prstGeom>
          <a:noFill/>
          <a:ln>
            <a:noFill/>
          </a:ln>
        </p:spPr>
      </p:pic>
      <p:sp>
        <p:nvSpPr>
          <p:cNvPr id="3" name="Rectangle 2"/>
          <p:cNvSpPr/>
          <p:nvPr/>
        </p:nvSpPr>
        <p:spPr>
          <a:xfrm>
            <a:off x="0" y="0"/>
            <a:ext cx="838200" cy="6858000"/>
          </a:xfrm>
          <a:prstGeom prst="rect">
            <a:avLst/>
          </a:prstGeom>
          <a:solidFill>
            <a:srgbClr val="4D7AB9"/>
          </a:solidFill>
          <a:ln>
            <a:noFill/>
          </a:ln>
        </p:spPr>
        <p:style>
          <a:lnRef idx="2">
            <a:schemeClr val="accent1">
              <a:shade val="50000"/>
            </a:schemeClr>
          </a:lnRef>
          <a:fillRef idx="1">
            <a:schemeClr val="accent1"/>
          </a:fillRef>
          <a:effectRef idx="0">
            <a:schemeClr val="accent1"/>
          </a:effectRef>
          <a:fontRef idx="minor">
            <a:schemeClr val="lt1"/>
          </a:fontRef>
        </p:style>
        <p:txBody>
          <a:bodyPr lIns="102406" tIns="51203" rIns="102406" bIns="51203" rtlCol="0" anchor="ctr"/>
          <a:lstStyle/>
          <a:p>
            <a:pPr algn="ctr"/>
            <a:endParaRPr lang="en-US">
              <a:solidFill>
                <a:prstClr val="white"/>
              </a:solidFill>
            </a:endParaRPr>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cuments\Downloads\DSC_0002[1].jpg"/>
          <p:cNvPicPr>
            <a:picLocks noChangeAspect="1" noChangeArrowheads="1"/>
          </p:cNvPicPr>
          <p:nvPr/>
        </p:nvPicPr>
        <p:blipFill>
          <a:blip r:embed="rId2" cstate="screen"/>
          <a:srcRect/>
          <a:stretch>
            <a:fillRect/>
          </a:stretch>
        </p:blipFill>
        <p:spPr bwMode="auto">
          <a:xfrm rot="16200000">
            <a:off x="2069976" y="26368"/>
            <a:ext cx="9144000" cy="5004048"/>
          </a:xfrm>
          <a:prstGeom prst="rect">
            <a:avLst/>
          </a:prstGeom>
          <a:noFill/>
        </p:spPr>
      </p:pic>
      <p:pic>
        <p:nvPicPr>
          <p:cNvPr id="3" name="Picture 2" descr="Logo_transparent.png"/>
          <p:cNvPicPr>
            <a:picLocks noChangeAspect="1"/>
          </p:cNvPicPr>
          <p:nvPr/>
        </p:nvPicPr>
        <p:blipFill>
          <a:blip r:embed="rId3" cstate="screen">
            <a:lum bright="20000"/>
          </a:blip>
          <a:stretch>
            <a:fillRect/>
          </a:stretch>
        </p:blipFill>
        <p:spPr>
          <a:xfrm>
            <a:off x="7137285" y="260650"/>
            <a:ext cx="1789624" cy="832383"/>
          </a:xfrm>
          <a:prstGeom prst="rect">
            <a:avLst/>
          </a:prstGeom>
        </p:spPr>
      </p:pic>
      <p:sp>
        <p:nvSpPr>
          <p:cNvPr id="4" name="TextBox 3"/>
          <p:cNvSpPr txBox="1"/>
          <p:nvPr/>
        </p:nvSpPr>
        <p:spPr>
          <a:xfrm>
            <a:off x="413538" y="1088740"/>
            <a:ext cx="3294366" cy="4578483"/>
          </a:xfrm>
          <a:prstGeom prst="rect">
            <a:avLst/>
          </a:prstGeom>
          <a:noFill/>
        </p:spPr>
        <p:txBody>
          <a:bodyPr wrap="square" lIns="38403" tIns="19202" rIns="38403" bIns="19202" rtlCol="0">
            <a:spAutoFit/>
          </a:bodyPr>
          <a:lstStyle/>
          <a:p>
            <a:r>
              <a:rPr lang="en-GB" sz="3400" b="1" dirty="0">
                <a:solidFill>
                  <a:prstClr val="white"/>
                </a:solidFill>
              </a:rPr>
              <a:t>Even short </a:t>
            </a:r>
            <a:r>
              <a:rPr lang="en-GB" sz="3400" b="1" dirty="0">
                <a:solidFill>
                  <a:srgbClr val="1F497D"/>
                </a:solidFill>
              </a:rPr>
              <a:t>workshops </a:t>
            </a:r>
          </a:p>
          <a:p>
            <a:r>
              <a:rPr lang="en-GB" sz="3400" b="1" dirty="0">
                <a:solidFill>
                  <a:srgbClr val="1F497D"/>
                </a:solidFill>
              </a:rPr>
              <a:t>can do miracles</a:t>
            </a:r>
          </a:p>
          <a:p>
            <a:endParaRPr lang="en-GB" sz="2500" dirty="0">
              <a:solidFill>
                <a:srgbClr val="1F497D"/>
              </a:solidFill>
            </a:endParaRPr>
          </a:p>
          <a:p>
            <a:r>
              <a:rPr lang="en-GB" sz="2500" dirty="0">
                <a:solidFill>
                  <a:srgbClr val="1F497D"/>
                </a:solidFill>
              </a:rPr>
              <a:t>After 2 hours long class, girls who consider their interest </a:t>
            </a:r>
          </a:p>
          <a:p>
            <a:r>
              <a:rPr lang="en-GB" sz="2500" dirty="0">
                <a:solidFill>
                  <a:srgbClr val="1F497D"/>
                </a:solidFill>
              </a:rPr>
              <a:t>to study coding as high or very high switched </a:t>
            </a:r>
          </a:p>
          <a:p>
            <a:r>
              <a:rPr lang="en-GB" sz="2500" dirty="0">
                <a:solidFill>
                  <a:srgbClr val="1F497D"/>
                </a:solidFill>
              </a:rPr>
              <a:t>from 2% to 13%  </a:t>
            </a:r>
          </a:p>
          <a:p>
            <a:endParaRPr lang="en-GB" dirty="0">
              <a:solidFill>
                <a:prstClr val="black"/>
              </a:solidFill>
            </a:endParaRPr>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screen"/>
          <a:srcRect l="12994" r="13180"/>
          <a:stretch>
            <a:fillRect/>
          </a:stretch>
        </p:blipFill>
        <p:spPr bwMode="auto">
          <a:xfrm>
            <a:off x="0" y="-108954"/>
            <a:ext cx="9144000" cy="6966954"/>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1"/>
          <p:cNvSpPr txBox="1"/>
          <p:nvPr/>
        </p:nvSpPr>
        <p:spPr>
          <a:xfrm>
            <a:off x="539552" y="385500"/>
            <a:ext cx="5904656" cy="523220"/>
          </a:xfrm>
          <a:prstGeom prst="rect">
            <a:avLst/>
          </a:prstGeom>
          <a:noFill/>
        </p:spPr>
        <p:txBody>
          <a:bodyPr wrap="square" rtlCol="0">
            <a:spAutoFit/>
          </a:bodyPr>
          <a:lstStyle/>
          <a:p>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Introductions</a:t>
            </a:r>
            <a:endParaRPr lang="fr-FR"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1585" y="1988840"/>
            <a:ext cx="9144000" cy="2880827"/>
          </a:xfrm>
          <a:prstGeom prst="rect">
            <a:avLst/>
          </a:prstGeom>
        </p:spPr>
      </p:pic>
      <p:sp>
        <p:nvSpPr>
          <p:cNvPr id="4" name="Rounded Rectangle 3"/>
          <p:cNvSpPr/>
          <p:nvPr/>
        </p:nvSpPr>
        <p:spPr>
          <a:xfrm>
            <a:off x="1115616" y="4062471"/>
            <a:ext cx="3024336" cy="144016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1259632" y="4582496"/>
            <a:ext cx="2736304" cy="400110"/>
          </a:xfrm>
          <a:prstGeom prst="rect">
            <a:avLst/>
          </a:prstGeom>
          <a:noFill/>
        </p:spPr>
        <p:txBody>
          <a:bodyPr wrap="square" rtlCol="0">
            <a:spAutoFit/>
          </a:bodyPr>
          <a:lstStyle/>
          <a:p>
            <a:r>
              <a:rPr lang="en-GB"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GB"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TeamTechTown</a:t>
            </a:r>
            <a:endParaRPr lang="en-GB"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80845474"/>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79712" y="1268760"/>
            <a:ext cx="5018137" cy="4925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ZoneTexte 11"/>
          <p:cNvSpPr txBox="1"/>
          <p:nvPr/>
        </p:nvSpPr>
        <p:spPr>
          <a:xfrm>
            <a:off x="1259632" y="1772816"/>
            <a:ext cx="6696744" cy="3619452"/>
          </a:xfrm>
          <a:prstGeom prst="rect">
            <a:avLst/>
          </a:prstGeom>
          <a:noFill/>
        </p:spPr>
        <p:txBody>
          <a:bodyPr wrap="square" rtlCol="0">
            <a:spAutoFit/>
          </a:bodyPr>
          <a:lstStyle/>
          <a:p>
            <a:pPr algn="ctr">
              <a:lnSpc>
                <a:spcPct val="115000"/>
              </a:lnSpc>
              <a:spcAft>
                <a:spcPts val="0"/>
              </a:spcAft>
            </a:pPr>
            <a:r>
              <a:rPr lang="en-GB" sz="4400" b="1" dirty="0" smtClean="0">
                <a:solidFill>
                  <a:srgbClr val="002060"/>
                </a:solidFill>
                <a:ea typeface="Calibri"/>
                <a:cs typeface="Times New Roman"/>
              </a:rPr>
              <a:t>What does a </a:t>
            </a:r>
            <a:r>
              <a:rPr lang="en-GB" sz="4400" b="1" dirty="0" err="1" smtClean="0">
                <a:solidFill>
                  <a:srgbClr val="002060"/>
                </a:solidFill>
                <a:ea typeface="Calibri"/>
                <a:cs typeface="Times New Roman"/>
              </a:rPr>
              <a:t>TechTown</a:t>
            </a:r>
            <a:r>
              <a:rPr lang="en-GB" sz="4400" b="1" dirty="0" smtClean="0">
                <a:solidFill>
                  <a:srgbClr val="002060"/>
                </a:solidFill>
                <a:ea typeface="Calibri"/>
                <a:cs typeface="Times New Roman"/>
              </a:rPr>
              <a:t> </a:t>
            </a:r>
          </a:p>
          <a:p>
            <a:pPr algn="ctr">
              <a:lnSpc>
                <a:spcPct val="115000"/>
              </a:lnSpc>
              <a:spcAft>
                <a:spcPts val="0"/>
              </a:spcAft>
            </a:pPr>
            <a:r>
              <a:rPr lang="en-GB" sz="4400" b="1" dirty="0" smtClean="0">
                <a:solidFill>
                  <a:srgbClr val="002060"/>
                </a:solidFill>
                <a:ea typeface="Calibri"/>
                <a:cs typeface="Times New Roman"/>
              </a:rPr>
              <a:t>look like?</a:t>
            </a:r>
          </a:p>
          <a:p>
            <a:pPr algn="ctr">
              <a:lnSpc>
                <a:spcPct val="115000"/>
              </a:lnSpc>
              <a:spcAft>
                <a:spcPts val="0"/>
              </a:spcAft>
            </a:pPr>
            <a:r>
              <a:rPr lang="en-GB" sz="4400" b="1" dirty="0" smtClean="0">
                <a:solidFill>
                  <a:srgbClr val="002060"/>
                </a:solidFill>
                <a:ea typeface="Calibri"/>
                <a:cs typeface="Times New Roman"/>
              </a:rPr>
              <a:t>Finance</a:t>
            </a:r>
          </a:p>
          <a:p>
            <a:pPr algn="ctr">
              <a:lnSpc>
                <a:spcPct val="115000"/>
              </a:lnSpc>
              <a:spcAft>
                <a:spcPts val="0"/>
              </a:spcAft>
            </a:pPr>
            <a:endParaRPr lang="en-GB" sz="3600" dirty="0" smtClean="0">
              <a:solidFill>
                <a:srgbClr val="002060"/>
              </a:solidFill>
              <a:ea typeface="Calibri"/>
              <a:cs typeface="Times New Roman"/>
            </a:endParaRPr>
          </a:p>
          <a:p>
            <a:pPr algn="ctr"/>
            <a:endParaRPr lang="fr-FR" sz="3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73189386"/>
      </p:ext>
    </p:extLst>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1"/>
          <p:cNvSpPr txBox="1"/>
          <p:nvPr/>
        </p:nvSpPr>
        <p:spPr>
          <a:xfrm>
            <a:off x="0" y="260648"/>
            <a:ext cx="7164288" cy="523220"/>
          </a:xfrm>
          <a:prstGeom prst="rect">
            <a:avLst/>
          </a:prstGeom>
          <a:noFill/>
        </p:spPr>
        <p:txBody>
          <a:bodyPr wrap="square" rtlCol="0">
            <a:spAutoFit/>
          </a:bodyPr>
          <a:lstStyle/>
          <a:p>
            <a:r>
              <a:rPr lang="fr-FR" sz="28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A </a:t>
            </a:r>
            <a:r>
              <a:rPr lang="fr-FR" sz="2800" b="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TechTown</a:t>
            </a:r>
            <a:r>
              <a:rPr lang="fr-FR" sz="28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has...3) Finance</a:t>
            </a:r>
            <a:endParaRPr lang="fr-FR" sz="2800" b="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tangle 7"/>
          <p:cNvSpPr txBox="1">
            <a:spLocks noChangeArrowheads="1"/>
          </p:cNvSpPr>
          <p:nvPr/>
        </p:nvSpPr>
        <p:spPr>
          <a:xfrm>
            <a:off x="0" y="1628800"/>
            <a:ext cx="4644008" cy="4248472"/>
          </a:xfrm>
          <a:prstGeom prst="rect">
            <a:avLst/>
          </a:prstGeom>
        </p:spPr>
        <p:txBody>
          <a:bodyPr/>
          <a:lstStyle/>
          <a:p>
            <a:pPr marL="533400" lvl="1" indent="-355600">
              <a:buClr>
                <a:srgbClr val="FF3300"/>
              </a:buClr>
              <a:buSzPct val="120000"/>
              <a:buFont typeface="Arial" pitchFamily="34" charset="0"/>
              <a:buChar char="•"/>
              <a:defRPr/>
            </a:pPr>
            <a:r>
              <a:rPr lang="en-GB" altLang="fr-FR" sz="2400" dirty="0" smtClean="0">
                <a:solidFill>
                  <a:srgbClr val="44546A"/>
                </a:solidFill>
                <a:cs typeface="Verdana"/>
              </a:rPr>
              <a:t>Programmes which offer the different sorts of finance that start ups and scale ups need</a:t>
            </a:r>
          </a:p>
          <a:p>
            <a:pPr marL="533400" lvl="1" indent="-355600">
              <a:buClr>
                <a:srgbClr val="FF3300"/>
              </a:buClr>
              <a:buSzPct val="120000"/>
              <a:defRPr/>
            </a:pPr>
            <a:endParaRPr lang="en-GB" altLang="fr-FR" sz="2400" dirty="0" smtClean="0">
              <a:solidFill>
                <a:srgbClr val="44546A"/>
              </a:solidFill>
              <a:cs typeface="Verdana"/>
            </a:endParaRPr>
          </a:p>
          <a:p>
            <a:pPr marL="990600" lvl="2" indent="-355600">
              <a:buClr>
                <a:srgbClr val="FF3300"/>
              </a:buClr>
              <a:buSzPct val="120000"/>
              <a:buFont typeface="Calibri" pitchFamily="34" charset="0"/>
              <a:buChar char="‒"/>
              <a:defRPr/>
            </a:pPr>
            <a:r>
              <a:rPr lang="en-GB" altLang="fr-FR" sz="2400" dirty="0" smtClean="0">
                <a:solidFill>
                  <a:srgbClr val="44546A"/>
                </a:solidFill>
                <a:cs typeface="Verdana"/>
              </a:rPr>
              <a:t>Angel investors, seed funding, venture capital, grants, debt finance etc</a:t>
            </a:r>
          </a:p>
          <a:p>
            <a:pPr marL="990600" lvl="2" indent="-355600">
              <a:buClr>
                <a:srgbClr val="FF3300"/>
              </a:buClr>
              <a:buSzPct val="120000"/>
              <a:defRPr/>
            </a:pPr>
            <a:endParaRPr lang="en-GB" altLang="fr-FR" sz="2400" dirty="0" smtClean="0">
              <a:solidFill>
                <a:srgbClr val="44546A"/>
              </a:solidFill>
              <a:cs typeface="Verdana"/>
            </a:endParaRPr>
          </a:p>
          <a:p>
            <a:pPr marL="533400" lvl="1" indent="-355600">
              <a:buClr>
                <a:srgbClr val="FF3300"/>
              </a:buClr>
              <a:buSzPct val="120000"/>
              <a:buFont typeface="Arial" pitchFamily="34" charset="0"/>
              <a:buChar char="•"/>
              <a:defRPr/>
            </a:pPr>
            <a:r>
              <a:rPr lang="en-GB" altLang="fr-FR" sz="2400" dirty="0" smtClean="0">
                <a:solidFill>
                  <a:srgbClr val="44546A"/>
                </a:solidFill>
                <a:cs typeface="Verdana"/>
              </a:rPr>
              <a:t>Support to access public sector funding, contracts and infrastructure </a:t>
            </a:r>
          </a:p>
          <a:p>
            <a:pPr marL="800100" lvl="1" indent="-342900" algn="just">
              <a:spcBef>
                <a:spcPts val="500"/>
              </a:spcBef>
              <a:buClr>
                <a:srgbClr val="FF3300"/>
              </a:buClr>
              <a:buSzPct val="120000"/>
              <a:defRPr/>
            </a:pPr>
            <a:endParaRPr lang="en-GB" altLang="fr-FR" sz="2400" b="1" dirty="0" smtClean="0">
              <a:solidFill>
                <a:srgbClr val="44546A"/>
              </a:solidFill>
              <a:cs typeface="Verdana"/>
            </a:endParaRPr>
          </a:p>
          <a:p>
            <a:pPr marL="800100" lvl="1" indent="-342900" algn="just">
              <a:spcBef>
                <a:spcPts val="500"/>
              </a:spcBef>
              <a:buClr>
                <a:srgbClr val="FF3300"/>
              </a:buClr>
              <a:buSzPct val="120000"/>
              <a:buFont typeface="Arial" pitchFamily="34" charset="0"/>
              <a:buChar char="•"/>
              <a:defRPr/>
            </a:pPr>
            <a:endParaRPr lang="en-GB" altLang="fr-FR" sz="2000" b="1" dirty="0" smtClean="0">
              <a:solidFill>
                <a:srgbClr val="44546A"/>
              </a:solidFill>
              <a:latin typeface="Verdana"/>
              <a:cs typeface="Verdana"/>
            </a:endParaRPr>
          </a:p>
          <a:p>
            <a:pPr algn="just">
              <a:spcBef>
                <a:spcPts val="500"/>
              </a:spcBef>
              <a:buClr>
                <a:srgbClr val="FF3300"/>
              </a:buClr>
              <a:buSzPct val="120000"/>
              <a:defRPr/>
            </a:pPr>
            <a:endParaRPr lang="en-GB" altLang="fr-FR" sz="2000" b="1" dirty="0">
              <a:solidFill>
                <a:srgbClr val="44546A"/>
              </a:solidFill>
              <a:latin typeface="Verdana"/>
              <a:cs typeface="Verdana"/>
            </a:endParaRPr>
          </a:p>
          <a:p>
            <a:pPr algn="just">
              <a:spcBef>
                <a:spcPts val="500"/>
              </a:spcBef>
              <a:buClr>
                <a:srgbClr val="FF3300"/>
              </a:buClr>
              <a:buSzPct val="120000"/>
              <a:defRPr/>
            </a:pPr>
            <a:endParaRPr lang="en-GB" altLang="fr-FR" sz="2000" b="1" dirty="0" smtClean="0">
              <a:solidFill>
                <a:srgbClr val="44546A"/>
              </a:solidFill>
              <a:latin typeface="Verdana"/>
              <a:cs typeface="Verdana"/>
            </a:endParaRPr>
          </a:p>
          <a:p>
            <a:pPr marL="342900" indent="-342900" algn="just">
              <a:spcBef>
                <a:spcPts val="500"/>
              </a:spcBef>
              <a:buClr>
                <a:srgbClr val="FF3300"/>
              </a:buClr>
              <a:buSzPct val="120000"/>
              <a:buFont typeface="Wingdings" pitchFamily="2" charset="2"/>
              <a:buChar char="§"/>
              <a:defRPr/>
            </a:pPr>
            <a:endParaRPr lang="en-GB" altLang="fr-FR" sz="2000" b="1" dirty="0" smtClean="0">
              <a:solidFill>
                <a:srgbClr val="44546A"/>
              </a:solidFill>
              <a:latin typeface="Verdana"/>
              <a:cs typeface="Verdana"/>
            </a:endParaRPr>
          </a:p>
          <a:p>
            <a:pPr marL="342900" indent="-342900" algn="just">
              <a:spcBef>
                <a:spcPts val="500"/>
              </a:spcBef>
              <a:buClr>
                <a:srgbClr val="FF3300"/>
              </a:buClr>
              <a:buSzPct val="120000"/>
              <a:buFont typeface="Wingdings" pitchFamily="2" charset="2"/>
              <a:buChar char="§"/>
              <a:defRPr/>
            </a:pPr>
            <a:endParaRPr lang="en-GB" altLang="fr-FR" sz="2000" b="1" dirty="0" smtClean="0">
              <a:solidFill>
                <a:srgbClr val="44546A"/>
              </a:solidFill>
              <a:latin typeface="Verdana"/>
              <a:cs typeface="Verdana"/>
            </a:endParaRPr>
          </a:p>
          <a:p>
            <a:pPr marL="342900" indent="-342900" algn="just">
              <a:spcBef>
                <a:spcPts val="500"/>
              </a:spcBef>
              <a:buClr>
                <a:srgbClr val="FF3300"/>
              </a:buClr>
              <a:buSzPct val="120000"/>
              <a:buFont typeface="Wingdings" pitchFamily="2" charset="2"/>
              <a:buChar char="§"/>
              <a:defRPr/>
            </a:pPr>
            <a:endParaRPr lang="en-GB" altLang="fr-FR" sz="2000" b="1" dirty="0" smtClean="0">
              <a:solidFill>
                <a:srgbClr val="44546A"/>
              </a:solidFill>
              <a:latin typeface="Verdana"/>
              <a:cs typeface="Verdana"/>
            </a:endParaRPr>
          </a:p>
          <a:p>
            <a:pPr marL="342900" indent="-342900" algn="just">
              <a:spcBef>
                <a:spcPts val="500"/>
              </a:spcBef>
              <a:buClr>
                <a:srgbClr val="FF3300"/>
              </a:buClr>
              <a:buSzPct val="120000"/>
              <a:buFont typeface="Wingdings" pitchFamily="2" charset="2"/>
              <a:buChar char="§"/>
              <a:defRPr/>
            </a:pPr>
            <a:endParaRPr lang="en-GB" altLang="fr-FR" sz="2000" b="1" dirty="0">
              <a:solidFill>
                <a:srgbClr val="44546A"/>
              </a:solidFill>
              <a:latin typeface="Verdana"/>
              <a:cs typeface="Verdana"/>
            </a:endParaRPr>
          </a:p>
          <a:p>
            <a:pPr algn="just">
              <a:spcBef>
                <a:spcPts val="500"/>
              </a:spcBef>
              <a:buClr>
                <a:srgbClr val="FF3300"/>
              </a:buClr>
              <a:buSzPct val="120000"/>
              <a:defRPr/>
            </a:pPr>
            <a:r>
              <a:rPr lang="en-GB" altLang="fr-FR" kern="0" dirty="0" smtClean="0">
                <a:solidFill>
                  <a:srgbClr val="44546A"/>
                </a:solidFill>
                <a:latin typeface="Arial"/>
                <a:cs typeface="ＭＳ Ｐゴシック" charset="0"/>
              </a:rPr>
              <a:t>  </a:t>
            </a:r>
            <a:endParaRPr lang="en-GB" altLang="fr-FR" kern="0" dirty="0">
              <a:solidFill>
                <a:srgbClr val="44546A"/>
              </a:solidFill>
              <a:latin typeface="Arial"/>
              <a:cs typeface="ＭＳ Ｐゴシック" charset="0"/>
            </a:endParaRPr>
          </a:p>
          <a:p>
            <a:pPr marL="342900" indent="-342900" algn="just">
              <a:spcBef>
                <a:spcPts val="500"/>
              </a:spcBef>
              <a:buClr>
                <a:srgbClr val="000000"/>
              </a:buClr>
              <a:buSzPct val="100000"/>
              <a:defRPr/>
            </a:pPr>
            <a:r>
              <a:rPr lang="en-GB" altLang="fr-FR" kern="0" dirty="0">
                <a:solidFill>
                  <a:srgbClr val="44546A"/>
                </a:solidFill>
                <a:latin typeface="Arial"/>
                <a:cs typeface="ＭＳ Ｐゴシック" charset="0"/>
                <a:sym typeface="Wingdings" pitchFamily="2" charset="2"/>
              </a:rPr>
              <a:t>	</a:t>
            </a:r>
            <a:endParaRPr lang="en-GB" altLang="fr-FR" kern="0" dirty="0">
              <a:solidFill>
                <a:srgbClr val="44546A"/>
              </a:solidFill>
              <a:latin typeface="Arial"/>
              <a:cs typeface="ＭＳ Ｐゴシック" charset="0"/>
            </a:endParaRPr>
          </a:p>
          <a:p>
            <a:pPr marL="342900" indent="-342900" algn="just">
              <a:spcBef>
                <a:spcPts val="500"/>
              </a:spcBef>
              <a:buClr>
                <a:srgbClr val="000000"/>
              </a:buClr>
              <a:buSzPct val="100000"/>
              <a:buFont typeface="Times New Roman" pitchFamily="18" charset="0"/>
              <a:buNone/>
              <a:defRPr/>
            </a:pPr>
            <a:endParaRPr lang="en-GB" altLang="fr-FR" kern="0" dirty="0">
              <a:solidFill>
                <a:srgbClr val="44546A"/>
              </a:solidFill>
              <a:latin typeface="Arial"/>
              <a:cs typeface="ＭＳ Ｐゴシック" charset="0"/>
            </a:endParaRPr>
          </a:p>
          <a:p>
            <a:pPr marL="342900" indent="-342900">
              <a:spcBef>
                <a:spcPts val="500"/>
              </a:spcBef>
              <a:buClr>
                <a:srgbClr val="000000"/>
              </a:buClr>
              <a:buSzPct val="100000"/>
              <a:buFont typeface="Times New Roman" pitchFamily="18" charset="0"/>
              <a:buNone/>
              <a:defRPr/>
            </a:pPr>
            <a:endParaRPr lang="en-GB" altLang="fr-FR" kern="0" dirty="0">
              <a:solidFill>
                <a:srgbClr val="44546A"/>
              </a:solidFill>
              <a:latin typeface="Arial"/>
              <a:cs typeface="ＭＳ Ｐゴシック" charset="0"/>
            </a:endParaRPr>
          </a:p>
          <a:p>
            <a:pPr marL="342900" indent="-342900">
              <a:spcBef>
                <a:spcPts val="500"/>
              </a:spcBef>
              <a:buClr>
                <a:srgbClr val="000000"/>
              </a:buClr>
              <a:buSzPct val="100000"/>
              <a:buFont typeface="Times New Roman" pitchFamily="18" charset="0"/>
              <a:buNone/>
              <a:defRPr/>
            </a:pPr>
            <a:endParaRPr lang="en-GB" altLang="fr-FR" kern="0" dirty="0">
              <a:solidFill>
                <a:srgbClr val="44546A"/>
              </a:solidFill>
              <a:latin typeface="Arial"/>
              <a:cs typeface="ＭＳ Ｐゴシック" charset="0"/>
            </a:endParaRPr>
          </a:p>
          <a:p>
            <a:pPr marL="342900" indent="-342900">
              <a:spcBef>
                <a:spcPts val="500"/>
              </a:spcBef>
              <a:buClr>
                <a:srgbClr val="000000"/>
              </a:buClr>
              <a:buSzPct val="100000"/>
              <a:buFont typeface="Times New Roman" pitchFamily="18" charset="0"/>
              <a:buNone/>
              <a:defRPr/>
            </a:pPr>
            <a:endParaRPr lang="en-GB" altLang="fr-FR" kern="0" dirty="0">
              <a:solidFill>
                <a:srgbClr val="44546A"/>
              </a:solidFill>
              <a:latin typeface="Arial"/>
              <a:cs typeface="ＭＳ Ｐゴシック" charset="0"/>
            </a:endParaRPr>
          </a:p>
        </p:txBody>
      </p:sp>
      <p:pic>
        <p:nvPicPr>
          <p:cNvPr id="8194" name="Picture 2" descr="Image result for access to finance"/>
          <p:cNvPicPr>
            <a:picLocks noChangeAspect="1" noChangeArrowheads="1"/>
          </p:cNvPicPr>
          <p:nvPr/>
        </p:nvPicPr>
        <p:blipFill>
          <a:blip r:embed="rId2" cstate="screen"/>
          <a:srcRect/>
          <a:stretch>
            <a:fillRect/>
          </a:stretch>
        </p:blipFill>
        <p:spPr bwMode="auto">
          <a:xfrm>
            <a:off x="5148064" y="1772816"/>
            <a:ext cx="3384375" cy="3384376"/>
          </a:xfrm>
          <a:prstGeom prst="rect">
            <a:avLst/>
          </a:prstGeom>
          <a:noFill/>
        </p:spPr>
      </p:pic>
    </p:spTree>
    <p:extLst>
      <p:ext uri="{BB962C8B-B14F-4D97-AF65-F5344CB8AC3E}">
        <p14:creationId xmlns:p14="http://schemas.microsoft.com/office/powerpoint/2010/main" val="4132110493"/>
      </p:ext>
    </p:extLst>
  </p:cSld>
  <p:clrMapOvr>
    <a:masterClrMapping/>
  </p:clrMapOvr>
  <p:transition spd="slow">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79712" y="1268760"/>
            <a:ext cx="5018137" cy="4925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ZoneTexte 11"/>
          <p:cNvSpPr txBox="1"/>
          <p:nvPr/>
        </p:nvSpPr>
        <p:spPr>
          <a:xfrm>
            <a:off x="1259632" y="1772816"/>
            <a:ext cx="6696744" cy="3619452"/>
          </a:xfrm>
          <a:prstGeom prst="rect">
            <a:avLst/>
          </a:prstGeom>
          <a:noFill/>
        </p:spPr>
        <p:txBody>
          <a:bodyPr wrap="square" rtlCol="0">
            <a:spAutoFit/>
          </a:bodyPr>
          <a:lstStyle/>
          <a:p>
            <a:pPr algn="ctr">
              <a:lnSpc>
                <a:spcPct val="115000"/>
              </a:lnSpc>
              <a:spcAft>
                <a:spcPts val="0"/>
              </a:spcAft>
            </a:pPr>
            <a:r>
              <a:rPr lang="en-GB" sz="4400" b="1" dirty="0" smtClean="0">
                <a:solidFill>
                  <a:srgbClr val="002060"/>
                </a:solidFill>
                <a:ea typeface="Calibri"/>
                <a:cs typeface="Times New Roman"/>
              </a:rPr>
              <a:t>What does a </a:t>
            </a:r>
            <a:r>
              <a:rPr lang="en-GB" sz="4400" b="1" dirty="0" err="1" smtClean="0">
                <a:solidFill>
                  <a:srgbClr val="002060"/>
                </a:solidFill>
                <a:ea typeface="Calibri"/>
                <a:cs typeface="Times New Roman"/>
              </a:rPr>
              <a:t>TechTown</a:t>
            </a:r>
            <a:r>
              <a:rPr lang="en-GB" sz="4400" b="1" dirty="0" smtClean="0">
                <a:solidFill>
                  <a:srgbClr val="002060"/>
                </a:solidFill>
                <a:ea typeface="Calibri"/>
                <a:cs typeface="Times New Roman"/>
              </a:rPr>
              <a:t> </a:t>
            </a:r>
          </a:p>
          <a:p>
            <a:pPr algn="ctr">
              <a:lnSpc>
                <a:spcPct val="115000"/>
              </a:lnSpc>
              <a:spcAft>
                <a:spcPts val="0"/>
              </a:spcAft>
            </a:pPr>
            <a:r>
              <a:rPr lang="en-GB" sz="4400" b="1" dirty="0" smtClean="0">
                <a:solidFill>
                  <a:srgbClr val="002060"/>
                </a:solidFill>
                <a:ea typeface="Calibri"/>
                <a:cs typeface="Times New Roman"/>
              </a:rPr>
              <a:t>look like?</a:t>
            </a:r>
          </a:p>
          <a:p>
            <a:pPr algn="ctr">
              <a:lnSpc>
                <a:spcPct val="115000"/>
              </a:lnSpc>
              <a:spcAft>
                <a:spcPts val="0"/>
              </a:spcAft>
            </a:pPr>
            <a:r>
              <a:rPr lang="en-GB" sz="4400" b="1" dirty="0" smtClean="0">
                <a:solidFill>
                  <a:srgbClr val="002060"/>
                </a:solidFill>
                <a:ea typeface="Calibri"/>
                <a:cs typeface="Times New Roman"/>
              </a:rPr>
              <a:t>Data</a:t>
            </a:r>
          </a:p>
          <a:p>
            <a:pPr algn="ctr">
              <a:lnSpc>
                <a:spcPct val="115000"/>
              </a:lnSpc>
              <a:spcAft>
                <a:spcPts val="0"/>
              </a:spcAft>
            </a:pPr>
            <a:endParaRPr lang="en-GB" sz="3600" dirty="0" smtClean="0">
              <a:solidFill>
                <a:srgbClr val="002060"/>
              </a:solidFill>
              <a:ea typeface="Calibri"/>
              <a:cs typeface="Times New Roman"/>
            </a:endParaRPr>
          </a:p>
          <a:p>
            <a:pPr algn="ctr"/>
            <a:endParaRPr lang="fr-FR" sz="3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73189386"/>
      </p:ext>
    </p:extLst>
  </p:cSld>
  <p:clrMapOvr>
    <a:masterClrMapping/>
  </p:clrMapOvr>
  <p:transition spd="slow">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1"/>
          <p:cNvSpPr txBox="1"/>
          <p:nvPr/>
        </p:nvSpPr>
        <p:spPr>
          <a:xfrm>
            <a:off x="0" y="260648"/>
            <a:ext cx="7164288" cy="523220"/>
          </a:xfrm>
          <a:prstGeom prst="rect">
            <a:avLst/>
          </a:prstGeom>
          <a:noFill/>
        </p:spPr>
        <p:txBody>
          <a:bodyPr wrap="square" rtlCol="0">
            <a:spAutoFit/>
          </a:bodyPr>
          <a:lstStyle/>
          <a:p>
            <a:r>
              <a:rPr lang="fr-FR" sz="28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A </a:t>
            </a:r>
            <a:r>
              <a:rPr lang="fr-FR" sz="2800" b="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TechTown</a:t>
            </a:r>
            <a:r>
              <a:rPr lang="fr-FR" sz="28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has...4) data</a:t>
            </a:r>
            <a:endParaRPr lang="fr-FR" sz="2800" b="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tangle 7"/>
          <p:cNvSpPr txBox="1">
            <a:spLocks noChangeArrowheads="1"/>
          </p:cNvSpPr>
          <p:nvPr/>
        </p:nvSpPr>
        <p:spPr>
          <a:xfrm>
            <a:off x="0" y="1484784"/>
            <a:ext cx="5148064" cy="4536504"/>
          </a:xfrm>
          <a:prstGeom prst="rect">
            <a:avLst/>
          </a:prstGeom>
        </p:spPr>
        <p:txBody>
          <a:bodyPr/>
          <a:lstStyle/>
          <a:p>
            <a:pPr marL="533400" lvl="1" indent="-355600" algn="just">
              <a:buClr>
                <a:srgbClr val="FF3300"/>
              </a:buClr>
              <a:buSzPct val="120000"/>
              <a:buFont typeface="Arial" pitchFamily="34" charset="0"/>
              <a:buChar char="•"/>
              <a:defRPr/>
            </a:pPr>
            <a:r>
              <a:rPr lang="en-GB" altLang="fr-FR" sz="2400" dirty="0" smtClean="0">
                <a:solidFill>
                  <a:srgbClr val="44546A"/>
                </a:solidFill>
                <a:cs typeface="Verdana"/>
              </a:rPr>
              <a:t>Clear governance</a:t>
            </a:r>
          </a:p>
          <a:p>
            <a:pPr marL="533400" lvl="1" indent="-355600" algn="just">
              <a:buClr>
                <a:srgbClr val="FF3300"/>
              </a:buClr>
              <a:buSzPct val="120000"/>
              <a:buFont typeface="Arial" pitchFamily="34" charset="0"/>
              <a:buChar char="•"/>
              <a:defRPr/>
            </a:pPr>
            <a:r>
              <a:rPr lang="en-GB" altLang="fr-FR" sz="2400" dirty="0" smtClean="0">
                <a:solidFill>
                  <a:srgbClr val="44546A"/>
                </a:solidFill>
                <a:cs typeface="Verdana"/>
              </a:rPr>
              <a:t>Access to reliable, accurate &amp; updated data</a:t>
            </a:r>
          </a:p>
          <a:p>
            <a:pPr marL="533400" lvl="1" indent="-355600" algn="just">
              <a:buClr>
                <a:srgbClr val="FF3300"/>
              </a:buClr>
              <a:buSzPct val="120000"/>
              <a:buFont typeface="Arial" pitchFamily="34" charset="0"/>
              <a:buChar char="•"/>
              <a:defRPr/>
            </a:pPr>
            <a:r>
              <a:rPr lang="en-GB" altLang="fr-FR" sz="2400" dirty="0" smtClean="0">
                <a:solidFill>
                  <a:srgbClr val="44546A"/>
                </a:solidFill>
                <a:cs typeface="Verdana"/>
              </a:rPr>
              <a:t>Long term commitment</a:t>
            </a:r>
          </a:p>
          <a:p>
            <a:pPr marL="533400" lvl="1" indent="-355600">
              <a:buClr>
                <a:srgbClr val="FF3300"/>
              </a:buClr>
              <a:buSzPct val="120000"/>
              <a:buFont typeface="Arial" pitchFamily="34" charset="0"/>
              <a:buChar char="•"/>
              <a:defRPr/>
            </a:pPr>
            <a:r>
              <a:rPr lang="en-IE" sz="2400" dirty="0" smtClean="0">
                <a:solidFill>
                  <a:srgbClr val="44546A"/>
                </a:solidFill>
              </a:rPr>
              <a:t>A community of data users: enabling demanders and suppliers to come together and explore problems and solutions: workshops, meetings, hacks, market places, showcases, community-oriented-, and other events.</a:t>
            </a:r>
          </a:p>
          <a:p>
            <a:pPr marL="533400" lvl="1" indent="-355600" algn="just">
              <a:buClr>
                <a:srgbClr val="FF3300"/>
              </a:buClr>
              <a:buSzPct val="120000"/>
              <a:buFont typeface="Arial" pitchFamily="34" charset="0"/>
              <a:buChar char="•"/>
              <a:defRPr/>
            </a:pPr>
            <a:endParaRPr lang="en-GB" altLang="fr-FR" sz="2400" dirty="0" smtClean="0">
              <a:solidFill>
                <a:srgbClr val="44546A"/>
              </a:solidFill>
              <a:cs typeface="Verdana"/>
            </a:endParaRPr>
          </a:p>
          <a:p>
            <a:pPr marL="533400" lvl="1" indent="-355600" algn="just">
              <a:buClr>
                <a:srgbClr val="FF3300"/>
              </a:buClr>
              <a:buSzPct val="120000"/>
              <a:buFont typeface="Arial" pitchFamily="34" charset="0"/>
              <a:buChar char="•"/>
              <a:defRPr/>
            </a:pPr>
            <a:endParaRPr lang="en-GB" altLang="fr-FR" sz="2400" dirty="0" smtClean="0">
              <a:solidFill>
                <a:srgbClr val="44546A"/>
              </a:solidFill>
              <a:cs typeface="Verdana"/>
            </a:endParaRPr>
          </a:p>
          <a:p>
            <a:pPr marL="533400" lvl="1" indent="-355600" algn="just">
              <a:buClr>
                <a:srgbClr val="FF3300"/>
              </a:buClr>
              <a:buSzPct val="120000"/>
              <a:buFont typeface="Arial" pitchFamily="34" charset="0"/>
              <a:buChar char="•"/>
              <a:defRPr/>
            </a:pPr>
            <a:endParaRPr lang="en-GB" altLang="fr-FR" sz="2400" dirty="0" smtClean="0">
              <a:solidFill>
                <a:srgbClr val="44546A"/>
              </a:solidFill>
              <a:cs typeface="Verdana"/>
            </a:endParaRPr>
          </a:p>
          <a:p>
            <a:pPr marL="800100" lvl="1" indent="-342900" algn="just">
              <a:spcBef>
                <a:spcPts val="500"/>
              </a:spcBef>
              <a:buClr>
                <a:srgbClr val="FF3300"/>
              </a:buClr>
              <a:buSzPct val="120000"/>
              <a:defRPr/>
            </a:pPr>
            <a:endParaRPr lang="en-GB" altLang="fr-FR" sz="2400" b="1" dirty="0" smtClean="0">
              <a:solidFill>
                <a:srgbClr val="44546A"/>
              </a:solidFill>
              <a:cs typeface="Verdana"/>
            </a:endParaRPr>
          </a:p>
          <a:p>
            <a:pPr marL="800100" lvl="1" indent="-342900" algn="just">
              <a:spcBef>
                <a:spcPts val="500"/>
              </a:spcBef>
              <a:buClr>
                <a:srgbClr val="FF3300"/>
              </a:buClr>
              <a:buSzPct val="120000"/>
              <a:buFont typeface="Arial" pitchFamily="34" charset="0"/>
              <a:buChar char="•"/>
              <a:defRPr/>
            </a:pPr>
            <a:endParaRPr lang="en-GB" altLang="fr-FR" sz="2000" b="1" dirty="0" smtClean="0">
              <a:solidFill>
                <a:srgbClr val="44546A"/>
              </a:solidFill>
              <a:latin typeface="Verdana"/>
              <a:cs typeface="Verdana"/>
            </a:endParaRPr>
          </a:p>
          <a:p>
            <a:pPr algn="just">
              <a:spcBef>
                <a:spcPts val="500"/>
              </a:spcBef>
              <a:buClr>
                <a:srgbClr val="FF3300"/>
              </a:buClr>
              <a:buSzPct val="120000"/>
              <a:defRPr/>
            </a:pPr>
            <a:endParaRPr lang="en-GB" altLang="fr-FR" sz="2000" b="1" dirty="0">
              <a:solidFill>
                <a:srgbClr val="44546A"/>
              </a:solidFill>
              <a:latin typeface="Verdana"/>
              <a:cs typeface="Verdana"/>
            </a:endParaRPr>
          </a:p>
          <a:p>
            <a:pPr algn="just">
              <a:spcBef>
                <a:spcPts val="500"/>
              </a:spcBef>
              <a:buClr>
                <a:srgbClr val="FF3300"/>
              </a:buClr>
              <a:buSzPct val="120000"/>
              <a:defRPr/>
            </a:pPr>
            <a:endParaRPr lang="en-GB" altLang="fr-FR" sz="2000" b="1" dirty="0" smtClean="0">
              <a:solidFill>
                <a:srgbClr val="44546A"/>
              </a:solidFill>
              <a:latin typeface="Verdana"/>
              <a:cs typeface="Verdana"/>
            </a:endParaRPr>
          </a:p>
          <a:p>
            <a:pPr marL="342900" indent="-342900" algn="just">
              <a:spcBef>
                <a:spcPts val="500"/>
              </a:spcBef>
              <a:buClr>
                <a:srgbClr val="FF3300"/>
              </a:buClr>
              <a:buSzPct val="120000"/>
              <a:buFont typeface="Wingdings" pitchFamily="2" charset="2"/>
              <a:buChar char="§"/>
              <a:defRPr/>
            </a:pPr>
            <a:endParaRPr lang="en-GB" altLang="fr-FR" sz="2000" b="1" dirty="0" smtClean="0">
              <a:solidFill>
                <a:srgbClr val="44546A"/>
              </a:solidFill>
              <a:latin typeface="Verdana"/>
              <a:cs typeface="Verdana"/>
            </a:endParaRPr>
          </a:p>
          <a:p>
            <a:pPr marL="342900" indent="-342900" algn="just">
              <a:spcBef>
                <a:spcPts val="500"/>
              </a:spcBef>
              <a:buClr>
                <a:srgbClr val="FF3300"/>
              </a:buClr>
              <a:buSzPct val="120000"/>
              <a:buFont typeface="Wingdings" pitchFamily="2" charset="2"/>
              <a:buChar char="§"/>
              <a:defRPr/>
            </a:pPr>
            <a:endParaRPr lang="en-GB" altLang="fr-FR" sz="2000" b="1" dirty="0" smtClean="0">
              <a:solidFill>
                <a:srgbClr val="44546A"/>
              </a:solidFill>
              <a:latin typeface="Verdana"/>
              <a:cs typeface="Verdana"/>
            </a:endParaRPr>
          </a:p>
          <a:p>
            <a:pPr marL="342900" indent="-342900" algn="just">
              <a:spcBef>
                <a:spcPts val="500"/>
              </a:spcBef>
              <a:buClr>
                <a:srgbClr val="FF3300"/>
              </a:buClr>
              <a:buSzPct val="120000"/>
              <a:buFont typeface="Wingdings" pitchFamily="2" charset="2"/>
              <a:buChar char="§"/>
              <a:defRPr/>
            </a:pPr>
            <a:endParaRPr lang="en-GB" altLang="fr-FR" sz="2000" b="1" dirty="0" smtClean="0">
              <a:solidFill>
                <a:srgbClr val="44546A"/>
              </a:solidFill>
              <a:latin typeface="Verdana"/>
              <a:cs typeface="Verdana"/>
            </a:endParaRPr>
          </a:p>
          <a:p>
            <a:pPr marL="342900" indent="-342900" algn="just">
              <a:spcBef>
                <a:spcPts val="500"/>
              </a:spcBef>
              <a:buClr>
                <a:srgbClr val="FF3300"/>
              </a:buClr>
              <a:buSzPct val="120000"/>
              <a:buFont typeface="Wingdings" pitchFamily="2" charset="2"/>
              <a:buChar char="§"/>
              <a:defRPr/>
            </a:pPr>
            <a:endParaRPr lang="en-GB" altLang="fr-FR" sz="2000" b="1" dirty="0">
              <a:solidFill>
                <a:srgbClr val="44546A"/>
              </a:solidFill>
              <a:latin typeface="Verdana"/>
              <a:cs typeface="Verdana"/>
            </a:endParaRPr>
          </a:p>
          <a:p>
            <a:pPr algn="just">
              <a:spcBef>
                <a:spcPts val="500"/>
              </a:spcBef>
              <a:buClr>
                <a:srgbClr val="FF3300"/>
              </a:buClr>
              <a:buSzPct val="120000"/>
              <a:defRPr/>
            </a:pPr>
            <a:r>
              <a:rPr lang="en-GB" altLang="fr-FR" kern="0" dirty="0" smtClean="0">
                <a:solidFill>
                  <a:srgbClr val="44546A"/>
                </a:solidFill>
                <a:latin typeface="Arial"/>
                <a:cs typeface="ＭＳ Ｐゴシック" charset="0"/>
              </a:rPr>
              <a:t>  </a:t>
            </a:r>
            <a:endParaRPr lang="en-GB" altLang="fr-FR" kern="0" dirty="0">
              <a:solidFill>
                <a:srgbClr val="44546A"/>
              </a:solidFill>
              <a:latin typeface="Arial"/>
              <a:cs typeface="ＭＳ Ｐゴシック" charset="0"/>
            </a:endParaRPr>
          </a:p>
          <a:p>
            <a:pPr marL="342900" indent="-342900" algn="just">
              <a:spcBef>
                <a:spcPts val="500"/>
              </a:spcBef>
              <a:buClr>
                <a:srgbClr val="000000"/>
              </a:buClr>
              <a:buSzPct val="100000"/>
              <a:defRPr/>
            </a:pPr>
            <a:r>
              <a:rPr lang="en-GB" altLang="fr-FR" kern="0" dirty="0">
                <a:solidFill>
                  <a:srgbClr val="44546A"/>
                </a:solidFill>
                <a:latin typeface="Arial"/>
                <a:cs typeface="ＭＳ Ｐゴシック" charset="0"/>
                <a:sym typeface="Wingdings" pitchFamily="2" charset="2"/>
              </a:rPr>
              <a:t>	</a:t>
            </a:r>
            <a:endParaRPr lang="en-GB" altLang="fr-FR" kern="0" dirty="0">
              <a:solidFill>
                <a:srgbClr val="44546A"/>
              </a:solidFill>
              <a:latin typeface="Arial"/>
              <a:cs typeface="ＭＳ Ｐゴシック" charset="0"/>
            </a:endParaRPr>
          </a:p>
          <a:p>
            <a:pPr marL="342900" indent="-342900" algn="just">
              <a:spcBef>
                <a:spcPts val="500"/>
              </a:spcBef>
              <a:buClr>
                <a:srgbClr val="000000"/>
              </a:buClr>
              <a:buSzPct val="100000"/>
              <a:buFont typeface="Times New Roman" pitchFamily="18" charset="0"/>
              <a:buNone/>
              <a:defRPr/>
            </a:pPr>
            <a:endParaRPr lang="en-GB" altLang="fr-FR" kern="0" dirty="0">
              <a:solidFill>
                <a:srgbClr val="44546A"/>
              </a:solidFill>
              <a:latin typeface="Arial"/>
              <a:cs typeface="ＭＳ Ｐゴシック" charset="0"/>
            </a:endParaRPr>
          </a:p>
          <a:p>
            <a:pPr marL="342900" indent="-342900">
              <a:spcBef>
                <a:spcPts val="500"/>
              </a:spcBef>
              <a:buClr>
                <a:srgbClr val="000000"/>
              </a:buClr>
              <a:buSzPct val="100000"/>
              <a:buFont typeface="Times New Roman" pitchFamily="18" charset="0"/>
              <a:buNone/>
              <a:defRPr/>
            </a:pPr>
            <a:endParaRPr lang="en-GB" altLang="fr-FR" kern="0" dirty="0">
              <a:solidFill>
                <a:srgbClr val="44546A"/>
              </a:solidFill>
              <a:latin typeface="Arial"/>
              <a:cs typeface="ＭＳ Ｐゴシック" charset="0"/>
            </a:endParaRPr>
          </a:p>
          <a:p>
            <a:pPr marL="342900" indent="-342900">
              <a:spcBef>
                <a:spcPts val="500"/>
              </a:spcBef>
              <a:buClr>
                <a:srgbClr val="000000"/>
              </a:buClr>
              <a:buSzPct val="100000"/>
              <a:buFont typeface="Times New Roman" pitchFamily="18" charset="0"/>
              <a:buNone/>
              <a:defRPr/>
            </a:pPr>
            <a:endParaRPr lang="en-GB" altLang="fr-FR" kern="0" dirty="0">
              <a:solidFill>
                <a:srgbClr val="44546A"/>
              </a:solidFill>
              <a:latin typeface="Arial"/>
              <a:cs typeface="ＭＳ Ｐゴシック" charset="0"/>
            </a:endParaRPr>
          </a:p>
          <a:p>
            <a:pPr marL="342900" indent="-342900">
              <a:spcBef>
                <a:spcPts val="500"/>
              </a:spcBef>
              <a:buClr>
                <a:srgbClr val="000000"/>
              </a:buClr>
              <a:buSzPct val="100000"/>
              <a:buFont typeface="Times New Roman" pitchFamily="18" charset="0"/>
              <a:buNone/>
              <a:defRPr/>
            </a:pPr>
            <a:endParaRPr lang="en-GB" altLang="fr-FR" kern="0" dirty="0">
              <a:solidFill>
                <a:srgbClr val="44546A"/>
              </a:solidFill>
              <a:latin typeface="Arial"/>
              <a:cs typeface="ＭＳ Ｐゴシック" charset="0"/>
            </a:endParaRPr>
          </a:p>
        </p:txBody>
      </p:sp>
      <p:pic>
        <p:nvPicPr>
          <p:cNvPr id="6146" name="Picture 2" descr="Image result for data"/>
          <p:cNvPicPr>
            <a:picLocks noChangeAspect="1" noChangeArrowheads="1"/>
          </p:cNvPicPr>
          <p:nvPr/>
        </p:nvPicPr>
        <p:blipFill>
          <a:blip r:embed="rId2" cstate="screen"/>
          <a:srcRect/>
          <a:stretch>
            <a:fillRect/>
          </a:stretch>
        </p:blipFill>
        <p:spPr bwMode="auto">
          <a:xfrm>
            <a:off x="5292080" y="2132856"/>
            <a:ext cx="3446779" cy="2956571"/>
          </a:xfrm>
          <a:prstGeom prst="rect">
            <a:avLst/>
          </a:prstGeom>
          <a:noFill/>
        </p:spPr>
      </p:pic>
    </p:spTree>
    <p:extLst>
      <p:ext uri="{BB962C8B-B14F-4D97-AF65-F5344CB8AC3E}">
        <p14:creationId xmlns:p14="http://schemas.microsoft.com/office/powerpoint/2010/main" val="4132110493"/>
      </p:ext>
    </p:extLst>
  </p:cSld>
  <p:clrMapOvr>
    <a:masterClrMapping/>
  </p:clrMapOvr>
  <p:transition spd="slow">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482600"/>
            <a:ext cx="9144000" cy="5887468"/>
          </a:xfrm>
          <a:prstGeom prst="rect">
            <a:avLst/>
          </a:prstGeom>
        </p:spPr>
      </p:pic>
    </p:spTree>
    <p:extLst>
      <p:ext uri="{BB962C8B-B14F-4D97-AF65-F5344CB8AC3E}">
        <p14:creationId xmlns:p14="http://schemas.microsoft.com/office/powerpoint/2010/main" val="3119574951"/>
      </p:ext>
    </p:extLst>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79712" y="1268760"/>
            <a:ext cx="5018137" cy="4925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ZoneTexte 11"/>
          <p:cNvSpPr txBox="1"/>
          <p:nvPr/>
        </p:nvSpPr>
        <p:spPr>
          <a:xfrm>
            <a:off x="1259632" y="1772816"/>
            <a:ext cx="6696744" cy="3688702"/>
          </a:xfrm>
          <a:prstGeom prst="rect">
            <a:avLst/>
          </a:prstGeom>
          <a:noFill/>
        </p:spPr>
        <p:txBody>
          <a:bodyPr wrap="square" rtlCol="0">
            <a:spAutoFit/>
          </a:bodyPr>
          <a:lstStyle/>
          <a:p>
            <a:pPr algn="ctr">
              <a:lnSpc>
                <a:spcPct val="115000"/>
              </a:lnSpc>
              <a:spcAft>
                <a:spcPts val="0"/>
              </a:spcAft>
            </a:pPr>
            <a:r>
              <a:rPr lang="en-GB" sz="4400" b="1" dirty="0" smtClean="0">
                <a:solidFill>
                  <a:srgbClr val="002060"/>
                </a:solidFill>
                <a:ea typeface="Calibri"/>
                <a:cs typeface="Times New Roman"/>
              </a:rPr>
              <a:t>What does a </a:t>
            </a:r>
            <a:r>
              <a:rPr lang="en-GB" sz="4400" b="1" dirty="0" err="1" smtClean="0">
                <a:solidFill>
                  <a:srgbClr val="002060"/>
                </a:solidFill>
                <a:ea typeface="Calibri"/>
                <a:cs typeface="Times New Roman"/>
              </a:rPr>
              <a:t>TechTown</a:t>
            </a:r>
            <a:r>
              <a:rPr lang="en-GB" sz="4400" b="1" dirty="0" smtClean="0">
                <a:solidFill>
                  <a:srgbClr val="002060"/>
                </a:solidFill>
                <a:ea typeface="Calibri"/>
                <a:cs typeface="Times New Roman"/>
              </a:rPr>
              <a:t> </a:t>
            </a:r>
          </a:p>
          <a:p>
            <a:pPr algn="ctr">
              <a:lnSpc>
                <a:spcPct val="115000"/>
              </a:lnSpc>
              <a:spcAft>
                <a:spcPts val="0"/>
              </a:spcAft>
            </a:pPr>
            <a:r>
              <a:rPr lang="en-GB" sz="4400" b="1" dirty="0" smtClean="0">
                <a:solidFill>
                  <a:srgbClr val="002060"/>
                </a:solidFill>
                <a:ea typeface="Calibri"/>
                <a:cs typeface="Times New Roman"/>
              </a:rPr>
              <a:t>look like?</a:t>
            </a:r>
          </a:p>
          <a:p>
            <a:pPr algn="ctr">
              <a:lnSpc>
                <a:spcPct val="115000"/>
              </a:lnSpc>
              <a:spcAft>
                <a:spcPts val="0"/>
              </a:spcAft>
            </a:pPr>
            <a:r>
              <a:rPr lang="en-GB" sz="4400" b="1" dirty="0" smtClean="0">
                <a:solidFill>
                  <a:srgbClr val="002060"/>
                </a:solidFill>
                <a:ea typeface="Calibri"/>
                <a:cs typeface="Times New Roman"/>
              </a:rPr>
              <a:t>Connectivity</a:t>
            </a:r>
          </a:p>
          <a:p>
            <a:pPr algn="ctr">
              <a:lnSpc>
                <a:spcPct val="115000"/>
              </a:lnSpc>
              <a:spcAft>
                <a:spcPts val="0"/>
              </a:spcAft>
            </a:pPr>
            <a:endParaRPr lang="en-GB" sz="3600" dirty="0" smtClean="0">
              <a:solidFill>
                <a:srgbClr val="002060"/>
              </a:solidFill>
              <a:ea typeface="Calibri"/>
              <a:cs typeface="Times New Roman"/>
            </a:endParaRPr>
          </a:p>
          <a:p>
            <a:pPr algn="ctr"/>
            <a:endParaRPr lang="fr-FR" sz="3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73189386"/>
      </p:ext>
    </p:extLst>
  </p:cSld>
  <p:clrMapOvr>
    <a:masterClrMapping/>
  </p:clrMapOvr>
  <p:transition spd="slow">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1"/>
          <p:cNvSpPr txBox="1"/>
          <p:nvPr/>
        </p:nvSpPr>
        <p:spPr>
          <a:xfrm>
            <a:off x="0" y="260648"/>
            <a:ext cx="7164288" cy="523220"/>
          </a:xfrm>
          <a:prstGeom prst="rect">
            <a:avLst/>
          </a:prstGeom>
          <a:noFill/>
        </p:spPr>
        <p:txBody>
          <a:bodyPr wrap="square" rtlCol="0">
            <a:spAutoFit/>
          </a:bodyPr>
          <a:lstStyle/>
          <a:p>
            <a:r>
              <a:rPr lang="fr-FR" sz="28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A </a:t>
            </a:r>
            <a:r>
              <a:rPr lang="fr-FR" sz="2800" b="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TechTown</a:t>
            </a:r>
            <a:r>
              <a:rPr lang="fr-FR" sz="28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fr-FR" sz="2800" b="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is</a:t>
            </a:r>
            <a:r>
              <a:rPr lang="fr-FR" sz="28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…5) </a:t>
            </a:r>
            <a:r>
              <a:rPr lang="fr-FR" sz="2800" b="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connected</a:t>
            </a:r>
            <a:endParaRPr lang="fr-FR" sz="2800" b="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pic>
        <p:nvPicPr>
          <p:cNvPr id="69634" name="Picture 2" descr="Image result for digital connectivity"/>
          <p:cNvPicPr>
            <a:picLocks noChangeAspect="1" noChangeArrowheads="1"/>
          </p:cNvPicPr>
          <p:nvPr/>
        </p:nvPicPr>
        <p:blipFill>
          <a:blip r:embed="rId2" cstate="screen"/>
          <a:srcRect/>
          <a:stretch>
            <a:fillRect/>
          </a:stretch>
        </p:blipFill>
        <p:spPr bwMode="auto">
          <a:xfrm>
            <a:off x="-1" y="1196752"/>
            <a:ext cx="9181017" cy="6120680"/>
          </a:xfrm>
          <a:prstGeom prst="rect">
            <a:avLst/>
          </a:prstGeom>
          <a:noFill/>
        </p:spPr>
      </p:pic>
    </p:spTree>
    <p:extLst>
      <p:ext uri="{BB962C8B-B14F-4D97-AF65-F5344CB8AC3E}">
        <p14:creationId xmlns:p14="http://schemas.microsoft.com/office/powerpoint/2010/main" val="4132110493"/>
      </p:ext>
    </p:extLst>
  </p:cSld>
  <p:clrMapOvr>
    <a:masterClrMapping/>
  </p:clrMapOvr>
  <p:transition spd="slow">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79712" y="1268760"/>
            <a:ext cx="5018137" cy="4925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ZoneTexte 11"/>
          <p:cNvSpPr txBox="1"/>
          <p:nvPr/>
        </p:nvSpPr>
        <p:spPr>
          <a:xfrm>
            <a:off x="1259632" y="1772816"/>
            <a:ext cx="6696744" cy="2910027"/>
          </a:xfrm>
          <a:prstGeom prst="rect">
            <a:avLst/>
          </a:prstGeom>
          <a:noFill/>
        </p:spPr>
        <p:txBody>
          <a:bodyPr wrap="square" rtlCol="0">
            <a:spAutoFit/>
          </a:bodyPr>
          <a:lstStyle/>
          <a:p>
            <a:pPr algn="ctr">
              <a:lnSpc>
                <a:spcPct val="115000"/>
              </a:lnSpc>
              <a:spcAft>
                <a:spcPts val="0"/>
              </a:spcAft>
            </a:pPr>
            <a:r>
              <a:rPr lang="en-GB" sz="4400" b="1" dirty="0" smtClean="0">
                <a:solidFill>
                  <a:srgbClr val="002060"/>
                </a:solidFill>
                <a:ea typeface="Calibri"/>
                <a:cs typeface="Times New Roman"/>
              </a:rPr>
              <a:t>What does a </a:t>
            </a:r>
            <a:r>
              <a:rPr lang="en-GB" sz="4400" b="1" dirty="0" err="1" smtClean="0">
                <a:solidFill>
                  <a:srgbClr val="002060"/>
                </a:solidFill>
                <a:ea typeface="Calibri"/>
                <a:cs typeface="Times New Roman"/>
              </a:rPr>
              <a:t>TechTown</a:t>
            </a:r>
            <a:r>
              <a:rPr lang="en-GB" sz="4400" b="1" dirty="0" smtClean="0">
                <a:solidFill>
                  <a:srgbClr val="002060"/>
                </a:solidFill>
                <a:ea typeface="Calibri"/>
                <a:cs typeface="Times New Roman"/>
              </a:rPr>
              <a:t> </a:t>
            </a:r>
          </a:p>
          <a:p>
            <a:pPr algn="ctr">
              <a:lnSpc>
                <a:spcPct val="115000"/>
              </a:lnSpc>
              <a:spcAft>
                <a:spcPts val="0"/>
              </a:spcAft>
            </a:pPr>
            <a:r>
              <a:rPr lang="en-GB" sz="4400" b="1" dirty="0" smtClean="0">
                <a:solidFill>
                  <a:srgbClr val="002060"/>
                </a:solidFill>
                <a:ea typeface="Calibri"/>
                <a:cs typeface="Times New Roman"/>
              </a:rPr>
              <a:t>look like?</a:t>
            </a:r>
          </a:p>
          <a:p>
            <a:pPr algn="ctr">
              <a:lnSpc>
                <a:spcPct val="115000"/>
              </a:lnSpc>
              <a:spcAft>
                <a:spcPts val="0"/>
              </a:spcAft>
            </a:pPr>
            <a:r>
              <a:rPr lang="en-GB" sz="3600" dirty="0" smtClean="0">
                <a:solidFill>
                  <a:srgbClr val="002060"/>
                </a:solidFill>
                <a:ea typeface="Calibri"/>
                <a:cs typeface="Times New Roman"/>
              </a:rPr>
              <a:t>Putting it together</a:t>
            </a:r>
            <a:r>
              <a:rPr lang="is-IS" sz="3600" dirty="0" smtClean="0">
                <a:solidFill>
                  <a:srgbClr val="002060"/>
                </a:solidFill>
                <a:ea typeface="Calibri"/>
                <a:cs typeface="Times New Roman"/>
              </a:rPr>
              <a:t>….</a:t>
            </a:r>
            <a:endParaRPr lang="en-GB" sz="3600" dirty="0" smtClean="0">
              <a:solidFill>
                <a:srgbClr val="002060"/>
              </a:solidFill>
              <a:ea typeface="Calibri"/>
              <a:cs typeface="Times New Roman"/>
            </a:endParaRPr>
          </a:p>
          <a:p>
            <a:pPr algn="ctr"/>
            <a:endParaRPr lang="fr-FR" sz="3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73189386"/>
      </p:ext>
    </p:extLst>
  </p:cSld>
  <p:clrMapOvr>
    <a:masterClrMapping/>
  </p:clrMapOvr>
  <p:transition spd="slow">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1"/>
          <p:cNvSpPr txBox="1"/>
          <p:nvPr/>
        </p:nvSpPr>
        <p:spPr>
          <a:xfrm>
            <a:off x="0" y="260648"/>
            <a:ext cx="7164288" cy="954107"/>
          </a:xfrm>
          <a:prstGeom prst="rect">
            <a:avLst/>
          </a:prstGeom>
          <a:noFill/>
        </p:spPr>
        <p:txBody>
          <a:bodyPr wrap="square" rtlCol="0">
            <a:spAutoFit/>
          </a:bodyPr>
          <a:lstStyle/>
          <a:p>
            <a:r>
              <a:rPr lang="fr-FR" sz="28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A </a:t>
            </a:r>
            <a:r>
              <a:rPr lang="fr-FR" sz="2800" b="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TechTown</a:t>
            </a:r>
            <a:r>
              <a:rPr lang="fr-FR" sz="28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has...</a:t>
            </a:r>
          </a:p>
          <a:p>
            <a:r>
              <a:rPr lang="fr-FR" sz="28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6) </a:t>
            </a:r>
            <a:r>
              <a:rPr lang="fr-FR" sz="2800" b="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Entrepreneurship</a:t>
            </a:r>
            <a:r>
              <a:rPr lang="fr-FR" sz="28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fr-FR" sz="2800" b="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Ecosystem</a:t>
            </a:r>
            <a:endParaRPr lang="fr-FR" sz="2800" b="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Content Placeholder 4" descr="entrepreneurship-ecosystem-domains.jpg"/>
          <p:cNvPicPr>
            <a:picLocks noChangeAspect="1"/>
          </p:cNvPicPr>
          <p:nvPr/>
        </p:nvPicPr>
        <p:blipFill rotWithShape="1">
          <a:blip r:embed="rId2" cstate="screen">
            <a:extLst>
              <a:ext uri="{28A0092B-C50C-407E-A947-70E740481C1C}">
                <a14:useLocalDpi xmlns:a14="http://schemas.microsoft.com/office/drawing/2010/main" val="0"/>
              </a:ext>
            </a:extLst>
          </a:blip>
          <a:srcRect l="-2"/>
          <a:stretch/>
        </p:blipFill>
        <p:spPr>
          <a:xfrm>
            <a:off x="457200" y="1600200"/>
            <a:ext cx="4302058" cy="4525963"/>
          </a:xfrm>
          <a:prstGeom prst="rect">
            <a:avLst/>
          </a:prstGeom>
        </p:spPr>
      </p:pic>
      <p:sp>
        <p:nvSpPr>
          <p:cNvPr id="8" name="TextBox 7"/>
          <p:cNvSpPr txBox="1"/>
          <p:nvPr/>
        </p:nvSpPr>
        <p:spPr>
          <a:xfrm>
            <a:off x="5018181" y="1837018"/>
            <a:ext cx="3822202" cy="3354765"/>
          </a:xfrm>
          <a:prstGeom prst="rect">
            <a:avLst/>
          </a:prstGeom>
          <a:noFill/>
        </p:spPr>
        <p:txBody>
          <a:bodyPr wrap="square" rtlCol="0">
            <a:spAutoFit/>
          </a:bodyPr>
          <a:lstStyle/>
          <a:p>
            <a:pPr>
              <a:defRPr/>
            </a:pPr>
            <a:r>
              <a:rPr lang="en-US" sz="2400" b="1" kern="0" dirty="0" smtClean="0">
                <a:solidFill>
                  <a:srgbClr val="44546A"/>
                </a:solidFill>
              </a:rPr>
              <a:t>Professor Daniel J. Isenberg</a:t>
            </a:r>
          </a:p>
          <a:p>
            <a:pPr>
              <a:defRPr/>
            </a:pPr>
            <a:r>
              <a:rPr lang="en-US" sz="2400" kern="0" dirty="0" smtClean="0">
                <a:solidFill>
                  <a:srgbClr val="44546A"/>
                </a:solidFill>
              </a:rPr>
              <a:t>Babson College , Boston</a:t>
            </a:r>
          </a:p>
          <a:p>
            <a:pPr>
              <a:defRPr/>
            </a:pPr>
            <a:endParaRPr lang="en-US" sz="2400" kern="0" dirty="0" smtClean="0">
              <a:solidFill>
                <a:srgbClr val="44546A"/>
              </a:solidFill>
            </a:endParaRPr>
          </a:p>
          <a:p>
            <a:pPr>
              <a:defRPr/>
            </a:pPr>
            <a:r>
              <a:rPr lang="en-US" sz="2400" kern="0" dirty="0" smtClean="0">
                <a:solidFill>
                  <a:srgbClr val="44546A"/>
                </a:solidFill>
              </a:rPr>
              <a:t>Leading the Babson Entrepreneurship &amp; Ecosystem Project</a:t>
            </a:r>
          </a:p>
          <a:p>
            <a:pPr>
              <a:defRPr/>
            </a:pPr>
            <a:endParaRPr lang="en-US" sz="2400" kern="0" dirty="0" smtClean="0">
              <a:solidFill>
                <a:srgbClr val="44546A"/>
              </a:solidFill>
            </a:endParaRPr>
          </a:p>
          <a:p>
            <a:pPr>
              <a:defRPr/>
            </a:pPr>
            <a:r>
              <a:rPr lang="en-US" sz="2000" i="1" kern="0" dirty="0" smtClean="0">
                <a:solidFill>
                  <a:srgbClr val="44546A"/>
                </a:solidFill>
              </a:rPr>
              <a:t>@</a:t>
            </a:r>
            <a:r>
              <a:rPr lang="en-US" sz="2000" i="1" kern="0" dirty="0" err="1" smtClean="0">
                <a:solidFill>
                  <a:srgbClr val="44546A"/>
                </a:solidFill>
              </a:rPr>
              <a:t>danisen</a:t>
            </a:r>
            <a:endParaRPr lang="en-US" sz="2000" i="1" kern="0" dirty="0" smtClean="0">
              <a:solidFill>
                <a:srgbClr val="44546A"/>
              </a:solidFill>
            </a:endParaRPr>
          </a:p>
          <a:p>
            <a:pPr>
              <a:defRPr/>
            </a:pPr>
            <a:endParaRPr lang="en-US" sz="2400" kern="0" dirty="0" smtClean="0">
              <a:solidFill>
                <a:prstClr val="white"/>
              </a:solidFill>
            </a:endParaRPr>
          </a:p>
        </p:txBody>
      </p:sp>
    </p:spTree>
    <p:extLst>
      <p:ext uri="{BB962C8B-B14F-4D97-AF65-F5344CB8AC3E}">
        <p14:creationId xmlns:p14="http://schemas.microsoft.com/office/powerpoint/2010/main" val="4132110493"/>
      </p:ext>
    </p:extLst>
  </p:cSld>
  <p:clrMapOvr>
    <a:masterClrMapping/>
  </p:clrMapOvr>
  <p:transition spd="slow">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rofessor-daniel-isenberg-babson-executive-education-open-innovation-in-the-food-industry-35-638.jpg"/>
          <p:cNvPicPr>
            <a:picLocks noGrp="1" noChangeAspect="1"/>
          </p:cNvPicPr>
          <p:nvPr>
            <p:ph idx="1"/>
          </p:nvPr>
        </p:nvPicPr>
        <p:blipFill rotWithShape="1">
          <a:blip r:embed="rId2" cstate="screen">
            <a:extLst>
              <a:ext uri="{28A0092B-C50C-407E-A947-70E740481C1C}">
                <a14:useLocalDpi xmlns:a14="http://schemas.microsoft.com/office/drawing/2010/main" val="0"/>
              </a:ext>
            </a:extLst>
          </a:blip>
          <a:srcRect/>
          <a:stretch/>
        </p:blipFill>
        <p:spPr>
          <a:xfrm>
            <a:off x="1713826" y="1738387"/>
            <a:ext cx="5905917" cy="4397508"/>
          </a:xfrm>
        </p:spPr>
      </p:pic>
      <p:sp>
        <p:nvSpPr>
          <p:cNvPr id="5" name="Title 1"/>
          <p:cNvSpPr>
            <a:spLocks noGrp="1"/>
          </p:cNvSpPr>
          <p:nvPr>
            <p:ph type="title"/>
          </p:nvPr>
        </p:nvSpPr>
        <p:spPr/>
        <p:txBody>
          <a:bodyPr/>
          <a:lstStyle/>
          <a:p>
            <a:r>
              <a:rPr lang="en-US" dirty="0" smtClean="0"/>
              <a:t>Entrepreneurship Ecosystems</a:t>
            </a:r>
            <a:endParaRPr lang="en-US" dirty="0"/>
          </a:p>
        </p:txBody>
      </p:sp>
    </p:spTree>
    <p:extLst>
      <p:ext uri="{BB962C8B-B14F-4D97-AF65-F5344CB8AC3E}">
        <p14:creationId xmlns:p14="http://schemas.microsoft.com/office/powerpoint/2010/main" val="184655905"/>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1"/>
          <p:cNvSpPr txBox="1"/>
          <p:nvPr/>
        </p:nvSpPr>
        <p:spPr>
          <a:xfrm>
            <a:off x="539552" y="385500"/>
            <a:ext cx="5904656" cy="523220"/>
          </a:xfrm>
          <a:prstGeom prst="rect">
            <a:avLst/>
          </a:prstGeom>
          <a:noFill/>
        </p:spPr>
        <p:txBody>
          <a:bodyPr wrap="square" rtlCol="0">
            <a:spAutoFit/>
          </a:bodyPr>
          <a:lstStyle/>
          <a:p>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13 </a:t>
            </a:r>
            <a:r>
              <a:rPr lang="fr-FR" sz="2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June</a:t>
            </a:r>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2017</a:t>
            </a:r>
            <a:endParaRPr lang="fr-FR"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595203101"/>
              </p:ext>
            </p:extLst>
          </p:nvPr>
        </p:nvGraphicFramePr>
        <p:xfrm>
          <a:off x="107504" y="1484783"/>
          <a:ext cx="9036496" cy="3816426"/>
        </p:xfrm>
        <a:graphic>
          <a:graphicData uri="http://schemas.openxmlformats.org/drawingml/2006/table">
            <a:tbl>
              <a:tblPr/>
              <a:tblGrid>
                <a:gridCol w="1035320"/>
                <a:gridCol w="8001176"/>
              </a:tblGrid>
              <a:tr h="545204">
                <a:tc>
                  <a:txBody>
                    <a:bodyPr/>
                    <a:lstStyle/>
                    <a:p>
                      <a:pPr>
                        <a:lnSpc>
                          <a:spcPct val="100000"/>
                        </a:lnSpc>
                        <a:spcAft>
                          <a:spcPts val="0"/>
                        </a:spcAft>
                      </a:pPr>
                      <a:r>
                        <a:rPr lang="en-GB" sz="2800" b="1" dirty="0" smtClean="0">
                          <a:solidFill>
                            <a:srgbClr val="365F91"/>
                          </a:solidFill>
                          <a:latin typeface="Calibri"/>
                          <a:ea typeface="Calibri"/>
                          <a:cs typeface="Times New Roman"/>
                        </a:rPr>
                        <a:t>09:15</a:t>
                      </a:r>
                      <a:endParaRPr lang="en-GB" sz="2800" b="1" dirty="0">
                        <a:solidFill>
                          <a:srgbClr val="365F91"/>
                        </a:solidFill>
                        <a:latin typeface="Calibri"/>
                        <a:ea typeface="Calibri"/>
                        <a:cs typeface="Times New Roman"/>
                      </a:endParaRPr>
                    </a:p>
                  </a:txBody>
                  <a:tcPr marL="55217" marR="5521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00000"/>
                        </a:lnSpc>
                        <a:spcAft>
                          <a:spcPts val="0"/>
                        </a:spcAft>
                      </a:pPr>
                      <a:r>
                        <a:rPr lang="en-GB" sz="2800" b="0" dirty="0">
                          <a:solidFill>
                            <a:srgbClr val="365F91"/>
                          </a:solidFill>
                          <a:latin typeface="Calibri"/>
                          <a:ea typeface="Calibri"/>
                          <a:cs typeface="Times New Roman"/>
                        </a:rPr>
                        <a:t>Welcome &amp; introductions</a:t>
                      </a:r>
                    </a:p>
                  </a:txBody>
                  <a:tcPr marL="55217" marR="55217"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545204">
                <a:tc>
                  <a:txBody>
                    <a:bodyPr/>
                    <a:lstStyle/>
                    <a:p>
                      <a:pPr>
                        <a:lnSpc>
                          <a:spcPct val="100000"/>
                        </a:lnSpc>
                        <a:spcAft>
                          <a:spcPts val="0"/>
                        </a:spcAft>
                      </a:pPr>
                      <a:r>
                        <a:rPr lang="en-GB" sz="2800" b="1" dirty="0" smtClean="0">
                          <a:solidFill>
                            <a:srgbClr val="365F91"/>
                          </a:solidFill>
                          <a:latin typeface="Calibri"/>
                          <a:ea typeface="Calibri"/>
                          <a:cs typeface="Times New Roman"/>
                        </a:rPr>
                        <a:t>09:30</a:t>
                      </a:r>
                      <a:endParaRPr lang="en-GB" sz="2800" b="1" dirty="0">
                        <a:solidFill>
                          <a:srgbClr val="365F91"/>
                        </a:solidFill>
                        <a:latin typeface="Calibri"/>
                        <a:ea typeface="Calibri"/>
                        <a:cs typeface="Times New Roman"/>
                      </a:endParaRPr>
                    </a:p>
                  </a:txBody>
                  <a:tcPr marL="55217" marR="55217"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nSpc>
                          <a:spcPct val="100000"/>
                        </a:lnSpc>
                        <a:spcAft>
                          <a:spcPts val="0"/>
                        </a:spcAft>
                      </a:pPr>
                      <a:r>
                        <a:rPr lang="en-GB" sz="2800" dirty="0">
                          <a:solidFill>
                            <a:srgbClr val="365F91"/>
                          </a:solidFill>
                          <a:latin typeface="Calibri"/>
                          <a:ea typeface="Calibri"/>
                          <a:cs typeface="Times New Roman"/>
                        </a:rPr>
                        <a:t>Setting the scene </a:t>
                      </a:r>
                    </a:p>
                  </a:txBody>
                  <a:tcPr marL="55217" marR="55217"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1090406">
                <a:tc>
                  <a:txBody>
                    <a:bodyPr/>
                    <a:lstStyle/>
                    <a:p>
                      <a:pPr>
                        <a:lnSpc>
                          <a:spcPct val="100000"/>
                        </a:lnSpc>
                        <a:spcAft>
                          <a:spcPts val="0"/>
                        </a:spcAft>
                      </a:pPr>
                      <a:r>
                        <a:rPr lang="en-GB" sz="2800" b="1" dirty="0" smtClean="0">
                          <a:solidFill>
                            <a:srgbClr val="365F91"/>
                          </a:solidFill>
                          <a:latin typeface="Calibri"/>
                          <a:ea typeface="Calibri"/>
                          <a:cs typeface="Times New Roman"/>
                        </a:rPr>
                        <a:t>09:45</a:t>
                      </a:r>
                      <a:endParaRPr lang="en-GB" sz="2800" b="1" dirty="0">
                        <a:solidFill>
                          <a:srgbClr val="365F91"/>
                        </a:solidFill>
                        <a:latin typeface="Calibri"/>
                        <a:ea typeface="Calibri"/>
                        <a:cs typeface="Times New Roman"/>
                      </a:endParaRPr>
                    </a:p>
                  </a:txBody>
                  <a:tcPr marL="55217" marR="55217" marT="0" marB="0">
                    <a:lnL>
                      <a:noFill/>
                    </a:lnL>
                    <a:lnR>
                      <a:noFill/>
                    </a:lnR>
                    <a:lnT>
                      <a:noFill/>
                    </a:lnT>
                    <a:lnB>
                      <a:noFill/>
                    </a:lnB>
                  </a:tcPr>
                </a:tc>
                <a:tc>
                  <a:txBody>
                    <a:bodyPr/>
                    <a:lstStyle/>
                    <a:p>
                      <a:pPr>
                        <a:lnSpc>
                          <a:spcPct val="100000"/>
                        </a:lnSpc>
                        <a:spcAft>
                          <a:spcPts val="0"/>
                        </a:spcAft>
                      </a:pPr>
                      <a:r>
                        <a:rPr lang="en-GB" sz="2800" dirty="0">
                          <a:solidFill>
                            <a:srgbClr val="365F91"/>
                          </a:solidFill>
                          <a:latin typeface="Calibri"/>
                          <a:ea typeface="Calibri"/>
                          <a:cs typeface="Times New Roman"/>
                        </a:rPr>
                        <a:t>Getting back in the room -  </a:t>
                      </a:r>
                      <a:r>
                        <a:rPr lang="en-GB" sz="2800" dirty="0" smtClean="0">
                          <a:solidFill>
                            <a:srgbClr val="365F91"/>
                          </a:solidFill>
                          <a:latin typeface="Calibri"/>
                          <a:ea typeface="Calibri"/>
                          <a:cs typeface="Times New Roman"/>
                        </a:rPr>
                        <a:t>Review </a:t>
                      </a:r>
                      <a:r>
                        <a:rPr lang="en-GB" sz="2800" dirty="0">
                          <a:solidFill>
                            <a:srgbClr val="365F91"/>
                          </a:solidFill>
                          <a:latin typeface="Calibri"/>
                          <a:ea typeface="Calibri"/>
                          <a:cs typeface="Times New Roman"/>
                        </a:rPr>
                        <a:t>of city actions and progress since </a:t>
                      </a:r>
                      <a:r>
                        <a:rPr lang="en-GB" sz="2800" dirty="0" smtClean="0">
                          <a:solidFill>
                            <a:srgbClr val="365F91"/>
                          </a:solidFill>
                          <a:latin typeface="Calibri"/>
                          <a:ea typeface="Calibri"/>
                          <a:cs typeface="Times New Roman"/>
                        </a:rPr>
                        <a:t>Barnsley</a:t>
                      </a:r>
                      <a:endParaRPr lang="en-GB" sz="2800" dirty="0">
                        <a:solidFill>
                          <a:srgbClr val="365F91"/>
                        </a:solidFill>
                        <a:latin typeface="Calibri"/>
                        <a:ea typeface="Calibri"/>
                        <a:cs typeface="Times New Roman"/>
                      </a:endParaRPr>
                    </a:p>
                  </a:txBody>
                  <a:tcPr marL="55217" marR="55217" marT="0" marB="0">
                    <a:lnL>
                      <a:noFill/>
                    </a:lnL>
                    <a:lnR>
                      <a:noFill/>
                    </a:lnR>
                    <a:lnT>
                      <a:noFill/>
                    </a:lnT>
                    <a:lnB>
                      <a:noFill/>
                    </a:lnB>
                  </a:tcPr>
                </a:tc>
              </a:tr>
              <a:tr h="545204">
                <a:tc>
                  <a:txBody>
                    <a:bodyPr/>
                    <a:lstStyle/>
                    <a:p>
                      <a:pPr>
                        <a:lnSpc>
                          <a:spcPct val="100000"/>
                        </a:lnSpc>
                        <a:spcAft>
                          <a:spcPts val="0"/>
                        </a:spcAft>
                      </a:pPr>
                      <a:r>
                        <a:rPr lang="en-GB" sz="2800" b="1" dirty="0" smtClean="0">
                          <a:solidFill>
                            <a:srgbClr val="365F91"/>
                          </a:solidFill>
                          <a:latin typeface="Calibri"/>
                          <a:ea typeface="Calibri"/>
                          <a:cs typeface="Times New Roman"/>
                        </a:rPr>
                        <a:t>11:00</a:t>
                      </a:r>
                      <a:endParaRPr lang="en-GB" sz="2800" b="1" dirty="0">
                        <a:solidFill>
                          <a:srgbClr val="365F91"/>
                        </a:solidFill>
                        <a:latin typeface="Calibri"/>
                        <a:ea typeface="Calibri"/>
                        <a:cs typeface="Times New Roman"/>
                      </a:endParaRPr>
                    </a:p>
                  </a:txBody>
                  <a:tcPr marL="55217" marR="55217" marT="0" marB="0">
                    <a:lnL>
                      <a:noFill/>
                    </a:lnL>
                    <a:lnR>
                      <a:noFill/>
                    </a:lnR>
                    <a:lnT>
                      <a:noFill/>
                    </a:lnT>
                    <a:lnB>
                      <a:noFill/>
                    </a:lnB>
                    <a:solidFill>
                      <a:srgbClr val="D3DFEE"/>
                    </a:solidFill>
                  </a:tcPr>
                </a:tc>
                <a:tc>
                  <a:txBody>
                    <a:bodyPr/>
                    <a:lstStyle/>
                    <a:p>
                      <a:pPr>
                        <a:lnSpc>
                          <a:spcPct val="100000"/>
                        </a:lnSpc>
                        <a:spcAft>
                          <a:spcPts val="0"/>
                        </a:spcAft>
                      </a:pPr>
                      <a:r>
                        <a:rPr lang="en-GB" sz="2800" dirty="0" smtClean="0">
                          <a:solidFill>
                            <a:srgbClr val="365F91"/>
                          </a:solidFill>
                          <a:latin typeface="Calibri"/>
                          <a:ea typeface="Calibri"/>
                          <a:cs typeface="Times New Roman"/>
                        </a:rPr>
                        <a:t>Break</a:t>
                      </a:r>
                      <a:endParaRPr lang="en-GB" sz="2800" dirty="0">
                        <a:solidFill>
                          <a:srgbClr val="365F91"/>
                        </a:solidFill>
                        <a:latin typeface="Calibri"/>
                        <a:ea typeface="Calibri"/>
                        <a:cs typeface="Times New Roman"/>
                      </a:endParaRPr>
                    </a:p>
                  </a:txBody>
                  <a:tcPr marL="55217" marR="55217" marT="0" marB="0">
                    <a:lnL>
                      <a:noFill/>
                    </a:lnL>
                    <a:lnR>
                      <a:noFill/>
                    </a:lnR>
                    <a:lnT>
                      <a:noFill/>
                    </a:lnT>
                    <a:lnB>
                      <a:noFill/>
                    </a:lnB>
                    <a:solidFill>
                      <a:srgbClr val="D3DFEE"/>
                    </a:solidFill>
                  </a:tcPr>
                </a:tc>
              </a:tr>
              <a:tr h="545204">
                <a:tc>
                  <a:txBody>
                    <a:bodyPr/>
                    <a:lstStyle/>
                    <a:p>
                      <a:pPr>
                        <a:lnSpc>
                          <a:spcPct val="100000"/>
                        </a:lnSpc>
                        <a:spcAft>
                          <a:spcPts val="0"/>
                        </a:spcAft>
                      </a:pPr>
                      <a:r>
                        <a:rPr lang="en-GB" sz="2800" b="1" dirty="0" smtClean="0">
                          <a:solidFill>
                            <a:srgbClr val="365F91"/>
                          </a:solidFill>
                          <a:latin typeface="Calibri"/>
                          <a:ea typeface="Calibri"/>
                          <a:cs typeface="Times New Roman"/>
                        </a:rPr>
                        <a:t>11:30</a:t>
                      </a:r>
                      <a:endParaRPr lang="en-GB" sz="2800" b="1" dirty="0">
                        <a:solidFill>
                          <a:srgbClr val="365F91"/>
                        </a:solidFill>
                        <a:latin typeface="Calibri"/>
                        <a:ea typeface="Calibri"/>
                        <a:cs typeface="Times New Roman"/>
                      </a:endParaRPr>
                    </a:p>
                  </a:txBody>
                  <a:tcPr marL="55217" marR="55217" marT="0" marB="0">
                    <a:lnL>
                      <a:noFill/>
                    </a:lnL>
                    <a:lnR>
                      <a:noFill/>
                    </a:lnR>
                    <a:lnT>
                      <a:noFill/>
                    </a:lnT>
                    <a:lnB>
                      <a:noFill/>
                    </a:lnB>
                  </a:tcPr>
                </a:tc>
                <a:tc>
                  <a:txBody>
                    <a:bodyPr/>
                    <a:lstStyle/>
                    <a:p>
                      <a:pPr>
                        <a:lnSpc>
                          <a:spcPct val="100000"/>
                        </a:lnSpc>
                        <a:spcAft>
                          <a:spcPts val="0"/>
                        </a:spcAft>
                      </a:pPr>
                      <a:r>
                        <a:rPr lang="en-US" sz="2800" dirty="0" smtClean="0">
                          <a:solidFill>
                            <a:srgbClr val="365F91"/>
                          </a:solidFill>
                          <a:latin typeface="Calibri"/>
                          <a:ea typeface="Calibri"/>
                          <a:cs typeface="Times New Roman"/>
                        </a:rPr>
                        <a:t>Mid Term Review Workshop</a:t>
                      </a:r>
                      <a:endParaRPr lang="en-GB" sz="2800" dirty="0">
                        <a:solidFill>
                          <a:srgbClr val="365F91"/>
                        </a:solidFill>
                        <a:latin typeface="Calibri"/>
                        <a:ea typeface="Calibri"/>
                        <a:cs typeface="Times New Roman"/>
                      </a:endParaRPr>
                    </a:p>
                  </a:txBody>
                  <a:tcPr marL="55217" marR="55217" marT="0" marB="0">
                    <a:lnL>
                      <a:noFill/>
                    </a:lnL>
                    <a:lnR>
                      <a:noFill/>
                    </a:lnR>
                    <a:lnT>
                      <a:noFill/>
                    </a:lnT>
                    <a:lnB>
                      <a:noFill/>
                    </a:lnB>
                  </a:tcPr>
                </a:tc>
              </a:tr>
              <a:tr h="545204">
                <a:tc>
                  <a:txBody>
                    <a:bodyPr/>
                    <a:lstStyle/>
                    <a:p>
                      <a:pPr>
                        <a:lnSpc>
                          <a:spcPct val="100000"/>
                        </a:lnSpc>
                        <a:spcAft>
                          <a:spcPts val="0"/>
                        </a:spcAft>
                      </a:pPr>
                      <a:r>
                        <a:rPr lang="en-GB" sz="2800" b="1" dirty="0" smtClean="0">
                          <a:solidFill>
                            <a:srgbClr val="365F91"/>
                          </a:solidFill>
                          <a:latin typeface="Calibri"/>
                          <a:ea typeface="Calibri"/>
                          <a:cs typeface="Times New Roman"/>
                        </a:rPr>
                        <a:t>12:30</a:t>
                      </a:r>
                      <a:endParaRPr lang="en-GB" sz="2800" b="1" dirty="0">
                        <a:solidFill>
                          <a:srgbClr val="365F91"/>
                        </a:solidFill>
                        <a:latin typeface="Calibri"/>
                        <a:ea typeface="Calibri"/>
                        <a:cs typeface="Times New Roman"/>
                      </a:endParaRPr>
                    </a:p>
                  </a:txBody>
                  <a:tcPr marL="55217" marR="55217" marT="0" marB="0">
                    <a:lnL>
                      <a:noFill/>
                    </a:lnL>
                    <a:lnR>
                      <a:noFill/>
                    </a:lnR>
                    <a:lnT>
                      <a:noFill/>
                    </a:lnT>
                    <a:lnB>
                      <a:noFill/>
                    </a:lnB>
                    <a:solidFill>
                      <a:srgbClr val="D3DFEE"/>
                    </a:solidFill>
                  </a:tcPr>
                </a:tc>
                <a:tc>
                  <a:txBody>
                    <a:bodyPr/>
                    <a:lstStyle/>
                    <a:p>
                      <a:pPr>
                        <a:lnSpc>
                          <a:spcPct val="100000"/>
                        </a:lnSpc>
                        <a:spcAft>
                          <a:spcPts val="0"/>
                        </a:spcAft>
                      </a:pPr>
                      <a:r>
                        <a:rPr lang="en-GB" sz="2800" dirty="0">
                          <a:solidFill>
                            <a:srgbClr val="365F91"/>
                          </a:solidFill>
                          <a:latin typeface="Calibri"/>
                          <a:ea typeface="Calibri"/>
                          <a:cs typeface="Times New Roman"/>
                        </a:rPr>
                        <a:t>Lunch </a:t>
                      </a:r>
                    </a:p>
                  </a:txBody>
                  <a:tcPr marL="55217" marR="55217" marT="0" marB="0">
                    <a:lnL>
                      <a:noFill/>
                    </a:lnL>
                    <a:lnR>
                      <a:noFill/>
                    </a:lnR>
                    <a:lnT>
                      <a:noFill/>
                    </a:lnT>
                    <a:lnB>
                      <a:noFill/>
                    </a:lnB>
                    <a:solidFill>
                      <a:srgbClr val="D3DFEE"/>
                    </a:solidFill>
                  </a:tcPr>
                </a:tc>
              </a:tr>
            </a:tbl>
          </a:graphicData>
        </a:graphic>
      </p:graphicFrame>
    </p:spTree>
    <p:extLst>
      <p:ext uri="{BB962C8B-B14F-4D97-AF65-F5344CB8AC3E}">
        <p14:creationId xmlns:p14="http://schemas.microsoft.com/office/powerpoint/2010/main" val="3829398712"/>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2530625"/>
          </a:xfrm>
        </p:spPr>
        <p:txBody>
          <a:bodyPr/>
          <a:lstStyle/>
          <a:p>
            <a:r>
              <a:rPr lang="en-US" dirty="0" smtClean="0"/>
              <a:t> - Controlled by: Everyone (and no one)</a:t>
            </a:r>
          </a:p>
          <a:p>
            <a:r>
              <a:rPr lang="en-US" dirty="0"/>
              <a:t> </a:t>
            </a:r>
            <a:r>
              <a:rPr lang="en-US" dirty="0" smtClean="0"/>
              <a:t>- Owned by: Everyone (and no one)</a:t>
            </a:r>
          </a:p>
          <a:p>
            <a:r>
              <a:rPr lang="en-US" dirty="0" smtClean="0"/>
              <a:t> - Self-sustaining in the right conditions</a:t>
            </a:r>
          </a:p>
          <a:p>
            <a:r>
              <a:rPr lang="en-US" dirty="0"/>
              <a:t> </a:t>
            </a:r>
            <a:r>
              <a:rPr lang="en-US" dirty="0" smtClean="0"/>
              <a:t>- Self-perpetuating with the right inputs</a:t>
            </a:r>
            <a:endParaRPr lang="en-US" dirty="0"/>
          </a:p>
        </p:txBody>
      </p:sp>
      <p:sp>
        <p:nvSpPr>
          <p:cNvPr id="6" name="Title 1"/>
          <p:cNvSpPr txBox="1">
            <a:spLocks/>
          </p:cNvSpPr>
          <p:nvPr/>
        </p:nvSpPr>
        <p:spPr>
          <a:xfrm>
            <a:off x="609600" y="609600"/>
            <a:ext cx="8229600"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mtClean="0">
                <a:solidFill>
                  <a:prstClr val="white"/>
                </a:solidFill>
              </a:rPr>
              <a:t>Entrepreneurship Ecosystems</a:t>
            </a:r>
            <a:endParaRPr lang="en-US" dirty="0">
              <a:solidFill>
                <a:prstClr val="white"/>
              </a:solidFill>
            </a:endParaRPr>
          </a:p>
        </p:txBody>
      </p:sp>
    </p:spTree>
    <p:extLst>
      <p:ext uri="{BB962C8B-B14F-4D97-AF65-F5344CB8AC3E}">
        <p14:creationId xmlns:p14="http://schemas.microsoft.com/office/powerpoint/2010/main" val="626960518"/>
      </p:ext>
    </p:extLst>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*Important Slide Alert*</a:t>
            </a:r>
            <a:endParaRPr lang="en-US" dirty="0"/>
          </a:p>
        </p:txBody>
      </p:sp>
      <p:sp>
        <p:nvSpPr>
          <p:cNvPr id="3" name="Content Placeholder 2"/>
          <p:cNvSpPr>
            <a:spLocks noGrp="1"/>
          </p:cNvSpPr>
          <p:nvPr>
            <p:ph idx="1"/>
          </p:nvPr>
        </p:nvSpPr>
        <p:spPr/>
        <p:txBody>
          <a:bodyPr/>
          <a:lstStyle/>
          <a:p>
            <a:r>
              <a:rPr lang="en-GB" dirty="0"/>
              <a:t>If you only remember one </a:t>
            </a:r>
            <a:r>
              <a:rPr lang="en-GB" dirty="0" smtClean="0"/>
              <a:t>thing:</a:t>
            </a:r>
          </a:p>
          <a:p>
            <a:endParaRPr lang="en-US" dirty="0" smtClean="0"/>
          </a:p>
        </p:txBody>
      </p:sp>
    </p:spTree>
    <p:extLst>
      <p:ext uri="{BB962C8B-B14F-4D97-AF65-F5344CB8AC3E}">
        <p14:creationId xmlns:p14="http://schemas.microsoft.com/office/powerpoint/2010/main" val="1895634842"/>
      </p:ext>
    </p:extLst>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*Important Slide Alert*</a:t>
            </a:r>
            <a:endParaRPr lang="en-US" dirty="0"/>
          </a:p>
        </p:txBody>
      </p:sp>
      <p:sp>
        <p:nvSpPr>
          <p:cNvPr id="3" name="Content Placeholder 2"/>
          <p:cNvSpPr>
            <a:spLocks noGrp="1"/>
          </p:cNvSpPr>
          <p:nvPr>
            <p:ph idx="1"/>
          </p:nvPr>
        </p:nvSpPr>
        <p:spPr/>
        <p:txBody>
          <a:bodyPr/>
          <a:lstStyle/>
          <a:p>
            <a:r>
              <a:rPr lang="en-GB" dirty="0"/>
              <a:t>If you only remember one </a:t>
            </a:r>
            <a:r>
              <a:rPr lang="en-GB" dirty="0" smtClean="0"/>
              <a:t>thing:</a:t>
            </a:r>
          </a:p>
          <a:p>
            <a:endParaRPr lang="en-US" dirty="0" smtClean="0"/>
          </a:p>
          <a:p>
            <a:pPr algn="ctr"/>
            <a:r>
              <a:rPr lang="en-US" dirty="0" smtClean="0"/>
              <a:t>You can’t </a:t>
            </a:r>
            <a:r>
              <a:rPr lang="en-US" i="1" u="sng" dirty="0" smtClean="0"/>
              <a:t>create</a:t>
            </a:r>
            <a:r>
              <a:rPr lang="en-US" dirty="0" smtClean="0"/>
              <a:t> an ecosystem from the top down, but you can </a:t>
            </a:r>
            <a:r>
              <a:rPr lang="en-US" i="1" u="sng" dirty="0" smtClean="0"/>
              <a:t>create the conditions</a:t>
            </a:r>
            <a:r>
              <a:rPr lang="en-US" dirty="0" smtClean="0"/>
              <a:t> to encourage a vibrant ecosystem to flourish.</a:t>
            </a:r>
            <a:endParaRPr lang="en-GB" dirty="0"/>
          </a:p>
        </p:txBody>
      </p:sp>
    </p:spTree>
    <p:extLst>
      <p:ext uri="{BB962C8B-B14F-4D97-AF65-F5344CB8AC3E}">
        <p14:creationId xmlns:p14="http://schemas.microsoft.com/office/powerpoint/2010/main" val="2068722535"/>
      </p:ext>
    </p:extLst>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cstate="screen"/>
          <a:srcRect/>
          <a:stretch>
            <a:fillRect/>
          </a:stretch>
        </p:blipFill>
        <p:spPr bwMode="auto">
          <a:xfrm>
            <a:off x="0" y="0"/>
            <a:ext cx="9204158" cy="6858000"/>
          </a:xfrm>
          <a:prstGeom prst="rect">
            <a:avLst/>
          </a:prstGeom>
          <a:noFill/>
          <a:ln w="9525">
            <a:noFill/>
            <a:miter lim="800000"/>
            <a:headEnd/>
            <a:tailEnd/>
          </a:ln>
        </p:spPr>
      </p:pic>
    </p:spTree>
    <p:extLst>
      <p:ext uri="{BB962C8B-B14F-4D97-AF65-F5344CB8AC3E}">
        <p14:creationId xmlns:p14="http://schemas.microsoft.com/office/powerpoint/2010/main" val="4132110493"/>
      </p:ext>
    </p:extLst>
  </p:cSld>
  <p:clrMapOvr>
    <a:masterClrMapping/>
  </p:clrMapOvr>
  <p:transition spd="slow">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7" descr="questionmark.png"/>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538913" y="1951038"/>
            <a:ext cx="676275"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5" name="Picture 26" descr="questionmark.png"/>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908175" y="4310063"/>
            <a:ext cx="676275"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6" name="Picture 24" descr="questionmark.png"/>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269163" y="3622675"/>
            <a:ext cx="17526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22" descr="questionmark.png"/>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4033838" y="0"/>
            <a:ext cx="1592262"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8" name="Picture 21" descr="questionmark.png"/>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2917825" y="3035300"/>
            <a:ext cx="898525"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9" name="Picture 3" descr="questionmark.png"/>
          <p:cNvPicPr>
            <a:picLocks noChangeAspect="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420688" y="215900"/>
            <a:ext cx="1752600" cy="351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77838"/>
            <a:ext cx="8229600" cy="1143000"/>
          </a:xfrm>
        </p:spPr>
        <p:txBody>
          <a:bodyPr/>
          <a:lstStyle/>
          <a:p>
            <a:pPr>
              <a:defRPr/>
            </a:pPr>
            <a:r>
              <a:rPr lang="en-GB" sz="4400" b="1" dirty="0" smtClean="0">
                <a:solidFill>
                  <a:srgbClr val="F9B123"/>
                </a:solidFill>
                <a:effectLst>
                  <a:outerShdw blurRad="50800" dist="38100" dir="2700000" algn="tl" rotWithShape="0">
                    <a:srgbClr val="000000">
                      <a:alpha val="43000"/>
                    </a:srgbClr>
                  </a:outerShdw>
                </a:effectLst>
              </a:rPr>
              <a:t>Question time</a:t>
            </a:r>
            <a:endParaRPr lang="en-GB" sz="4400" b="1" dirty="0">
              <a:solidFill>
                <a:srgbClr val="F9B123"/>
              </a:solidFill>
              <a:effectLst>
                <a:outerShdw blurRad="50800" dist="38100" dir="2700000" algn="tl" rotWithShape="0">
                  <a:srgbClr val="000000">
                    <a:alpha val="43000"/>
                  </a:srgbClr>
                </a:outerShdw>
              </a:effectLst>
            </a:endParaRPr>
          </a:p>
        </p:txBody>
      </p:sp>
      <p:sp>
        <p:nvSpPr>
          <p:cNvPr id="79881" name="TextBox 4"/>
          <p:cNvSpPr txBox="1">
            <a:spLocks noChangeArrowheads="1"/>
          </p:cNvSpPr>
          <p:nvPr/>
        </p:nvSpPr>
        <p:spPr bwMode="auto">
          <a:xfrm>
            <a:off x="504825" y="2925763"/>
            <a:ext cx="36941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Arial" pitchFamily="34" charset="0"/>
                <a:ea typeface="ＭＳ Ｐゴシック" pitchFamily="34" charset="-128"/>
              </a:defRPr>
            </a:lvl1pPr>
            <a:lvl2pPr>
              <a:defRPr sz="2400">
                <a:solidFill>
                  <a:schemeClr val="bg1"/>
                </a:solidFill>
                <a:latin typeface="Arial" pitchFamily="34" charset="0"/>
                <a:ea typeface="ＭＳ Ｐゴシック" pitchFamily="34" charset="-128"/>
              </a:defRPr>
            </a:lvl2pPr>
            <a:lvl3pPr>
              <a:defRPr sz="2400">
                <a:solidFill>
                  <a:schemeClr val="bg1"/>
                </a:solidFill>
                <a:latin typeface="Arial" pitchFamily="34" charset="0"/>
                <a:ea typeface="ＭＳ Ｐゴシック" pitchFamily="34" charset="-128"/>
              </a:defRPr>
            </a:lvl3pPr>
            <a:lvl4pPr>
              <a:defRPr sz="2400">
                <a:solidFill>
                  <a:schemeClr val="bg1"/>
                </a:solidFill>
                <a:latin typeface="Arial" pitchFamily="34" charset="0"/>
                <a:ea typeface="ＭＳ Ｐゴシック" pitchFamily="34" charset="-128"/>
              </a:defRPr>
            </a:lvl4pPr>
            <a:lvl5pPr>
              <a:defRPr sz="24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9pPr>
          </a:lstStyle>
          <a:p>
            <a:pPr defTabSz="914400">
              <a:buClrTx/>
              <a:buSzTx/>
              <a:buFontTx/>
              <a:buNone/>
            </a:pPr>
            <a:r>
              <a:rPr lang="en-GB" altLang="en-US" sz="2800">
                <a:solidFill>
                  <a:srgbClr val="FFD73C"/>
                </a:solidFill>
                <a:cs typeface="Arial" pitchFamily="34" charset="0"/>
              </a:rPr>
              <a:t>L'heure des questions</a:t>
            </a:r>
          </a:p>
        </p:txBody>
      </p:sp>
      <p:sp>
        <p:nvSpPr>
          <p:cNvPr id="79882" name="TextBox 5"/>
          <p:cNvSpPr txBox="1">
            <a:spLocks noChangeArrowheads="1"/>
          </p:cNvSpPr>
          <p:nvPr/>
        </p:nvSpPr>
        <p:spPr bwMode="auto">
          <a:xfrm>
            <a:off x="4011613" y="2838450"/>
            <a:ext cx="3933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Arial" pitchFamily="34" charset="0"/>
                <a:ea typeface="ＭＳ Ｐゴシック" pitchFamily="34" charset="-128"/>
              </a:defRPr>
            </a:lvl1pPr>
            <a:lvl2pPr>
              <a:defRPr sz="2400">
                <a:solidFill>
                  <a:schemeClr val="bg1"/>
                </a:solidFill>
                <a:latin typeface="Arial" pitchFamily="34" charset="0"/>
                <a:ea typeface="ＭＳ Ｐゴシック" pitchFamily="34" charset="-128"/>
              </a:defRPr>
            </a:lvl2pPr>
            <a:lvl3pPr>
              <a:defRPr sz="2400">
                <a:solidFill>
                  <a:schemeClr val="bg1"/>
                </a:solidFill>
                <a:latin typeface="Arial" pitchFamily="34" charset="0"/>
                <a:ea typeface="ＭＳ Ｐゴシック" pitchFamily="34" charset="-128"/>
              </a:defRPr>
            </a:lvl3pPr>
            <a:lvl4pPr>
              <a:defRPr sz="2400">
                <a:solidFill>
                  <a:schemeClr val="bg1"/>
                </a:solidFill>
                <a:latin typeface="Arial" pitchFamily="34" charset="0"/>
                <a:ea typeface="ＭＳ Ｐゴシック" pitchFamily="34" charset="-128"/>
              </a:defRPr>
            </a:lvl4pPr>
            <a:lvl5pPr>
              <a:defRPr sz="24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9pPr>
          </a:lstStyle>
          <a:p>
            <a:pPr defTabSz="914400">
              <a:buClrTx/>
              <a:buSzTx/>
              <a:buFontTx/>
              <a:buNone/>
            </a:pPr>
            <a:r>
              <a:rPr lang="en-GB" altLang="en-US">
                <a:solidFill>
                  <a:srgbClr val="595959"/>
                </a:solidFill>
                <a:cs typeface="Arial" pitchFamily="34" charset="0"/>
              </a:rPr>
              <a:t>Doba vyhrazená pro otázky</a:t>
            </a:r>
          </a:p>
        </p:txBody>
      </p:sp>
      <p:sp>
        <p:nvSpPr>
          <p:cNvPr id="79883" name="TextBox 6"/>
          <p:cNvSpPr txBox="1">
            <a:spLocks noChangeArrowheads="1"/>
          </p:cNvSpPr>
          <p:nvPr/>
        </p:nvSpPr>
        <p:spPr bwMode="auto">
          <a:xfrm>
            <a:off x="5697538" y="2181225"/>
            <a:ext cx="33131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Arial" pitchFamily="34" charset="0"/>
                <a:ea typeface="ＭＳ Ｐゴシック" pitchFamily="34" charset="-128"/>
              </a:defRPr>
            </a:lvl1pPr>
            <a:lvl2pPr>
              <a:defRPr sz="2400">
                <a:solidFill>
                  <a:schemeClr val="bg1"/>
                </a:solidFill>
                <a:latin typeface="Arial" pitchFamily="34" charset="0"/>
                <a:ea typeface="ＭＳ Ｐゴシック" pitchFamily="34" charset="-128"/>
              </a:defRPr>
            </a:lvl2pPr>
            <a:lvl3pPr>
              <a:defRPr sz="2400">
                <a:solidFill>
                  <a:schemeClr val="bg1"/>
                </a:solidFill>
                <a:latin typeface="Arial" pitchFamily="34" charset="0"/>
                <a:ea typeface="ＭＳ Ｐゴシック" pitchFamily="34" charset="-128"/>
              </a:defRPr>
            </a:lvl3pPr>
            <a:lvl4pPr>
              <a:defRPr sz="2400">
                <a:solidFill>
                  <a:schemeClr val="bg1"/>
                </a:solidFill>
                <a:latin typeface="Arial" pitchFamily="34" charset="0"/>
                <a:ea typeface="ＭＳ Ｐゴシック" pitchFamily="34" charset="-128"/>
              </a:defRPr>
            </a:lvl4pPr>
            <a:lvl5pPr>
              <a:defRPr sz="24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9pPr>
          </a:lstStyle>
          <a:p>
            <a:pPr defTabSz="914400">
              <a:buClrTx/>
              <a:buSzTx/>
              <a:buFontTx/>
              <a:buNone/>
            </a:pPr>
            <a:r>
              <a:rPr lang="en-GB" altLang="en-US" sz="2800">
                <a:solidFill>
                  <a:srgbClr val="FFD73C"/>
                </a:solidFill>
                <a:cs typeface="Arial" pitchFamily="34" charset="0"/>
              </a:rPr>
              <a:t>Turno de preguntas</a:t>
            </a:r>
          </a:p>
        </p:txBody>
      </p:sp>
      <p:sp>
        <p:nvSpPr>
          <p:cNvPr id="8" name="TextBox 7"/>
          <p:cNvSpPr txBox="1"/>
          <p:nvPr/>
        </p:nvSpPr>
        <p:spPr>
          <a:xfrm>
            <a:off x="681038" y="3733800"/>
            <a:ext cx="2817812" cy="768350"/>
          </a:xfrm>
          <a:prstGeom prst="rect">
            <a:avLst/>
          </a:prstGeom>
          <a:noFill/>
        </p:spPr>
        <p:txBody>
          <a:bodyPr wrap="none">
            <a:spAutoFit/>
          </a:bodyPr>
          <a:lstStyle/>
          <a:p>
            <a:pPr defTabSz="914400">
              <a:buClrTx/>
              <a:buSzTx/>
              <a:buFontTx/>
              <a:buNone/>
              <a:defRPr/>
            </a:pPr>
            <a:r>
              <a:rPr lang="en-GB" sz="4400" b="1" dirty="0" err="1">
                <a:solidFill>
                  <a:srgbClr val="F9B123"/>
                </a:solidFill>
                <a:effectLst>
                  <a:outerShdw blurRad="50800" dist="38100" dir="2700000" algn="tl" rotWithShape="0">
                    <a:srgbClr val="000000">
                      <a:alpha val="43000"/>
                    </a:srgbClr>
                  </a:outerShdw>
                </a:effectLst>
                <a:latin typeface="Arial"/>
                <a:ea typeface="ＭＳ Ｐゴシック" charset="0"/>
                <a:cs typeface="Arial"/>
              </a:rPr>
              <a:t>Spørgetid</a:t>
            </a:r>
            <a:endParaRPr lang="en-GB" sz="4400" b="1" dirty="0">
              <a:solidFill>
                <a:srgbClr val="F9B123"/>
              </a:solidFill>
              <a:effectLst>
                <a:outerShdw blurRad="50800" dist="38100" dir="2700000" algn="tl" rotWithShape="0">
                  <a:srgbClr val="000000">
                    <a:alpha val="43000"/>
                  </a:srgbClr>
                </a:outerShdw>
              </a:effectLst>
              <a:latin typeface="Arial"/>
              <a:ea typeface="ＭＳ Ｐゴシック" charset="0"/>
              <a:cs typeface="Arial"/>
            </a:endParaRPr>
          </a:p>
        </p:txBody>
      </p:sp>
      <p:sp>
        <p:nvSpPr>
          <p:cNvPr id="79885" name="TextBox 8"/>
          <p:cNvSpPr txBox="1">
            <a:spLocks noChangeArrowheads="1"/>
          </p:cNvSpPr>
          <p:nvPr/>
        </p:nvSpPr>
        <p:spPr bwMode="auto">
          <a:xfrm>
            <a:off x="3367088" y="4129088"/>
            <a:ext cx="2460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Arial" pitchFamily="34" charset="0"/>
                <a:ea typeface="ＭＳ Ｐゴシック" pitchFamily="34" charset="-128"/>
              </a:defRPr>
            </a:lvl1pPr>
            <a:lvl2pPr>
              <a:defRPr sz="2400">
                <a:solidFill>
                  <a:schemeClr val="bg1"/>
                </a:solidFill>
                <a:latin typeface="Arial" pitchFamily="34" charset="0"/>
                <a:ea typeface="ＭＳ Ｐゴシック" pitchFamily="34" charset="-128"/>
              </a:defRPr>
            </a:lvl2pPr>
            <a:lvl3pPr>
              <a:defRPr sz="2400">
                <a:solidFill>
                  <a:schemeClr val="bg1"/>
                </a:solidFill>
                <a:latin typeface="Arial" pitchFamily="34" charset="0"/>
                <a:ea typeface="ＭＳ Ｐゴシック" pitchFamily="34" charset="-128"/>
              </a:defRPr>
            </a:lvl3pPr>
            <a:lvl4pPr>
              <a:defRPr sz="2400">
                <a:solidFill>
                  <a:schemeClr val="bg1"/>
                </a:solidFill>
                <a:latin typeface="Arial" pitchFamily="34" charset="0"/>
                <a:ea typeface="ＭＳ Ｐゴシック" pitchFamily="34" charset="-128"/>
              </a:defRPr>
            </a:lvl4pPr>
            <a:lvl5pPr>
              <a:defRPr sz="24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9pPr>
          </a:lstStyle>
          <a:p>
            <a:pPr defTabSz="914400">
              <a:buClrTx/>
              <a:buSzTx/>
              <a:buFontTx/>
              <a:buNone/>
            </a:pPr>
            <a:r>
              <a:rPr lang="en-GB" altLang="en-US" sz="3200">
                <a:solidFill>
                  <a:srgbClr val="FFD73C"/>
                </a:solidFill>
                <a:cs typeface="Arial" pitchFamily="34" charset="0"/>
              </a:rPr>
              <a:t>vragenuurtje</a:t>
            </a:r>
          </a:p>
        </p:txBody>
      </p:sp>
      <p:sp>
        <p:nvSpPr>
          <p:cNvPr id="10" name="TextBox 9"/>
          <p:cNvSpPr txBox="1"/>
          <p:nvPr/>
        </p:nvSpPr>
        <p:spPr>
          <a:xfrm>
            <a:off x="4568825" y="4641850"/>
            <a:ext cx="2441575" cy="769938"/>
          </a:xfrm>
          <a:prstGeom prst="rect">
            <a:avLst/>
          </a:prstGeom>
          <a:noFill/>
        </p:spPr>
        <p:txBody>
          <a:bodyPr wrap="none">
            <a:spAutoFit/>
          </a:bodyPr>
          <a:lstStyle/>
          <a:p>
            <a:pPr defTabSz="914400">
              <a:buClrTx/>
              <a:buSzTx/>
              <a:buFontTx/>
              <a:buNone/>
              <a:defRPr/>
            </a:pPr>
            <a:r>
              <a:rPr lang="en-GB" sz="4400" b="1" dirty="0" err="1">
                <a:solidFill>
                  <a:srgbClr val="F9B123"/>
                </a:solidFill>
                <a:effectLst>
                  <a:outerShdw blurRad="50800" dist="38100" dir="2700000" algn="tl" rotWithShape="0">
                    <a:srgbClr val="000000">
                      <a:alpha val="43000"/>
                    </a:srgbClr>
                  </a:outerShdw>
                </a:effectLst>
                <a:latin typeface="Arial"/>
                <a:ea typeface="ＭＳ Ｐゴシック" charset="0"/>
                <a:cs typeface="Arial"/>
              </a:rPr>
              <a:t>Infotund</a:t>
            </a:r>
            <a:endParaRPr lang="en-GB" sz="4400" b="1" dirty="0">
              <a:solidFill>
                <a:srgbClr val="F9B123"/>
              </a:solidFill>
              <a:effectLst>
                <a:outerShdw blurRad="50800" dist="38100" dir="2700000" algn="tl" rotWithShape="0">
                  <a:srgbClr val="000000">
                    <a:alpha val="43000"/>
                  </a:srgbClr>
                </a:outerShdw>
              </a:effectLst>
              <a:latin typeface="Arial"/>
              <a:ea typeface="ＭＳ Ｐゴシック" charset="0"/>
              <a:cs typeface="Arial"/>
            </a:endParaRPr>
          </a:p>
        </p:txBody>
      </p:sp>
      <p:sp>
        <p:nvSpPr>
          <p:cNvPr id="11" name="TextBox 10"/>
          <p:cNvSpPr txBox="1"/>
          <p:nvPr/>
        </p:nvSpPr>
        <p:spPr>
          <a:xfrm>
            <a:off x="5056188" y="3386138"/>
            <a:ext cx="3227387" cy="769937"/>
          </a:xfrm>
          <a:prstGeom prst="rect">
            <a:avLst/>
          </a:prstGeom>
          <a:noFill/>
        </p:spPr>
        <p:txBody>
          <a:bodyPr wrap="none">
            <a:spAutoFit/>
          </a:bodyPr>
          <a:lstStyle/>
          <a:p>
            <a:pPr defTabSz="914400">
              <a:buClrTx/>
              <a:buSzTx/>
              <a:buFontTx/>
              <a:buNone/>
              <a:defRPr/>
            </a:pPr>
            <a:r>
              <a:rPr lang="en-GB" sz="4400" b="1" dirty="0" err="1">
                <a:solidFill>
                  <a:srgbClr val="F9B123"/>
                </a:solidFill>
                <a:effectLst>
                  <a:outerShdw blurRad="50800" dist="38100" dir="2700000" algn="tl" rotWithShape="0">
                    <a:srgbClr val="000000">
                      <a:alpha val="43000"/>
                    </a:srgbClr>
                  </a:outerShdw>
                </a:effectLst>
                <a:latin typeface="Arial"/>
                <a:ea typeface="ＭＳ Ｐゴシック" charset="0"/>
                <a:cs typeface="Arial"/>
              </a:rPr>
              <a:t>Kyselytunti</a:t>
            </a:r>
            <a:endParaRPr lang="en-GB" sz="4400" b="1" dirty="0">
              <a:solidFill>
                <a:srgbClr val="F9B123"/>
              </a:solidFill>
              <a:effectLst>
                <a:outerShdw blurRad="50800" dist="38100" dir="2700000" algn="tl" rotWithShape="0">
                  <a:srgbClr val="000000">
                    <a:alpha val="43000"/>
                  </a:srgbClr>
                </a:outerShdw>
              </a:effectLst>
              <a:latin typeface="Arial"/>
              <a:ea typeface="ＭＳ Ｐゴシック" charset="0"/>
              <a:cs typeface="Arial"/>
            </a:endParaRPr>
          </a:p>
        </p:txBody>
      </p:sp>
      <p:sp>
        <p:nvSpPr>
          <p:cNvPr id="79888" name="TextBox 11"/>
          <p:cNvSpPr txBox="1">
            <a:spLocks noChangeArrowheads="1"/>
          </p:cNvSpPr>
          <p:nvPr/>
        </p:nvSpPr>
        <p:spPr bwMode="auto">
          <a:xfrm>
            <a:off x="1131888" y="1811338"/>
            <a:ext cx="38534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Arial" pitchFamily="34" charset="0"/>
                <a:ea typeface="ＭＳ Ｐゴシック" pitchFamily="34" charset="-128"/>
              </a:defRPr>
            </a:lvl1pPr>
            <a:lvl2pPr>
              <a:defRPr sz="2400">
                <a:solidFill>
                  <a:schemeClr val="bg1"/>
                </a:solidFill>
                <a:latin typeface="Arial" pitchFamily="34" charset="0"/>
                <a:ea typeface="ＭＳ Ｐゴシック" pitchFamily="34" charset="-128"/>
              </a:defRPr>
            </a:lvl2pPr>
            <a:lvl3pPr>
              <a:defRPr sz="2400">
                <a:solidFill>
                  <a:schemeClr val="bg1"/>
                </a:solidFill>
                <a:latin typeface="Arial" pitchFamily="34" charset="0"/>
                <a:ea typeface="ＭＳ Ｐゴシック" pitchFamily="34" charset="-128"/>
              </a:defRPr>
            </a:lvl3pPr>
            <a:lvl4pPr>
              <a:defRPr sz="2400">
                <a:solidFill>
                  <a:schemeClr val="bg1"/>
                </a:solidFill>
                <a:latin typeface="Arial" pitchFamily="34" charset="0"/>
                <a:ea typeface="ＭＳ Ｐゴシック" pitchFamily="34" charset="-128"/>
              </a:defRPr>
            </a:lvl4pPr>
            <a:lvl5pPr>
              <a:defRPr sz="24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9pPr>
          </a:lstStyle>
          <a:p>
            <a:pPr defTabSz="914400">
              <a:buClrTx/>
              <a:buSzTx/>
              <a:buFontTx/>
              <a:buNone/>
            </a:pPr>
            <a:r>
              <a:rPr lang="en-US" altLang="en-US" sz="2800" dirty="0" smtClean="0">
                <a:solidFill>
                  <a:srgbClr val="595959"/>
                </a:solidFill>
                <a:cs typeface="Arial" pitchFamily="34" charset="0"/>
              </a:rPr>
              <a:t>H </a:t>
            </a:r>
            <a:r>
              <a:rPr lang="el-GR" altLang="en-US" sz="2800" dirty="0" smtClean="0">
                <a:solidFill>
                  <a:srgbClr val="595959"/>
                </a:solidFill>
                <a:cs typeface="Arial" pitchFamily="34" charset="0"/>
              </a:rPr>
              <a:t>ώρα </a:t>
            </a:r>
            <a:r>
              <a:rPr lang="el-GR" altLang="en-US" sz="2800" dirty="0">
                <a:solidFill>
                  <a:srgbClr val="595959"/>
                </a:solidFill>
                <a:cs typeface="Arial" pitchFamily="34" charset="0"/>
              </a:rPr>
              <a:t>των ερωτήσεων</a:t>
            </a:r>
          </a:p>
        </p:txBody>
      </p:sp>
      <p:sp>
        <p:nvSpPr>
          <p:cNvPr id="79889" name="TextBox 12"/>
          <p:cNvSpPr txBox="1">
            <a:spLocks noChangeArrowheads="1"/>
          </p:cNvSpPr>
          <p:nvPr/>
        </p:nvSpPr>
        <p:spPr bwMode="auto">
          <a:xfrm>
            <a:off x="5124450" y="1663700"/>
            <a:ext cx="31226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Arial" pitchFamily="34" charset="0"/>
                <a:ea typeface="ＭＳ Ｐゴシック" pitchFamily="34" charset="-128"/>
              </a:defRPr>
            </a:lvl1pPr>
            <a:lvl2pPr>
              <a:defRPr sz="2400">
                <a:solidFill>
                  <a:schemeClr val="bg1"/>
                </a:solidFill>
                <a:latin typeface="Arial" pitchFamily="34" charset="0"/>
                <a:ea typeface="ＭＳ Ｐゴシック" pitchFamily="34" charset="-128"/>
              </a:defRPr>
            </a:lvl2pPr>
            <a:lvl3pPr>
              <a:defRPr sz="2400">
                <a:solidFill>
                  <a:schemeClr val="bg1"/>
                </a:solidFill>
                <a:latin typeface="Arial" pitchFamily="34" charset="0"/>
                <a:ea typeface="ＭＳ Ｐゴシック" pitchFamily="34" charset="-128"/>
              </a:defRPr>
            </a:lvl3pPr>
            <a:lvl4pPr>
              <a:defRPr sz="2400">
                <a:solidFill>
                  <a:schemeClr val="bg1"/>
                </a:solidFill>
                <a:latin typeface="Arial" pitchFamily="34" charset="0"/>
                <a:ea typeface="ＭＳ Ｐゴシック" pitchFamily="34" charset="-128"/>
              </a:defRPr>
            </a:lvl4pPr>
            <a:lvl5pPr>
              <a:defRPr sz="24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9pPr>
          </a:lstStyle>
          <a:p>
            <a:pPr defTabSz="914400">
              <a:buClrTx/>
              <a:buSzTx/>
              <a:buFontTx/>
              <a:buNone/>
            </a:pPr>
            <a:r>
              <a:rPr lang="en-US" altLang="en-US" sz="3200" b="1">
                <a:solidFill>
                  <a:srgbClr val="004699"/>
                </a:solidFill>
                <a:cs typeface="Arial" pitchFamily="34" charset="0"/>
              </a:rPr>
              <a:t>Kérdések órája</a:t>
            </a:r>
          </a:p>
        </p:txBody>
      </p:sp>
      <p:sp>
        <p:nvSpPr>
          <p:cNvPr id="79890" name="TextBox 13"/>
          <p:cNvSpPr txBox="1">
            <a:spLocks noChangeArrowheads="1"/>
          </p:cNvSpPr>
          <p:nvPr/>
        </p:nvSpPr>
        <p:spPr bwMode="auto">
          <a:xfrm>
            <a:off x="3200400" y="1190625"/>
            <a:ext cx="32575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Arial" pitchFamily="34" charset="0"/>
                <a:ea typeface="ＭＳ Ｐゴシック" pitchFamily="34" charset="-128"/>
              </a:defRPr>
            </a:lvl1pPr>
            <a:lvl2pPr>
              <a:defRPr sz="2400">
                <a:solidFill>
                  <a:schemeClr val="bg1"/>
                </a:solidFill>
                <a:latin typeface="Arial" pitchFamily="34" charset="0"/>
                <a:ea typeface="ＭＳ Ｐゴシック" pitchFamily="34" charset="-128"/>
              </a:defRPr>
            </a:lvl2pPr>
            <a:lvl3pPr>
              <a:defRPr sz="2400">
                <a:solidFill>
                  <a:schemeClr val="bg1"/>
                </a:solidFill>
                <a:latin typeface="Arial" pitchFamily="34" charset="0"/>
                <a:ea typeface="ＭＳ Ｐゴシック" pitchFamily="34" charset="-128"/>
              </a:defRPr>
            </a:lvl3pPr>
            <a:lvl4pPr>
              <a:defRPr sz="2400">
                <a:solidFill>
                  <a:schemeClr val="bg1"/>
                </a:solidFill>
                <a:latin typeface="Arial" pitchFamily="34" charset="0"/>
                <a:ea typeface="ＭＳ Ｐゴシック" pitchFamily="34" charset="-128"/>
              </a:defRPr>
            </a:lvl4pPr>
            <a:lvl5pPr>
              <a:defRPr sz="24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9pPr>
          </a:lstStyle>
          <a:p>
            <a:pPr defTabSz="914400">
              <a:buClrTx/>
              <a:buSzTx/>
              <a:buFontTx/>
              <a:buNone/>
            </a:pPr>
            <a:r>
              <a:rPr lang="en-US" altLang="en-US" sz="3200" b="1" dirty="0" err="1">
                <a:solidFill>
                  <a:srgbClr val="004699"/>
                </a:solidFill>
                <a:cs typeface="Arial" pitchFamily="34" charset="0"/>
              </a:rPr>
              <a:t>Jautājumu</a:t>
            </a:r>
            <a:r>
              <a:rPr lang="en-US" altLang="en-US" sz="3200" b="1" dirty="0">
                <a:solidFill>
                  <a:srgbClr val="004699"/>
                </a:solidFill>
                <a:cs typeface="Arial" pitchFamily="34" charset="0"/>
              </a:rPr>
              <a:t> </a:t>
            </a:r>
            <a:r>
              <a:rPr lang="en-US" altLang="en-US" sz="3200" b="1" dirty="0" err="1">
                <a:solidFill>
                  <a:srgbClr val="004699"/>
                </a:solidFill>
                <a:cs typeface="Arial" pitchFamily="34" charset="0"/>
              </a:rPr>
              <a:t>laiks</a:t>
            </a:r>
            <a:endParaRPr lang="en-US" altLang="en-US" sz="3200" b="1" dirty="0">
              <a:solidFill>
                <a:srgbClr val="004699"/>
              </a:solidFill>
              <a:cs typeface="Arial" pitchFamily="34" charset="0"/>
            </a:endParaRPr>
          </a:p>
        </p:txBody>
      </p:sp>
      <p:sp>
        <p:nvSpPr>
          <p:cNvPr id="79891" name="TextBox 14"/>
          <p:cNvSpPr txBox="1">
            <a:spLocks noChangeArrowheads="1"/>
          </p:cNvSpPr>
          <p:nvPr/>
        </p:nvSpPr>
        <p:spPr bwMode="auto">
          <a:xfrm>
            <a:off x="2998788" y="333375"/>
            <a:ext cx="2717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Arial" pitchFamily="34" charset="0"/>
                <a:ea typeface="ＭＳ Ｐゴシック" pitchFamily="34" charset="-128"/>
              </a:defRPr>
            </a:lvl1pPr>
            <a:lvl2pPr>
              <a:defRPr sz="2400">
                <a:solidFill>
                  <a:schemeClr val="bg1"/>
                </a:solidFill>
                <a:latin typeface="Arial" pitchFamily="34" charset="0"/>
                <a:ea typeface="ＭＳ Ｐゴシック" pitchFamily="34" charset="-128"/>
              </a:defRPr>
            </a:lvl2pPr>
            <a:lvl3pPr>
              <a:defRPr sz="2400">
                <a:solidFill>
                  <a:schemeClr val="bg1"/>
                </a:solidFill>
                <a:latin typeface="Arial" pitchFamily="34" charset="0"/>
                <a:ea typeface="ＭＳ Ｐゴシック" pitchFamily="34" charset="-128"/>
              </a:defRPr>
            </a:lvl3pPr>
            <a:lvl4pPr>
              <a:defRPr sz="2400">
                <a:solidFill>
                  <a:schemeClr val="bg1"/>
                </a:solidFill>
                <a:latin typeface="Arial" pitchFamily="34" charset="0"/>
                <a:ea typeface="ＭＳ Ｐゴシック" pitchFamily="34" charset="-128"/>
              </a:defRPr>
            </a:lvl4pPr>
            <a:lvl5pPr>
              <a:defRPr sz="24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9pPr>
          </a:lstStyle>
          <a:p>
            <a:pPr defTabSz="914400">
              <a:buClrTx/>
              <a:buSzTx/>
              <a:buFontTx/>
              <a:buNone/>
            </a:pPr>
            <a:r>
              <a:rPr lang="en-US" altLang="en-US">
                <a:solidFill>
                  <a:srgbClr val="FFE580"/>
                </a:solidFill>
                <a:cs typeface="Arial" pitchFamily="34" charset="0"/>
              </a:rPr>
              <a:t>Czas na zapytania</a:t>
            </a:r>
          </a:p>
        </p:txBody>
      </p:sp>
      <p:sp>
        <p:nvSpPr>
          <p:cNvPr id="79892" name="TextBox 15"/>
          <p:cNvSpPr txBox="1">
            <a:spLocks noChangeArrowheads="1"/>
          </p:cNvSpPr>
          <p:nvPr/>
        </p:nvSpPr>
        <p:spPr bwMode="auto">
          <a:xfrm>
            <a:off x="4324350" y="795338"/>
            <a:ext cx="30241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Arial" pitchFamily="34" charset="0"/>
                <a:ea typeface="ＭＳ Ｐゴシック" pitchFamily="34" charset="-128"/>
              </a:defRPr>
            </a:lvl1pPr>
            <a:lvl2pPr>
              <a:defRPr sz="2400">
                <a:solidFill>
                  <a:schemeClr val="bg1"/>
                </a:solidFill>
                <a:latin typeface="Arial" pitchFamily="34" charset="0"/>
                <a:ea typeface="ＭＳ Ｐゴシック" pitchFamily="34" charset="-128"/>
              </a:defRPr>
            </a:lvl2pPr>
            <a:lvl3pPr>
              <a:defRPr sz="2400">
                <a:solidFill>
                  <a:schemeClr val="bg1"/>
                </a:solidFill>
                <a:latin typeface="Arial" pitchFamily="34" charset="0"/>
                <a:ea typeface="ＭＳ Ｐゴシック" pitchFamily="34" charset="-128"/>
              </a:defRPr>
            </a:lvl3pPr>
            <a:lvl4pPr>
              <a:defRPr sz="2400">
                <a:solidFill>
                  <a:schemeClr val="bg1"/>
                </a:solidFill>
                <a:latin typeface="Arial" pitchFamily="34" charset="0"/>
                <a:ea typeface="ＭＳ Ｐゴシック" pitchFamily="34" charset="-128"/>
              </a:defRPr>
            </a:lvl4pPr>
            <a:lvl5pPr>
              <a:defRPr sz="24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9pPr>
          </a:lstStyle>
          <a:p>
            <a:pPr defTabSz="914400">
              <a:buClrTx/>
              <a:buSzTx/>
              <a:buFontTx/>
              <a:buNone/>
            </a:pPr>
            <a:r>
              <a:rPr lang="en-US" altLang="en-US" sz="2800">
                <a:solidFill>
                  <a:srgbClr val="FFD73C"/>
                </a:solidFill>
                <a:cs typeface="Arial" pitchFamily="34" charset="0"/>
              </a:rPr>
              <a:t>Klausimų valanda</a:t>
            </a:r>
          </a:p>
        </p:txBody>
      </p:sp>
      <p:sp>
        <p:nvSpPr>
          <p:cNvPr id="79893" name="TextBox 16"/>
          <p:cNvSpPr txBox="1">
            <a:spLocks noChangeArrowheads="1"/>
          </p:cNvSpPr>
          <p:nvPr/>
        </p:nvSpPr>
        <p:spPr bwMode="auto">
          <a:xfrm>
            <a:off x="69850" y="4498975"/>
            <a:ext cx="31432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Arial" pitchFamily="34" charset="0"/>
                <a:ea typeface="ＭＳ Ｐゴシック" pitchFamily="34" charset="-128"/>
              </a:defRPr>
            </a:lvl1pPr>
            <a:lvl2pPr>
              <a:defRPr sz="2400">
                <a:solidFill>
                  <a:schemeClr val="bg1"/>
                </a:solidFill>
                <a:latin typeface="Arial" pitchFamily="34" charset="0"/>
                <a:ea typeface="ＭＳ Ｐゴシック" pitchFamily="34" charset="-128"/>
              </a:defRPr>
            </a:lvl2pPr>
            <a:lvl3pPr>
              <a:defRPr sz="2400">
                <a:solidFill>
                  <a:schemeClr val="bg1"/>
                </a:solidFill>
                <a:latin typeface="Arial" pitchFamily="34" charset="0"/>
                <a:ea typeface="ＭＳ Ｐゴシック" pitchFamily="34" charset="-128"/>
              </a:defRPr>
            </a:lvl3pPr>
            <a:lvl4pPr>
              <a:defRPr sz="2400">
                <a:solidFill>
                  <a:schemeClr val="bg1"/>
                </a:solidFill>
                <a:latin typeface="Arial" pitchFamily="34" charset="0"/>
                <a:ea typeface="ＭＳ Ｐゴシック" pitchFamily="34" charset="-128"/>
              </a:defRPr>
            </a:lvl4pPr>
            <a:lvl5pPr>
              <a:defRPr sz="24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9pPr>
          </a:lstStyle>
          <a:p>
            <a:pPr defTabSz="914400">
              <a:buClrTx/>
              <a:buSzTx/>
              <a:buFontTx/>
              <a:buNone/>
            </a:pPr>
            <a:r>
              <a:rPr lang="en-US" altLang="en-US" sz="2800">
                <a:solidFill>
                  <a:srgbClr val="FFD73C"/>
                </a:solidFill>
                <a:cs typeface="Arial" pitchFamily="34" charset="0"/>
              </a:rPr>
              <a:t>Questão de tempo</a:t>
            </a:r>
          </a:p>
        </p:txBody>
      </p:sp>
      <p:sp>
        <p:nvSpPr>
          <p:cNvPr id="79894" name="TextBox 17"/>
          <p:cNvSpPr txBox="1">
            <a:spLocks noChangeArrowheads="1"/>
          </p:cNvSpPr>
          <p:nvPr/>
        </p:nvSpPr>
        <p:spPr bwMode="auto">
          <a:xfrm>
            <a:off x="1998663" y="4889500"/>
            <a:ext cx="2479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Arial" pitchFamily="34" charset="0"/>
                <a:ea typeface="ＭＳ Ｐゴシック" pitchFamily="34" charset="-128"/>
              </a:defRPr>
            </a:lvl1pPr>
            <a:lvl2pPr>
              <a:defRPr sz="2400">
                <a:solidFill>
                  <a:schemeClr val="bg1"/>
                </a:solidFill>
                <a:latin typeface="Arial" pitchFamily="34" charset="0"/>
                <a:ea typeface="ＭＳ Ｐゴシック" pitchFamily="34" charset="-128"/>
              </a:defRPr>
            </a:lvl2pPr>
            <a:lvl3pPr>
              <a:defRPr sz="2400">
                <a:solidFill>
                  <a:schemeClr val="bg1"/>
                </a:solidFill>
                <a:latin typeface="Arial" pitchFamily="34" charset="0"/>
                <a:ea typeface="ＭＳ Ｐゴシック" pitchFamily="34" charset="-128"/>
              </a:defRPr>
            </a:lvl3pPr>
            <a:lvl4pPr>
              <a:defRPr sz="2400">
                <a:solidFill>
                  <a:schemeClr val="bg1"/>
                </a:solidFill>
                <a:latin typeface="Arial" pitchFamily="34" charset="0"/>
                <a:ea typeface="ＭＳ Ｐゴシック" pitchFamily="34" charset="-128"/>
              </a:defRPr>
            </a:lvl4pPr>
            <a:lvl5pPr>
              <a:defRPr sz="24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9pPr>
          </a:lstStyle>
          <a:p>
            <a:pPr defTabSz="914400">
              <a:buClrTx/>
              <a:buSzTx/>
              <a:buFontTx/>
              <a:buNone/>
            </a:pPr>
            <a:r>
              <a:rPr lang="en-US" altLang="en-US">
                <a:solidFill>
                  <a:srgbClr val="595959"/>
                </a:solidFill>
                <a:cs typeface="Arial" pitchFamily="34" charset="0"/>
              </a:rPr>
              <a:t>Ora interpelărilor</a:t>
            </a:r>
          </a:p>
        </p:txBody>
      </p:sp>
      <p:sp>
        <p:nvSpPr>
          <p:cNvPr id="79895" name="TextBox 18"/>
          <p:cNvSpPr txBox="1">
            <a:spLocks noChangeArrowheads="1"/>
          </p:cNvSpPr>
          <p:nvPr/>
        </p:nvSpPr>
        <p:spPr bwMode="auto">
          <a:xfrm>
            <a:off x="5697538" y="4270375"/>
            <a:ext cx="2984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Arial" pitchFamily="34" charset="0"/>
                <a:ea typeface="ＭＳ Ｐゴシック" pitchFamily="34" charset="-128"/>
              </a:defRPr>
            </a:lvl1pPr>
            <a:lvl2pPr>
              <a:defRPr sz="2400">
                <a:solidFill>
                  <a:schemeClr val="bg1"/>
                </a:solidFill>
                <a:latin typeface="Arial" pitchFamily="34" charset="0"/>
                <a:ea typeface="ＭＳ Ｐゴシック" pitchFamily="34" charset="-128"/>
              </a:defRPr>
            </a:lvl2pPr>
            <a:lvl3pPr>
              <a:defRPr sz="2400">
                <a:solidFill>
                  <a:schemeClr val="bg1"/>
                </a:solidFill>
                <a:latin typeface="Arial" pitchFamily="34" charset="0"/>
                <a:ea typeface="ＭＳ Ｐゴシック" pitchFamily="34" charset="-128"/>
              </a:defRPr>
            </a:lvl3pPr>
            <a:lvl4pPr>
              <a:defRPr sz="2400">
                <a:solidFill>
                  <a:schemeClr val="bg1"/>
                </a:solidFill>
                <a:latin typeface="Arial" pitchFamily="34" charset="0"/>
                <a:ea typeface="ＭＳ Ｐゴシック" pitchFamily="34" charset="-128"/>
              </a:defRPr>
            </a:lvl4pPr>
            <a:lvl5pPr>
              <a:defRPr sz="24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9pPr>
          </a:lstStyle>
          <a:p>
            <a:pPr defTabSz="914400">
              <a:buClrTx/>
              <a:buSzTx/>
              <a:buFontTx/>
              <a:buNone/>
            </a:pPr>
            <a:r>
              <a:rPr lang="en-US" altLang="en-US" sz="3200" b="1">
                <a:solidFill>
                  <a:srgbClr val="004699"/>
                </a:solidFill>
                <a:cs typeface="Arial" pitchFamily="34" charset="0"/>
              </a:rPr>
              <a:t>Hodina otázok</a:t>
            </a:r>
          </a:p>
        </p:txBody>
      </p:sp>
      <p:sp>
        <p:nvSpPr>
          <p:cNvPr id="79896" name="TextBox 19"/>
          <p:cNvSpPr txBox="1">
            <a:spLocks noChangeArrowheads="1"/>
          </p:cNvSpPr>
          <p:nvPr/>
        </p:nvSpPr>
        <p:spPr bwMode="auto">
          <a:xfrm>
            <a:off x="2014538" y="3308350"/>
            <a:ext cx="31670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Arial" pitchFamily="34" charset="0"/>
                <a:ea typeface="ＭＳ Ｐゴシック" pitchFamily="34" charset="-128"/>
              </a:defRPr>
            </a:lvl1pPr>
            <a:lvl2pPr>
              <a:defRPr sz="2400">
                <a:solidFill>
                  <a:schemeClr val="bg1"/>
                </a:solidFill>
                <a:latin typeface="Arial" pitchFamily="34" charset="0"/>
                <a:ea typeface="ＭＳ Ｐゴシック" pitchFamily="34" charset="-128"/>
              </a:defRPr>
            </a:lvl2pPr>
            <a:lvl3pPr>
              <a:defRPr sz="2400">
                <a:solidFill>
                  <a:schemeClr val="bg1"/>
                </a:solidFill>
                <a:latin typeface="Arial" pitchFamily="34" charset="0"/>
                <a:ea typeface="ＭＳ Ｐゴシック" pitchFamily="34" charset="-128"/>
              </a:defRPr>
            </a:lvl3pPr>
            <a:lvl4pPr>
              <a:defRPr sz="2400">
                <a:solidFill>
                  <a:schemeClr val="bg1"/>
                </a:solidFill>
                <a:latin typeface="Arial" pitchFamily="34" charset="0"/>
                <a:ea typeface="ＭＳ Ｐゴシック" pitchFamily="34" charset="-128"/>
              </a:defRPr>
            </a:lvl4pPr>
            <a:lvl5pPr>
              <a:defRPr sz="24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pitchFamily="34" charset="0"/>
                <a:ea typeface="ＭＳ Ｐゴシック" pitchFamily="34" charset="-128"/>
              </a:defRPr>
            </a:lvl9pPr>
          </a:lstStyle>
          <a:p>
            <a:pPr defTabSz="914400">
              <a:buClrTx/>
              <a:buSzTx/>
              <a:buFontTx/>
              <a:buNone/>
            </a:pPr>
            <a:r>
              <a:rPr lang="en-US" altLang="en-US" sz="3200" b="1">
                <a:solidFill>
                  <a:srgbClr val="004699"/>
                </a:solidFill>
                <a:cs typeface="Arial" pitchFamily="34" charset="0"/>
              </a:rPr>
              <a:t>Vprašanje časa</a:t>
            </a:r>
          </a:p>
        </p:txBody>
      </p:sp>
      <p:sp>
        <p:nvSpPr>
          <p:cNvPr id="21" name="TextBox 20"/>
          <p:cNvSpPr txBox="1"/>
          <p:nvPr/>
        </p:nvSpPr>
        <p:spPr>
          <a:xfrm>
            <a:off x="2314575" y="2119313"/>
            <a:ext cx="3257550" cy="769937"/>
          </a:xfrm>
          <a:prstGeom prst="rect">
            <a:avLst/>
          </a:prstGeom>
          <a:noFill/>
        </p:spPr>
        <p:txBody>
          <a:bodyPr wrap="none">
            <a:spAutoFit/>
          </a:bodyPr>
          <a:lstStyle/>
          <a:p>
            <a:pPr defTabSz="914400">
              <a:buClrTx/>
              <a:buSzTx/>
              <a:buFontTx/>
              <a:buNone/>
              <a:defRPr/>
            </a:pPr>
            <a:r>
              <a:rPr lang="en-US" sz="4400" b="1" dirty="0" err="1">
                <a:solidFill>
                  <a:srgbClr val="F9B123"/>
                </a:solidFill>
                <a:effectLst>
                  <a:outerShdw blurRad="50800" dist="38100" dir="2700000" algn="tl" rotWithShape="0">
                    <a:srgbClr val="000000">
                      <a:alpha val="43000"/>
                    </a:srgbClr>
                  </a:outerShdw>
                </a:effectLst>
                <a:latin typeface="Arial"/>
                <a:ea typeface="ＭＳ Ｐゴシック" charset="0"/>
                <a:cs typeface="Arial"/>
              </a:rPr>
              <a:t>Frågestund</a:t>
            </a:r>
            <a:endParaRPr lang="en-GB" sz="4400" b="1" dirty="0">
              <a:solidFill>
                <a:srgbClr val="F9B123"/>
              </a:solidFill>
              <a:effectLst>
                <a:outerShdw blurRad="50800" dist="38100" dir="2700000" algn="tl" rotWithShape="0">
                  <a:srgbClr val="000000">
                    <a:alpha val="43000"/>
                  </a:srgbClr>
                </a:outerShdw>
              </a:effectLst>
              <a:latin typeface="Arial"/>
              <a:ea typeface="ＭＳ Ｐゴシック" charset="0"/>
              <a:cs typeface="Arial"/>
            </a:endParaRPr>
          </a:p>
        </p:txBody>
      </p:sp>
      <p:pic>
        <p:nvPicPr>
          <p:cNvPr id="79898" name="Picture 23" descr="questionmark.png"/>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5265738" y="3367088"/>
            <a:ext cx="898525"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99" name="Picture 25" descr="questionmark.png"/>
          <p:cNvPicPr>
            <a:picLocks noChangeAspect="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7170738" y="666750"/>
            <a:ext cx="1087437"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1190154"/>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02135" y="1312019"/>
            <a:ext cx="5018137" cy="4925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ZoneTexte 11"/>
          <p:cNvSpPr txBox="1"/>
          <p:nvPr/>
        </p:nvSpPr>
        <p:spPr>
          <a:xfrm>
            <a:off x="899592" y="2492896"/>
            <a:ext cx="7704856" cy="2123658"/>
          </a:xfrm>
          <a:prstGeom prst="rect">
            <a:avLst/>
          </a:prstGeom>
          <a:noFill/>
        </p:spPr>
        <p:txBody>
          <a:bodyPr wrap="square" rtlCol="0">
            <a:spAutoFit/>
          </a:bodyPr>
          <a:lstStyle/>
          <a:p>
            <a:pPr algn="ctr"/>
            <a:r>
              <a:rPr lang="fr-FR" sz="4400" b="1"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TechTown</a:t>
            </a:r>
            <a:endParaRPr lang="fr-FR" sz="4400" b="1"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r>
              <a:rPr lang="fr-FR" sz="4400" b="1"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Review</a:t>
            </a:r>
            <a:r>
              <a:rPr lang="fr-FR" sz="4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of City Action and ULG / IAP </a:t>
            </a:r>
            <a:r>
              <a:rPr lang="fr-FR" sz="4400" b="1"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progress</a:t>
            </a:r>
            <a:endParaRPr lang="fr-FR" sz="4400" b="1"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59270984"/>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1"/>
          <p:cNvSpPr txBox="1"/>
          <p:nvPr/>
        </p:nvSpPr>
        <p:spPr>
          <a:xfrm>
            <a:off x="539552" y="385500"/>
            <a:ext cx="5904656" cy="523220"/>
          </a:xfrm>
          <a:prstGeom prst="rect">
            <a:avLst/>
          </a:prstGeom>
          <a:noFill/>
        </p:spPr>
        <p:txBody>
          <a:bodyPr wrap="square" rtlCol="0">
            <a:spAutoFit/>
          </a:bodyPr>
          <a:lstStyle/>
          <a:p>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‘Hot </a:t>
            </a:r>
            <a:r>
              <a:rPr lang="fr-FR" sz="2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topics</a:t>
            </a:r>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discussion</a:t>
            </a:r>
            <a:endParaRPr lang="fr-FR"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p:cNvSpPr/>
          <p:nvPr/>
        </p:nvSpPr>
        <p:spPr>
          <a:xfrm>
            <a:off x="395536" y="2060848"/>
            <a:ext cx="4475855" cy="2754600"/>
          </a:xfrm>
          <a:prstGeom prst="rect">
            <a:avLst/>
          </a:prstGeom>
        </p:spPr>
        <p:txBody>
          <a:bodyPr wrap="square">
            <a:spAutoFit/>
          </a:bodyPr>
          <a:lstStyle/>
          <a:p>
            <a:pPr marL="342900" indent="-342900"/>
            <a:r>
              <a:rPr lang="en-GB" sz="2400" b="1" dirty="0" smtClean="0">
                <a:solidFill>
                  <a:srgbClr val="1F497D"/>
                </a:solidFill>
                <a:latin typeface="Calibri" panose="020F0502020204030204" pitchFamily="34" charset="0"/>
                <a:ea typeface="Calibri" panose="020F0502020204030204" pitchFamily="34" charset="0"/>
              </a:rPr>
              <a:t>Each City Group – write on 1 post-it:</a:t>
            </a:r>
          </a:p>
          <a:p>
            <a:pPr marL="342900" indent="-342900"/>
            <a:endParaRPr lang="en-GB" sz="2400" b="1" dirty="0" smtClean="0">
              <a:solidFill>
                <a:srgbClr val="1F497D"/>
              </a:solidFill>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r>
              <a:rPr lang="en-GB" sz="2400" dirty="0" smtClean="0">
                <a:solidFill>
                  <a:srgbClr val="1F497D"/>
                </a:solidFill>
                <a:latin typeface="Calibri" panose="020F0502020204030204" pitchFamily="34" charset="0"/>
                <a:ea typeface="Calibri" panose="020F0502020204030204" pitchFamily="34" charset="0"/>
              </a:rPr>
              <a:t>1 topic they would like to discuss with other </a:t>
            </a:r>
            <a:r>
              <a:rPr lang="en-GB" sz="2400" dirty="0" err="1" smtClean="0">
                <a:solidFill>
                  <a:srgbClr val="1F497D"/>
                </a:solidFill>
                <a:latin typeface="Calibri" panose="020F0502020204030204" pitchFamily="34" charset="0"/>
                <a:ea typeface="Calibri" panose="020F0502020204030204" pitchFamily="34" charset="0"/>
              </a:rPr>
              <a:t>TechTown</a:t>
            </a:r>
            <a:r>
              <a:rPr lang="en-GB" sz="2400" dirty="0" smtClean="0">
                <a:solidFill>
                  <a:srgbClr val="1F497D"/>
                </a:solidFill>
                <a:latin typeface="Calibri" panose="020F0502020204030204" pitchFamily="34" charset="0"/>
                <a:ea typeface="Calibri" panose="020F0502020204030204" pitchFamily="34" charset="0"/>
              </a:rPr>
              <a:t> Partners</a:t>
            </a:r>
          </a:p>
          <a:p>
            <a:pPr marL="342900" indent="-342900"/>
            <a:endParaRPr lang="hr-HR" sz="500" b="1" dirty="0">
              <a:solidFill>
                <a:srgbClr val="1F497D"/>
              </a:solidFill>
              <a:latin typeface="Calibri" panose="020F0502020204030204" pitchFamily="34" charset="0"/>
              <a:ea typeface="Calibri" panose="020F0502020204030204" pitchFamily="34" charset="0"/>
            </a:endParaRPr>
          </a:p>
          <a:p>
            <a:endParaRPr lang="en-US" sz="2400" b="1" i="1" dirty="0">
              <a:latin typeface="Calibri" panose="020F0502020204030204" pitchFamily="34" charset="0"/>
              <a:ea typeface="Calibri" panose="020F0502020204030204" pitchFamily="34" charset="0"/>
            </a:endParaRPr>
          </a:p>
        </p:txBody>
      </p:sp>
      <p:pic>
        <p:nvPicPr>
          <p:cNvPr id="6" name="Picture 2" descr="gig%20clipart"/>
          <p:cNvPicPr>
            <a:picLocks noChangeAspect="1" noChangeArrowheads="1"/>
          </p:cNvPicPr>
          <p:nvPr/>
        </p:nvPicPr>
        <p:blipFill>
          <a:blip r:embed="rId3" cstate="print"/>
          <a:srcRect l="65213" t="4601"/>
          <a:stretch>
            <a:fillRect/>
          </a:stretch>
        </p:blipFill>
        <p:spPr bwMode="auto">
          <a:xfrm>
            <a:off x="5868144" y="1268760"/>
            <a:ext cx="2230140" cy="4479454"/>
          </a:xfrm>
          <a:prstGeom prst="rect">
            <a:avLst/>
          </a:prstGeom>
          <a:noFill/>
        </p:spPr>
      </p:pic>
    </p:spTree>
    <p:extLst>
      <p:ext uri="{BB962C8B-B14F-4D97-AF65-F5344CB8AC3E}">
        <p14:creationId xmlns:p14="http://schemas.microsoft.com/office/powerpoint/2010/main" val="19357075"/>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gray">
          <a:xfrm>
            <a:off x="1043608" y="1484784"/>
            <a:ext cx="7239000"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49238" indent="-249238">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SzPct val="160000"/>
              <a:buFont typeface="Wingdings" charset="0"/>
              <a:buNone/>
            </a:pPr>
            <a:endParaRPr lang="es-ES_tradnl" sz="2000" dirty="0"/>
          </a:p>
          <a:p>
            <a:pPr>
              <a:spcBef>
                <a:spcPct val="20000"/>
              </a:spcBef>
              <a:buClr>
                <a:srgbClr val="FF0000"/>
              </a:buClr>
              <a:buSzPct val="100000"/>
              <a:buFont typeface="Wingdings" charset="0"/>
              <a:buChar char="§"/>
            </a:pPr>
            <a:endParaRPr lang="en-US" dirty="0" smtClean="0">
              <a:solidFill>
                <a:schemeClr val="tx2"/>
              </a:solidFill>
              <a:latin typeface="Quattrocento Sans" charset="0"/>
            </a:endParaRPr>
          </a:p>
          <a:p>
            <a:pPr marL="0" indent="0">
              <a:spcBef>
                <a:spcPct val="20000"/>
              </a:spcBef>
              <a:buClr>
                <a:srgbClr val="FF0000"/>
              </a:buClr>
              <a:buSzPct val="100000"/>
            </a:pPr>
            <a:endParaRPr lang="en-US" dirty="0" smtClean="0">
              <a:solidFill>
                <a:schemeClr val="tx2"/>
              </a:solidFill>
              <a:latin typeface="Quattrocento Sans" charset="0"/>
            </a:endParaRPr>
          </a:p>
          <a:p>
            <a:pPr>
              <a:spcBef>
                <a:spcPct val="20000"/>
              </a:spcBef>
              <a:buSzPct val="160000"/>
              <a:buFontTx/>
              <a:buChar char="›"/>
            </a:pPr>
            <a:endParaRPr lang="fr-FR" sz="2000" dirty="0">
              <a:solidFill>
                <a:schemeClr val="bg2"/>
              </a:solidFill>
            </a:endParaRPr>
          </a:p>
          <a:p>
            <a:pPr>
              <a:spcBef>
                <a:spcPct val="20000"/>
              </a:spcBef>
              <a:buSzPct val="160000"/>
              <a:buFontTx/>
              <a:buChar char="›"/>
            </a:pPr>
            <a:endParaRPr lang="fr-FR" sz="2000" dirty="0">
              <a:solidFill>
                <a:schemeClr val="bg2"/>
              </a:solidFill>
            </a:endParaRPr>
          </a:p>
        </p:txBody>
      </p:sp>
      <p:sp>
        <p:nvSpPr>
          <p:cNvPr id="4097" name="Rectangle 1"/>
          <p:cNvSpPr>
            <a:spLocks noChangeArrowheads="1"/>
          </p:cNvSpPr>
          <p:nvPr/>
        </p:nvSpPr>
        <p:spPr bwMode="auto">
          <a:xfrm>
            <a:off x="0" y="-2232"/>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20700" algn="l"/>
              </a:tabLst>
            </a:pPr>
            <a:endParaRPr kumimoji="0" lang="en-GB"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20700" algn="l"/>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ZoneTexte 1"/>
          <p:cNvSpPr txBox="1"/>
          <p:nvPr/>
        </p:nvSpPr>
        <p:spPr>
          <a:xfrm>
            <a:off x="323528" y="332656"/>
            <a:ext cx="5796136" cy="523220"/>
          </a:xfrm>
          <a:prstGeom prst="rect">
            <a:avLst/>
          </a:prstGeom>
          <a:noFill/>
        </p:spPr>
        <p:txBody>
          <a:bodyPr wrap="square" rtlCol="0">
            <a:spAutoFit/>
          </a:bodyPr>
          <a:lstStyle/>
          <a:p>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Time for a </a:t>
            </a:r>
            <a:r>
              <a:rPr lang="fr-FR" sz="2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cuppa</a:t>
            </a:r>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fr-FR"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22882" name="Picture 2" descr="Image result for swedish tea"/>
          <p:cNvPicPr>
            <a:picLocks noChangeAspect="1" noChangeArrowheads="1"/>
          </p:cNvPicPr>
          <p:nvPr/>
        </p:nvPicPr>
        <p:blipFill>
          <a:blip r:embed="rId3" cstate="print"/>
          <a:srcRect/>
          <a:stretch>
            <a:fillRect/>
          </a:stretch>
        </p:blipFill>
        <p:spPr bwMode="auto">
          <a:xfrm>
            <a:off x="3203848" y="1412776"/>
            <a:ext cx="3044678" cy="4334062"/>
          </a:xfrm>
          <a:prstGeom prst="rect">
            <a:avLst/>
          </a:prstGeom>
          <a:noFill/>
        </p:spPr>
      </p:pic>
    </p:spTree>
    <p:extLst>
      <p:ext uri="{BB962C8B-B14F-4D97-AF65-F5344CB8AC3E}">
        <p14:creationId xmlns:p14="http://schemas.microsoft.com/office/powerpoint/2010/main" val="1121941971"/>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02135" y="1312019"/>
            <a:ext cx="5018137" cy="4925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ZoneTexte 11"/>
          <p:cNvSpPr txBox="1"/>
          <p:nvPr/>
        </p:nvSpPr>
        <p:spPr>
          <a:xfrm>
            <a:off x="899592" y="2492896"/>
            <a:ext cx="7704856" cy="1446550"/>
          </a:xfrm>
          <a:prstGeom prst="rect">
            <a:avLst/>
          </a:prstGeom>
          <a:noFill/>
        </p:spPr>
        <p:txBody>
          <a:bodyPr wrap="square" rtlCol="0">
            <a:spAutoFit/>
          </a:bodyPr>
          <a:lstStyle/>
          <a:p>
            <a:pPr algn="ctr"/>
            <a:r>
              <a:rPr lang="fr-FR" sz="4400" b="1"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TechTown</a:t>
            </a:r>
            <a:endParaRPr lang="fr-FR" sz="4400" b="1"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r>
              <a:rPr lang="fr-FR" sz="4400" b="1"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Mid</a:t>
            </a:r>
            <a:r>
              <a:rPr lang="fr-FR" sz="4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fr-FR" sz="4400" b="1"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Term</a:t>
            </a:r>
            <a:r>
              <a:rPr lang="fr-FR" sz="4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fr-FR" sz="4400" b="1"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Review</a:t>
            </a:r>
            <a:endParaRPr lang="fr-FR" sz="4400" b="1"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59270984"/>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1"/>
          <p:cNvSpPr txBox="1"/>
          <p:nvPr/>
        </p:nvSpPr>
        <p:spPr>
          <a:xfrm>
            <a:off x="395536" y="404664"/>
            <a:ext cx="5976664" cy="523220"/>
          </a:xfrm>
          <a:prstGeom prst="rect">
            <a:avLst/>
          </a:prstGeom>
          <a:noFill/>
        </p:spPr>
        <p:txBody>
          <a:bodyPr wrap="square" rtlCol="0">
            <a:spAutoFit/>
          </a:bodyPr>
          <a:lstStyle/>
          <a:p>
            <a:r>
              <a:rPr lang="fr-FR" sz="2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Questions to </a:t>
            </a:r>
            <a:r>
              <a:rPr lang="fr-FR" sz="2800"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be</a:t>
            </a:r>
            <a:r>
              <a:rPr lang="fr-FR" sz="2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fr-FR" sz="2800"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addressed</a:t>
            </a:r>
            <a:r>
              <a:rPr lang="fr-FR" sz="2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a:t>
            </a:r>
            <a:endParaRPr lang="fr-FR" sz="28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179512" y="1340768"/>
            <a:ext cx="4680520" cy="4844403"/>
          </a:xfrm>
          <a:prstGeom prst="rect">
            <a:avLst/>
          </a:prstGeom>
        </p:spPr>
        <p:txBody>
          <a:bodyPr wrap="square">
            <a:spAutoFit/>
          </a:bodyPr>
          <a:lstStyle/>
          <a:p>
            <a:pPr marL="631825" lvl="1" indent="-457200">
              <a:spcBef>
                <a:spcPct val="20000"/>
              </a:spcBef>
              <a:buClr>
                <a:srgbClr val="FF0000"/>
              </a:buClr>
              <a:buSzPct val="100000"/>
              <a:buFont typeface="Wingdings" pitchFamily="2" charset="2"/>
              <a:buChar char="§"/>
            </a:pPr>
            <a:r>
              <a:rPr lang="en-US" sz="3200" dirty="0" smtClean="0">
                <a:solidFill>
                  <a:srgbClr val="1F497D"/>
                </a:solidFill>
                <a:latin typeface="Quattrocento Sans" charset="0"/>
              </a:rPr>
              <a:t>What is working well?</a:t>
            </a:r>
          </a:p>
          <a:p>
            <a:pPr marL="631825" lvl="1" indent="-457200">
              <a:spcBef>
                <a:spcPct val="20000"/>
              </a:spcBef>
              <a:buClr>
                <a:srgbClr val="FF0000"/>
              </a:buClr>
              <a:buSzPct val="100000"/>
              <a:buFont typeface="Wingdings" pitchFamily="2" charset="2"/>
              <a:buChar char="§"/>
            </a:pPr>
            <a:r>
              <a:rPr lang="en-US" sz="3200" dirty="0" smtClean="0">
                <a:solidFill>
                  <a:srgbClr val="1F497D"/>
                </a:solidFill>
                <a:latin typeface="Quattrocento Sans" charset="0"/>
              </a:rPr>
              <a:t>What is working less well?</a:t>
            </a:r>
          </a:p>
          <a:p>
            <a:pPr marL="631825" lvl="1" indent="-457200">
              <a:spcBef>
                <a:spcPct val="20000"/>
              </a:spcBef>
              <a:buClr>
                <a:srgbClr val="FF0000"/>
              </a:buClr>
              <a:buSzPct val="100000"/>
              <a:buFont typeface="Wingdings" pitchFamily="2" charset="2"/>
              <a:buChar char="§"/>
            </a:pPr>
            <a:r>
              <a:rPr lang="en-US" sz="3200" dirty="0" smtClean="0">
                <a:solidFill>
                  <a:srgbClr val="1F497D"/>
                </a:solidFill>
                <a:latin typeface="Quattrocento Sans" charset="0"/>
              </a:rPr>
              <a:t>What changes would you make?</a:t>
            </a:r>
          </a:p>
          <a:p>
            <a:pPr marL="631825" lvl="1" indent="-457200">
              <a:spcBef>
                <a:spcPct val="20000"/>
              </a:spcBef>
              <a:buClr>
                <a:srgbClr val="FF0000"/>
              </a:buClr>
              <a:buSzPct val="100000"/>
              <a:buFont typeface="Wingdings" pitchFamily="2" charset="2"/>
              <a:buChar char="§"/>
            </a:pPr>
            <a:r>
              <a:rPr lang="en-US" sz="3200" dirty="0" smtClean="0">
                <a:solidFill>
                  <a:srgbClr val="1F497D"/>
                </a:solidFill>
                <a:latin typeface="Quattrocento Sans" charset="0"/>
              </a:rPr>
              <a:t>How would you do this?</a:t>
            </a:r>
          </a:p>
          <a:p>
            <a:pPr>
              <a:spcBef>
                <a:spcPct val="20000"/>
              </a:spcBef>
              <a:buClr>
                <a:srgbClr val="FF0000"/>
              </a:buClr>
              <a:buSzPct val="100000"/>
              <a:buFont typeface="Wingdings" charset="0"/>
              <a:buChar char="§"/>
            </a:pPr>
            <a:endParaRPr lang="en-US" sz="2800" dirty="0" smtClean="0">
              <a:solidFill>
                <a:srgbClr val="1F497D"/>
              </a:solidFill>
              <a:latin typeface="Quattrocento Sans" charset="0"/>
            </a:endParaRPr>
          </a:p>
        </p:txBody>
      </p:sp>
      <p:pic>
        <p:nvPicPr>
          <p:cNvPr id="118786" name="Picture 2" descr="Image result for changes"/>
          <p:cNvPicPr>
            <a:picLocks noChangeAspect="1" noChangeArrowheads="1"/>
          </p:cNvPicPr>
          <p:nvPr/>
        </p:nvPicPr>
        <p:blipFill>
          <a:blip r:embed="rId3" cstate="print"/>
          <a:srcRect l="23760" r="22241"/>
          <a:stretch>
            <a:fillRect/>
          </a:stretch>
        </p:blipFill>
        <p:spPr bwMode="auto">
          <a:xfrm>
            <a:off x="5004048" y="1628800"/>
            <a:ext cx="3600400" cy="3790950"/>
          </a:xfrm>
          <a:prstGeom prst="rect">
            <a:avLst/>
          </a:prstGeom>
          <a:noFill/>
        </p:spPr>
      </p:pic>
    </p:spTree>
    <p:extLst>
      <p:ext uri="{BB962C8B-B14F-4D97-AF65-F5344CB8AC3E}">
        <p14:creationId xmlns:p14="http://schemas.microsoft.com/office/powerpoint/2010/main" val="189458624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1"/>
          <p:cNvSpPr txBox="1"/>
          <p:nvPr/>
        </p:nvSpPr>
        <p:spPr>
          <a:xfrm>
            <a:off x="539552" y="385500"/>
            <a:ext cx="5904656" cy="523220"/>
          </a:xfrm>
          <a:prstGeom prst="rect">
            <a:avLst/>
          </a:prstGeom>
          <a:noFill/>
        </p:spPr>
        <p:txBody>
          <a:bodyPr wrap="square" rtlCol="0">
            <a:spAutoFit/>
          </a:bodyPr>
          <a:lstStyle/>
          <a:p>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13 </a:t>
            </a:r>
            <a:r>
              <a:rPr lang="fr-FR" sz="2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June</a:t>
            </a:r>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2017</a:t>
            </a:r>
            <a:endParaRPr lang="fr-FR"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504136874"/>
              </p:ext>
            </p:extLst>
          </p:nvPr>
        </p:nvGraphicFramePr>
        <p:xfrm>
          <a:off x="107504" y="1196753"/>
          <a:ext cx="9036496" cy="4493053"/>
        </p:xfrm>
        <a:graphic>
          <a:graphicData uri="http://schemas.openxmlformats.org/drawingml/2006/table">
            <a:tbl>
              <a:tblPr/>
              <a:tblGrid>
                <a:gridCol w="1035320"/>
                <a:gridCol w="8001176"/>
              </a:tblGrid>
              <a:tr h="432047">
                <a:tc>
                  <a:txBody>
                    <a:bodyPr/>
                    <a:lstStyle/>
                    <a:p>
                      <a:pPr>
                        <a:lnSpc>
                          <a:spcPct val="100000"/>
                        </a:lnSpc>
                        <a:spcAft>
                          <a:spcPts val="0"/>
                        </a:spcAft>
                      </a:pPr>
                      <a:r>
                        <a:rPr lang="en-GB" sz="2200" b="1" dirty="0">
                          <a:solidFill>
                            <a:srgbClr val="365F91"/>
                          </a:solidFill>
                          <a:latin typeface="Calibri"/>
                          <a:ea typeface="Calibri"/>
                          <a:cs typeface="Times New Roman"/>
                        </a:rPr>
                        <a:t>14:00</a:t>
                      </a:r>
                      <a:endParaRPr lang="en-GB" sz="2200" dirty="0">
                        <a:solidFill>
                          <a:srgbClr val="365F91"/>
                        </a:solidFill>
                        <a:latin typeface="Calibri"/>
                        <a:ea typeface="Calibri"/>
                        <a:cs typeface="Times New Roman"/>
                      </a:endParaRPr>
                    </a:p>
                  </a:txBody>
                  <a:tcPr marL="55217" marR="55217" marT="0" marB="0">
                    <a:lnL>
                      <a:noFill/>
                    </a:lnL>
                    <a:lnR>
                      <a:noFill/>
                    </a:lnR>
                    <a:lnT>
                      <a:noFill/>
                    </a:lnT>
                    <a:lnB>
                      <a:noFill/>
                    </a:lnB>
                  </a:tcPr>
                </a:tc>
                <a:tc>
                  <a:txBody>
                    <a:bodyPr/>
                    <a:lstStyle/>
                    <a:p>
                      <a:pPr>
                        <a:lnSpc>
                          <a:spcPct val="100000"/>
                        </a:lnSpc>
                        <a:spcAft>
                          <a:spcPts val="0"/>
                        </a:spcAft>
                      </a:pPr>
                      <a:r>
                        <a:rPr lang="en-GB" sz="2200" dirty="0" smtClean="0">
                          <a:solidFill>
                            <a:srgbClr val="365F91"/>
                          </a:solidFill>
                          <a:latin typeface="Calibri"/>
                          <a:ea typeface="Calibri"/>
                          <a:cs typeface="Times New Roman"/>
                        </a:rPr>
                        <a:t>Mid Term Review – conclusions &amp; Action</a:t>
                      </a:r>
                      <a:r>
                        <a:rPr lang="en-GB" sz="2200" baseline="0" dirty="0" smtClean="0">
                          <a:solidFill>
                            <a:srgbClr val="365F91"/>
                          </a:solidFill>
                          <a:latin typeface="Calibri"/>
                          <a:ea typeface="Calibri"/>
                          <a:cs typeface="Times New Roman"/>
                        </a:rPr>
                        <a:t> Planning  </a:t>
                      </a:r>
                      <a:endParaRPr lang="en-GB" sz="2200" dirty="0" smtClean="0">
                        <a:solidFill>
                          <a:srgbClr val="365F91"/>
                        </a:solidFill>
                        <a:latin typeface="Calibri"/>
                        <a:ea typeface="Calibri"/>
                        <a:cs typeface="Times New Roman"/>
                      </a:endParaRPr>
                    </a:p>
                  </a:txBody>
                  <a:tcPr marL="55217" marR="55217" marT="0" marB="0">
                    <a:lnL>
                      <a:noFill/>
                    </a:lnL>
                    <a:lnR>
                      <a:noFill/>
                    </a:lnR>
                    <a:lnT>
                      <a:noFill/>
                    </a:lnT>
                    <a:lnB>
                      <a:noFill/>
                    </a:lnB>
                  </a:tcPr>
                </a:tc>
              </a:tr>
              <a:tr h="298119">
                <a:tc>
                  <a:txBody>
                    <a:bodyPr/>
                    <a:lstStyle/>
                    <a:p>
                      <a:pPr>
                        <a:lnSpc>
                          <a:spcPct val="100000"/>
                        </a:lnSpc>
                        <a:spcAft>
                          <a:spcPts val="0"/>
                        </a:spcAft>
                      </a:pPr>
                      <a:r>
                        <a:rPr lang="en-GB" sz="2200" b="1" dirty="0" smtClean="0">
                          <a:solidFill>
                            <a:srgbClr val="365F91"/>
                          </a:solidFill>
                          <a:latin typeface="Calibri"/>
                          <a:ea typeface="Calibri"/>
                          <a:cs typeface="Times New Roman"/>
                        </a:rPr>
                        <a:t>15:00</a:t>
                      </a:r>
                      <a:endParaRPr lang="en-GB" sz="2200" dirty="0">
                        <a:solidFill>
                          <a:srgbClr val="365F91"/>
                        </a:solidFill>
                        <a:latin typeface="Calibri"/>
                        <a:ea typeface="Calibri"/>
                        <a:cs typeface="Times New Roman"/>
                      </a:endParaRPr>
                    </a:p>
                  </a:txBody>
                  <a:tcPr marL="55217" marR="55217" marT="0" marB="0">
                    <a:lnL>
                      <a:noFill/>
                    </a:lnL>
                    <a:lnR>
                      <a:noFill/>
                    </a:lnR>
                    <a:lnT>
                      <a:noFill/>
                    </a:lnT>
                    <a:lnB>
                      <a:noFill/>
                    </a:lnB>
                    <a:solidFill>
                      <a:srgbClr val="D3DFEE"/>
                    </a:solidFill>
                  </a:tcPr>
                </a:tc>
                <a:tc>
                  <a:txBody>
                    <a:bodyPr/>
                    <a:lstStyle/>
                    <a:p>
                      <a:pPr>
                        <a:lnSpc>
                          <a:spcPct val="100000"/>
                        </a:lnSpc>
                        <a:spcAft>
                          <a:spcPts val="0"/>
                        </a:spcAft>
                      </a:pPr>
                      <a:r>
                        <a:rPr lang="en-GB" sz="2200" dirty="0" err="1" smtClean="0">
                          <a:solidFill>
                            <a:srgbClr val="365F91"/>
                          </a:solidFill>
                          <a:latin typeface="Calibri"/>
                          <a:ea typeface="Calibri"/>
                          <a:cs typeface="Times New Roman"/>
                        </a:rPr>
                        <a:t>TechTown</a:t>
                      </a:r>
                      <a:r>
                        <a:rPr lang="en-GB" sz="2200" baseline="0" dirty="0" smtClean="0">
                          <a:solidFill>
                            <a:srgbClr val="365F91"/>
                          </a:solidFill>
                          <a:latin typeface="Calibri"/>
                          <a:ea typeface="Calibri"/>
                          <a:cs typeface="Times New Roman"/>
                        </a:rPr>
                        <a:t> Space Update</a:t>
                      </a:r>
                      <a:endParaRPr lang="en-GB" sz="2200" dirty="0">
                        <a:solidFill>
                          <a:srgbClr val="365F91"/>
                        </a:solidFill>
                        <a:latin typeface="Calibri"/>
                        <a:ea typeface="Calibri"/>
                        <a:cs typeface="Times New Roman"/>
                      </a:endParaRPr>
                    </a:p>
                  </a:txBody>
                  <a:tcPr marL="55217" marR="55217" marT="0" marB="0">
                    <a:lnL>
                      <a:noFill/>
                    </a:lnL>
                    <a:lnR>
                      <a:noFill/>
                    </a:lnR>
                    <a:lnT>
                      <a:noFill/>
                    </a:lnT>
                    <a:lnB>
                      <a:noFill/>
                    </a:lnB>
                    <a:solidFill>
                      <a:srgbClr val="D3DFEE"/>
                    </a:solidFill>
                  </a:tcPr>
                </a:tc>
              </a:tr>
              <a:tr h="298119">
                <a:tc>
                  <a:txBody>
                    <a:bodyPr/>
                    <a:lstStyle/>
                    <a:p>
                      <a:pPr>
                        <a:lnSpc>
                          <a:spcPct val="100000"/>
                        </a:lnSpc>
                        <a:spcAft>
                          <a:spcPts val="0"/>
                        </a:spcAft>
                      </a:pPr>
                      <a:r>
                        <a:rPr lang="en-GB" sz="2200" b="1" dirty="0" smtClean="0">
                          <a:solidFill>
                            <a:srgbClr val="365F91"/>
                          </a:solidFill>
                          <a:latin typeface="Calibri"/>
                          <a:ea typeface="Calibri"/>
                          <a:cs typeface="Times New Roman"/>
                        </a:rPr>
                        <a:t>15:30</a:t>
                      </a:r>
                      <a:endParaRPr lang="en-GB" sz="2200" b="1" dirty="0">
                        <a:solidFill>
                          <a:srgbClr val="365F91"/>
                        </a:solidFill>
                        <a:latin typeface="Calibri"/>
                        <a:ea typeface="Calibri"/>
                        <a:cs typeface="Times New Roman"/>
                      </a:endParaRPr>
                    </a:p>
                  </a:txBody>
                  <a:tcPr marL="55217" marR="55217" marT="0" marB="0">
                    <a:lnL>
                      <a:noFill/>
                    </a:lnL>
                    <a:lnR>
                      <a:noFill/>
                    </a:lnR>
                    <a:lnT>
                      <a:noFill/>
                    </a:lnT>
                    <a:lnB>
                      <a:noFill/>
                    </a:lnB>
                    <a:solidFill>
                      <a:schemeClr val="bg1"/>
                    </a:solidFill>
                  </a:tcPr>
                </a:tc>
                <a:tc>
                  <a:txBody>
                    <a:bodyPr/>
                    <a:lstStyle/>
                    <a:p>
                      <a:pPr>
                        <a:lnSpc>
                          <a:spcPct val="100000"/>
                        </a:lnSpc>
                        <a:spcAft>
                          <a:spcPts val="0"/>
                        </a:spcAft>
                      </a:pPr>
                      <a:r>
                        <a:rPr lang="en-GB" sz="2200" dirty="0" smtClean="0">
                          <a:solidFill>
                            <a:srgbClr val="365F91"/>
                          </a:solidFill>
                          <a:latin typeface="Calibri"/>
                          <a:ea typeface="Calibri"/>
                          <a:cs typeface="Times New Roman"/>
                        </a:rPr>
                        <a:t>Break</a:t>
                      </a:r>
                      <a:endParaRPr lang="en-GB" sz="2200" dirty="0">
                        <a:solidFill>
                          <a:srgbClr val="365F91"/>
                        </a:solidFill>
                        <a:latin typeface="Calibri"/>
                        <a:ea typeface="Calibri"/>
                        <a:cs typeface="Times New Roman"/>
                      </a:endParaRPr>
                    </a:p>
                  </a:txBody>
                  <a:tcPr marL="55217" marR="55217" marT="0" marB="0">
                    <a:lnL>
                      <a:noFill/>
                    </a:lnL>
                    <a:lnR>
                      <a:noFill/>
                    </a:lnR>
                    <a:lnT>
                      <a:noFill/>
                    </a:lnT>
                    <a:lnB>
                      <a:noFill/>
                    </a:lnB>
                    <a:solidFill>
                      <a:schemeClr val="bg1"/>
                    </a:solidFill>
                  </a:tcPr>
                </a:tc>
              </a:tr>
              <a:tr h="2384951">
                <a:tc>
                  <a:txBody>
                    <a:bodyPr/>
                    <a:lstStyle/>
                    <a:p>
                      <a:pPr>
                        <a:lnSpc>
                          <a:spcPct val="100000"/>
                        </a:lnSpc>
                        <a:spcAft>
                          <a:spcPts val="0"/>
                        </a:spcAft>
                      </a:pPr>
                      <a:r>
                        <a:rPr lang="en-GB" sz="2200" b="1" dirty="0">
                          <a:solidFill>
                            <a:srgbClr val="365F91"/>
                          </a:solidFill>
                          <a:latin typeface="Calibri"/>
                          <a:ea typeface="Calibri"/>
                          <a:cs typeface="Times New Roman"/>
                        </a:rPr>
                        <a:t>16:00 </a:t>
                      </a:r>
                      <a:endParaRPr lang="en-GB" sz="2200" dirty="0">
                        <a:solidFill>
                          <a:srgbClr val="365F91"/>
                        </a:solidFill>
                        <a:latin typeface="Calibri"/>
                        <a:ea typeface="Calibri"/>
                        <a:cs typeface="Times New Roman"/>
                      </a:endParaRPr>
                    </a:p>
                  </a:txBody>
                  <a:tcPr marL="55217" marR="55217" marT="0" marB="0">
                    <a:lnL>
                      <a:noFill/>
                    </a:lnL>
                    <a:lnR>
                      <a:noFill/>
                    </a:lnR>
                    <a:lnT>
                      <a:noFill/>
                    </a:lnT>
                    <a:lnB>
                      <a:noFill/>
                    </a:lnB>
                    <a:solidFill>
                      <a:schemeClr val="accent1">
                        <a:lumMod val="20000"/>
                        <a:lumOff val="80000"/>
                      </a:schemeClr>
                    </a:solidFill>
                  </a:tcPr>
                </a:tc>
                <a:tc>
                  <a:txBody>
                    <a:bodyPr/>
                    <a:lstStyle/>
                    <a:p>
                      <a:pPr>
                        <a:lnSpc>
                          <a:spcPct val="100000"/>
                        </a:lnSpc>
                        <a:spcAft>
                          <a:spcPts val="0"/>
                        </a:spcAft>
                      </a:pPr>
                      <a:r>
                        <a:rPr lang="en-GB" sz="2200" dirty="0">
                          <a:solidFill>
                            <a:srgbClr val="365F91"/>
                          </a:solidFill>
                          <a:latin typeface="Calibri"/>
                          <a:ea typeface="Calibri"/>
                          <a:cs typeface="Times New Roman"/>
                        </a:rPr>
                        <a:t>Partnership </a:t>
                      </a:r>
                      <a:r>
                        <a:rPr lang="en-GB" sz="2200" dirty="0" smtClean="0">
                          <a:solidFill>
                            <a:srgbClr val="365F91"/>
                          </a:solidFill>
                          <a:latin typeface="Calibri"/>
                          <a:ea typeface="Calibri"/>
                          <a:cs typeface="Times New Roman"/>
                        </a:rPr>
                        <a:t>meeting – ULG Coordinators only</a:t>
                      </a:r>
                    </a:p>
                    <a:p>
                      <a:pPr>
                        <a:lnSpc>
                          <a:spcPct val="100000"/>
                        </a:lnSpc>
                        <a:spcAft>
                          <a:spcPts val="0"/>
                        </a:spcAft>
                      </a:pPr>
                      <a:r>
                        <a:rPr lang="en-GB" sz="2200" dirty="0" smtClean="0">
                          <a:solidFill>
                            <a:srgbClr val="365F91"/>
                          </a:solidFill>
                          <a:latin typeface="Calibri"/>
                          <a:ea typeface="Calibri"/>
                          <a:cs typeface="Times New Roman"/>
                        </a:rPr>
                        <a:t>Discussion of Dubrovnik </a:t>
                      </a:r>
                      <a:r>
                        <a:rPr lang="en-GB" sz="2200" dirty="0">
                          <a:solidFill>
                            <a:srgbClr val="365F91"/>
                          </a:solidFill>
                          <a:latin typeface="Calibri"/>
                          <a:ea typeface="Calibri"/>
                          <a:cs typeface="Times New Roman"/>
                        </a:rPr>
                        <a:t>meeting </a:t>
                      </a:r>
                      <a:r>
                        <a:rPr lang="en-GB" sz="2200" dirty="0" smtClean="0">
                          <a:solidFill>
                            <a:srgbClr val="365F91"/>
                          </a:solidFill>
                          <a:latin typeface="Calibri"/>
                          <a:ea typeface="Calibri"/>
                          <a:cs typeface="Times New Roman"/>
                        </a:rPr>
                        <a:t>(26 &amp; 27 September) (Growing digital jobs</a:t>
                      </a:r>
                      <a:r>
                        <a:rPr lang="en-GB" sz="2200" baseline="0" dirty="0" smtClean="0">
                          <a:solidFill>
                            <a:srgbClr val="365F91"/>
                          </a:solidFill>
                          <a:latin typeface="Calibri"/>
                          <a:ea typeface="Calibri"/>
                          <a:cs typeface="Times New Roman"/>
                        </a:rPr>
                        <a:t> through the Smart City Agenda</a:t>
                      </a:r>
                      <a:r>
                        <a:rPr lang="en-GB" sz="2200" dirty="0" smtClean="0">
                          <a:solidFill>
                            <a:srgbClr val="365F91"/>
                          </a:solidFill>
                          <a:latin typeface="Calibri"/>
                          <a:ea typeface="Calibri"/>
                          <a:cs typeface="Times New Roman"/>
                        </a:rPr>
                        <a:t>)</a:t>
                      </a:r>
                    </a:p>
                    <a:p>
                      <a:pPr>
                        <a:lnSpc>
                          <a:spcPct val="100000"/>
                        </a:lnSpc>
                        <a:spcAft>
                          <a:spcPts val="0"/>
                        </a:spcAft>
                      </a:pPr>
                      <a:r>
                        <a:rPr lang="en-GB" sz="2200" dirty="0" smtClean="0">
                          <a:solidFill>
                            <a:srgbClr val="365F91"/>
                          </a:solidFill>
                          <a:latin typeface="Calibri"/>
                          <a:ea typeface="Calibri"/>
                          <a:cs typeface="Times New Roman"/>
                        </a:rPr>
                        <a:t>Dates</a:t>
                      </a:r>
                      <a:r>
                        <a:rPr lang="en-GB" sz="2200" baseline="0" dirty="0" smtClean="0">
                          <a:solidFill>
                            <a:srgbClr val="365F91"/>
                          </a:solidFill>
                          <a:latin typeface="Calibri"/>
                          <a:ea typeface="Calibri"/>
                          <a:cs typeface="Times New Roman"/>
                        </a:rPr>
                        <a:t> for Loop City meeting (23 &amp; 24 November) (The role of the City and Action Plan Peer Reviews)</a:t>
                      </a:r>
                    </a:p>
                    <a:p>
                      <a:pPr>
                        <a:lnSpc>
                          <a:spcPct val="100000"/>
                        </a:lnSpc>
                        <a:spcAft>
                          <a:spcPts val="0"/>
                        </a:spcAft>
                      </a:pPr>
                      <a:r>
                        <a:rPr lang="en-GB" sz="2200" baseline="0" dirty="0" smtClean="0">
                          <a:solidFill>
                            <a:srgbClr val="365F91"/>
                          </a:solidFill>
                          <a:latin typeface="Calibri"/>
                          <a:ea typeface="Calibri"/>
                          <a:cs typeface="Times New Roman"/>
                        </a:rPr>
                        <a:t>Finance and Claims</a:t>
                      </a:r>
                    </a:p>
                    <a:p>
                      <a:pPr>
                        <a:lnSpc>
                          <a:spcPct val="100000"/>
                        </a:lnSpc>
                        <a:spcAft>
                          <a:spcPts val="0"/>
                        </a:spcAft>
                      </a:pPr>
                      <a:r>
                        <a:rPr lang="en-GB" sz="2200" baseline="0" dirty="0" smtClean="0">
                          <a:solidFill>
                            <a:srgbClr val="365F91"/>
                          </a:solidFill>
                          <a:latin typeface="Calibri"/>
                          <a:ea typeface="Calibri"/>
                          <a:cs typeface="Times New Roman"/>
                        </a:rPr>
                        <a:t>Initial discussion of  </a:t>
                      </a:r>
                      <a:r>
                        <a:rPr lang="en-GB" sz="2200" baseline="0" dirty="0" err="1" smtClean="0">
                          <a:solidFill>
                            <a:srgbClr val="365F91"/>
                          </a:solidFill>
                          <a:latin typeface="Calibri"/>
                          <a:ea typeface="Calibri"/>
                          <a:cs typeface="Times New Roman"/>
                        </a:rPr>
                        <a:t>TechTown</a:t>
                      </a:r>
                      <a:r>
                        <a:rPr lang="en-GB" sz="2200" baseline="0" dirty="0" smtClean="0">
                          <a:solidFill>
                            <a:srgbClr val="365F91"/>
                          </a:solidFill>
                          <a:latin typeface="Calibri"/>
                          <a:ea typeface="Calibri"/>
                          <a:cs typeface="Times New Roman"/>
                        </a:rPr>
                        <a:t> &amp; local dissemination events</a:t>
                      </a:r>
                    </a:p>
                    <a:p>
                      <a:pPr>
                        <a:lnSpc>
                          <a:spcPct val="100000"/>
                        </a:lnSpc>
                        <a:spcAft>
                          <a:spcPts val="0"/>
                        </a:spcAft>
                      </a:pPr>
                      <a:r>
                        <a:rPr lang="en-GB" sz="2200" baseline="0" dirty="0" smtClean="0">
                          <a:solidFill>
                            <a:srgbClr val="365F91"/>
                          </a:solidFill>
                          <a:latin typeface="Calibri"/>
                          <a:ea typeface="Calibri"/>
                          <a:cs typeface="Times New Roman"/>
                        </a:rPr>
                        <a:t>Any other business</a:t>
                      </a:r>
                      <a:endParaRPr lang="en-GB" sz="2200" dirty="0" smtClean="0">
                        <a:solidFill>
                          <a:srgbClr val="365F91"/>
                        </a:solidFill>
                        <a:latin typeface="Calibri"/>
                        <a:ea typeface="Calibri"/>
                        <a:cs typeface="Times New Roman"/>
                      </a:endParaRPr>
                    </a:p>
                  </a:txBody>
                  <a:tcPr marL="55217" marR="55217" marT="0" marB="0">
                    <a:lnL>
                      <a:noFill/>
                    </a:lnL>
                    <a:lnR>
                      <a:noFill/>
                    </a:lnR>
                    <a:lnT>
                      <a:noFill/>
                    </a:lnT>
                    <a:lnB>
                      <a:noFill/>
                    </a:lnB>
                    <a:solidFill>
                      <a:schemeClr val="accent1">
                        <a:lumMod val="20000"/>
                        <a:lumOff val="80000"/>
                      </a:schemeClr>
                    </a:solidFill>
                  </a:tcPr>
                </a:tc>
              </a:tr>
              <a:tr h="298119">
                <a:tc>
                  <a:txBody>
                    <a:bodyPr/>
                    <a:lstStyle/>
                    <a:p>
                      <a:pPr>
                        <a:lnSpc>
                          <a:spcPct val="100000"/>
                        </a:lnSpc>
                        <a:spcAft>
                          <a:spcPts val="0"/>
                        </a:spcAft>
                      </a:pPr>
                      <a:r>
                        <a:rPr lang="en-GB" sz="2200" b="1" dirty="0" smtClean="0">
                          <a:solidFill>
                            <a:srgbClr val="365F91"/>
                          </a:solidFill>
                          <a:latin typeface="Calibri"/>
                          <a:ea typeface="Calibri"/>
                          <a:cs typeface="Times New Roman"/>
                        </a:rPr>
                        <a:t>17:00</a:t>
                      </a:r>
                      <a:endParaRPr lang="en-GB" sz="2200" dirty="0">
                        <a:solidFill>
                          <a:srgbClr val="365F91"/>
                        </a:solidFill>
                        <a:latin typeface="Calibri"/>
                        <a:ea typeface="Calibri"/>
                        <a:cs typeface="Times New Roman"/>
                      </a:endParaRPr>
                    </a:p>
                  </a:txBody>
                  <a:tcPr marL="55217" marR="55217" marT="0" marB="0">
                    <a:lnL>
                      <a:noFill/>
                    </a:lnL>
                    <a:lnR>
                      <a:noFill/>
                    </a:lnR>
                    <a:lnT>
                      <a:noFill/>
                    </a:lnT>
                    <a:lnB>
                      <a:noFill/>
                    </a:lnB>
                    <a:solidFill>
                      <a:schemeClr val="bg1"/>
                    </a:solidFill>
                  </a:tcPr>
                </a:tc>
                <a:tc>
                  <a:txBody>
                    <a:bodyPr/>
                    <a:lstStyle/>
                    <a:p>
                      <a:pPr>
                        <a:lnSpc>
                          <a:spcPct val="100000"/>
                        </a:lnSpc>
                        <a:spcAft>
                          <a:spcPts val="0"/>
                        </a:spcAft>
                      </a:pPr>
                      <a:r>
                        <a:rPr lang="en-GB" sz="2200" dirty="0">
                          <a:solidFill>
                            <a:srgbClr val="365F91"/>
                          </a:solidFill>
                          <a:latin typeface="Calibri"/>
                          <a:ea typeface="Calibri"/>
                          <a:cs typeface="Times New Roman"/>
                        </a:rPr>
                        <a:t>Close</a:t>
                      </a:r>
                    </a:p>
                  </a:txBody>
                  <a:tcPr marL="55217" marR="55217" marT="0" marB="0">
                    <a:lnL>
                      <a:noFill/>
                    </a:lnL>
                    <a:lnR>
                      <a:noFill/>
                    </a:lnR>
                    <a:lnT>
                      <a:noFill/>
                    </a:lnT>
                    <a:lnB>
                      <a:noFill/>
                    </a:lnB>
                    <a:solidFill>
                      <a:schemeClr val="bg1"/>
                    </a:solidFill>
                  </a:tcPr>
                </a:tc>
              </a:tr>
              <a:tr h="372926">
                <a:tc>
                  <a:txBody>
                    <a:bodyPr/>
                    <a:lstStyle/>
                    <a:p>
                      <a:pPr>
                        <a:lnSpc>
                          <a:spcPct val="100000"/>
                        </a:lnSpc>
                        <a:spcAft>
                          <a:spcPts val="0"/>
                        </a:spcAft>
                      </a:pPr>
                      <a:r>
                        <a:rPr lang="en-GB" sz="2200" b="1" dirty="0" smtClean="0">
                          <a:solidFill>
                            <a:srgbClr val="365F91"/>
                          </a:solidFill>
                          <a:latin typeface="Calibri"/>
                          <a:ea typeface="Calibri"/>
                          <a:cs typeface="Times New Roman"/>
                        </a:rPr>
                        <a:t>18:30</a:t>
                      </a:r>
                      <a:endParaRPr lang="en-GB" sz="2200" dirty="0">
                        <a:solidFill>
                          <a:srgbClr val="365F91"/>
                        </a:solidFill>
                        <a:latin typeface="Calibri"/>
                        <a:ea typeface="Calibri"/>
                        <a:cs typeface="Times New Roman"/>
                      </a:endParaRPr>
                    </a:p>
                  </a:txBody>
                  <a:tcPr marL="55217" marR="55217" marT="0" marB="0">
                    <a:lnL>
                      <a:noFill/>
                    </a:lnL>
                    <a:lnR>
                      <a:noFill/>
                    </a:lnR>
                    <a:lnT>
                      <a:noFill/>
                    </a:lnT>
                    <a:lnB w="12700" cap="flat" cmpd="sng" algn="ctr">
                      <a:solidFill>
                        <a:srgbClr val="4F81BD"/>
                      </a:solidFill>
                      <a:prstDash val="solid"/>
                      <a:round/>
                      <a:headEnd type="none" w="med" len="med"/>
                      <a:tailEnd type="none" w="med" len="med"/>
                    </a:lnB>
                    <a:solidFill>
                      <a:schemeClr val="accent1">
                        <a:lumMod val="20000"/>
                        <a:lumOff val="80000"/>
                      </a:schemeClr>
                    </a:solidFill>
                  </a:tcPr>
                </a:tc>
                <a:tc>
                  <a:txBody>
                    <a:bodyPr/>
                    <a:lstStyle/>
                    <a:p>
                      <a:pPr>
                        <a:lnSpc>
                          <a:spcPct val="100000"/>
                        </a:lnSpc>
                        <a:spcAft>
                          <a:spcPts val="0"/>
                        </a:spcAft>
                      </a:pPr>
                      <a:r>
                        <a:rPr lang="en-GB" sz="2200" dirty="0" smtClean="0">
                          <a:solidFill>
                            <a:srgbClr val="365F91"/>
                          </a:solidFill>
                          <a:latin typeface="Calibri"/>
                          <a:ea typeface="Calibri"/>
                          <a:cs typeface="Times New Roman"/>
                        </a:rPr>
                        <a:t>Meet for dinner</a:t>
                      </a:r>
                      <a:endParaRPr lang="en-GB" sz="2200" dirty="0">
                        <a:solidFill>
                          <a:srgbClr val="365F91"/>
                        </a:solidFill>
                        <a:latin typeface="Calibri"/>
                        <a:ea typeface="Calibri"/>
                        <a:cs typeface="Times New Roman"/>
                      </a:endParaRPr>
                    </a:p>
                  </a:txBody>
                  <a:tcPr marL="55217" marR="55217" marT="0" marB="0">
                    <a:lnL>
                      <a:noFill/>
                    </a:lnL>
                    <a:lnR>
                      <a:noFill/>
                    </a:lnR>
                    <a:lnT>
                      <a:noFill/>
                    </a:lnT>
                    <a:lnB w="12700" cap="flat" cmpd="sng" algn="ctr">
                      <a:solidFill>
                        <a:srgbClr val="4F81BD"/>
                      </a:solidFill>
                      <a:prstDash val="solid"/>
                      <a:round/>
                      <a:headEnd type="none" w="med" len="med"/>
                      <a:tailEnd type="none" w="med" len="med"/>
                    </a:lnB>
                    <a:solidFill>
                      <a:schemeClr val="accent1">
                        <a:lumMod val="20000"/>
                        <a:lumOff val="80000"/>
                      </a:schemeClr>
                    </a:solidFill>
                  </a:tcPr>
                </a:tc>
              </a:tr>
            </a:tbl>
          </a:graphicData>
        </a:graphic>
      </p:graphicFrame>
    </p:spTree>
    <p:extLst>
      <p:ext uri="{BB962C8B-B14F-4D97-AF65-F5344CB8AC3E}">
        <p14:creationId xmlns:p14="http://schemas.microsoft.com/office/powerpoint/2010/main" val="2894977926"/>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1"/>
          <p:cNvSpPr txBox="1"/>
          <p:nvPr/>
        </p:nvSpPr>
        <p:spPr>
          <a:xfrm>
            <a:off x="395536" y="404664"/>
            <a:ext cx="5976664" cy="523220"/>
          </a:xfrm>
          <a:prstGeom prst="rect">
            <a:avLst/>
          </a:prstGeom>
          <a:noFill/>
        </p:spPr>
        <p:txBody>
          <a:bodyPr wrap="square" rtlCol="0">
            <a:spAutoFit/>
          </a:bodyPr>
          <a:lstStyle/>
          <a:p>
            <a:r>
              <a:rPr lang="fr-FR" sz="2800"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Different</a:t>
            </a:r>
            <a:r>
              <a:rPr lang="fr-FR" sz="2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 areas of </a:t>
            </a:r>
            <a:r>
              <a:rPr lang="fr-FR" sz="2800"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activity</a:t>
            </a:r>
            <a:endParaRPr lang="fr-FR" sz="28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179512" y="1268760"/>
            <a:ext cx="8424936" cy="2874633"/>
          </a:xfrm>
          <a:prstGeom prst="rect">
            <a:avLst/>
          </a:prstGeom>
        </p:spPr>
        <p:txBody>
          <a:bodyPr wrap="square">
            <a:spAutoFit/>
          </a:bodyPr>
          <a:lstStyle/>
          <a:p>
            <a:pPr marL="631825" lvl="1" indent="-457200">
              <a:spcBef>
                <a:spcPct val="20000"/>
              </a:spcBef>
              <a:buClr>
                <a:srgbClr val="FF0000"/>
              </a:buClr>
              <a:buSzPct val="100000"/>
              <a:buFont typeface="Wingdings" pitchFamily="2" charset="2"/>
              <a:buChar char="§"/>
            </a:pPr>
            <a:r>
              <a:rPr lang="en-US" sz="3200" dirty="0" smtClean="0">
                <a:solidFill>
                  <a:srgbClr val="1F497D"/>
                </a:solidFill>
                <a:latin typeface="Quattrocento Sans" charset="0"/>
              </a:rPr>
              <a:t>Project Management</a:t>
            </a:r>
          </a:p>
          <a:p>
            <a:pPr marL="631825" lvl="1" indent="-457200">
              <a:spcBef>
                <a:spcPct val="20000"/>
              </a:spcBef>
              <a:buClr>
                <a:srgbClr val="FF0000"/>
              </a:buClr>
              <a:buSzPct val="100000"/>
              <a:buFont typeface="Wingdings" pitchFamily="2" charset="2"/>
              <a:buChar char="§"/>
            </a:pPr>
            <a:r>
              <a:rPr lang="en-US" sz="3200" dirty="0" smtClean="0">
                <a:solidFill>
                  <a:srgbClr val="1F497D"/>
                </a:solidFill>
                <a:latin typeface="Quattrocento Sans" charset="0"/>
              </a:rPr>
              <a:t>Transnational exchange and learning</a:t>
            </a:r>
          </a:p>
          <a:p>
            <a:pPr marL="631825" lvl="1" indent="-457200">
              <a:spcBef>
                <a:spcPct val="20000"/>
              </a:spcBef>
              <a:buClr>
                <a:srgbClr val="FF0000"/>
              </a:buClr>
              <a:buSzPct val="100000"/>
              <a:buFont typeface="Wingdings" pitchFamily="2" charset="2"/>
              <a:buChar char="§"/>
            </a:pPr>
            <a:r>
              <a:rPr lang="en-US" sz="3200" dirty="0" smtClean="0">
                <a:solidFill>
                  <a:srgbClr val="1F497D"/>
                </a:solidFill>
                <a:latin typeface="Quattrocento Sans" charset="0"/>
              </a:rPr>
              <a:t>Local impact – ULG and IAP</a:t>
            </a:r>
          </a:p>
          <a:p>
            <a:pPr marL="631825" lvl="1" indent="-457200">
              <a:spcBef>
                <a:spcPct val="20000"/>
              </a:spcBef>
              <a:buClr>
                <a:srgbClr val="FF0000"/>
              </a:buClr>
              <a:buSzPct val="100000"/>
              <a:buFont typeface="Wingdings" pitchFamily="2" charset="2"/>
              <a:buChar char="§"/>
            </a:pPr>
            <a:r>
              <a:rPr lang="en-US" sz="3200" dirty="0" smtClean="0">
                <a:solidFill>
                  <a:srgbClr val="1F497D"/>
                </a:solidFill>
                <a:latin typeface="Quattrocento Sans" charset="0"/>
              </a:rPr>
              <a:t>Communication &amp; Dissemination</a:t>
            </a:r>
          </a:p>
          <a:p>
            <a:pPr>
              <a:spcBef>
                <a:spcPct val="20000"/>
              </a:spcBef>
              <a:buClr>
                <a:srgbClr val="FF0000"/>
              </a:buClr>
              <a:buSzPct val="100000"/>
              <a:buFont typeface="Wingdings" charset="0"/>
              <a:buChar char="§"/>
            </a:pPr>
            <a:endParaRPr lang="en-US" sz="2800" dirty="0" smtClean="0">
              <a:solidFill>
                <a:srgbClr val="1F497D"/>
              </a:solidFill>
              <a:latin typeface="Quattrocento Sans" charset="0"/>
            </a:endParaRPr>
          </a:p>
        </p:txBody>
      </p:sp>
      <p:pic>
        <p:nvPicPr>
          <p:cNvPr id="174082" name="Picture 2" descr="Image result for areas of activity"/>
          <p:cNvPicPr>
            <a:picLocks noChangeAspect="1" noChangeArrowheads="1"/>
          </p:cNvPicPr>
          <p:nvPr/>
        </p:nvPicPr>
        <p:blipFill>
          <a:blip r:embed="rId3" cstate="print"/>
          <a:srcRect b="11972"/>
          <a:stretch>
            <a:fillRect/>
          </a:stretch>
        </p:blipFill>
        <p:spPr bwMode="auto">
          <a:xfrm>
            <a:off x="1403648" y="3573016"/>
            <a:ext cx="6107832" cy="2016224"/>
          </a:xfrm>
          <a:prstGeom prst="rect">
            <a:avLst/>
          </a:prstGeom>
          <a:noFill/>
        </p:spPr>
      </p:pic>
    </p:spTree>
    <p:extLst>
      <p:ext uri="{BB962C8B-B14F-4D97-AF65-F5344CB8AC3E}">
        <p14:creationId xmlns:p14="http://schemas.microsoft.com/office/powerpoint/2010/main" val="1894586247"/>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1"/>
          <p:cNvSpPr txBox="1"/>
          <p:nvPr/>
        </p:nvSpPr>
        <p:spPr>
          <a:xfrm>
            <a:off x="251520" y="404664"/>
            <a:ext cx="5976664" cy="523220"/>
          </a:xfrm>
          <a:prstGeom prst="rect">
            <a:avLst/>
          </a:prstGeom>
          <a:noFill/>
        </p:spPr>
        <p:txBody>
          <a:bodyPr wrap="square" rtlCol="0">
            <a:spAutoFit/>
          </a:bodyPr>
          <a:lstStyle/>
          <a:p>
            <a:r>
              <a:rPr lang="fr-FR" sz="2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Survey </a:t>
            </a:r>
            <a:r>
              <a:rPr lang="fr-FR" sz="2800"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Monkey</a:t>
            </a:r>
            <a:r>
              <a:rPr lang="fr-FR" sz="2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fr-FR" sz="2800"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results</a:t>
            </a:r>
            <a:r>
              <a:rPr lang="fr-FR" sz="2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a:t>
            </a:r>
            <a:endParaRPr lang="fr-FR" sz="28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pic>
        <p:nvPicPr>
          <p:cNvPr id="55298" name="Picture 2" descr="Image result for happy people"/>
          <p:cNvPicPr>
            <a:picLocks noChangeAspect="1" noChangeArrowheads="1"/>
          </p:cNvPicPr>
          <p:nvPr/>
        </p:nvPicPr>
        <p:blipFill>
          <a:blip r:embed="rId3" cstate="print"/>
          <a:srcRect/>
          <a:stretch>
            <a:fillRect/>
          </a:stretch>
        </p:blipFill>
        <p:spPr bwMode="auto">
          <a:xfrm>
            <a:off x="1187624" y="1340768"/>
            <a:ext cx="6996777" cy="3960440"/>
          </a:xfrm>
          <a:prstGeom prst="rect">
            <a:avLst/>
          </a:prstGeom>
          <a:noFill/>
        </p:spPr>
      </p:pic>
    </p:spTree>
    <p:extLst>
      <p:ext uri="{BB962C8B-B14F-4D97-AF65-F5344CB8AC3E}">
        <p14:creationId xmlns:p14="http://schemas.microsoft.com/office/powerpoint/2010/main" val="1894586247"/>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1"/>
          <p:cNvSpPr txBox="1"/>
          <p:nvPr/>
        </p:nvSpPr>
        <p:spPr>
          <a:xfrm>
            <a:off x="251520" y="404664"/>
            <a:ext cx="5976664" cy="523220"/>
          </a:xfrm>
          <a:prstGeom prst="rect">
            <a:avLst/>
          </a:prstGeom>
          <a:noFill/>
        </p:spPr>
        <p:txBody>
          <a:bodyPr wrap="square" rtlCol="0">
            <a:spAutoFit/>
          </a:bodyPr>
          <a:lstStyle/>
          <a:p>
            <a:r>
              <a:rPr lang="fr-FR" sz="2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Survey </a:t>
            </a:r>
            <a:r>
              <a:rPr lang="fr-FR" sz="2800"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Monkey</a:t>
            </a:r>
            <a:r>
              <a:rPr lang="fr-FR" sz="2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fr-FR" sz="2800"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results</a:t>
            </a:r>
            <a:r>
              <a:rPr lang="fr-FR" sz="2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a:t>
            </a:r>
            <a:endParaRPr lang="fr-FR" sz="28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395536" y="1460514"/>
            <a:ext cx="8352928" cy="3342453"/>
          </a:xfrm>
          <a:prstGeom prst="rect">
            <a:avLst/>
          </a:prstGeom>
        </p:spPr>
        <p:txBody>
          <a:bodyPr wrap="square">
            <a:spAutoFit/>
          </a:bodyPr>
          <a:lstStyle/>
          <a:p>
            <a:pPr marL="533400" indent="-533400">
              <a:spcBef>
                <a:spcPct val="20000"/>
              </a:spcBef>
              <a:buClr>
                <a:srgbClr val="FF0000"/>
              </a:buClr>
              <a:buSzPct val="100000"/>
              <a:buFont typeface="Arial" pitchFamily="34" charset="0"/>
              <a:buChar char="•"/>
            </a:pPr>
            <a:r>
              <a:rPr lang="en-GB" sz="2200" i="1" dirty="0" smtClean="0">
                <a:solidFill>
                  <a:srgbClr val="1F497D"/>
                </a:solidFill>
                <a:latin typeface="Quattrocento Sans" charset="0"/>
              </a:rPr>
              <a:t>Everything is perfect – thanks </a:t>
            </a:r>
            <a:r>
              <a:rPr lang="en-GB" sz="2200" i="1" dirty="0" smtClean="0">
                <a:solidFill>
                  <a:srgbClr val="1F497D"/>
                </a:solidFill>
                <a:latin typeface="Quattrocento Sans" charset="0"/>
                <a:sym typeface="Wingdings" pitchFamily="2" charset="2"/>
              </a:rPr>
              <a:t></a:t>
            </a:r>
          </a:p>
          <a:p>
            <a:pPr marL="533400" indent="-533400">
              <a:spcBef>
                <a:spcPct val="20000"/>
              </a:spcBef>
              <a:buClr>
                <a:srgbClr val="FF0000"/>
              </a:buClr>
              <a:buSzPct val="100000"/>
              <a:buFont typeface="Arial" pitchFamily="34" charset="0"/>
              <a:buChar char="•"/>
            </a:pPr>
            <a:r>
              <a:rPr lang="en-GB" sz="2200" i="1" dirty="0" smtClean="0">
                <a:solidFill>
                  <a:srgbClr val="1F497D"/>
                </a:solidFill>
                <a:latin typeface="Quattrocento Sans" charset="0"/>
              </a:rPr>
              <a:t>The transnational meetings are inspirational</a:t>
            </a:r>
          </a:p>
          <a:p>
            <a:pPr marL="533400" indent="-533400">
              <a:spcBef>
                <a:spcPct val="20000"/>
              </a:spcBef>
              <a:buClr>
                <a:srgbClr val="FF0000"/>
              </a:buClr>
              <a:buSzPct val="100000"/>
              <a:buFont typeface="Arial" pitchFamily="34" charset="0"/>
              <a:buChar char="•"/>
            </a:pPr>
            <a:r>
              <a:rPr lang="en-GB" sz="2200" i="1" dirty="0" smtClean="0">
                <a:solidFill>
                  <a:srgbClr val="1F497D"/>
                </a:solidFill>
                <a:latin typeface="Quattrocento Sans" charset="0"/>
              </a:rPr>
              <a:t>Many people from the ULG took part in the transnational meetings. we asked them to prepare a detailed report after every meeting as to share inspirations, models and new findings with all members. The meetings dedicated to transfer the lessons learnt were successful</a:t>
            </a:r>
          </a:p>
          <a:p>
            <a:pPr marL="533400" indent="-533400">
              <a:spcBef>
                <a:spcPct val="20000"/>
              </a:spcBef>
              <a:buClr>
                <a:srgbClr val="FF0000"/>
              </a:buClr>
              <a:buSzPct val="100000"/>
              <a:buFont typeface="Arial" pitchFamily="34" charset="0"/>
              <a:buChar char="•"/>
            </a:pPr>
            <a:r>
              <a:rPr lang="en-GB" sz="2200" i="1" dirty="0" smtClean="0">
                <a:solidFill>
                  <a:srgbClr val="1F497D"/>
                </a:solidFill>
                <a:latin typeface="Quattrocento Sans" charset="0"/>
              </a:rPr>
              <a:t>We've been really pleased with how much progress we have made - lots of smaller wins that are building up to form a significant action plan</a:t>
            </a:r>
          </a:p>
        </p:txBody>
      </p:sp>
    </p:spTree>
    <p:extLst>
      <p:ext uri="{BB962C8B-B14F-4D97-AF65-F5344CB8AC3E}">
        <p14:creationId xmlns:p14="http://schemas.microsoft.com/office/powerpoint/2010/main" val="1894586247"/>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1"/>
          <p:cNvSpPr txBox="1"/>
          <p:nvPr/>
        </p:nvSpPr>
        <p:spPr>
          <a:xfrm>
            <a:off x="251520" y="404664"/>
            <a:ext cx="5976664" cy="523220"/>
          </a:xfrm>
          <a:prstGeom prst="rect">
            <a:avLst/>
          </a:prstGeom>
          <a:noFill/>
        </p:spPr>
        <p:txBody>
          <a:bodyPr wrap="square" rtlCol="0">
            <a:spAutoFit/>
          </a:bodyPr>
          <a:lstStyle/>
          <a:p>
            <a:r>
              <a:rPr lang="fr-FR" sz="2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Survey </a:t>
            </a:r>
            <a:r>
              <a:rPr lang="fr-FR" sz="2800"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Monkey</a:t>
            </a:r>
            <a:r>
              <a:rPr lang="fr-FR" sz="2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fr-FR" sz="2800"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results</a:t>
            </a:r>
            <a:r>
              <a:rPr lang="fr-FR" sz="2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a:t>
            </a:r>
            <a:endParaRPr lang="fr-FR" sz="28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pic>
        <p:nvPicPr>
          <p:cNvPr id="135170" name="Picture 2" descr="Image result for But"/>
          <p:cNvPicPr>
            <a:picLocks noChangeAspect="1" noChangeArrowheads="1"/>
          </p:cNvPicPr>
          <p:nvPr/>
        </p:nvPicPr>
        <p:blipFill>
          <a:blip r:embed="rId3" cstate="print"/>
          <a:srcRect/>
          <a:stretch>
            <a:fillRect/>
          </a:stretch>
        </p:blipFill>
        <p:spPr bwMode="auto">
          <a:xfrm>
            <a:off x="1403648" y="2204864"/>
            <a:ext cx="6086475" cy="2600325"/>
          </a:xfrm>
          <a:prstGeom prst="rect">
            <a:avLst/>
          </a:prstGeom>
          <a:noFill/>
        </p:spPr>
      </p:pic>
    </p:spTree>
    <p:extLst>
      <p:ext uri="{BB962C8B-B14F-4D97-AF65-F5344CB8AC3E}">
        <p14:creationId xmlns:p14="http://schemas.microsoft.com/office/powerpoint/2010/main" val="1894586247"/>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1"/>
          <p:cNvSpPr txBox="1"/>
          <p:nvPr/>
        </p:nvSpPr>
        <p:spPr>
          <a:xfrm>
            <a:off x="251520" y="404664"/>
            <a:ext cx="5976664" cy="523220"/>
          </a:xfrm>
          <a:prstGeom prst="rect">
            <a:avLst/>
          </a:prstGeom>
          <a:noFill/>
        </p:spPr>
        <p:txBody>
          <a:bodyPr wrap="square" rtlCol="0">
            <a:spAutoFit/>
          </a:bodyPr>
          <a:lstStyle/>
          <a:p>
            <a:r>
              <a:rPr lang="fr-FR" sz="2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Survey </a:t>
            </a:r>
            <a:r>
              <a:rPr lang="fr-FR" sz="2800"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Monkey</a:t>
            </a:r>
            <a:r>
              <a:rPr lang="fr-FR" sz="2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fr-FR" sz="2800"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results</a:t>
            </a:r>
            <a:r>
              <a:rPr lang="fr-FR" sz="2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a:t>
            </a:r>
            <a:endParaRPr lang="fr-FR" sz="28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611560" y="1268760"/>
            <a:ext cx="7848872" cy="830997"/>
          </a:xfrm>
          <a:prstGeom prst="rect">
            <a:avLst/>
          </a:prstGeom>
        </p:spPr>
        <p:txBody>
          <a:bodyPr wrap="square">
            <a:spAutoFit/>
          </a:bodyPr>
          <a:lstStyle/>
          <a:p>
            <a:pPr>
              <a:spcBef>
                <a:spcPct val="20000"/>
              </a:spcBef>
              <a:buClr>
                <a:srgbClr val="FF0000"/>
              </a:buClr>
              <a:buSzPct val="100000"/>
            </a:pPr>
            <a:r>
              <a:rPr lang="en-GB" sz="2400" dirty="0" smtClean="0">
                <a:solidFill>
                  <a:srgbClr val="1F497D"/>
                </a:solidFill>
                <a:latin typeface="Quattrocento Sans" charset="0"/>
              </a:rPr>
              <a:t>To what extent do you think that internal communication within the network is well organised?  </a:t>
            </a:r>
            <a:endParaRPr lang="en-US" sz="2400" dirty="0" smtClean="0">
              <a:solidFill>
                <a:srgbClr val="1F497D"/>
              </a:solidFill>
              <a:latin typeface="Quattrocento Sans" charset="0"/>
            </a:endParaRPr>
          </a:p>
        </p:txBody>
      </p:sp>
      <p:graphicFrame>
        <p:nvGraphicFramePr>
          <p:cNvPr id="8" name="Chart 7"/>
          <p:cNvGraphicFramePr/>
          <p:nvPr>
            <p:extLst>
              <p:ext uri="{D42A27DB-BD31-4B8C-83A1-F6EECF244321}">
                <p14:modId xmlns:p14="http://schemas.microsoft.com/office/powerpoint/2010/main" val="1187106213"/>
              </p:ext>
            </p:extLst>
          </p:nvPr>
        </p:nvGraphicFramePr>
        <p:xfrm>
          <a:off x="827584" y="2060848"/>
          <a:ext cx="7272808" cy="4032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94586247"/>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1"/>
          <p:cNvSpPr txBox="1"/>
          <p:nvPr/>
        </p:nvSpPr>
        <p:spPr>
          <a:xfrm>
            <a:off x="251520" y="404664"/>
            <a:ext cx="5976664" cy="523220"/>
          </a:xfrm>
          <a:prstGeom prst="rect">
            <a:avLst/>
          </a:prstGeom>
          <a:noFill/>
        </p:spPr>
        <p:txBody>
          <a:bodyPr wrap="square" rtlCol="0">
            <a:spAutoFit/>
          </a:bodyPr>
          <a:lstStyle/>
          <a:p>
            <a:r>
              <a:rPr lang="fr-FR" sz="2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Survey </a:t>
            </a:r>
            <a:r>
              <a:rPr lang="fr-FR" sz="2800"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Monkey</a:t>
            </a:r>
            <a:r>
              <a:rPr lang="fr-FR" sz="2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fr-FR" sz="2800"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results</a:t>
            </a:r>
            <a:r>
              <a:rPr lang="fr-FR" sz="2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a:t>
            </a:r>
            <a:endParaRPr lang="fr-FR" sz="28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611560" y="1340768"/>
            <a:ext cx="7848872" cy="4745915"/>
          </a:xfrm>
          <a:prstGeom prst="rect">
            <a:avLst/>
          </a:prstGeom>
        </p:spPr>
        <p:txBody>
          <a:bodyPr wrap="square">
            <a:spAutoFit/>
          </a:bodyPr>
          <a:lstStyle/>
          <a:p>
            <a:pPr marL="533400" indent="-533400">
              <a:spcBef>
                <a:spcPct val="20000"/>
              </a:spcBef>
              <a:buClr>
                <a:srgbClr val="FF0000"/>
              </a:buClr>
              <a:buSzPct val="100000"/>
              <a:buFont typeface="Arial" pitchFamily="34" charset="0"/>
              <a:buChar char="•"/>
            </a:pPr>
            <a:r>
              <a:rPr lang="en-GB" sz="2400" i="1" dirty="0" smtClean="0">
                <a:solidFill>
                  <a:srgbClr val="1F497D"/>
                </a:solidFill>
                <a:latin typeface="Quattrocento Sans" charset="0"/>
              </a:rPr>
              <a:t>It is good to use digital tools (we learn to use new tools!), but we find it a bit difficult with the mix of social dialogue and important documents in Slack. We miss an overview of documents. </a:t>
            </a:r>
          </a:p>
          <a:p>
            <a:pPr marL="533400" indent="-533400">
              <a:spcBef>
                <a:spcPct val="20000"/>
              </a:spcBef>
              <a:buClr>
                <a:srgbClr val="FF0000"/>
              </a:buClr>
              <a:buSzPct val="100000"/>
              <a:buFont typeface="Arial" pitchFamily="34" charset="0"/>
              <a:buChar char="•"/>
            </a:pPr>
            <a:r>
              <a:rPr lang="en-GB" sz="2400" i="1" dirty="0" smtClean="0">
                <a:solidFill>
                  <a:srgbClr val="1F497D"/>
                </a:solidFill>
                <a:latin typeface="Quattrocento Sans" charset="0"/>
              </a:rPr>
              <a:t>Slack is a useful tool but due to the number of comments and posts it is possible to miss important information. Email is still a useful tool. </a:t>
            </a:r>
          </a:p>
          <a:p>
            <a:pPr marL="533400" indent="-533400">
              <a:spcBef>
                <a:spcPct val="20000"/>
              </a:spcBef>
              <a:buClr>
                <a:srgbClr val="FF0000"/>
              </a:buClr>
              <a:buSzPct val="100000"/>
              <a:buFont typeface="Arial" pitchFamily="34" charset="0"/>
              <a:buChar char="•"/>
            </a:pPr>
            <a:r>
              <a:rPr lang="en-GB" sz="2400" i="1" dirty="0" smtClean="0">
                <a:solidFill>
                  <a:srgbClr val="1F497D"/>
                </a:solidFill>
                <a:latin typeface="Quattrocento Sans" charset="0"/>
              </a:rPr>
              <a:t>We would like more communication/collaboration with other networks, more communication towards local officials to integrate them (maybe a dedicated meeting organised by national URBACT point)</a:t>
            </a:r>
          </a:p>
          <a:p>
            <a:pPr marL="533400" indent="-533400">
              <a:spcBef>
                <a:spcPct val="20000"/>
              </a:spcBef>
              <a:buClr>
                <a:srgbClr val="FF0000"/>
              </a:buClr>
              <a:buSzPct val="100000"/>
              <a:buFont typeface="Arial" pitchFamily="34" charset="0"/>
              <a:buChar char="•"/>
            </a:pPr>
            <a:endParaRPr lang="en-US" sz="2400" i="1" dirty="0" smtClean="0">
              <a:solidFill>
                <a:srgbClr val="1F497D"/>
              </a:solidFill>
              <a:latin typeface="Quattrocento Sans" charset="0"/>
            </a:endParaRPr>
          </a:p>
        </p:txBody>
      </p:sp>
    </p:spTree>
    <p:extLst>
      <p:ext uri="{BB962C8B-B14F-4D97-AF65-F5344CB8AC3E}">
        <p14:creationId xmlns:p14="http://schemas.microsoft.com/office/powerpoint/2010/main" val="1894586247"/>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1"/>
          <p:cNvSpPr txBox="1"/>
          <p:nvPr/>
        </p:nvSpPr>
        <p:spPr>
          <a:xfrm>
            <a:off x="251520" y="404664"/>
            <a:ext cx="5976664" cy="523220"/>
          </a:xfrm>
          <a:prstGeom prst="rect">
            <a:avLst/>
          </a:prstGeom>
          <a:noFill/>
        </p:spPr>
        <p:txBody>
          <a:bodyPr wrap="square" rtlCol="0">
            <a:spAutoFit/>
          </a:bodyPr>
          <a:lstStyle/>
          <a:p>
            <a:r>
              <a:rPr lang="fr-FR" sz="2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Survey </a:t>
            </a:r>
            <a:r>
              <a:rPr lang="fr-FR" sz="2800"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Monkey</a:t>
            </a:r>
            <a:r>
              <a:rPr lang="fr-FR" sz="2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fr-FR" sz="2800"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results</a:t>
            </a:r>
            <a:r>
              <a:rPr lang="fr-FR" sz="2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a:t>
            </a:r>
            <a:endParaRPr lang="fr-FR" sz="28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611560" y="1268760"/>
            <a:ext cx="7848872" cy="1200329"/>
          </a:xfrm>
          <a:prstGeom prst="rect">
            <a:avLst/>
          </a:prstGeom>
        </p:spPr>
        <p:txBody>
          <a:bodyPr wrap="square">
            <a:spAutoFit/>
          </a:bodyPr>
          <a:lstStyle/>
          <a:p>
            <a:pPr>
              <a:spcBef>
                <a:spcPct val="20000"/>
              </a:spcBef>
              <a:buClr>
                <a:srgbClr val="FF0000"/>
              </a:buClr>
              <a:buSzPct val="100000"/>
            </a:pPr>
            <a:r>
              <a:rPr lang="en-GB" sz="2400" dirty="0" smtClean="0">
                <a:solidFill>
                  <a:srgbClr val="1F497D"/>
                </a:solidFill>
                <a:latin typeface="Quattrocento Sans" charset="0"/>
              </a:rPr>
              <a:t>To what extent do you think the network’s findings/results are widely circulated and the project website is useful?  </a:t>
            </a:r>
            <a:endParaRPr lang="en-US" sz="2400" dirty="0" smtClean="0">
              <a:solidFill>
                <a:srgbClr val="1F497D"/>
              </a:solidFill>
              <a:latin typeface="Quattrocento Sans" charset="0"/>
            </a:endParaRPr>
          </a:p>
        </p:txBody>
      </p:sp>
      <p:graphicFrame>
        <p:nvGraphicFramePr>
          <p:cNvPr id="7" name="Chart 6"/>
          <p:cNvGraphicFramePr/>
          <p:nvPr>
            <p:extLst>
              <p:ext uri="{D42A27DB-BD31-4B8C-83A1-F6EECF244321}">
                <p14:modId xmlns:p14="http://schemas.microsoft.com/office/powerpoint/2010/main" val="1179033762"/>
              </p:ext>
            </p:extLst>
          </p:nvPr>
        </p:nvGraphicFramePr>
        <p:xfrm>
          <a:off x="971600" y="2132856"/>
          <a:ext cx="6768752" cy="42484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94586247"/>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1"/>
          <p:cNvSpPr txBox="1"/>
          <p:nvPr/>
        </p:nvSpPr>
        <p:spPr>
          <a:xfrm>
            <a:off x="251520" y="404664"/>
            <a:ext cx="5976664" cy="523220"/>
          </a:xfrm>
          <a:prstGeom prst="rect">
            <a:avLst/>
          </a:prstGeom>
          <a:noFill/>
        </p:spPr>
        <p:txBody>
          <a:bodyPr wrap="square" rtlCol="0">
            <a:spAutoFit/>
          </a:bodyPr>
          <a:lstStyle/>
          <a:p>
            <a:r>
              <a:rPr lang="fr-FR" sz="2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Survey </a:t>
            </a:r>
            <a:r>
              <a:rPr lang="fr-FR" sz="2800"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Monkey</a:t>
            </a:r>
            <a:r>
              <a:rPr lang="fr-FR" sz="2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fr-FR" sz="2800"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results</a:t>
            </a:r>
            <a:r>
              <a:rPr lang="fr-FR" sz="2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a:t>
            </a:r>
            <a:endParaRPr lang="fr-FR" sz="28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395536" y="1460514"/>
            <a:ext cx="8352928" cy="3274743"/>
          </a:xfrm>
          <a:prstGeom prst="rect">
            <a:avLst/>
          </a:prstGeom>
        </p:spPr>
        <p:txBody>
          <a:bodyPr wrap="square">
            <a:spAutoFit/>
          </a:bodyPr>
          <a:lstStyle/>
          <a:p>
            <a:pPr marL="533400" indent="-533400">
              <a:spcBef>
                <a:spcPct val="20000"/>
              </a:spcBef>
              <a:buClr>
                <a:srgbClr val="FF0000"/>
              </a:buClr>
              <a:buSzPct val="100000"/>
              <a:buFont typeface="Arial" pitchFamily="34" charset="0"/>
              <a:buChar char="•"/>
            </a:pPr>
            <a:r>
              <a:rPr lang="en-GB" sz="2200" i="1" dirty="0" smtClean="0">
                <a:solidFill>
                  <a:srgbClr val="1F497D"/>
                </a:solidFill>
                <a:latin typeface="Quattrocento Sans" charset="0"/>
              </a:rPr>
              <a:t>Not sure if results are widely circulated and website's usefulness is limited as there isn't a lot of content or outputs from events. </a:t>
            </a:r>
          </a:p>
          <a:p>
            <a:pPr marL="533400" indent="-533400">
              <a:spcBef>
                <a:spcPct val="20000"/>
              </a:spcBef>
              <a:buClr>
                <a:srgbClr val="FF0000"/>
              </a:buClr>
              <a:buSzPct val="100000"/>
              <a:buFont typeface="Arial" pitchFamily="34" charset="0"/>
              <a:buChar char="•"/>
            </a:pPr>
            <a:r>
              <a:rPr lang="en-GB" sz="2200" i="1" dirty="0" smtClean="0">
                <a:solidFill>
                  <a:srgbClr val="1F497D"/>
                </a:solidFill>
                <a:latin typeface="Quattrocento Sans" charset="0"/>
              </a:rPr>
              <a:t>We never used this website. We don't feel comfortable in using it at local level for two reasons: the language (few people in our ULG speak </a:t>
            </a:r>
            <a:r>
              <a:rPr lang="en-GB" sz="2200" i="1" dirty="0">
                <a:solidFill>
                  <a:srgbClr val="1F497D"/>
                </a:solidFill>
                <a:latin typeface="Quattrocento Sans" charset="0"/>
              </a:rPr>
              <a:t>E</a:t>
            </a:r>
            <a:r>
              <a:rPr lang="en-GB" sz="2200" i="1" dirty="0" smtClean="0">
                <a:solidFill>
                  <a:srgbClr val="1F497D"/>
                </a:solidFill>
                <a:latin typeface="Quattrocento Sans" charset="0"/>
              </a:rPr>
              <a:t>nglish); we are using another web platform to promote the the project and its method and results.</a:t>
            </a:r>
          </a:p>
          <a:p>
            <a:pPr marL="533400" indent="-533400">
              <a:spcBef>
                <a:spcPct val="20000"/>
              </a:spcBef>
              <a:buClr>
                <a:srgbClr val="FF0000"/>
              </a:buClr>
              <a:buSzPct val="100000"/>
              <a:buFont typeface="Arial" pitchFamily="34" charset="0"/>
              <a:buChar char="•"/>
            </a:pPr>
            <a:r>
              <a:rPr lang="en-GB" sz="2200" i="1" dirty="0" smtClean="0">
                <a:solidFill>
                  <a:srgbClr val="1F497D"/>
                </a:solidFill>
                <a:latin typeface="Quattrocento Sans" charset="0"/>
              </a:rPr>
              <a:t>We have had serious technical issues uploading/losing content (from the </a:t>
            </a:r>
            <a:r>
              <a:rPr lang="en-GB" sz="2200" i="1" dirty="0" err="1" smtClean="0">
                <a:solidFill>
                  <a:srgbClr val="1F497D"/>
                </a:solidFill>
                <a:latin typeface="Quattrocento Sans" charset="0"/>
              </a:rPr>
              <a:t>TechTown</a:t>
            </a:r>
            <a:r>
              <a:rPr lang="en-GB" sz="2200" i="1" dirty="0" smtClean="0">
                <a:solidFill>
                  <a:srgbClr val="1F497D"/>
                </a:solidFill>
                <a:latin typeface="Quattrocento Sans" charset="0"/>
              </a:rPr>
              <a:t> </a:t>
            </a:r>
            <a:r>
              <a:rPr lang="en-GB" sz="2200" i="1" dirty="0" err="1" smtClean="0">
                <a:solidFill>
                  <a:srgbClr val="1F497D"/>
                </a:solidFill>
                <a:latin typeface="Quattrocento Sans" charset="0"/>
              </a:rPr>
              <a:t>minisite</a:t>
            </a:r>
            <a:r>
              <a:rPr lang="en-GB" sz="2200" i="1" dirty="0" smtClean="0">
                <a:solidFill>
                  <a:srgbClr val="1F497D"/>
                </a:solidFill>
                <a:latin typeface="Quattrocento Sans" charset="0"/>
              </a:rPr>
              <a:t>) which is frustrating. Trying to address this but it is costing extra resource </a:t>
            </a:r>
            <a:endParaRPr lang="en-US" sz="2200" i="1" dirty="0" smtClean="0">
              <a:solidFill>
                <a:srgbClr val="1F497D"/>
              </a:solidFill>
              <a:latin typeface="Quattrocento Sans" charset="0"/>
            </a:endParaRPr>
          </a:p>
        </p:txBody>
      </p:sp>
    </p:spTree>
    <p:extLst>
      <p:ext uri="{BB962C8B-B14F-4D97-AF65-F5344CB8AC3E}">
        <p14:creationId xmlns:p14="http://schemas.microsoft.com/office/powerpoint/2010/main" val="1894586247"/>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1"/>
          <p:cNvSpPr txBox="1"/>
          <p:nvPr/>
        </p:nvSpPr>
        <p:spPr>
          <a:xfrm>
            <a:off x="395536" y="404664"/>
            <a:ext cx="5976664" cy="523220"/>
          </a:xfrm>
          <a:prstGeom prst="rect">
            <a:avLst/>
          </a:prstGeom>
          <a:noFill/>
        </p:spPr>
        <p:txBody>
          <a:bodyPr wrap="square" rtlCol="0">
            <a:spAutoFit/>
          </a:bodyPr>
          <a:lstStyle/>
          <a:p>
            <a:r>
              <a:rPr lang="fr-FR" sz="2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Questions to </a:t>
            </a:r>
            <a:r>
              <a:rPr lang="fr-FR" sz="2800"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be</a:t>
            </a:r>
            <a:r>
              <a:rPr lang="fr-FR" sz="2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fr-FR" sz="2800"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addressed</a:t>
            </a:r>
            <a:r>
              <a:rPr lang="fr-FR" sz="2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a:t>
            </a:r>
            <a:endParaRPr lang="fr-FR" sz="28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179512" y="1340768"/>
            <a:ext cx="4680520" cy="4844403"/>
          </a:xfrm>
          <a:prstGeom prst="rect">
            <a:avLst/>
          </a:prstGeom>
        </p:spPr>
        <p:txBody>
          <a:bodyPr wrap="square">
            <a:spAutoFit/>
          </a:bodyPr>
          <a:lstStyle/>
          <a:p>
            <a:pPr marL="631825" lvl="1" indent="-457200">
              <a:spcBef>
                <a:spcPct val="20000"/>
              </a:spcBef>
              <a:buClr>
                <a:srgbClr val="FF0000"/>
              </a:buClr>
              <a:buSzPct val="100000"/>
              <a:buFont typeface="Wingdings" pitchFamily="2" charset="2"/>
              <a:buChar char="§"/>
            </a:pPr>
            <a:r>
              <a:rPr lang="en-US" sz="3200" dirty="0" smtClean="0">
                <a:solidFill>
                  <a:srgbClr val="1F497D"/>
                </a:solidFill>
                <a:latin typeface="Quattrocento Sans" charset="0"/>
              </a:rPr>
              <a:t>What is working well?</a:t>
            </a:r>
          </a:p>
          <a:p>
            <a:pPr marL="631825" lvl="1" indent="-457200">
              <a:spcBef>
                <a:spcPct val="20000"/>
              </a:spcBef>
              <a:buClr>
                <a:srgbClr val="FF0000"/>
              </a:buClr>
              <a:buSzPct val="100000"/>
              <a:buFont typeface="Wingdings" pitchFamily="2" charset="2"/>
              <a:buChar char="§"/>
            </a:pPr>
            <a:r>
              <a:rPr lang="en-US" sz="3200" dirty="0" smtClean="0">
                <a:solidFill>
                  <a:srgbClr val="1F497D"/>
                </a:solidFill>
                <a:latin typeface="Quattrocento Sans" charset="0"/>
              </a:rPr>
              <a:t>What is working less well?</a:t>
            </a:r>
          </a:p>
          <a:p>
            <a:pPr marL="631825" lvl="1" indent="-457200">
              <a:spcBef>
                <a:spcPct val="20000"/>
              </a:spcBef>
              <a:buClr>
                <a:srgbClr val="FF0000"/>
              </a:buClr>
              <a:buSzPct val="100000"/>
              <a:buFont typeface="Wingdings" pitchFamily="2" charset="2"/>
              <a:buChar char="§"/>
            </a:pPr>
            <a:r>
              <a:rPr lang="en-US" sz="3200" dirty="0" smtClean="0">
                <a:solidFill>
                  <a:srgbClr val="1F497D"/>
                </a:solidFill>
                <a:latin typeface="Quattrocento Sans" charset="0"/>
              </a:rPr>
              <a:t>What changes would you make?</a:t>
            </a:r>
          </a:p>
          <a:p>
            <a:pPr marL="631825" lvl="1" indent="-457200">
              <a:spcBef>
                <a:spcPct val="20000"/>
              </a:spcBef>
              <a:buClr>
                <a:srgbClr val="FF0000"/>
              </a:buClr>
              <a:buSzPct val="100000"/>
              <a:buFont typeface="Wingdings" pitchFamily="2" charset="2"/>
              <a:buChar char="§"/>
            </a:pPr>
            <a:r>
              <a:rPr lang="en-US" sz="3200" dirty="0" smtClean="0">
                <a:solidFill>
                  <a:srgbClr val="1F497D"/>
                </a:solidFill>
                <a:latin typeface="Quattrocento Sans" charset="0"/>
              </a:rPr>
              <a:t>How would you do this?</a:t>
            </a:r>
          </a:p>
          <a:p>
            <a:pPr>
              <a:spcBef>
                <a:spcPct val="20000"/>
              </a:spcBef>
              <a:buClr>
                <a:srgbClr val="FF0000"/>
              </a:buClr>
              <a:buSzPct val="100000"/>
              <a:buFont typeface="Wingdings" charset="0"/>
              <a:buChar char="§"/>
            </a:pPr>
            <a:endParaRPr lang="en-US" sz="2800" dirty="0" smtClean="0">
              <a:solidFill>
                <a:srgbClr val="1F497D"/>
              </a:solidFill>
              <a:latin typeface="Quattrocento Sans" charset="0"/>
            </a:endParaRPr>
          </a:p>
        </p:txBody>
      </p:sp>
      <p:pic>
        <p:nvPicPr>
          <p:cNvPr id="118786" name="Picture 2" descr="Image result for changes"/>
          <p:cNvPicPr>
            <a:picLocks noChangeAspect="1" noChangeArrowheads="1"/>
          </p:cNvPicPr>
          <p:nvPr/>
        </p:nvPicPr>
        <p:blipFill>
          <a:blip r:embed="rId3" cstate="print"/>
          <a:srcRect l="23760" r="22241"/>
          <a:stretch>
            <a:fillRect/>
          </a:stretch>
        </p:blipFill>
        <p:spPr bwMode="auto">
          <a:xfrm>
            <a:off x="5004048" y="1628800"/>
            <a:ext cx="3600400" cy="3790950"/>
          </a:xfrm>
          <a:prstGeom prst="rect">
            <a:avLst/>
          </a:prstGeom>
          <a:noFill/>
        </p:spPr>
      </p:pic>
    </p:spTree>
    <p:extLst>
      <p:ext uri="{BB962C8B-B14F-4D97-AF65-F5344CB8AC3E}">
        <p14:creationId xmlns:p14="http://schemas.microsoft.com/office/powerpoint/2010/main" val="1894586247"/>
      </p:ext>
    </p:extLst>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1"/>
          <p:cNvSpPr txBox="1"/>
          <p:nvPr/>
        </p:nvSpPr>
        <p:spPr>
          <a:xfrm>
            <a:off x="395536" y="404664"/>
            <a:ext cx="5976664" cy="523220"/>
          </a:xfrm>
          <a:prstGeom prst="rect">
            <a:avLst/>
          </a:prstGeom>
          <a:noFill/>
        </p:spPr>
        <p:txBody>
          <a:bodyPr wrap="square" rtlCol="0">
            <a:spAutoFit/>
          </a:bodyPr>
          <a:lstStyle/>
          <a:p>
            <a:r>
              <a:rPr lang="fr-FR" sz="2800"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Different</a:t>
            </a:r>
            <a:r>
              <a:rPr lang="fr-FR" sz="2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 areas of </a:t>
            </a:r>
            <a:r>
              <a:rPr lang="fr-FR" sz="2800"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activity</a:t>
            </a:r>
            <a:endParaRPr lang="fr-FR" sz="28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179512" y="1268760"/>
            <a:ext cx="8424936" cy="2874633"/>
          </a:xfrm>
          <a:prstGeom prst="rect">
            <a:avLst/>
          </a:prstGeom>
        </p:spPr>
        <p:txBody>
          <a:bodyPr wrap="square">
            <a:spAutoFit/>
          </a:bodyPr>
          <a:lstStyle/>
          <a:p>
            <a:pPr marL="631825" lvl="1" indent="-457200">
              <a:spcBef>
                <a:spcPct val="20000"/>
              </a:spcBef>
              <a:buClr>
                <a:srgbClr val="FF0000"/>
              </a:buClr>
              <a:buSzPct val="100000"/>
              <a:buFont typeface="Wingdings" pitchFamily="2" charset="2"/>
              <a:buChar char="§"/>
            </a:pPr>
            <a:r>
              <a:rPr lang="en-US" sz="3200" dirty="0" smtClean="0">
                <a:solidFill>
                  <a:srgbClr val="1F497D"/>
                </a:solidFill>
                <a:latin typeface="Quattrocento Sans" charset="0"/>
              </a:rPr>
              <a:t>Project Management</a:t>
            </a:r>
          </a:p>
          <a:p>
            <a:pPr marL="631825" lvl="1" indent="-457200">
              <a:spcBef>
                <a:spcPct val="20000"/>
              </a:spcBef>
              <a:buClr>
                <a:srgbClr val="FF0000"/>
              </a:buClr>
              <a:buSzPct val="100000"/>
              <a:buFont typeface="Wingdings" pitchFamily="2" charset="2"/>
              <a:buChar char="§"/>
            </a:pPr>
            <a:r>
              <a:rPr lang="en-US" sz="3200" dirty="0" smtClean="0">
                <a:solidFill>
                  <a:srgbClr val="1F497D"/>
                </a:solidFill>
                <a:latin typeface="Quattrocento Sans" charset="0"/>
              </a:rPr>
              <a:t>Transnational exchange and learning</a:t>
            </a:r>
          </a:p>
          <a:p>
            <a:pPr marL="631825" lvl="1" indent="-457200">
              <a:spcBef>
                <a:spcPct val="20000"/>
              </a:spcBef>
              <a:buClr>
                <a:srgbClr val="FF0000"/>
              </a:buClr>
              <a:buSzPct val="100000"/>
              <a:buFont typeface="Wingdings" pitchFamily="2" charset="2"/>
              <a:buChar char="§"/>
            </a:pPr>
            <a:r>
              <a:rPr lang="en-US" sz="3200" dirty="0" smtClean="0">
                <a:solidFill>
                  <a:srgbClr val="1F497D"/>
                </a:solidFill>
                <a:latin typeface="Quattrocento Sans" charset="0"/>
              </a:rPr>
              <a:t>Local impact – ULG and IAP</a:t>
            </a:r>
          </a:p>
          <a:p>
            <a:pPr marL="631825" lvl="1" indent="-457200">
              <a:spcBef>
                <a:spcPct val="20000"/>
              </a:spcBef>
              <a:buClr>
                <a:srgbClr val="FF0000"/>
              </a:buClr>
              <a:buSzPct val="100000"/>
              <a:buFont typeface="Wingdings" pitchFamily="2" charset="2"/>
              <a:buChar char="§"/>
            </a:pPr>
            <a:r>
              <a:rPr lang="en-US" sz="3200" dirty="0" smtClean="0">
                <a:solidFill>
                  <a:srgbClr val="1F497D"/>
                </a:solidFill>
                <a:latin typeface="Quattrocento Sans" charset="0"/>
              </a:rPr>
              <a:t>Communication &amp; Dissemination</a:t>
            </a:r>
          </a:p>
          <a:p>
            <a:pPr>
              <a:spcBef>
                <a:spcPct val="20000"/>
              </a:spcBef>
              <a:buClr>
                <a:srgbClr val="FF0000"/>
              </a:buClr>
              <a:buSzPct val="100000"/>
              <a:buFont typeface="Wingdings" charset="0"/>
              <a:buChar char="§"/>
            </a:pPr>
            <a:endParaRPr lang="en-US" sz="2800" dirty="0" smtClean="0">
              <a:solidFill>
                <a:srgbClr val="1F497D"/>
              </a:solidFill>
              <a:latin typeface="Quattrocento Sans" charset="0"/>
            </a:endParaRPr>
          </a:p>
        </p:txBody>
      </p:sp>
      <p:pic>
        <p:nvPicPr>
          <p:cNvPr id="174082" name="Picture 2" descr="Image result for areas of activity"/>
          <p:cNvPicPr>
            <a:picLocks noChangeAspect="1" noChangeArrowheads="1"/>
          </p:cNvPicPr>
          <p:nvPr/>
        </p:nvPicPr>
        <p:blipFill>
          <a:blip r:embed="rId3" cstate="print"/>
          <a:srcRect b="11972"/>
          <a:stretch>
            <a:fillRect/>
          </a:stretch>
        </p:blipFill>
        <p:spPr bwMode="auto">
          <a:xfrm>
            <a:off x="1403648" y="3573016"/>
            <a:ext cx="6107832" cy="2016224"/>
          </a:xfrm>
          <a:prstGeom prst="rect">
            <a:avLst/>
          </a:prstGeom>
          <a:noFill/>
        </p:spPr>
      </p:pic>
    </p:spTree>
    <p:extLst>
      <p:ext uri="{BB962C8B-B14F-4D97-AF65-F5344CB8AC3E}">
        <p14:creationId xmlns:p14="http://schemas.microsoft.com/office/powerpoint/2010/main" val="189458624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02135" y="1312019"/>
            <a:ext cx="5018137" cy="4925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ZoneTexte 11"/>
          <p:cNvSpPr txBox="1"/>
          <p:nvPr/>
        </p:nvSpPr>
        <p:spPr>
          <a:xfrm>
            <a:off x="899592" y="2492896"/>
            <a:ext cx="7704856" cy="2123658"/>
          </a:xfrm>
          <a:prstGeom prst="rect">
            <a:avLst/>
          </a:prstGeom>
          <a:noFill/>
        </p:spPr>
        <p:txBody>
          <a:bodyPr wrap="square" rtlCol="0">
            <a:spAutoFit/>
          </a:bodyPr>
          <a:lstStyle/>
          <a:p>
            <a:pPr algn="ctr"/>
            <a:r>
              <a:rPr lang="fr-FR" sz="4400" b="1"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TechTown</a:t>
            </a:r>
            <a:endParaRPr lang="fr-FR" sz="4400" b="1"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r>
              <a:rPr lang="fr-FR" sz="4400" b="1"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Thematic</a:t>
            </a:r>
            <a:r>
              <a:rPr lang="fr-FR" sz="4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Focus &amp; Conclusions </a:t>
            </a:r>
            <a:r>
              <a:rPr lang="fr-FR" sz="4400" b="1"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so</a:t>
            </a:r>
            <a:r>
              <a:rPr lang="fr-FR" sz="4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far</a:t>
            </a:r>
          </a:p>
        </p:txBody>
      </p:sp>
      <p:sp>
        <p:nvSpPr>
          <p:cNvPr id="4" name="Rectangle 3"/>
          <p:cNvSpPr/>
          <p:nvPr/>
        </p:nvSpPr>
        <p:spPr>
          <a:xfrm>
            <a:off x="539552" y="476672"/>
            <a:ext cx="4347665" cy="584775"/>
          </a:xfrm>
          <a:prstGeom prst="rect">
            <a:avLst/>
          </a:prstGeom>
        </p:spPr>
        <p:txBody>
          <a:bodyPr wrap="none">
            <a:spAutoFit/>
          </a:bodyPr>
          <a:lstStyle/>
          <a:p>
            <a:r>
              <a:rPr lang="en-US" sz="3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Back in the room…..</a:t>
            </a:r>
            <a:endParaRPr lang="fr-FR" sz="3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59270984"/>
      </p:ext>
    </p:extLst>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1"/>
          <p:cNvSpPr txBox="1"/>
          <p:nvPr/>
        </p:nvSpPr>
        <p:spPr>
          <a:xfrm>
            <a:off x="395536" y="404664"/>
            <a:ext cx="5976664" cy="523220"/>
          </a:xfrm>
          <a:prstGeom prst="rect">
            <a:avLst/>
          </a:prstGeom>
          <a:noFill/>
        </p:spPr>
        <p:txBody>
          <a:bodyPr wrap="square" rtlCol="0">
            <a:spAutoFit/>
          </a:bodyPr>
          <a:lstStyle/>
          <a:p>
            <a:r>
              <a:rPr lang="fr-FR" sz="2800"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Ranking</a:t>
            </a:r>
            <a:r>
              <a:rPr lang="fr-FR" sz="2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a:t>
            </a:r>
            <a:r>
              <a:rPr lang="fr-FR" sz="2800"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warming</a:t>
            </a:r>
            <a:r>
              <a:rPr lang="fr-FR" sz="2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 up</a:t>
            </a:r>
            <a:endParaRPr lang="fr-FR" sz="28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179512" y="1340768"/>
            <a:ext cx="8064896" cy="4844403"/>
          </a:xfrm>
          <a:prstGeom prst="rect">
            <a:avLst/>
          </a:prstGeom>
        </p:spPr>
        <p:txBody>
          <a:bodyPr wrap="square">
            <a:spAutoFit/>
          </a:bodyPr>
          <a:lstStyle/>
          <a:p>
            <a:pPr marL="631825" lvl="1" indent="-457200">
              <a:spcBef>
                <a:spcPct val="20000"/>
              </a:spcBef>
              <a:buClr>
                <a:srgbClr val="FF0000"/>
              </a:buClr>
              <a:buSzPct val="100000"/>
              <a:buFont typeface="Wingdings" pitchFamily="2" charset="2"/>
              <a:buChar char="§"/>
            </a:pPr>
            <a:r>
              <a:rPr lang="en-US" sz="3200" dirty="0" smtClean="0">
                <a:solidFill>
                  <a:srgbClr val="1F497D"/>
                </a:solidFill>
                <a:latin typeface="Quattrocento Sans" charset="0"/>
              </a:rPr>
              <a:t>I am confident that I have the right stakeholders fully engaged in my ULG</a:t>
            </a:r>
          </a:p>
          <a:p>
            <a:pPr marL="631825" lvl="1" indent="-457200">
              <a:spcBef>
                <a:spcPct val="20000"/>
              </a:spcBef>
              <a:buClr>
                <a:srgbClr val="FF0000"/>
              </a:buClr>
              <a:buSzPct val="100000"/>
              <a:buFont typeface="Wingdings" pitchFamily="2" charset="2"/>
              <a:buChar char="§"/>
            </a:pPr>
            <a:r>
              <a:rPr lang="en-US" sz="3200" dirty="0" smtClean="0">
                <a:solidFill>
                  <a:srgbClr val="1F497D"/>
                </a:solidFill>
                <a:latin typeface="Quattrocento Sans" charset="0"/>
              </a:rPr>
              <a:t>I believe my IAP will have impact locally</a:t>
            </a:r>
          </a:p>
          <a:p>
            <a:pPr marL="631825" lvl="1" indent="-457200">
              <a:spcBef>
                <a:spcPct val="20000"/>
              </a:spcBef>
              <a:buClr>
                <a:srgbClr val="FF0000"/>
              </a:buClr>
              <a:buSzPct val="100000"/>
              <a:buFont typeface="Wingdings" pitchFamily="2" charset="2"/>
              <a:buChar char="§"/>
            </a:pPr>
            <a:r>
              <a:rPr lang="en-US" sz="3200" dirty="0" smtClean="0">
                <a:solidFill>
                  <a:srgbClr val="1F497D"/>
                </a:solidFill>
                <a:latin typeface="Quattrocento Sans" charset="0"/>
              </a:rPr>
              <a:t>The learning from the transnational events is feeding into my IAP</a:t>
            </a:r>
          </a:p>
          <a:p>
            <a:pPr marL="631825" lvl="1" indent="-457200">
              <a:spcBef>
                <a:spcPct val="20000"/>
              </a:spcBef>
              <a:buClr>
                <a:srgbClr val="FF0000"/>
              </a:buClr>
              <a:buSzPct val="100000"/>
              <a:buFont typeface="Wingdings" pitchFamily="2" charset="2"/>
              <a:buChar char="§"/>
            </a:pPr>
            <a:r>
              <a:rPr lang="en-US" sz="3200" dirty="0" smtClean="0">
                <a:solidFill>
                  <a:srgbClr val="1F497D"/>
                </a:solidFill>
                <a:latin typeface="Quattrocento Sans" charset="0"/>
              </a:rPr>
              <a:t>The slides and podcasts produced after each event are useful in communicating key messages</a:t>
            </a:r>
          </a:p>
          <a:p>
            <a:pPr>
              <a:spcBef>
                <a:spcPct val="20000"/>
              </a:spcBef>
              <a:buClr>
                <a:srgbClr val="FF0000"/>
              </a:buClr>
              <a:buSzPct val="100000"/>
              <a:buFont typeface="Wingdings" charset="0"/>
              <a:buChar char="§"/>
            </a:pPr>
            <a:endParaRPr lang="en-US" sz="2800" dirty="0" smtClean="0">
              <a:solidFill>
                <a:srgbClr val="1F497D"/>
              </a:solidFill>
              <a:latin typeface="Quattrocento Sans" charset="0"/>
            </a:endParaRPr>
          </a:p>
        </p:txBody>
      </p:sp>
    </p:spTree>
    <p:extLst>
      <p:ext uri="{BB962C8B-B14F-4D97-AF65-F5344CB8AC3E}">
        <p14:creationId xmlns:p14="http://schemas.microsoft.com/office/powerpoint/2010/main" val="18945862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1"/>
          <p:cNvSpPr txBox="1"/>
          <p:nvPr/>
        </p:nvSpPr>
        <p:spPr>
          <a:xfrm>
            <a:off x="395536" y="404664"/>
            <a:ext cx="5976664" cy="954107"/>
          </a:xfrm>
          <a:prstGeom prst="rect">
            <a:avLst/>
          </a:prstGeom>
          <a:noFill/>
        </p:spPr>
        <p:txBody>
          <a:bodyPr wrap="square" rtlCol="0">
            <a:spAutoFit/>
          </a:bodyPr>
          <a:lstStyle/>
          <a:p>
            <a:r>
              <a:rPr lang="fr-FR" sz="2800"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What</a:t>
            </a:r>
            <a:r>
              <a:rPr lang="fr-FR" sz="2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fr-FR" sz="2800"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is</a:t>
            </a:r>
            <a:r>
              <a:rPr lang="fr-FR" sz="2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fr-FR" sz="2800"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working</a:t>
            </a:r>
            <a:r>
              <a:rPr lang="fr-FR" sz="2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fr-FR" sz="2800"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well</a:t>
            </a:r>
            <a:r>
              <a:rPr lang="fr-FR" sz="2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a:t>
            </a:r>
          </a:p>
          <a:p>
            <a:endParaRPr lang="fr-FR" sz="28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179512" y="1268760"/>
            <a:ext cx="5400600" cy="4351961"/>
          </a:xfrm>
          <a:prstGeom prst="rect">
            <a:avLst/>
          </a:prstGeom>
        </p:spPr>
        <p:txBody>
          <a:bodyPr wrap="square">
            <a:spAutoFit/>
          </a:bodyPr>
          <a:lstStyle/>
          <a:p>
            <a:pPr marL="631825" lvl="1" indent="-457200">
              <a:spcBef>
                <a:spcPct val="20000"/>
              </a:spcBef>
              <a:buClr>
                <a:srgbClr val="FF0000"/>
              </a:buClr>
              <a:buSzPct val="100000"/>
              <a:buFont typeface="Wingdings" pitchFamily="2" charset="2"/>
              <a:buChar char="§"/>
            </a:pPr>
            <a:r>
              <a:rPr lang="en-US" sz="3200" dirty="0" smtClean="0">
                <a:solidFill>
                  <a:srgbClr val="1F497D"/>
                </a:solidFill>
                <a:latin typeface="Quattrocento Sans" charset="0"/>
              </a:rPr>
              <a:t>Project Management</a:t>
            </a:r>
          </a:p>
          <a:p>
            <a:pPr marL="631825" lvl="1" indent="-457200">
              <a:spcBef>
                <a:spcPct val="20000"/>
              </a:spcBef>
              <a:buClr>
                <a:srgbClr val="FF0000"/>
              </a:buClr>
              <a:buSzPct val="100000"/>
              <a:buFont typeface="Wingdings" pitchFamily="2" charset="2"/>
              <a:buChar char="§"/>
            </a:pPr>
            <a:r>
              <a:rPr lang="en-US" sz="3200" dirty="0" smtClean="0">
                <a:solidFill>
                  <a:srgbClr val="1F497D"/>
                </a:solidFill>
                <a:latin typeface="Quattrocento Sans" charset="0"/>
              </a:rPr>
              <a:t>Transnational exchange and learning</a:t>
            </a:r>
          </a:p>
          <a:p>
            <a:pPr marL="631825" lvl="1" indent="-457200">
              <a:spcBef>
                <a:spcPct val="20000"/>
              </a:spcBef>
              <a:buClr>
                <a:srgbClr val="FF0000"/>
              </a:buClr>
              <a:buSzPct val="100000"/>
              <a:buFont typeface="Wingdings" pitchFamily="2" charset="2"/>
              <a:buChar char="§"/>
            </a:pPr>
            <a:r>
              <a:rPr lang="en-US" sz="3200" dirty="0" smtClean="0">
                <a:solidFill>
                  <a:srgbClr val="1F497D"/>
                </a:solidFill>
                <a:latin typeface="Quattrocento Sans" charset="0"/>
              </a:rPr>
              <a:t>Local impact – ULG and IAP</a:t>
            </a:r>
          </a:p>
          <a:p>
            <a:pPr marL="631825" lvl="1" indent="-457200">
              <a:spcBef>
                <a:spcPct val="20000"/>
              </a:spcBef>
              <a:buClr>
                <a:srgbClr val="FF0000"/>
              </a:buClr>
              <a:buSzPct val="100000"/>
              <a:buFont typeface="Wingdings" pitchFamily="2" charset="2"/>
              <a:buChar char="§"/>
            </a:pPr>
            <a:r>
              <a:rPr lang="en-US" sz="3200" dirty="0" smtClean="0">
                <a:solidFill>
                  <a:srgbClr val="1F497D"/>
                </a:solidFill>
                <a:latin typeface="Quattrocento Sans" charset="0"/>
              </a:rPr>
              <a:t>Communication &amp; Dissemination</a:t>
            </a:r>
          </a:p>
          <a:p>
            <a:pPr>
              <a:spcBef>
                <a:spcPct val="20000"/>
              </a:spcBef>
              <a:buClr>
                <a:srgbClr val="FF0000"/>
              </a:buClr>
              <a:buSzPct val="100000"/>
              <a:buFont typeface="Wingdings" charset="0"/>
              <a:buChar char="§"/>
            </a:pPr>
            <a:endParaRPr lang="en-US" sz="2800" dirty="0" smtClean="0">
              <a:solidFill>
                <a:srgbClr val="1F497D"/>
              </a:solidFill>
              <a:latin typeface="Quattrocento Sans" charset="0"/>
            </a:endParaRPr>
          </a:p>
        </p:txBody>
      </p:sp>
      <p:pic>
        <p:nvPicPr>
          <p:cNvPr id="176130" name="Picture 2" descr="gig%20clipart"/>
          <p:cNvPicPr>
            <a:picLocks noChangeAspect="1" noChangeArrowheads="1"/>
          </p:cNvPicPr>
          <p:nvPr/>
        </p:nvPicPr>
        <p:blipFill>
          <a:blip r:embed="rId3" cstate="print"/>
          <a:srcRect l="65213" t="4601"/>
          <a:stretch>
            <a:fillRect/>
          </a:stretch>
        </p:blipFill>
        <p:spPr bwMode="auto">
          <a:xfrm>
            <a:off x="5868144" y="1268760"/>
            <a:ext cx="2230140" cy="4479454"/>
          </a:xfrm>
          <a:prstGeom prst="rect">
            <a:avLst/>
          </a:prstGeom>
          <a:noFill/>
        </p:spPr>
      </p:pic>
    </p:spTree>
    <p:extLst>
      <p:ext uri="{BB962C8B-B14F-4D97-AF65-F5344CB8AC3E}">
        <p14:creationId xmlns:p14="http://schemas.microsoft.com/office/powerpoint/2010/main" val="1894586247"/>
      </p:ext>
    </p:extLst>
  </p:cSld>
  <p:clrMapOvr>
    <a:masterClrMapping/>
  </p:clrMapOvr>
  <p:transition spd="slow">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1"/>
          <p:cNvSpPr txBox="1"/>
          <p:nvPr/>
        </p:nvSpPr>
        <p:spPr>
          <a:xfrm>
            <a:off x="395536" y="404664"/>
            <a:ext cx="5976664" cy="954107"/>
          </a:xfrm>
          <a:prstGeom prst="rect">
            <a:avLst/>
          </a:prstGeom>
          <a:noFill/>
        </p:spPr>
        <p:txBody>
          <a:bodyPr wrap="square" rtlCol="0">
            <a:spAutoFit/>
          </a:bodyPr>
          <a:lstStyle/>
          <a:p>
            <a:r>
              <a:rPr lang="fr-FR" sz="2800"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What</a:t>
            </a:r>
            <a:r>
              <a:rPr lang="fr-FR" sz="2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fr-FR" sz="2800"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is</a:t>
            </a:r>
            <a:r>
              <a:rPr lang="fr-FR" sz="2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fr-FR" sz="2800"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working</a:t>
            </a:r>
            <a:r>
              <a:rPr lang="fr-FR" sz="2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fr-FR" sz="2800"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less</a:t>
            </a:r>
            <a:r>
              <a:rPr lang="fr-FR" sz="2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fr-FR" sz="2800"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well</a:t>
            </a:r>
            <a:r>
              <a:rPr lang="fr-FR" sz="2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a:t>
            </a:r>
          </a:p>
          <a:p>
            <a:endParaRPr lang="fr-FR" sz="28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179512" y="1268760"/>
            <a:ext cx="5400600" cy="4351961"/>
          </a:xfrm>
          <a:prstGeom prst="rect">
            <a:avLst/>
          </a:prstGeom>
        </p:spPr>
        <p:txBody>
          <a:bodyPr wrap="square">
            <a:spAutoFit/>
          </a:bodyPr>
          <a:lstStyle/>
          <a:p>
            <a:pPr marL="631825" lvl="1" indent="-457200">
              <a:spcBef>
                <a:spcPct val="20000"/>
              </a:spcBef>
              <a:buClr>
                <a:srgbClr val="FF0000"/>
              </a:buClr>
              <a:buSzPct val="100000"/>
              <a:buFont typeface="Wingdings" pitchFamily="2" charset="2"/>
              <a:buChar char="§"/>
            </a:pPr>
            <a:r>
              <a:rPr lang="en-US" sz="3200" dirty="0" smtClean="0">
                <a:solidFill>
                  <a:srgbClr val="1F497D"/>
                </a:solidFill>
                <a:latin typeface="Quattrocento Sans" charset="0"/>
              </a:rPr>
              <a:t>Project Management</a:t>
            </a:r>
          </a:p>
          <a:p>
            <a:pPr marL="631825" lvl="1" indent="-457200">
              <a:spcBef>
                <a:spcPct val="20000"/>
              </a:spcBef>
              <a:buClr>
                <a:srgbClr val="FF0000"/>
              </a:buClr>
              <a:buSzPct val="100000"/>
              <a:buFont typeface="Wingdings" pitchFamily="2" charset="2"/>
              <a:buChar char="§"/>
            </a:pPr>
            <a:r>
              <a:rPr lang="en-US" sz="3200" dirty="0" smtClean="0">
                <a:solidFill>
                  <a:srgbClr val="1F497D"/>
                </a:solidFill>
                <a:latin typeface="Quattrocento Sans" charset="0"/>
              </a:rPr>
              <a:t>Transnational exchange and learning</a:t>
            </a:r>
          </a:p>
          <a:p>
            <a:pPr marL="631825" lvl="1" indent="-457200">
              <a:spcBef>
                <a:spcPct val="20000"/>
              </a:spcBef>
              <a:buClr>
                <a:srgbClr val="FF0000"/>
              </a:buClr>
              <a:buSzPct val="100000"/>
              <a:buFont typeface="Wingdings" pitchFamily="2" charset="2"/>
              <a:buChar char="§"/>
            </a:pPr>
            <a:r>
              <a:rPr lang="en-US" sz="3200" dirty="0" smtClean="0">
                <a:solidFill>
                  <a:srgbClr val="1F497D"/>
                </a:solidFill>
                <a:latin typeface="Quattrocento Sans" charset="0"/>
              </a:rPr>
              <a:t>Local impact – ULG and IAP</a:t>
            </a:r>
          </a:p>
          <a:p>
            <a:pPr marL="631825" lvl="1" indent="-457200">
              <a:spcBef>
                <a:spcPct val="20000"/>
              </a:spcBef>
              <a:buClr>
                <a:srgbClr val="FF0000"/>
              </a:buClr>
              <a:buSzPct val="100000"/>
              <a:buFont typeface="Wingdings" pitchFamily="2" charset="2"/>
              <a:buChar char="§"/>
            </a:pPr>
            <a:r>
              <a:rPr lang="en-US" sz="3200" dirty="0" smtClean="0">
                <a:solidFill>
                  <a:srgbClr val="1F497D"/>
                </a:solidFill>
                <a:latin typeface="Quattrocento Sans" charset="0"/>
              </a:rPr>
              <a:t>Communication &amp; Dissemination</a:t>
            </a:r>
          </a:p>
          <a:p>
            <a:pPr>
              <a:spcBef>
                <a:spcPct val="20000"/>
              </a:spcBef>
              <a:buClr>
                <a:srgbClr val="FF0000"/>
              </a:buClr>
              <a:buSzPct val="100000"/>
              <a:buFont typeface="Wingdings" charset="0"/>
              <a:buChar char="§"/>
            </a:pPr>
            <a:endParaRPr lang="en-US" sz="2800" dirty="0" smtClean="0">
              <a:solidFill>
                <a:srgbClr val="1F497D"/>
              </a:solidFill>
              <a:latin typeface="Quattrocento Sans" charset="0"/>
            </a:endParaRPr>
          </a:p>
        </p:txBody>
      </p:sp>
      <p:pic>
        <p:nvPicPr>
          <p:cNvPr id="176130" name="Picture 2" descr="gig%20clipart"/>
          <p:cNvPicPr>
            <a:picLocks noChangeAspect="1" noChangeArrowheads="1"/>
          </p:cNvPicPr>
          <p:nvPr/>
        </p:nvPicPr>
        <p:blipFill>
          <a:blip r:embed="rId3" cstate="print"/>
          <a:srcRect l="65213" t="4601"/>
          <a:stretch>
            <a:fillRect/>
          </a:stretch>
        </p:blipFill>
        <p:spPr bwMode="auto">
          <a:xfrm>
            <a:off x="5868144" y="1268760"/>
            <a:ext cx="2230140" cy="4479454"/>
          </a:xfrm>
          <a:prstGeom prst="rect">
            <a:avLst/>
          </a:prstGeom>
          <a:noFill/>
        </p:spPr>
      </p:pic>
    </p:spTree>
    <p:extLst>
      <p:ext uri="{BB962C8B-B14F-4D97-AF65-F5344CB8AC3E}">
        <p14:creationId xmlns:p14="http://schemas.microsoft.com/office/powerpoint/2010/main" val="1395322512"/>
      </p:ext>
    </p:extLst>
  </p:cSld>
  <p:clrMapOvr>
    <a:masterClrMapping/>
  </p:clrMapOvr>
  <p:transition spd="slow">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1"/>
          <p:cNvSpPr txBox="1"/>
          <p:nvPr/>
        </p:nvSpPr>
        <p:spPr>
          <a:xfrm>
            <a:off x="251520" y="404664"/>
            <a:ext cx="5976664" cy="523220"/>
          </a:xfrm>
          <a:prstGeom prst="rect">
            <a:avLst/>
          </a:prstGeom>
          <a:noFill/>
        </p:spPr>
        <p:txBody>
          <a:bodyPr wrap="square" rtlCol="0">
            <a:spAutoFit/>
          </a:bodyPr>
          <a:lstStyle/>
          <a:p>
            <a:r>
              <a:rPr lang="fr-FR" sz="2800"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What</a:t>
            </a:r>
            <a:r>
              <a:rPr lang="fr-FR" sz="2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fr-FR" sz="2800"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can</a:t>
            </a:r>
            <a:r>
              <a:rPr lang="fr-FR" sz="2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fr-FR" sz="2800"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be</a:t>
            </a:r>
            <a:r>
              <a:rPr lang="fr-FR" sz="2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fr-FR" sz="2800"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done</a:t>
            </a:r>
            <a:r>
              <a:rPr lang="fr-FR" sz="2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fr-FR" sz="2800"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better</a:t>
            </a:r>
            <a:r>
              <a:rPr lang="fr-FR" sz="2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a:t>
            </a:r>
            <a:endParaRPr lang="fr-FR" sz="28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2" name="Szövegdoboz 1"/>
          <p:cNvSpPr txBox="1"/>
          <p:nvPr/>
        </p:nvSpPr>
        <p:spPr>
          <a:xfrm>
            <a:off x="755576" y="3140968"/>
            <a:ext cx="7881068" cy="923330"/>
          </a:xfrm>
          <a:prstGeom prst="rect">
            <a:avLst/>
          </a:prstGeom>
          <a:noFill/>
        </p:spPr>
        <p:txBody>
          <a:bodyPr wrap="none" rtlCol="0">
            <a:spAutoFit/>
          </a:bodyPr>
          <a:lstStyle/>
          <a:p>
            <a:pPr algn="ctr"/>
            <a:r>
              <a:rPr lang="en-GB" sz="5400" dirty="0" smtClean="0">
                <a:solidFill>
                  <a:srgbClr val="1F497D"/>
                </a:solidFill>
                <a:latin typeface="Verdana" charset="0"/>
                <a:ea typeface="Verdana" charset="0"/>
                <a:cs typeface="Verdana" charset="0"/>
              </a:rPr>
              <a:t>GROUP EXPO exercise</a:t>
            </a:r>
            <a:endParaRPr lang="en-GB" sz="5400" dirty="0">
              <a:solidFill>
                <a:srgbClr val="1F497D"/>
              </a:solidFill>
              <a:latin typeface="Verdana" charset="0"/>
              <a:ea typeface="Verdana" charset="0"/>
              <a:cs typeface="Verdana" charset="0"/>
            </a:endParaRPr>
          </a:p>
        </p:txBody>
      </p:sp>
    </p:spTree>
    <p:extLst>
      <p:ext uri="{BB962C8B-B14F-4D97-AF65-F5344CB8AC3E}">
        <p14:creationId xmlns:p14="http://schemas.microsoft.com/office/powerpoint/2010/main" val="281687474"/>
      </p:ext>
    </p:extLst>
  </p:cSld>
  <p:clrMapOvr>
    <a:masterClrMapping/>
  </p:clrMapOvr>
  <p:transition spd="slow">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1"/>
          <p:cNvSpPr txBox="1"/>
          <p:nvPr/>
        </p:nvSpPr>
        <p:spPr>
          <a:xfrm>
            <a:off x="251520" y="404664"/>
            <a:ext cx="5976664" cy="523220"/>
          </a:xfrm>
          <a:prstGeom prst="rect">
            <a:avLst/>
          </a:prstGeom>
          <a:noFill/>
        </p:spPr>
        <p:txBody>
          <a:bodyPr wrap="square" rtlCol="0">
            <a:spAutoFit/>
          </a:bodyPr>
          <a:lstStyle/>
          <a:p>
            <a:r>
              <a:rPr lang="fr-FR" sz="2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The </a:t>
            </a:r>
            <a:r>
              <a:rPr lang="fr-FR" sz="2800"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process</a:t>
            </a:r>
            <a:r>
              <a:rPr lang="fr-FR" sz="2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 - GRPXPO</a:t>
            </a:r>
            <a:endParaRPr lang="fr-FR" sz="28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 name="Diagram 3"/>
          <p:cNvGraphicFramePr/>
          <p:nvPr>
            <p:extLst>
              <p:ext uri="{D42A27DB-BD31-4B8C-83A1-F6EECF244321}">
                <p14:modId xmlns:p14="http://schemas.microsoft.com/office/powerpoint/2010/main" val="622503410"/>
              </p:ext>
            </p:extLst>
          </p:nvPr>
        </p:nvGraphicFramePr>
        <p:xfrm>
          <a:off x="0" y="1268760"/>
          <a:ext cx="8892480"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39266" y="5373216"/>
            <a:ext cx="569651" cy="950093"/>
          </a:xfrm>
          <a:prstGeom prst="rect">
            <a:avLst/>
          </a:prstGeom>
          <a:noFill/>
        </p:spPr>
        <p:txBody>
          <a:bodyPr wrap="square" rtlCol="0">
            <a:spAutoFit/>
          </a:bodyPr>
          <a:lstStyle/>
          <a:p>
            <a:pPr algn="ctr"/>
            <a:r>
              <a:rPr lang="hu-HU" sz="5400" smtClean="0">
                <a:solidFill>
                  <a:srgbClr val="FF0000"/>
                </a:solidFill>
              </a:rPr>
              <a:t>O</a:t>
            </a:r>
            <a:endParaRPr lang="hu-HU" sz="5400">
              <a:solidFill>
                <a:srgbClr val="FF0000"/>
              </a:solidFill>
            </a:endParaRPr>
          </a:p>
        </p:txBody>
      </p:sp>
      <p:sp>
        <p:nvSpPr>
          <p:cNvPr id="7" name="TextBox 6"/>
          <p:cNvSpPr txBox="1"/>
          <p:nvPr/>
        </p:nvSpPr>
        <p:spPr>
          <a:xfrm>
            <a:off x="727279" y="2960948"/>
            <a:ext cx="809730" cy="923330"/>
          </a:xfrm>
          <a:prstGeom prst="rect">
            <a:avLst/>
          </a:prstGeom>
          <a:noFill/>
        </p:spPr>
        <p:txBody>
          <a:bodyPr wrap="square" rtlCol="0">
            <a:spAutoFit/>
          </a:bodyPr>
          <a:lstStyle/>
          <a:p>
            <a:pPr algn="ctr"/>
            <a:r>
              <a:rPr lang="hu-HU" sz="5400" dirty="0">
                <a:solidFill>
                  <a:srgbClr val="FF0000"/>
                </a:solidFill>
              </a:rPr>
              <a:t>P</a:t>
            </a:r>
          </a:p>
        </p:txBody>
      </p:sp>
      <p:sp>
        <p:nvSpPr>
          <p:cNvPr id="8" name="TextBox 7"/>
          <p:cNvSpPr txBox="1"/>
          <p:nvPr/>
        </p:nvSpPr>
        <p:spPr>
          <a:xfrm>
            <a:off x="727279" y="3750107"/>
            <a:ext cx="704355" cy="950093"/>
          </a:xfrm>
          <a:prstGeom prst="rect">
            <a:avLst/>
          </a:prstGeom>
          <a:noFill/>
        </p:spPr>
        <p:txBody>
          <a:bodyPr wrap="square" rtlCol="0">
            <a:spAutoFit/>
          </a:bodyPr>
          <a:lstStyle/>
          <a:p>
            <a:pPr algn="ctr"/>
            <a:r>
              <a:rPr lang="hu-HU" sz="5400" dirty="0">
                <a:solidFill>
                  <a:srgbClr val="FF0000"/>
                </a:solidFill>
              </a:rPr>
              <a:t>X</a:t>
            </a:r>
          </a:p>
        </p:txBody>
      </p:sp>
      <p:sp>
        <p:nvSpPr>
          <p:cNvPr id="9" name="TextBox 8"/>
          <p:cNvSpPr txBox="1"/>
          <p:nvPr/>
        </p:nvSpPr>
        <p:spPr>
          <a:xfrm>
            <a:off x="536759" y="2145794"/>
            <a:ext cx="704355" cy="950093"/>
          </a:xfrm>
          <a:prstGeom prst="rect">
            <a:avLst/>
          </a:prstGeom>
          <a:noFill/>
        </p:spPr>
        <p:txBody>
          <a:bodyPr wrap="square" rtlCol="0">
            <a:spAutoFit/>
          </a:bodyPr>
          <a:lstStyle/>
          <a:p>
            <a:pPr algn="ctr"/>
            <a:r>
              <a:rPr lang="hu-HU" sz="5400" dirty="0" smtClean="0">
                <a:solidFill>
                  <a:srgbClr val="FF0000"/>
                </a:solidFill>
              </a:rPr>
              <a:t>R</a:t>
            </a:r>
            <a:endParaRPr lang="hu-HU" sz="5400" dirty="0">
              <a:solidFill>
                <a:srgbClr val="FF0000"/>
              </a:solidFill>
            </a:endParaRPr>
          </a:p>
        </p:txBody>
      </p:sp>
      <p:sp>
        <p:nvSpPr>
          <p:cNvPr id="10" name="TextBox 9"/>
          <p:cNvSpPr txBox="1"/>
          <p:nvPr/>
        </p:nvSpPr>
        <p:spPr>
          <a:xfrm>
            <a:off x="139266" y="1329872"/>
            <a:ext cx="637002" cy="944680"/>
          </a:xfrm>
          <a:prstGeom prst="rect">
            <a:avLst/>
          </a:prstGeom>
          <a:noFill/>
        </p:spPr>
        <p:txBody>
          <a:bodyPr wrap="square" rtlCol="0">
            <a:spAutoFit/>
          </a:bodyPr>
          <a:lstStyle/>
          <a:p>
            <a:pPr algn="ctr"/>
            <a:r>
              <a:rPr lang="hu-HU" sz="5400" dirty="0">
                <a:solidFill>
                  <a:srgbClr val="FF0000"/>
                </a:solidFill>
              </a:rPr>
              <a:t>G</a:t>
            </a:r>
          </a:p>
        </p:txBody>
      </p:sp>
      <p:sp>
        <p:nvSpPr>
          <p:cNvPr id="11" name="TextBox 6"/>
          <p:cNvSpPr txBox="1"/>
          <p:nvPr/>
        </p:nvSpPr>
        <p:spPr>
          <a:xfrm>
            <a:off x="484072" y="4570675"/>
            <a:ext cx="809730" cy="923330"/>
          </a:xfrm>
          <a:prstGeom prst="rect">
            <a:avLst/>
          </a:prstGeom>
          <a:noFill/>
        </p:spPr>
        <p:txBody>
          <a:bodyPr wrap="square" rtlCol="0">
            <a:spAutoFit/>
          </a:bodyPr>
          <a:lstStyle/>
          <a:p>
            <a:pPr algn="ctr"/>
            <a:r>
              <a:rPr lang="hu-HU" sz="5400" dirty="0">
                <a:solidFill>
                  <a:srgbClr val="FF0000"/>
                </a:solidFill>
              </a:rPr>
              <a:t>P</a:t>
            </a:r>
          </a:p>
        </p:txBody>
      </p:sp>
    </p:spTree>
    <p:extLst>
      <p:ext uri="{BB962C8B-B14F-4D97-AF65-F5344CB8AC3E}">
        <p14:creationId xmlns:p14="http://schemas.microsoft.com/office/powerpoint/2010/main" val="779234524"/>
      </p:ext>
    </p:extLst>
  </p:cSld>
  <p:clrMapOvr>
    <a:masterClrMapping/>
  </p:clrMapOvr>
  <p:transition spd="slow">
    <p:push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1"/>
          <p:cNvSpPr txBox="1"/>
          <p:nvPr/>
        </p:nvSpPr>
        <p:spPr>
          <a:xfrm>
            <a:off x="395536" y="404664"/>
            <a:ext cx="5976664" cy="954107"/>
          </a:xfrm>
          <a:prstGeom prst="rect">
            <a:avLst/>
          </a:prstGeom>
          <a:noFill/>
        </p:spPr>
        <p:txBody>
          <a:bodyPr wrap="square" rtlCol="0">
            <a:spAutoFit/>
          </a:bodyPr>
          <a:lstStyle/>
          <a:p>
            <a:r>
              <a:rPr lang="fr-FR" sz="2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GROUP</a:t>
            </a:r>
          </a:p>
          <a:p>
            <a:endParaRPr lang="fr-FR" sz="28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0" y="1268760"/>
            <a:ext cx="8964488" cy="5829288"/>
          </a:xfrm>
          <a:prstGeom prst="rect">
            <a:avLst/>
          </a:prstGeom>
        </p:spPr>
        <p:txBody>
          <a:bodyPr wrap="square">
            <a:spAutoFit/>
          </a:bodyPr>
          <a:lstStyle/>
          <a:p>
            <a:pPr marL="631825" lvl="1" indent="-457200">
              <a:spcBef>
                <a:spcPct val="20000"/>
              </a:spcBef>
              <a:buClr>
                <a:srgbClr val="FF0000"/>
              </a:buClr>
              <a:buSzPct val="100000"/>
              <a:buFont typeface="Wingdings" pitchFamily="2" charset="2"/>
              <a:buChar char="§"/>
            </a:pPr>
            <a:r>
              <a:rPr lang="en-US" sz="3200" dirty="0" smtClean="0">
                <a:solidFill>
                  <a:srgbClr val="1F497D"/>
                </a:solidFill>
                <a:latin typeface="Quattrocento Sans" charset="0"/>
              </a:rPr>
              <a:t>Questions to answer:</a:t>
            </a:r>
            <a:endParaRPr lang="en-US" sz="3200" dirty="0">
              <a:solidFill>
                <a:srgbClr val="1F497D"/>
              </a:solidFill>
              <a:latin typeface="Quattrocento Sans" charset="0"/>
            </a:endParaRPr>
          </a:p>
          <a:p>
            <a:pPr marL="688975" lvl="1" indent="-514350">
              <a:spcBef>
                <a:spcPct val="20000"/>
              </a:spcBef>
              <a:buClr>
                <a:srgbClr val="FF0000"/>
              </a:buClr>
              <a:buSzPct val="100000"/>
              <a:buFont typeface="+mj-lt"/>
              <a:buAutoNum type="arabicPeriod"/>
            </a:pPr>
            <a:r>
              <a:rPr lang="en-GB" sz="3200" dirty="0" smtClean="0">
                <a:solidFill>
                  <a:srgbClr val="1F497D"/>
                </a:solidFill>
                <a:latin typeface="Quattrocento Sans" charset="0"/>
              </a:rPr>
              <a:t>How might we improve stakeholder engagement in ULGs so as to co-create IAP’s</a:t>
            </a:r>
            <a:endParaRPr lang="en-US" sz="3200" dirty="0">
              <a:solidFill>
                <a:srgbClr val="1F497D"/>
              </a:solidFill>
              <a:latin typeface="Quattrocento Sans" charset="0"/>
            </a:endParaRPr>
          </a:p>
          <a:p>
            <a:pPr marL="688975" lvl="1" indent="-514350">
              <a:spcBef>
                <a:spcPct val="20000"/>
              </a:spcBef>
              <a:buClr>
                <a:srgbClr val="FF0000"/>
              </a:buClr>
              <a:buSzPct val="100000"/>
              <a:buFont typeface="+mj-lt"/>
              <a:buAutoNum type="arabicPeriod"/>
            </a:pPr>
            <a:r>
              <a:rPr lang="en-GB" sz="3200" dirty="0" smtClean="0">
                <a:solidFill>
                  <a:srgbClr val="1F497D"/>
                </a:solidFill>
                <a:latin typeface="Quattrocento Sans" charset="0"/>
              </a:rPr>
              <a:t>How might we ensure that the ULG is benefitting from the exchange at transnational level</a:t>
            </a:r>
            <a:endParaRPr lang="en-US" sz="3200" dirty="0">
              <a:solidFill>
                <a:srgbClr val="1F497D"/>
              </a:solidFill>
              <a:latin typeface="Quattrocento Sans" charset="0"/>
            </a:endParaRPr>
          </a:p>
          <a:p>
            <a:pPr marL="688975" lvl="1" indent="-514350">
              <a:spcBef>
                <a:spcPct val="20000"/>
              </a:spcBef>
              <a:buClr>
                <a:srgbClr val="FF0000"/>
              </a:buClr>
              <a:buSzPct val="100000"/>
              <a:buFont typeface="+mj-lt"/>
              <a:buAutoNum type="arabicPeriod"/>
            </a:pPr>
            <a:r>
              <a:rPr lang="en-GB" sz="3200" dirty="0" smtClean="0">
                <a:solidFill>
                  <a:srgbClr val="1F497D"/>
                </a:solidFill>
                <a:latin typeface="Quattrocento Sans" charset="0"/>
              </a:rPr>
              <a:t>What local outputs or tools have worked well? How can we spread this good practice around the </a:t>
            </a:r>
            <a:r>
              <a:rPr lang="en-GB" sz="3200" dirty="0" err="1" smtClean="0">
                <a:solidFill>
                  <a:srgbClr val="1F497D"/>
                </a:solidFill>
                <a:latin typeface="Quattrocento Sans" charset="0"/>
              </a:rPr>
              <a:t>TechTown</a:t>
            </a:r>
            <a:r>
              <a:rPr lang="en-GB" sz="3200" dirty="0" smtClean="0">
                <a:solidFill>
                  <a:srgbClr val="1F497D"/>
                </a:solidFill>
                <a:latin typeface="Quattrocento Sans" charset="0"/>
              </a:rPr>
              <a:t> network?</a:t>
            </a:r>
            <a:endParaRPr lang="en-US" sz="3200" dirty="0">
              <a:solidFill>
                <a:srgbClr val="1F497D"/>
              </a:solidFill>
              <a:latin typeface="Quattrocento Sans" charset="0"/>
            </a:endParaRPr>
          </a:p>
          <a:p>
            <a:pPr>
              <a:spcBef>
                <a:spcPct val="20000"/>
              </a:spcBef>
              <a:buClr>
                <a:srgbClr val="FF0000"/>
              </a:buClr>
              <a:buSzPct val="100000"/>
              <a:buFont typeface="Wingdings" charset="0"/>
              <a:buChar char="§"/>
            </a:pPr>
            <a:endParaRPr lang="en-US" sz="2800" dirty="0" smtClean="0">
              <a:solidFill>
                <a:srgbClr val="1F497D"/>
              </a:solidFill>
              <a:latin typeface="Quattrocento Sans" charset="0"/>
            </a:endParaRPr>
          </a:p>
        </p:txBody>
      </p:sp>
    </p:spTree>
    <p:extLst>
      <p:ext uri="{BB962C8B-B14F-4D97-AF65-F5344CB8AC3E}">
        <p14:creationId xmlns:p14="http://schemas.microsoft.com/office/powerpoint/2010/main" val="378880120"/>
      </p:ext>
    </p:extLst>
  </p:cSld>
  <p:clrMapOvr>
    <a:masterClrMapping/>
  </p:clrMapOvr>
  <p:transition spd="slow">
    <p:push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1"/>
          <p:cNvSpPr txBox="1"/>
          <p:nvPr/>
        </p:nvSpPr>
        <p:spPr>
          <a:xfrm>
            <a:off x="395536" y="404664"/>
            <a:ext cx="5976664" cy="954107"/>
          </a:xfrm>
          <a:prstGeom prst="rect">
            <a:avLst/>
          </a:prstGeom>
          <a:noFill/>
        </p:spPr>
        <p:txBody>
          <a:bodyPr wrap="square" rtlCol="0">
            <a:spAutoFit/>
          </a:bodyPr>
          <a:lstStyle/>
          <a:p>
            <a:r>
              <a:rPr lang="fr-FR" sz="2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GROUP</a:t>
            </a:r>
          </a:p>
          <a:p>
            <a:endParaRPr lang="fr-FR" sz="28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179512" y="1268760"/>
            <a:ext cx="8568952" cy="3170099"/>
          </a:xfrm>
          <a:prstGeom prst="rect">
            <a:avLst/>
          </a:prstGeom>
        </p:spPr>
        <p:txBody>
          <a:bodyPr wrap="square">
            <a:spAutoFit/>
          </a:bodyPr>
          <a:lstStyle/>
          <a:p>
            <a:pPr marL="631825" lvl="1" indent="-457200">
              <a:spcBef>
                <a:spcPct val="20000"/>
              </a:spcBef>
              <a:buClr>
                <a:srgbClr val="FF0000"/>
              </a:buClr>
              <a:buSzPct val="100000"/>
              <a:buFont typeface="Wingdings" pitchFamily="2" charset="2"/>
              <a:buChar char="§"/>
            </a:pPr>
            <a:r>
              <a:rPr lang="en-US" sz="3200" dirty="0" smtClean="0">
                <a:solidFill>
                  <a:srgbClr val="1F497D"/>
                </a:solidFill>
                <a:latin typeface="Quattrocento Sans" charset="0"/>
              </a:rPr>
              <a:t>Maximum </a:t>
            </a:r>
            <a:r>
              <a:rPr lang="en-US" sz="3200" dirty="0">
                <a:solidFill>
                  <a:srgbClr val="1F497D"/>
                </a:solidFill>
                <a:latin typeface="Quattrocento Sans" charset="0"/>
              </a:rPr>
              <a:t>number of participants in one group: </a:t>
            </a:r>
            <a:r>
              <a:rPr lang="mr-IN" sz="3200" dirty="0" smtClean="0">
                <a:solidFill>
                  <a:srgbClr val="1F497D"/>
                </a:solidFill>
                <a:latin typeface="Quattrocento Sans" charset="0"/>
              </a:rPr>
              <a:t>…</a:t>
            </a:r>
            <a:r>
              <a:rPr lang="hu-HU" sz="3200" dirty="0" smtClean="0">
                <a:solidFill>
                  <a:srgbClr val="1F497D"/>
                </a:solidFill>
                <a:latin typeface="Quattrocento Sans" charset="0"/>
              </a:rPr>
              <a:t>..</a:t>
            </a:r>
            <a:endParaRPr lang="en-US" sz="3200" dirty="0">
              <a:solidFill>
                <a:srgbClr val="1F497D"/>
              </a:solidFill>
              <a:latin typeface="Quattrocento Sans" charset="0"/>
            </a:endParaRPr>
          </a:p>
          <a:p>
            <a:pPr marL="631825" lvl="1" indent="-457200">
              <a:spcBef>
                <a:spcPct val="20000"/>
              </a:spcBef>
              <a:buClr>
                <a:srgbClr val="FF0000"/>
              </a:buClr>
              <a:buSzPct val="100000"/>
              <a:buFont typeface="Wingdings" pitchFamily="2" charset="2"/>
              <a:buChar char="§"/>
            </a:pPr>
            <a:r>
              <a:rPr lang="en-US" sz="3200" dirty="0">
                <a:solidFill>
                  <a:srgbClr val="1F497D"/>
                </a:solidFill>
                <a:latin typeface="Quattrocento Sans" charset="0"/>
              </a:rPr>
              <a:t>First comes first served principle, but everyone will work with each </a:t>
            </a:r>
            <a:r>
              <a:rPr lang="en-US" sz="3200" dirty="0" smtClean="0">
                <a:solidFill>
                  <a:srgbClr val="1F497D"/>
                </a:solidFill>
                <a:latin typeface="Quattrocento Sans" charset="0"/>
              </a:rPr>
              <a:t>theme eventually!</a:t>
            </a:r>
            <a:endParaRPr lang="en-US" sz="3200" dirty="0">
              <a:solidFill>
                <a:srgbClr val="1F497D"/>
              </a:solidFill>
              <a:latin typeface="Quattrocento Sans" charset="0"/>
            </a:endParaRPr>
          </a:p>
          <a:p>
            <a:pPr>
              <a:spcBef>
                <a:spcPct val="20000"/>
              </a:spcBef>
              <a:buClr>
                <a:srgbClr val="FF0000"/>
              </a:buClr>
              <a:buSzPct val="100000"/>
              <a:buFont typeface="Wingdings" charset="0"/>
              <a:buChar char="§"/>
            </a:pPr>
            <a:endParaRPr lang="en-US" sz="2800" dirty="0" smtClean="0">
              <a:solidFill>
                <a:srgbClr val="1F497D"/>
              </a:solidFill>
              <a:latin typeface="Quattrocento Sans" charset="0"/>
            </a:endParaRPr>
          </a:p>
        </p:txBody>
      </p:sp>
    </p:spTree>
    <p:extLst>
      <p:ext uri="{BB962C8B-B14F-4D97-AF65-F5344CB8AC3E}">
        <p14:creationId xmlns:p14="http://schemas.microsoft.com/office/powerpoint/2010/main" val="820144910"/>
      </p:ext>
    </p:extLst>
  </p:cSld>
  <p:clrMapOvr>
    <a:masterClrMapping/>
  </p:clrMapOvr>
  <p:transition spd="slow">
    <p:push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1"/>
          <p:cNvSpPr txBox="1"/>
          <p:nvPr/>
        </p:nvSpPr>
        <p:spPr>
          <a:xfrm>
            <a:off x="395536" y="404664"/>
            <a:ext cx="5976664" cy="954107"/>
          </a:xfrm>
          <a:prstGeom prst="rect">
            <a:avLst/>
          </a:prstGeom>
          <a:noFill/>
        </p:spPr>
        <p:txBody>
          <a:bodyPr wrap="square" rtlCol="0">
            <a:spAutoFit/>
          </a:bodyPr>
          <a:lstStyle/>
          <a:p>
            <a:r>
              <a:rPr lang="fr-FR" sz="2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GROUP</a:t>
            </a:r>
          </a:p>
          <a:p>
            <a:endParaRPr lang="fr-FR" sz="28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179512" y="1268760"/>
            <a:ext cx="8568952" cy="4351961"/>
          </a:xfrm>
          <a:prstGeom prst="rect">
            <a:avLst/>
          </a:prstGeom>
        </p:spPr>
        <p:txBody>
          <a:bodyPr wrap="square">
            <a:spAutoFit/>
          </a:bodyPr>
          <a:lstStyle/>
          <a:p>
            <a:pPr marL="631825" lvl="1" indent="-457200">
              <a:spcBef>
                <a:spcPct val="20000"/>
              </a:spcBef>
              <a:buClr>
                <a:srgbClr val="FF0000"/>
              </a:buClr>
              <a:buSzPct val="100000"/>
              <a:buFont typeface="Wingdings" pitchFamily="2" charset="2"/>
              <a:buChar char="§"/>
            </a:pPr>
            <a:r>
              <a:rPr lang="en-US" sz="3200" dirty="0">
                <a:solidFill>
                  <a:srgbClr val="1F497D"/>
                </a:solidFill>
                <a:latin typeface="Quattrocento Sans" charset="0"/>
              </a:rPr>
              <a:t>Everyone returns to her/his seat</a:t>
            </a:r>
          </a:p>
          <a:p>
            <a:pPr marL="631825" lvl="1" indent="-457200">
              <a:spcBef>
                <a:spcPct val="20000"/>
              </a:spcBef>
              <a:buClr>
                <a:srgbClr val="FF0000"/>
              </a:buClr>
              <a:buSzPct val="100000"/>
              <a:buFont typeface="Wingdings" pitchFamily="2" charset="2"/>
              <a:buChar char="§"/>
            </a:pPr>
            <a:r>
              <a:rPr lang="en-US" sz="3200" dirty="0">
                <a:solidFill>
                  <a:srgbClr val="1F497D"/>
                </a:solidFill>
                <a:latin typeface="Quattrocento Sans" charset="0"/>
              </a:rPr>
              <a:t>Pen and paper are available</a:t>
            </a:r>
          </a:p>
          <a:p>
            <a:pPr marL="631825" lvl="1" indent="-457200">
              <a:spcBef>
                <a:spcPct val="20000"/>
              </a:spcBef>
              <a:buClr>
                <a:srgbClr val="FF0000"/>
              </a:buClr>
              <a:buSzPct val="100000"/>
              <a:buFont typeface="Wingdings" pitchFamily="2" charset="2"/>
              <a:buChar char="§"/>
            </a:pPr>
            <a:r>
              <a:rPr lang="en-US" sz="3200" dirty="0">
                <a:solidFill>
                  <a:srgbClr val="1F497D"/>
                </a:solidFill>
                <a:latin typeface="Quattrocento Sans" charset="0"/>
              </a:rPr>
              <a:t>Everyone works alone, silently – no small discussions</a:t>
            </a:r>
          </a:p>
          <a:p>
            <a:pPr marL="631825" lvl="1" indent="-457200">
              <a:spcBef>
                <a:spcPct val="20000"/>
              </a:spcBef>
              <a:buClr>
                <a:srgbClr val="FF0000"/>
              </a:buClr>
              <a:buSzPct val="100000"/>
              <a:buFont typeface="Wingdings" pitchFamily="2" charset="2"/>
              <a:buChar char="§"/>
            </a:pPr>
            <a:r>
              <a:rPr lang="en-US" sz="3200" dirty="0">
                <a:solidFill>
                  <a:srgbClr val="1F497D"/>
                </a:solidFill>
                <a:latin typeface="Quattrocento Sans" charset="0"/>
              </a:rPr>
              <a:t>Time available: approx. 5</a:t>
            </a:r>
            <a:r>
              <a:rPr lang="en-US" sz="3200" dirty="0" smtClean="0">
                <a:solidFill>
                  <a:srgbClr val="1F497D"/>
                </a:solidFill>
                <a:latin typeface="Quattrocento Sans" charset="0"/>
              </a:rPr>
              <a:t> </a:t>
            </a:r>
            <a:r>
              <a:rPr lang="en-US" sz="3200" dirty="0">
                <a:solidFill>
                  <a:srgbClr val="1F497D"/>
                </a:solidFill>
                <a:latin typeface="Quattrocento Sans" charset="0"/>
              </a:rPr>
              <a:t>minutes. Collect your thoughts / ideas / proposals regarding your selected topic</a:t>
            </a:r>
          </a:p>
          <a:p>
            <a:pPr>
              <a:spcBef>
                <a:spcPct val="20000"/>
              </a:spcBef>
              <a:buClr>
                <a:srgbClr val="FF0000"/>
              </a:buClr>
              <a:buSzPct val="100000"/>
              <a:buFont typeface="Wingdings" charset="0"/>
              <a:buChar char="§"/>
            </a:pPr>
            <a:endParaRPr lang="en-US" sz="2800" dirty="0" smtClean="0">
              <a:solidFill>
                <a:srgbClr val="1F497D"/>
              </a:solidFill>
              <a:latin typeface="Quattrocento Sans" charset="0"/>
            </a:endParaRPr>
          </a:p>
        </p:txBody>
      </p:sp>
    </p:spTree>
    <p:extLst>
      <p:ext uri="{BB962C8B-B14F-4D97-AF65-F5344CB8AC3E}">
        <p14:creationId xmlns:p14="http://schemas.microsoft.com/office/powerpoint/2010/main" val="1994559767"/>
      </p:ext>
    </p:extLst>
  </p:cSld>
  <p:clrMapOvr>
    <a:masterClrMapping/>
  </p:clrMapOvr>
  <p:transition spd="slow">
    <p:push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1"/>
          <p:cNvSpPr txBox="1"/>
          <p:nvPr/>
        </p:nvSpPr>
        <p:spPr>
          <a:xfrm>
            <a:off x="395536" y="404664"/>
            <a:ext cx="5976664" cy="954107"/>
          </a:xfrm>
          <a:prstGeom prst="rect">
            <a:avLst/>
          </a:prstGeom>
          <a:noFill/>
        </p:spPr>
        <p:txBody>
          <a:bodyPr wrap="square" rtlCol="0">
            <a:spAutoFit/>
          </a:bodyPr>
          <a:lstStyle/>
          <a:p>
            <a:r>
              <a:rPr lang="fr-FR" sz="2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POSTER</a:t>
            </a:r>
          </a:p>
          <a:p>
            <a:endParaRPr lang="fr-FR" sz="28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179512" y="1268760"/>
            <a:ext cx="8568952" cy="4918270"/>
          </a:xfrm>
          <a:prstGeom prst="rect">
            <a:avLst/>
          </a:prstGeom>
        </p:spPr>
        <p:txBody>
          <a:bodyPr wrap="square">
            <a:spAutoFit/>
          </a:bodyPr>
          <a:lstStyle/>
          <a:p>
            <a:pPr marL="631825" lvl="1" indent="-457200">
              <a:spcBef>
                <a:spcPct val="20000"/>
              </a:spcBef>
              <a:buClr>
                <a:srgbClr val="FF0000"/>
              </a:buClr>
              <a:buSzPct val="100000"/>
              <a:buFont typeface="Wingdings" pitchFamily="2" charset="2"/>
              <a:buChar char="§"/>
            </a:pPr>
            <a:r>
              <a:rPr lang="en-US" sz="2800" dirty="0">
                <a:solidFill>
                  <a:srgbClr val="1F497D"/>
                </a:solidFill>
                <a:latin typeface="Quattrocento Sans" charset="0"/>
              </a:rPr>
              <a:t>Return to your group</a:t>
            </a:r>
          </a:p>
          <a:p>
            <a:pPr marL="631825" lvl="1" indent="-457200">
              <a:spcBef>
                <a:spcPct val="20000"/>
              </a:spcBef>
              <a:buClr>
                <a:srgbClr val="FF0000"/>
              </a:buClr>
              <a:buSzPct val="100000"/>
              <a:buFont typeface="Wingdings" pitchFamily="2" charset="2"/>
              <a:buChar char="§"/>
            </a:pPr>
            <a:r>
              <a:rPr lang="en-US" sz="2800" dirty="0">
                <a:solidFill>
                  <a:srgbClr val="1F497D"/>
                </a:solidFill>
                <a:latin typeface="Quattrocento Sans" charset="0"/>
              </a:rPr>
              <a:t>Each group appoints one note-</a:t>
            </a:r>
            <a:r>
              <a:rPr lang="en-US" sz="2800" dirty="0" smtClean="0">
                <a:solidFill>
                  <a:srgbClr val="1F497D"/>
                </a:solidFill>
                <a:latin typeface="Quattrocento Sans" charset="0"/>
              </a:rPr>
              <a:t>taker, </a:t>
            </a:r>
            <a:r>
              <a:rPr lang="en-US" sz="2800" dirty="0">
                <a:solidFill>
                  <a:srgbClr val="1F497D"/>
                </a:solidFill>
                <a:latin typeface="Quattrocento Sans" charset="0"/>
              </a:rPr>
              <a:t>one time-</a:t>
            </a:r>
            <a:r>
              <a:rPr lang="en-US" sz="2800" dirty="0" smtClean="0">
                <a:solidFill>
                  <a:srgbClr val="1F497D"/>
                </a:solidFill>
                <a:latin typeface="Quattrocento Sans" charset="0"/>
              </a:rPr>
              <a:t>keeper and one facilitator</a:t>
            </a:r>
            <a:endParaRPr lang="en-US" sz="2800" dirty="0">
              <a:solidFill>
                <a:srgbClr val="1F497D"/>
              </a:solidFill>
              <a:latin typeface="Quattrocento Sans" charset="0"/>
            </a:endParaRPr>
          </a:p>
          <a:p>
            <a:pPr marL="631825" lvl="1" indent="-457200">
              <a:spcBef>
                <a:spcPct val="20000"/>
              </a:spcBef>
              <a:buClr>
                <a:srgbClr val="FF0000"/>
              </a:buClr>
              <a:buSzPct val="100000"/>
              <a:buFont typeface="Wingdings" pitchFamily="2" charset="2"/>
              <a:buChar char="§"/>
            </a:pPr>
            <a:r>
              <a:rPr lang="en-US" sz="2800" dirty="0">
                <a:solidFill>
                  <a:srgbClr val="1F497D"/>
                </a:solidFill>
                <a:latin typeface="Quattrocento Sans" charset="0"/>
              </a:rPr>
              <a:t>Everyone recites briefly </a:t>
            </a:r>
            <a:r>
              <a:rPr lang="en-US" sz="2800" dirty="0" smtClean="0">
                <a:solidFill>
                  <a:srgbClr val="1F497D"/>
                </a:solidFill>
                <a:latin typeface="Quattrocento Sans" charset="0"/>
              </a:rPr>
              <a:t>her / his </a:t>
            </a:r>
            <a:r>
              <a:rPr lang="en-US" sz="2800" dirty="0">
                <a:solidFill>
                  <a:srgbClr val="1F497D"/>
                </a:solidFill>
                <a:latin typeface="Quattrocento Sans" charset="0"/>
              </a:rPr>
              <a:t>proposals (1-2 minutes each),</a:t>
            </a:r>
          </a:p>
          <a:p>
            <a:pPr marL="631825" lvl="1" indent="-457200">
              <a:spcBef>
                <a:spcPct val="20000"/>
              </a:spcBef>
              <a:buClr>
                <a:srgbClr val="FF0000"/>
              </a:buClr>
              <a:buSzPct val="100000"/>
              <a:buFont typeface="Wingdings" pitchFamily="2" charset="2"/>
              <a:buChar char="§"/>
            </a:pPr>
            <a:r>
              <a:rPr lang="en-US" sz="2800" dirty="0">
                <a:solidFill>
                  <a:srgbClr val="1F497D"/>
                </a:solidFill>
                <a:latin typeface="Quattrocento Sans" charset="0"/>
              </a:rPr>
              <a:t>This is followed by discussion and forming group </a:t>
            </a:r>
            <a:r>
              <a:rPr lang="en-US" sz="2800">
                <a:solidFill>
                  <a:srgbClr val="1F497D"/>
                </a:solidFill>
                <a:latin typeface="Quattrocento Sans" charset="0"/>
              </a:rPr>
              <a:t>proposals </a:t>
            </a:r>
            <a:r>
              <a:rPr lang="en-US" sz="2800" smtClean="0">
                <a:solidFill>
                  <a:srgbClr val="1F497D"/>
                </a:solidFill>
                <a:latin typeface="Quattrocento Sans" charset="0"/>
              </a:rPr>
              <a:t>(5-7/</a:t>
            </a:r>
            <a:r>
              <a:rPr lang="en-US" sz="2800" dirty="0">
                <a:solidFill>
                  <a:srgbClr val="1F497D"/>
                </a:solidFill>
                <a:latin typeface="Quattrocento Sans" charset="0"/>
              </a:rPr>
              <a:t>group) and recording on </a:t>
            </a:r>
            <a:r>
              <a:rPr lang="en-US" sz="2800" dirty="0" smtClean="0">
                <a:solidFill>
                  <a:srgbClr val="1F497D"/>
                </a:solidFill>
                <a:latin typeface="Quattrocento Sans" charset="0"/>
              </a:rPr>
              <a:t>post its</a:t>
            </a:r>
            <a:endParaRPr lang="en-US" sz="2800" dirty="0">
              <a:solidFill>
                <a:srgbClr val="1F497D"/>
              </a:solidFill>
              <a:latin typeface="Quattrocento Sans" charset="0"/>
            </a:endParaRPr>
          </a:p>
          <a:p>
            <a:pPr marL="631825" lvl="1" indent="-457200">
              <a:spcBef>
                <a:spcPct val="20000"/>
              </a:spcBef>
              <a:buClr>
                <a:srgbClr val="FF0000"/>
              </a:buClr>
              <a:buSzPct val="100000"/>
              <a:buFont typeface="Wingdings" pitchFamily="2" charset="2"/>
              <a:buChar char="§"/>
            </a:pPr>
            <a:r>
              <a:rPr lang="en-US" sz="2800" dirty="0">
                <a:solidFill>
                  <a:srgbClr val="1F497D"/>
                </a:solidFill>
                <a:latin typeface="Quattrocento Sans" charset="0"/>
              </a:rPr>
              <a:t>Record your proposals as precisely as possible </a:t>
            </a:r>
            <a:endParaRPr lang="en-US" sz="2800" dirty="0" smtClean="0">
              <a:solidFill>
                <a:srgbClr val="1F497D"/>
              </a:solidFill>
              <a:latin typeface="Quattrocento Sans" charset="0"/>
            </a:endParaRPr>
          </a:p>
          <a:p>
            <a:pPr marL="631825" lvl="1" indent="-457200">
              <a:spcBef>
                <a:spcPct val="20000"/>
              </a:spcBef>
              <a:buClr>
                <a:srgbClr val="FF0000"/>
              </a:buClr>
              <a:buSzPct val="100000"/>
              <a:buFont typeface="Wingdings" pitchFamily="2" charset="2"/>
              <a:buChar char="§"/>
            </a:pPr>
            <a:r>
              <a:rPr lang="en-US" sz="2800" dirty="0" smtClean="0">
                <a:solidFill>
                  <a:srgbClr val="1F497D"/>
                </a:solidFill>
                <a:latin typeface="Quattrocento Sans" charset="0"/>
              </a:rPr>
              <a:t>The </a:t>
            </a:r>
            <a:r>
              <a:rPr lang="en-US" sz="2800" dirty="0">
                <a:solidFill>
                  <a:srgbClr val="1F497D"/>
                </a:solidFill>
                <a:latin typeface="Quattrocento Sans" charset="0"/>
              </a:rPr>
              <a:t>more specific proposals, the better!</a:t>
            </a:r>
          </a:p>
          <a:p>
            <a:pPr marL="631825" lvl="1" indent="-457200">
              <a:spcBef>
                <a:spcPct val="20000"/>
              </a:spcBef>
              <a:buClr>
                <a:srgbClr val="FF0000"/>
              </a:buClr>
              <a:buSzPct val="100000"/>
              <a:buFont typeface="Wingdings" pitchFamily="2" charset="2"/>
              <a:buChar char="§"/>
            </a:pPr>
            <a:r>
              <a:rPr lang="en-US" sz="2800" dirty="0">
                <a:solidFill>
                  <a:srgbClr val="1F497D"/>
                </a:solidFill>
                <a:latin typeface="Quattrocento Sans" charset="0"/>
              </a:rPr>
              <a:t>Time available: </a:t>
            </a:r>
            <a:r>
              <a:rPr lang="en-US" sz="2800" dirty="0" smtClean="0">
                <a:solidFill>
                  <a:srgbClr val="1F497D"/>
                </a:solidFill>
                <a:latin typeface="Quattrocento Sans" charset="0"/>
              </a:rPr>
              <a:t>20 </a:t>
            </a:r>
            <a:r>
              <a:rPr lang="en-US" sz="2800" dirty="0">
                <a:solidFill>
                  <a:srgbClr val="1F497D"/>
                </a:solidFill>
                <a:latin typeface="Quattrocento Sans" charset="0"/>
              </a:rPr>
              <a:t>minutes</a:t>
            </a:r>
          </a:p>
        </p:txBody>
      </p:sp>
    </p:spTree>
    <p:extLst>
      <p:ext uri="{BB962C8B-B14F-4D97-AF65-F5344CB8AC3E}">
        <p14:creationId xmlns:p14="http://schemas.microsoft.com/office/powerpoint/2010/main" val="1598355735"/>
      </p:ext>
    </p:extLst>
  </p:cSld>
  <p:clrMapOvr>
    <a:masterClrMapping/>
  </p:clrMapOvr>
  <p:transition spd="slow">
    <p:push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93642" y="0"/>
            <a:ext cx="4063934" cy="923330"/>
          </a:xfrm>
          <a:prstGeom prst="rect">
            <a:avLst/>
          </a:prstGeom>
          <a:noFill/>
        </p:spPr>
        <p:txBody>
          <a:bodyPr wrap="none" rtlCol="0">
            <a:spAutoFit/>
          </a:bodyPr>
          <a:lstStyle/>
          <a:p>
            <a:pPr algn="ctr"/>
            <a:r>
              <a:rPr lang="en-GB" sz="5400" smtClean="0">
                <a:solidFill>
                  <a:prstClr val="white"/>
                </a:solidFill>
                <a:latin typeface="Verdana" charset="0"/>
                <a:ea typeface="Verdana" charset="0"/>
                <a:cs typeface="Verdana" charset="0"/>
              </a:rPr>
              <a:t>Lunchtime!</a:t>
            </a:r>
            <a:endParaRPr lang="en-GB" sz="5400" dirty="0">
              <a:solidFill>
                <a:prstClr val="white"/>
              </a:solidFill>
              <a:latin typeface="Verdana" charset="0"/>
              <a:ea typeface="Verdana" charset="0"/>
              <a:cs typeface="Verdana" charset="0"/>
            </a:endParaRPr>
          </a:p>
        </p:txBody>
      </p:sp>
      <p:pic>
        <p:nvPicPr>
          <p:cNvPr id="3" name="Kép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94657"/>
            <a:ext cx="9144000" cy="5963344"/>
          </a:xfrm>
          <a:prstGeom prst="rect">
            <a:avLst/>
          </a:prstGeom>
        </p:spPr>
      </p:pic>
    </p:spTree>
    <p:extLst>
      <p:ext uri="{BB962C8B-B14F-4D97-AF65-F5344CB8AC3E}">
        <p14:creationId xmlns:p14="http://schemas.microsoft.com/office/powerpoint/2010/main" val="792837857"/>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504" y="313492"/>
            <a:ext cx="6696744" cy="523220"/>
          </a:xfrm>
          <a:prstGeom prst="rect">
            <a:avLst/>
          </a:prstGeom>
          <a:noFill/>
        </p:spPr>
        <p:txBody>
          <a:bodyPr wrap="square" rtlCol="0">
            <a:spAutoFit/>
          </a:bodyPr>
          <a:lstStyle/>
          <a:p>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Thematic Focus</a:t>
            </a:r>
            <a:endParaRPr lang="fr-FR"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rot="1576943">
            <a:off x="114006" y="1694756"/>
            <a:ext cx="715425" cy="68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rot="1576943">
            <a:off x="3042931" y="5552407"/>
            <a:ext cx="715425" cy="68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Diagram 5"/>
          <p:cNvGraphicFramePr/>
          <p:nvPr/>
        </p:nvGraphicFramePr>
        <p:xfrm>
          <a:off x="1403648" y="1700808"/>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58714206"/>
      </p:ext>
    </p:extLst>
  </p:cSld>
  <p:clrMapOvr>
    <a:masterClrMapping/>
  </p:clrMapOvr>
  <p:transition spd="slow">
    <p:push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1"/>
          <p:cNvSpPr txBox="1"/>
          <p:nvPr/>
        </p:nvSpPr>
        <p:spPr>
          <a:xfrm>
            <a:off x="395536" y="404664"/>
            <a:ext cx="5976664" cy="954107"/>
          </a:xfrm>
          <a:prstGeom prst="rect">
            <a:avLst/>
          </a:prstGeom>
          <a:noFill/>
        </p:spPr>
        <p:txBody>
          <a:bodyPr wrap="square" rtlCol="0">
            <a:spAutoFit/>
          </a:bodyPr>
          <a:lstStyle/>
          <a:p>
            <a:r>
              <a:rPr lang="fr-FR" sz="2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X GROUPS</a:t>
            </a:r>
          </a:p>
          <a:p>
            <a:endParaRPr lang="fr-FR" sz="28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179512" y="1556792"/>
            <a:ext cx="8568952" cy="4376583"/>
          </a:xfrm>
          <a:prstGeom prst="rect">
            <a:avLst/>
          </a:prstGeom>
        </p:spPr>
        <p:txBody>
          <a:bodyPr wrap="square">
            <a:spAutoFit/>
          </a:bodyPr>
          <a:lstStyle/>
          <a:p>
            <a:pPr marL="631825" lvl="1" indent="-457200">
              <a:spcBef>
                <a:spcPct val="20000"/>
              </a:spcBef>
              <a:buClr>
                <a:srgbClr val="FF0000"/>
              </a:buClr>
              <a:buSzPct val="100000"/>
              <a:buFont typeface="Wingdings" pitchFamily="2" charset="2"/>
              <a:buChar char="§"/>
            </a:pPr>
            <a:r>
              <a:rPr lang="en-US" sz="2400" dirty="0" smtClean="0">
                <a:solidFill>
                  <a:srgbClr val="1F497D"/>
                </a:solidFill>
                <a:latin typeface="Quattrocento Sans" charset="0"/>
              </a:rPr>
              <a:t>Everyone </a:t>
            </a:r>
            <a:r>
              <a:rPr lang="en-US" sz="2400" dirty="0">
                <a:solidFill>
                  <a:srgbClr val="1F497D"/>
                </a:solidFill>
                <a:latin typeface="Quattrocento Sans" charset="0"/>
              </a:rPr>
              <a:t>counts from one to n, one after the other (n: either the number of participants in the smallest groups, or the number of groups, whichever is smaller)</a:t>
            </a:r>
          </a:p>
          <a:p>
            <a:pPr marL="631825" lvl="1" indent="-457200">
              <a:spcBef>
                <a:spcPct val="20000"/>
              </a:spcBef>
              <a:buClr>
                <a:srgbClr val="FF0000"/>
              </a:buClr>
              <a:buSzPct val="100000"/>
              <a:buFont typeface="Wingdings" pitchFamily="2" charset="2"/>
              <a:buChar char="§"/>
            </a:pPr>
            <a:r>
              <a:rPr lang="en-US" sz="2400" dirty="0">
                <a:solidFill>
                  <a:srgbClr val="1F497D"/>
                </a:solidFill>
                <a:latin typeface="Quattrocento Sans" charset="0"/>
              </a:rPr>
              <a:t>People saying the same number will belong to the same cross-group</a:t>
            </a:r>
          </a:p>
          <a:p>
            <a:pPr marL="631825" lvl="1" indent="-457200">
              <a:spcBef>
                <a:spcPct val="20000"/>
              </a:spcBef>
              <a:buClr>
                <a:srgbClr val="FF0000"/>
              </a:buClr>
              <a:buSzPct val="100000"/>
              <a:buFont typeface="Wingdings" pitchFamily="2" charset="2"/>
              <a:buChar char="§"/>
            </a:pPr>
            <a:r>
              <a:rPr lang="en-US" sz="2400" dirty="0">
                <a:solidFill>
                  <a:srgbClr val="1F497D"/>
                </a:solidFill>
                <a:latin typeface="Quattrocento Sans" charset="0"/>
              </a:rPr>
              <a:t>In each cross-group, the person(s) belonging to the given topic </a:t>
            </a:r>
            <a:r>
              <a:rPr lang="en-US" sz="2400" dirty="0" err="1" smtClean="0">
                <a:solidFill>
                  <a:srgbClr val="1F497D"/>
                </a:solidFill>
                <a:latin typeface="Quattrocento Sans" charset="0"/>
              </a:rPr>
              <a:t>summarises</a:t>
            </a:r>
            <a:r>
              <a:rPr lang="en-US" sz="2400" dirty="0" smtClean="0">
                <a:solidFill>
                  <a:srgbClr val="1F497D"/>
                </a:solidFill>
                <a:latin typeface="Quattrocento Sans" charset="0"/>
              </a:rPr>
              <a:t> </a:t>
            </a:r>
            <a:r>
              <a:rPr lang="en-US" sz="2400" dirty="0">
                <a:solidFill>
                  <a:srgbClr val="1F497D"/>
                </a:solidFill>
                <a:latin typeface="Quattrocento Sans" charset="0"/>
              </a:rPr>
              <a:t>the proposals (3 min), than </a:t>
            </a:r>
            <a:r>
              <a:rPr lang="en-US" sz="2400" dirty="0" smtClean="0">
                <a:solidFill>
                  <a:srgbClr val="1F497D"/>
                </a:solidFill>
                <a:latin typeface="Quattrocento Sans" charset="0"/>
              </a:rPr>
              <a:t>follows </a:t>
            </a:r>
            <a:r>
              <a:rPr lang="en-US" sz="2400" dirty="0">
                <a:solidFill>
                  <a:srgbClr val="1F497D"/>
                </a:solidFill>
                <a:latin typeface="Quattrocento Sans" charset="0"/>
              </a:rPr>
              <a:t>discussion and additions, recorded on the flipchart. NO </a:t>
            </a:r>
            <a:r>
              <a:rPr lang="en-US" sz="2400" dirty="0" smtClean="0">
                <a:solidFill>
                  <a:srgbClr val="1F497D"/>
                </a:solidFill>
                <a:latin typeface="Quattrocento Sans" charset="0"/>
              </a:rPr>
              <a:t>REMOVING </a:t>
            </a:r>
            <a:r>
              <a:rPr lang="en-US" sz="2400" dirty="0">
                <a:solidFill>
                  <a:srgbClr val="1F497D"/>
                </a:solidFill>
                <a:latin typeface="Quattrocento Sans" charset="0"/>
              </a:rPr>
              <a:t>EXISTING PROPOSALS</a:t>
            </a:r>
          </a:p>
          <a:p>
            <a:pPr marL="631825" lvl="1" indent="-457200">
              <a:spcBef>
                <a:spcPct val="20000"/>
              </a:spcBef>
              <a:buClr>
                <a:srgbClr val="FF0000"/>
              </a:buClr>
              <a:buSzPct val="100000"/>
              <a:buFont typeface="Wingdings" pitchFamily="2" charset="2"/>
              <a:buChar char="§"/>
            </a:pPr>
            <a:r>
              <a:rPr lang="en-US" sz="2400" dirty="0">
                <a:solidFill>
                  <a:srgbClr val="1F497D"/>
                </a:solidFill>
                <a:latin typeface="Quattrocento Sans" charset="0"/>
              </a:rPr>
              <a:t>Time available: 10 minutes / topic for each group, then the cross-groups </a:t>
            </a:r>
            <a:r>
              <a:rPr lang="en-US" sz="2400" dirty="0" smtClean="0">
                <a:solidFill>
                  <a:srgbClr val="1F497D"/>
                </a:solidFill>
                <a:latin typeface="Quattrocento Sans" charset="0"/>
              </a:rPr>
              <a:t>move to another topic</a:t>
            </a:r>
            <a:endParaRPr lang="en-US" sz="2400" dirty="0">
              <a:solidFill>
                <a:srgbClr val="1F497D"/>
              </a:solidFill>
              <a:latin typeface="Quattrocento Sans" charset="0"/>
            </a:endParaRPr>
          </a:p>
        </p:txBody>
      </p:sp>
    </p:spTree>
    <p:extLst>
      <p:ext uri="{BB962C8B-B14F-4D97-AF65-F5344CB8AC3E}">
        <p14:creationId xmlns:p14="http://schemas.microsoft.com/office/powerpoint/2010/main" val="1423735603"/>
      </p:ext>
    </p:extLst>
  </p:cSld>
  <p:clrMapOvr>
    <a:masterClrMapping/>
  </p:clrMapOvr>
  <p:transition spd="slow">
    <p:push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1"/>
          <p:cNvSpPr txBox="1"/>
          <p:nvPr/>
        </p:nvSpPr>
        <p:spPr>
          <a:xfrm>
            <a:off x="395536" y="404664"/>
            <a:ext cx="5976664" cy="523220"/>
          </a:xfrm>
          <a:prstGeom prst="rect">
            <a:avLst/>
          </a:prstGeom>
          <a:noFill/>
        </p:spPr>
        <p:txBody>
          <a:bodyPr wrap="square" rtlCol="0">
            <a:spAutoFit/>
          </a:bodyPr>
          <a:lstStyle/>
          <a:p>
            <a:r>
              <a:rPr lang="fr-FR" sz="2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PAIR EVALUATION</a:t>
            </a:r>
          </a:p>
        </p:txBody>
      </p:sp>
      <p:sp>
        <p:nvSpPr>
          <p:cNvPr id="3" name="Rectangle 2"/>
          <p:cNvSpPr/>
          <p:nvPr/>
        </p:nvSpPr>
        <p:spPr>
          <a:xfrm>
            <a:off x="179512" y="1340768"/>
            <a:ext cx="8568952" cy="4524315"/>
          </a:xfrm>
          <a:prstGeom prst="rect">
            <a:avLst/>
          </a:prstGeom>
        </p:spPr>
        <p:txBody>
          <a:bodyPr wrap="square">
            <a:spAutoFit/>
          </a:bodyPr>
          <a:lstStyle/>
          <a:p>
            <a:pPr marL="631825" lvl="1" indent="-457200">
              <a:spcBef>
                <a:spcPct val="20000"/>
              </a:spcBef>
              <a:buClr>
                <a:srgbClr val="FF0000"/>
              </a:buClr>
              <a:buSzPct val="100000"/>
              <a:buFont typeface="Wingdings" pitchFamily="2" charset="2"/>
              <a:buChar char="§"/>
            </a:pPr>
            <a:r>
              <a:rPr lang="en-US" sz="3200" dirty="0">
                <a:solidFill>
                  <a:srgbClr val="1F497D"/>
                </a:solidFill>
                <a:latin typeface="Quattrocento Sans" charset="0"/>
              </a:rPr>
              <a:t>We work in pairs</a:t>
            </a:r>
          </a:p>
          <a:p>
            <a:pPr marL="631825" lvl="1" indent="-457200">
              <a:spcBef>
                <a:spcPct val="20000"/>
              </a:spcBef>
              <a:buClr>
                <a:srgbClr val="FF0000"/>
              </a:buClr>
              <a:buSzPct val="100000"/>
              <a:buFont typeface="Wingdings" pitchFamily="2" charset="2"/>
              <a:buChar char="§"/>
            </a:pPr>
            <a:r>
              <a:rPr lang="en-US" sz="3200" dirty="0">
                <a:solidFill>
                  <a:srgbClr val="1F497D"/>
                </a:solidFill>
                <a:latin typeface="Quattrocento Sans" charset="0"/>
              </a:rPr>
              <a:t>Pair with people you have not worked today yet</a:t>
            </a:r>
          </a:p>
          <a:p>
            <a:pPr marL="631825" lvl="1" indent="-457200">
              <a:spcBef>
                <a:spcPct val="20000"/>
              </a:spcBef>
              <a:buClr>
                <a:srgbClr val="FF0000"/>
              </a:buClr>
              <a:buSzPct val="100000"/>
              <a:buFont typeface="Wingdings" pitchFamily="2" charset="2"/>
              <a:buChar char="§"/>
            </a:pPr>
            <a:r>
              <a:rPr lang="en-US" sz="3200" dirty="0">
                <a:solidFill>
                  <a:srgbClr val="1F497D"/>
                </a:solidFill>
                <a:latin typeface="Quattrocento Sans" charset="0"/>
              </a:rPr>
              <a:t>Each pair walks around and evaluates the proposals </a:t>
            </a:r>
            <a:endParaRPr lang="en-US" sz="3200" dirty="0" smtClean="0">
              <a:solidFill>
                <a:srgbClr val="1F497D"/>
              </a:solidFill>
              <a:latin typeface="Quattrocento Sans" charset="0"/>
            </a:endParaRPr>
          </a:p>
          <a:p>
            <a:pPr marL="631825" lvl="1" indent="-457200">
              <a:spcBef>
                <a:spcPct val="20000"/>
              </a:spcBef>
              <a:buClr>
                <a:srgbClr val="FF0000"/>
              </a:buClr>
              <a:buSzPct val="100000"/>
              <a:buFont typeface="Wingdings" pitchFamily="2" charset="2"/>
              <a:buChar char="§"/>
            </a:pPr>
            <a:r>
              <a:rPr lang="en-US" sz="3200" dirty="0" smtClean="0">
                <a:solidFill>
                  <a:srgbClr val="1F497D"/>
                </a:solidFill>
                <a:latin typeface="Quattrocento Sans" charset="0"/>
              </a:rPr>
              <a:t>Select </a:t>
            </a:r>
            <a:r>
              <a:rPr lang="en-US" sz="3200" dirty="0">
                <a:solidFill>
                  <a:srgbClr val="1F497D"/>
                </a:solidFill>
                <a:latin typeface="Quattrocento Sans" charset="0"/>
              </a:rPr>
              <a:t>2-4 best </a:t>
            </a:r>
            <a:r>
              <a:rPr lang="en-US" sz="3200" dirty="0" smtClean="0">
                <a:solidFill>
                  <a:srgbClr val="1F497D"/>
                </a:solidFill>
                <a:latin typeface="Quattrocento Sans" charset="0"/>
              </a:rPr>
              <a:t>proposals under each topic</a:t>
            </a:r>
          </a:p>
          <a:p>
            <a:pPr marL="631825" lvl="1" indent="-457200">
              <a:spcBef>
                <a:spcPct val="20000"/>
              </a:spcBef>
              <a:buClr>
                <a:srgbClr val="FF0000"/>
              </a:buClr>
              <a:buSzPct val="100000"/>
              <a:buFont typeface="Wingdings" pitchFamily="2" charset="2"/>
              <a:buChar char="§"/>
            </a:pPr>
            <a:r>
              <a:rPr lang="en-US" sz="3200" dirty="0" smtClean="0">
                <a:solidFill>
                  <a:srgbClr val="1F497D"/>
                </a:solidFill>
                <a:latin typeface="Quattrocento Sans" charset="0"/>
              </a:rPr>
              <a:t>Each pair may award 4 dots under each topic</a:t>
            </a:r>
            <a:endParaRPr lang="en-US" sz="3200" dirty="0">
              <a:solidFill>
                <a:srgbClr val="1F497D"/>
              </a:solidFill>
              <a:latin typeface="Quattrocento Sans" charset="0"/>
            </a:endParaRPr>
          </a:p>
          <a:p>
            <a:pPr marL="631825" lvl="1" indent="-457200">
              <a:spcBef>
                <a:spcPct val="20000"/>
              </a:spcBef>
              <a:buClr>
                <a:srgbClr val="FF0000"/>
              </a:buClr>
              <a:buSzPct val="100000"/>
              <a:buFont typeface="Wingdings" pitchFamily="2" charset="2"/>
              <a:buChar char="§"/>
            </a:pPr>
            <a:r>
              <a:rPr lang="en-US" sz="3200" dirty="0">
                <a:solidFill>
                  <a:srgbClr val="1F497D"/>
                </a:solidFill>
                <a:latin typeface="Quattrocento Sans" charset="0"/>
              </a:rPr>
              <a:t>Time available: 10 minutes</a:t>
            </a:r>
          </a:p>
        </p:txBody>
      </p:sp>
    </p:spTree>
    <p:extLst>
      <p:ext uri="{BB962C8B-B14F-4D97-AF65-F5344CB8AC3E}">
        <p14:creationId xmlns:p14="http://schemas.microsoft.com/office/powerpoint/2010/main" val="443427824"/>
      </p:ext>
    </p:extLst>
  </p:cSld>
  <p:clrMapOvr>
    <a:masterClrMapping/>
  </p:clrMapOvr>
  <p:transition spd="slow">
    <p:push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1"/>
          <p:cNvSpPr txBox="1"/>
          <p:nvPr/>
        </p:nvSpPr>
        <p:spPr>
          <a:xfrm>
            <a:off x="251520" y="404664"/>
            <a:ext cx="5976664" cy="523220"/>
          </a:xfrm>
          <a:prstGeom prst="rect">
            <a:avLst/>
          </a:prstGeom>
          <a:noFill/>
        </p:spPr>
        <p:txBody>
          <a:bodyPr wrap="square" rtlCol="0">
            <a:spAutoFit/>
          </a:bodyPr>
          <a:lstStyle/>
          <a:p>
            <a:r>
              <a:rPr lang="fr-FR" sz="2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Evaluation </a:t>
            </a:r>
            <a:r>
              <a:rPr lang="fr-FR" sz="2800"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criteria</a:t>
            </a:r>
            <a:endParaRPr lang="fr-FR" sz="28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cxnSp>
        <p:nvCxnSpPr>
          <p:cNvPr id="4" name="Egyenes összekötő nyíllal 3"/>
          <p:cNvCxnSpPr/>
          <p:nvPr/>
        </p:nvCxnSpPr>
        <p:spPr>
          <a:xfrm flipV="1">
            <a:off x="1043608" y="1340768"/>
            <a:ext cx="0" cy="44644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Egyenes összekötő nyíllal 6"/>
          <p:cNvCxnSpPr/>
          <p:nvPr/>
        </p:nvCxnSpPr>
        <p:spPr>
          <a:xfrm>
            <a:off x="1043608" y="5805264"/>
            <a:ext cx="633670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Egyenes összekötő 10"/>
          <p:cNvCxnSpPr/>
          <p:nvPr/>
        </p:nvCxnSpPr>
        <p:spPr>
          <a:xfrm>
            <a:off x="1043608" y="3573016"/>
            <a:ext cx="60486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Egyenes összekötő 12"/>
          <p:cNvCxnSpPr/>
          <p:nvPr/>
        </p:nvCxnSpPr>
        <p:spPr>
          <a:xfrm>
            <a:off x="4139952" y="1340768"/>
            <a:ext cx="72008" cy="4464496"/>
          </a:xfrm>
          <a:prstGeom prst="line">
            <a:avLst/>
          </a:prstGeom>
        </p:spPr>
        <p:style>
          <a:lnRef idx="1">
            <a:schemeClr val="accent1"/>
          </a:lnRef>
          <a:fillRef idx="0">
            <a:schemeClr val="accent1"/>
          </a:fillRef>
          <a:effectRef idx="0">
            <a:schemeClr val="accent1"/>
          </a:effectRef>
          <a:fontRef idx="minor">
            <a:schemeClr val="tx1"/>
          </a:fontRef>
        </p:style>
      </p:cxnSp>
      <p:sp>
        <p:nvSpPr>
          <p:cNvPr id="14" name="Szövegdoboz 13"/>
          <p:cNvSpPr txBox="1"/>
          <p:nvPr/>
        </p:nvSpPr>
        <p:spPr>
          <a:xfrm>
            <a:off x="3645330" y="5987315"/>
            <a:ext cx="1133259" cy="461665"/>
          </a:xfrm>
          <a:prstGeom prst="rect">
            <a:avLst/>
          </a:prstGeom>
          <a:noFill/>
        </p:spPr>
        <p:txBody>
          <a:bodyPr wrap="none" rtlCol="0">
            <a:spAutoFit/>
          </a:bodyPr>
          <a:lstStyle/>
          <a:p>
            <a:pPr algn="ctr"/>
            <a:r>
              <a:rPr lang="en-GB" sz="2400" smtClean="0">
                <a:solidFill>
                  <a:prstClr val="black"/>
                </a:solidFill>
              </a:rPr>
              <a:t>EFFORT</a:t>
            </a:r>
            <a:endParaRPr lang="en-GB" sz="2400">
              <a:solidFill>
                <a:prstClr val="black"/>
              </a:solidFill>
            </a:endParaRPr>
          </a:p>
        </p:txBody>
      </p:sp>
      <p:sp>
        <p:nvSpPr>
          <p:cNvPr id="15" name="Szövegdoboz 14"/>
          <p:cNvSpPr txBox="1"/>
          <p:nvPr/>
        </p:nvSpPr>
        <p:spPr>
          <a:xfrm rot="16200000">
            <a:off x="-9329" y="3342183"/>
            <a:ext cx="1151918" cy="461665"/>
          </a:xfrm>
          <a:prstGeom prst="rect">
            <a:avLst/>
          </a:prstGeom>
          <a:noFill/>
        </p:spPr>
        <p:txBody>
          <a:bodyPr wrap="none" rtlCol="0">
            <a:spAutoFit/>
          </a:bodyPr>
          <a:lstStyle/>
          <a:p>
            <a:pPr algn="ctr"/>
            <a:r>
              <a:rPr lang="en-GB" sz="2400" smtClean="0">
                <a:solidFill>
                  <a:prstClr val="black"/>
                </a:solidFill>
              </a:rPr>
              <a:t>IMPACT</a:t>
            </a:r>
            <a:endParaRPr lang="en-GB" sz="2400">
              <a:solidFill>
                <a:prstClr val="black"/>
              </a:solidFill>
            </a:endParaRPr>
          </a:p>
        </p:txBody>
      </p:sp>
      <p:sp>
        <p:nvSpPr>
          <p:cNvPr id="16" name="Téglalap 15"/>
          <p:cNvSpPr/>
          <p:nvPr/>
        </p:nvSpPr>
        <p:spPr>
          <a:xfrm>
            <a:off x="1043608" y="1628800"/>
            <a:ext cx="3132348" cy="1944215"/>
          </a:xfrm>
          <a:prstGeom prst="rect">
            <a:avLst/>
          </a:prstGeom>
          <a:solidFill>
            <a:srgbClr val="1F49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513180052"/>
      </p:ext>
    </p:extLst>
  </p:cSld>
  <p:clrMapOvr>
    <a:masterClrMapping/>
  </p:clrMapOvr>
  <p:transition spd="slow">
    <p:push di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ouble flèche horizontale 30"/>
          <p:cNvSpPr/>
          <p:nvPr/>
        </p:nvSpPr>
        <p:spPr>
          <a:xfrm>
            <a:off x="2421582" y="2224970"/>
            <a:ext cx="2635928" cy="843990"/>
          </a:xfrm>
          <a:prstGeom prst="leftRightArrow">
            <a:avLst>
              <a:gd name="adj1" fmla="val 99117"/>
              <a:gd name="adj2" fmla="val 31047"/>
            </a:avLst>
          </a:prstGeom>
          <a:solidFill>
            <a:srgbClr val="00B0F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re 1"/>
          <p:cNvSpPr>
            <a:spLocks noGrp="1"/>
          </p:cNvSpPr>
          <p:nvPr>
            <p:ph type="title"/>
          </p:nvPr>
        </p:nvSpPr>
        <p:spPr>
          <a:xfrm>
            <a:off x="0" y="-243408"/>
            <a:ext cx="9108504" cy="1143000"/>
          </a:xfrm>
        </p:spPr>
        <p:txBody>
          <a:bodyPr>
            <a:noAutofit/>
          </a:bodyPr>
          <a:lstStyle/>
          <a:p>
            <a:pPr algn="ctr"/>
            <a:r>
              <a:rPr lang="en-US" sz="4000" dirty="0" smtClean="0">
                <a:solidFill>
                  <a:schemeClr val="tx1"/>
                </a:solidFill>
                <a:latin typeface="Century Gothic" panose="020B0502020202020204" pitchFamily="34" charset="0"/>
              </a:rPr>
              <a:t>Next Steps and Timeframe</a:t>
            </a:r>
            <a:endParaRPr lang="fr-FR" sz="4000" dirty="0">
              <a:solidFill>
                <a:schemeClr val="tx1"/>
              </a:solidFill>
              <a:latin typeface="Century Gothic" panose="020B0502020202020204" pitchFamily="34" charset="0"/>
            </a:endParaRPr>
          </a:p>
        </p:txBody>
      </p:sp>
      <p:pic>
        <p:nvPicPr>
          <p:cNvPr id="9"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7352" r="27607"/>
          <a:stretch/>
        </p:blipFill>
        <p:spPr bwMode="auto">
          <a:xfrm>
            <a:off x="1078490" y="1396112"/>
            <a:ext cx="7021902"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TLSHAPE_T_b913621e50d24b94b80ebd75a057fe4c_Shape"/>
          <p:cNvSpPr/>
          <p:nvPr>
            <p:custDataLst>
              <p:tags r:id="rId1"/>
            </p:custDataLst>
          </p:nvPr>
        </p:nvSpPr>
        <p:spPr>
          <a:xfrm>
            <a:off x="1061574" y="2009268"/>
            <a:ext cx="5063801" cy="215702"/>
          </a:xfrm>
          <a:prstGeom prst="rect">
            <a:avLst/>
          </a:prstGeom>
          <a:solidFill>
            <a:srgbClr val="C00000">
              <a:alpha val="50000"/>
            </a:srgbClr>
          </a:solidFill>
          <a:ln w="12700" cap="flat" cmpd="sng" algn="ctr">
            <a:noFill/>
            <a:prstDash val="solid"/>
            <a:miter lim="800000"/>
          </a:ln>
          <a:effectLst>
            <a:outerShdw>
              <a:scrgbClr r="0" g="0" b="0">
                <a:alpha val="50000"/>
              </a:scrgbClr>
            </a:outerShdw>
          </a:effectLst>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1" name="OTLSHAPE_T_b913621e50d24b94b80ebd75a057fe4c_Title"/>
          <p:cNvSpPr txBox="1"/>
          <p:nvPr>
            <p:custDataLst>
              <p:tags r:id="rId2"/>
            </p:custDataLst>
          </p:nvPr>
        </p:nvSpPr>
        <p:spPr>
          <a:xfrm>
            <a:off x="1372847" y="2047785"/>
            <a:ext cx="1296144" cy="153888"/>
          </a:xfrm>
          <a:prstGeom prst="rect">
            <a:avLst/>
          </a:prstGeom>
          <a:noFill/>
        </p:spPr>
        <p:txBody>
          <a:bodyPr vert="horz" wrap="square" lIns="0" tIns="0" rIns="0" bIns="0" rtlCol="0" anchor="ctr" anchorCtr="0">
            <a:spAutoFit/>
          </a:bodyPr>
          <a:lstStyle/>
          <a:p>
            <a:r>
              <a:rPr lang="fr-FR" sz="1000" b="1" dirty="0" smtClean="0">
                <a:solidFill>
                  <a:schemeClr val="dk1"/>
                </a:solidFill>
              </a:rPr>
              <a:t>PHASE 2</a:t>
            </a:r>
            <a:endParaRPr lang="fr-FR" sz="1000" b="1" dirty="0">
              <a:solidFill>
                <a:schemeClr val="dk1"/>
              </a:solidFill>
            </a:endParaRPr>
          </a:p>
        </p:txBody>
      </p:sp>
      <p:sp>
        <p:nvSpPr>
          <p:cNvPr id="12" name="ZoneTexte 11"/>
          <p:cNvSpPr txBox="1"/>
          <p:nvPr/>
        </p:nvSpPr>
        <p:spPr>
          <a:xfrm>
            <a:off x="1817150" y="2016295"/>
            <a:ext cx="1224135" cy="246221"/>
          </a:xfrm>
          <a:prstGeom prst="rect">
            <a:avLst/>
          </a:prstGeom>
          <a:noFill/>
        </p:spPr>
        <p:txBody>
          <a:bodyPr wrap="square" rtlCol="0">
            <a:spAutoFit/>
          </a:bodyPr>
          <a:lstStyle/>
          <a:p>
            <a:r>
              <a:rPr lang="fr-FR" sz="1000" dirty="0">
                <a:solidFill>
                  <a:schemeClr val="dk1"/>
                </a:solidFill>
              </a:rPr>
              <a:t>5</a:t>
            </a:r>
            <a:r>
              <a:rPr lang="fr-FR" sz="1000" dirty="0" smtClean="0">
                <a:solidFill>
                  <a:schemeClr val="dk1"/>
                </a:solidFill>
              </a:rPr>
              <a:t>/2016 – 5/2018</a:t>
            </a:r>
            <a:endParaRPr lang="fr-FR" sz="1000" dirty="0">
              <a:solidFill>
                <a:schemeClr val="dk1"/>
              </a:solidFill>
            </a:endParaRPr>
          </a:p>
        </p:txBody>
      </p:sp>
      <p:sp>
        <p:nvSpPr>
          <p:cNvPr id="13" name="Ellipse 12"/>
          <p:cNvSpPr/>
          <p:nvPr/>
        </p:nvSpPr>
        <p:spPr>
          <a:xfrm>
            <a:off x="3173047" y="2215929"/>
            <a:ext cx="360040" cy="3600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ZoneTexte 13"/>
          <p:cNvSpPr txBox="1"/>
          <p:nvPr/>
        </p:nvSpPr>
        <p:spPr>
          <a:xfrm>
            <a:off x="3113294" y="2188200"/>
            <a:ext cx="472034" cy="415498"/>
          </a:xfrm>
          <a:prstGeom prst="rect">
            <a:avLst/>
          </a:prstGeom>
          <a:noFill/>
        </p:spPr>
        <p:txBody>
          <a:bodyPr wrap="square" rtlCol="0">
            <a:spAutoFit/>
          </a:bodyPr>
          <a:lstStyle/>
          <a:p>
            <a:pPr algn="ctr"/>
            <a:r>
              <a:rPr lang="en-GB" sz="700" dirty="0" smtClean="0">
                <a:solidFill>
                  <a:schemeClr val="bg1"/>
                </a:solidFill>
              </a:rPr>
              <a:t>CB</a:t>
            </a:r>
          </a:p>
          <a:p>
            <a:pPr algn="ctr"/>
            <a:r>
              <a:rPr lang="en-GB" sz="700" dirty="0" smtClean="0">
                <a:solidFill>
                  <a:schemeClr val="bg1"/>
                </a:solidFill>
              </a:rPr>
              <a:t>June</a:t>
            </a:r>
          </a:p>
          <a:p>
            <a:pPr algn="ctr"/>
            <a:r>
              <a:rPr lang="en-GB" sz="700" dirty="0" smtClean="0">
                <a:solidFill>
                  <a:schemeClr val="bg1"/>
                </a:solidFill>
              </a:rPr>
              <a:t>19-21</a:t>
            </a:r>
            <a:endParaRPr lang="en-GB" sz="700" dirty="0">
              <a:solidFill>
                <a:schemeClr val="bg1"/>
              </a:solidFill>
            </a:endParaRPr>
          </a:p>
        </p:txBody>
      </p:sp>
      <p:sp>
        <p:nvSpPr>
          <p:cNvPr id="15" name="Ellipse 14"/>
          <p:cNvSpPr/>
          <p:nvPr/>
        </p:nvSpPr>
        <p:spPr>
          <a:xfrm>
            <a:off x="5221293" y="2215929"/>
            <a:ext cx="360040" cy="3600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6" name="ZoneTexte 15"/>
          <p:cNvSpPr txBox="1"/>
          <p:nvPr/>
        </p:nvSpPr>
        <p:spPr>
          <a:xfrm>
            <a:off x="5161540" y="2188200"/>
            <a:ext cx="472034" cy="415498"/>
          </a:xfrm>
          <a:prstGeom prst="rect">
            <a:avLst/>
          </a:prstGeom>
          <a:noFill/>
        </p:spPr>
        <p:txBody>
          <a:bodyPr wrap="square" rtlCol="0">
            <a:spAutoFit/>
          </a:bodyPr>
          <a:lstStyle/>
          <a:p>
            <a:pPr algn="ctr"/>
            <a:r>
              <a:rPr lang="en-GB" sz="700" dirty="0" smtClean="0">
                <a:solidFill>
                  <a:schemeClr val="bg1"/>
                </a:solidFill>
              </a:rPr>
              <a:t>CB</a:t>
            </a:r>
          </a:p>
          <a:p>
            <a:pPr algn="ctr"/>
            <a:r>
              <a:rPr lang="en-GB" sz="700" dirty="0" smtClean="0">
                <a:solidFill>
                  <a:schemeClr val="bg1"/>
                </a:solidFill>
              </a:rPr>
              <a:t>Feb</a:t>
            </a:r>
          </a:p>
          <a:p>
            <a:pPr algn="ctr"/>
            <a:r>
              <a:rPr lang="en-GB" sz="700" dirty="0" smtClean="0">
                <a:solidFill>
                  <a:schemeClr val="bg1"/>
                </a:solidFill>
              </a:rPr>
              <a:t>/18</a:t>
            </a:r>
            <a:endParaRPr lang="en-GB" sz="700" dirty="0">
              <a:solidFill>
                <a:schemeClr val="bg1"/>
              </a:solidFill>
            </a:endParaRPr>
          </a:p>
        </p:txBody>
      </p:sp>
      <p:sp>
        <p:nvSpPr>
          <p:cNvPr id="17" name="Rectangle 16"/>
          <p:cNvSpPr/>
          <p:nvPr/>
        </p:nvSpPr>
        <p:spPr>
          <a:xfrm rot="18946630">
            <a:off x="3972046" y="2251497"/>
            <a:ext cx="310417" cy="317283"/>
          </a:xfrm>
          <a:prstGeom prst="rect">
            <a:avLst/>
          </a:prstGeom>
          <a:solidFill>
            <a:schemeClr val="accent2">
              <a:lumMod val="20000"/>
              <a:lumOff val="80000"/>
            </a:schemeClr>
          </a:solidFill>
          <a:ln w="127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TLSHAPE_T_b913621e50d24b94b80ebd75a057fe4c_Title"/>
          <p:cNvSpPr txBox="1"/>
          <p:nvPr>
            <p:custDataLst>
              <p:tags r:id="rId3"/>
            </p:custDataLst>
          </p:nvPr>
        </p:nvSpPr>
        <p:spPr>
          <a:xfrm>
            <a:off x="4001161" y="2287027"/>
            <a:ext cx="298698" cy="246221"/>
          </a:xfrm>
          <a:prstGeom prst="rect">
            <a:avLst/>
          </a:prstGeom>
          <a:noFill/>
        </p:spPr>
        <p:txBody>
          <a:bodyPr vert="horz" wrap="square" lIns="0" tIns="0" rIns="0" bIns="0" rtlCol="0" anchor="ctr" anchorCtr="0">
            <a:spAutoFit/>
          </a:bodyPr>
          <a:lstStyle/>
          <a:p>
            <a:r>
              <a:rPr lang="fr-FR" sz="800" b="1" dirty="0" smtClean="0">
                <a:solidFill>
                  <a:srgbClr val="C00000"/>
                </a:solidFill>
              </a:rPr>
              <a:t>MTR</a:t>
            </a:r>
          </a:p>
          <a:p>
            <a:r>
              <a:rPr lang="fr-FR" sz="800" dirty="0" smtClean="0">
                <a:solidFill>
                  <a:srgbClr val="C00000"/>
                </a:solidFill>
              </a:rPr>
              <a:t>9/17</a:t>
            </a:r>
            <a:endParaRPr lang="fr-FR" sz="800" dirty="0">
              <a:solidFill>
                <a:srgbClr val="C00000"/>
              </a:solidFill>
            </a:endParaRPr>
          </a:p>
        </p:txBody>
      </p:sp>
      <p:sp>
        <p:nvSpPr>
          <p:cNvPr id="19" name="Flèche droite 18"/>
          <p:cNvSpPr/>
          <p:nvPr/>
        </p:nvSpPr>
        <p:spPr>
          <a:xfrm>
            <a:off x="3557480" y="2270079"/>
            <a:ext cx="347902" cy="278161"/>
          </a:xfrm>
          <a:prstGeom prst="rightArrow">
            <a:avLst>
              <a:gd name="adj1" fmla="val 53549"/>
              <a:gd name="adj2" fmla="val 50000"/>
            </a:avLst>
          </a:prstGeom>
          <a:solidFill>
            <a:schemeClr val="accent2">
              <a:lumMod val="60000"/>
              <a:lumOff val="4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èche droite 19"/>
          <p:cNvSpPr/>
          <p:nvPr/>
        </p:nvSpPr>
        <p:spPr>
          <a:xfrm>
            <a:off x="4331700" y="2665035"/>
            <a:ext cx="731540" cy="278161"/>
          </a:xfrm>
          <a:prstGeom prst="rightArrow">
            <a:avLst>
              <a:gd name="adj1" fmla="val 53549"/>
              <a:gd name="adj2" fmla="val 50000"/>
            </a:avLst>
          </a:prstGeom>
          <a:solidFill>
            <a:schemeClr val="accent2">
              <a:lumMod val="20000"/>
              <a:lumOff val="8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TLSHAPE_T_b913621e50d24b94b80ebd75a057fe4c_Title"/>
          <p:cNvSpPr txBox="1"/>
          <p:nvPr>
            <p:custDataLst>
              <p:tags r:id="rId4"/>
            </p:custDataLst>
          </p:nvPr>
        </p:nvSpPr>
        <p:spPr>
          <a:xfrm>
            <a:off x="4401585" y="2730202"/>
            <a:ext cx="655925" cy="153888"/>
          </a:xfrm>
          <a:prstGeom prst="rect">
            <a:avLst/>
          </a:prstGeom>
          <a:noFill/>
        </p:spPr>
        <p:txBody>
          <a:bodyPr vert="horz" wrap="square" lIns="0" tIns="0" rIns="0" bIns="0" rtlCol="0" anchor="ctr" anchorCtr="0">
            <a:spAutoFit/>
          </a:bodyPr>
          <a:lstStyle/>
          <a:p>
            <a:r>
              <a:rPr lang="fr-FR" sz="1000" dirty="0" smtClean="0">
                <a:solidFill>
                  <a:srgbClr val="C00000"/>
                </a:solidFill>
              </a:rPr>
              <a:t>Reprogram</a:t>
            </a:r>
            <a:endParaRPr lang="fr-FR" sz="1200" dirty="0">
              <a:solidFill>
                <a:srgbClr val="C00000"/>
              </a:solidFill>
            </a:endParaRPr>
          </a:p>
        </p:txBody>
      </p:sp>
      <p:sp>
        <p:nvSpPr>
          <p:cNvPr id="24" name="Rectangle 23"/>
          <p:cNvSpPr/>
          <p:nvPr/>
        </p:nvSpPr>
        <p:spPr>
          <a:xfrm>
            <a:off x="3978171" y="2620248"/>
            <a:ext cx="310417" cy="317283"/>
          </a:xfrm>
          <a:prstGeom prst="rect">
            <a:avLst/>
          </a:prstGeom>
          <a:solidFill>
            <a:schemeClr val="accent2">
              <a:lumMod val="20000"/>
              <a:lumOff val="80000"/>
            </a:schemeClr>
          </a:solidFill>
          <a:ln w="127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TLSHAPE_T_b913621e50d24b94b80ebd75a057fe4c_Title"/>
          <p:cNvSpPr txBox="1"/>
          <p:nvPr>
            <p:custDataLst>
              <p:tags r:id="rId5"/>
            </p:custDataLst>
          </p:nvPr>
        </p:nvSpPr>
        <p:spPr>
          <a:xfrm>
            <a:off x="3977390" y="2667397"/>
            <a:ext cx="298698" cy="246221"/>
          </a:xfrm>
          <a:prstGeom prst="rect">
            <a:avLst/>
          </a:prstGeom>
          <a:noFill/>
        </p:spPr>
        <p:txBody>
          <a:bodyPr vert="horz" wrap="square" lIns="0" tIns="0" rIns="0" bIns="0" rtlCol="0" anchor="ctr" anchorCtr="0">
            <a:spAutoFit/>
          </a:bodyPr>
          <a:lstStyle/>
          <a:p>
            <a:pPr algn="ctr"/>
            <a:r>
              <a:rPr lang="fr-FR" sz="800" b="1" dirty="0" smtClean="0">
                <a:solidFill>
                  <a:srgbClr val="C00000"/>
                </a:solidFill>
              </a:rPr>
              <a:t>PR</a:t>
            </a:r>
          </a:p>
          <a:p>
            <a:pPr algn="ctr"/>
            <a:r>
              <a:rPr lang="fr-FR" sz="800" dirty="0" smtClean="0">
                <a:solidFill>
                  <a:srgbClr val="C00000"/>
                </a:solidFill>
              </a:rPr>
              <a:t>9/17</a:t>
            </a:r>
            <a:endParaRPr lang="fr-FR" sz="800" dirty="0">
              <a:solidFill>
                <a:srgbClr val="C00000"/>
              </a:solidFill>
            </a:endParaRPr>
          </a:p>
        </p:txBody>
      </p:sp>
      <p:sp>
        <p:nvSpPr>
          <p:cNvPr id="26" name="Rectangle 25"/>
          <p:cNvSpPr/>
          <p:nvPr/>
        </p:nvSpPr>
        <p:spPr>
          <a:xfrm>
            <a:off x="2466003" y="2620248"/>
            <a:ext cx="310417" cy="317283"/>
          </a:xfrm>
          <a:prstGeom prst="rect">
            <a:avLst/>
          </a:prstGeom>
          <a:solidFill>
            <a:schemeClr val="accent2">
              <a:lumMod val="20000"/>
              <a:lumOff val="80000"/>
            </a:schemeClr>
          </a:solidFill>
          <a:ln w="127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TLSHAPE_T_b913621e50d24b94b80ebd75a057fe4c_Title"/>
          <p:cNvSpPr txBox="1"/>
          <p:nvPr>
            <p:custDataLst>
              <p:tags r:id="rId6"/>
            </p:custDataLst>
          </p:nvPr>
        </p:nvSpPr>
        <p:spPr>
          <a:xfrm>
            <a:off x="2465222" y="2667397"/>
            <a:ext cx="298698" cy="246221"/>
          </a:xfrm>
          <a:prstGeom prst="rect">
            <a:avLst/>
          </a:prstGeom>
          <a:noFill/>
        </p:spPr>
        <p:txBody>
          <a:bodyPr vert="horz" wrap="square" lIns="0" tIns="0" rIns="0" bIns="0" rtlCol="0" anchor="ctr" anchorCtr="0">
            <a:spAutoFit/>
          </a:bodyPr>
          <a:lstStyle/>
          <a:p>
            <a:pPr algn="ctr"/>
            <a:r>
              <a:rPr lang="fr-FR" sz="800" b="1" dirty="0" smtClean="0">
                <a:solidFill>
                  <a:srgbClr val="C00000"/>
                </a:solidFill>
              </a:rPr>
              <a:t>PR</a:t>
            </a:r>
          </a:p>
          <a:p>
            <a:pPr algn="ctr"/>
            <a:r>
              <a:rPr lang="fr-FR" sz="800" dirty="0" smtClean="0">
                <a:solidFill>
                  <a:srgbClr val="C00000"/>
                </a:solidFill>
              </a:rPr>
              <a:t>3/17</a:t>
            </a:r>
            <a:endParaRPr lang="fr-FR" sz="800" dirty="0">
              <a:solidFill>
                <a:srgbClr val="C00000"/>
              </a:solidFill>
            </a:endParaRPr>
          </a:p>
        </p:txBody>
      </p:sp>
      <p:sp>
        <p:nvSpPr>
          <p:cNvPr id="6" name="Rectangle 5"/>
          <p:cNvSpPr/>
          <p:nvPr/>
        </p:nvSpPr>
        <p:spPr>
          <a:xfrm>
            <a:off x="1078490" y="1396112"/>
            <a:ext cx="7021902" cy="1656184"/>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ZoneTexte 31"/>
          <p:cNvSpPr txBox="1"/>
          <p:nvPr/>
        </p:nvSpPr>
        <p:spPr>
          <a:xfrm>
            <a:off x="989566" y="1036072"/>
            <a:ext cx="1590501" cy="307777"/>
          </a:xfrm>
          <a:prstGeom prst="rect">
            <a:avLst/>
          </a:prstGeom>
          <a:noFill/>
        </p:spPr>
        <p:txBody>
          <a:bodyPr wrap="square" rtlCol="0">
            <a:spAutoFit/>
          </a:bodyPr>
          <a:lstStyle/>
          <a:p>
            <a:r>
              <a:rPr lang="en-GB" sz="1400" dirty="0" smtClean="0">
                <a:latin typeface="Century Gothic" panose="020B0502020202020204" pitchFamily="34" charset="0"/>
              </a:rPr>
              <a:t>MACRO LEVEL</a:t>
            </a:r>
            <a:endParaRPr lang="en-GB" sz="1400" dirty="0">
              <a:latin typeface="Century Gothic" panose="020B0502020202020204" pitchFamily="34" charset="0"/>
            </a:endParaRPr>
          </a:p>
        </p:txBody>
      </p:sp>
      <p:sp>
        <p:nvSpPr>
          <p:cNvPr id="34" name="Double flèche horizontale 33"/>
          <p:cNvSpPr/>
          <p:nvPr/>
        </p:nvSpPr>
        <p:spPr>
          <a:xfrm>
            <a:off x="0" y="3717032"/>
            <a:ext cx="9108504" cy="1656184"/>
          </a:xfrm>
          <a:prstGeom prst="leftRightArrow">
            <a:avLst>
              <a:gd name="adj1" fmla="val 99117"/>
              <a:gd name="adj2" fmla="val 21848"/>
            </a:avLst>
          </a:prstGeom>
          <a:solidFill>
            <a:srgbClr val="00B0F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Connecteur droit 34"/>
          <p:cNvCxnSpPr>
            <a:stCxn id="34" idx="3"/>
            <a:endCxn id="34" idx="7"/>
          </p:cNvCxnSpPr>
          <p:nvPr/>
        </p:nvCxnSpPr>
        <p:spPr>
          <a:xfrm>
            <a:off x="0" y="4545124"/>
            <a:ext cx="9108504" cy="0"/>
          </a:xfrm>
          <a:prstGeom prst="line">
            <a:avLst/>
          </a:prstGeom>
        </p:spPr>
        <p:style>
          <a:lnRef idx="1">
            <a:schemeClr val="accent1"/>
          </a:lnRef>
          <a:fillRef idx="0">
            <a:schemeClr val="accent1"/>
          </a:fillRef>
          <a:effectRef idx="0">
            <a:schemeClr val="accent1"/>
          </a:effectRef>
          <a:fontRef idx="minor">
            <a:schemeClr val="tx1"/>
          </a:fontRef>
        </p:style>
      </p:cxnSp>
      <p:sp>
        <p:nvSpPr>
          <p:cNvPr id="38" name="Ellipse 37"/>
          <p:cNvSpPr/>
          <p:nvPr/>
        </p:nvSpPr>
        <p:spPr>
          <a:xfrm>
            <a:off x="215516" y="4365104"/>
            <a:ext cx="360040" cy="3600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9" name="ZoneTexte 38"/>
          <p:cNvSpPr txBox="1"/>
          <p:nvPr/>
        </p:nvSpPr>
        <p:spPr>
          <a:xfrm>
            <a:off x="107504" y="4422304"/>
            <a:ext cx="576064" cy="230832"/>
          </a:xfrm>
          <a:prstGeom prst="rect">
            <a:avLst/>
          </a:prstGeom>
          <a:noFill/>
        </p:spPr>
        <p:txBody>
          <a:bodyPr wrap="square" rtlCol="0">
            <a:spAutoFit/>
          </a:bodyPr>
          <a:lstStyle/>
          <a:p>
            <a:pPr algn="ctr"/>
            <a:r>
              <a:rPr lang="en-GB" sz="800" dirty="0" smtClean="0">
                <a:solidFill>
                  <a:schemeClr val="bg1"/>
                </a:solidFill>
                <a:latin typeface="Century Gothic" panose="020B0502020202020204" pitchFamily="34" charset="0"/>
              </a:rPr>
              <a:t>7/3/1</a:t>
            </a:r>
            <a:r>
              <a:rPr lang="en-GB" sz="900" dirty="0" smtClean="0">
                <a:solidFill>
                  <a:schemeClr val="bg1"/>
                </a:solidFill>
                <a:latin typeface="Century Gothic" panose="020B0502020202020204" pitchFamily="34" charset="0"/>
              </a:rPr>
              <a:t>7</a:t>
            </a:r>
            <a:endParaRPr lang="en-GB" sz="900" dirty="0">
              <a:solidFill>
                <a:schemeClr val="bg1"/>
              </a:solidFill>
              <a:latin typeface="Century Gothic" panose="020B0502020202020204" pitchFamily="34" charset="0"/>
            </a:endParaRPr>
          </a:p>
        </p:txBody>
      </p:sp>
      <p:sp>
        <p:nvSpPr>
          <p:cNvPr id="41" name="ZoneTexte 40"/>
          <p:cNvSpPr txBox="1"/>
          <p:nvPr/>
        </p:nvSpPr>
        <p:spPr>
          <a:xfrm>
            <a:off x="-36512" y="4118883"/>
            <a:ext cx="951566" cy="246221"/>
          </a:xfrm>
          <a:prstGeom prst="rect">
            <a:avLst/>
          </a:prstGeom>
          <a:noFill/>
          <a:ln w="3175">
            <a:noFill/>
            <a:prstDash val="dash"/>
          </a:ln>
        </p:spPr>
        <p:txBody>
          <a:bodyPr wrap="square" rtlCol="0">
            <a:spAutoFit/>
          </a:bodyPr>
          <a:lstStyle/>
          <a:p>
            <a:r>
              <a:rPr lang="en-GB" sz="1000" b="1" dirty="0" smtClean="0">
                <a:latin typeface="Century Gothic" panose="020B0502020202020204" pitchFamily="34" charset="0"/>
              </a:rPr>
              <a:t>MTR </a:t>
            </a:r>
            <a:r>
              <a:rPr lang="en-GB" sz="1000" b="1" dirty="0" err="1" smtClean="0">
                <a:latin typeface="Century Gothic" panose="020B0502020202020204" pitchFamily="34" charset="0"/>
              </a:rPr>
              <a:t>Webex</a:t>
            </a:r>
            <a:endParaRPr lang="en-GB" sz="1000" b="1" dirty="0">
              <a:latin typeface="Century Gothic" panose="020B0502020202020204" pitchFamily="34" charset="0"/>
            </a:endParaRPr>
          </a:p>
        </p:txBody>
      </p:sp>
      <p:sp>
        <p:nvSpPr>
          <p:cNvPr id="42" name="ZoneTexte 41"/>
          <p:cNvSpPr txBox="1"/>
          <p:nvPr/>
        </p:nvSpPr>
        <p:spPr>
          <a:xfrm>
            <a:off x="53486" y="4809346"/>
            <a:ext cx="797847" cy="784830"/>
          </a:xfrm>
          <a:prstGeom prst="rect">
            <a:avLst/>
          </a:prstGeom>
          <a:noFill/>
          <a:ln w="3175">
            <a:solidFill>
              <a:schemeClr val="tx1"/>
            </a:solidFill>
            <a:prstDash val="dash"/>
          </a:ln>
        </p:spPr>
        <p:txBody>
          <a:bodyPr wrap="square" rtlCol="0">
            <a:spAutoFit/>
          </a:bodyPr>
          <a:lstStyle/>
          <a:p>
            <a:r>
              <a:rPr lang="en-US" sz="900" dirty="0">
                <a:latin typeface="Century Gothic" panose="020B0502020202020204" pitchFamily="34" charset="0"/>
              </a:rPr>
              <a:t>Mid Term Review Template and Guidance</a:t>
            </a:r>
          </a:p>
        </p:txBody>
      </p:sp>
      <p:sp>
        <p:nvSpPr>
          <p:cNvPr id="43" name="Double flèche horizontale 42"/>
          <p:cNvSpPr/>
          <p:nvPr/>
        </p:nvSpPr>
        <p:spPr>
          <a:xfrm>
            <a:off x="683568" y="4416206"/>
            <a:ext cx="2098781" cy="257835"/>
          </a:xfrm>
          <a:prstGeom prst="leftRightArrow">
            <a:avLst>
              <a:gd name="adj1" fmla="val 99117"/>
              <a:gd name="adj2" fmla="val 7295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ZoneTexte 43"/>
          <p:cNvSpPr txBox="1"/>
          <p:nvPr/>
        </p:nvSpPr>
        <p:spPr>
          <a:xfrm>
            <a:off x="1283047" y="4437401"/>
            <a:ext cx="1212830" cy="215444"/>
          </a:xfrm>
          <a:prstGeom prst="rect">
            <a:avLst/>
          </a:prstGeom>
          <a:noFill/>
        </p:spPr>
        <p:txBody>
          <a:bodyPr wrap="square" rtlCol="0">
            <a:spAutoFit/>
          </a:bodyPr>
          <a:lstStyle/>
          <a:p>
            <a:pPr algn="ctr"/>
            <a:r>
              <a:rPr lang="en-GB" sz="800" dirty="0" smtClean="0">
                <a:solidFill>
                  <a:schemeClr val="bg1"/>
                </a:solidFill>
                <a:latin typeface="Century Gothic" panose="020B0502020202020204" pitchFamily="34" charset="0"/>
              </a:rPr>
              <a:t>March - June</a:t>
            </a:r>
            <a:endParaRPr lang="en-GB" sz="900" dirty="0">
              <a:solidFill>
                <a:schemeClr val="bg1"/>
              </a:solidFill>
              <a:latin typeface="Century Gothic" panose="020B0502020202020204" pitchFamily="34" charset="0"/>
            </a:endParaRPr>
          </a:p>
        </p:txBody>
      </p:sp>
      <p:sp>
        <p:nvSpPr>
          <p:cNvPr id="45" name="ZoneTexte 44"/>
          <p:cNvSpPr txBox="1"/>
          <p:nvPr/>
        </p:nvSpPr>
        <p:spPr>
          <a:xfrm>
            <a:off x="844456" y="3954542"/>
            <a:ext cx="1645637" cy="338554"/>
          </a:xfrm>
          <a:prstGeom prst="rect">
            <a:avLst/>
          </a:prstGeom>
          <a:noFill/>
          <a:ln w="15875">
            <a:solidFill>
              <a:schemeClr val="bg1"/>
            </a:solidFill>
            <a:prstDash val="dash"/>
          </a:ln>
        </p:spPr>
        <p:txBody>
          <a:bodyPr wrap="square" rtlCol="0">
            <a:spAutoFit/>
          </a:bodyPr>
          <a:lstStyle/>
          <a:p>
            <a:r>
              <a:rPr lang="en-GB" sz="800" dirty="0" smtClean="0">
                <a:latin typeface="Century Gothic" panose="020B0502020202020204" pitchFamily="34" charset="0"/>
              </a:rPr>
              <a:t>Provide data - Questionnaire for each partner</a:t>
            </a:r>
            <a:endParaRPr lang="en-GB" sz="800" dirty="0">
              <a:latin typeface="Century Gothic" panose="020B0502020202020204" pitchFamily="34" charset="0"/>
            </a:endParaRPr>
          </a:p>
        </p:txBody>
      </p:sp>
      <p:sp>
        <p:nvSpPr>
          <p:cNvPr id="46" name="ZoneTexte 45"/>
          <p:cNvSpPr txBox="1"/>
          <p:nvPr/>
        </p:nvSpPr>
        <p:spPr>
          <a:xfrm>
            <a:off x="924131" y="4747210"/>
            <a:ext cx="1559637" cy="507831"/>
          </a:xfrm>
          <a:prstGeom prst="rect">
            <a:avLst/>
          </a:prstGeom>
          <a:noFill/>
          <a:ln w="15875">
            <a:solidFill>
              <a:schemeClr val="bg1"/>
            </a:solidFill>
            <a:prstDash val="dash"/>
          </a:ln>
        </p:spPr>
        <p:txBody>
          <a:bodyPr wrap="square" rtlCol="0">
            <a:spAutoFit/>
          </a:bodyPr>
          <a:lstStyle/>
          <a:p>
            <a:r>
              <a:rPr lang="en-US" sz="900" dirty="0" smtClean="0">
                <a:latin typeface="Century Gothic" panose="020B0502020202020204" pitchFamily="34" charset="0"/>
              </a:rPr>
              <a:t>Exchange </a:t>
            </a:r>
            <a:r>
              <a:rPr lang="en-US" sz="900" dirty="0">
                <a:latin typeface="Century Gothic" panose="020B0502020202020204" pitchFamily="34" charset="0"/>
              </a:rPr>
              <a:t>of all partner findings in a </a:t>
            </a:r>
            <a:r>
              <a:rPr lang="en-US" sz="900" dirty="0" smtClean="0">
                <a:latin typeface="Century Gothic" panose="020B0502020202020204" pitchFamily="34" charset="0"/>
              </a:rPr>
              <a:t>Network </a:t>
            </a:r>
            <a:r>
              <a:rPr lang="en-US" sz="900" dirty="0">
                <a:latin typeface="Century Gothic" panose="020B0502020202020204" pitchFamily="34" charset="0"/>
              </a:rPr>
              <a:t>transnational meeting</a:t>
            </a:r>
          </a:p>
        </p:txBody>
      </p:sp>
      <p:sp>
        <p:nvSpPr>
          <p:cNvPr id="47" name="ZoneTexte 46"/>
          <p:cNvSpPr txBox="1"/>
          <p:nvPr/>
        </p:nvSpPr>
        <p:spPr>
          <a:xfrm rot="21232368">
            <a:off x="1131387" y="5301759"/>
            <a:ext cx="1379357" cy="369332"/>
          </a:xfrm>
          <a:prstGeom prst="rect">
            <a:avLst/>
          </a:prstGeom>
          <a:solidFill>
            <a:srgbClr val="FFC000"/>
          </a:solidFill>
          <a:ln w="3175">
            <a:noFill/>
            <a:prstDash val="dash"/>
          </a:ln>
        </p:spPr>
        <p:txBody>
          <a:bodyPr wrap="square" rtlCol="0">
            <a:spAutoFit/>
          </a:bodyPr>
          <a:lstStyle/>
          <a:p>
            <a:r>
              <a:rPr lang="en-US" sz="900" dirty="0" smtClean="0">
                <a:latin typeface="Century Gothic" panose="020B0502020202020204" pitchFamily="34" charset="0"/>
              </a:rPr>
              <a:t>Check Guidelines for Network meeting</a:t>
            </a:r>
            <a:endParaRPr lang="en-US" sz="900" dirty="0">
              <a:latin typeface="Century Gothic" panose="020B0502020202020204" pitchFamily="34" charset="0"/>
            </a:endParaRPr>
          </a:p>
        </p:txBody>
      </p:sp>
      <p:sp>
        <p:nvSpPr>
          <p:cNvPr id="49" name="ZoneTexte 48"/>
          <p:cNvSpPr txBox="1"/>
          <p:nvPr/>
        </p:nvSpPr>
        <p:spPr>
          <a:xfrm rot="317821">
            <a:off x="2582613" y="3533784"/>
            <a:ext cx="738530" cy="615553"/>
          </a:xfrm>
          <a:prstGeom prst="rect">
            <a:avLst/>
          </a:prstGeom>
          <a:solidFill>
            <a:schemeClr val="accent4">
              <a:lumMod val="20000"/>
              <a:lumOff val="80000"/>
            </a:schemeClr>
          </a:solidFill>
          <a:ln w="3175">
            <a:noFill/>
            <a:prstDash val="dash"/>
          </a:ln>
        </p:spPr>
        <p:txBody>
          <a:bodyPr wrap="square" rtlCol="0">
            <a:spAutoFit/>
          </a:bodyPr>
          <a:lstStyle/>
          <a:p>
            <a:r>
              <a:rPr lang="en-US" sz="800" b="1" dirty="0" smtClean="0">
                <a:solidFill>
                  <a:srgbClr val="00B050"/>
                </a:solidFill>
                <a:latin typeface="Century Gothic" panose="020B0502020202020204" pitchFamily="34" charset="0"/>
              </a:rPr>
              <a:t>First draft</a:t>
            </a:r>
          </a:p>
          <a:p>
            <a:r>
              <a:rPr lang="en-US" sz="800" b="1" dirty="0" smtClean="0">
                <a:latin typeface="Century Gothic" panose="020B0502020202020204" pitchFamily="34" charset="0"/>
              </a:rPr>
              <a:t>MTR report</a:t>
            </a:r>
            <a:endParaRPr lang="en-US" sz="800" dirty="0" smtClean="0">
              <a:latin typeface="Century Gothic" panose="020B0502020202020204" pitchFamily="34" charset="0"/>
            </a:endParaRPr>
          </a:p>
          <a:p>
            <a:endParaRPr lang="en-US" sz="600" dirty="0" smtClean="0">
              <a:latin typeface="Century Gothic" panose="020B0502020202020204" pitchFamily="34" charset="0"/>
            </a:endParaRPr>
          </a:p>
          <a:p>
            <a:r>
              <a:rPr lang="en-US" sz="600" dirty="0" smtClean="0">
                <a:latin typeface="Century Gothic" panose="020B0502020202020204" pitchFamily="34" charset="0"/>
              </a:rPr>
              <a:t>Shared </a:t>
            </a:r>
            <a:r>
              <a:rPr lang="en-US" sz="600" dirty="0">
                <a:latin typeface="Century Gothic" panose="020B0502020202020204" pitchFamily="34" charset="0"/>
              </a:rPr>
              <a:t>w</a:t>
            </a:r>
            <a:r>
              <a:rPr lang="en-US" sz="600" dirty="0" smtClean="0">
                <a:latin typeface="Century Gothic" panose="020B0502020202020204" pitchFamily="34" charset="0"/>
              </a:rPr>
              <a:t>ith  Secretariat</a:t>
            </a:r>
          </a:p>
        </p:txBody>
      </p:sp>
      <p:cxnSp>
        <p:nvCxnSpPr>
          <p:cNvPr id="52" name="Connecteur droit avec flèche 51"/>
          <p:cNvCxnSpPr/>
          <p:nvPr/>
        </p:nvCxnSpPr>
        <p:spPr>
          <a:xfrm>
            <a:off x="2411760" y="4221088"/>
            <a:ext cx="0" cy="720080"/>
          </a:xfrm>
          <a:prstGeom prst="straightConnector1">
            <a:avLst/>
          </a:prstGeom>
          <a:ln w="25400">
            <a:solidFill>
              <a:schemeClr val="bg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6" name="ZoneTexte 55"/>
          <p:cNvSpPr txBox="1"/>
          <p:nvPr/>
        </p:nvSpPr>
        <p:spPr>
          <a:xfrm>
            <a:off x="2630625" y="4221088"/>
            <a:ext cx="605109" cy="877163"/>
          </a:xfrm>
          <a:prstGeom prst="rect">
            <a:avLst/>
          </a:prstGeom>
          <a:noFill/>
        </p:spPr>
        <p:txBody>
          <a:bodyPr wrap="square" rtlCol="0">
            <a:spAutoFit/>
          </a:bodyPr>
          <a:lstStyle/>
          <a:p>
            <a:pPr algn="ctr"/>
            <a:r>
              <a:rPr lang="en-GB" sz="3600" b="1" dirty="0" smtClean="0">
                <a:solidFill>
                  <a:srgbClr val="7030A0"/>
                </a:solidFill>
                <a:latin typeface="Century Gothic" panose="020B0502020202020204" pitchFamily="34" charset="0"/>
              </a:rPr>
              <a:t>!</a:t>
            </a:r>
          </a:p>
          <a:p>
            <a:pPr algn="ctr"/>
            <a:r>
              <a:rPr lang="en-GB" sz="800" b="1" dirty="0" smtClean="0">
                <a:solidFill>
                  <a:schemeClr val="bg1"/>
                </a:solidFill>
                <a:latin typeface="Century Gothic" panose="020B0502020202020204" pitchFamily="34" charset="0"/>
              </a:rPr>
              <a:t>7 June</a:t>
            </a:r>
          </a:p>
          <a:p>
            <a:pPr algn="ctr"/>
            <a:r>
              <a:rPr lang="en-GB" sz="700" dirty="0" smtClean="0">
                <a:solidFill>
                  <a:schemeClr val="bg1"/>
                </a:solidFill>
                <a:latin typeface="Century Gothic" panose="020B0502020202020204" pitchFamily="34" charset="0"/>
              </a:rPr>
              <a:t>(15 June)</a:t>
            </a:r>
            <a:endParaRPr lang="en-GB" sz="700" dirty="0">
              <a:solidFill>
                <a:schemeClr val="bg1"/>
              </a:solidFill>
              <a:latin typeface="Century Gothic" panose="020B0502020202020204" pitchFamily="34" charset="0"/>
            </a:endParaRPr>
          </a:p>
        </p:txBody>
      </p:sp>
      <p:sp>
        <p:nvSpPr>
          <p:cNvPr id="57" name="Ellipse 56"/>
          <p:cNvSpPr/>
          <p:nvPr/>
        </p:nvSpPr>
        <p:spPr>
          <a:xfrm>
            <a:off x="3455876" y="4372507"/>
            <a:ext cx="360040" cy="3600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8" name="ZoneTexte 57"/>
          <p:cNvSpPr txBox="1"/>
          <p:nvPr/>
        </p:nvSpPr>
        <p:spPr>
          <a:xfrm>
            <a:off x="3347864" y="4393267"/>
            <a:ext cx="576064" cy="353943"/>
          </a:xfrm>
          <a:prstGeom prst="rect">
            <a:avLst/>
          </a:prstGeom>
          <a:noFill/>
        </p:spPr>
        <p:txBody>
          <a:bodyPr wrap="square" rtlCol="0">
            <a:spAutoFit/>
          </a:bodyPr>
          <a:lstStyle/>
          <a:p>
            <a:pPr algn="ctr"/>
            <a:r>
              <a:rPr lang="en-GB" sz="800" dirty="0" smtClean="0">
                <a:solidFill>
                  <a:schemeClr val="bg1"/>
                </a:solidFill>
                <a:latin typeface="Century Gothic" panose="020B0502020202020204" pitchFamily="34" charset="0"/>
              </a:rPr>
              <a:t>19-21</a:t>
            </a:r>
            <a:endParaRPr lang="en-GB" sz="800" dirty="0">
              <a:solidFill>
                <a:schemeClr val="bg1"/>
              </a:solidFill>
              <a:latin typeface="Century Gothic" panose="020B0502020202020204" pitchFamily="34" charset="0"/>
            </a:endParaRPr>
          </a:p>
          <a:p>
            <a:pPr algn="ctr"/>
            <a:r>
              <a:rPr lang="en-GB" sz="800" dirty="0" smtClean="0">
                <a:solidFill>
                  <a:schemeClr val="bg1"/>
                </a:solidFill>
                <a:latin typeface="Century Gothic" panose="020B0502020202020204" pitchFamily="34" charset="0"/>
              </a:rPr>
              <a:t>/6/1</a:t>
            </a:r>
            <a:r>
              <a:rPr lang="en-GB" sz="900" dirty="0" smtClean="0">
                <a:solidFill>
                  <a:schemeClr val="bg1"/>
                </a:solidFill>
                <a:latin typeface="Century Gothic" panose="020B0502020202020204" pitchFamily="34" charset="0"/>
              </a:rPr>
              <a:t>7</a:t>
            </a:r>
            <a:endParaRPr lang="en-GB" sz="900" dirty="0">
              <a:solidFill>
                <a:schemeClr val="bg1"/>
              </a:solidFill>
              <a:latin typeface="Century Gothic" panose="020B0502020202020204" pitchFamily="34" charset="0"/>
            </a:endParaRPr>
          </a:p>
        </p:txBody>
      </p:sp>
      <p:sp>
        <p:nvSpPr>
          <p:cNvPr id="59" name="ZoneTexte 58"/>
          <p:cNvSpPr txBox="1"/>
          <p:nvPr/>
        </p:nvSpPr>
        <p:spPr>
          <a:xfrm>
            <a:off x="3131840" y="4149080"/>
            <a:ext cx="1102444" cy="246221"/>
          </a:xfrm>
          <a:prstGeom prst="rect">
            <a:avLst/>
          </a:prstGeom>
          <a:noFill/>
          <a:ln w="3175">
            <a:noFill/>
            <a:prstDash val="dash"/>
          </a:ln>
        </p:spPr>
        <p:txBody>
          <a:bodyPr wrap="square" rtlCol="0">
            <a:spAutoFit/>
          </a:bodyPr>
          <a:lstStyle/>
          <a:p>
            <a:r>
              <a:rPr lang="en-GB" sz="1000" b="1" dirty="0" smtClean="0">
                <a:latin typeface="Century Gothic" panose="020B0502020202020204" pitchFamily="34" charset="0"/>
              </a:rPr>
              <a:t>APN Training</a:t>
            </a:r>
            <a:endParaRPr lang="en-GB" sz="1000" b="1" dirty="0">
              <a:latin typeface="Century Gothic" panose="020B0502020202020204" pitchFamily="34" charset="0"/>
            </a:endParaRPr>
          </a:p>
        </p:txBody>
      </p:sp>
      <p:pic>
        <p:nvPicPr>
          <p:cNvPr id="60" name="Picture 5" descr="Travel Eiffel Tower icon"/>
          <p:cNvPicPr>
            <a:picLocks noChangeAspect="1" noChangeArrowheads="1"/>
          </p:cNvPicPr>
          <p:nvPr/>
        </p:nvPicPr>
        <p:blipFill>
          <a:blip r:embed="rId10"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19872" y="3652793"/>
            <a:ext cx="480386" cy="480386"/>
          </a:xfrm>
          <a:prstGeom prst="rect">
            <a:avLst/>
          </a:prstGeom>
          <a:noFill/>
          <a:extLst>
            <a:ext uri="{909E8E84-426E-40DD-AFC4-6F175D3DCCD1}">
              <a14:hiddenFill xmlns:a14="http://schemas.microsoft.com/office/drawing/2010/main">
                <a:solidFill>
                  <a:srgbClr val="FFFFFF"/>
                </a:solidFill>
              </a14:hiddenFill>
            </a:ext>
          </a:extLst>
        </p:spPr>
      </p:pic>
      <p:sp>
        <p:nvSpPr>
          <p:cNvPr id="61" name="ZoneTexte 60"/>
          <p:cNvSpPr txBox="1"/>
          <p:nvPr/>
        </p:nvSpPr>
        <p:spPr>
          <a:xfrm>
            <a:off x="3203848" y="4841865"/>
            <a:ext cx="920883" cy="1323439"/>
          </a:xfrm>
          <a:prstGeom prst="rect">
            <a:avLst/>
          </a:prstGeom>
          <a:noFill/>
          <a:ln w="3175">
            <a:solidFill>
              <a:schemeClr val="tx1"/>
            </a:solidFill>
            <a:prstDash val="dash"/>
          </a:ln>
        </p:spPr>
        <p:txBody>
          <a:bodyPr wrap="square" rtlCol="0">
            <a:spAutoFit/>
          </a:bodyPr>
          <a:lstStyle/>
          <a:p>
            <a:r>
              <a:rPr lang="en-US" sz="1000" dirty="0" smtClean="0">
                <a:latin typeface="Century Gothic" panose="020B0502020202020204" pitchFamily="34" charset="0"/>
              </a:rPr>
              <a:t>Sharing between Networks</a:t>
            </a:r>
          </a:p>
          <a:p>
            <a:r>
              <a:rPr lang="en-US" sz="1000" dirty="0" smtClean="0">
                <a:latin typeface="Century Gothic" panose="020B0502020202020204" pitchFamily="34" charset="0"/>
              </a:rPr>
              <a:t>&gt; For  </a:t>
            </a:r>
            <a:r>
              <a:rPr lang="en-US" sz="1000" dirty="0">
                <a:latin typeface="Century Gothic" panose="020B0502020202020204" pitchFamily="34" charset="0"/>
              </a:rPr>
              <a:t>f</a:t>
            </a:r>
            <a:r>
              <a:rPr lang="en-US" sz="1000" dirty="0" smtClean="0">
                <a:latin typeface="Century Gothic" panose="020B0502020202020204" pitchFamily="34" charset="0"/>
              </a:rPr>
              <a:t>urther refinement of MTR Report</a:t>
            </a:r>
            <a:endParaRPr lang="en-US" sz="1000" dirty="0">
              <a:latin typeface="Century Gothic" panose="020B0502020202020204" pitchFamily="34" charset="0"/>
            </a:endParaRPr>
          </a:p>
        </p:txBody>
      </p:sp>
      <p:sp>
        <p:nvSpPr>
          <p:cNvPr id="62" name="Double flèche horizontale 61"/>
          <p:cNvSpPr/>
          <p:nvPr/>
        </p:nvSpPr>
        <p:spPr>
          <a:xfrm>
            <a:off x="4052723" y="4422304"/>
            <a:ext cx="1107276" cy="257835"/>
          </a:xfrm>
          <a:prstGeom prst="leftRightArrow">
            <a:avLst>
              <a:gd name="adj1" fmla="val 99117"/>
              <a:gd name="adj2" fmla="val 7295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ZoneTexte 62"/>
          <p:cNvSpPr txBox="1"/>
          <p:nvPr/>
        </p:nvSpPr>
        <p:spPr>
          <a:xfrm>
            <a:off x="3995936" y="4437692"/>
            <a:ext cx="1212830" cy="215444"/>
          </a:xfrm>
          <a:prstGeom prst="rect">
            <a:avLst/>
          </a:prstGeom>
          <a:noFill/>
        </p:spPr>
        <p:txBody>
          <a:bodyPr wrap="square" rtlCol="0">
            <a:spAutoFit/>
          </a:bodyPr>
          <a:lstStyle/>
          <a:p>
            <a:pPr algn="ctr"/>
            <a:r>
              <a:rPr lang="en-GB" sz="800" dirty="0" smtClean="0">
                <a:solidFill>
                  <a:schemeClr val="bg1"/>
                </a:solidFill>
                <a:latin typeface="Century Gothic" panose="020B0502020202020204" pitchFamily="34" charset="0"/>
              </a:rPr>
              <a:t>June - July</a:t>
            </a:r>
            <a:endParaRPr lang="en-GB" sz="900" dirty="0">
              <a:solidFill>
                <a:schemeClr val="bg1"/>
              </a:solidFill>
              <a:latin typeface="Century Gothic" panose="020B0502020202020204" pitchFamily="34" charset="0"/>
            </a:endParaRPr>
          </a:p>
        </p:txBody>
      </p:sp>
      <p:sp>
        <p:nvSpPr>
          <p:cNvPr id="64" name="ZoneTexte 63"/>
          <p:cNvSpPr txBox="1"/>
          <p:nvPr/>
        </p:nvSpPr>
        <p:spPr>
          <a:xfrm rot="317821">
            <a:off x="4954962" y="3572759"/>
            <a:ext cx="738530" cy="615553"/>
          </a:xfrm>
          <a:prstGeom prst="rect">
            <a:avLst/>
          </a:prstGeom>
          <a:solidFill>
            <a:schemeClr val="accent4">
              <a:lumMod val="20000"/>
              <a:lumOff val="80000"/>
            </a:schemeClr>
          </a:solidFill>
          <a:ln w="3175">
            <a:noFill/>
            <a:prstDash val="dash"/>
          </a:ln>
        </p:spPr>
        <p:txBody>
          <a:bodyPr wrap="square" rtlCol="0">
            <a:spAutoFit/>
          </a:bodyPr>
          <a:lstStyle/>
          <a:p>
            <a:r>
              <a:rPr lang="en-US" sz="800" b="1" dirty="0" smtClean="0">
                <a:solidFill>
                  <a:srgbClr val="0070C0"/>
                </a:solidFill>
                <a:latin typeface="Century Gothic" panose="020B0502020202020204" pitchFamily="34" charset="0"/>
              </a:rPr>
              <a:t>Refined</a:t>
            </a:r>
          </a:p>
          <a:p>
            <a:r>
              <a:rPr lang="en-US" sz="800" b="1" dirty="0" smtClean="0">
                <a:latin typeface="Century Gothic" panose="020B0502020202020204" pitchFamily="34" charset="0"/>
              </a:rPr>
              <a:t>MTR report</a:t>
            </a:r>
          </a:p>
          <a:p>
            <a:endParaRPr lang="en-US" sz="600" dirty="0" smtClean="0">
              <a:latin typeface="Century Gothic" panose="020B0502020202020204" pitchFamily="34" charset="0"/>
            </a:endParaRPr>
          </a:p>
          <a:p>
            <a:r>
              <a:rPr lang="en-US" sz="600" dirty="0" smtClean="0">
                <a:latin typeface="Century Gothic" panose="020B0502020202020204" pitchFamily="34" charset="0"/>
              </a:rPr>
              <a:t>Shared with Secretariat</a:t>
            </a:r>
          </a:p>
        </p:txBody>
      </p:sp>
      <p:sp>
        <p:nvSpPr>
          <p:cNvPr id="65" name="ZoneTexte 64"/>
          <p:cNvSpPr txBox="1"/>
          <p:nvPr/>
        </p:nvSpPr>
        <p:spPr>
          <a:xfrm>
            <a:off x="4975003" y="4208021"/>
            <a:ext cx="605109" cy="1000274"/>
          </a:xfrm>
          <a:prstGeom prst="rect">
            <a:avLst/>
          </a:prstGeom>
          <a:noFill/>
        </p:spPr>
        <p:txBody>
          <a:bodyPr wrap="square" rtlCol="0">
            <a:spAutoFit/>
          </a:bodyPr>
          <a:lstStyle/>
          <a:p>
            <a:pPr algn="ctr"/>
            <a:r>
              <a:rPr lang="en-GB" sz="3600" b="1" dirty="0" smtClean="0">
                <a:solidFill>
                  <a:srgbClr val="7030A0"/>
                </a:solidFill>
                <a:latin typeface="Century Gothic" panose="020B0502020202020204" pitchFamily="34" charset="0"/>
              </a:rPr>
              <a:t>!</a:t>
            </a:r>
          </a:p>
          <a:p>
            <a:pPr algn="ctr"/>
            <a:r>
              <a:rPr lang="en-GB" sz="800" b="1" dirty="0" smtClean="0">
                <a:solidFill>
                  <a:schemeClr val="bg1"/>
                </a:solidFill>
                <a:latin typeface="Century Gothic" panose="020B0502020202020204" pitchFamily="34" charset="0"/>
              </a:rPr>
              <a:t>End </a:t>
            </a:r>
          </a:p>
          <a:p>
            <a:pPr algn="ctr"/>
            <a:r>
              <a:rPr lang="en-GB" sz="800" b="1" dirty="0" smtClean="0">
                <a:solidFill>
                  <a:schemeClr val="bg1"/>
                </a:solidFill>
                <a:latin typeface="Century Gothic" panose="020B0502020202020204" pitchFamily="34" charset="0"/>
              </a:rPr>
              <a:t>July</a:t>
            </a:r>
          </a:p>
          <a:p>
            <a:pPr algn="ctr"/>
            <a:endParaRPr lang="en-GB" sz="700" dirty="0">
              <a:solidFill>
                <a:schemeClr val="bg1"/>
              </a:solidFill>
              <a:latin typeface="Century Gothic" panose="020B0502020202020204" pitchFamily="34" charset="0"/>
            </a:endParaRPr>
          </a:p>
        </p:txBody>
      </p:sp>
      <p:sp>
        <p:nvSpPr>
          <p:cNvPr id="66" name="ZoneTexte 65"/>
          <p:cNvSpPr txBox="1"/>
          <p:nvPr/>
        </p:nvSpPr>
        <p:spPr>
          <a:xfrm>
            <a:off x="4211960" y="4725144"/>
            <a:ext cx="842722" cy="1061829"/>
          </a:xfrm>
          <a:prstGeom prst="rect">
            <a:avLst/>
          </a:prstGeom>
          <a:noFill/>
          <a:ln w="12700">
            <a:solidFill>
              <a:schemeClr val="tx1"/>
            </a:solidFill>
            <a:prstDash val="dash"/>
          </a:ln>
        </p:spPr>
        <p:txBody>
          <a:bodyPr wrap="square" rtlCol="0">
            <a:spAutoFit/>
          </a:bodyPr>
          <a:lstStyle/>
          <a:p>
            <a:r>
              <a:rPr lang="en-US" sz="900" dirty="0" smtClean="0">
                <a:latin typeface="Century Gothic" panose="020B0502020202020204" pitchFamily="34" charset="0"/>
              </a:rPr>
              <a:t>Get Partners feedback and agreement on MTR report</a:t>
            </a:r>
            <a:endParaRPr lang="en-US" sz="900" dirty="0">
              <a:latin typeface="Century Gothic" panose="020B0502020202020204" pitchFamily="34" charset="0"/>
            </a:endParaRPr>
          </a:p>
        </p:txBody>
      </p:sp>
      <p:sp>
        <p:nvSpPr>
          <p:cNvPr id="67" name="ZoneTexte 66"/>
          <p:cNvSpPr txBox="1"/>
          <p:nvPr/>
        </p:nvSpPr>
        <p:spPr>
          <a:xfrm rot="317821">
            <a:off x="6327029" y="3572759"/>
            <a:ext cx="738530" cy="615553"/>
          </a:xfrm>
          <a:prstGeom prst="rect">
            <a:avLst/>
          </a:prstGeom>
          <a:solidFill>
            <a:schemeClr val="accent4">
              <a:lumMod val="20000"/>
              <a:lumOff val="80000"/>
            </a:schemeClr>
          </a:solidFill>
          <a:ln w="3175">
            <a:noFill/>
            <a:prstDash val="dash"/>
          </a:ln>
        </p:spPr>
        <p:txBody>
          <a:bodyPr wrap="square" rtlCol="0">
            <a:spAutoFit/>
          </a:bodyPr>
          <a:lstStyle/>
          <a:p>
            <a:r>
              <a:rPr lang="en-US" sz="800" b="1" dirty="0" smtClean="0">
                <a:solidFill>
                  <a:schemeClr val="accent6">
                    <a:lumMod val="75000"/>
                  </a:schemeClr>
                </a:solidFill>
                <a:latin typeface="Century Gothic" panose="020B0502020202020204" pitchFamily="34" charset="0"/>
              </a:rPr>
              <a:t>Final</a:t>
            </a:r>
          </a:p>
          <a:p>
            <a:r>
              <a:rPr lang="en-US" sz="800" b="1" dirty="0" smtClean="0">
                <a:latin typeface="Century Gothic" panose="020B0502020202020204" pitchFamily="34" charset="0"/>
              </a:rPr>
              <a:t>MTR report</a:t>
            </a:r>
          </a:p>
          <a:p>
            <a:endParaRPr lang="en-US" sz="600" dirty="0" smtClean="0">
              <a:latin typeface="Century Gothic" panose="020B0502020202020204" pitchFamily="34" charset="0"/>
            </a:endParaRPr>
          </a:p>
          <a:p>
            <a:r>
              <a:rPr lang="en-US" sz="600" dirty="0" smtClean="0">
                <a:latin typeface="Century Gothic" panose="020B0502020202020204" pitchFamily="34" charset="0"/>
              </a:rPr>
              <a:t>Submitted to Secretariat</a:t>
            </a:r>
          </a:p>
        </p:txBody>
      </p:sp>
      <p:sp>
        <p:nvSpPr>
          <p:cNvPr id="68" name="ZoneTexte 67"/>
          <p:cNvSpPr txBox="1"/>
          <p:nvPr/>
        </p:nvSpPr>
        <p:spPr>
          <a:xfrm>
            <a:off x="6412438" y="4208021"/>
            <a:ext cx="605109" cy="1000274"/>
          </a:xfrm>
          <a:prstGeom prst="rect">
            <a:avLst/>
          </a:prstGeom>
          <a:noFill/>
        </p:spPr>
        <p:txBody>
          <a:bodyPr wrap="square" rtlCol="0">
            <a:spAutoFit/>
          </a:bodyPr>
          <a:lstStyle/>
          <a:p>
            <a:pPr algn="ctr"/>
            <a:r>
              <a:rPr lang="en-GB" sz="3600" b="1" dirty="0" smtClean="0">
                <a:solidFill>
                  <a:srgbClr val="7030A0"/>
                </a:solidFill>
                <a:latin typeface="Century Gothic" panose="020B0502020202020204" pitchFamily="34" charset="0"/>
              </a:rPr>
              <a:t>!</a:t>
            </a:r>
          </a:p>
          <a:p>
            <a:pPr algn="ctr"/>
            <a:r>
              <a:rPr lang="en-GB" sz="800" b="1" dirty="0" smtClean="0">
                <a:solidFill>
                  <a:schemeClr val="bg1"/>
                </a:solidFill>
                <a:latin typeface="Century Gothic" panose="020B0502020202020204" pitchFamily="34" charset="0"/>
              </a:rPr>
              <a:t>30</a:t>
            </a:r>
          </a:p>
          <a:p>
            <a:pPr algn="ctr"/>
            <a:r>
              <a:rPr lang="en-GB" sz="800" b="1" dirty="0" smtClean="0">
                <a:solidFill>
                  <a:schemeClr val="bg1"/>
                </a:solidFill>
                <a:latin typeface="Century Gothic" panose="020B0502020202020204" pitchFamily="34" charset="0"/>
              </a:rPr>
              <a:t> Sept</a:t>
            </a:r>
          </a:p>
          <a:p>
            <a:pPr algn="ctr"/>
            <a:endParaRPr lang="en-GB" sz="700" dirty="0">
              <a:solidFill>
                <a:schemeClr val="bg1"/>
              </a:solidFill>
              <a:latin typeface="Century Gothic" panose="020B0502020202020204" pitchFamily="34" charset="0"/>
            </a:endParaRPr>
          </a:p>
        </p:txBody>
      </p:sp>
      <p:sp>
        <p:nvSpPr>
          <p:cNvPr id="69" name="Double flèche horizontale 68"/>
          <p:cNvSpPr/>
          <p:nvPr/>
        </p:nvSpPr>
        <p:spPr>
          <a:xfrm>
            <a:off x="5432181" y="4410109"/>
            <a:ext cx="1107276" cy="257835"/>
          </a:xfrm>
          <a:prstGeom prst="leftRightArrow">
            <a:avLst>
              <a:gd name="adj1" fmla="val 99117"/>
              <a:gd name="adj2" fmla="val 7295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ZoneTexte 69"/>
          <p:cNvSpPr txBox="1"/>
          <p:nvPr/>
        </p:nvSpPr>
        <p:spPr>
          <a:xfrm>
            <a:off x="5508104" y="4425497"/>
            <a:ext cx="904333" cy="215444"/>
          </a:xfrm>
          <a:prstGeom prst="rect">
            <a:avLst/>
          </a:prstGeom>
          <a:noFill/>
        </p:spPr>
        <p:txBody>
          <a:bodyPr wrap="square" rtlCol="0">
            <a:spAutoFit/>
          </a:bodyPr>
          <a:lstStyle/>
          <a:p>
            <a:pPr algn="ctr"/>
            <a:r>
              <a:rPr lang="en-GB" sz="800" dirty="0" smtClean="0">
                <a:solidFill>
                  <a:schemeClr val="bg1"/>
                </a:solidFill>
                <a:latin typeface="Century Gothic" panose="020B0502020202020204" pitchFamily="34" charset="0"/>
              </a:rPr>
              <a:t>August - Sept</a:t>
            </a:r>
            <a:endParaRPr lang="en-GB" sz="900" dirty="0">
              <a:solidFill>
                <a:schemeClr val="bg1"/>
              </a:solidFill>
              <a:latin typeface="Century Gothic" panose="020B0502020202020204" pitchFamily="34" charset="0"/>
            </a:endParaRPr>
          </a:p>
        </p:txBody>
      </p:sp>
      <p:sp>
        <p:nvSpPr>
          <p:cNvPr id="71" name="ZoneTexte 70"/>
          <p:cNvSpPr txBox="1"/>
          <p:nvPr/>
        </p:nvSpPr>
        <p:spPr>
          <a:xfrm>
            <a:off x="5508104" y="4797152"/>
            <a:ext cx="976342" cy="784830"/>
          </a:xfrm>
          <a:prstGeom prst="rect">
            <a:avLst/>
          </a:prstGeom>
          <a:noFill/>
          <a:ln w="12700">
            <a:solidFill>
              <a:schemeClr val="tx1"/>
            </a:solidFill>
            <a:prstDash val="dash"/>
          </a:ln>
        </p:spPr>
        <p:txBody>
          <a:bodyPr wrap="square" rtlCol="0">
            <a:spAutoFit/>
          </a:bodyPr>
          <a:lstStyle/>
          <a:p>
            <a:r>
              <a:rPr lang="en-US" sz="900" dirty="0" smtClean="0">
                <a:latin typeface="Century Gothic" panose="020B0502020202020204" pitchFamily="34" charset="0"/>
              </a:rPr>
              <a:t>URBACT provides feedback request clarifications</a:t>
            </a:r>
            <a:endParaRPr lang="en-US" sz="900" dirty="0">
              <a:latin typeface="Century Gothic" panose="020B0502020202020204" pitchFamily="34" charset="0"/>
            </a:endParaRPr>
          </a:p>
        </p:txBody>
      </p:sp>
      <p:sp>
        <p:nvSpPr>
          <p:cNvPr id="73" name="Double flèche horizontale 72"/>
          <p:cNvSpPr/>
          <p:nvPr/>
        </p:nvSpPr>
        <p:spPr>
          <a:xfrm>
            <a:off x="6824688" y="4410109"/>
            <a:ext cx="695725" cy="257835"/>
          </a:xfrm>
          <a:prstGeom prst="leftRightArrow">
            <a:avLst>
              <a:gd name="adj1" fmla="val 99117"/>
              <a:gd name="adj2" fmla="val 7295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ZoneTexte 73"/>
          <p:cNvSpPr txBox="1"/>
          <p:nvPr/>
        </p:nvSpPr>
        <p:spPr>
          <a:xfrm>
            <a:off x="6869615" y="4425497"/>
            <a:ext cx="650798" cy="215444"/>
          </a:xfrm>
          <a:prstGeom prst="rect">
            <a:avLst/>
          </a:prstGeom>
          <a:noFill/>
        </p:spPr>
        <p:txBody>
          <a:bodyPr wrap="square" rtlCol="0">
            <a:spAutoFit/>
          </a:bodyPr>
          <a:lstStyle/>
          <a:p>
            <a:pPr algn="ctr"/>
            <a:r>
              <a:rPr lang="en-GB" sz="800" dirty="0" smtClean="0">
                <a:solidFill>
                  <a:schemeClr val="bg1"/>
                </a:solidFill>
                <a:latin typeface="Century Gothic" panose="020B0502020202020204" pitchFamily="34" charset="0"/>
              </a:rPr>
              <a:t>October</a:t>
            </a:r>
            <a:endParaRPr lang="en-GB" sz="900" dirty="0">
              <a:solidFill>
                <a:schemeClr val="bg1"/>
              </a:solidFill>
              <a:latin typeface="Century Gothic" panose="020B0502020202020204" pitchFamily="34" charset="0"/>
            </a:endParaRPr>
          </a:p>
        </p:txBody>
      </p:sp>
      <p:sp>
        <p:nvSpPr>
          <p:cNvPr id="77" name="ZoneTexte 76"/>
          <p:cNvSpPr txBox="1"/>
          <p:nvPr/>
        </p:nvSpPr>
        <p:spPr>
          <a:xfrm>
            <a:off x="6870261" y="4793377"/>
            <a:ext cx="1014107" cy="507831"/>
          </a:xfrm>
          <a:prstGeom prst="rect">
            <a:avLst/>
          </a:prstGeom>
          <a:noFill/>
          <a:ln w="12700">
            <a:solidFill>
              <a:schemeClr val="tx1"/>
            </a:solidFill>
            <a:prstDash val="dash"/>
          </a:ln>
        </p:spPr>
        <p:txBody>
          <a:bodyPr wrap="square" rtlCol="0">
            <a:spAutoFit/>
          </a:bodyPr>
          <a:lstStyle/>
          <a:p>
            <a:r>
              <a:rPr lang="en-US" sz="900" dirty="0" smtClean="0">
                <a:latin typeface="Century Gothic" panose="020B0502020202020204" pitchFamily="34" charset="0"/>
              </a:rPr>
              <a:t>Final re-</a:t>
            </a:r>
          </a:p>
          <a:p>
            <a:r>
              <a:rPr lang="en-US" sz="900" dirty="0" smtClean="0">
                <a:latin typeface="Century Gothic" panose="020B0502020202020204" pitchFamily="34" charset="0"/>
              </a:rPr>
              <a:t>Programming request</a:t>
            </a:r>
            <a:endParaRPr lang="en-US" sz="900" dirty="0">
              <a:latin typeface="Century Gothic" panose="020B0502020202020204" pitchFamily="34" charset="0"/>
            </a:endParaRPr>
          </a:p>
        </p:txBody>
      </p:sp>
      <p:sp>
        <p:nvSpPr>
          <p:cNvPr id="76" name="Rectangle à coins arrondis 75"/>
          <p:cNvSpPr/>
          <p:nvPr/>
        </p:nvSpPr>
        <p:spPr>
          <a:xfrm>
            <a:off x="7596336" y="3889649"/>
            <a:ext cx="720080" cy="835495"/>
          </a:xfrm>
          <a:prstGeom prst="roundRect">
            <a:avLst/>
          </a:prstGeom>
          <a:solidFill>
            <a:schemeClr val="accent6">
              <a:lumMod val="40000"/>
              <a:lumOff val="60000"/>
              <a:alpha val="57000"/>
            </a:schemeClr>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ZoneTexte 78"/>
          <p:cNvSpPr txBox="1"/>
          <p:nvPr/>
        </p:nvSpPr>
        <p:spPr>
          <a:xfrm>
            <a:off x="7596336" y="3886378"/>
            <a:ext cx="792088" cy="830997"/>
          </a:xfrm>
          <a:prstGeom prst="rect">
            <a:avLst/>
          </a:prstGeom>
          <a:noFill/>
        </p:spPr>
        <p:txBody>
          <a:bodyPr wrap="square" rtlCol="0">
            <a:spAutoFit/>
          </a:bodyPr>
          <a:lstStyle/>
          <a:p>
            <a:r>
              <a:rPr lang="en-GB" sz="800" dirty="0" smtClean="0">
                <a:latin typeface="Century Gothic" panose="020B0502020202020204" pitchFamily="34" charset="0"/>
              </a:rPr>
              <a:t>URBACT inserts reprogramming </a:t>
            </a:r>
          </a:p>
          <a:p>
            <a:r>
              <a:rPr lang="en-GB" sz="800" dirty="0" smtClean="0">
                <a:latin typeface="Century Gothic" panose="020B0502020202020204" pitchFamily="34" charset="0"/>
              </a:rPr>
              <a:t>changes in </a:t>
            </a:r>
          </a:p>
          <a:p>
            <a:r>
              <a:rPr lang="en-GB" sz="800" dirty="0" smtClean="0">
                <a:latin typeface="Century Gothic" panose="020B0502020202020204" pitchFamily="34" charset="0"/>
              </a:rPr>
              <a:t>SYNERGIE</a:t>
            </a:r>
            <a:endParaRPr lang="en-GB" sz="800" dirty="0">
              <a:latin typeface="Century Gothic" panose="020B0502020202020204" pitchFamily="34" charset="0"/>
            </a:endParaRPr>
          </a:p>
        </p:txBody>
      </p:sp>
      <p:sp>
        <p:nvSpPr>
          <p:cNvPr id="80" name="ZoneTexte 79"/>
          <p:cNvSpPr txBox="1"/>
          <p:nvPr/>
        </p:nvSpPr>
        <p:spPr>
          <a:xfrm>
            <a:off x="8258331" y="5013176"/>
            <a:ext cx="675927" cy="338554"/>
          </a:xfrm>
          <a:prstGeom prst="rect">
            <a:avLst/>
          </a:prstGeom>
          <a:noFill/>
          <a:ln w="3175">
            <a:solidFill>
              <a:schemeClr val="tx1"/>
            </a:solidFill>
            <a:prstDash val="dash"/>
          </a:ln>
        </p:spPr>
        <p:txBody>
          <a:bodyPr wrap="square" rtlCol="0">
            <a:spAutoFit/>
          </a:bodyPr>
          <a:lstStyle/>
          <a:p>
            <a:r>
              <a:rPr lang="en-US" sz="800" dirty="0" smtClean="0">
                <a:latin typeface="Century Gothic" panose="020B0502020202020204" pitchFamily="34" charset="0"/>
              </a:rPr>
              <a:t>Approval </a:t>
            </a:r>
          </a:p>
          <a:p>
            <a:r>
              <a:rPr lang="en-US" sz="800" dirty="0" smtClean="0">
                <a:latin typeface="Century Gothic" panose="020B0502020202020204" pitchFamily="34" charset="0"/>
              </a:rPr>
              <a:t>by MC</a:t>
            </a:r>
            <a:endParaRPr lang="en-US" sz="800" dirty="0">
              <a:latin typeface="Century Gothic" panose="020B0502020202020204" pitchFamily="34" charset="0"/>
            </a:endParaRPr>
          </a:p>
        </p:txBody>
      </p:sp>
      <p:sp>
        <p:nvSpPr>
          <p:cNvPr id="81" name="ZoneTexte 80"/>
          <p:cNvSpPr txBox="1"/>
          <p:nvPr/>
        </p:nvSpPr>
        <p:spPr>
          <a:xfrm>
            <a:off x="8359379" y="4797152"/>
            <a:ext cx="605109" cy="323165"/>
          </a:xfrm>
          <a:prstGeom prst="rect">
            <a:avLst/>
          </a:prstGeom>
          <a:noFill/>
        </p:spPr>
        <p:txBody>
          <a:bodyPr wrap="square" rtlCol="0">
            <a:spAutoFit/>
          </a:bodyPr>
          <a:lstStyle/>
          <a:p>
            <a:pPr algn="ctr"/>
            <a:r>
              <a:rPr lang="en-GB" sz="800" b="1" dirty="0" smtClean="0">
                <a:solidFill>
                  <a:schemeClr val="bg1"/>
                </a:solidFill>
                <a:latin typeface="Century Gothic" panose="020B0502020202020204" pitchFamily="34" charset="0"/>
              </a:rPr>
              <a:t>Dec</a:t>
            </a:r>
          </a:p>
          <a:p>
            <a:pPr algn="ctr"/>
            <a:endParaRPr lang="en-GB" sz="700" dirty="0">
              <a:solidFill>
                <a:schemeClr val="bg1"/>
              </a:solidFill>
              <a:latin typeface="Century Gothic" panose="020B0502020202020204" pitchFamily="34" charset="0"/>
            </a:endParaRPr>
          </a:p>
        </p:txBody>
      </p:sp>
      <p:pic>
        <p:nvPicPr>
          <p:cNvPr id="82" name="Image 8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58331" y="4244242"/>
            <a:ext cx="734011" cy="616569"/>
          </a:xfrm>
          <a:prstGeom prst="rect">
            <a:avLst/>
          </a:prstGeom>
        </p:spPr>
      </p:pic>
      <p:sp>
        <p:nvSpPr>
          <p:cNvPr id="88" name="ZoneTexte 87"/>
          <p:cNvSpPr txBox="1"/>
          <p:nvPr/>
        </p:nvSpPr>
        <p:spPr>
          <a:xfrm>
            <a:off x="49205" y="3337247"/>
            <a:ext cx="1590501" cy="307777"/>
          </a:xfrm>
          <a:prstGeom prst="rect">
            <a:avLst/>
          </a:prstGeom>
          <a:noFill/>
        </p:spPr>
        <p:txBody>
          <a:bodyPr wrap="square" rtlCol="0">
            <a:spAutoFit/>
          </a:bodyPr>
          <a:lstStyle/>
          <a:p>
            <a:r>
              <a:rPr lang="en-GB" sz="1400" dirty="0" smtClean="0">
                <a:latin typeface="Century Gothic" panose="020B0502020202020204" pitchFamily="34" charset="0"/>
              </a:rPr>
              <a:t>MICRO LEVEL</a:t>
            </a:r>
            <a:endParaRPr lang="en-GB" sz="1400" dirty="0">
              <a:latin typeface="Century Gothic" panose="020B0502020202020204" pitchFamily="34" charset="0"/>
            </a:endParaRPr>
          </a:p>
        </p:txBody>
      </p:sp>
    </p:spTree>
    <p:extLst>
      <p:ext uri="{BB962C8B-B14F-4D97-AF65-F5344CB8AC3E}">
        <p14:creationId xmlns:p14="http://schemas.microsoft.com/office/powerpoint/2010/main" val="307546975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02135" y="1312019"/>
            <a:ext cx="5018137" cy="4925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ZoneTexte 11"/>
          <p:cNvSpPr txBox="1"/>
          <p:nvPr/>
        </p:nvSpPr>
        <p:spPr>
          <a:xfrm>
            <a:off x="899592" y="2492896"/>
            <a:ext cx="7704856" cy="1446550"/>
          </a:xfrm>
          <a:prstGeom prst="rect">
            <a:avLst/>
          </a:prstGeom>
          <a:noFill/>
        </p:spPr>
        <p:txBody>
          <a:bodyPr wrap="square" rtlCol="0">
            <a:spAutoFit/>
          </a:bodyPr>
          <a:lstStyle/>
          <a:p>
            <a:pPr algn="ctr"/>
            <a:r>
              <a:rPr lang="fr-FR" sz="4400" b="1"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TechTown</a:t>
            </a:r>
            <a:endParaRPr lang="fr-FR" sz="4400" b="1"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r>
              <a:rPr lang="fr-FR" sz="4400" b="1"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Integrated</a:t>
            </a:r>
            <a:r>
              <a:rPr lang="fr-FR" sz="4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Action Plans</a:t>
            </a:r>
          </a:p>
        </p:txBody>
      </p:sp>
    </p:spTree>
    <p:extLst>
      <p:ext uri="{BB962C8B-B14F-4D97-AF65-F5344CB8AC3E}">
        <p14:creationId xmlns:p14="http://schemas.microsoft.com/office/powerpoint/2010/main" val="3059270984"/>
      </p:ext>
    </p:extLst>
  </p:cSld>
  <p:clrMapOvr>
    <a:masterClrMapping/>
  </p:clrMapOvr>
  <p:transition spd="slow">
    <p:push di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Afbeelding 102"/>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val="0"/>
              </a:ext>
            </a:extLst>
          </a:blip>
          <a:srcRect l="-28247"/>
          <a:stretch/>
        </p:blipFill>
        <p:spPr bwMode="auto">
          <a:xfrm>
            <a:off x="4860032" y="2233637"/>
            <a:ext cx="4089400" cy="4003675"/>
          </a:xfrm>
          <a:prstGeom prst="rect">
            <a:avLst/>
          </a:prstGeom>
          <a:noFill/>
          <a:ln>
            <a:noFill/>
          </a:ln>
        </p:spPr>
      </p:pic>
      <p:sp>
        <p:nvSpPr>
          <p:cNvPr id="23554" name="Titel 7"/>
          <p:cNvSpPr>
            <a:spLocks noGrp="1"/>
          </p:cNvSpPr>
          <p:nvPr>
            <p:ph type="title"/>
          </p:nvPr>
        </p:nvSpPr>
        <p:spPr>
          <a:xfrm>
            <a:off x="323528" y="1124744"/>
            <a:ext cx="8229600" cy="1143000"/>
          </a:xfrm>
        </p:spPr>
        <p:txBody>
          <a:bodyPr>
            <a:normAutofit/>
          </a:bodyPr>
          <a:lstStyle/>
          <a:p>
            <a:pPr algn="l"/>
            <a:r>
              <a:rPr lang="en-GB" altLang="en-US" sz="4600" dirty="0" smtClean="0">
                <a:solidFill>
                  <a:srgbClr val="F18825"/>
                </a:solidFill>
                <a:ea typeface="ＭＳ Ｐゴシック" pitchFamily="34" charset="-128"/>
              </a:rPr>
              <a:t>The result framework</a:t>
            </a:r>
          </a:p>
        </p:txBody>
      </p:sp>
      <p:sp>
        <p:nvSpPr>
          <p:cNvPr id="23557" name="Tijdelijke aanduiding voor verticale tekst 8"/>
          <p:cNvSpPr>
            <a:spLocks noGrp="1"/>
          </p:cNvSpPr>
          <p:nvPr>
            <p:ph sz="quarter" idx="10"/>
          </p:nvPr>
        </p:nvSpPr>
        <p:spPr/>
        <p:txBody>
          <a:bodyPr vert="horz"/>
          <a:lstStyle/>
          <a:p>
            <a:pPr>
              <a:buClr>
                <a:srgbClr val="FF6600"/>
              </a:buClr>
              <a:buSzPct val="85000"/>
            </a:pPr>
            <a:endParaRPr lang="en-GB" altLang="en-US" sz="2400" smtClean="0">
              <a:latin typeface="Helvetica" pitchFamily="2" charset="0"/>
              <a:ea typeface="ＭＳ Ｐゴシック" pitchFamily="34" charset="-128"/>
            </a:endParaRPr>
          </a:p>
          <a:p>
            <a:pPr>
              <a:buClr>
                <a:srgbClr val="FF6600"/>
              </a:buClr>
              <a:buSzPct val="85000"/>
            </a:pPr>
            <a:endParaRPr lang="en-GB" altLang="en-US" sz="2400" smtClean="0">
              <a:latin typeface="Helvetica" pitchFamily="2" charset="0"/>
              <a:ea typeface="ＭＳ Ｐゴシック" pitchFamily="34" charset="-128"/>
            </a:endParaRPr>
          </a:p>
          <a:p>
            <a:pPr>
              <a:buClr>
                <a:srgbClr val="FF6600"/>
              </a:buClr>
              <a:buSzPct val="85000"/>
            </a:pPr>
            <a:endParaRPr lang="en-GB" altLang="en-US" sz="2400" smtClean="0">
              <a:latin typeface="Helvetica" pitchFamily="2" charset="0"/>
              <a:ea typeface="ＭＳ Ｐゴシック" pitchFamily="34" charset="-128"/>
            </a:endParaRPr>
          </a:p>
          <a:p>
            <a:pPr>
              <a:buClr>
                <a:srgbClr val="FF6600"/>
              </a:buClr>
              <a:buSzPct val="85000"/>
            </a:pPr>
            <a:endParaRPr lang="en-GB" altLang="en-US" sz="2400" smtClean="0">
              <a:latin typeface="Helvetica" pitchFamily="2" charset="0"/>
              <a:ea typeface="ＭＳ Ｐゴシック" pitchFamily="34" charset="-128"/>
            </a:endParaRPr>
          </a:p>
        </p:txBody>
      </p:sp>
      <p:pic>
        <p:nvPicPr>
          <p:cNvPr id="104" name="Afbeelding 103"/>
          <p:cNvPicPr/>
          <p:nvPr/>
        </p:nvPicPr>
        <p:blipFill>
          <a:blip r:embed="rId4" cstate="screen">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885165" y="2204865"/>
            <a:ext cx="4305037" cy="4104456"/>
          </a:xfrm>
          <a:prstGeom prst="rect">
            <a:avLst/>
          </a:prstGeom>
          <a:noFill/>
          <a:ln>
            <a:noFill/>
          </a:ln>
        </p:spPr>
      </p:pic>
      <p:grpSp>
        <p:nvGrpSpPr>
          <p:cNvPr id="2" name="Groeperen 90"/>
          <p:cNvGrpSpPr>
            <a:grpSpLocks/>
          </p:cNvGrpSpPr>
          <p:nvPr/>
        </p:nvGrpSpPr>
        <p:grpSpPr bwMode="auto">
          <a:xfrm>
            <a:off x="2743200" y="2060848"/>
            <a:ext cx="3680724" cy="4248470"/>
            <a:chOff x="3109495" y="1786465"/>
            <a:chExt cx="3872802" cy="4512854"/>
          </a:xfrm>
        </p:grpSpPr>
        <p:grpSp>
          <p:nvGrpSpPr>
            <p:cNvPr id="3" name="Groeperen 3"/>
            <p:cNvGrpSpPr>
              <a:grpSpLocks/>
            </p:cNvGrpSpPr>
            <p:nvPr/>
          </p:nvGrpSpPr>
          <p:grpSpPr bwMode="auto">
            <a:xfrm>
              <a:off x="3109495" y="1786465"/>
              <a:ext cx="3872802" cy="4512854"/>
              <a:chOff x="0" y="4918097"/>
              <a:chExt cx="6265333" cy="969831"/>
            </a:xfrm>
          </p:grpSpPr>
          <p:sp>
            <p:nvSpPr>
              <p:cNvPr id="131" name="Afgeronde rechthoek 130"/>
              <p:cNvSpPr>
                <a:spLocks noChangeArrowheads="1"/>
              </p:cNvSpPr>
              <p:nvPr/>
            </p:nvSpPr>
            <p:spPr bwMode="auto">
              <a:xfrm>
                <a:off x="0" y="4918097"/>
                <a:ext cx="6265333" cy="969831"/>
              </a:xfrm>
              <a:prstGeom prst="roundRect">
                <a:avLst>
                  <a:gd name="adj" fmla="val 10000"/>
                </a:avLst>
              </a:prstGeom>
              <a:solidFill>
                <a:srgbClr val="D0D8E8"/>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solidFill>
                    <a:srgbClr val="F18825"/>
                  </a:solidFill>
                  <a:latin typeface="Arial" charset="0"/>
                  <a:ea typeface="ＭＳ Ｐゴシック" pitchFamily="-1" charset="-128"/>
                </a:endParaRPr>
              </a:p>
            </p:txBody>
          </p:sp>
          <p:sp>
            <p:nvSpPr>
              <p:cNvPr id="132" name="Afgeronde rechthoek 4"/>
              <p:cNvSpPr/>
              <p:nvPr/>
            </p:nvSpPr>
            <p:spPr>
              <a:xfrm>
                <a:off x="0" y="4918097"/>
                <a:ext cx="6265333" cy="1146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06680" tIns="106680" rIns="106680" bIns="106680" spcCol="1270" anchor="ctr"/>
              <a:lstStyle/>
              <a:p>
                <a:pPr algn="ctr" defTabSz="666750">
                  <a:lnSpc>
                    <a:spcPct val="90000"/>
                  </a:lnSpc>
                  <a:spcAft>
                    <a:spcPct val="35000"/>
                  </a:spcAft>
                  <a:defRPr/>
                </a:pPr>
                <a:r>
                  <a:rPr lang="nl-NL" sz="1800" b="1" dirty="0">
                    <a:solidFill>
                      <a:srgbClr val="F18825"/>
                    </a:solidFill>
                  </a:rPr>
                  <a:t>ACTION PLAN</a:t>
                </a:r>
              </a:p>
            </p:txBody>
          </p:sp>
        </p:grpSp>
        <p:grpSp>
          <p:nvGrpSpPr>
            <p:cNvPr id="4" name="Groeperen 72"/>
            <p:cNvGrpSpPr>
              <a:grpSpLocks/>
            </p:cNvGrpSpPr>
            <p:nvPr/>
          </p:nvGrpSpPr>
          <p:grpSpPr bwMode="auto">
            <a:xfrm>
              <a:off x="3568002" y="2590800"/>
              <a:ext cx="1524000" cy="1752600"/>
              <a:chOff x="3733800" y="2438400"/>
              <a:chExt cx="1676400" cy="1752600"/>
            </a:xfrm>
          </p:grpSpPr>
          <p:grpSp>
            <p:nvGrpSpPr>
              <p:cNvPr id="5" name="Groeperen 57"/>
              <p:cNvGrpSpPr>
                <a:grpSpLocks/>
              </p:cNvGrpSpPr>
              <p:nvPr/>
            </p:nvGrpSpPr>
            <p:grpSpPr bwMode="auto">
              <a:xfrm>
                <a:off x="3733800" y="3310106"/>
                <a:ext cx="1676400" cy="880894"/>
                <a:chOff x="4038600" y="3310106"/>
                <a:chExt cx="1676400" cy="880894"/>
              </a:xfrm>
            </p:grpSpPr>
            <p:sp>
              <p:nvSpPr>
                <p:cNvPr id="129" name="Afgeronde rechthoek 128"/>
                <p:cNvSpPr>
                  <a:spLocks noChangeArrowheads="1"/>
                </p:cNvSpPr>
                <p:nvPr/>
              </p:nvSpPr>
              <p:spPr bwMode="auto">
                <a:xfrm>
                  <a:off x="4038818" y="3310467"/>
                  <a:ext cx="1676098" cy="881062"/>
                </a:xfrm>
                <a:prstGeom prst="roundRect">
                  <a:avLst>
                    <a:gd name="adj" fmla="val 10000"/>
                  </a:avLst>
                </a:prstGeom>
                <a:noFill/>
                <a:ln w="19050">
                  <a:solidFill>
                    <a:schemeClr val="accent1"/>
                  </a:solidFill>
                  <a:round/>
                  <a:headEnd/>
                  <a:tailEnd/>
                </a:ln>
                <a:effectLst>
                  <a:outerShdw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lstStyle/>
                <a:p>
                  <a:pPr>
                    <a:defRPr/>
                  </a:pPr>
                  <a:endParaRPr lang="en-GB" dirty="0">
                    <a:solidFill>
                      <a:srgbClr val="F18825"/>
                    </a:solidFill>
                    <a:latin typeface="Arial" charset="0"/>
                    <a:ea typeface="ＭＳ Ｐゴシック" pitchFamily="-1" charset="-128"/>
                  </a:endParaRPr>
                </a:p>
              </p:txBody>
            </p:sp>
            <p:sp>
              <p:nvSpPr>
                <p:cNvPr id="130" name="Afgeronde rechthoek 4"/>
                <p:cNvSpPr/>
                <p:nvPr/>
              </p:nvSpPr>
              <p:spPr bwMode="auto">
                <a:xfrm>
                  <a:off x="4075482" y="3353329"/>
                  <a:ext cx="1602768" cy="819150"/>
                </a:xfrm>
                <a:prstGeom prst="rect">
                  <a:avLst/>
                </a:prstGeom>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algn="ctr" defTabSz="266700">
                    <a:lnSpc>
                      <a:spcPct val="90000"/>
                    </a:lnSpc>
                    <a:spcAft>
                      <a:spcPct val="35000"/>
                    </a:spcAft>
                    <a:defRPr/>
                  </a:pPr>
                  <a:r>
                    <a:rPr lang="en-AU" sz="1800" dirty="0">
                      <a:solidFill>
                        <a:schemeClr val="bg1"/>
                      </a:solidFill>
                    </a:rPr>
                    <a:t>Intended</a:t>
                  </a:r>
                  <a:br>
                    <a:rPr lang="en-AU" sz="1800" dirty="0">
                      <a:solidFill>
                        <a:schemeClr val="bg1"/>
                      </a:solidFill>
                    </a:rPr>
                  </a:br>
                  <a:r>
                    <a:rPr lang="en-AU" sz="1800" dirty="0">
                      <a:solidFill>
                        <a:schemeClr val="bg1"/>
                      </a:solidFill>
                    </a:rPr>
                    <a:t>result</a:t>
                  </a:r>
                </a:p>
              </p:txBody>
            </p:sp>
          </p:grpSp>
          <p:grpSp>
            <p:nvGrpSpPr>
              <p:cNvPr id="6" name="Groeperen 71"/>
              <p:cNvGrpSpPr>
                <a:grpSpLocks/>
              </p:cNvGrpSpPr>
              <p:nvPr/>
            </p:nvGrpSpPr>
            <p:grpSpPr bwMode="auto">
              <a:xfrm>
                <a:off x="3733800" y="2438400"/>
                <a:ext cx="1676400" cy="990600"/>
                <a:chOff x="4038600" y="2438400"/>
                <a:chExt cx="1676400" cy="990600"/>
              </a:xfrm>
            </p:grpSpPr>
            <p:sp>
              <p:nvSpPr>
                <p:cNvPr id="127" name="Afgeronde rechthoek 126"/>
                <p:cNvSpPr>
                  <a:spLocks noChangeArrowheads="1"/>
                </p:cNvSpPr>
                <p:nvPr/>
              </p:nvSpPr>
              <p:spPr bwMode="auto">
                <a:xfrm>
                  <a:off x="4038818" y="2438929"/>
                  <a:ext cx="1676098" cy="990600"/>
                </a:xfrm>
                <a:prstGeom prst="roundRect">
                  <a:avLst>
                    <a:gd name="adj" fmla="val 10000"/>
                  </a:avLst>
                </a:prstGeom>
                <a:solidFill>
                  <a:srgbClr val="558ED5"/>
                </a:solidFill>
                <a:ln w="9525">
                  <a:solidFill>
                    <a:schemeClr val="accent1"/>
                  </a:solidFill>
                  <a:round/>
                  <a:headEnd/>
                  <a:tailEnd/>
                </a:ln>
                <a:effectLst/>
              </p:spPr>
              <p:txBody>
                <a:bodyPr/>
                <a:lstStyle/>
                <a:p>
                  <a:pPr>
                    <a:defRPr/>
                  </a:pPr>
                  <a:endParaRPr lang="en-GB" dirty="0">
                    <a:solidFill>
                      <a:srgbClr val="F18825"/>
                    </a:solidFill>
                    <a:latin typeface="Arial" charset="0"/>
                    <a:ea typeface="ＭＳ Ｐゴシック" pitchFamily="-1" charset="-128"/>
                  </a:endParaRPr>
                </a:p>
              </p:txBody>
            </p:sp>
            <p:sp>
              <p:nvSpPr>
                <p:cNvPr id="128" name="Afgeronde rechthoek 7"/>
                <p:cNvSpPr/>
                <p:nvPr/>
              </p:nvSpPr>
              <p:spPr bwMode="auto">
                <a:xfrm>
                  <a:off x="4068498" y="2467504"/>
                  <a:ext cx="1616736" cy="933450"/>
                </a:xfrm>
                <a:prstGeom prst="rect">
                  <a:avLst/>
                </a:prstGeom>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ctr" defTabSz="889000">
                    <a:lnSpc>
                      <a:spcPct val="90000"/>
                    </a:lnSpc>
                    <a:spcAft>
                      <a:spcPct val="35000"/>
                    </a:spcAft>
                    <a:defRPr/>
                  </a:pPr>
                  <a:r>
                    <a:rPr lang="nl-NL" sz="2000" noProof="1">
                      <a:solidFill>
                        <a:schemeClr val="bg1"/>
                      </a:solidFill>
                    </a:rPr>
                    <a:t>Specific</a:t>
                  </a:r>
                  <a:br>
                    <a:rPr lang="nl-NL" sz="2000" noProof="1">
                      <a:solidFill>
                        <a:schemeClr val="bg1"/>
                      </a:solidFill>
                    </a:rPr>
                  </a:br>
                  <a:r>
                    <a:rPr lang="nl-NL" sz="2000" noProof="1">
                      <a:solidFill>
                        <a:schemeClr val="bg1"/>
                      </a:solidFill>
                    </a:rPr>
                    <a:t>objective</a:t>
                  </a:r>
                </a:p>
              </p:txBody>
            </p:sp>
          </p:grpSp>
        </p:grpSp>
        <p:grpSp>
          <p:nvGrpSpPr>
            <p:cNvPr id="7" name="Groeperen 87"/>
            <p:cNvGrpSpPr>
              <a:grpSpLocks/>
            </p:cNvGrpSpPr>
            <p:nvPr/>
          </p:nvGrpSpPr>
          <p:grpSpPr bwMode="auto">
            <a:xfrm>
              <a:off x="5092002" y="3462506"/>
              <a:ext cx="1447800" cy="880894"/>
              <a:chOff x="5092002" y="3462506"/>
              <a:chExt cx="1447800" cy="880894"/>
            </a:xfrm>
          </p:grpSpPr>
          <p:grpSp>
            <p:nvGrpSpPr>
              <p:cNvPr id="8" name="Groeperen 121"/>
              <p:cNvGrpSpPr>
                <a:grpSpLocks/>
              </p:cNvGrpSpPr>
              <p:nvPr/>
            </p:nvGrpSpPr>
            <p:grpSpPr bwMode="auto">
              <a:xfrm>
                <a:off x="5473002" y="3462506"/>
                <a:ext cx="1066800" cy="880894"/>
                <a:chOff x="5254" y="3585799"/>
                <a:chExt cx="220794" cy="147196"/>
              </a:xfrm>
            </p:grpSpPr>
            <p:sp>
              <p:nvSpPr>
                <p:cNvPr id="123" name="Afgeronde rechthoek 122"/>
                <p:cNvSpPr>
                  <a:spLocks noChangeArrowheads="1"/>
                </p:cNvSpPr>
                <p:nvPr/>
              </p:nvSpPr>
              <p:spPr bwMode="auto">
                <a:xfrm>
                  <a:off x="5224" y="3585859"/>
                  <a:ext cx="220754" cy="147224"/>
                </a:xfrm>
                <a:prstGeom prst="roundRect">
                  <a:avLst>
                    <a:gd name="adj" fmla="val 10000"/>
                  </a:avLst>
                </a:prstGeom>
                <a:noFill/>
                <a:ln w="19050">
                  <a:solidFill>
                    <a:srgbClr val="558ED5"/>
                  </a:solidFill>
                  <a:round/>
                  <a:headEnd/>
                  <a:tailEnd/>
                </a:ln>
                <a:effectLst>
                  <a:outerShdw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lstStyle/>
                <a:p>
                  <a:pPr>
                    <a:defRPr/>
                  </a:pPr>
                  <a:endParaRPr lang="en-GB" dirty="0">
                    <a:solidFill>
                      <a:srgbClr val="F18825"/>
                    </a:solidFill>
                    <a:latin typeface="Arial" charset="0"/>
                    <a:ea typeface="ＭＳ Ｐゴシック" pitchFamily="-1" charset="-128"/>
                  </a:endParaRPr>
                </a:p>
              </p:txBody>
            </p:sp>
            <p:sp>
              <p:nvSpPr>
                <p:cNvPr id="124" name="Afgeronde rechthoek 4"/>
                <p:cNvSpPr/>
                <p:nvPr/>
              </p:nvSpPr>
              <p:spPr>
                <a:xfrm>
                  <a:off x="10151" y="3590899"/>
                  <a:ext cx="210899" cy="137144"/>
                </a:xfrm>
                <a:prstGeom prst="rect">
                  <a:avLst/>
                </a:prstGeom>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algn="ctr" defTabSz="266700">
                    <a:lnSpc>
                      <a:spcPct val="90000"/>
                    </a:lnSpc>
                    <a:spcAft>
                      <a:spcPct val="35000"/>
                    </a:spcAft>
                    <a:defRPr/>
                  </a:pPr>
                  <a:r>
                    <a:rPr lang="en-AU" sz="1800" dirty="0">
                      <a:solidFill>
                        <a:schemeClr val="bg1"/>
                      </a:solidFill>
                    </a:rPr>
                    <a:t>Result</a:t>
                  </a:r>
                  <a:br>
                    <a:rPr lang="en-AU" sz="1800" dirty="0">
                      <a:solidFill>
                        <a:schemeClr val="bg1"/>
                      </a:solidFill>
                    </a:rPr>
                  </a:br>
                  <a:r>
                    <a:rPr lang="nl-NL" sz="1800" dirty="0">
                      <a:solidFill>
                        <a:schemeClr val="bg1"/>
                      </a:solidFill>
                    </a:rPr>
                    <a:t>indicator</a:t>
                  </a:r>
                </a:p>
              </p:txBody>
            </p:sp>
          </p:grpSp>
          <p:sp>
            <p:nvSpPr>
              <p:cNvPr id="122" name="Vijfhoek 121"/>
              <p:cNvSpPr>
                <a:spLocks noChangeArrowheads="1"/>
              </p:cNvSpPr>
              <p:nvPr/>
            </p:nvSpPr>
            <p:spPr bwMode="auto">
              <a:xfrm>
                <a:off x="5091926" y="3810529"/>
                <a:ext cx="409501" cy="152400"/>
              </a:xfrm>
              <a:prstGeom prst="homePlate">
                <a:avLst>
                  <a:gd name="adj" fmla="val 49996"/>
                </a:avLst>
              </a:prstGeom>
              <a:solidFill>
                <a:srgbClr val="FF6600">
                  <a:alpha val="74901"/>
                </a:srgbClr>
              </a:solidFill>
              <a:ln w="22225">
                <a:solidFill>
                  <a:srgbClr val="FF6600"/>
                </a:solidFill>
                <a:miter lim="800000"/>
                <a:headEnd/>
                <a:tailEnd/>
              </a:ln>
              <a:effectLst>
                <a:outerShdw blurRad="40000" dist="23000" dir="5400000" rotWithShape="0">
                  <a:srgbClr val="808080">
                    <a:alpha val="34999"/>
                  </a:srgbClr>
                </a:outerShdw>
              </a:effectLst>
            </p:spPr>
            <p:txBody>
              <a:bodyPr anchor="ctr"/>
              <a:lstStyle/>
              <a:p>
                <a:pPr algn="ctr">
                  <a:defRPr/>
                </a:pPr>
                <a:endParaRPr lang="en-GB" dirty="0">
                  <a:solidFill>
                    <a:srgbClr val="F18825"/>
                  </a:solidFill>
                  <a:latin typeface="+mn-lt"/>
                  <a:ea typeface="+mn-ea"/>
                </a:endParaRPr>
              </a:p>
            </p:txBody>
          </p:sp>
        </p:grpSp>
        <p:grpSp>
          <p:nvGrpSpPr>
            <p:cNvPr id="9" name="Groeperen 88"/>
            <p:cNvGrpSpPr>
              <a:grpSpLocks/>
            </p:cNvGrpSpPr>
            <p:nvPr/>
          </p:nvGrpSpPr>
          <p:grpSpPr bwMode="auto">
            <a:xfrm>
              <a:off x="5092002" y="4757906"/>
              <a:ext cx="1447800" cy="880894"/>
              <a:chOff x="5092002" y="4757906"/>
              <a:chExt cx="1447800" cy="880894"/>
            </a:xfrm>
          </p:grpSpPr>
          <p:grpSp>
            <p:nvGrpSpPr>
              <p:cNvPr id="10" name="Groeperen 121"/>
              <p:cNvGrpSpPr>
                <a:grpSpLocks/>
              </p:cNvGrpSpPr>
              <p:nvPr/>
            </p:nvGrpSpPr>
            <p:grpSpPr bwMode="auto">
              <a:xfrm>
                <a:off x="5473002" y="4757906"/>
                <a:ext cx="1066800" cy="880894"/>
                <a:chOff x="5254" y="3585799"/>
                <a:chExt cx="220794" cy="147196"/>
              </a:xfrm>
            </p:grpSpPr>
            <p:sp>
              <p:nvSpPr>
                <p:cNvPr id="119" name="Afgeronde rechthoek 118"/>
                <p:cNvSpPr>
                  <a:spLocks noChangeArrowheads="1"/>
                </p:cNvSpPr>
                <p:nvPr/>
              </p:nvSpPr>
              <p:spPr bwMode="auto">
                <a:xfrm>
                  <a:off x="5224" y="3585859"/>
                  <a:ext cx="220754" cy="147224"/>
                </a:xfrm>
                <a:prstGeom prst="roundRect">
                  <a:avLst>
                    <a:gd name="adj" fmla="val 10000"/>
                  </a:avLst>
                </a:prstGeom>
                <a:noFill/>
                <a:ln w="19050">
                  <a:solidFill>
                    <a:srgbClr val="558ED5"/>
                  </a:solidFill>
                  <a:round/>
                  <a:headEnd/>
                  <a:tailEnd/>
                </a:ln>
                <a:effectLst>
                  <a:outerShdw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lstStyle/>
                <a:p>
                  <a:pPr>
                    <a:defRPr/>
                  </a:pPr>
                  <a:endParaRPr lang="en-GB" dirty="0">
                    <a:solidFill>
                      <a:srgbClr val="F18825"/>
                    </a:solidFill>
                    <a:latin typeface="Arial" charset="0"/>
                    <a:ea typeface="ＭＳ Ｐゴシック" pitchFamily="-1" charset="-128"/>
                  </a:endParaRPr>
                </a:p>
              </p:txBody>
            </p:sp>
            <p:sp>
              <p:nvSpPr>
                <p:cNvPr id="120" name="Afgeronde rechthoek 4"/>
                <p:cNvSpPr/>
                <p:nvPr/>
              </p:nvSpPr>
              <p:spPr>
                <a:xfrm>
                  <a:off x="10151" y="3590899"/>
                  <a:ext cx="210899" cy="137144"/>
                </a:xfrm>
                <a:prstGeom prst="rect">
                  <a:avLst/>
                </a:prstGeom>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algn="ctr" defTabSz="266700">
                    <a:lnSpc>
                      <a:spcPct val="90000"/>
                    </a:lnSpc>
                    <a:spcAft>
                      <a:spcPct val="35000"/>
                    </a:spcAft>
                    <a:defRPr/>
                  </a:pPr>
                  <a:r>
                    <a:rPr lang="nl-NL" sz="1800" dirty="0">
                      <a:solidFill>
                        <a:schemeClr val="bg1"/>
                      </a:solidFill>
                    </a:rPr>
                    <a:t>Output</a:t>
                  </a:r>
                  <a:br>
                    <a:rPr lang="nl-NL" sz="1800" dirty="0">
                      <a:solidFill>
                        <a:schemeClr val="bg1"/>
                      </a:solidFill>
                    </a:rPr>
                  </a:br>
                  <a:r>
                    <a:rPr lang="nl-NL" sz="1800" dirty="0">
                      <a:solidFill>
                        <a:schemeClr val="bg1"/>
                      </a:solidFill>
                    </a:rPr>
                    <a:t>indicator</a:t>
                  </a:r>
                </a:p>
              </p:txBody>
            </p:sp>
          </p:grpSp>
          <p:sp>
            <p:nvSpPr>
              <p:cNvPr id="118" name="Vijfhoek 117"/>
              <p:cNvSpPr>
                <a:spLocks noChangeArrowheads="1"/>
              </p:cNvSpPr>
              <p:nvPr/>
            </p:nvSpPr>
            <p:spPr bwMode="auto">
              <a:xfrm>
                <a:off x="5091926" y="5105929"/>
                <a:ext cx="409501" cy="152400"/>
              </a:xfrm>
              <a:prstGeom prst="homePlate">
                <a:avLst>
                  <a:gd name="adj" fmla="val 49996"/>
                </a:avLst>
              </a:prstGeom>
              <a:solidFill>
                <a:srgbClr val="FF6600">
                  <a:alpha val="74901"/>
                </a:srgbClr>
              </a:solidFill>
              <a:ln w="22225">
                <a:solidFill>
                  <a:srgbClr val="FF6600"/>
                </a:solidFill>
                <a:miter lim="800000"/>
                <a:headEnd/>
                <a:tailEnd/>
              </a:ln>
              <a:effectLst>
                <a:outerShdw blurRad="40000" dist="23000" dir="5400000" rotWithShape="0">
                  <a:srgbClr val="808080">
                    <a:alpha val="34999"/>
                  </a:srgbClr>
                </a:outerShdw>
              </a:effectLst>
            </p:spPr>
            <p:txBody>
              <a:bodyPr anchor="ctr"/>
              <a:lstStyle/>
              <a:p>
                <a:pPr algn="ctr">
                  <a:defRPr/>
                </a:pPr>
                <a:endParaRPr lang="en-GB" dirty="0">
                  <a:solidFill>
                    <a:srgbClr val="F18825"/>
                  </a:solidFill>
                  <a:latin typeface="+mn-lt"/>
                  <a:ea typeface="+mn-ea"/>
                </a:endParaRPr>
              </a:p>
            </p:txBody>
          </p:sp>
        </p:grpSp>
        <p:grpSp>
          <p:nvGrpSpPr>
            <p:cNvPr id="11" name="Groeperen 89"/>
            <p:cNvGrpSpPr>
              <a:grpSpLocks/>
            </p:cNvGrpSpPr>
            <p:nvPr/>
          </p:nvGrpSpPr>
          <p:grpSpPr bwMode="auto">
            <a:xfrm>
              <a:off x="3568002" y="4267200"/>
              <a:ext cx="1524000" cy="1371600"/>
              <a:chOff x="3568002" y="4267200"/>
              <a:chExt cx="1524000" cy="1371600"/>
            </a:xfrm>
          </p:grpSpPr>
          <p:grpSp>
            <p:nvGrpSpPr>
              <p:cNvPr id="12" name="Groeperen 58"/>
              <p:cNvGrpSpPr>
                <a:grpSpLocks/>
              </p:cNvGrpSpPr>
              <p:nvPr/>
            </p:nvGrpSpPr>
            <p:grpSpPr bwMode="auto">
              <a:xfrm>
                <a:off x="3568002" y="4757906"/>
                <a:ext cx="1524000" cy="880894"/>
                <a:chOff x="4038600" y="3310106"/>
                <a:chExt cx="1676400" cy="880894"/>
              </a:xfrm>
            </p:grpSpPr>
            <p:sp>
              <p:nvSpPr>
                <p:cNvPr id="115" name="Afgeronde rechthoek 114"/>
                <p:cNvSpPr>
                  <a:spLocks noChangeArrowheads="1"/>
                </p:cNvSpPr>
                <p:nvPr/>
              </p:nvSpPr>
              <p:spPr bwMode="auto">
                <a:xfrm>
                  <a:off x="4038818" y="3310467"/>
                  <a:ext cx="1676098" cy="881062"/>
                </a:xfrm>
                <a:prstGeom prst="roundRect">
                  <a:avLst>
                    <a:gd name="adj" fmla="val 10000"/>
                  </a:avLst>
                </a:prstGeom>
                <a:noFill/>
                <a:ln w="19050">
                  <a:solidFill>
                    <a:schemeClr val="accent1"/>
                  </a:solidFill>
                  <a:round/>
                  <a:headEnd/>
                  <a:tailEnd/>
                </a:ln>
                <a:effectLst>
                  <a:outerShdw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lstStyle/>
                <a:p>
                  <a:pPr>
                    <a:defRPr/>
                  </a:pPr>
                  <a:endParaRPr lang="en-GB" dirty="0">
                    <a:solidFill>
                      <a:srgbClr val="F18825"/>
                    </a:solidFill>
                    <a:latin typeface="Arial" charset="0"/>
                    <a:ea typeface="ＭＳ Ｐゴシック" pitchFamily="-1" charset="-128"/>
                  </a:endParaRPr>
                </a:p>
              </p:txBody>
            </p:sp>
            <p:sp>
              <p:nvSpPr>
                <p:cNvPr id="116" name="Afgeronde rechthoek 4"/>
                <p:cNvSpPr/>
                <p:nvPr/>
              </p:nvSpPr>
              <p:spPr bwMode="auto">
                <a:xfrm>
                  <a:off x="4075482" y="3353329"/>
                  <a:ext cx="1602768" cy="819150"/>
                </a:xfrm>
                <a:prstGeom prst="rect">
                  <a:avLst/>
                </a:prstGeom>
              </p:spPr>
              <p:style>
                <a:lnRef idx="0">
                  <a:scrgbClr r="0" g="0" b="0"/>
                </a:lnRef>
                <a:fillRef idx="0">
                  <a:scrgbClr r="0" g="0" b="0"/>
                </a:fillRef>
                <a:effectRef idx="0">
                  <a:scrgbClr r="0" g="0" b="0"/>
                </a:effectRef>
                <a:fontRef idx="minor">
                  <a:schemeClr val="lt1"/>
                </a:fontRef>
              </p:style>
              <p:txBody>
                <a:bodyPr lIns="22860" tIns="22860" rIns="22860" bIns="22860" anchor="ctr"/>
                <a:lstStyle/>
                <a:p>
                  <a:pPr algn="ctr" defTabSz="266700">
                    <a:lnSpc>
                      <a:spcPct val="90000"/>
                    </a:lnSpc>
                    <a:spcAft>
                      <a:spcPct val="35000"/>
                    </a:spcAft>
                    <a:defRPr/>
                  </a:pPr>
                  <a:endParaRPr lang="nl-NL" sz="1800" dirty="0">
                    <a:solidFill>
                      <a:schemeClr val="bg1"/>
                    </a:solidFill>
                    <a:ea typeface="ＭＳ Ｐゴシック" charset="0"/>
                    <a:cs typeface="ＭＳ Ｐゴシック" charset="0"/>
                  </a:endParaRPr>
                </a:p>
                <a:p>
                  <a:pPr algn="ctr" defTabSz="266700">
                    <a:lnSpc>
                      <a:spcPct val="90000"/>
                    </a:lnSpc>
                    <a:spcAft>
                      <a:spcPct val="35000"/>
                    </a:spcAft>
                    <a:defRPr/>
                  </a:pPr>
                  <a:r>
                    <a:rPr lang="nl-NL" sz="1800" dirty="0">
                      <a:solidFill>
                        <a:schemeClr val="bg1"/>
                      </a:solidFill>
                      <a:ea typeface="ＭＳ Ｐゴシック" charset="0"/>
                      <a:cs typeface="ＭＳ Ｐゴシック" charset="0"/>
                    </a:rPr>
                    <a:t>Output</a:t>
                  </a:r>
                </a:p>
                <a:p>
                  <a:pPr algn="ctr" defTabSz="266700">
                    <a:lnSpc>
                      <a:spcPct val="90000"/>
                    </a:lnSpc>
                    <a:spcAft>
                      <a:spcPct val="35000"/>
                    </a:spcAft>
                    <a:defRPr/>
                  </a:pPr>
                  <a:endParaRPr lang="nl-NL" sz="1800" dirty="0">
                    <a:solidFill>
                      <a:schemeClr val="bg1"/>
                    </a:solidFill>
                    <a:ea typeface="ＭＳ Ｐゴシック" charset="0"/>
                    <a:cs typeface="ＭＳ Ｐゴシック" charset="0"/>
                  </a:endParaRPr>
                </a:p>
              </p:txBody>
            </p:sp>
          </p:grpSp>
          <p:sp>
            <p:nvSpPr>
              <p:cNvPr id="114" name="Vijfhoek 113"/>
              <p:cNvSpPr>
                <a:spLocks noChangeArrowheads="1"/>
              </p:cNvSpPr>
              <p:nvPr/>
            </p:nvSpPr>
            <p:spPr bwMode="auto">
              <a:xfrm rot="-5400000">
                <a:off x="4084793" y="4436812"/>
                <a:ext cx="490538" cy="152373"/>
              </a:xfrm>
              <a:prstGeom prst="homePlate">
                <a:avLst>
                  <a:gd name="adj" fmla="val 50004"/>
                </a:avLst>
              </a:prstGeom>
              <a:solidFill>
                <a:schemeClr val="accent1">
                  <a:alpha val="74901"/>
                </a:schemeClr>
              </a:solidFill>
              <a:ln w="22225">
                <a:solidFill>
                  <a:schemeClr val="accent1"/>
                </a:solidFill>
                <a:miter lim="800000"/>
                <a:headEnd/>
                <a:tailEnd/>
              </a:ln>
              <a:effectLst>
                <a:outerShdw blurRad="40000" dist="23000" dir="5400000" rotWithShape="0">
                  <a:srgbClr val="808080">
                    <a:alpha val="34999"/>
                  </a:srgbClr>
                </a:outerShdw>
              </a:effectLst>
            </p:spPr>
            <p:txBody>
              <a:bodyPr anchor="ctr"/>
              <a:lstStyle/>
              <a:p>
                <a:pPr algn="ctr">
                  <a:defRPr/>
                </a:pPr>
                <a:endParaRPr lang="en-GB" dirty="0">
                  <a:solidFill>
                    <a:srgbClr val="F18825"/>
                  </a:solidFill>
                  <a:latin typeface="+mn-lt"/>
                  <a:ea typeface="+mn-ea"/>
                </a:endParaRPr>
              </a:p>
            </p:txBody>
          </p:sp>
        </p:grpSp>
      </p:grpSp>
      <p:grpSp>
        <p:nvGrpSpPr>
          <p:cNvPr id="13" name="Groeperen 40"/>
          <p:cNvGrpSpPr>
            <a:grpSpLocks/>
          </p:cNvGrpSpPr>
          <p:nvPr/>
        </p:nvGrpSpPr>
        <p:grpSpPr bwMode="auto">
          <a:xfrm>
            <a:off x="1462088" y="4192614"/>
            <a:ext cx="1525587" cy="407987"/>
            <a:chOff x="1193800" y="3810000"/>
            <a:chExt cx="2387600" cy="420540"/>
          </a:xfrm>
        </p:grpSpPr>
        <p:sp>
          <p:nvSpPr>
            <p:cNvPr id="137" name="Vijfhoek 136"/>
            <p:cNvSpPr>
              <a:spLocks noChangeArrowheads="1"/>
            </p:cNvSpPr>
            <p:nvPr/>
          </p:nvSpPr>
          <p:spPr bwMode="auto">
            <a:xfrm>
              <a:off x="1193800" y="3810000"/>
              <a:ext cx="2387600" cy="420540"/>
            </a:xfrm>
            <a:prstGeom prst="homePlate">
              <a:avLst>
                <a:gd name="adj" fmla="val 49993"/>
              </a:avLst>
            </a:prstGeom>
            <a:solidFill>
              <a:srgbClr val="558ED5"/>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GB" dirty="0">
                <a:solidFill>
                  <a:schemeClr val="lt1"/>
                </a:solidFill>
                <a:latin typeface="+mn-lt"/>
                <a:ea typeface="+mn-ea"/>
              </a:endParaRPr>
            </a:p>
          </p:txBody>
        </p:sp>
        <p:sp>
          <p:nvSpPr>
            <p:cNvPr id="138" name="Tekstvak 137"/>
            <p:cNvSpPr txBox="1"/>
            <p:nvPr/>
          </p:nvSpPr>
          <p:spPr>
            <a:xfrm>
              <a:off x="1193800" y="3821454"/>
              <a:ext cx="2387600" cy="380696"/>
            </a:xfrm>
            <a:prstGeom prst="rect">
              <a:avLst/>
            </a:prstGeom>
            <a:noFill/>
          </p:spPr>
          <p:txBody>
            <a:bodyPr wrap="square">
              <a:spAutoFit/>
            </a:bodyPr>
            <a:lstStyle/>
            <a:p>
              <a:pPr algn="ctr">
                <a:defRPr/>
              </a:pPr>
              <a:r>
                <a:rPr lang="en-GB" sz="1800" b="1" dirty="0">
                  <a:solidFill>
                    <a:schemeClr val="bg1"/>
                  </a:solidFill>
                  <a:latin typeface="+mn-lt"/>
                  <a:ea typeface="ＭＳ Ｐゴシック" pitchFamily="-109" charset="-128"/>
                  <a:cs typeface="ＭＳ Ｐゴシック" pitchFamily="-109" charset="-128"/>
                </a:rPr>
                <a:t>SITUATION</a:t>
              </a:r>
            </a:p>
          </p:txBody>
        </p:sp>
      </p:grpSp>
      <p:grpSp>
        <p:nvGrpSpPr>
          <p:cNvPr id="14" name="Groeperen 76"/>
          <p:cNvGrpSpPr>
            <a:grpSpLocks/>
          </p:cNvGrpSpPr>
          <p:nvPr/>
        </p:nvGrpSpPr>
        <p:grpSpPr bwMode="auto">
          <a:xfrm>
            <a:off x="6364288" y="4192612"/>
            <a:ext cx="1331912" cy="407987"/>
            <a:chOff x="1193800" y="3810000"/>
            <a:chExt cx="2387600" cy="420401"/>
          </a:xfrm>
        </p:grpSpPr>
        <p:sp>
          <p:nvSpPr>
            <p:cNvPr id="140" name="Vijfhoek 139"/>
            <p:cNvSpPr>
              <a:spLocks noChangeArrowheads="1"/>
            </p:cNvSpPr>
            <p:nvPr/>
          </p:nvSpPr>
          <p:spPr bwMode="auto">
            <a:xfrm>
              <a:off x="1193800" y="3810000"/>
              <a:ext cx="2387600" cy="420401"/>
            </a:xfrm>
            <a:prstGeom prst="homePlate">
              <a:avLst>
                <a:gd name="adj" fmla="val 50010"/>
              </a:avLst>
            </a:prstGeom>
            <a:solidFill>
              <a:srgbClr val="558ED5"/>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GB" dirty="0">
                <a:solidFill>
                  <a:schemeClr val="lt1"/>
                </a:solidFill>
                <a:latin typeface="+mn-lt"/>
                <a:ea typeface="+mn-ea"/>
              </a:endParaRPr>
            </a:p>
          </p:txBody>
        </p:sp>
        <p:sp>
          <p:nvSpPr>
            <p:cNvPr id="141" name="Tekstvak 140"/>
            <p:cNvSpPr txBox="1"/>
            <p:nvPr/>
          </p:nvSpPr>
          <p:spPr>
            <a:xfrm>
              <a:off x="1193800" y="3821450"/>
              <a:ext cx="2159938" cy="379506"/>
            </a:xfrm>
            <a:prstGeom prst="rect">
              <a:avLst/>
            </a:prstGeom>
            <a:noFill/>
          </p:spPr>
          <p:txBody>
            <a:bodyPr>
              <a:spAutoFit/>
            </a:bodyPr>
            <a:lstStyle/>
            <a:p>
              <a:pPr algn="ctr">
                <a:defRPr/>
              </a:pPr>
              <a:r>
                <a:rPr lang="en-GB" sz="1800" b="1" dirty="0">
                  <a:solidFill>
                    <a:schemeClr val="bg1"/>
                  </a:solidFill>
                  <a:latin typeface="+mn-lt"/>
                  <a:ea typeface="ＭＳ Ｐゴシック" pitchFamily="-109" charset="-128"/>
                  <a:cs typeface="ＭＳ Ｐゴシック" pitchFamily="-109" charset="-128"/>
                </a:rPr>
                <a:t>CHANGE</a:t>
              </a:r>
            </a:p>
          </p:txBody>
        </p:sp>
      </p:grpSp>
      <p:grpSp>
        <p:nvGrpSpPr>
          <p:cNvPr id="15" name="Groeperen 3"/>
          <p:cNvGrpSpPr>
            <a:grpSpLocks/>
          </p:cNvGrpSpPr>
          <p:nvPr/>
        </p:nvGrpSpPr>
        <p:grpSpPr bwMode="auto">
          <a:xfrm>
            <a:off x="6228184" y="1988840"/>
            <a:ext cx="2808312" cy="4320478"/>
            <a:chOff x="-2373232" y="4925375"/>
            <a:chExt cx="6265336" cy="1015293"/>
          </a:xfrm>
        </p:grpSpPr>
        <p:sp>
          <p:nvSpPr>
            <p:cNvPr id="134" name="Afgeronde rechthoek 133"/>
            <p:cNvSpPr>
              <a:spLocks noChangeArrowheads="1"/>
            </p:cNvSpPr>
            <p:nvPr/>
          </p:nvSpPr>
          <p:spPr bwMode="auto">
            <a:xfrm>
              <a:off x="-2373232" y="4925375"/>
              <a:ext cx="6265336" cy="1015293"/>
            </a:xfrm>
            <a:prstGeom prst="roundRect">
              <a:avLst>
                <a:gd name="adj" fmla="val 10000"/>
              </a:avLst>
            </a:prstGeom>
            <a:noFill/>
            <a:ln w="9525">
              <a:solidFill>
                <a:srgbClr val="376092"/>
              </a:solidFill>
              <a:prstDash val="sysDash"/>
              <a:round/>
              <a:headEnd/>
              <a:tailEnd/>
            </a:ln>
            <a:effectLst>
              <a:outerShdw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lstStyle/>
            <a:p>
              <a:pPr>
                <a:defRPr/>
              </a:pPr>
              <a:endParaRPr lang="en-GB" dirty="0">
                <a:latin typeface="Arial" charset="0"/>
                <a:ea typeface="ＭＳ Ｐゴシック" pitchFamily="-1" charset="-128"/>
              </a:endParaRPr>
            </a:p>
          </p:txBody>
        </p:sp>
        <p:sp>
          <p:nvSpPr>
            <p:cNvPr id="135" name="Afgeronde rechthoek 4"/>
            <p:cNvSpPr/>
            <p:nvPr/>
          </p:nvSpPr>
          <p:spPr>
            <a:xfrm>
              <a:off x="-1579551" y="4950962"/>
              <a:ext cx="5471655" cy="1146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06680" tIns="106680" rIns="106680" bIns="106680" spcCol="1270" anchor="ctr"/>
            <a:lstStyle/>
            <a:p>
              <a:pPr algn="ctr" defTabSz="666750">
                <a:lnSpc>
                  <a:spcPct val="90000"/>
                </a:lnSpc>
                <a:spcAft>
                  <a:spcPct val="35000"/>
                </a:spcAft>
                <a:defRPr/>
              </a:pPr>
              <a:r>
                <a:rPr lang="nl-NL" sz="1800" b="1" dirty="0">
                  <a:solidFill>
                    <a:srgbClr val="FF6600"/>
                  </a:solidFill>
                </a:rPr>
                <a:t>MONITORING &amp;</a:t>
              </a:r>
              <a:br>
                <a:rPr lang="nl-NL" sz="1800" b="1" dirty="0">
                  <a:solidFill>
                    <a:srgbClr val="FF6600"/>
                  </a:solidFill>
                </a:rPr>
              </a:br>
              <a:r>
                <a:rPr lang="nl-NL" sz="1800" b="1" dirty="0">
                  <a:solidFill>
                    <a:srgbClr val="FF6600"/>
                  </a:solidFill>
                </a:rPr>
                <a:t>EVALUATION</a:t>
              </a:r>
            </a:p>
          </p:txBody>
        </p:sp>
      </p:grpSp>
    </p:spTree>
    <p:extLst>
      <p:ext uri="{BB962C8B-B14F-4D97-AF65-F5344CB8AC3E}">
        <p14:creationId xmlns:p14="http://schemas.microsoft.com/office/powerpoint/2010/main" val="58205222"/>
      </p:ext>
    </p:extLst>
  </p:cSld>
  <p:clrMapOvr>
    <a:masterClrMapping/>
  </p:clrMapOvr>
  <p:transition spd="slow">
    <p:push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1"/>
          <p:cNvSpPr txBox="1"/>
          <p:nvPr/>
        </p:nvSpPr>
        <p:spPr>
          <a:xfrm>
            <a:off x="395536" y="260648"/>
            <a:ext cx="5976664" cy="523220"/>
          </a:xfrm>
          <a:prstGeom prst="rect">
            <a:avLst/>
          </a:prstGeom>
          <a:noFill/>
        </p:spPr>
        <p:txBody>
          <a:bodyPr wrap="square" rtlCol="0">
            <a:spAutoFit/>
          </a:bodyPr>
          <a:lstStyle/>
          <a:p>
            <a:r>
              <a:rPr lang="fr-FR" sz="2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Where</a:t>
            </a:r>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are </a:t>
            </a:r>
            <a:r>
              <a:rPr lang="fr-FR" sz="2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we</a:t>
            </a:r>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fr-FR"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251520" y="1916832"/>
            <a:ext cx="3888432" cy="2591479"/>
          </a:xfrm>
          <a:prstGeom prst="rect">
            <a:avLst/>
          </a:prstGeom>
        </p:spPr>
        <p:txBody>
          <a:bodyPr wrap="square">
            <a:spAutoFit/>
          </a:bodyPr>
          <a:lstStyle/>
          <a:p>
            <a:pPr lvl="0">
              <a:spcBef>
                <a:spcPct val="20000"/>
              </a:spcBef>
              <a:buClr>
                <a:srgbClr val="FF0000"/>
              </a:buClr>
              <a:buSzPct val="100000"/>
              <a:buFont typeface="Wingdings" charset="0"/>
              <a:buChar char="§"/>
            </a:pPr>
            <a:r>
              <a:rPr lang="en-US" sz="2800" dirty="0" smtClean="0">
                <a:solidFill>
                  <a:srgbClr val="1F497D"/>
                </a:solidFill>
                <a:latin typeface="Quattrocento Sans" charset="0"/>
              </a:rPr>
              <a:t>Baseline &amp; context</a:t>
            </a:r>
          </a:p>
          <a:p>
            <a:pPr lvl="0">
              <a:spcBef>
                <a:spcPct val="20000"/>
              </a:spcBef>
              <a:buClr>
                <a:srgbClr val="FF0000"/>
              </a:buClr>
              <a:buSzPct val="100000"/>
              <a:buFont typeface="Wingdings" charset="0"/>
              <a:buChar char="§"/>
            </a:pPr>
            <a:r>
              <a:rPr lang="en-US" sz="2800" dirty="0" smtClean="0">
                <a:solidFill>
                  <a:srgbClr val="1F497D"/>
                </a:solidFill>
                <a:latin typeface="Quattrocento Sans" charset="0"/>
              </a:rPr>
              <a:t>Problem statement (s)</a:t>
            </a:r>
          </a:p>
          <a:p>
            <a:pPr lvl="0">
              <a:spcBef>
                <a:spcPct val="20000"/>
              </a:spcBef>
              <a:buClr>
                <a:srgbClr val="FF0000"/>
              </a:buClr>
              <a:buSzPct val="100000"/>
              <a:buFont typeface="Wingdings" charset="0"/>
              <a:buChar char="§"/>
            </a:pPr>
            <a:r>
              <a:rPr lang="en-US" sz="2800" dirty="0" smtClean="0">
                <a:solidFill>
                  <a:srgbClr val="1F497D"/>
                </a:solidFill>
                <a:latin typeface="Quattrocento Sans" charset="0"/>
              </a:rPr>
              <a:t>Specific Objectives (s)</a:t>
            </a:r>
          </a:p>
          <a:p>
            <a:pPr lvl="0">
              <a:spcBef>
                <a:spcPct val="20000"/>
              </a:spcBef>
              <a:buClr>
                <a:srgbClr val="FF0000"/>
              </a:buClr>
              <a:buSzPct val="100000"/>
              <a:buFont typeface="Wingdings" charset="0"/>
              <a:buChar char="§"/>
            </a:pPr>
            <a:r>
              <a:rPr lang="en-US" sz="2800" dirty="0" smtClean="0">
                <a:solidFill>
                  <a:srgbClr val="1F497D"/>
                </a:solidFill>
                <a:latin typeface="Quattrocento Sans" charset="0"/>
              </a:rPr>
              <a:t>Result indicators</a:t>
            </a:r>
          </a:p>
          <a:p>
            <a:pPr lvl="0">
              <a:spcBef>
                <a:spcPct val="20000"/>
              </a:spcBef>
              <a:buClr>
                <a:srgbClr val="FF0000"/>
              </a:buClr>
              <a:buSzPct val="100000"/>
              <a:buFont typeface="Wingdings" charset="0"/>
              <a:buChar char="§"/>
            </a:pPr>
            <a:r>
              <a:rPr lang="en-US" sz="2800" dirty="0" smtClean="0">
                <a:solidFill>
                  <a:srgbClr val="1F497D"/>
                </a:solidFill>
                <a:latin typeface="Quattrocento Sans" charset="0"/>
              </a:rPr>
              <a:t>Actions…..</a:t>
            </a:r>
          </a:p>
        </p:txBody>
      </p:sp>
      <p:pic>
        <p:nvPicPr>
          <p:cNvPr id="122882" name="Picture 2" descr="INSIGHTS: We learn from each other! Chintan Manthan"/>
          <p:cNvPicPr>
            <a:picLocks noChangeAspect="1" noChangeArrowheads="1"/>
          </p:cNvPicPr>
          <p:nvPr/>
        </p:nvPicPr>
        <p:blipFill>
          <a:blip r:embed="rId3" cstate="screen"/>
          <a:srcRect/>
          <a:stretch>
            <a:fillRect/>
          </a:stretch>
        </p:blipFill>
        <p:spPr bwMode="auto">
          <a:xfrm>
            <a:off x="4283968" y="2204864"/>
            <a:ext cx="4499992" cy="2495108"/>
          </a:xfrm>
          <a:prstGeom prst="rect">
            <a:avLst/>
          </a:prstGeom>
          <a:noFill/>
        </p:spPr>
      </p:pic>
    </p:spTree>
    <p:extLst>
      <p:ext uri="{BB962C8B-B14F-4D97-AF65-F5344CB8AC3E}">
        <p14:creationId xmlns:p14="http://schemas.microsoft.com/office/powerpoint/2010/main" val="1894586247"/>
      </p:ext>
    </p:extLst>
  </p:cSld>
  <p:clrMapOvr>
    <a:masterClrMapping/>
  </p:clrMapOvr>
  <p:transition spd="slow">
    <p:push di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1"/>
          <p:cNvSpPr txBox="1"/>
          <p:nvPr/>
        </p:nvSpPr>
        <p:spPr>
          <a:xfrm>
            <a:off x="395536" y="260648"/>
            <a:ext cx="5976664" cy="523220"/>
          </a:xfrm>
          <a:prstGeom prst="rect">
            <a:avLst/>
          </a:prstGeom>
          <a:noFill/>
        </p:spPr>
        <p:txBody>
          <a:bodyPr wrap="square" rtlCol="0">
            <a:spAutoFit/>
          </a:bodyPr>
          <a:lstStyle/>
          <a:p>
            <a:r>
              <a:rPr lang="fr-FR" sz="2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Where</a:t>
            </a:r>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are </a:t>
            </a:r>
            <a:r>
              <a:rPr lang="fr-FR" sz="2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we</a:t>
            </a:r>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going</a:t>
            </a:r>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fr-FR"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179512" y="1196752"/>
            <a:ext cx="4536504" cy="4401205"/>
          </a:xfrm>
          <a:prstGeom prst="rect">
            <a:avLst/>
          </a:prstGeom>
        </p:spPr>
        <p:txBody>
          <a:bodyPr wrap="square">
            <a:spAutoFit/>
          </a:bodyPr>
          <a:lstStyle/>
          <a:p>
            <a:pPr marL="174625" lvl="0" indent="-174625">
              <a:spcBef>
                <a:spcPct val="20000"/>
              </a:spcBef>
              <a:buClr>
                <a:srgbClr val="FF0000"/>
              </a:buClr>
              <a:buSzPct val="100000"/>
              <a:buFont typeface="Arial" pitchFamily="34" charset="0"/>
              <a:buChar char="•"/>
            </a:pPr>
            <a:r>
              <a:rPr lang="en-GB" sz="2000" dirty="0" smtClean="0">
                <a:solidFill>
                  <a:srgbClr val="1F497D"/>
                </a:solidFill>
                <a:latin typeface="Quattrocento Sans" charset="0"/>
              </a:rPr>
              <a:t>City context and key challenges / problems </a:t>
            </a:r>
          </a:p>
          <a:p>
            <a:pPr marL="174625" lvl="0" indent="-174625">
              <a:spcBef>
                <a:spcPct val="20000"/>
              </a:spcBef>
              <a:buClr>
                <a:srgbClr val="FF0000"/>
              </a:buClr>
              <a:buSzPct val="100000"/>
              <a:buFont typeface="Arial" pitchFamily="34" charset="0"/>
              <a:buChar char="•"/>
            </a:pPr>
            <a:r>
              <a:rPr lang="en-GB" sz="2000" dirty="0" smtClean="0">
                <a:solidFill>
                  <a:srgbClr val="1F497D"/>
                </a:solidFill>
                <a:latin typeface="Quattrocento Sans" charset="0"/>
              </a:rPr>
              <a:t>Focus of the IAP – problem statement, specific objectives, result indicators</a:t>
            </a:r>
          </a:p>
          <a:p>
            <a:pPr marL="174625" lvl="0" indent="-174625">
              <a:spcBef>
                <a:spcPct val="20000"/>
              </a:spcBef>
              <a:buClr>
                <a:srgbClr val="FF0000"/>
              </a:buClr>
              <a:buSzPct val="100000"/>
              <a:buFont typeface="Arial" pitchFamily="34" charset="0"/>
              <a:buChar char="•"/>
            </a:pPr>
            <a:r>
              <a:rPr lang="en-GB" sz="2000" dirty="0" smtClean="0">
                <a:solidFill>
                  <a:srgbClr val="1F497D"/>
                </a:solidFill>
                <a:latin typeface="Quattrocento Sans" charset="0"/>
              </a:rPr>
              <a:t>The Plan e.g. strategic goal, priorities, detailed breakdown of actions planned, how they will be delivered, who will deliver them and when? Output indicators etc</a:t>
            </a:r>
          </a:p>
          <a:p>
            <a:pPr marL="174625" lvl="0" indent="-174625">
              <a:spcBef>
                <a:spcPct val="20000"/>
              </a:spcBef>
              <a:buClr>
                <a:srgbClr val="FF0000"/>
              </a:buClr>
              <a:buSzPct val="100000"/>
              <a:buFont typeface="Arial" pitchFamily="34" charset="0"/>
              <a:buChar char="•"/>
            </a:pPr>
            <a:r>
              <a:rPr lang="en-GB" sz="2000" dirty="0" smtClean="0">
                <a:solidFill>
                  <a:srgbClr val="1F497D"/>
                </a:solidFill>
                <a:latin typeface="Quattrocento Sans" charset="0"/>
              </a:rPr>
              <a:t>Funding / resources</a:t>
            </a:r>
          </a:p>
          <a:p>
            <a:pPr marL="174625" lvl="0" indent="-174625">
              <a:spcBef>
                <a:spcPct val="20000"/>
              </a:spcBef>
              <a:buClr>
                <a:srgbClr val="FF0000"/>
              </a:buClr>
              <a:buSzPct val="100000"/>
              <a:buFont typeface="Arial" pitchFamily="34" charset="0"/>
              <a:buChar char="•"/>
            </a:pPr>
            <a:r>
              <a:rPr lang="en-GB" sz="2000" dirty="0" smtClean="0">
                <a:solidFill>
                  <a:srgbClr val="1F497D"/>
                </a:solidFill>
                <a:latin typeface="Quattrocento Sans" charset="0"/>
              </a:rPr>
              <a:t>Governance</a:t>
            </a:r>
          </a:p>
          <a:p>
            <a:pPr marL="174625" lvl="0" indent="-174625">
              <a:spcBef>
                <a:spcPct val="20000"/>
              </a:spcBef>
              <a:buClr>
                <a:srgbClr val="FF0000"/>
              </a:buClr>
              <a:buSzPct val="100000"/>
              <a:buFont typeface="Arial" pitchFamily="34" charset="0"/>
              <a:buChar char="•"/>
            </a:pPr>
            <a:r>
              <a:rPr lang="en-GB" sz="2000" dirty="0" smtClean="0">
                <a:solidFill>
                  <a:srgbClr val="1F497D"/>
                </a:solidFill>
                <a:latin typeface="Quattrocento Sans" charset="0"/>
              </a:rPr>
              <a:t>Calendar / </a:t>
            </a:r>
            <a:r>
              <a:rPr lang="en-GB" sz="2000" dirty="0" err="1" smtClean="0">
                <a:solidFill>
                  <a:srgbClr val="1F497D"/>
                </a:solidFill>
                <a:latin typeface="Quattrocento Sans" charset="0"/>
              </a:rPr>
              <a:t>workplan</a:t>
            </a:r>
            <a:endParaRPr lang="en-GB" sz="2000" dirty="0" smtClean="0">
              <a:solidFill>
                <a:srgbClr val="1F497D"/>
              </a:solidFill>
              <a:latin typeface="Quattrocento Sans" charset="0"/>
            </a:endParaRPr>
          </a:p>
        </p:txBody>
      </p:sp>
      <p:pic>
        <p:nvPicPr>
          <p:cNvPr id="6" name="Picture 4" descr="Image result for home stretch"/>
          <p:cNvPicPr>
            <a:picLocks noChangeAspect="1" noChangeArrowheads="1"/>
          </p:cNvPicPr>
          <p:nvPr/>
        </p:nvPicPr>
        <p:blipFill>
          <a:blip r:embed="rId3" cstate="print"/>
          <a:srcRect l="14583" r="17806" b="14085"/>
          <a:stretch>
            <a:fillRect/>
          </a:stretch>
        </p:blipFill>
        <p:spPr bwMode="auto">
          <a:xfrm>
            <a:off x="4860032" y="1700808"/>
            <a:ext cx="3672408" cy="3499994"/>
          </a:xfrm>
          <a:prstGeom prst="rect">
            <a:avLst/>
          </a:prstGeom>
          <a:noFill/>
        </p:spPr>
      </p:pic>
    </p:spTree>
    <p:extLst>
      <p:ext uri="{BB962C8B-B14F-4D97-AF65-F5344CB8AC3E}">
        <p14:creationId xmlns:p14="http://schemas.microsoft.com/office/powerpoint/2010/main" val="1894586247"/>
      </p:ext>
    </p:extLst>
  </p:cSld>
  <p:clrMapOvr>
    <a:masterClrMapping/>
  </p:clrMapOvr>
  <p:transition spd="slow">
    <p:push di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dirty="0" err="1" smtClean="0"/>
              <a:t>R</a:t>
            </a:r>
            <a:r>
              <a:rPr lang="fr-FR" sz="5000" dirty="0" err="1" smtClean="0"/>
              <a:t>oadmap</a:t>
            </a:r>
            <a:endParaRPr lang="fr-FR" sz="5000" dirty="0"/>
          </a:p>
        </p:txBody>
      </p:sp>
      <p:sp>
        <p:nvSpPr>
          <p:cNvPr id="3" name="Espace réservé du contenu 2"/>
          <p:cNvSpPr>
            <a:spLocks noGrp="1"/>
          </p:cNvSpPr>
          <p:nvPr>
            <p:ph sz="quarter" idx="10"/>
          </p:nvPr>
        </p:nvSpPr>
        <p:spPr/>
        <p:txBody>
          <a:bodyPr>
            <a:noAutofit/>
          </a:bodyPr>
          <a:lstStyle/>
          <a:p>
            <a:r>
              <a:rPr lang="en-GB" sz="2000" dirty="0" smtClean="0"/>
              <a:t>Coherent set of tangible actions in response to the expected results</a:t>
            </a:r>
          </a:p>
          <a:p>
            <a:r>
              <a:rPr lang="en-GB" sz="2000" dirty="0" smtClean="0"/>
              <a:t>Stakeholder involvement – roles and responsibilities</a:t>
            </a:r>
          </a:p>
          <a:p>
            <a:r>
              <a:rPr lang="en-GB" sz="2000" dirty="0" smtClean="0"/>
              <a:t>Clear timeline (1,3,5,10 year plan?)</a:t>
            </a:r>
          </a:p>
          <a:p>
            <a:r>
              <a:rPr lang="en-GB" sz="2000" dirty="0" smtClean="0"/>
              <a:t>Link to 2014-2020 results framework (results, actions, outputs, indicators)</a:t>
            </a:r>
          </a:p>
          <a:p>
            <a:r>
              <a:rPr lang="en-GB" sz="2000" dirty="0" smtClean="0"/>
              <a:t>What-How-Who-When-Where?</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1061864"/>
            <a:ext cx="8229600" cy="1143000"/>
          </a:xfrm>
        </p:spPr>
        <p:txBody>
          <a:bodyPr>
            <a:normAutofit/>
          </a:bodyPr>
          <a:lstStyle/>
          <a:p>
            <a:pPr algn="l"/>
            <a:r>
              <a:rPr lang="en-US" sz="4000" dirty="0" smtClean="0"/>
              <a:t>Developing a ROADMAP</a:t>
            </a:r>
            <a:endParaRPr lang="en-US" sz="4000" dirty="0"/>
          </a:p>
        </p:txBody>
      </p:sp>
      <p:sp>
        <p:nvSpPr>
          <p:cNvPr id="3" name="Espace réservé du contenu 2"/>
          <p:cNvSpPr>
            <a:spLocks noGrp="1"/>
          </p:cNvSpPr>
          <p:nvPr>
            <p:ph sz="quarter" idx="10"/>
          </p:nvPr>
        </p:nvSpPr>
        <p:spPr/>
        <p:txBody>
          <a:bodyPr/>
          <a:lstStyle/>
          <a:p>
            <a:endParaRPr lang="fr-FR"/>
          </a:p>
        </p:txBody>
      </p:sp>
      <p:graphicFrame>
        <p:nvGraphicFramePr>
          <p:cNvPr id="6" name="Group 74"/>
          <p:cNvGraphicFramePr>
            <a:graphicFrameLocks noGrp="1"/>
          </p:cNvGraphicFramePr>
          <p:nvPr>
            <p:extLst>
              <p:ext uri="{D42A27DB-BD31-4B8C-83A1-F6EECF244321}">
                <p14:modId xmlns:p14="http://schemas.microsoft.com/office/powerpoint/2010/main" val="3244645426"/>
              </p:ext>
            </p:extLst>
          </p:nvPr>
        </p:nvGraphicFramePr>
        <p:xfrm>
          <a:off x="755576" y="2044925"/>
          <a:ext cx="7200800" cy="4552428"/>
        </p:xfrm>
        <a:graphic>
          <a:graphicData uri="http://schemas.openxmlformats.org/drawingml/2006/table">
            <a:tbl>
              <a:tblPr>
                <a:tableStyleId>{3C2FFA5D-87B4-456A-9821-1D502468CF0F}</a:tableStyleId>
              </a:tblPr>
              <a:tblGrid>
                <a:gridCol w="1716959"/>
                <a:gridCol w="876136"/>
                <a:gridCol w="1113250"/>
                <a:gridCol w="824006"/>
                <a:gridCol w="1145200"/>
                <a:gridCol w="1525249"/>
              </a:tblGrid>
              <a:tr h="228059">
                <a:tc gridSpan="6">
                  <a:txBody>
                    <a:bodyPr/>
                    <a:lstStyle/>
                    <a:p>
                      <a:pPr marL="0" marR="0" lvl="0" indent="0" algn="ctr" defTabSz="914400" rtl="0" eaLnBrk="1" fontAlgn="base" latinLnBrk="0" hangingPunct="1">
                        <a:lnSpc>
                          <a:spcPct val="100000"/>
                        </a:lnSpc>
                        <a:spcBef>
                          <a:spcPct val="0"/>
                        </a:spcBef>
                        <a:spcAft>
                          <a:spcPct val="0"/>
                        </a:spcAft>
                        <a:buClr>
                          <a:srgbClr val="F39F29"/>
                        </a:buClr>
                        <a:buSzTx/>
                        <a:buFont typeface="Lucida Grande"/>
                        <a:buNone/>
                        <a:tabLst/>
                      </a:pPr>
                      <a:r>
                        <a:rPr kumimoji="0" lang="en-GB" sz="1000" b="1" i="0" u="none" strike="noStrike" cap="none" normalizeH="0" baseline="0" dirty="0" smtClean="0">
                          <a:ln>
                            <a:noFill/>
                          </a:ln>
                          <a:solidFill>
                            <a:schemeClr val="accent2"/>
                          </a:solidFill>
                          <a:effectLst/>
                          <a:latin typeface="Calibri" pitchFamily="34" charset="0"/>
                          <a:cs typeface="Arial" charset="0"/>
                        </a:rPr>
                        <a:t>ROADMAP</a:t>
                      </a:r>
                    </a:p>
                  </a:txBody>
                  <a:tcPr marL="80210" marR="80210" marT="40106" marB="40106" horzOverflow="overflow">
                    <a:lnL w="12700" cap="flat" cmpd="sng" algn="ctr">
                      <a:solidFill>
                        <a:srgbClr val="C4B598"/>
                      </a:solidFill>
                      <a:prstDash val="solid"/>
                      <a:round/>
                      <a:headEnd type="none" w="med" len="med"/>
                      <a:tailEnd type="none" w="med" len="med"/>
                    </a:lnL>
                    <a:lnR w="12700" cap="flat" cmpd="sng" algn="ctr">
                      <a:solidFill>
                        <a:srgbClr val="C4B598"/>
                      </a:solidFill>
                      <a:prstDash val="solid"/>
                      <a:round/>
                      <a:headEnd type="none" w="med" len="med"/>
                      <a:tailEnd type="none" w="med" len="med"/>
                    </a:lnR>
                    <a:lnT w="12700" cap="flat" cmpd="sng" algn="ctr">
                      <a:solidFill>
                        <a:srgbClr val="C4B598"/>
                      </a:solidFill>
                      <a:prstDash val="solid"/>
                      <a:round/>
                      <a:headEnd type="none" w="med" len="med"/>
                      <a:tailEnd type="none" w="med" len="med"/>
                    </a:lnT>
                    <a:lnB w="12700" cap="flat" cmpd="sng" algn="ctr">
                      <a:solidFill>
                        <a:srgbClr val="C4B598"/>
                      </a:solidFill>
                      <a:prstDash val="solid"/>
                      <a:round/>
                      <a:headEnd type="none" w="med" len="med"/>
                      <a:tailEnd type="none" w="med" len="med"/>
                    </a:lnB>
                    <a:solidFill>
                      <a:srgbClr val="F3EFE9"/>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243976">
                <a:tc gridSpan="2">
                  <a:txBody>
                    <a:bodyPr/>
                    <a:lstStyle/>
                    <a:p>
                      <a:pPr marL="0" marR="0" lvl="0" indent="0" algn="l" defTabSz="914400" rtl="0" eaLnBrk="1" fontAlgn="base" latinLnBrk="0" hangingPunct="1">
                        <a:lnSpc>
                          <a:spcPct val="100000"/>
                        </a:lnSpc>
                        <a:spcBef>
                          <a:spcPct val="0"/>
                        </a:spcBef>
                        <a:spcAft>
                          <a:spcPct val="0"/>
                        </a:spcAft>
                        <a:buClr>
                          <a:srgbClr val="F39F29"/>
                        </a:buClr>
                        <a:buSzTx/>
                        <a:buFont typeface="Lucida Grande"/>
                        <a:buNone/>
                        <a:tabLst/>
                      </a:pPr>
                      <a:r>
                        <a:rPr kumimoji="0" lang="en-GB" sz="1000" b="1" i="0" u="none" strike="noStrike" cap="none" normalizeH="0" baseline="0" dirty="0" smtClean="0">
                          <a:ln>
                            <a:noFill/>
                          </a:ln>
                          <a:solidFill>
                            <a:schemeClr val="dk1"/>
                          </a:solidFill>
                          <a:effectLst/>
                          <a:latin typeface="+mn-lt"/>
                          <a:cs typeface="+mn-cs"/>
                        </a:rPr>
                        <a:t>Expected result</a:t>
                      </a:r>
                      <a:endParaRPr kumimoji="0" lang="en-GB" sz="1000" b="1" i="0" u="none" strike="noStrike" cap="none" normalizeH="0" baseline="0" dirty="0" smtClean="0">
                        <a:ln>
                          <a:noFill/>
                        </a:ln>
                        <a:solidFill>
                          <a:schemeClr val="accent2"/>
                        </a:solidFill>
                        <a:effectLst/>
                        <a:latin typeface="Calibri" pitchFamily="34" charset="0"/>
                        <a:cs typeface="Arial" charset="0"/>
                      </a:endParaRPr>
                    </a:p>
                  </a:txBody>
                  <a:tcPr marL="80210" marR="80210" marT="40106" marB="40106" horzOverflow="overflow">
                    <a:lnL w="12700" cap="flat" cmpd="sng" algn="ctr">
                      <a:solidFill>
                        <a:srgbClr val="C4B598"/>
                      </a:solidFill>
                      <a:prstDash val="solid"/>
                      <a:round/>
                      <a:headEnd type="none" w="med" len="med"/>
                      <a:tailEnd type="none" w="med" len="med"/>
                    </a:lnL>
                    <a:lnR w="12700" cap="flat" cmpd="sng" algn="ctr">
                      <a:solidFill>
                        <a:srgbClr val="C4B598"/>
                      </a:solidFill>
                      <a:prstDash val="solid"/>
                      <a:round/>
                      <a:headEnd type="none" w="med" len="med"/>
                      <a:tailEnd type="none" w="med" len="med"/>
                    </a:lnR>
                    <a:lnT w="12700" cap="flat" cmpd="sng" algn="ctr">
                      <a:solidFill>
                        <a:srgbClr val="C4B598"/>
                      </a:solidFill>
                      <a:prstDash val="solid"/>
                      <a:round/>
                      <a:headEnd type="none" w="med" len="med"/>
                      <a:tailEnd type="none" w="med" len="med"/>
                    </a:lnT>
                    <a:lnB w="12700" cap="flat" cmpd="sng" algn="ctr">
                      <a:solidFill>
                        <a:srgbClr val="C4B598"/>
                      </a:solidFill>
                      <a:prstDash val="solid"/>
                      <a:round/>
                      <a:headEnd type="none" w="med" len="med"/>
                      <a:tailEnd type="none" w="med" len="med"/>
                    </a:lnB>
                    <a:solidFill>
                      <a:srgbClr val="F3EFE9"/>
                    </a:solidFill>
                  </a:tcPr>
                </a:tc>
                <a:tc hMerge="1">
                  <a:txBody>
                    <a:bodyPr/>
                    <a:lstStyle/>
                    <a:p>
                      <a:endParaRPr lang="fr-FR"/>
                    </a:p>
                  </a:txBody>
                  <a:tcPr/>
                </a:tc>
                <a:tc gridSpan="4">
                  <a:txBody>
                    <a:bodyPr/>
                    <a:lstStyle/>
                    <a:p>
                      <a:pPr marL="0" marR="0" lvl="0" indent="0" algn="l" defTabSz="914400" rtl="0" eaLnBrk="1" fontAlgn="base" latinLnBrk="0" hangingPunct="1">
                        <a:lnSpc>
                          <a:spcPct val="100000"/>
                        </a:lnSpc>
                        <a:spcBef>
                          <a:spcPct val="0"/>
                        </a:spcBef>
                        <a:spcAft>
                          <a:spcPct val="0"/>
                        </a:spcAft>
                        <a:buClr>
                          <a:srgbClr val="F39F29"/>
                        </a:buClr>
                        <a:buSzTx/>
                        <a:buFont typeface="Lucida Grande"/>
                        <a:buNone/>
                        <a:tabLst/>
                      </a:pPr>
                      <a:r>
                        <a:rPr kumimoji="0" lang="en-GB" sz="1000" u="none" strike="noStrike" cap="none" normalizeH="0" baseline="0" dirty="0" smtClean="0">
                          <a:ln>
                            <a:noFill/>
                          </a:ln>
                          <a:effectLst/>
                        </a:rPr>
                        <a:t>Reduced motorised traffic in the city centre to 50% of 1990 figures</a:t>
                      </a:r>
                      <a:endParaRPr kumimoji="0" lang="en-GB" sz="1000" b="0" i="0" u="none" strike="noStrike" cap="none" normalizeH="0" baseline="0" dirty="0" smtClean="0">
                        <a:ln>
                          <a:noFill/>
                        </a:ln>
                        <a:solidFill>
                          <a:schemeClr val="tx1"/>
                        </a:solidFill>
                        <a:effectLst/>
                        <a:latin typeface="Calibri" pitchFamily="34" charset="0"/>
                        <a:cs typeface="Arial" charset="0"/>
                      </a:endParaRPr>
                    </a:p>
                  </a:txBody>
                  <a:tcPr marL="80210" marR="80210" marT="40106" marB="40106" horzOverflow="overflow">
                    <a:lnL w="12700" cap="flat" cmpd="sng" algn="ctr">
                      <a:solidFill>
                        <a:srgbClr val="C4B598"/>
                      </a:solidFill>
                      <a:prstDash val="solid"/>
                      <a:round/>
                      <a:headEnd type="none" w="med" len="med"/>
                      <a:tailEnd type="none" w="med" len="med"/>
                    </a:lnL>
                    <a:lnR w="12700" cap="flat" cmpd="sng" algn="ctr">
                      <a:solidFill>
                        <a:srgbClr val="C4B598"/>
                      </a:solidFill>
                      <a:prstDash val="solid"/>
                      <a:round/>
                      <a:headEnd type="none" w="med" len="med"/>
                      <a:tailEnd type="none" w="med" len="med"/>
                    </a:lnR>
                    <a:lnT w="12700" cap="flat" cmpd="sng" algn="ctr">
                      <a:solidFill>
                        <a:srgbClr val="C4B598"/>
                      </a:solidFill>
                      <a:prstDash val="solid"/>
                      <a:round/>
                      <a:headEnd type="none" w="med" len="med"/>
                      <a:tailEnd type="none" w="med" len="med"/>
                    </a:lnT>
                    <a:lnB w="12700" cap="flat" cmpd="sng" algn="ctr">
                      <a:solidFill>
                        <a:srgbClr val="C4B598"/>
                      </a:solidFill>
                      <a:prstDash val="solid"/>
                      <a:round/>
                      <a:headEnd type="none" w="med" len="med"/>
                      <a:tailEnd type="none" w="med" len="med"/>
                    </a:lnB>
                    <a:solidFill>
                      <a:srgbClr val="F3EFE9"/>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401844">
                <a:tc>
                  <a:txBody>
                    <a:bodyPr/>
                    <a:lstStyle/>
                    <a:p>
                      <a:pPr marL="0" marR="0" lvl="0" indent="0" algn="l" defTabSz="914400" rtl="0" eaLnBrk="1" fontAlgn="base" latinLnBrk="0" hangingPunct="1">
                        <a:lnSpc>
                          <a:spcPct val="100000"/>
                        </a:lnSpc>
                        <a:spcBef>
                          <a:spcPct val="0"/>
                        </a:spcBef>
                        <a:spcAft>
                          <a:spcPct val="0"/>
                        </a:spcAft>
                        <a:buClr>
                          <a:srgbClr val="F39F29"/>
                        </a:buClr>
                        <a:buSzTx/>
                        <a:buFont typeface="Lucida Grande"/>
                        <a:buNone/>
                        <a:tabLst/>
                      </a:pPr>
                      <a:r>
                        <a:rPr kumimoji="0" lang="en-GB" sz="1000" b="1" u="none" strike="noStrike" cap="none" normalizeH="0" baseline="0" dirty="0" smtClean="0">
                          <a:ln>
                            <a:noFill/>
                          </a:ln>
                          <a:effectLst/>
                        </a:rPr>
                        <a:t>Action Title &amp; Short Description  </a:t>
                      </a:r>
                      <a:endParaRPr kumimoji="0" lang="en-GB" sz="1000" b="1" i="0" u="none" strike="noStrike" cap="none" normalizeH="0" baseline="0" dirty="0" smtClean="0">
                        <a:ln>
                          <a:noFill/>
                        </a:ln>
                        <a:solidFill>
                          <a:schemeClr val="accent2"/>
                        </a:solidFill>
                        <a:effectLst/>
                        <a:latin typeface="Calibri" pitchFamily="34" charset="0"/>
                        <a:cs typeface="Arial" charset="0"/>
                      </a:endParaRPr>
                    </a:p>
                  </a:txBody>
                  <a:tcPr marL="80210" marR="80210" marT="40106" marB="40106" horzOverflow="overflow">
                    <a:lnL w="12700" cap="flat" cmpd="sng" algn="ctr">
                      <a:solidFill>
                        <a:srgbClr val="C4B598"/>
                      </a:solidFill>
                      <a:prstDash val="solid"/>
                      <a:round/>
                      <a:headEnd type="none" w="med" len="med"/>
                      <a:tailEnd type="none" w="med" len="med"/>
                    </a:lnL>
                    <a:lnR w="12700" cap="flat" cmpd="sng" algn="ctr">
                      <a:solidFill>
                        <a:srgbClr val="C4B598"/>
                      </a:solidFill>
                      <a:prstDash val="solid"/>
                      <a:round/>
                      <a:headEnd type="none" w="med" len="med"/>
                      <a:tailEnd type="none" w="med" len="med"/>
                    </a:lnR>
                    <a:lnT w="12700" cap="flat" cmpd="sng" algn="ctr">
                      <a:solidFill>
                        <a:srgbClr val="C4B598"/>
                      </a:solidFill>
                      <a:prstDash val="solid"/>
                      <a:round/>
                      <a:headEnd type="none" w="med" len="med"/>
                      <a:tailEnd type="none" w="med" len="med"/>
                    </a:lnT>
                    <a:lnB w="12700" cap="flat" cmpd="sng" algn="ctr">
                      <a:solidFill>
                        <a:srgbClr val="C4B598"/>
                      </a:solidFill>
                      <a:prstDash val="solid"/>
                      <a:round/>
                      <a:headEnd type="none" w="med" len="med"/>
                      <a:tailEnd type="none" w="med" len="med"/>
                    </a:lnB>
                    <a:solidFill>
                      <a:srgbClr val="F3EFE9"/>
                    </a:solidFill>
                  </a:tcPr>
                </a:tc>
                <a:tc>
                  <a:txBody>
                    <a:bodyPr/>
                    <a:lstStyle/>
                    <a:p>
                      <a:pPr marL="0" marR="0" lvl="0" indent="0" algn="l" defTabSz="914400" rtl="0" eaLnBrk="1" fontAlgn="base" latinLnBrk="0" hangingPunct="1">
                        <a:lnSpc>
                          <a:spcPct val="100000"/>
                        </a:lnSpc>
                        <a:spcBef>
                          <a:spcPct val="0"/>
                        </a:spcBef>
                        <a:spcAft>
                          <a:spcPct val="0"/>
                        </a:spcAft>
                        <a:buClr>
                          <a:srgbClr val="F39F29"/>
                        </a:buClr>
                        <a:buSzTx/>
                        <a:buFont typeface="Lucida Grande"/>
                        <a:buNone/>
                        <a:tabLst/>
                      </a:pPr>
                      <a:r>
                        <a:rPr kumimoji="0" lang="en-GB" sz="1000" b="1" u="none" strike="noStrike" cap="none" normalizeH="0" baseline="0" dirty="0" smtClean="0">
                          <a:ln>
                            <a:noFill/>
                          </a:ln>
                          <a:effectLst/>
                        </a:rPr>
                        <a:t>Lead Actor or Agency</a:t>
                      </a:r>
                      <a:endParaRPr kumimoji="0" lang="en-GB" sz="1000" b="1" i="0" u="none" strike="noStrike" cap="none" normalizeH="0" baseline="0" dirty="0" smtClean="0">
                        <a:ln>
                          <a:noFill/>
                        </a:ln>
                        <a:solidFill>
                          <a:schemeClr val="accent2"/>
                        </a:solidFill>
                        <a:effectLst/>
                        <a:latin typeface="Calibri" pitchFamily="34" charset="0"/>
                        <a:cs typeface="Arial" charset="0"/>
                      </a:endParaRPr>
                    </a:p>
                  </a:txBody>
                  <a:tcPr marL="80210" marR="80210" marT="40106" marB="40106" horzOverflow="overflow">
                    <a:lnL w="12700" cap="flat" cmpd="sng" algn="ctr">
                      <a:solidFill>
                        <a:srgbClr val="C4B598"/>
                      </a:solidFill>
                      <a:prstDash val="solid"/>
                      <a:round/>
                      <a:headEnd type="none" w="med" len="med"/>
                      <a:tailEnd type="none" w="med" len="med"/>
                    </a:lnL>
                    <a:lnR w="12700" cap="flat" cmpd="sng" algn="ctr">
                      <a:solidFill>
                        <a:srgbClr val="C4B598"/>
                      </a:solidFill>
                      <a:prstDash val="solid"/>
                      <a:round/>
                      <a:headEnd type="none" w="med" len="med"/>
                      <a:tailEnd type="none" w="med" len="med"/>
                    </a:lnR>
                    <a:lnT w="12700" cap="flat" cmpd="sng" algn="ctr">
                      <a:solidFill>
                        <a:srgbClr val="C4B598"/>
                      </a:solidFill>
                      <a:prstDash val="solid"/>
                      <a:round/>
                      <a:headEnd type="none" w="med" len="med"/>
                      <a:tailEnd type="none" w="med" len="med"/>
                    </a:lnT>
                    <a:lnB w="12700" cap="flat" cmpd="sng" algn="ctr">
                      <a:solidFill>
                        <a:srgbClr val="C4B598"/>
                      </a:solidFill>
                      <a:prstDash val="solid"/>
                      <a:round/>
                      <a:headEnd type="none" w="med" len="med"/>
                      <a:tailEnd type="none" w="med" len="med"/>
                    </a:lnB>
                    <a:solidFill>
                      <a:srgbClr val="F3EFE9"/>
                    </a:solidFill>
                  </a:tcPr>
                </a:tc>
                <a:tc>
                  <a:txBody>
                    <a:bodyPr/>
                    <a:lstStyle/>
                    <a:p>
                      <a:pPr marL="0" marR="0" lvl="0" indent="0" algn="l" defTabSz="914400" rtl="0" eaLnBrk="1" fontAlgn="base" latinLnBrk="0" hangingPunct="1">
                        <a:lnSpc>
                          <a:spcPct val="100000"/>
                        </a:lnSpc>
                        <a:spcBef>
                          <a:spcPct val="0"/>
                        </a:spcBef>
                        <a:spcAft>
                          <a:spcPct val="0"/>
                        </a:spcAft>
                        <a:buClr>
                          <a:srgbClr val="F39F29"/>
                        </a:buClr>
                        <a:buSzTx/>
                        <a:buFont typeface="Lucida Grande"/>
                        <a:buNone/>
                        <a:tabLst/>
                      </a:pPr>
                      <a:r>
                        <a:rPr kumimoji="0" lang="en-GB" sz="1000" b="1" u="none" strike="noStrike" cap="none" normalizeH="0" baseline="0" dirty="0" smtClean="0">
                          <a:ln>
                            <a:noFill/>
                          </a:ln>
                          <a:effectLst/>
                        </a:rPr>
                        <a:t>Key Partners</a:t>
                      </a:r>
                      <a:endParaRPr kumimoji="0" lang="en-GB" sz="1000" b="1" i="0" u="none" strike="noStrike" cap="none" normalizeH="0" baseline="0" dirty="0" smtClean="0">
                        <a:ln>
                          <a:noFill/>
                        </a:ln>
                        <a:solidFill>
                          <a:schemeClr val="accent2"/>
                        </a:solidFill>
                        <a:effectLst/>
                        <a:latin typeface="Calibri" pitchFamily="34" charset="0"/>
                        <a:cs typeface="Arial" charset="0"/>
                      </a:endParaRPr>
                    </a:p>
                  </a:txBody>
                  <a:tcPr marL="80210" marR="80210" marT="40106" marB="40106" horzOverflow="overflow">
                    <a:lnL w="12700" cap="flat" cmpd="sng" algn="ctr">
                      <a:solidFill>
                        <a:srgbClr val="C4B598"/>
                      </a:solidFill>
                      <a:prstDash val="solid"/>
                      <a:round/>
                      <a:headEnd type="none" w="med" len="med"/>
                      <a:tailEnd type="none" w="med" len="med"/>
                    </a:lnL>
                    <a:lnR w="12700" cap="flat" cmpd="sng" algn="ctr">
                      <a:solidFill>
                        <a:srgbClr val="C4B598"/>
                      </a:solidFill>
                      <a:prstDash val="solid"/>
                      <a:round/>
                      <a:headEnd type="none" w="med" len="med"/>
                      <a:tailEnd type="none" w="med" len="med"/>
                    </a:lnR>
                    <a:lnT w="12700" cap="flat" cmpd="sng" algn="ctr">
                      <a:solidFill>
                        <a:srgbClr val="C4B598"/>
                      </a:solidFill>
                      <a:prstDash val="solid"/>
                      <a:round/>
                      <a:headEnd type="none" w="med" len="med"/>
                      <a:tailEnd type="none" w="med" len="med"/>
                    </a:lnT>
                    <a:lnB w="12700" cap="flat" cmpd="sng" algn="ctr">
                      <a:solidFill>
                        <a:srgbClr val="C4B598"/>
                      </a:solidFill>
                      <a:prstDash val="solid"/>
                      <a:round/>
                      <a:headEnd type="none" w="med" len="med"/>
                      <a:tailEnd type="none" w="med" len="med"/>
                    </a:lnB>
                    <a:solidFill>
                      <a:srgbClr val="F3EFE9"/>
                    </a:solidFill>
                  </a:tcPr>
                </a:tc>
                <a:tc>
                  <a:txBody>
                    <a:bodyPr/>
                    <a:lstStyle/>
                    <a:p>
                      <a:pPr marL="0" marR="0" lvl="0" indent="0" algn="l" defTabSz="914400" rtl="0" eaLnBrk="1" fontAlgn="base" latinLnBrk="0" hangingPunct="1">
                        <a:lnSpc>
                          <a:spcPct val="100000"/>
                        </a:lnSpc>
                        <a:spcBef>
                          <a:spcPct val="0"/>
                        </a:spcBef>
                        <a:spcAft>
                          <a:spcPct val="0"/>
                        </a:spcAft>
                        <a:buClr>
                          <a:srgbClr val="F39F29"/>
                        </a:buClr>
                        <a:buSzTx/>
                        <a:buFont typeface="Lucida Grande"/>
                        <a:buNone/>
                        <a:tabLst/>
                      </a:pPr>
                      <a:r>
                        <a:rPr kumimoji="0" lang="en-GB" sz="1000" b="1" u="none" strike="noStrike" cap="none" normalizeH="0" baseline="0" dirty="0" smtClean="0">
                          <a:ln>
                            <a:noFill/>
                          </a:ln>
                          <a:effectLst/>
                        </a:rPr>
                        <a:t>Intended Outputs</a:t>
                      </a:r>
                      <a:endParaRPr kumimoji="0" lang="en-GB" sz="1000" b="1" i="0" u="none" strike="noStrike" cap="none" normalizeH="0" baseline="0" dirty="0" smtClean="0">
                        <a:ln>
                          <a:noFill/>
                        </a:ln>
                        <a:solidFill>
                          <a:schemeClr val="accent2"/>
                        </a:solidFill>
                        <a:effectLst/>
                        <a:latin typeface="Calibri" pitchFamily="34" charset="0"/>
                        <a:cs typeface="Arial" charset="0"/>
                      </a:endParaRPr>
                    </a:p>
                  </a:txBody>
                  <a:tcPr marL="80210" marR="80210" marT="40106" marB="40106" horzOverflow="overflow">
                    <a:lnL w="12700" cap="flat" cmpd="sng" algn="ctr">
                      <a:solidFill>
                        <a:srgbClr val="C4B598"/>
                      </a:solidFill>
                      <a:prstDash val="solid"/>
                      <a:round/>
                      <a:headEnd type="none" w="med" len="med"/>
                      <a:tailEnd type="none" w="med" len="med"/>
                    </a:lnL>
                    <a:lnR w="12700" cap="flat" cmpd="sng" algn="ctr">
                      <a:solidFill>
                        <a:srgbClr val="C4B598"/>
                      </a:solidFill>
                      <a:prstDash val="solid"/>
                      <a:round/>
                      <a:headEnd type="none" w="med" len="med"/>
                      <a:tailEnd type="none" w="med" len="med"/>
                    </a:lnR>
                    <a:lnT w="12700" cap="flat" cmpd="sng" algn="ctr">
                      <a:solidFill>
                        <a:srgbClr val="C4B598"/>
                      </a:solidFill>
                      <a:prstDash val="solid"/>
                      <a:round/>
                      <a:headEnd type="none" w="med" len="med"/>
                      <a:tailEnd type="none" w="med" len="med"/>
                    </a:lnT>
                    <a:lnB w="12700" cap="flat" cmpd="sng" algn="ctr">
                      <a:solidFill>
                        <a:srgbClr val="C4B598"/>
                      </a:solidFill>
                      <a:prstDash val="solid"/>
                      <a:round/>
                      <a:headEnd type="none" w="med" len="med"/>
                      <a:tailEnd type="none" w="med" len="med"/>
                    </a:lnB>
                    <a:solidFill>
                      <a:srgbClr val="F3EFE9"/>
                    </a:solidFill>
                  </a:tcPr>
                </a:tc>
                <a:tc>
                  <a:txBody>
                    <a:bodyPr/>
                    <a:lstStyle/>
                    <a:p>
                      <a:pPr marL="0" marR="0" lvl="0" indent="0" algn="l" defTabSz="914400" rtl="0" eaLnBrk="1" fontAlgn="base" latinLnBrk="0" hangingPunct="1">
                        <a:lnSpc>
                          <a:spcPct val="100000"/>
                        </a:lnSpc>
                        <a:spcBef>
                          <a:spcPct val="0"/>
                        </a:spcBef>
                        <a:spcAft>
                          <a:spcPct val="0"/>
                        </a:spcAft>
                        <a:buClr>
                          <a:srgbClr val="F39F29"/>
                        </a:buClr>
                        <a:buSzTx/>
                        <a:buFont typeface="Lucida Grande"/>
                        <a:buNone/>
                        <a:tabLst/>
                      </a:pPr>
                      <a:r>
                        <a:rPr kumimoji="0" lang="en-GB" sz="1000" b="1" u="none" strike="noStrike" cap="none" normalizeH="0" baseline="0" dirty="0" smtClean="0">
                          <a:ln>
                            <a:noFill/>
                          </a:ln>
                          <a:effectLst/>
                        </a:rPr>
                        <a:t>Timescale</a:t>
                      </a:r>
                      <a:endParaRPr kumimoji="0" lang="en-GB" sz="1000" b="1" i="0" u="none" strike="noStrike" cap="none" normalizeH="0" baseline="0" dirty="0" smtClean="0">
                        <a:ln>
                          <a:noFill/>
                        </a:ln>
                        <a:solidFill>
                          <a:schemeClr val="accent2"/>
                        </a:solidFill>
                        <a:effectLst/>
                        <a:latin typeface="Calibri" pitchFamily="34" charset="0"/>
                        <a:cs typeface="Arial" charset="0"/>
                      </a:endParaRPr>
                    </a:p>
                  </a:txBody>
                  <a:tcPr marL="80210" marR="80210" marT="40106" marB="40106" horzOverflow="overflow">
                    <a:lnL w="12700" cap="flat" cmpd="sng" algn="ctr">
                      <a:solidFill>
                        <a:srgbClr val="C4B598"/>
                      </a:solidFill>
                      <a:prstDash val="solid"/>
                      <a:round/>
                      <a:headEnd type="none" w="med" len="med"/>
                      <a:tailEnd type="none" w="med" len="med"/>
                    </a:lnL>
                    <a:lnR w="12700" cap="flat" cmpd="sng" algn="ctr">
                      <a:solidFill>
                        <a:srgbClr val="C4B598"/>
                      </a:solidFill>
                      <a:prstDash val="solid"/>
                      <a:round/>
                      <a:headEnd type="none" w="med" len="med"/>
                      <a:tailEnd type="none" w="med" len="med"/>
                    </a:lnR>
                    <a:lnT w="12700" cap="flat" cmpd="sng" algn="ctr">
                      <a:solidFill>
                        <a:srgbClr val="C4B598"/>
                      </a:solidFill>
                      <a:prstDash val="solid"/>
                      <a:round/>
                      <a:headEnd type="none" w="med" len="med"/>
                      <a:tailEnd type="none" w="med" len="med"/>
                    </a:lnT>
                    <a:lnB w="12700" cap="flat" cmpd="sng" algn="ctr">
                      <a:solidFill>
                        <a:srgbClr val="C4B598"/>
                      </a:solidFill>
                      <a:prstDash val="solid"/>
                      <a:round/>
                      <a:headEnd type="none" w="med" len="med"/>
                      <a:tailEnd type="none" w="med" len="med"/>
                    </a:lnB>
                    <a:solidFill>
                      <a:srgbClr val="F3EFE9"/>
                    </a:solidFill>
                  </a:tcPr>
                </a:tc>
                <a:tc>
                  <a:txBody>
                    <a:bodyPr/>
                    <a:lstStyle/>
                    <a:p>
                      <a:pPr marL="0" marR="0" lvl="0" indent="0" algn="l" defTabSz="914400" rtl="0" eaLnBrk="1" fontAlgn="base" latinLnBrk="0" hangingPunct="1">
                        <a:lnSpc>
                          <a:spcPct val="100000"/>
                        </a:lnSpc>
                        <a:spcBef>
                          <a:spcPct val="0"/>
                        </a:spcBef>
                        <a:spcAft>
                          <a:spcPct val="0"/>
                        </a:spcAft>
                        <a:buClr>
                          <a:srgbClr val="F39F29"/>
                        </a:buClr>
                        <a:buSzTx/>
                        <a:buFont typeface="Lucida Grande"/>
                        <a:buNone/>
                        <a:tabLst/>
                      </a:pPr>
                      <a:r>
                        <a:rPr kumimoji="0" lang="en-GB" sz="1000" b="1" u="none" strike="noStrike" cap="none" normalizeH="0" baseline="0" dirty="0" smtClean="0">
                          <a:ln>
                            <a:noFill/>
                          </a:ln>
                          <a:effectLst/>
                        </a:rPr>
                        <a:t>Resources per annum</a:t>
                      </a:r>
                      <a:endParaRPr kumimoji="0" lang="en-GB" sz="1000" b="1" i="0" u="none" strike="noStrike" cap="none" normalizeH="0" baseline="0" dirty="0" smtClean="0">
                        <a:ln>
                          <a:noFill/>
                        </a:ln>
                        <a:solidFill>
                          <a:schemeClr val="accent2"/>
                        </a:solidFill>
                        <a:effectLst/>
                        <a:latin typeface="Calibri" pitchFamily="34" charset="0"/>
                        <a:cs typeface="Arial" charset="0"/>
                      </a:endParaRPr>
                    </a:p>
                  </a:txBody>
                  <a:tcPr marL="80210" marR="80210" marT="40106" marB="40106" horzOverflow="overflow">
                    <a:lnL w="12700" cap="flat" cmpd="sng" algn="ctr">
                      <a:solidFill>
                        <a:srgbClr val="C4B598"/>
                      </a:solidFill>
                      <a:prstDash val="solid"/>
                      <a:round/>
                      <a:headEnd type="none" w="med" len="med"/>
                      <a:tailEnd type="none" w="med" len="med"/>
                    </a:lnL>
                    <a:lnR w="12700" cap="flat" cmpd="sng" algn="ctr">
                      <a:solidFill>
                        <a:srgbClr val="C4B598"/>
                      </a:solidFill>
                      <a:prstDash val="solid"/>
                      <a:round/>
                      <a:headEnd type="none" w="med" len="med"/>
                      <a:tailEnd type="none" w="med" len="med"/>
                    </a:lnR>
                    <a:lnT w="12700" cap="flat" cmpd="sng" algn="ctr">
                      <a:solidFill>
                        <a:srgbClr val="C4B598"/>
                      </a:solidFill>
                      <a:prstDash val="solid"/>
                      <a:round/>
                      <a:headEnd type="none" w="med" len="med"/>
                      <a:tailEnd type="none" w="med" len="med"/>
                    </a:lnT>
                    <a:lnB w="12700" cap="flat" cmpd="sng" algn="ctr">
                      <a:solidFill>
                        <a:srgbClr val="C4B598"/>
                      </a:solidFill>
                      <a:prstDash val="solid"/>
                      <a:round/>
                      <a:headEnd type="none" w="med" len="med"/>
                      <a:tailEnd type="none" w="med" len="med"/>
                    </a:lnB>
                    <a:solidFill>
                      <a:srgbClr val="F3EFE9"/>
                    </a:solidFill>
                  </a:tcPr>
                </a:tc>
              </a:tr>
              <a:tr h="1349045">
                <a:tc>
                  <a:txBody>
                    <a:bodyPr/>
                    <a:lstStyle/>
                    <a:p>
                      <a:pPr marL="0" marR="0" lvl="0" indent="0" algn="l" defTabSz="914400" rtl="0" eaLnBrk="1" fontAlgn="base" latinLnBrk="0" hangingPunct="1">
                        <a:lnSpc>
                          <a:spcPct val="100000"/>
                        </a:lnSpc>
                        <a:spcBef>
                          <a:spcPct val="0"/>
                        </a:spcBef>
                        <a:spcAft>
                          <a:spcPct val="0"/>
                        </a:spcAft>
                        <a:buClr>
                          <a:srgbClr val="F39F29"/>
                        </a:buClr>
                        <a:buSzTx/>
                        <a:buFont typeface="Lucida Grande"/>
                        <a:buNone/>
                        <a:tabLst/>
                      </a:pPr>
                      <a:r>
                        <a:rPr kumimoji="0" lang="en-GB" sz="1000" u="none" strike="noStrike" cap="none" normalizeH="0" baseline="0" dirty="0" smtClean="0">
                          <a:ln>
                            <a:noFill/>
                          </a:ln>
                          <a:effectLst/>
                        </a:rPr>
                        <a:t>1.1 Introduction  of smart traffic  charging scheme </a:t>
                      </a:r>
                    </a:p>
                    <a:p>
                      <a:pPr marL="0" marR="0" lvl="0" indent="0" algn="l" defTabSz="914400" rtl="0" eaLnBrk="1" fontAlgn="base" latinLnBrk="0" hangingPunct="1">
                        <a:lnSpc>
                          <a:spcPct val="100000"/>
                        </a:lnSpc>
                        <a:spcBef>
                          <a:spcPct val="0"/>
                        </a:spcBef>
                        <a:spcAft>
                          <a:spcPct val="0"/>
                        </a:spcAft>
                        <a:buClr>
                          <a:srgbClr val="F39F29"/>
                        </a:buClr>
                        <a:buSzTx/>
                        <a:buFont typeface="Lucida Grande"/>
                        <a:buNone/>
                        <a:tabLst/>
                      </a:pPr>
                      <a:endParaRPr kumimoji="0" lang="en-GB" sz="1000" u="none" strike="noStrike" cap="none" normalizeH="0" baseline="0" dirty="0" smtClean="0">
                        <a:ln>
                          <a:noFill/>
                        </a:ln>
                        <a:effectLst/>
                      </a:endParaRPr>
                    </a:p>
                    <a:p>
                      <a:pPr marL="0" marR="0" lvl="0" indent="0" algn="l" defTabSz="914400" rtl="0" eaLnBrk="1" fontAlgn="base" latinLnBrk="0" hangingPunct="1">
                        <a:lnSpc>
                          <a:spcPct val="100000"/>
                        </a:lnSpc>
                        <a:spcBef>
                          <a:spcPct val="0"/>
                        </a:spcBef>
                        <a:spcAft>
                          <a:spcPct val="0"/>
                        </a:spcAft>
                        <a:buClr>
                          <a:srgbClr val="F39F29"/>
                        </a:buClr>
                        <a:buSzTx/>
                        <a:buFont typeface="Lucida Grande"/>
                        <a:buNone/>
                        <a:tabLst/>
                      </a:pPr>
                      <a:r>
                        <a:rPr kumimoji="0" lang="en-GB" sz="1000" u="none" strike="noStrike" cap="none" normalizeH="0" baseline="0" dirty="0" smtClean="0">
                          <a:ln>
                            <a:noFill/>
                          </a:ln>
                          <a:effectLst/>
                        </a:rPr>
                        <a:t>Establishment of charging perimeter and installation smart control infrastructure</a:t>
                      </a:r>
                      <a:endParaRPr kumimoji="0" lang="en-GB" sz="1000" b="1" i="0" u="none" strike="noStrike" cap="none" normalizeH="0" baseline="0" dirty="0" smtClean="0">
                        <a:ln>
                          <a:noFill/>
                        </a:ln>
                        <a:solidFill>
                          <a:srgbClr val="000000"/>
                        </a:solidFill>
                        <a:effectLst/>
                        <a:latin typeface="Calibri" pitchFamily="34" charset="0"/>
                        <a:cs typeface="Arial" charset="0"/>
                      </a:endParaRPr>
                    </a:p>
                  </a:txBody>
                  <a:tcPr marL="80210" marR="80210" marT="40106" marB="40106" horzOverflow="overflow">
                    <a:lnL w="12700" cap="flat" cmpd="sng" algn="ctr">
                      <a:solidFill>
                        <a:srgbClr val="C4B598"/>
                      </a:solidFill>
                      <a:prstDash val="solid"/>
                      <a:round/>
                      <a:headEnd type="none" w="med" len="med"/>
                      <a:tailEnd type="none" w="med" len="med"/>
                    </a:lnL>
                    <a:lnR w="12700" cap="flat" cmpd="sng" algn="ctr">
                      <a:solidFill>
                        <a:srgbClr val="C4B598"/>
                      </a:solidFill>
                      <a:prstDash val="solid"/>
                      <a:round/>
                      <a:headEnd type="none" w="med" len="med"/>
                      <a:tailEnd type="none" w="med" len="med"/>
                    </a:lnR>
                    <a:lnT w="12700" cap="flat" cmpd="sng" algn="ctr">
                      <a:solidFill>
                        <a:srgbClr val="C4B598"/>
                      </a:solidFill>
                      <a:prstDash val="solid"/>
                      <a:round/>
                      <a:headEnd type="none" w="med" len="med"/>
                      <a:tailEnd type="none" w="med" len="med"/>
                    </a:lnT>
                    <a:lnB w="12700" cap="flat" cmpd="sng" algn="ctr">
                      <a:solidFill>
                        <a:srgbClr val="C4B598"/>
                      </a:solidFill>
                      <a:prstDash val="solid"/>
                      <a:round/>
                      <a:headEnd type="none" w="med" len="med"/>
                      <a:tailEnd type="none" w="med" len="med"/>
                    </a:lnB>
                    <a:solidFill>
                      <a:srgbClr val="F3EFE9"/>
                    </a:solidFill>
                  </a:tcPr>
                </a:tc>
                <a:tc>
                  <a:txBody>
                    <a:bodyPr/>
                    <a:lstStyle/>
                    <a:p>
                      <a:pPr marL="0" marR="0" lvl="0" indent="0" algn="l" defTabSz="914400" rtl="0" eaLnBrk="1" fontAlgn="base" latinLnBrk="0" hangingPunct="1">
                        <a:lnSpc>
                          <a:spcPct val="100000"/>
                        </a:lnSpc>
                        <a:spcBef>
                          <a:spcPct val="0"/>
                        </a:spcBef>
                        <a:spcAft>
                          <a:spcPct val="0"/>
                        </a:spcAft>
                        <a:buClr>
                          <a:srgbClr val="F39F29"/>
                        </a:buClr>
                        <a:buSzTx/>
                        <a:buFont typeface="Lucida Grande"/>
                        <a:buNone/>
                        <a:tabLst/>
                      </a:pPr>
                      <a:r>
                        <a:rPr kumimoji="0" lang="en-GB" sz="1000" u="none" strike="noStrike" cap="none" normalizeH="0" baseline="0" dirty="0" smtClean="0">
                          <a:ln>
                            <a:noFill/>
                          </a:ln>
                          <a:effectLst/>
                        </a:rPr>
                        <a:t>Municipality – Transport</a:t>
                      </a:r>
                    </a:p>
                    <a:p>
                      <a:pPr marL="0" marR="0" lvl="0" indent="0" algn="l" defTabSz="914400" rtl="0" eaLnBrk="1" fontAlgn="base" latinLnBrk="0" hangingPunct="1">
                        <a:lnSpc>
                          <a:spcPct val="100000"/>
                        </a:lnSpc>
                        <a:spcBef>
                          <a:spcPct val="0"/>
                        </a:spcBef>
                        <a:spcAft>
                          <a:spcPct val="0"/>
                        </a:spcAft>
                        <a:buClr>
                          <a:srgbClr val="F39F29"/>
                        </a:buClr>
                        <a:buSzTx/>
                        <a:buFont typeface="Lucida Grande"/>
                        <a:buNone/>
                        <a:tabLst/>
                      </a:pPr>
                      <a:r>
                        <a:rPr kumimoji="0" lang="en-GB" sz="1000" u="none" strike="noStrike" cap="none" normalizeH="0" baseline="0" dirty="0" smtClean="0">
                          <a:ln>
                            <a:noFill/>
                          </a:ln>
                          <a:effectLst/>
                        </a:rPr>
                        <a:t>Dept.</a:t>
                      </a:r>
                      <a:endParaRPr kumimoji="0" lang="en-GB" sz="1000" b="0" i="0" u="none" strike="noStrike" cap="none" normalizeH="0" baseline="0" dirty="0" smtClean="0">
                        <a:ln>
                          <a:noFill/>
                        </a:ln>
                        <a:solidFill>
                          <a:srgbClr val="000000"/>
                        </a:solidFill>
                        <a:effectLst/>
                        <a:latin typeface="Calibri" pitchFamily="34" charset="0"/>
                        <a:cs typeface="Arial" charset="0"/>
                      </a:endParaRPr>
                    </a:p>
                  </a:txBody>
                  <a:tcPr marL="80210" marR="80210" marT="40106" marB="40106" horzOverflow="overflow">
                    <a:lnL w="12700" cap="flat" cmpd="sng" algn="ctr">
                      <a:solidFill>
                        <a:srgbClr val="C4B598"/>
                      </a:solidFill>
                      <a:prstDash val="solid"/>
                      <a:round/>
                      <a:headEnd type="none" w="med" len="med"/>
                      <a:tailEnd type="none" w="med" len="med"/>
                    </a:lnL>
                    <a:lnR w="12700" cap="flat" cmpd="sng" algn="ctr">
                      <a:solidFill>
                        <a:srgbClr val="C4B598"/>
                      </a:solidFill>
                      <a:prstDash val="solid"/>
                      <a:round/>
                      <a:headEnd type="none" w="med" len="med"/>
                      <a:tailEnd type="none" w="med" len="med"/>
                    </a:lnR>
                    <a:lnT w="12700" cap="flat" cmpd="sng" algn="ctr">
                      <a:solidFill>
                        <a:srgbClr val="C4B598"/>
                      </a:solidFill>
                      <a:prstDash val="solid"/>
                      <a:round/>
                      <a:headEnd type="none" w="med" len="med"/>
                      <a:tailEnd type="none" w="med" len="med"/>
                    </a:lnT>
                    <a:lnB w="12700" cap="flat" cmpd="sng" algn="ctr">
                      <a:solidFill>
                        <a:srgbClr val="C4B598"/>
                      </a:solidFill>
                      <a:prstDash val="solid"/>
                      <a:round/>
                      <a:headEnd type="none" w="med" len="med"/>
                      <a:tailEnd type="none" w="med" len="med"/>
                    </a:lnB>
                    <a:solidFill>
                      <a:srgbClr val="F3EFE9"/>
                    </a:solidFill>
                  </a:tcPr>
                </a:tc>
                <a:tc>
                  <a:txBody>
                    <a:bodyPr/>
                    <a:lstStyle/>
                    <a:p>
                      <a:pPr marL="0" marR="0" lvl="0" indent="0" algn="l" defTabSz="914400" rtl="0" eaLnBrk="1" fontAlgn="base" latinLnBrk="0" hangingPunct="1">
                        <a:lnSpc>
                          <a:spcPct val="100000"/>
                        </a:lnSpc>
                        <a:spcBef>
                          <a:spcPct val="0"/>
                        </a:spcBef>
                        <a:spcAft>
                          <a:spcPct val="0"/>
                        </a:spcAft>
                        <a:buClr>
                          <a:srgbClr val="F39F29"/>
                        </a:buClr>
                        <a:buSzTx/>
                        <a:buFont typeface="Lucida Grande"/>
                        <a:buNone/>
                        <a:tabLst/>
                      </a:pPr>
                      <a:r>
                        <a:rPr kumimoji="0" lang="en-GB" sz="1000" u="none" strike="noStrike" cap="none" normalizeH="0" baseline="0" dirty="0" smtClean="0">
                          <a:ln>
                            <a:noFill/>
                          </a:ln>
                          <a:effectLst/>
                        </a:rPr>
                        <a:t>- Police </a:t>
                      </a:r>
                    </a:p>
                    <a:p>
                      <a:pPr marL="0" marR="0" lvl="0" indent="0" algn="l" defTabSz="914400" rtl="0" eaLnBrk="1" fontAlgn="base" latinLnBrk="0" hangingPunct="1">
                        <a:lnSpc>
                          <a:spcPct val="100000"/>
                        </a:lnSpc>
                        <a:spcBef>
                          <a:spcPct val="0"/>
                        </a:spcBef>
                        <a:spcAft>
                          <a:spcPct val="0"/>
                        </a:spcAft>
                        <a:buClr>
                          <a:srgbClr val="F39F29"/>
                        </a:buClr>
                        <a:buSzTx/>
                        <a:buFont typeface="Lucida Grande"/>
                        <a:buNone/>
                        <a:tabLst/>
                      </a:pPr>
                      <a:r>
                        <a:rPr kumimoji="0" lang="en-GB" sz="1000" u="none" strike="noStrike" cap="none" normalizeH="0" baseline="0" dirty="0" smtClean="0">
                          <a:ln>
                            <a:noFill/>
                          </a:ln>
                          <a:effectLst/>
                        </a:rPr>
                        <a:t>- Private IT company</a:t>
                      </a:r>
                    </a:p>
                    <a:p>
                      <a:pPr marL="0" marR="0" lvl="0" indent="0" algn="l" defTabSz="914400" rtl="0" eaLnBrk="1" fontAlgn="base" latinLnBrk="0" hangingPunct="1">
                        <a:lnSpc>
                          <a:spcPct val="100000"/>
                        </a:lnSpc>
                        <a:spcBef>
                          <a:spcPct val="0"/>
                        </a:spcBef>
                        <a:spcAft>
                          <a:spcPct val="0"/>
                        </a:spcAft>
                        <a:buClr>
                          <a:srgbClr val="F39F29"/>
                        </a:buClr>
                        <a:buSzTx/>
                        <a:buFont typeface="Lucida Grande"/>
                        <a:buNone/>
                        <a:tabLst/>
                      </a:pPr>
                      <a:r>
                        <a:rPr kumimoji="0" lang="en-GB" sz="1000" u="none" strike="noStrike" cap="none" normalizeH="0" baseline="0" dirty="0" smtClean="0">
                          <a:ln>
                            <a:noFill/>
                          </a:ln>
                          <a:effectLst/>
                        </a:rPr>
                        <a:t>- Parking Authority</a:t>
                      </a:r>
                    </a:p>
                    <a:p>
                      <a:pPr marL="0" marR="0" lvl="0" indent="0" algn="l" defTabSz="914400" rtl="0" eaLnBrk="1" fontAlgn="base" latinLnBrk="0" hangingPunct="1">
                        <a:lnSpc>
                          <a:spcPct val="100000"/>
                        </a:lnSpc>
                        <a:spcBef>
                          <a:spcPct val="0"/>
                        </a:spcBef>
                        <a:spcAft>
                          <a:spcPct val="0"/>
                        </a:spcAft>
                        <a:buClr>
                          <a:srgbClr val="F39F29"/>
                        </a:buClr>
                        <a:buSzTx/>
                        <a:buFont typeface="Lucida Grande"/>
                        <a:buChar char="-"/>
                        <a:tabLst/>
                      </a:pPr>
                      <a:r>
                        <a:rPr kumimoji="0" lang="en-GB" sz="1000" u="none" strike="noStrike" cap="none" normalizeH="0" baseline="0" dirty="0" smtClean="0">
                          <a:ln>
                            <a:noFill/>
                          </a:ln>
                          <a:effectLst/>
                        </a:rPr>
                        <a:t> Motorist organisations</a:t>
                      </a:r>
                    </a:p>
                    <a:p>
                      <a:pPr marL="0" marR="0" lvl="0" indent="0" algn="l" defTabSz="914400" rtl="0" eaLnBrk="1" fontAlgn="base" latinLnBrk="0" hangingPunct="1">
                        <a:lnSpc>
                          <a:spcPct val="100000"/>
                        </a:lnSpc>
                        <a:spcBef>
                          <a:spcPct val="0"/>
                        </a:spcBef>
                        <a:spcAft>
                          <a:spcPct val="0"/>
                        </a:spcAft>
                        <a:buClr>
                          <a:srgbClr val="F39F29"/>
                        </a:buClr>
                        <a:buSzTx/>
                        <a:buFont typeface="Lucida Grande"/>
                        <a:buNone/>
                        <a:tabLst/>
                      </a:pPr>
                      <a:r>
                        <a:rPr kumimoji="0" lang="en-GB" sz="1000" u="none" strike="noStrike" cap="none" normalizeH="0" baseline="0" dirty="0" smtClean="0">
                          <a:ln>
                            <a:noFill/>
                          </a:ln>
                          <a:effectLst/>
                        </a:rPr>
                        <a:t>- Media </a:t>
                      </a:r>
                      <a:endParaRPr kumimoji="0" lang="en-GB" sz="1000" b="0" i="0" u="none" strike="noStrike" cap="none" normalizeH="0" baseline="0" dirty="0" smtClean="0">
                        <a:ln>
                          <a:noFill/>
                        </a:ln>
                        <a:solidFill>
                          <a:srgbClr val="000000"/>
                        </a:solidFill>
                        <a:effectLst/>
                        <a:latin typeface="Calibri" pitchFamily="34" charset="0"/>
                        <a:cs typeface="Arial" charset="0"/>
                      </a:endParaRPr>
                    </a:p>
                  </a:txBody>
                  <a:tcPr marL="80210" marR="80210" marT="40106" marB="40106" horzOverflow="overflow">
                    <a:lnL w="12700" cap="flat" cmpd="sng" algn="ctr">
                      <a:solidFill>
                        <a:srgbClr val="C4B598"/>
                      </a:solidFill>
                      <a:prstDash val="solid"/>
                      <a:round/>
                      <a:headEnd type="none" w="med" len="med"/>
                      <a:tailEnd type="none" w="med" len="med"/>
                    </a:lnL>
                    <a:lnR w="12700" cap="flat" cmpd="sng" algn="ctr">
                      <a:solidFill>
                        <a:srgbClr val="C4B598"/>
                      </a:solidFill>
                      <a:prstDash val="solid"/>
                      <a:round/>
                      <a:headEnd type="none" w="med" len="med"/>
                      <a:tailEnd type="none" w="med" len="med"/>
                    </a:lnR>
                    <a:lnT w="12700" cap="flat" cmpd="sng" algn="ctr">
                      <a:solidFill>
                        <a:srgbClr val="C4B598"/>
                      </a:solidFill>
                      <a:prstDash val="solid"/>
                      <a:round/>
                      <a:headEnd type="none" w="med" len="med"/>
                      <a:tailEnd type="none" w="med" len="med"/>
                    </a:lnT>
                    <a:lnB w="12700" cap="flat" cmpd="sng" algn="ctr">
                      <a:solidFill>
                        <a:srgbClr val="C4B598"/>
                      </a:solidFill>
                      <a:prstDash val="solid"/>
                      <a:round/>
                      <a:headEnd type="none" w="med" len="med"/>
                      <a:tailEnd type="none" w="med" len="med"/>
                    </a:lnB>
                    <a:solidFill>
                      <a:srgbClr val="F3EFE9"/>
                    </a:solidFill>
                  </a:tcPr>
                </a:tc>
                <a:tc>
                  <a:txBody>
                    <a:bodyPr/>
                    <a:lstStyle/>
                    <a:p>
                      <a:pPr marL="0" marR="0" lvl="0" indent="0" algn="l" defTabSz="914400" rtl="0" eaLnBrk="1" fontAlgn="base" latinLnBrk="0" hangingPunct="1">
                        <a:lnSpc>
                          <a:spcPct val="100000"/>
                        </a:lnSpc>
                        <a:spcBef>
                          <a:spcPct val="0"/>
                        </a:spcBef>
                        <a:spcAft>
                          <a:spcPct val="0"/>
                        </a:spcAft>
                        <a:buClr>
                          <a:srgbClr val="F39F29"/>
                        </a:buClr>
                        <a:buSzTx/>
                        <a:buFont typeface="Lucida Grande"/>
                        <a:buNone/>
                        <a:tabLst/>
                      </a:pPr>
                      <a:r>
                        <a:rPr kumimoji="0" lang="en-GB" sz="1000" u="none" strike="noStrike" cap="none" normalizeH="0" baseline="0" dirty="0" smtClean="0">
                          <a:ln>
                            <a:noFill/>
                          </a:ln>
                          <a:effectLst/>
                        </a:rPr>
                        <a:t>Lower % of daily commuter car journeys </a:t>
                      </a:r>
                      <a:endParaRPr kumimoji="0" lang="en-GB" sz="1000" b="0" i="0" u="none" strike="noStrike" cap="none" normalizeH="0" baseline="0" dirty="0" smtClean="0">
                        <a:ln>
                          <a:noFill/>
                        </a:ln>
                        <a:solidFill>
                          <a:srgbClr val="000000"/>
                        </a:solidFill>
                        <a:effectLst/>
                        <a:latin typeface="Calibri" pitchFamily="34" charset="0"/>
                        <a:cs typeface="Arial" charset="0"/>
                      </a:endParaRPr>
                    </a:p>
                  </a:txBody>
                  <a:tcPr marL="80210" marR="80210" marT="40106" marB="40106" horzOverflow="overflow">
                    <a:lnL w="12700" cap="flat" cmpd="sng" algn="ctr">
                      <a:solidFill>
                        <a:srgbClr val="C4B598"/>
                      </a:solidFill>
                      <a:prstDash val="solid"/>
                      <a:round/>
                      <a:headEnd type="none" w="med" len="med"/>
                      <a:tailEnd type="none" w="med" len="med"/>
                    </a:lnL>
                    <a:lnR w="12700" cap="flat" cmpd="sng" algn="ctr">
                      <a:solidFill>
                        <a:srgbClr val="C4B598"/>
                      </a:solidFill>
                      <a:prstDash val="solid"/>
                      <a:round/>
                      <a:headEnd type="none" w="med" len="med"/>
                      <a:tailEnd type="none" w="med" len="med"/>
                    </a:lnR>
                    <a:lnT w="12700" cap="flat" cmpd="sng" algn="ctr">
                      <a:solidFill>
                        <a:srgbClr val="C4B598"/>
                      </a:solidFill>
                      <a:prstDash val="solid"/>
                      <a:round/>
                      <a:headEnd type="none" w="med" len="med"/>
                      <a:tailEnd type="none" w="med" len="med"/>
                    </a:lnT>
                    <a:lnB w="12700" cap="flat" cmpd="sng" algn="ctr">
                      <a:solidFill>
                        <a:srgbClr val="C4B598"/>
                      </a:solidFill>
                      <a:prstDash val="solid"/>
                      <a:round/>
                      <a:headEnd type="none" w="med" len="med"/>
                      <a:tailEnd type="none" w="med" len="med"/>
                    </a:lnB>
                    <a:solidFill>
                      <a:srgbClr val="F3EFE9"/>
                    </a:solidFill>
                  </a:tcPr>
                </a:tc>
                <a:tc>
                  <a:txBody>
                    <a:bodyPr/>
                    <a:lstStyle/>
                    <a:p>
                      <a:pPr marL="0" marR="0" lvl="0" indent="0" algn="l" defTabSz="914400" rtl="0" eaLnBrk="1" fontAlgn="base" latinLnBrk="0" hangingPunct="1">
                        <a:lnSpc>
                          <a:spcPct val="100000"/>
                        </a:lnSpc>
                        <a:spcBef>
                          <a:spcPct val="0"/>
                        </a:spcBef>
                        <a:spcAft>
                          <a:spcPct val="0"/>
                        </a:spcAft>
                        <a:buClr>
                          <a:srgbClr val="F39F29"/>
                        </a:buClr>
                        <a:buSzTx/>
                        <a:buFont typeface="Lucida Grande"/>
                        <a:buNone/>
                        <a:tabLst/>
                      </a:pPr>
                      <a:r>
                        <a:rPr kumimoji="0" lang="en-GB" sz="1000" u="none" strike="noStrike" cap="none" normalizeH="0" baseline="0" dirty="0" smtClean="0">
                          <a:ln>
                            <a:noFill/>
                          </a:ln>
                          <a:effectLst/>
                        </a:rPr>
                        <a:t>December 2015</a:t>
                      </a:r>
                      <a:endParaRPr kumimoji="0" lang="en-GB" sz="1000" b="0" i="0" u="none" strike="noStrike" cap="none" normalizeH="0" baseline="0" dirty="0" smtClean="0">
                        <a:ln>
                          <a:noFill/>
                        </a:ln>
                        <a:solidFill>
                          <a:srgbClr val="000000"/>
                        </a:solidFill>
                        <a:effectLst/>
                        <a:latin typeface="Calibri" pitchFamily="34" charset="0"/>
                        <a:cs typeface="Arial" charset="0"/>
                      </a:endParaRPr>
                    </a:p>
                  </a:txBody>
                  <a:tcPr marL="80210" marR="80210" marT="40106" marB="40106" horzOverflow="overflow">
                    <a:lnL w="12700" cap="flat" cmpd="sng" algn="ctr">
                      <a:solidFill>
                        <a:srgbClr val="C4B598"/>
                      </a:solidFill>
                      <a:prstDash val="solid"/>
                      <a:round/>
                      <a:headEnd type="none" w="med" len="med"/>
                      <a:tailEnd type="none" w="med" len="med"/>
                    </a:lnL>
                    <a:lnR w="12700" cap="flat" cmpd="sng" algn="ctr">
                      <a:solidFill>
                        <a:srgbClr val="C4B598"/>
                      </a:solidFill>
                      <a:prstDash val="solid"/>
                      <a:round/>
                      <a:headEnd type="none" w="med" len="med"/>
                      <a:tailEnd type="none" w="med" len="med"/>
                    </a:lnR>
                    <a:lnT w="12700" cap="flat" cmpd="sng" algn="ctr">
                      <a:solidFill>
                        <a:srgbClr val="C4B598"/>
                      </a:solidFill>
                      <a:prstDash val="solid"/>
                      <a:round/>
                      <a:headEnd type="none" w="med" len="med"/>
                      <a:tailEnd type="none" w="med" len="med"/>
                    </a:lnT>
                    <a:lnB w="12700" cap="flat" cmpd="sng" algn="ctr">
                      <a:solidFill>
                        <a:srgbClr val="C4B598"/>
                      </a:solidFill>
                      <a:prstDash val="solid"/>
                      <a:round/>
                      <a:headEnd type="none" w="med" len="med"/>
                      <a:tailEnd type="none" w="med" len="med"/>
                    </a:lnB>
                    <a:solidFill>
                      <a:srgbClr val="F3EFE9"/>
                    </a:solidFill>
                  </a:tcPr>
                </a:tc>
                <a:tc>
                  <a:txBody>
                    <a:bodyPr/>
                    <a:lstStyle/>
                    <a:p>
                      <a:pPr marL="0" marR="0" lvl="0" indent="0" algn="l" defTabSz="914400" rtl="0" eaLnBrk="1" fontAlgn="base" latinLnBrk="0" hangingPunct="1">
                        <a:lnSpc>
                          <a:spcPct val="100000"/>
                        </a:lnSpc>
                        <a:spcBef>
                          <a:spcPct val="0"/>
                        </a:spcBef>
                        <a:spcAft>
                          <a:spcPct val="0"/>
                        </a:spcAft>
                        <a:buClr>
                          <a:srgbClr val="F39F29"/>
                        </a:buClr>
                        <a:buSzTx/>
                        <a:buFont typeface="Lucida Grande"/>
                        <a:buNone/>
                        <a:tabLst/>
                      </a:pPr>
                      <a:r>
                        <a:rPr kumimoji="0" lang="en-GB" sz="1000" u="none" strike="noStrike" cap="none" normalizeH="0" baseline="0" dirty="0" smtClean="0">
                          <a:ln>
                            <a:noFill/>
                          </a:ln>
                          <a:effectLst/>
                        </a:rPr>
                        <a:t>?</a:t>
                      </a:r>
                      <a:endParaRPr kumimoji="0" lang="en-GB" sz="1000" b="0" i="0" u="none" strike="noStrike" cap="none" normalizeH="0" baseline="0" dirty="0" smtClean="0">
                        <a:ln>
                          <a:noFill/>
                        </a:ln>
                        <a:solidFill>
                          <a:srgbClr val="000000"/>
                        </a:solidFill>
                        <a:effectLst/>
                        <a:latin typeface="Calibri" pitchFamily="34" charset="0"/>
                        <a:cs typeface="Arial" charset="0"/>
                      </a:endParaRPr>
                    </a:p>
                  </a:txBody>
                  <a:tcPr marL="80210" marR="80210" marT="40106" marB="40106" horzOverflow="overflow">
                    <a:lnL w="12700" cap="flat" cmpd="sng" algn="ctr">
                      <a:solidFill>
                        <a:srgbClr val="C4B598"/>
                      </a:solidFill>
                      <a:prstDash val="solid"/>
                      <a:round/>
                      <a:headEnd type="none" w="med" len="med"/>
                      <a:tailEnd type="none" w="med" len="med"/>
                    </a:lnL>
                    <a:lnR w="12700" cap="flat" cmpd="sng" algn="ctr">
                      <a:solidFill>
                        <a:srgbClr val="C4B598"/>
                      </a:solidFill>
                      <a:prstDash val="solid"/>
                      <a:round/>
                      <a:headEnd type="none" w="med" len="med"/>
                      <a:tailEnd type="none" w="med" len="med"/>
                    </a:lnR>
                    <a:lnT w="12700" cap="flat" cmpd="sng" algn="ctr">
                      <a:solidFill>
                        <a:srgbClr val="C4B598"/>
                      </a:solidFill>
                      <a:prstDash val="solid"/>
                      <a:round/>
                      <a:headEnd type="none" w="med" len="med"/>
                      <a:tailEnd type="none" w="med" len="med"/>
                    </a:lnT>
                    <a:lnB w="12700" cap="flat" cmpd="sng" algn="ctr">
                      <a:solidFill>
                        <a:srgbClr val="C4B598"/>
                      </a:solidFill>
                      <a:prstDash val="solid"/>
                      <a:round/>
                      <a:headEnd type="none" w="med" len="med"/>
                      <a:tailEnd type="none" w="med" len="med"/>
                    </a:lnB>
                    <a:solidFill>
                      <a:srgbClr val="F3EFE9"/>
                    </a:solidFill>
                  </a:tcPr>
                </a:tc>
              </a:tr>
              <a:tr h="717577">
                <a:tc>
                  <a:txBody>
                    <a:bodyPr/>
                    <a:lstStyle/>
                    <a:p>
                      <a:pPr marL="0" marR="0" lvl="0" indent="0" algn="l" defTabSz="914400" rtl="0" eaLnBrk="1" fontAlgn="base" latinLnBrk="0" hangingPunct="1">
                        <a:lnSpc>
                          <a:spcPct val="100000"/>
                        </a:lnSpc>
                        <a:spcBef>
                          <a:spcPct val="0"/>
                        </a:spcBef>
                        <a:spcAft>
                          <a:spcPct val="0"/>
                        </a:spcAft>
                        <a:buClr>
                          <a:srgbClr val="F39F29"/>
                        </a:buClr>
                        <a:buSzTx/>
                        <a:buFont typeface="Lucida Grande"/>
                        <a:buNone/>
                        <a:tabLst/>
                      </a:pPr>
                      <a:r>
                        <a:rPr kumimoji="0" lang="en-GB" sz="1000" u="none" strike="noStrike" cap="none" normalizeH="0" baseline="0" dirty="0" smtClean="0">
                          <a:ln>
                            <a:noFill/>
                          </a:ln>
                          <a:effectLst/>
                        </a:rPr>
                        <a:t>1.2  Programme of pedestrianisation and redesign of public open space </a:t>
                      </a:r>
                      <a:endParaRPr kumimoji="0" lang="en-GB" sz="1000" b="1" i="0" u="none" strike="noStrike" cap="none" normalizeH="0" baseline="0" dirty="0" smtClean="0">
                        <a:ln>
                          <a:noFill/>
                        </a:ln>
                        <a:solidFill>
                          <a:srgbClr val="000000"/>
                        </a:solidFill>
                        <a:effectLst/>
                        <a:latin typeface="Calibri" pitchFamily="34" charset="0"/>
                        <a:cs typeface="Arial" charset="0"/>
                      </a:endParaRPr>
                    </a:p>
                  </a:txBody>
                  <a:tcPr marL="80210" marR="80210" marT="40106" marB="40106" horzOverflow="overflow">
                    <a:lnL w="12700" cap="flat" cmpd="sng" algn="ctr">
                      <a:solidFill>
                        <a:srgbClr val="C4B598"/>
                      </a:solidFill>
                      <a:prstDash val="solid"/>
                      <a:round/>
                      <a:headEnd type="none" w="med" len="med"/>
                      <a:tailEnd type="none" w="med" len="med"/>
                    </a:lnL>
                    <a:lnR w="12700" cap="flat" cmpd="sng" algn="ctr">
                      <a:solidFill>
                        <a:srgbClr val="C4B598"/>
                      </a:solidFill>
                      <a:prstDash val="solid"/>
                      <a:round/>
                      <a:headEnd type="none" w="med" len="med"/>
                      <a:tailEnd type="none" w="med" len="med"/>
                    </a:lnR>
                    <a:lnT w="12700" cap="flat" cmpd="sng" algn="ctr">
                      <a:solidFill>
                        <a:srgbClr val="C4B598"/>
                      </a:solidFill>
                      <a:prstDash val="solid"/>
                      <a:round/>
                      <a:headEnd type="none" w="med" len="med"/>
                      <a:tailEnd type="none" w="med" len="med"/>
                    </a:lnT>
                    <a:lnB w="12700" cap="flat" cmpd="sng" algn="ctr">
                      <a:solidFill>
                        <a:srgbClr val="C4B598"/>
                      </a:solidFill>
                      <a:prstDash val="solid"/>
                      <a:round/>
                      <a:headEnd type="none" w="med" len="med"/>
                      <a:tailEnd type="none" w="med" len="med"/>
                    </a:lnB>
                    <a:solidFill>
                      <a:srgbClr val="F3EFE9"/>
                    </a:solidFill>
                  </a:tcPr>
                </a:tc>
                <a:tc>
                  <a:txBody>
                    <a:bodyPr/>
                    <a:lstStyle/>
                    <a:p>
                      <a:pPr marL="0" marR="0" lvl="0" indent="0" algn="l" defTabSz="914400" rtl="0" eaLnBrk="1" fontAlgn="base" latinLnBrk="0" hangingPunct="1">
                        <a:lnSpc>
                          <a:spcPct val="100000"/>
                        </a:lnSpc>
                        <a:spcBef>
                          <a:spcPct val="0"/>
                        </a:spcBef>
                        <a:spcAft>
                          <a:spcPct val="0"/>
                        </a:spcAft>
                        <a:buClr>
                          <a:srgbClr val="F39F29"/>
                        </a:buClr>
                        <a:buSzTx/>
                        <a:buFont typeface="Lucida Grande"/>
                        <a:buNone/>
                        <a:tabLst/>
                      </a:pPr>
                      <a:endParaRPr kumimoji="0" lang="en-GB" sz="1000" b="0" i="0" u="none" strike="noStrike" cap="none" normalizeH="0" baseline="0" dirty="0" smtClean="0">
                        <a:ln>
                          <a:noFill/>
                        </a:ln>
                        <a:solidFill>
                          <a:srgbClr val="000000"/>
                        </a:solidFill>
                        <a:effectLst/>
                        <a:latin typeface="Calibri" pitchFamily="34" charset="0"/>
                        <a:cs typeface="Arial" charset="0"/>
                      </a:endParaRPr>
                    </a:p>
                  </a:txBody>
                  <a:tcPr marL="80210" marR="80210" marT="40106" marB="40106" horzOverflow="overflow">
                    <a:lnL w="12700" cap="flat" cmpd="sng" algn="ctr">
                      <a:solidFill>
                        <a:srgbClr val="C4B598"/>
                      </a:solidFill>
                      <a:prstDash val="solid"/>
                      <a:round/>
                      <a:headEnd type="none" w="med" len="med"/>
                      <a:tailEnd type="none" w="med" len="med"/>
                    </a:lnL>
                    <a:lnR w="12700" cap="flat" cmpd="sng" algn="ctr">
                      <a:solidFill>
                        <a:srgbClr val="C4B598"/>
                      </a:solidFill>
                      <a:prstDash val="solid"/>
                      <a:round/>
                      <a:headEnd type="none" w="med" len="med"/>
                      <a:tailEnd type="none" w="med" len="med"/>
                    </a:lnR>
                    <a:lnT w="12700" cap="flat" cmpd="sng" algn="ctr">
                      <a:solidFill>
                        <a:srgbClr val="C4B598"/>
                      </a:solidFill>
                      <a:prstDash val="solid"/>
                      <a:round/>
                      <a:headEnd type="none" w="med" len="med"/>
                      <a:tailEnd type="none" w="med" len="med"/>
                    </a:lnT>
                    <a:lnB w="12700" cap="flat" cmpd="sng" algn="ctr">
                      <a:solidFill>
                        <a:srgbClr val="C4B598"/>
                      </a:solidFill>
                      <a:prstDash val="solid"/>
                      <a:round/>
                      <a:headEnd type="none" w="med" len="med"/>
                      <a:tailEnd type="none" w="med" len="med"/>
                    </a:lnB>
                    <a:solidFill>
                      <a:srgbClr val="F3EFE9"/>
                    </a:solidFill>
                  </a:tcPr>
                </a:tc>
                <a:tc>
                  <a:txBody>
                    <a:bodyPr/>
                    <a:lstStyle/>
                    <a:p>
                      <a:pPr marL="0" marR="0" lvl="0" indent="0" algn="l" defTabSz="914400" rtl="0" eaLnBrk="1" fontAlgn="base" latinLnBrk="0" hangingPunct="1">
                        <a:lnSpc>
                          <a:spcPct val="100000"/>
                        </a:lnSpc>
                        <a:spcBef>
                          <a:spcPct val="0"/>
                        </a:spcBef>
                        <a:spcAft>
                          <a:spcPct val="0"/>
                        </a:spcAft>
                        <a:buClr>
                          <a:srgbClr val="F39F29"/>
                        </a:buClr>
                        <a:buSzTx/>
                        <a:buFont typeface="Lucida Grande"/>
                        <a:buNone/>
                        <a:tabLst/>
                      </a:pPr>
                      <a:endParaRPr kumimoji="0" lang="en-GB" sz="1000" b="0" i="0" u="none" strike="noStrike" cap="none" normalizeH="0" baseline="0" dirty="0" smtClean="0">
                        <a:ln>
                          <a:noFill/>
                        </a:ln>
                        <a:solidFill>
                          <a:srgbClr val="000000"/>
                        </a:solidFill>
                        <a:effectLst/>
                        <a:latin typeface="Calibri" pitchFamily="34" charset="0"/>
                        <a:cs typeface="Arial" charset="0"/>
                      </a:endParaRPr>
                    </a:p>
                  </a:txBody>
                  <a:tcPr marL="80210" marR="80210" marT="40106" marB="40106" horzOverflow="overflow">
                    <a:lnL w="12700" cap="flat" cmpd="sng" algn="ctr">
                      <a:solidFill>
                        <a:srgbClr val="C4B598"/>
                      </a:solidFill>
                      <a:prstDash val="solid"/>
                      <a:round/>
                      <a:headEnd type="none" w="med" len="med"/>
                      <a:tailEnd type="none" w="med" len="med"/>
                    </a:lnL>
                    <a:lnR w="12700" cap="flat" cmpd="sng" algn="ctr">
                      <a:solidFill>
                        <a:srgbClr val="C4B598"/>
                      </a:solidFill>
                      <a:prstDash val="solid"/>
                      <a:round/>
                      <a:headEnd type="none" w="med" len="med"/>
                      <a:tailEnd type="none" w="med" len="med"/>
                    </a:lnR>
                    <a:lnT w="12700" cap="flat" cmpd="sng" algn="ctr">
                      <a:solidFill>
                        <a:srgbClr val="C4B598"/>
                      </a:solidFill>
                      <a:prstDash val="solid"/>
                      <a:round/>
                      <a:headEnd type="none" w="med" len="med"/>
                      <a:tailEnd type="none" w="med" len="med"/>
                    </a:lnT>
                    <a:lnB w="12700" cap="flat" cmpd="sng" algn="ctr">
                      <a:solidFill>
                        <a:srgbClr val="C4B598"/>
                      </a:solidFill>
                      <a:prstDash val="solid"/>
                      <a:round/>
                      <a:headEnd type="none" w="med" len="med"/>
                      <a:tailEnd type="none" w="med" len="med"/>
                    </a:lnB>
                    <a:solidFill>
                      <a:srgbClr val="F3EFE9"/>
                    </a:solidFill>
                  </a:tcPr>
                </a:tc>
                <a:tc>
                  <a:txBody>
                    <a:bodyPr/>
                    <a:lstStyle/>
                    <a:p>
                      <a:pPr marL="0" marR="0" lvl="0" indent="0" algn="l" defTabSz="914400" rtl="0" eaLnBrk="1" fontAlgn="base" latinLnBrk="0" hangingPunct="1">
                        <a:lnSpc>
                          <a:spcPct val="100000"/>
                        </a:lnSpc>
                        <a:spcBef>
                          <a:spcPct val="0"/>
                        </a:spcBef>
                        <a:spcAft>
                          <a:spcPct val="0"/>
                        </a:spcAft>
                        <a:buClr>
                          <a:srgbClr val="F39F29"/>
                        </a:buClr>
                        <a:buSzTx/>
                        <a:buFont typeface="Lucida Grande"/>
                        <a:buNone/>
                        <a:tabLst/>
                      </a:pPr>
                      <a:endParaRPr kumimoji="0" lang="en-GB" sz="1000" b="0" i="0" u="none" strike="noStrike" cap="none" normalizeH="0" baseline="0" dirty="0" smtClean="0">
                        <a:ln>
                          <a:noFill/>
                        </a:ln>
                        <a:solidFill>
                          <a:srgbClr val="000000"/>
                        </a:solidFill>
                        <a:effectLst/>
                        <a:latin typeface="Calibri" pitchFamily="34" charset="0"/>
                        <a:cs typeface="Arial" charset="0"/>
                      </a:endParaRPr>
                    </a:p>
                  </a:txBody>
                  <a:tcPr marL="80210" marR="80210" marT="40106" marB="40106" horzOverflow="overflow">
                    <a:lnL w="12700" cap="flat" cmpd="sng" algn="ctr">
                      <a:solidFill>
                        <a:srgbClr val="C4B598"/>
                      </a:solidFill>
                      <a:prstDash val="solid"/>
                      <a:round/>
                      <a:headEnd type="none" w="med" len="med"/>
                      <a:tailEnd type="none" w="med" len="med"/>
                    </a:lnL>
                    <a:lnR w="12700" cap="flat" cmpd="sng" algn="ctr">
                      <a:solidFill>
                        <a:srgbClr val="C4B598"/>
                      </a:solidFill>
                      <a:prstDash val="solid"/>
                      <a:round/>
                      <a:headEnd type="none" w="med" len="med"/>
                      <a:tailEnd type="none" w="med" len="med"/>
                    </a:lnR>
                    <a:lnT w="12700" cap="flat" cmpd="sng" algn="ctr">
                      <a:solidFill>
                        <a:srgbClr val="C4B598"/>
                      </a:solidFill>
                      <a:prstDash val="solid"/>
                      <a:round/>
                      <a:headEnd type="none" w="med" len="med"/>
                      <a:tailEnd type="none" w="med" len="med"/>
                    </a:lnT>
                    <a:lnB w="12700" cap="flat" cmpd="sng" algn="ctr">
                      <a:solidFill>
                        <a:srgbClr val="C4B598"/>
                      </a:solidFill>
                      <a:prstDash val="solid"/>
                      <a:round/>
                      <a:headEnd type="none" w="med" len="med"/>
                      <a:tailEnd type="none" w="med" len="med"/>
                    </a:lnB>
                    <a:solidFill>
                      <a:srgbClr val="F3EFE9"/>
                    </a:solidFill>
                  </a:tcPr>
                </a:tc>
                <a:tc>
                  <a:txBody>
                    <a:bodyPr/>
                    <a:lstStyle/>
                    <a:p>
                      <a:pPr marL="0" marR="0" lvl="0" indent="0" algn="l" defTabSz="914400" rtl="0" eaLnBrk="1" fontAlgn="base" latinLnBrk="0" hangingPunct="1">
                        <a:lnSpc>
                          <a:spcPct val="100000"/>
                        </a:lnSpc>
                        <a:spcBef>
                          <a:spcPct val="0"/>
                        </a:spcBef>
                        <a:spcAft>
                          <a:spcPct val="0"/>
                        </a:spcAft>
                        <a:buClr>
                          <a:srgbClr val="F39F29"/>
                        </a:buClr>
                        <a:buSzTx/>
                        <a:buFont typeface="Lucida Grande"/>
                        <a:buNone/>
                        <a:tabLst/>
                      </a:pPr>
                      <a:endParaRPr kumimoji="0" lang="en-GB" sz="1000" b="0" i="0" u="none" strike="noStrike" cap="none" normalizeH="0" baseline="0" dirty="0" smtClean="0">
                        <a:ln>
                          <a:noFill/>
                        </a:ln>
                        <a:solidFill>
                          <a:srgbClr val="000000"/>
                        </a:solidFill>
                        <a:effectLst/>
                        <a:latin typeface="Calibri" pitchFamily="34" charset="0"/>
                        <a:cs typeface="Arial" charset="0"/>
                      </a:endParaRPr>
                    </a:p>
                  </a:txBody>
                  <a:tcPr marL="80210" marR="80210" marT="40106" marB="40106" horzOverflow="overflow">
                    <a:lnL w="12700" cap="flat" cmpd="sng" algn="ctr">
                      <a:solidFill>
                        <a:srgbClr val="C4B598"/>
                      </a:solidFill>
                      <a:prstDash val="solid"/>
                      <a:round/>
                      <a:headEnd type="none" w="med" len="med"/>
                      <a:tailEnd type="none" w="med" len="med"/>
                    </a:lnL>
                    <a:lnR w="12700" cap="flat" cmpd="sng" algn="ctr">
                      <a:solidFill>
                        <a:srgbClr val="C4B598"/>
                      </a:solidFill>
                      <a:prstDash val="solid"/>
                      <a:round/>
                      <a:headEnd type="none" w="med" len="med"/>
                      <a:tailEnd type="none" w="med" len="med"/>
                    </a:lnR>
                    <a:lnT w="12700" cap="flat" cmpd="sng" algn="ctr">
                      <a:solidFill>
                        <a:srgbClr val="C4B598"/>
                      </a:solidFill>
                      <a:prstDash val="solid"/>
                      <a:round/>
                      <a:headEnd type="none" w="med" len="med"/>
                      <a:tailEnd type="none" w="med" len="med"/>
                    </a:lnT>
                    <a:lnB w="12700" cap="flat" cmpd="sng" algn="ctr">
                      <a:solidFill>
                        <a:srgbClr val="C4B598"/>
                      </a:solidFill>
                      <a:prstDash val="solid"/>
                      <a:round/>
                      <a:headEnd type="none" w="med" len="med"/>
                      <a:tailEnd type="none" w="med" len="med"/>
                    </a:lnB>
                    <a:solidFill>
                      <a:srgbClr val="F3EFE9"/>
                    </a:solidFill>
                  </a:tcPr>
                </a:tc>
                <a:tc>
                  <a:txBody>
                    <a:bodyPr/>
                    <a:lstStyle/>
                    <a:p>
                      <a:pPr marL="0" marR="0" lvl="0" indent="0" algn="l" defTabSz="914400" rtl="0" eaLnBrk="1" fontAlgn="base" latinLnBrk="0" hangingPunct="1">
                        <a:lnSpc>
                          <a:spcPct val="100000"/>
                        </a:lnSpc>
                        <a:spcBef>
                          <a:spcPct val="0"/>
                        </a:spcBef>
                        <a:spcAft>
                          <a:spcPct val="0"/>
                        </a:spcAft>
                        <a:buClr>
                          <a:srgbClr val="F39F29"/>
                        </a:buClr>
                        <a:buSzTx/>
                        <a:buFont typeface="Lucida Grande"/>
                        <a:buNone/>
                        <a:tabLst/>
                      </a:pPr>
                      <a:endParaRPr kumimoji="0" lang="en-GB" sz="1000" b="0" i="0" u="none" strike="noStrike" cap="none" normalizeH="0" baseline="0" dirty="0" smtClean="0">
                        <a:ln>
                          <a:noFill/>
                        </a:ln>
                        <a:solidFill>
                          <a:srgbClr val="000000"/>
                        </a:solidFill>
                        <a:effectLst/>
                        <a:latin typeface="Calibri" pitchFamily="34" charset="0"/>
                        <a:cs typeface="Arial" charset="0"/>
                      </a:endParaRPr>
                    </a:p>
                  </a:txBody>
                  <a:tcPr marL="80210" marR="80210" marT="40106" marB="40106" horzOverflow="overflow">
                    <a:lnL w="12700" cap="flat" cmpd="sng" algn="ctr">
                      <a:solidFill>
                        <a:srgbClr val="C4B598"/>
                      </a:solidFill>
                      <a:prstDash val="solid"/>
                      <a:round/>
                      <a:headEnd type="none" w="med" len="med"/>
                      <a:tailEnd type="none" w="med" len="med"/>
                    </a:lnL>
                    <a:lnR w="12700" cap="flat" cmpd="sng" algn="ctr">
                      <a:solidFill>
                        <a:srgbClr val="C4B598"/>
                      </a:solidFill>
                      <a:prstDash val="solid"/>
                      <a:round/>
                      <a:headEnd type="none" w="med" len="med"/>
                      <a:tailEnd type="none" w="med" len="med"/>
                    </a:lnR>
                    <a:lnT w="12700" cap="flat" cmpd="sng" algn="ctr">
                      <a:solidFill>
                        <a:srgbClr val="C4B598"/>
                      </a:solidFill>
                      <a:prstDash val="solid"/>
                      <a:round/>
                      <a:headEnd type="none" w="med" len="med"/>
                      <a:tailEnd type="none" w="med" len="med"/>
                    </a:lnT>
                    <a:lnB w="12700" cap="flat" cmpd="sng" algn="ctr">
                      <a:solidFill>
                        <a:srgbClr val="C4B598"/>
                      </a:solidFill>
                      <a:prstDash val="solid"/>
                      <a:round/>
                      <a:headEnd type="none" w="med" len="med"/>
                      <a:tailEnd type="none" w="med" len="med"/>
                    </a:lnB>
                    <a:solidFill>
                      <a:srgbClr val="F3EFE9"/>
                    </a:solidFill>
                  </a:tcPr>
                </a:tc>
              </a:tr>
              <a:tr h="401844">
                <a:tc>
                  <a:txBody>
                    <a:bodyPr/>
                    <a:lstStyle/>
                    <a:p>
                      <a:pPr marL="0" marR="0" lvl="0" indent="0" algn="l" defTabSz="914400" rtl="0" eaLnBrk="1" fontAlgn="base" latinLnBrk="0" hangingPunct="1">
                        <a:lnSpc>
                          <a:spcPct val="100000"/>
                        </a:lnSpc>
                        <a:spcBef>
                          <a:spcPct val="0"/>
                        </a:spcBef>
                        <a:spcAft>
                          <a:spcPct val="0"/>
                        </a:spcAft>
                        <a:buClr>
                          <a:srgbClr val="F39F29"/>
                        </a:buClr>
                        <a:buSzTx/>
                        <a:buFont typeface="Lucida Grande"/>
                        <a:buNone/>
                        <a:tabLst/>
                      </a:pPr>
                      <a:r>
                        <a:rPr kumimoji="0" lang="en-GB" sz="1000" u="none" strike="noStrike" cap="none" normalizeH="0" baseline="0" dirty="0" smtClean="0">
                          <a:ln>
                            <a:noFill/>
                          </a:ln>
                          <a:effectLst/>
                        </a:rPr>
                        <a:t>1.3 Increase public transport offer</a:t>
                      </a:r>
                      <a:endParaRPr kumimoji="0" lang="en-GB" sz="1000" b="0" i="0" u="none" strike="noStrike" cap="none" normalizeH="0" baseline="0" dirty="0" smtClean="0">
                        <a:ln>
                          <a:noFill/>
                        </a:ln>
                        <a:solidFill>
                          <a:srgbClr val="000000"/>
                        </a:solidFill>
                        <a:effectLst/>
                        <a:latin typeface="Calibri" pitchFamily="34" charset="0"/>
                        <a:cs typeface="Arial" charset="0"/>
                      </a:endParaRPr>
                    </a:p>
                  </a:txBody>
                  <a:tcPr marL="80210" marR="80210" marT="40106" marB="40106" horzOverflow="overflow">
                    <a:lnL w="12700" cap="flat" cmpd="sng" algn="ctr">
                      <a:solidFill>
                        <a:srgbClr val="C4B598"/>
                      </a:solidFill>
                      <a:prstDash val="solid"/>
                      <a:round/>
                      <a:headEnd type="none" w="med" len="med"/>
                      <a:tailEnd type="none" w="med" len="med"/>
                    </a:lnL>
                    <a:lnR w="12700" cap="flat" cmpd="sng" algn="ctr">
                      <a:solidFill>
                        <a:srgbClr val="C4B598"/>
                      </a:solidFill>
                      <a:prstDash val="solid"/>
                      <a:round/>
                      <a:headEnd type="none" w="med" len="med"/>
                      <a:tailEnd type="none" w="med" len="med"/>
                    </a:lnR>
                    <a:lnT w="12700" cap="flat" cmpd="sng" algn="ctr">
                      <a:solidFill>
                        <a:srgbClr val="C4B598"/>
                      </a:solidFill>
                      <a:prstDash val="solid"/>
                      <a:round/>
                      <a:headEnd type="none" w="med" len="med"/>
                      <a:tailEnd type="none" w="med" len="med"/>
                    </a:lnT>
                    <a:lnB w="12700" cap="flat" cmpd="sng" algn="ctr">
                      <a:solidFill>
                        <a:srgbClr val="C4B598"/>
                      </a:solidFill>
                      <a:prstDash val="solid"/>
                      <a:round/>
                      <a:headEnd type="none" w="med" len="med"/>
                      <a:tailEnd type="none" w="med" len="med"/>
                    </a:lnB>
                    <a:solidFill>
                      <a:srgbClr val="F3EFE9"/>
                    </a:solidFill>
                  </a:tcPr>
                </a:tc>
                <a:tc>
                  <a:txBody>
                    <a:bodyPr/>
                    <a:lstStyle/>
                    <a:p>
                      <a:pPr marL="0" marR="0" lvl="0" indent="0" algn="l" defTabSz="914400" rtl="0" eaLnBrk="1" fontAlgn="base" latinLnBrk="0" hangingPunct="1">
                        <a:lnSpc>
                          <a:spcPct val="100000"/>
                        </a:lnSpc>
                        <a:spcBef>
                          <a:spcPct val="0"/>
                        </a:spcBef>
                        <a:spcAft>
                          <a:spcPct val="0"/>
                        </a:spcAft>
                        <a:buClr>
                          <a:srgbClr val="F39F29"/>
                        </a:buClr>
                        <a:buSzTx/>
                        <a:buFont typeface="Lucida Grande"/>
                        <a:buNone/>
                        <a:tabLst/>
                      </a:pPr>
                      <a:endParaRPr kumimoji="0" lang="en-GB" sz="1000" b="0" i="0" u="none" strike="noStrike" cap="none" normalizeH="0" baseline="0" dirty="0" smtClean="0">
                        <a:ln>
                          <a:noFill/>
                        </a:ln>
                        <a:solidFill>
                          <a:srgbClr val="000000"/>
                        </a:solidFill>
                        <a:effectLst/>
                        <a:latin typeface="Calibri" pitchFamily="34" charset="0"/>
                        <a:cs typeface="Arial" charset="0"/>
                      </a:endParaRPr>
                    </a:p>
                  </a:txBody>
                  <a:tcPr marL="80210" marR="80210" marT="40106" marB="40106" horzOverflow="overflow">
                    <a:lnL w="12700" cap="flat" cmpd="sng" algn="ctr">
                      <a:solidFill>
                        <a:srgbClr val="C4B598"/>
                      </a:solidFill>
                      <a:prstDash val="solid"/>
                      <a:round/>
                      <a:headEnd type="none" w="med" len="med"/>
                      <a:tailEnd type="none" w="med" len="med"/>
                    </a:lnL>
                    <a:lnR w="12700" cap="flat" cmpd="sng" algn="ctr">
                      <a:solidFill>
                        <a:srgbClr val="C4B598"/>
                      </a:solidFill>
                      <a:prstDash val="solid"/>
                      <a:round/>
                      <a:headEnd type="none" w="med" len="med"/>
                      <a:tailEnd type="none" w="med" len="med"/>
                    </a:lnR>
                    <a:lnT w="12700" cap="flat" cmpd="sng" algn="ctr">
                      <a:solidFill>
                        <a:srgbClr val="C4B598"/>
                      </a:solidFill>
                      <a:prstDash val="solid"/>
                      <a:round/>
                      <a:headEnd type="none" w="med" len="med"/>
                      <a:tailEnd type="none" w="med" len="med"/>
                    </a:lnT>
                    <a:lnB w="12700" cap="flat" cmpd="sng" algn="ctr">
                      <a:solidFill>
                        <a:srgbClr val="C4B598"/>
                      </a:solidFill>
                      <a:prstDash val="solid"/>
                      <a:round/>
                      <a:headEnd type="none" w="med" len="med"/>
                      <a:tailEnd type="none" w="med" len="med"/>
                    </a:lnB>
                    <a:solidFill>
                      <a:srgbClr val="F3EFE9"/>
                    </a:solidFill>
                  </a:tcPr>
                </a:tc>
                <a:tc>
                  <a:txBody>
                    <a:bodyPr/>
                    <a:lstStyle/>
                    <a:p>
                      <a:pPr marL="0" marR="0" lvl="0" indent="0" algn="l" defTabSz="914400" rtl="0" eaLnBrk="1" fontAlgn="base" latinLnBrk="0" hangingPunct="1">
                        <a:lnSpc>
                          <a:spcPct val="100000"/>
                        </a:lnSpc>
                        <a:spcBef>
                          <a:spcPct val="0"/>
                        </a:spcBef>
                        <a:spcAft>
                          <a:spcPct val="0"/>
                        </a:spcAft>
                        <a:buClr>
                          <a:srgbClr val="F39F29"/>
                        </a:buClr>
                        <a:buSzTx/>
                        <a:buFont typeface="Lucida Grande"/>
                        <a:buNone/>
                        <a:tabLst/>
                      </a:pPr>
                      <a:endParaRPr kumimoji="0" lang="en-GB" sz="1000" b="0" i="0" u="none" strike="noStrike" cap="none" normalizeH="0" baseline="0" dirty="0" smtClean="0">
                        <a:ln>
                          <a:noFill/>
                        </a:ln>
                        <a:solidFill>
                          <a:srgbClr val="000000"/>
                        </a:solidFill>
                        <a:effectLst/>
                        <a:latin typeface="Calibri" pitchFamily="34" charset="0"/>
                        <a:cs typeface="Arial" charset="0"/>
                      </a:endParaRPr>
                    </a:p>
                  </a:txBody>
                  <a:tcPr marL="80210" marR="80210" marT="40106" marB="40106" horzOverflow="overflow">
                    <a:lnL w="12700" cap="flat" cmpd="sng" algn="ctr">
                      <a:solidFill>
                        <a:srgbClr val="C4B598"/>
                      </a:solidFill>
                      <a:prstDash val="solid"/>
                      <a:round/>
                      <a:headEnd type="none" w="med" len="med"/>
                      <a:tailEnd type="none" w="med" len="med"/>
                    </a:lnL>
                    <a:lnR w="12700" cap="flat" cmpd="sng" algn="ctr">
                      <a:solidFill>
                        <a:srgbClr val="C4B598"/>
                      </a:solidFill>
                      <a:prstDash val="solid"/>
                      <a:round/>
                      <a:headEnd type="none" w="med" len="med"/>
                      <a:tailEnd type="none" w="med" len="med"/>
                    </a:lnR>
                    <a:lnT w="12700" cap="flat" cmpd="sng" algn="ctr">
                      <a:solidFill>
                        <a:srgbClr val="C4B598"/>
                      </a:solidFill>
                      <a:prstDash val="solid"/>
                      <a:round/>
                      <a:headEnd type="none" w="med" len="med"/>
                      <a:tailEnd type="none" w="med" len="med"/>
                    </a:lnT>
                    <a:lnB w="12700" cap="flat" cmpd="sng" algn="ctr">
                      <a:solidFill>
                        <a:srgbClr val="C4B598"/>
                      </a:solidFill>
                      <a:prstDash val="solid"/>
                      <a:round/>
                      <a:headEnd type="none" w="med" len="med"/>
                      <a:tailEnd type="none" w="med" len="med"/>
                    </a:lnB>
                    <a:solidFill>
                      <a:srgbClr val="F3EFE9"/>
                    </a:solidFill>
                  </a:tcPr>
                </a:tc>
                <a:tc>
                  <a:txBody>
                    <a:bodyPr/>
                    <a:lstStyle/>
                    <a:p>
                      <a:pPr marL="0" marR="0" lvl="0" indent="0" algn="l" defTabSz="914400" rtl="0" eaLnBrk="1" fontAlgn="base" latinLnBrk="0" hangingPunct="1">
                        <a:lnSpc>
                          <a:spcPct val="100000"/>
                        </a:lnSpc>
                        <a:spcBef>
                          <a:spcPct val="0"/>
                        </a:spcBef>
                        <a:spcAft>
                          <a:spcPct val="0"/>
                        </a:spcAft>
                        <a:buClr>
                          <a:srgbClr val="F39F29"/>
                        </a:buClr>
                        <a:buSzTx/>
                        <a:buFont typeface="Lucida Grande"/>
                        <a:buNone/>
                        <a:tabLst/>
                      </a:pPr>
                      <a:endParaRPr kumimoji="0" lang="en-GB" sz="1000" b="0" i="0" u="none" strike="noStrike" cap="none" normalizeH="0" baseline="0" dirty="0" smtClean="0">
                        <a:ln>
                          <a:noFill/>
                        </a:ln>
                        <a:solidFill>
                          <a:srgbClr val="000000"/>
                        </a:solidFill>
                        <a:effectLst/>
                        <a:latin typeface="Calibri" pitchFamily="34" charset="0"/>
                        <a:cs typeface="Arial" charset="0"/>
                      </a:endParaRPr>
                    </a:p>
                  </a:txBody>
                  <a:tcPr marL="80210" marR="80210" marT="40106" marB="40106" horzOverflow="overflow">
                    <a:lnL w="12700" cap="flat" cmpd="sng" algn="ctr">
                      <a:solidFill>
                        <a:srgbClr val="C4B598"/>
                      </a:solidFill>
                      <a:prstDash val="solid"/>
                      <a:round/>
                      <a:headEnd type="none" w="med" len="med"/>
                      <a:tailEnd type="none" w="med" len="med"/>
                    </a:lnL>
                    <a:lnR w="12700" cap="flat" cmpd="sng" algn="ctr">
                      <a:solidFill>
                        <a:srgbClr val="C4B598"/>
                      </a:solidFill>
                      <a:prstDash val="solid"/>
                      <a:round/>
                      <a:headEnd type="none" w="med" len="med"/>
                      <a:tailEnd type="none" w="med" len="med"/>
                    </a:lnR>
                    <a:lnT w="12700" cap="flat" cmpd="sng" algn="ctr">
                      <a:solidFill>
                        <a:srgbClr val="C4B598"/>
                      </a:solidFill>
                      <a:prstDash val="solid"/>
                      <a:round/>
                      <a:headEnd type="none" w="med" len="med"/>
                      <a:tailEnd type="none" w="med" len="med"/>
                    </a:lnT>
                    <a:lnB w="12700" cap="flat" cmpd="sng" algn="ctr">
                      <a:solidFill>
                        <a:srgbClr val="C4B598"/>
                      </a:solidFill>
                      <a:prstDash val="solid"/>
                      <a:round/>
                      <a:headEnd type="none" w="med" len="med"/>
                      <a:tailEnd type="none" w="med" len="med"/>
                    </a:lnB>
                    <a:solidFill>
                      <a:srgbClr val="F3EFE9"/>
                    </a:solidFill>
                  </a:tcPr>
                </a:tc>
                <a:tc>
                  <a:txBody>
                    <a:bodyPr/>
                    <a:lstStyle/>
                    <a:p>
                      <a:pPr marL="0" marR="0" lvl="0" indent="0" algn="l" defTabSz="914400" rtl="0" eaLnBrk="1" fontAlgn="base" latinLnBrk="0" hangingPunct="1">
                        <a:lnSpc>
                          <a:spcPct val="100000"/>
                        </a:lnSpc>
                        <a:spcBef>
                          <a:spcPct val="0"/>
                        </a:spcBef>
                        <a:spcAft>
                          <a:spcPct val="0"/>
                        </a:spcAft>
                        <a:buClr>
                          <a:srgbClr val="F39F29"/>
                        </a:buClr>
                        <a:buSzTx/>
                        <a:buFont typeface="Lucida Grande"/>
                        <a:buNone/>
                        <a:tabLst/>
                      </a:pPr>
                      <a:endParaRPr kumimoji="0" lang="en-GB" sz="1000" b="0" i="0" u="none" strike="noStrike" cap="none" normalizeH="0" baseline="0" dirty="0" smtClean="0">
                        <a:ln>
                          <a:noFill/>
                        </a:ln>
                        <a:solidFill>
                          <a:srgbClr val="000000"/>
                        </a:solidFill>
                        <a:effectLst/>
                        <a:latin typeface="Calibri" pitchFamily="34" charset="0"/>
                        <a:cs typeface="Arial" charset="0"/>
                      </a:endParaRPr>
                    </a:p>
                  </a:txBody>
                  <a:tcPr marL="80210" marR="80210" marT="40106" marB="40106" horzOverflow="overflow">
                    <a:lnL w="12700" cap="flat" cmpd="sng" algn="ctr">
                      <a:solidFill>
                        <a:srgbClr val="C4B598"/>
                      </a:solidFill>
                      <a:prstDash val="solid"/>
                      <a:round/>
                      <a:headEnd type="none" w="med" len="med"/>
                      <a:tailEnd type="none" w="med" len="med"/>
                    </a:lnL>
                    <a:lnR w="12700" cap="flat" cmpd="sng" algn="ctr">
                      <a:solidFill>
                        <a:srgbClr val="C4B598"/>
                      </a:solidFill>
                      <a:prstDash val="solid"/>
                      <a:round/>
                      <a:headEnd type="none" w="med" len="med"/>
                      <a:tailEnd type="none" w="med" len="med"/>
                    </a:lnR>
                    <a:lnT w="12700" cap="flat" cmpd="sng" algn="ctr">
                      <a:solidFill>
                        <a:srgbClr val="C4B598"/>
                      </a:solidFill>
                      <a:prstDash val="solid"/>
                      <a:round/>
                      <a:headEnd type="none" w="med" len="med"/>
                      <a:tailEnd type="none" w="med" len="med"/>
                    </a:lnT>
                    <a:lnB w="12700" cap="flat" cmpd="sng" algn="ctr">
                      <a:solidFill>
                        <a:srgbClr val="C4B598"/>
                      </a:solidFill>
                      <a:prstDash val="solid"/>
                      <a:round/>
                      <a:headEnd type="none" w="med" len="med"/>
                      <a:tailEnd type="none" w="med" len="med"/>
                    </a:lnB>
                    <a:solidFill>
                      <a:srgbClr val="F3EFE9"/>
                    </a:solidFill>
                  </a:tcPr>
                </a:tc>
                <a:tc>
                  <a:txBody>
                    <a:bodyPr/>
                    <a:lstStyle/>
                    <a:p>
                      <a:pPr marL="0" marR="0" lvl="0" indent="0" algn="l" defTabSz="914400" rtl="0" eaLnBrk="1" fontAlgn="base" latinLnBrk="0" hangingPunct="1">
                        <a:lnSpc>
                          <a:spcPct val="100000"/>
                        </a:lnSpc>
                        <a:spcBef>
                          <a:spcPct val="0"/>
                        </a:spcBef>
                        <a:spcAft>
                          <a:spcPct val="0"/>
                        </a:spcAft>
                        <a:buClr>
                          <a:srgbClr val="F39F29"/>
                        </a:buClr>
                        <a:buSzTx/>
                        <a:buFont typeface="Lucida Grande"/>
                        <a:buNone/>
                        <a:tabLst/>
                      </a:pPr>
                      <a:endParaRPr kumimoji="0" lang="en-GB" sz="1000" b="0" i="0" u="none" strike="noStrike" cap="none" normalizeH="0" baseline="0" dirty="0" smtClean="0">
                        <a:ln>
                          <a:noFill/>
                        </a:ln>
                        <a:solidFill>
                          <a:srgbClr val="000000"/>
                        </a:solidFill>
                        <a:effectLst/>
                        <a:latin typeface="Calibri" pitchFamily="34" charset="0"/>
                        <a:cs typeface="Arial" charset="0"/>
                      </a:endParaRPr>
                    </a:p>
                  </a:txBody>
                  <a:tcPr marL="80210" marR="80210" marT="40106" marB="40106" horzOverflow="overflow">
                    <a:lnL w="12700" cap="flat" cmpd="sng" algn="ctr">
                      <a:solidFill>
                        <a:srgbClr val="C4B598"/>
                      </a:solidFill>
                      <a:prstDash val="solid"/>
                      <a:round/>
                      <a:headEnd type="none" w="med" len="med"/>
                      <a:tailEnd type="none" w="med" len="med"/>
                    </a:lnL>
                    <a:lnR w="12700" cap="flat" cmpd="sng" algn="ctr">
                      <a:solidFill>
                        <a:srgbClr val="C4B598"/>
                      </a:solidFill>
                      <a:prstDash val="solid"/>
                      <a:round/>
                      <a:headEnd type="none" w="med" len="med"/>
                      <a:tailEnd type="none" w="med" len="med"/>
                    </a:lnR>
                    <a:lnT w="12700" cap="flat" cmpd="sng" algn="ctr">
                      <a:solidFill>
                        <a:srgbClr val="C4B598"/>
                      </a:solidFill>
                      <a:prstDash val="solid"/>
                      <a:round/>
                      <a:headEnd type="none" w="med" len="med"/>
                      <a:tailEnd type="none" w="med" len="med"/>
                    </a:lnT>
                    <a:lnB w="12700" cap="flat" cmpd="sng" algn="ctr">
                      <a:solidFill>
                        <a:srgbClr val="C4B598"/>
                      </a:solidFill>
                      <a:prstDash val="solid"/>
                      <a:round/>
                      <a:headEnd type="none" w="med" len="med"/>
                      <a:tailEnd type="none" w="med" len="med"/>
                    </a:lnB>
                    <a:solidFill>
                      <a:srgbClr val="F3EFE9"/>
                    </a:solidFill>
                  </a:tcPr>
                </a:tc>
              </a:tr>
              <a:tr h="401844">
                <a:tc>
                  <a:txBody>
                    <a:bodyPr/>
                    <a:lstStyle/>
                    <a:p>
                      <a:pPr marL="0" marR="0" lvl="0" indent="0" algn="l" defTabSz="914400" rtl="0" eaLnBrk="1" fontAlgn="base" latinLnBrk="0" hangingPunct="1">
                        <a:lnSpc>
                          <a:spcPct val="100000"/>
                        </a:lnSpc>
                        <a:spcBef>
                          <a:spcPct val="0"/>
                        </a:spcBef>
                        <a:spcAft>
                          <a:spcPct val="0"/>
                        </a:spcAft>
                        <a:buClr>
                          <a:srgbClr val="F39F29"/>
                        </a:buClr>
                        <a:buSzTx/>
                        <a:buFont typeface="Lucida Grande"/>
                        <a:buNone/>
                        <a:tabLst/>
                      </a:pPr>
                      <a:r>
                        <a:rPr kumimoji="0" lang="en-GB" sz="1000" u="none" strike="noStrike" cap="none" normalizeH="0" baseline="0" dirty="0" smtClean="0">
                          <a:ln>
                            <a:noFill/>
                          </a:ln>
                          <a:effectLst/>
                        </a:rPr>
                        <a:t>1.4 Extend and improve cycle network</a:t>
                      </a:r>
                      <a:endParaRPr kumimoji="0" lang="en-GB" sz="1000" b="0" i="0" u="none" strike="noStrike" cap="none" normalizeH="0" baseline="0" dirty="0" smtClean="0">
                        <a:ln>
                          <a:noFill/>
                        </a:ln>
                        <a:solidFill>
                          <a:srgbClr val="000000"/>
                        </a:solidFill>
                        <a:effectLst/>
                        <a:latin typeface="Calibri" pitchFamily="34" charset="0"/>
                        <a:cs typeface="Arial" charset="0"/>
                      </a:endParaRPr>
                    </a:p>
                  </a:txBody>
                  <a:tcPr marL="80210" marR="80210" marT="40106" marB="40106" horzOverflow="overflow">
                    <a:lnL w="12700" cap="flat" cmpd="sng" algn="ctr">
                      <a:solidFill>
                        <a:srgbClr val="C4B598"/>
                      </a:solidFill>
                      <a:prstDash val="solid"/>
                      <a:round/>
                      <a:headEnd type="none" w="med" len="med"/>
                      <a:tailEnd type="none" w="med" len="med"/>
                    </a:lnL>
                    <a:lnR w="12700" cap="flat" cmpd="sng" algn="ctr">
                      <a:solidFill>
                        <a:srgbClr val="C4B598"/>
                      </a:solidFill>
                      <a:prstDash val="solid"/>
                      <a:round/>
                      <a:headEnd type="none" w="med" len="med"/>
                      <a:tailEnd type="none" w="med" len="med"/>
                    </a:lnR>
                    <a:lnT w="12700" cap="flat" cmpd="sng" algn="ctr">
                      <a:solidFill>
                        <a:srgbClr val="C4B598"/>
                      </a:solidFill>
                      <a:prstDash val="solid"/>
                      <a:round/>
                      <a:headEnd type="none" w="med" len="med"/>
                      <a:tailEnd type="none" w="med" len="med"/>
                    </a:lnT>
                    <a:lnB w="12700" cap="flat" cmpd="sng" algn="ctr">
                      <a:solidFill>
                        <a:srgbClr val="C4B598"/>
                      </a:solidFill>
                      <a:prstDash val="solid"/>
                      <a:round/>
                      <a:headEnd type="none" w="med" len="med"/>
                      <a:tailEnd type="none" w="med" len="med"/>
                    </a:lnB>
                    <a:solidFill>
                      <a:srgbClr val="F3EFE9"/>
                    </a:solidFill>
                  </a:tcPr>
                </a:tc>
                <a:tc>
                  <a:txBody>
                    <a:bodyPr/>
                    <a:lstStyle/>
                    <a:p>
                      <a:pPr marL="0" marR="0" lvl="0" indent="0" algn="l" defTabSz="914400" rtl="0" eaLnBrk="1" fontAlgn="base" latinLnBrk="0" hangingPunct="1">
                        <a:lnSpc>
                          <a:spcPct val="100000"/>
                        </a:lnSpc>
                        <a:spcBef>
                          <a:spcPct val="0"/>
                        </a:spcBef>
                        <a:spcAft>
                          <a:spcPct val="0"/>
                        </a:spcAft>
                        <a:buClr>
                          <a:srgbClr val="F39F29"/>
                        </a:buClr>
                        <a:buSzTx/>
                        <a:buFont typeface="Lucida Grande"/>
                        <a:buNone/>
                        <a:tabLst/>
                      </a:pPr>
                      <a:endParaRPr kumimoji="0" lang="en-GB" sz="1000" b="0" i="0" u="none" strike="noStrike" cap="none" normalizeH="0" baseline="0" dirty="0" smtClean="0">
                        <a:ln>
                          <a:noFill/>
                        </a:ln>
                        <a:solidFill>
                          <a:srgbClr val="000000"/>
                        </a:solidFill>
                        <a:effectLst/>
                        <a:latin typeface="Calibri" pitchFamily="34" charset="0"/>
                        <a:cs typeface="Arial" charset="0"/>
                      </a:endParaRPr>
                    </a:p>
                  </a:txBody>
                  <a:tcPr marL="80210" marR="80210" marT="40106" marB="40106" horzOverflow="overflow">
                    <a:lnL w="12700" cap="flat" cmpd="sng" algn="ctr">
                      <a:solidFill>
                        <a:srgbClr val="C4B598"/>
                      </a:solidFill>
                      <a:prstDash val="solid"/>
                      <a:round/>
                      <a:headEnd type="none" w="med" len="med"/>
                      <a:tailEnd type="none" w="med" len="med"/>
                    </a:lnL>
                    <a:lnR w="12700" cap="flat" cmpd="sng" algn="ctr">
                      <a:solidFill>
                        <a:srgbClr val="C4B598"/>
                      </a:solidFill>
                      <a:prstDash val="solid"/>
                      <a:round/>
                      <a:headEnd type="none" w="med" len="med"/>
                      <a:tailEnd type="none" w="med" len="med"/>
                    </a:lnR>
                    <a:lnT w="12700" cap="flat" cmpd="sng" algn="ctr">
                      <a:solidFill>
                        <a:srgbClr val="C4B598"/>
                      </a:solidFill>
                      <a:prstDash val="solid"/>
                      <a:round/>
                      <a:headEnd type="none" w="med" len="med"/>
                      <a:tailEnd type="none" w="med" len="med"/>
                    </a:lnT>
                    <a:lnB w="12700" cap="flat" cmpd="sng" algn="ctr">
                      <a:solidFill>
                        <a:srgbClr val="C4B598"/>
                      </a:solidFill>
                      <a:prstDash val="solid"/>
                      <a:round/>
                      <a:headEnd type="none" w="med" len="med"/>
                      <a:tailEnd type="none" w="med" len="med"/>
                    </a:lnB>
                    <a:solidFill>
                      <a:srgbClr val="F3EFE9"/>
                    </a:solidFill>
                  </a:tcPr>
                </a:tc>
                <a:tc>
                  <a:txBody>
                    <a:bodyPr/>
                    <a:lstStyle/>
                    <a:p>
                      <a:pPr marL="0" marR="0" lvl="0" indent="0" algn="l" defTabSz="914400" rtl="0" eaLnBrk="1" fontAlgn="base" latinLnBrk="0" hangingPunct="1">
                        <a:lnSpc>
                          <a:spcPct val="100000"/>
                        </a:lnSpc>
                        <a:spcBef>
                          <a:spcPct val="0"/>
                        </a:spcBef>
                        <a:spcAft>
                          <a:spcPct val="0"/>
                        </a:spcAft>
                        <a:buClr>
                          <a:srgbClr val="F39F29"/>
                        </a:buClr>
                        <a:buSzTx/>
                        <a:buFont typeface="Lucida Grande"/>
                        <a:buNone/>
                        <a:tabLst/>
                      </a:pPr>
                      <a:endParaRPr kumimoji="0" lang="en-GB" sz="1000" b="0" i="0" u="none" strike="noStrike" cap="none" normalizeH="0" baseline="0" dirty="0" smtClean="0">
                        <a:ln>
                          <a:noFill/>
                        </a:ln>
                        <a:solidFill>
                          <a:srgbClr val="000000"/>
                        </a:solidFill>
                        <a:effectLst/>
                        <a:latin typeface="Calibri" pitchFamily="34" charset="0"/>
                        <a:cs typeface="Arial" charset="0"/>
                      </a:endParaRPr>
                    </a:p>
                  </a:txBody>
                  <a:tcPr marL="80210" marR="80210" marT="40106" marB="40106" horzOverflow="overflow">
                    <a:lnL w="12700" cap="flat" cmpd="sng" algn="ctr">
                      <a:solidFill>
                        <a:srgbClr val="C4B598"/>
                      </a:solidFill>
                      <a:prstDash val="solid"/>
                      <a:round/>
                      <a:headEnd type="none" w="med" len="med"/>
                      <a:tailEnd type="none" w="med" len="med"/>
                    </a:lnL>
                    <a:lnR w="12700" cap="flat" cmpd="sng" algn="ctr">
                      <a:solidFill>
                        <a:srgbClr val="C4B598"/>
                      </a:solidFill>
                      <a:prstDash val="solid"/>
                      <a:round/>
                      <a:headEnd type="none" w="med" len="med"/>
                      <a:tailEnd type="none" w="med" len="med"/>
                    </a:lnR>
                    <a:lnT w="12700" cap="flat" cmpd="sng" algn="ctr">
                      <a:solidFill>
                        <a:srgbClr val="C4B598"/>
                      </a:solidFill>
                      <a:prstDash val="solid"/>
                      <a:round/>
                      <a:headEnd type="none" w="med" len="med"/>
                      <a:tailEnd type="none" w="med" len="med"/>
                    </a:lnT>
                    <a:lnB w="12700" cap="flat" cmpd="sng" algn="ctr">
                      <a:solidFill>
                        <a:srgbClr val="C4B598"/>
                      </a:solidFill>
                      <a:prstDash val="solid"/>
                      <a:round/>
                      <a:headEnd type="none" w="med" len="med"/>
                      <a:tailEnd type="none" w="med" len="med"/>
                    </a:lnB>
                    <a:solidFill>
                      <a:srgbClr val="F3EFE9"/>
                    </a:solidFill>
                  </a:tcPr>
                </a:tc>
                <a:tc>
                  <a:txBody>
                    <a:bodyPr/>
                    <a:lstStyle/>
                    <a:p>
                      <a:pPr marL="0" marR="0" lvl="0" indent="0" algn="l" defTabSz="914400" rtl="0" eaLnBrk="1" fontAlgn="base" latinLnBrk="0" hangingPunct="1">
                        <a:lnSpc>
                          <a:spcPct val="100000"/>
                        </a:lnSpc>
                        <a:spcBef>
                          <a:spcPct val="0"/>
                        </a:spcBef>
                        <a:spcAft>
                          <a:spcPct val="0"/>
                        </a:spcAft>
                        <a:buClr>
                          <a:srgbClr val="F39F29"/>
                        </a:buClr>
                        <a:buSzTx/>
                        <a:buFont typeface="Lucida Grande"/>
                        <a:buNone/>
                        <a:tabLst/>
                      </a:pPr>
                      <a:endParaRPr kumimoji="0" lang="en-GB" sz="1000" b="0" i="0" u="none" strike="noStrike" cap="none" normalizeH="0" baseline="0" dirty="0" smtClean="0">
                        <a:ln>
                          <a:noFill/>
                        </a:ln>
                        <a:solidFill>
                          <a:srgbClr val="000000"/>
                        </a:solidFill>
                        <a:effectLst/>
                        <a:latin typeface="Calibri" pitchFamily="34" charset="0"/>
                        <a:cs typeface="Arial" charset="0"/>
                      </a:endParaRPr>
                    </a:p>
                  </a:txBody>
                  <a:tcPr marL="80210" marR="80210" marT="40106" marB="40106" horzOverflow="overflow">
                    <a:lnL w="12700" cap="flat" cmpd="sng" algn="ctr">
                      <a:solidFill>
                        <a:srgbClr val="C4B598"/>
                      </a:solidFill>
                      <a:prstDash val="solid"/>
                      <a:round/>
                      <a:headEnd type="none" w="med" len="med"/>
                      <a:tailEnd type="none" w="med" len="med"/>
                    </a:lnL>
                    <a:lnR w="12700" cap="flat" cmpd="sng" algn="ctr">
                      <a:solidFill>
                        <a:srgbClr val="C4B598"/>
                      </a:solidFill>
                      <a:prstDash val="solid"/>
                      <a:round/>
                      <a:headEnd type="none" w="med" len="med"/>
                      <a:tailEnd type="none" w="med" len="med"/>
                    </a:lnR>
                    <a:lnT w="12700" cap="flat" cmpd="sng" algn="ctr">
                      <a:solidFill>
                        <a:srgbClr val="C4B598"/>
                      </a:solidFill>
                      <a:prstDash val="solid"/>
                      <a:round/>
                      <a:headEnd type="none" w="med" len="med"/>
                      <a:tailEnd type="none" w="med" len="med"/>
                    </a:lnT>
                    <a:lnB w="12700" cap="flat" cmpd="sng" algn="ctr">
                      <a:solidFill>
                        <a:srgbClr val="C4B598"/>
                      </a:solidFill>
                      <a:prstDash val="solid"/>
                      <a:round/>
                      <a:headEnd type="none" w="med" len="med"/>
                      <a:tailEnd type="none" w="med" len="med"/>
                    </a:lnB>
                    <a:solidFill>
                      <a:srgbClr val="F3EFE9"/>
                    </a:solidFill>
                  </a:tcPr>
                </a:tc>
                <a:tc>
                  <a:txBody>
                    <a:bodyPr/>
                    <a:lstStyle/>
                    <a:p>
                      <a:pPr marL="0" marR="0" lvl="0" indent="0" algn="l" defTabSz="914400" rtl="0" eaLnBrk="1" fontAlgn="base" latinLnBrk="0" hangingPunct="1">
                        <a:lnSpc>
                          <a:spcPct val="100000"/>
                        </a:lnSpc>
                        <a:spcBef>
                          <a:spcPct val="0"/>
                        </a:spcBef>
                        <a:spcAft>
                          <a:spcPct val="0"/>
                        </a:spcAft>
                        <a:buClr>
                          <a:srgbClr val="F39F29"/>
                        </a:buClr>
                        <a:buSzTx/>
                        <a:buFont typeface="Lucida Grande"/>
                        <a:buNone/>
                        <a:tabLst/>
                      </a:pPr>
                      <a:endParaRPr kumimoji="0" lang="en-GB" sz="1000" b="0" i="0" u="none" strike="noStrike" cap="none" normalizeH="0" baseline="0" dirty="0" smtClean="0">
                        <a:ln>
                          <a:noFill/>
                        </a:ln>
                        <a:solidFill>
                          <a:srgbClr val="000000"/>
                        </a:solidFill>
                        <a:effectLst/>
                        <a:latin typeface="Calibri" pitchFamily="34" charset="0"/>
                        <a:cs typeface="Arial" charset="0"/>
                      </a:endParaRPr>
                    </a:p>
                  </a:txBody>
                  <a:tcPr marL="80210" marR="80210" marT="40106" marB="40106" horzOverflow="overflow">
                    <a:lnL w="12700" cap="flat" cmpd="sng" algn="ctr">
                      <a:solidFill>
                        <a:srgbClr val="C4B598"/>
                      </a:solidFill>
                      <a:prstDash val="solid"/>
                      <a:round/>
                      <a:headEnd type="none" w="med" len="med"/>
                      <a:tailEnd type="none" w="med" len="med"/>
                    </a:lnL>
                    <a:lnR w="12700" cap="flat" cmpd="sng" algn="ctr">
                      <a:solidFill>
                        <a:srgbClr val="C4B598"/>
                      </a:solidFill>
                      <a:prstDash val="solid"/>
                      <a:round/>
                      <a:headEnd type="none" w="med" len="med"/>
                      <a:tailEnd type="none" w="med" len="med"/>
                    </a:lnR>
                    <a:lnT w="12700" cap="flat" cmpd="sng" algn="ctr">
                      <a:solidFill>
                        <a:srgbClr val="C4B598"/>
                      </a:solidFill>
                      <a:prstDash val="solid"/>
                      <a:round/>
                      <a:headEnd type="none" w="med" len="med"/>
                      <a:tailEnd type="none" w="med" len="med"/>
                    </a:lnT>
                    <a:lnB w="12700" cap="flat" cmpd="sng" algn="ctr">
                      <a:solidFill>
                        <a:srgbClr val="C4B598"/>
                      </a:solidFill>
                      <a:prstDash val="solid"/>
                      <a:round/>
                      <a:headEnd type="none" w="med" len="med"/>
                      <a:tailEnd type="none" w="med" len="med"/>
                    </a:lnB>
                    <a:solidFill>
                      <a:srgbClr val="F3EFE9"/>
                    </a:solidFill>
                  </a:tcPr>
                </a:tc>
                <a:tc>
                  <a:txBody>
                    <a:bodyPr/>
                    <a:lstStyle/>
                    <a:p>
                      <a:pPr marL="0" marR="0" lvl="0" indent="0" algn="l" defTabSz="914400" rtl="0" eaLnBrk="1" fontAlgn="base" latinLnBrk="0" hangingPunct="1">
                        <a:lnSpc>
                          <a:spcPct val="100000"/>
                        </a:lnSpc>
                        <a:spcBef>
                          <a:spcPct val="0"/>
                        </a:spcBef>
                        <a:spcAft>
                          <a:spcPct val="0"/>
                        </a:spcAft>
                        <a:buClr>
                          <a:srgbClr val="F39F29"/>
                        </a:buClr>
                        <a:buSzTx/>
                        <a:buFont typeface="Lucida Grande"/>
                        <a:buNone/>
                        <a:tabLst/>
                      </a:pPr>
                      <a:endParaRPr kumimoji="0" lang="en-GB" sz="1000" b="0" i="0" u="none" strike="noStrike" cap="none" normalizeH="0" baseline="0" dirty="0" smtClean="0">
                        <a:ln>
                          <a:noFill/>
                        </a:ln>
                        <a:solidFill>
                          <a:srgbClr val="000000"/>
                        </a:solidFill>
                        <a:effectLst/>
                        <a:latin typeface="Calibri" pitchFamily="34" charset="0"/>
                        <a:cs typeface="Arial" charset="0"/>
                      </a:endParaRPr>
                    </a:p>
                  </a:txBody>
                  <a:tcPr marL="80210" marR="80210" marT="40106" marB="40106" horzOverflow="overflow">
                    <a:lnL w="12700" cap="flat" cmpd="sng" algn="ctr">
                      <a:solidFill>
                        <a:srgbClr val="C4B598"/>
                      </a:solidFill>
                      <a:prstDash val="solid"/>
                      <a:round/>
                      <a:headEnd type="none" w="med" len="med"/>
                      <a:tailEnd type="none" w="med" len="med"/>
                    </a:lnL>
                    <a:lnR w="12700" cap="flat" cmpd="sng" algn="ctr">
                      <a:solidFill>
                        <a:srgbClr val="C4B598"/>
                      </a:solidFill>
                      <a:prstDash val="solid"/>
                      <a:round/>
                      <a:headEnd type="none" w="med" len="med"/>
                      <a:tailEnd type="none" w="med" len="med"/>
                    </a:lnR>
                    <a:lnT w="12700" cap="flat" cmpd="sng" algn="ctr">
                      <a:solidFill>
                        <a:srgbClr val="C4B598"/>
                      </a:solidFill>
                      <a:prstDash val="solid"/>
                      <a:round/>
                      <a:headEnd type="none" w="med" len="med"/>
                      <a:tailEnd type="none" w="med" len="med"/>
                    </a:lnT>
                    <a:lnB w="12700" cap="flat" cmpd="sng" algn="ctr">
                      <a:solidFill>
                        <a:srgbClr val="C4B598"/>
                      </a:solidFill>
                      <a:prstDash val="solid"/>
                      <a:round/>
                      <a:headEnd type="none" w="med" len="med"/>
                      <a:tailEnd type="none" w="med" len="med"/>
                    </a:lnB>
                    <a:solidFill>
                      <a:srgbClr val="F3EFE9"/>
                    </a:solidFill>
                  </a:tcPr>
                </a:tc>
              </a:tr>
              <a:tr h="559710">
                <a:tc>
                  <a:txBody>
                    <a:bodyPr/>
                    <a:lstStyle/>
                    <a:p>
                      <a:pPr marL="0" marR="0" lvl="0" indent="0" algn="l" defTabSz="914400" rtl="0" eaLnBrk="1" fontAlgn="base" latinLnBrk="0" hangingPunct="1">
                        <a:lnSpc>
                          <a:spcPct val="100000"/>
                        </a:lnSpc>
                        <a:spcBef>
                          <a:spcPct val="0"/>
                        </a:spcBef>
                        <a:spcAft>
                          <a:spcPct val="0"/>
                        </a:spcAft>
                        <a:buClr>
                          <a:srgbClr val="F39F29"/>
                        </a:buClr>
                        <a:buSzTx/>
                        <a:buFont typeface="Lucida Grande"/>
                        <a:buNone/>
                        <a:tabLst/>
                      </a:pPr>
                      <a:r>
                        <a:rPr kumimoji="0" lang="en-GB" sz="1000" u="none" strike="noStrike" cap="none" normalizeH="0" baseline="0" dirty="0" smtClean="0">
                          <a:ln>
                            <a:noFill/>
                          </a:ln>
                          <a:effectLst/>
                        </a:rPr>
                        <a:t>1.5 Reorganise parking system (offer and access routes) </a:t>
                      </a:r>
                      <a:endParaRPr kumimoji="0" lang="en-GB" sz="1000" b="0" i="0" u="none" strike="noStrike" cap="none" normalizeH="0" baseline="0" dirty="0" smtClean="0">
                        <a:ln>
                          <a:noFill/>
                        </a:ln>
                        <a:solidFill>
                          <a:srgbClr val="000000"/>
                        </a:solidFill>
                        <a:effectLst/>
                        <a:latin typeface="Calibri" pitchFamily="34" charset="0"/>
                        <a:cs typeface="Arial" charset="0"/>
                      </a:endParaRPr>
                    </a:p>
                  </a:txBody>
                  <a:tcPr marL="80210" marR="80210" marT="40106" marB="40106" horzOverflow="overflow">
                    <a:lnL w="12700" cap="flat" cmpd="sng" algn="ctr">
                      <a:solidFill>
                        <a:srgbClr val="C4B598"/>
                      </a:solidFill>
                      <a:prstDash val="solid"/>
                      <a:round/>
                      <a:headEnd type="none" w="med" len="med"/>
                      <a:tailEnd type="none" w="med" len="med"/>
                    </a:lnL>
                    <a:lnR w="12700" cap="flat" cmpd="sng" algn="ctr">
                      <a:solidFill>
                        <a:srgbClr val="C4B598"/>
                      </a:solidFill>
                      <a:prstDash val="solid"/>
                      <a:round/>
                      <a:headEnd type="none" w="med" len="med"/>
                      <a:tailEnd type="none" w="med" len="med"/>
                    </a:lnR>
                    <a:lnT w="12700" cap="flat" cmpd="sng" algn="ctr">
                      <a:solidFill>
                        <a:srgbClr val="C4B598"/>
                      </a:solidFill>
                      <a:prstDash val="solid"/>
                      <a:round/>
                      <a:headEnd type="none" w="med" len="med"/>
                      <a:tailEnd type="none" w="med" len="med"/>
                    </a:lnT>
                    <a:lnB w="12700" cap="flat" cmpd="sng" algn="ctr">
                      <a:solidFill>
                        <a:srgbClr val="C4B598"/>
                      </a:solidFill>
                      <a:prstDash val="solid"/>
                      <a:round/>
                      <a:headEnd type="none" w="med" len="med"/>
                      <a:tailEnd type="none" w="med" len="med"/>
                    </a:lnB>
                    <a:solidFill>
                      <a:srgbClr val="F3EFE9"/>
                    </a:solidFill>
                  </a:tcPr>
                </a:tc>
                <a:tc>
                  <a:txBody>
                    <a:bodyPr/>
                    <a:lstStyle/>
                    <a:p>
                      <a:pPr marL="0" marR="0" lvl="0" indent="0" algn="l" defTabSz="914400" rtl="0" eaLnBrk="1" fontAlgn="base" latinLnBrk="0" hangingPunct="1">
                        <a:lnSpc>
                          <a:spcPct val="100000"/>
                        </a:lnSpc>
                        <a:spcBef>
                          <a:spcPct val="0"/>
                        </a:spcBef>
                        <a:spcAft>
                          <a:spcPct val="0"/>
                        </a:spcAft>
                        <a:buClr>
                          <a:srgbClr val="F39F29"/>
                        </a:buClr>
                        <a:buSzTx/>
                        <a:buFont typeface="Lucida Grande"/>
                        <a:buNone/>
                        <a:tabLst/>
                      </a:pPr>
                      <a:endParaRPr kumimoji="0" lang="en-GB" sz="1000" b="0" i="0" u="none" strike="noStrike" cap="none" normalizeH="0" baseline="0" dirty="0" smtClean="0">
                        <a:ln>
                          <a:noFill/>
                        </a:ln>
                        <a:solidFill>
                          <a:srgbClr val="000000"/>
                        </a:solidFill>
                        <a:effectLst/>
                        <a:latin typeface="Calibri" pitchFamily="34" charset="0"/>
                        <a:cs typeface="Arial" charset="0"/>
                      </a:endParaRPr>
                    </a:p>
                  </a:txBody>
                  <a:tcPr marL="80210" marR="80210" marT="40106" marB="40106" horzOverflow="overflow">
                    <a:lnL w="12700" cap="flat" cmpd="sng" algn="ctr">
                      <a:solidFill>
                        <a:srgbClr val="C4B598"/>
                      </a:solidFill>
                      <a:prstDash val="solid"/>
                      <a:round/>
                      <a:headEnd type="none" w="med" len="med"/>
                      <a:tailEnd type="none" w="med" len="med"/>
                    </a:lnL>
                    <a:lnR w="12700" cap="flat" cmpd="sng" algn="ctr">
                      <a:solidFill>
                        <a:srgbClr val="C4B598"/>
                      </a:solidFill>
                      <a:prstDash val="solid"/>
                      <a:round/>
                      <a:headEnd type="none" w="med" len="med"/>
                      <a:tailEnd type="none" w="med" len="med"/>
                    </a:lnR>
                    <a:lnT w="12700" cap="flat" cmpd="sng" algn="ctr">
                      <a:solidFill>
                        <a:srgbClr val="C4B598"/>
                      </a:solidFill>
                      <a:prstDash val="solid"/>
                      <a:round/>
                      <a:headEnd type="none" w="med" len="med"/>
                      <a:tailEnd type="none" w="med" len="med"/>
                    </a:lnT>
                    <a:lnB w="12700" cap="flat" cmpd="sng" algn="ctr">
                      <a:solidFill>
                        <a:srgbClr val="C4B598"/>
                      </a:solidFill>
                      <a:prstDash val="solid"/>
                      <a:round/>
                      <a:headEnd type="none" w="med" len="med"/>
                      <a:tailEnd type="none" w="med" len="med"/>
                    </a:lnB>
                    <a:solidFill>
                      <a:srgbClr val="F3EFE9"/>
                    </a:solidFill>
                  </a:tcPr>
                </a:tc>
                <a:tc>
                  <a:txBody>
                    <a:bodyPr/>
                    <a:lstStyle/>
                    <a:p>
                      <a:pPr marL="0" marR="0" lvl="0" indent="0" algn="l" defTabSz="914400" rtl="0" eaLnBrk="1" fontAlgn="base" latinLnBrk="0" hangingPunct="1">
                        <a:lnSpc>
                          <a:spcPct val="100000"/>
                        </a:lnSpc>
                        <a:spcBef>
                          <a:spcPct val="0"/>
                        </a:spcBef>
                        <a:spcAft>
                          <a:spcPct val="0"/>
                        </a:spcAft>
                        <a:buClr>
                          <a:srgbClr val="F39F29"/>
                        </a:buClr>
                        <a:buSzTx/>
                        <a:buFont typeface="Lucida Grande"/>
                        <a:buNone/>
                        <a:tabLst/>
                      </a:pPr>
                      <a:endParaRPr kumimoji="0" lang="en-GB" sz="1000" b="0" i="0" u="none" strike="noStrike" cap="none" normalizeH="0" baseline="0" dirty="0" smtClean="0">
                        <a:ln>
                          <a:noFill/>
                        </a:ln>
                        <a:solidFill>
                          <a:srgbClr val="000000"/>
                        </a:solidFill>
                        <a:effectLst/>
                        <a:latin typeface="Calibri" pitchFamily="34" charset="0"/>
                        <a:cs typeface="Arial" charset="0"/>
                      </a:endParaRPr>
                    </a:p>
                  </a:txBody>
                  <a:tcPr marL="80210" marR="80210" marT="40106" marB="40106" horzOverflow="overflow">
                    <a:lnL w="12700" cap="flat" cmpd="sng" algn="ctr">
                      <a:solidFill>
                        <a:srgbClr val="C4B598"/>
                      </a:solidFill>
                      <a:prstDash val="solid"/>
                      <a:round/>
                      <a:headEnd type="none" w="med" len="med"/>
                      <a:tailEnd type="none" w="med" len="med"/>
                    </a:lnL>
                    <a:lnR w="12700" cap="flat" cmpd="sng" algn="ctr">
                      <a:solidFill>
                        <a:srgbClr val="C4B598"/>
                      </a:solidFill>
                      <a:prstDash val="solid"/>
                      <a:round/>
                      <a:headEnd type="none" w="med" len="med"/>
                      <a:tailEnd type="none" w="med" len="med"/>
                    </a:lnR>
                    <a:lnT w="12700" cap="flat" cmpd="sng" algn="ctr">
                      <a:solidFill>
                        <a:srgbClr val="C4B598"/>
                      </a:solidFill>
                      <a:prstDash val="solid"/>
                      <a:round/>
                      <a:headEnd type="none" w="med" len="med"/>
                      <a:tailEnd type="none" w="med" len="med"/>
                    </a:lnT>
                    <a:lnB w="12700" cap="flat" cmpd="sng" algn="ctr">
                      <a:solidFill>
                        <a:srgbClr val="C4B598"/>
                      </a:solidFill>
                      <a:prstDash val="solid"/>
                      <a:round/>
                      <a:headEnd type="none" w="med" len="med"/>
                      <a:tailEnd type="none" w="med" len="med"/>
                    </a:lnB>
                    <a:solidFill>
                      <a:srgbClr val="F3EFE9"/>
                    </a:solidFill>
                  </a:tcPr>
                </a:tc>
                <a:tc>
                  <a:txBody>
                    <a:bodyPr/>
                    <a:lstStyle/>
                    <a:p>
                      <a:pPr marL="0" marR="0" lvl="0" indent="0" algn="l" defTabSz="914400" rtl="0" eaLnBrk="1" fontAlgn="base" latinLnBrk="0" hangingPunct="1">
                        <a:lnSpc>
                          <a:spcPct val="100000"/>
                        </a:lnSpc>
                        <a:spcBef>
                          <a:spcPct val="0"/>
                        </a:spcBef>
                        <a:spcAft>
                          <a:spcPct val="0"/>
                        </a:spcAft>
                        <a:buClr>
                          <a:srgbClr val="F39F29"/>
                        </a:buClr>
                        <a:buSzTx/>
                        <a:buFont typeface="Lucida Grande"/>
                        <a:buNone/>
                        <a:tabLst/>
                      </a:pPr>
                      <a:endParaRPr kumimoji="0" lang="en-GB" sz="1000" b="0" i="0" u="none" strike="noStrike" cap="none" normalizeH="0" baseline="0" dirty="0" smtClean="0">
                        <a:ln>
                          <a:noFill/>
                        </a:ln>
                        <a:solidFill>
                          <a:srgbClr val="000000"/>
                        </a:solidFill>
                        <a:effectLst/>
                        <a:latin typeface="Calibri" pitchFamily="34" charset="0"/>
                        <a:cs typeface="Arial" charset="0"/>
                      </a:endParaRPr>
                    </a:p>
                  </a:txBody>
                  <a:tcPr marL="80210" marR="80210" marT="40106" marB="40106" horzOverflow="overflow">
                    <a:lnL w="12700" cap="flat" cmpd="sng" algn="ctr">
                      <a:solidFill>
                        <a:srgbClr val="C4B598"/>
                      </a:solidFill>
                      <a:prstDash val="solid"/>
                      <a:round/>
                      <a:headEnd type="none" w="med" len="med"/>
                      <a:tailEnd type="none" w="med" len="med"/>
                    </a:lnL>
                    <a:lnR w="12700" cap="flat" cmpd="sng" algn="ctr">
                      <a:solidFill>
                        <a:srgbClr val="C4B598"/>
                      </a:solidFill>
                      <a:prstDash val="solid"/>
                      <a:round/>
                      <a:headEnd type="none" w="med" len="med"/>
                      <a:tailEnd type="none" w="med" len="med"/>
                    </a:lnR>
                    <a:lnT w="12700" cap="flat" cmpd="sng" algn="ctr">
                      <a:solidFill>
                        <a:srgbClr val="C4B598"/>
                      </a:solidFill>
                      <a:prstDash val="solid"/>
                      <a:round/>
                      <a:headEnd type="none" w="med" len="med"/>
                      <a:tailEnd type="none" w="med" len="med"/>
                    </a:lnT>
                    <a:lnB w="12700" cap="flat" cmpd="sng" algn="ctr">
                      <a:solidFill>
                        <a:srgbClr val="C4B598"/>
                      </a:solidFill>
                      <a:prstDash val="solid"/>
                      <a:round/>
                      <a:headEnd type="none" w="med" len="med"/>
                      <a:tailEnd type="none" w="med" len="med"/>
                    </a:lnB>
                    <a:solidFill>
                      <a:srgbClr val="F3EFE9"/>
                    </a:solidFill>
                  </a:tcPr>
                </a:tc>
                <a:tc>
                  <a:txBody>
                    <a:bodyPr/>
                    <a:lstStyle/>
                    <a:p>
                      <a:pPr marL="0" marR="0" lvl="0" indent="0" algn="l" defTabSz="914400" rtl="0" eaLnBrk="1" fontAlgn="base" latinLnBrk="0" hangingPunct="1">
                        <a:lnSpc>
                          <a:spcPct val="100000"/>
                        </a:lnSpc>
                        <a:spcBef>
                          <a:spcPct val="0"/>
                        </a:spcBef>
                        <a:spcAft>
                          <a:spcPct val="0"/>
                        </a:spcAft>
                        <a:buClr>
                          <a:srgbClr val="F39F29"/>
                        </a:buClr>
                        <a:buSzTx/>
                        <a:buFont typeface="Lucida Grande"/>
                        <a:buNone/>
                        <a:tabLst/>
                      </a:pPr>
                      <a:endParaRPr kumimoji="0" lang="en-GB" sz="1000" b="0" i="0" u="none" strike="noStrike" cap="none" normalizeH="0" baseline="0" dirty="0" smtClean="0">
                        <a:ln>
                          <a:noFill/>
                        </a:ln>
                        <a:solidFill>
                          <a:srgbClr val="000000"/>
                        </a:solidFill>
                        <a:effectLst/>
                        <a:latin typeface="Calibri" pitchFamily="34" charset="0"/>
                        <a:cs typeface="Arial" charset="0"/>
                      </a:endParaRPr>
                    </a:p>
                  </a:txBody>
                  <a:tcPr marL="80210" marR="80210" marT="40106" marB="40106" horzOverflow="overflow">
                    <a:lnL w="12700" cap="flat" cmpd="sng" algn="ctr">
                      <a:solidFill>
                        <a:srgbClr val="C4B598"/>
                      </a:solidFill>
                      <a:prstDash val="solid"/>
                      <a:round/>
                      <a:headEnd type="none" w="med" len="med"/>
                      <a:tailEnd type="none" w="med" len="med"/>
                    </a:lnL>
                    <a:lnR w="12700" cap="flat" cmpd="sng" algn="ctr">
                      <a:solidFill>
                        <a:srgbClr val="C4B598"/>
                      </a:solidFill>
                      <a:prstDash val="solid"/>
                      <a:round/>
                      <a:headEnd type="none" w="med" len="med"/>
                      <a:tailEnd type="none" w="med" len="med"/>
                    </a:lnR>
                    <a:lnT w="12700" cap="flat" cmpd="sng" algn="ctr">
                      <a:solidFill>
                        <a:srgbClr val="C4B598"/>
                      </a:solidFill>
                      <a:prstDash val="solid"/>
                      <a:round/>
                      <a:headEnd type="none" w="med" len="med"/>
                      <a:tailEnd type="none" w="med" len="med"/>
                    </a:lnT>
                    <a:lnB w="12700" cap="flat" cmpd="sng" algn="ctr">
                      <a:solidFill>
                        <a:srgbClr val="C4B598"/>
                      </a:solidFill>
                      <a:prstDash val="solid"/>
                      <a:round/>
                      <a:headEnd type="none" w="med" len="med"/>
                      <a:tailEnd type="none" w="med" len="med"/>
                    </a:lnB>
                    <a:solidFill>
                      <a:srgbClr val="F3EFE9"/>
                    </a:solidFill>
                  </a:tcPr>
                </a:tc>
                <a:tc>
                  <a:txBody>
                    <a:bodyPr/>
                    <a:lstStyle/>
                    <a:p>
                      <a:pPr marL="0" marR="0" lvl="0" indent="0" algn="l" defTabSz="914400" rtl="0" eaLnBrk="1" fontAlgn="base" latinLnBrk="0" hangingPunct="1">
                        <a:lnSpc>
                          <a:spcPct val="100000"/>
                        </a:lnSpc>
                        <a:spcBef>
                          <a:spcPct val="0"/>
                        </a:spcBef>
                        <a:spcAft>
                          <a:spcPct val="0"/>
                        </a:spcAft>
                        <a:buClr>
                          <a:srgbClr val="F39F29"/>
                        </a:buClr>
                        <a:buSzTx/>
                        <a:buFont typeface="Lucida Grande"/>
                        <a:buNone/>
                        <a:tabLst/>
                      </a:pPr>
                      <a:endParaRPr kumimoji="0" lang="en-GB" sz="1000" b="0" i="0" u="none" strike="noStrike" cap="none" normalizeH="0" baseline="0" dirty="0" smtClean="0">
                        <a:ln>
                          <a:noFill/>
                        </a:ln>
                        <a:solidFill>
                          <a:srgbClr val="000000"/>
                        </a:solidFill>
                        <a:effectLst/>
                        <a:latin typeface="Calibri" pitchFamily="34" charset="0"/>
                        <a:cs typeface="Arial" charset="0"/>
                      </a:endParaRPr>
                    </a:p>
                  </a:txBody>
                  <a:tcPr marL="80210" marR="80210" marT="40106" marB="40106" horzOverflow="overflow">
                    <a:lnL w="12700" cap="flat" cmpd="sng" algn="ctr">
                      <a:solidFill>
                        <a:srgbClr val="C4B598"/>
                      </a:solidFill>
                      <a:prstDash val="solid"/>
                      <a:round/>
                      <a:headEnd type="none" w="med" len="med"/>
                      <a:tailEnd type="none" w="med" len="med"/>
                    </a:lnL>
                    <a:lnR w="12700" cap="flat" cmpd="sng" algn="ctr">
                      <a:solidFill>
                        <a:srgbClr val="C4B598"/>
                      </a:solidFill>
                      <a:prstDash val="solid"/>
                      <a:round/>
                      <a:headEnd type="none" w="med" len="med"/>
                      <a:tailEnd type="none" w="med" len="med"/>
                    </a:lnR>
                    <a:lnT w="12700" cap="flat" cmpd="sng" algn="ctr">
                      <a:solidFill>
                        <a:srgbClr val="C4B598"/>
                      </a:solidFill>
                      <a:prstDash val="solid"/>
                      <a:round/>
                      <a:headEnd type="none" w="med" len="med"/>
                      <a:tailEnd type="none" w="med" len="med"/>
                    </a:lnT>
                    <a:lnB w="12700" cap="flat" cmpd="sng" algn="ctr">
                      <a:solidFill>
                        <a:srgbClr val="C4B598"/>
                      </a:solidFill>
                      <a:prstDash val="solid"/>
                      <a:round/>
                      <a:headEnd type="none" w="med" len="med"/>
                      <a:tailEnd type="none" w="med" len="med"/>
                    </a:lnB>
                    <a:solidFill>
                      <a:srgbClr val="F3EFE9"/>
                    </a:solidFill>
                  </a:tcPr>
                </a:tc>
              </a:tr>
              <a:tr h="243976">
                <a:tc>
                  <a:txBody>
                    <a:bodyPr/>
                    <a:lstStyle/>
                    <a:p>
                      <a:pPr marL="0" marR="0" lvl="0" indent="0" algn="l" defTabSz="914400" rtl="0" eaLnBrk="1" fontAlgn="base" latinLnBrk="0" hangingPunct="1">
                        <a:lnSpc>
                          <a:spcPct val="100000"/>
                        </a:lnSpc>
                        <a:spcBef>
                          <a:spcPct val="0"/>
                        </a:spcBef>
                        <a:spcAft>
                          <a:spcPct val="0"/>
                        </a:spcAft>
                        <a:buClr>
                          <a:srgbClr val="F39F29"/>
                        </a:buClr>
                        <a:buSzTx/>
                        <a:buFont typeface="Lucida Grande"/>
                        <a:buNone/>
                        <a:tabLst/>
                      </a:pPr>
                      <a:r>
                        <a:rPr kumimoji="0" lang="en-GB" sz="1000" u="none" strike="noStrike" cap="none" normalizeH="0" baseline="0" dirty="0" smtClean="0">
                          <a:ln>
                            <a:noFill/>
                          </a:ln>
                          <a:effectLst/>
                        </a:rPr>
                        <a:t>…</a:t>
                      </a:r>
                      <a:endParaRPr kumimoji="0" lang="en-GB" sz="1000" b="0" i="0" u="none" strike="noStrike" cap="none" normalizeH="0" baseline="0" dirty="0" smtClean="0">
                        <a:ln>
                          <a:noFill/>
                        </a:ln>
                        <a:solidFill>
                          <a:srgbClr val="000000"/>
                        </a:solidFill>
                        <a:effectLst/>
                        <a:latin typeface="Arial" charset="0"/>
                        <a:cs typeface="Arial" charset="0"/>
                      </a:endParaRPr>
                    </a:p>
                  </a:txBody>
                  <a:tcPr marL="80210" marR="80210" marT="40106" marB="40106" horzOverflow="overflow">
                    <a:lnL w="12700" cap="flat" cmpd="sng" algn="ctr">
                      <a:solidFill>
                        <a:srgbClr val="C4B598"/>
                      </a:solidFill>
                      <a:prstDash val="solid"/>
                      <a:round/>
                      <a:headEnd type="none" w="med" len="med"/>
                      <a:tailEnd type="none" w="med" len="med"/>
                    </a:lnL>
                    <a:lnR w="12700" cap="flat" cmpd="sng" algn="ctr">
                      <a:solidFill>
                        <a:srgbClr val="C4B598"/>
                      </a:solidFill>
                      <a:prstDash val="solid"/>
                      <a:round/>
                      <a:headEnd type="none" w="med" len="med"/>
                      <a:tailEnd type="none" w="med" len="med"/>
                    </a:lnR>
                    <a:lnT w="12700" cap="flat" cmpd="sng" algn="ctr">
                      <a:solidFill>
                        <a:srgbClr val="C4B598"/>
                      </a:solidFill>
                      <a:prstDash val="solid"/>
                      <a:round/>
                      <a:headEnd type="none" w="med" len="med"/>
                      <a:tailEnd type="none" w="med" len="med"/>
                    </a:lnT>
                    <a:lnB w="12700" cap="flat" cmpd="sng" algn="ctr">
                      <a:solidFill>
                        <a:srgbClr val="C4B598"/>
                      </a:solidFill>
                      <a:prstDash val="solid"/>
                      <a:round/>
                      <a:headEnd type="none" w="med" len="med"/>
                      <a:tailEnd type="none" w="med" len="med"/>
                    </a:lnB>
                    <a:solidFill>
                      <a:srgbClr val="F3EFE9"/>
                    </a:solidFill>
                  </a:tcPr>
                </a:tc>
                <a:tc>
                  <a:txBody>
                    <a:bodyPr/>
                    <a:lstStyle/>
                    <a:p>
                      <a:pPr marL="0" marR="0" lvl="0" indent="0" algn="l" defTabSz="914400" rtl="0" eaLnBrk="1" fontAlgn="base" latinLnBrk="0" hangingPunct="1">
                        <a:lnSpc>
                          <a:spcPct val="100000"/>
                        </a:lnSpc>
                        <a:spcBef>
                          <a:spcPct val="0"/>
                        </a:spcBef>
                        <a:spcAft>
                          <a:spcPct val="0"/>
                        </a:spcAft>
                        <a:buClr>
                          <a:srgbClr val="F39F29"/>
                        </a:buClr>
                        <a:buSzTx/>
                        <a:buFont typeface="Lucida Grande"/>
                        <a:buNone/>
                        <a:tabLst/>
                      </a:pPr>
                      <a:endParaRPr kumimoji="0" lang="en-GB" sz="1000" b="0" i="0" u="none" strike="noStrike" cap="none" normalizeH="0" baseline="0" dirty="0" smtClean="0">
                        <a:ln>
                          <a:noFill/>
                        </a:ln>
                        <a:solidFill>
                          <a:srgbClr val="000000"/>
                        </a:solidFill>
                        <a:effectLst/>
                        <a:latin typeface="Arial" charset="0"/>
                        <a:cs typeface="Arial" charset="0"/>
                      </a:endParaRPr>
                    </a:p>
                  </a:txBody>
                  <a:tcPr marL="80210" marR="80210" marT="40106" marB="40106" horzOverflow="overflow">
                    <a:lnL w="12700" cap="flat" cmpd="sng" algn="ctr">
                      <a:solidFill>
                        <a:srgbClr val="C4B598"/>
                      </a:solidFill>
                      <a:prstDash val="solid"/>
                      <a:round/>
                      <a:headEnd type="none" w="med" len="med"/>
                      <a:tailEnd type="none" w="med" len="med"/>
                    </a:lnL>
                    <a:lnR w="12700" cap="flat" cmpd="sng" algn="ctr">
                      <a:solidFill>
                        <a:srgbClr val="C4B598"/>
                      </a:solidFill>
                      <a:prstDash val="solid"/>
                      <a:round/>
                      <a:headEnd type="none" w="med" len="med"/>
                      <a:tailEnd type="none" w="med" len="med"/>
                    </a:lnR>
                    <a:lnT w="12700" cap="flat" cmpd="sng" algn="ctr">
                      <a:solidFill>
                        <a:srgbClr val="C4B598"/>
                      </a:solidFill>
                      <a:prstDash val="solid"/>
                      <a:round/>
                      <a:headEnd type="none" w="med" len="med"/>
                      <a:tailEnd type="none" w="med" len="med"/>
                    </a:lnT>
                    <a:lnB w="12700" cap="flat" cmpd="sng" algn="ctr">
                      <a:solidFill>
                        <a:srgbClr val="C4B598"/>
                      </a:solidFill>
                      <a:prstDash val="solid"/>
                      <a:round/>
                      <a:headEnd type="none" w="med" len="med"/>
                      <a:tailEnd type="none" w="med" len="med"/>
                    </a:lnB>
                    <a:solidFill>
                      <a:srgbClr val="F3EFE9"/>
                    </a:solidFill>
                  </a:tcPr>
                </a:tc>
                <a:tc>
                  <a:txBody>
                    <a:bodyPr/>
                    <a:lstStyle/>
                    <a:p>
                      <a:pPr marL="0" marR="0" lvl="0" indent="0" algn="l" defTabSz="914400" rtl="0" eaLnBrk="1" fontAlgn="base" latinLnBrk="0" hangingPunct="1">
                        <a:lnSpc>
                          <a:spcPct val="100000"/>
                        </a:lnSpc>
                        <a:spcBef>
                          <a:spcPct val="0"/>
                        </a:spcBef>
                        <a:spcAft>
                          <a:spcPct val="0"/>
                        </a:spcAft>
                        <a:buClr>
                          <a:srgbClr val="F39F29"/>
                        </a:buClr>
                        <a:buSzTx/>
                        <a:buFont typeface="Lucida Grande"/>
                        <a:buNone/>
                        <a:tabLst/>
                      </a:pPr>
                      <a:endParaRPr kumimoji="0" lang="en-GB" sz="1000" b="0" i="0" u="none" strike="noStrike" cap="none" normalizeH="0" baseline="0" dirty="0" smtClean="0">
                        <a:ln>
                          <a:noFill/>
                        </a:ln>
                        <a:solidFill>
                          <a:srgbClr val="000000"/>
                        </a:solidFill>
                        <a:effectLst/>
                        <a:latin typeface="Arial" charset="0"/>
                        <a:cs typeface="Arial" charset="0"/>
                      </a:endParaRPr>
                    </a:p>
                  </a:txBody>
                  <a:tcPr marL="80210" marR="80210" marT="40106" marB="40106" horzOverflow="overflow">
                    <a:lnL w="12700" cap="flat" cmpd="sng" algn="ctr">
                      <a:solidFill>
                        <a:srgbClr val="C4B598"/>
                      </a:solidFill>
                      <a:prstDash val="solid"/>
                      <a:round/>
                      <a:headEnd type="none" w="med" len="med"/>
                      <a:tailEnd type="none" w="med" len="med"/>
                    </a:lnL>
                    <a:lnR w="12700" cap="flat" cmpd="sng" algn="ctr">
                      <a:solidFill>
                        <a:srgbClr val="C4B598"/>
                      </a:solidFill>
                      <a:prstDash val="solid"/>
                      <a:round/>
                      <a:headEnd type="none" w="med" len="med"/>
                      <a:tailEnd type="none" w="med" len="med"/>
                    </a:lnR>
                    <a:lnT w="12700" cap="flat" cmpd="sng" algn="ctr">
                      <a:solidFill>
                        <a:srgbClr val="C4B598"/>
                      </a:solidFill>
                      <a:prstDash val="solid"/>
                      <a:round/>
                      <a:headEnd type="none" w="med" len="med"/>
                      <a:tailEnd type="none" w="med" len="med"/>
                    </a:lnT>
                    <a:lnB w="12700" cap="flat" cmpd="sng" algn="ctr">
                      <a:solidFill>
                        <a:srgbClr val="C4B598"/>
                      </a:solidFill>
                      <a:prstDash val="solid"/>
                      <a:round/>
                      <a:headEnd type="none" w="med" len="med"/>
                      <a:tailEnd type="none" w="med" len="med"/>
                    </a:lnB>
                    <a:solidFill>
                      <a:srgbClr val="F3EFE9"/>
                    </a:solidFill>
                  </a:tcPr>
                </a:tc>
                <a:tc>
                  <a:txBody>
                    <a:bodyPr/>
                    <a:lstStyle/>
                    <a:p>
                      <a:pPr marL="0" marR="0" lvl="0" indent="0" algn="l" defTabSz="914400" rtl="0" eaLnBrk="1" fontAlgn="base" latinLnBrk="0" hangingPunct="1">
                        <a:lnSpc>
                          <a:spcPct val="100000"/>
                        </a:lnSpc>
                        <a:spcBef>
                          <a:spcPct val="0"/>
                        </a:spcBef>
                        <a:spcAft>
                          <a:spcPct val="0"/>
                        </a:spcAft>
                        <a:buClr>
                          <a:srgbClr val="F39F29"/>
                        </a:buClr>
                        <a:buSzTx/>
                        <a:buFont typeface="Lucida Grande"/>
                        <a:buNone/>
                        <a:tabLst/>
                      </a:pPr>
                      <a:endParaRPr kumimoji="0" lang="en-GB" sz="1000" b="0" i="0" u="none" strike="noStrike" cap="none" normalizeH="0" baseline="0" dirty="0" smtClean="0">
                        <a:ln>
                          <a:noFill/>
                        </a:ln>
                        <a:solidFill>
                          <a:srgbClr val="000000"/>
                        </a:solidFill>
                        <a:effectLst/>
                        <a:latin typeface="Arial" charset="0"/>
                        <a:cs typeface="Arial" charset="0"/>
                      </a:endParaRPr>
                    </a:p>
                  </a:txBody>
                  <a:tcPr marL="80210" marR="80210" marT="40106" marB="40106" horzOverflow="overflow">
                    <a:lnL w="12700" cap="flat" cmpd="sng" algn="ctr">
                      <a:solidFill>
                        <a:srgbClr val="C4B598"/>
                      </a:solidFill>
                      <a:prstDash val="solid"/>
                      <a:round/>
                      <a:headEnd type="none" w="med" len="med"/>
                      <a:tailEnd type="none" w="med" len="med"/>
                    </a:lnL>
                    <a:lnR w="12700" cap="flat" cmpd="sng" algn="ctr">
                      <a:solidFill>
                        <a:srgbClr val="C4B598"/>
                      </a:solidFill>
                      <a:prstDash val="solid"/>
                      <a:round/>
                      <a:headEnd type="none" w="med" len="med"/>
                      <a:tailEnd type="none" w="med" len="med"/>
                    </a:lnR>
                    <a:lnT w="12700" cap="flat" cmpd="sng" algn="ctr">
                      <a:solidFill>
                        <a:srgbClr val="C4B598"/>
                      </a:solidFill>
                      <a:prstDash val="solid"/>
                      <a:round/>
                      <a:headEnd type="none" w="med" len="med"/>
                      <a:tailEnd type="none" w="med" len="med"/>
                    </a:lnT>
                    <a:lnB w="12700" cap="flat" cmpd="sng" algn="ctr">
                      <a:solidFill>
                        <a:srgbClr val="C4B598"/>
                      </a:solidFill>
                      <a:prstDash val="solid"/>
                      <a:round/>
                      <a:headEnd type="none" w="med" len="med"/>
                      <a:tailEnd type="none" w="med" len="med"/>
                    </a:lnB>
                    <a:solidFill>
                      <a:srgbClr val="F3EFE9"/>
                    </a:solidFill>
                  </a:tcPr>
                </a:tc>
                <a:tc>
                  <a:txBody>
                    <a:bodyPr/>
                    <a:lstStyle/>
                    <a:p>
                      <a:pPr marL="0" marR="0" lvl="0" indent="0" algn="l" defTabSz="914400" rtl="0" eaLnBrk="1" fontAlgn="base" latinLnBrk="0" hangingPunct="1">
                        <a:lnSpc>
                          <a:spcPct val="100000"/>
                        </a:lnSpc>
                        <a:spcBef>
                          <a:spcPct val="0"/>
                        </a:spcBef>
                        <a:spcAft>
                          <a:spcPct val="0"/>
                        </a:spcAft>
                        <a:buClr>
                          <a:srgbClr val="F39F29"/>
                        </a:buClr>
                        <a:buSzTx/>
                        <a:buFont typeface="Lucida Grande"/>
                        <a:buNone/>
                        <a:tabLst/>
                      </a:pPr>
                      <a:endParaRPr kumimoji="0" lang="en-GB" sz="1000" b="0" i="0" u="none" strike="noStrike" cap="none" normalizeH="0" baseline="0" dirty="0" smtClean="0">
                        <a:ln>
                          <a:noFill/>
                        </a:ln>
                        <a:solidFill>
                          <a:srgbClr val="000000"/>
                        </a:solidFill>
                        <a:effectLst/>
                        <a:latin typeface="Arial" charset="0"/>
                        <a:cs typeface="Arial" charset="0"/>
                      </a:endParaRPr>
                    </a:p>
                  </a:txBody>
                  <a:tcPr marL="80210" marR="80210" marT="40106" marB="40106" horzOverflow="overflow">
                    <a:lnL w="12700" cap="flat" cmpd="sng" algn="ctr">
                      <a:solidFill>
                        <a:srgbClr val="C4B598"/>
                      </a:solidFill>
                      <a:prstDash val="solid"/>
                      <a:round/>
                      <a:headEnd type="none" w="med" len="med"/>
                      <a:tailEnd type="none" w="med" len="med"/>
                    </a:lnL>
                    <a:lnR w="12700" cap="flat" cmpd="sng" algn="ctr">
                      <a:solidFill>
                        <a:srgbClr val="C4B598"/>
                      </a:solidFill>
                      <a:prstDash val="solid"/>
                      <a:round/>
                      <a:headEnd type="none" w="med" len="med"/>
                      <a:tailEnd type="none" w="med" len="med"/>
                    </a:lnR>
                    <a:lnT w="12700" cap="flat" cmpd="sng" algn="ctr">
                      <a:solidFill>
                        <a:srgbClr val="C4B598"/>
                      </a:solidFill>
                      <a:prstDash val="solid"/>
                      <a:round/>
                      <a:headEnd type="none" w="med" len="med"/>
                      <a:tailEnd type="none" w="med" len="med"/>
                    </a:lnT>
                    <a:lnB w="12700" cap="flat" cmpd="sng" algn="ctr">
                      <a:solidFill>
                        <a:srgbClr val="C4B598"/>
                      </a:solidFill>
                      <a:prstDash val="solid"/>
                      <a:round/>
                      <a:headEnd type="none" w="med" len="med"/>
                      <a:tailEnd type="none" w="med" len="med"/>
                    </a:lnB>
                    <a:solidFill>
                      <a:srgbClr val="F3EFE9"/>
                    </a:solidFill>
                  </a:tcPr>
                </a:tc>
                <a:tc>
                  <a:txBody>
                    <a:bodyPr/>
                    <a:lstStyle/>
                    <a:p>
                      <a:pPr marL="0" marR="0" lvl="0" indent="0" algn="l" defTabSz="914400" rtl="0" eaLnBrk="1" fontAlgn="base" latinLnBrk="0" hangingPunct="1">
                        <a:lnSpc>
                          <a:spcPct val="100000"/>
                        </a:lnSpc>
                        <a:spcBef>
                          <a:spcPct val="0"/>
                        </a:spcBef>
                        <a:spcAft>
                          <a:spcPct val="0"/>
                        </a:spcAft>
                        <a:buClr>
                          <a:srgbClr val="F39F29"/>
                        </a:buClr>
                        <a:buSzTx/>
                        <a:buFont typeface="Lucida Grande"/>
                        <a:buNone/>
                        <a:tabLst/>
                      </a:pPr>
                      <a:endParaRPr kumimoji="0" lang="en-GB" sz="1000" b="0" i="0" u="none" strike="noStrike" cap="none" normalizeH="0" baseline="0" dirty="0" smtClean="0">
                        <a:ln>
                          <a:noFill/>
                        </a:ln>
                        <a:solidFill>
                          <a:srgbClr val="000000"/>
                        </a:solidFill>
                        <a:effectLst/>
                        <a:latin typeface="Arial" charset="0"/>
                        <a:cs typeface="Arial" charset="0"/>
                      </a:endParaRPr>
                    </a:p>
                  </a:txBody>
                  <a:tcPr marL="80210" marR="80210" marT="40106" marB="40106" horzOverflow="overflow">
                    <a:lnL w="12700" cap="flat" cmpd="sng" algn="ctr">
                      <a:solidFill>
                        <a:srgbClr val="C4B598"/>
                      </a:solidFill>
                      <a:prstDash val="solid"/>
                      <a:round/>
                      <a:headEnd type="none" w="med" len="med"/>
                      <a:tailEnd type="none" w="med" len="med"/>
                    </a:lnL>
                    <a:lnR w="12700" cap="flat" cmpd="sng" algn="ctr">
                      <a:solidFill>
                        <a:srgbClr val="C4B598"/>
                      </a:solidFill>
                      <a:prstDash val="solid"/>
                      <a:round/>
                      <a:headEnd type="none" w="med" len="med"/>
                      <a:tailEnd type="none" w="med" len="med"/>
                    </a:lnR>
                    <a:lnT w="12700" cap="flat" cmpd="sng" algn="ctr">
                      <a:solidFill>
                        <a:srgbClr val="C4B598"/>
                      </a:solidFill>
                      <a:prstDash val="solid"/>
                      <a:round/>
                      <a:headEnd type="none" w="med" len="med"/>
                      <a:tailEnd type="none" w="med" len="med"/>
                    </a:lnT>
                    <a:lnB w="12700" cap="flat" cmpd="sng" algn="ctr">
                      <a:solidFill>
                        <a:srgbClr val="C4B598"/>
                      </a:solidFill>
                      <a:prstDash val="solid"/>
                      <a:round/>
                      <a:headEnd type="none" w="med" len="med"/>
                      <a:tailEnd type="none" w="med" len="med"/>
                    </a:lnB>
                    <a:solidFill>
                      <a:srgbClr val="F3EFE9"/>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504" y="313492"/>
            <a:ext cx="6696744" cy="523220"/>
          </a:xfrm>
          <a:prstGeom prst="rect">
            <a:avLst/>
          </a:prstGeom>
          <a:noFill/>
        </p:spPr>
        <p:txBody>
          <a:bodyPr wrap="square" rtlCol="0">
            <a:spAutoFit/>
          </a:bodyPr>
          <a:lstStyle/>
          <a:p>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Thematic Focus</a:t>
            </a:r>
            <a:endParaRPr lang="fr-FR"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rot="1576943">
            <a:off x="114006" y="1694756"/>
            <a:ext cx="715425" cy="68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rot="1576943">
            <a:off x="3042931" y="5552407"/>
            <a:ext cx="715425" cy="68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Table 9"/>
          <p:cNvGraphicFramePr>
            <a:graphicFrameLocks noGrp="1"/>
          </p:cNvGraphicFramePr>
          <p:nvPr/>
        </p:nvGraphicFramePr>
        <p:xfrm>
          <a:off x="539552" y="1412776"/>
          <a:ext cx="8208912" cy="3977598"/>
        </p:xfrm>
        <a:graphic>
          <a:graphicData uri="http://schemas.openxmlformats.org/drawingml/2006/table">
            <a:tbl>
              <a:tblPr>
                <a:tableStyleId>{125E5076-3810-47DD-B79F-674D7AD40C01}</a:tableStyleId>
              </a:tblPr>
              <a:tblGrid>
                <a:gridCol w="8208912"/>
              </a:tblGrid>
              <a:tr h="448050">
                <a:tc>
                  <a:txBody>
                    <a:bodyPr/>
                    <a:lstStyle/>
                    <a:p>
                      <a:pPr>
                        <a:lnSpc>
                          <a:spcPct val="115000"/>
                        </a:lnSpc>
                        <a:spcAft>
                          <a:spcPts val="0"/>
                        </a:spcAft>
                      </a:pPr>
                      <a:r>
                        <a:rPr lang="en-GB" sz="2400" dirty="0"/>
                        <a:t>Better understanding the digital economy</a:t>
                      </a:r>
                      <a:endParaRPr lang="en-GB" sz="2400" dirty="0">
                        <a:solidFill>
                          <a:srgbClr val="000000"/>
                        </a:solidFill>
                        <a:latin typeface="Calibri"/>
                        <a:ea typeface="Calibri"/>
                        <a:cs typeface="Times New Roman"/>
                      </a:endParaRPr>
                    </a:p>
                  </a:txBody>
                  <a:tcPr marL="68580" marR="68580" marT="0" marB="0"/>
                </a:tc>
              </a:tr>
              <a:tr h="448050">
                <a:tc>
                  <a:txBody>
                    <a:bodyPr/>
                    <a:lstStyle/>
                    <a:p>
                      <a:pPr>
                        <a:lnSpc>
                          <a:spcPct val="115000"/>
                        </a:lnSpc>
                        <a:spcAft>
                          <a:spcPts val="0"/>
                        </a:spcAft>
                      </a:pPr>
                      <a:r>
                        <a:rPr lang="en-GB" sz="2400" u="none" dirty="0" smtClean="0"/>
                        <a:t>Growing </a:t>
                      </a:r>
                      <a:r>
                        <a:rPr lang="en-GB" sz="2400" u="none" dirty="0"/>
                        <a:t>digital jobs </a:t>
                      </a:r>
                      <a:endParaRPr lang="en-GB" sz="2400" u="none" dirty="0">
                        <a:solidFill>
                          <a:srgbClr val="000000"/>
                        </a:solidFill>
                        <a:latin typeface="Calibri"/>
                        <a:ea typeface="Calibri"/>
                        <a:cs typeface="Times New Roman"/>
                      </a:endParaRPr>
                    </a:p>
                  </a:txBody>
                  <a:tcPr marL="68580" marR="68580" marT="0" marB="0"/>
                </a:tc>
              </a:tr>
              <a:tr h="448050">
                <a:tc>
                  <a:txBody>
                    <a:bodyPr/>
                    <a:lstStyle/>
                    <a:p>
                      <a:pPr marL="342900" lvl="0" indent="-342900">
                        <a:lnSpc>
                          <a:spcPct val="115000"/>
                        </a:lnSpc>
                        <a:spcAft>
                          <a:spcPts val="0"/>
                        </a:spcAft>
                        <a:buFont typeface="Symbol"/>
                        <a:buChar char=""/>
                      </a:pPr>
                      <a:r>
                        <a:rPr lang="en-GB" sz="2400" i="1" dirty="0"/>
                        <a:t>Growing new digital jobs through start </a:t>
                      </a:r>
                      <a:r>
                        <a:rPr lang="en-GB" sz="2400" i="1" dirty="0" smtClean="0"/>
                        <a:t>ups and existing businesses</a:t>
                      </a:r>
                      <a:endParaRPr lang="en-GB" sz="2400" i="1" dirty="0">
                        <a:solidFill>
                          <a:srgbClr val="000000"/>
                        </a:solidFill>
                        <a:latin typeface="Calibri"/>
                        <a:ea typeface="Calibri"/>
                        <a:cs typeface="Times New Roman"/>
                      </a:endParaRPr>
                    </a:p>
                  </a:txBody>
                  <a:tcPr marL="68580" marR="68580" marT="0" marB="0"/>
                </a:tc>
              </a:tr>
              <a:tr h="896100">
                <a:tc>
                  <a:txBody>
                    <a:bodyPr/>
                    <a:lstStyle/>
                    <a:p>
                      <a:pPr marL="342900" lvl="0" indent="-342900">
                        <a:lnSpc>
                          <a:spcPct val="115000"/>
                        </a:lnSpc>
                        <a:spcAft>
                          <a:spcPts val="0"/>
                        </a:spcAft>
                        <a:buFont typeface="Symbol"/>
                        <a:buChar char=""/>
                      </a:pPr>
                      <a:r>
                        <a:rPr lang="en-GB" sz="2400" i="1" dirty="0"/>
                        <a:t>Growing jobs through the digital transformation of traditional industry</a:t>
                      </a:r>
                      <a:endParaRPr lang="en-GB" sz="2400" i="1" dirty="0">
                        <a:solidFill>
                          <a:srgbClr val="000000"/>
                        </a:solidFill>
                        <a:latin typeface="Calibri"/>
                        <a:ea typeface="Calibri"/>
                        <a:cs typeface="Times New Roman"/>
                      </a:endParaRPr>
                    </a:p>
                  </a:txBody>
                  <a:tcPr marL="68580" marR="68580" marT="0" marB="0"/>
                </a:tc>
              </a:tr>
              <a:tr h="448050">
                <a:tc>
                  <a:txBody>
                    <a:bodyPr/>
                    <a:lstStyle/>
                    <a:p>
                      <a:pPr marL="342900" lvl="0" indent="-342900">
                        <a:lnSpc>
                          <a:spcPct val="115000"/>
                        </a:lnSpc>
                        <a:spcAft>
                          <a:spcPts val="0"/>
                        </a:spcAft>
                        <a:buFont typeface="Symbol"/>
                        <a:buChar char=""/>
                      </a:pPr>
                      <a:r>
                        <a:rPr lang="en-GB" sz="2400" i="1" dirty="0"/>
                        <a:t>Growing digital jobs through the smart city agenda</a:t>
                      </a:r>
                      <a:endParaRPr lang="en-GB" sz="2400" i="1" dirty="0">
                        <a:solidFill>
                          <a:srgbClr val="000000"/>
                        </a:solidFill>
                        <a:latin typeface="Calibri"/>
                        <a:ea typeface="Calibri"/>
                        <a:cs typeface="Times New Roman"/>
                      </a:endParaRPr>
                    </a:p>
                  </a:txBody>
                  <a:tcPr marL="68580" marR="68580" marT="0" marB="0"/>
                </a:tc>
              </a:tr>
              <a:tr h="448050">
                <a:tc>
                  <a:txBody>
                    <a:bodyPr/>
                    <a:lstStyle/>
                    <a:p>
                      <a:pPr marL="342900" lvl="0" indent="-342900">
                        <a:lnSpc>
                          <a:spcPct val="115000"/>
                        </a:lnSpc>
                        <a:spcAft>
                          <a:spcPts val="0"/>
                        </a:spcAft>
                        <a:buFont typeface="Symbol"/>
                        <a:buNone/>
                      </a:pPr>
                      <a:r>
                        <a:rPr lang="en-GB" sz="2400" i="0" dirty="0"/>
                        <a:t>Providing spaces and places for connections</a:t>
                      </a:r>
                      <a:endParaRPr lang="en-GB" sz="2400" i="0" dirty="0">
                        <a:solidFill>
                          <a:srgbClr val="000000"/>
                        </a:solidFill>
                        <a:latin typeface="Calibri"/>
                        <a:ea typeface="Calibri"/>
                        <a:cs typeface="Times New Roman"/>
                      </a:endParaRPr>
                    </a:p>
                  </a:txBody>
                  <a:tcPr marL="68580" marR="68580" marT="0" marB="0"/>
                </a:tc>
              </a:tr>
              <a:tr h="448050">
                <a:tc>
                  <a:txBody>
                    <a:bodyPr/>
                    <a:lstStyle/>
                    <a:p>
                      <a:pPr>
                        <a:lnSpc>
                          <a:spcPct val="115000"/>
                        </a:lnSpc>
                        <a:spcAft>
                          <a:spcPts val="0"/>
                        </a:spcAft>
                      </a:pPr>
                      <a:r>
                        <a:rPr lang="en-GB" sz="2400" dirty="0"/>
                        <a:t>Finding, growing, retaining and returning talent</a:t>
                      </a:r>
                      <a:endParaRPr lang="en-GB" sz="2400" dirty="0">
                        <a:solidFill>
                          <a:srgbClr val="000000"/>
                        </a:solidFill>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258714206"/>
      </p:ext>
    </p:extLst>
  </p:cSld>
  <p:clrMapOvr>
    <a:masterClrMapping/>
  </p:clrMapOvr>
  <p:transition spd="slow">
    <p:push dir="u"/>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205880"/>
            <a:ext cx="8229600" cy="1143000"/>
          </a:xfrm>
        </p:spPr>
        <p:txBody>
          <a:bodyPr>
            <a:normAutofit/>
          </a:bodyPr>
          <a:lstStyle/>
          <a:p>
            <a:pPr algn="l"/>
            <a:r>
              <a:rPr lang="en-US" sz="5000" dirty="0" smtClean="0">
                <a:solidFill>
                  <a:srgbClr val="F18825"/>
                </a:solidFill>
              </a:rPr>
              <a:t>Useful resources</a:t>
            </a:r>
            <a:endParaRPr lang="en-US" sz="5000" dirty="0">
              <a:solidFill>
                <a:srgbClr val="F18825"/>
              </a:solidFill>
            </a:endParaRPr>
          </a:p>
        </p:txBody>
      </p:sp>
      <p:sp>
        <p:nvSpPr>
          <p:cNvPr id="3" name="Espace réservé du contenu 2"/>
          <p:cNvSpPr>
            <a:spLocks noGrp="1"/>
          </p:cNvSpPr>
          <p:nvPr>
            <p:ph type="subTitle" idx="4294967295"/>
          </p:nvPr>
        </p:nvSpPr>
        <p:spPr>
          <a:xfrm>
            <a:off x="2771800" y="2216671"/>
            <a:ext cx="6264696" cy="276225"/>
          </a:xfrm>
          <a:prstGeom prst="rect">
            <a:avLst/>
          </a:prstGeom>
        </p:spPr>
        <p:txBody>
          <a:bodyPr>
            <a:noAutofit/>
          </a:bodyPr>
          <a:lstStyle/>
          <a:p>
            <a:r>
              <a:rPr lang="en-US" sz="2000" dirty="0" smtClean="0"/>
              <a:t>URBACT II Local Support </a:t>
            </a:r>
            <a:r>
              <a:rPr lang="en-US" sz="2000" dirty="0"/>
              <a:t>Group Toolkit </a:t>
            </a:r>
            <a:r>
              <a:rPr lang="en-US" sz="2000" dirty="0">
                <a:hlinkClick r:id="rId3"/>
              </a:rPr>
              <a:t>http://</a:t>
            </a:r>
            <a:r>
              <a:rPr lang="en-US" sz="2000" dirty="0" smtClean="0">
                <a:hlinkClick r:id="rId3"/>
              </a:rPr>
              <a:t>urbact.eu/sites/default/files/urbact_toolkit_online_4.pdf</a:t>
            </a:r>
            <a:r>
              <a:rPr lang="en-US" sz="2000" dirty="0" smtClean="0"/>
              <a:t> </a:t>
            </a:r>
          </a:p>
          <a:p>
            <a:r>
              <a:rPr lang="en-US" sz="2000" dirty="0" smtClean="0"/>
              <a:t>Community Toolbox </a:t>
            </a:r>
            <a:r>
              <a:rPr lang="en-US" sz="2000" dirty="0" smtClean="0">
                <a:hlinkClick r:id="rId4"/>
              </a:rPr>
              <a:t>http</a:t>
            </a:r>
            <a:r>
              <a:rPr lang="en-US" sz="2000" dirty="0">
                <a:hlinkClick r:id="rId4"/>
              </a:rPr>
              <a:t>://</a:t>
            </a:r>
            <a:r>
              <a:rPr lang="en-US" sz="2000" dirty="0" smtClean="0">
                <a:hlinkClick r:id="rId4"/>
              </a:rPr>
              <a:t>ctb.ku.edu/en</a:t>
            </a:r>
            <a:r>
              <a:rPr lang="en-US" sz="2000" dirty="0" smtClean="0"/>
              <a:t> </a:t>
            </a:r>
          </a:p>
          <a:p>
            <a:r>
              <a:rPr lang="en-US" sz="2000" dirty="0" smtClean="0"/>
              <a:t>Dave Gray – Sunni Brown – James </a:t>
            </a:r>
            <a:r>
              <a:rPr lang="en-US" sz="2000" dirty="0" err="1" smtClean="0"/>
              <a:t>Macafuno</a:t>
            </a:r>
            <a:r>
              <a:rPr lang="en-US" sz="2000" dirty="0" smtClean="0"/>
              <a:t>: GAMESTORMING – A Playbook for Innovators, </a:t>
            </a:r>
            <a:r>
              <a:rPr lang="en-US" sz="2000" dirty="0" err="1" smtClean="0"/>
              <a:t>Rulebreakers</a:t>
            </a:r>
            <a:r>
              <a:rPr lang="en-US" sz="2000" dirty="0" smtClean="0"/>
              <a:t>, and </a:t>
            </a:r>
            <a:r>
              <a:rPr lang="en-US" sz="2000" dirty="0" err="1" smtClean="0"/>
              <a:t>Changemakers</a:t>
            </a:r>
            <a:endParaRPr lang="en-US" sz="2000" dirty="0" smtClean="0"/>
          </a:p>
          <a:p>
            <a:r>
              <a:rPr lang="en-US" sz="2000" dirty="0" err="1" smtClean="0"/>
              <a:t>Mindtools</a:t>
            </a:r>
            <a:r>
              <a:rPr lang="en-US" sz="2000" dirty="0" smtClean="0"/>
              <a:t>- </a:t>
            </a:r>
            <a:r>
              <a:rPr lang="en-US" sz="2000" dirty="0" smtClean="0">
                <a:hlinkClick r:id="rId5"/>
              </a:rPr>
              <a:t>www.mindtools.com</a:t>
            </a:r>
            <a:endParaRPr lang="en-US" sz="2000" dirty="0" smtClean="0"/>
          </a:p>
          <a:p>
            <a:r>
              <a:rPr lang="en-US" sz="2000" dirty="0" err="1" smtClean="0"/>
              <a:t>Nesta</a:t>
            </a:r>
            <a:r>
              <a:rPr lang="en-US" sz="2000" dirty="0" smtClean="0"/>
              <a:t> toolkit </a:t>
            </a:r>
            <a:r>
              <a:rPr lang="en-US" sz="2000" dirty="0" smtClean="0">
                <a:hlinkClick r:id="rId6"/>
              </a:rPr>
              <a:t>http://diytoolkit.org/</a:t>
            </a:r>
            <a:endParaRPr lang="en-US" sz="2000" dirty="0" smtClean="0"/>
          </a:p>
          <a:p>
            <a:endParaRPr lang="en-US" sz="2000" dirty="0" smtClean="0"/>
          </a:p>
          <a:p>
            <a:endParaRPr lang="en-US" sz="2000" dirty="0" smtClean="0"/>
          </a:p>
        </p:txBody>
      </p:sp>
      <p:pic>
        <p:nvPicPr>
          <p:cNvPr id="6" name="Picture 1"/>
          <p:cNvPicPr>
            <a:picLocks noChangeAspect="1"/>
          </p:cNvPicPr>
          <p:nvPr/>
        </p:nvPicPr>
        <p:blipFill>
          <a:blip r:embed="rId7" cstate="screen">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467545" y="2276872"/>
            <a:ext cx="1817842" cy="2376264"/>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1"/>
          <p:cNvSpPr txBox="1"/>
          <p:nvPr/>
        </p:nvSpPr>
        <p:spPr>
          <a:xfrm>
            <a:off x="467544" y="476672"/>
            <a:ext cx="5904656" cy="523220"/>
          </a:xfrm>
          <a:prstGeom prst="rect">
            <a:avLst/>
          </a:prstGeom>
          <a:noFill/>
        </p:spPr>
        <p:txBody>
          <a:bodyPr wrap="square" rtlCol="0">
            <a:spAutoFit/>
          </a:bodyPr>
          <a:lstStyle/>
          <a:p>
            <a:r>
              <a:rPr lang="fr-FR" sz="2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Homework</a:t>
            </a:r>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fr-FR"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txBox="1">
            <a:spLocks noChangeArrowheads="1"/>
          </p:cNvSpPr>
          <p:nvPr/>
        </p:nvSpPr>
        <p:spPr bwMode="gray">
          <a:xfrm>
            <a:off x="179512" y="1268760"/>
            <a:ext cx="6840760"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49238" indent="-249238">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Clr>
                <a:srgbClr val="FF0000"/>
              </a:buClr>
              <a:buSzPct val="100000"/>
              <a:buFont typeface="Wingdings" pitchFamily="2" charset="2"/>
              <a:buChar char="§"/>
            </a:pPr>
            <a:r>
              <a:rPr lang="en-US" dirty="0" smtClean="0">
                <a:solidFill>
                  <a:schemeClr val="tx2"/>
                </a:solidFill>
                <a:latin typeface="Quattrocento Sans" charset="0"/>
              </a:rPr>
              <a:t>Meet your ULG, review work done to date &amp; move to action planning</a:t>
            </a:r>
          </a:p>
          <a:p>
            <a:pPr>
              <a:spcBef>
                <a:spcPct val="20000"/>
              </a:spcBef>
              <a:buClr>
                <a:srgbClr val="FF0000"/>
              </a:buClr>
              <a:buSzPct val="100000"/>
              <a:buFont typeface="Wingdings" pitchFamily="2" charset="2"/>
              <a:buChar char="§"/>
            </a:pPr>
            <a:r>
              <a:rPr lang="en-US" dirty="0" smtClean="0">
                <a:solidFill>
                  <a:schemeClr val="tx2"/>
                </a:solidFill>
                <a:latin typeface="Quattrocento Sans" charset="0"/>
              </a:rPr>
              <a:t>Send draft IAP to Alison by Friday 8 September to include as a minimum:</a:t>
            </a:r>
          </a:p>
          <a:p>
            <a:pPr lvl="1">
              <a:spcBef>
                <a:spcPct val="20000"/>
              </a:spcBef>
              <a:buClr>
                <a:srgbClr val="FF0000"/>
              </a:buClr>
              <a:buSzPct val="100000"/>
              <a:buFont typeface="Wingdings" pitchFamily="2" charset="2"/>
              <a:buChar char="§"/>
            </a:pPr>
            <a:r>
              <a:rPr lang="en-US" dirty="0" smtClean="0">
                <a:solidFill>
                  <a:schemeClr val="tx2"/>
                </a:solidFill>
                <a:latin typeface="Quattrocento Sans" charset="0"/>
              </a:rPr>
              <a:t>Baseline information – data, context</a:t>
            </a:r>
          </a:p>
          <a:p>
            <a:pPr lvl="1">
              <a:spcBef>
                <a:spcPct val="20000"/>
              </a:spcBef>
              <a:buClr>
                <a:srgbClr val="FF0000"/>
              </a:buClr>
              <a:buSzPct val="100000"/>
              <a:buFont typeface="Wingdings" pitchFamily="2" charset="2"/>
              <a:buChar char="§"/>
            </a:pPr>
            <a:r>
              <a:rPr lang="en-US" dirty="0" smtClean="0">
                <a:solidFill>
                  <a:schemeClr val="tx2"/>
                </a:solidFill>
                <a:latin typeface="Quattrocento Sans" charset="0"/>
              </a:rPr>
              <a:t>Problem statement, specific objective(s) and result indicators</a:t>
            </a:r>
          </a:p>
          <a:p>
            <a:pPr lvl="1">
              <a:spcBef>
                <a:spcPct val="20000"/>
              </a:spcBef>
              <a:buClr>
                <a:srgbClr val="FF0000"/>
              </a:buClr>
              <a:buSzPct val="100000"/>
              <a:buFont typeface="Wingdings" pitchFamily="2" charset="2"/>
              <a:buChar char="§"/>
            </a:pPr>
            <a:r>
              <a:rPr lang="en-US" dirty="0" smtClean="0">
                <a:solidFill>
                  <a:schemeClr val="tx2"/>
                </a:solidFill>
                <a:latin typeface="Quattrocento Sans" charset="0"/>
              </a:rPr>
              <a:t>Area(s) of focus / priority (&amp; rationale) </a:t>
            </a:r>
          </a:p>
          <a:p>
            <a:pPr lvl="1">
              <a:spcBef>
                <a:spcPct val="20000"/>
              </a:spcBef>
              <a:buClr>
                <a:srgbClr val="FF0000"/>
              </a:buClr>
              <a:buSzPct val="100000"/>
              <a:buFont typeface="Wingdings" pitchFamily="2" charset="2"/>
              <a:buChar char="§"/>
            </a:pPr>
            <a:r>
              <a:rPr lang="en-US" dirty="0" smtClean="0">
                <a:solidFill>
                  <a:schemeClr val="tx2"/>
                </a:solidFill>
                <a:latin typeface="Quattrocento Sans" charset="0"/>
              </a:rPr>
              <a:t>Initial thoughts on actions</a:t>
            </a:r>
          </a:p>
          <a:p>
            <a:pPr lvl="1">
              <a:spcBef>
                <a:spcPct val="20000"/>
              </a:spcBef>
              <a:buClr>
                <a:srgbClr val="FF0000"/>
              </a:buClr>
              <a:buSzPct val="100000"/>
              <a:buFont typeface="Wingdings" pitchFamily="2" charset="2"/>
              <a:buChar char="§"/>
            </a:pPr>
            <a:r>
              <a:rPr lang="en-US" dirty="0" smtClean="0">
                <a:solidFill>
                  <a:schemeClr val="tx2"/>
                </a:solidFill>
                <a:latin typeface="Quattrocento Sans" charset="0"/>
              </a:rPr>
              <a:t>Initial thoughts on governance &amp; resources</a:t>
            </a:r>
          </a:p>
          <a:p>
            <a:pPr>
              <a:spcBef>
                <a:spcPct val="20000"/>
              </a:spcBef>
              <a:buClr>
                <a:srgbClr val="FF0000"/>
              </a:buClr>
              <a:buSzPct val="100000"/>
            </a:pPr>
            <a:endParaRPr lang="en-US" sz="2800" dirty="0" smtClean="0">
              <a:solidFill>
                <a:schemeClr val="tx2"/>
              </a:solidFill>
              <a:latin typeface="Quattrocento Sans" charset="0"/>
            </a:endParaRPr>
          </a:p>
          <a:p>
            <a:pPr>
              <a:spcBef>
                <a:spcPct val="20000"/>
              </a:spcBef>
              <a:buClr>
                <a:srgbClr val="FF0000"/>
              </a:buClr>
              <a:buSzPct val="100000"/>
              <a:buFont typeface="Wingdings" charset="0"/>
              <a:buChar char="§"/>
            </a:pPr>
            <a:endParaRPr lang="en-US" sz="2800" dirty="0" smtClean="0">
              <a:solidFill>
                <a:schemeClr val="tx2"/>
              </a:solidFill>
              <a:latin typeface="Quattrocento Sans" charset="0"/>
            </a:endParaRPr>
          </a:p>
          <a:p>
            <a:pPr>
              <a:spcBef>
                <a:spcPct val="20000"/>
              </a:spcBef>
              <a:buClr>
                <a:srgbClr val="FF0000"/>
              </a:buClr>
              <a:buSzPct val="100000"/>
            </a:pPr>
            <a:endParaRPr lang="en-US" sz="3600" dirty="0" smtClean="0">
              <a:solidFill>
                <a:schemeClr val="tx2"/>
              </a:solidFill>
              <a:latin typeface="Quattrocento Sans" charset="0"/>
            </a:endParaRPr>
          </a:p>
          <a:p>
            <a:pPr>
              <a:spcBef>
                <a:spcPct val="20000"/>
              </a:spcBef>
              <a:buClr>
                <a:srgbClr val="FF0000"/>
              </a:buClr>
              <a:buSzPct val="100000"/>
            </a:pPr>
            <a:endParaRPr lang="en-US" dirty="0" smtClean="0">
              <a:solidFill>
                <a:schemeClr val="tx2"/>
              </a:solidFill>
              <a:latin typeface="Quattrocento Sans" charset="0"/>
            </a:endParaRPr>
          </a:p>
          <a:p>
            <a:pPr marL="0" indent="0">
              <a:spcBef>
                <a:spcPct val="20000"/>
              </a:spcBef>
              <a:buClr>
                <a:srgbClr val="FF0000"/>
              </a:buClr>
              <a:buSzPct val="100000"/>
            </a:pPr>
            <a:endParaRPr lang="en-US" dirty="0" smtClean="0">
              <a:solidFill>
                <a:schemeClr val="tx2"/>
              </a:solidFill>
              <a:latin typeface="Quattrocento Sans" charset="0"/>
            </a:endParaRPr>
          </a:p>
          <a:p>
            <a:pPr>
              <a:spcBef>
                <a:spcPct val="20000"/>
              </a:spcBef>
              <a:buSzPct val="160000"/>
              <a:buFontTx/>
              <a:buChar char="›"/>
            </a:pPr>
            <a:endParaRPr lang="en-GB" sz="2000" dirty="0">
              <a:solidFill>
                <a:schemeClr val="bg2"/>
              </a:solidFill>
            </a:endParaRPr>
          </a:p>
          <a:p>
            <a:pPr>
              <a:spcBef>
                <a:spcPct val="20000"/>
              </a:spcBef>
              <a:buSzPct val="160000"/>
              <a:buFontTx/>
              <a:buChar char="›"/>
            </a:pPr>
            <a:endParaRPr lang="fr-FR" sz="2000" dirty="0">
              <a:solidFill>
                <a:schemeClr val="bg2"/>
              </a:solidFill>
            </a:endParaRPr>
          </a:p>
          <a:p>
            <a:pPr>
              <a:spcBef>
                <a:spcPct val="20000"/>
              </a:spcBef>
              <a:buSzPct val="160000"/>
              <a:buFontTx/>
              <a:buChar char="›"/>
            </a:pPr>
            <a:endParaRPr lang="fr-FR" sz="2000" dirty="0">
              <a:solidFill>
                <a:schemeClr val="bg2"/>
              </a:solidFill>
            </a:endParaRPr>
          </a:p>
          <a:p>
            <a:pPr>
              <a:spcBef>
                <a:spcPct val="20000"/>
              </a:spcBef>
              <a:buSzPct val="160000"/>
              <a:buFontTx/>
              <a:buChar char="›"/>
            </a:pPr>
            <a:endParaRPr lang="fr-FR" sz="2000" dirty="0">
              <a:solidFill>
                <a:schemeClr val="bg2"/>
              </a:solidFill>
            </a:endParaRPr>
          </a:p>
        </p:txBody>
      </p:sp>
      <p:pic>
        <p:nvPicPr>
          <p:cNvPr id="3076" name="Picture 4" descr="http://www.piniton.co.uk/images/badge-button-pin/I%20heart%20love%20homework-search-tags-geek%20School-Disco-0000000259.png"/>
          <p:cNvPicPr>
            <a:picLocks noChangeAspect="1" noChangeArrowheads="1"/>
          </p:cNvPicPr>
          <p:nvPr/>
        </p:nvPicPr>
        <p:blipFill>
          <a:blip r:embed="rId3" cstate="screen"/>
          <a:srcRect/>
          <a:stretch>
            <a:fillRect/>
          </a:stretch>
        </p:blipFill>
        <p:spPr bwMode="auto">
          <a:xfrm>
            <a:off x="7020272" y="1772816"/>
            <a:ext cx="1798184" cy="1834149"/>
          </a:xfrm>
          <a:prstGeom prst="rect">
            <a:avLst/>
          </a:prstGeom>
          <a:noFill/>
        </p:spPr>
      </p:pic>
    </p:spTree>
    <p:extLst>
      <p:ext uri="{BB962C8B-B14F-4D97-AF65-F5344CB8AC3E}">
        <p14:creationId xmlns:p14="http://schemas.microsoft.com/office/powerpoint/2010/main" val="1121941971"/>
      </p:ext>
    </p:extLst>
  </p:cSld>
  <p:clrMapOvr>
    <a:masterClrMapping/>
  </p:clrMapOvr>
  <p:transition spd="slow">
    <p:push dir="u"/>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1"/>
          <p:cNvSpPr txBox="1"/>
          <p:nvPr/>
        </p:nvSpPr>
        <p:spPr>
          <a:xfrm>
            <a:off x="0" y="439018"/>
            <a:ext cx="6516216" cy="523220"/>
          </a:xfrm>
          <a:prstGeom prst="rect">
            <a:avLst/>
          </a:prstGeom>
          <a:noFill/>
        </p:spPr>
        <p:txBody>
          <a:bodyPr wrap="square" rtlCol="0">
            <a:spAutoFit/>
          </a:bodyPr>
          <a:lstStyle/>
          <a:p>
            <a:r>
              <a:rPr lang="fr-FR" sz="2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Workplan</a:t>
            </a:r>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through</a:t>
            </a:r>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to </a:t>
            </a:r>
            <a:r>
              <a:rPr lang="fr-FR" sz="2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completion</a:t>
            </a:r>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fr-FR"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6" name="Table 5"/>
          <p:cNvGraphicFramePr>
            <a:graphicFrameLocks noGrp="1"/>
          </p:cNvGraphicFramePr>
          <p:nvPr/>
        </p:nvGraphicFramePr>
        <p:xfrm>
          <a:off x="0" y="1268756"/>
          <a:ext cx="9144000" cy="5112570"/>
        </p:xfrm>
        <a:graphic>
          <a:graphicData uri="http://schemas.openxmlformats.org/drawingml/2006/table">
            <a:tbl>
              <a:tblPr firstRow="1" bandRow="1">
                <a:tableStyleId>{5C22544A-7EE6-4342-B048-85BDC9FD1C3A}</a:tableStyleId>
              </a:tblPr>
              <a:tblGrid>
                <a:gridCol w="6228184"/>
                <a:gridCol w="2915816"/>
              </a:tblGrid>
              <a:tr h="511257">
                <a:tc>
                  <a:txBody>
                    <a:bodyPr/>
                    <a:lstStyle/>
                    <a:p>
                      <a:r>
                        <a:rPr lang="en-GB" sz="2400" dirty="0" smtClean="0"/>
                        <a:t>Task</a:t>
                      </a:r>
                      <a:endParaRPr lang="en-GB" sz="2400" dirty="0"/>
                    </a:p>
                  </a:txBody>
                  <a:tcPr/>
                </a:tc>
                <a:tc>
                  <a:txBody>
                    <a:bodyPr/>
                    <a:lstStyle/>
                    <a:p>
                      <a:r>
                        <a:rPr lang="en-GB" sz="2400" dirty="0" smtClean="0"/>
                        <a:t>Date</a:t>
                      </a:r>
                      <a:endParaRPr lang="en-GB" sz="2400" dirty="0"/>
                    </a:p>
                  </a:txBody>
                  <a:tcPr/>
                </a:tc>
              </a:tr>
              <a:tr h="511257">
                <a:tc>
                  <a:txBody>
                    <a:bodyPr/>
                    <a:lstStyle/>
                    <a:p>
                      <a:r>
                        <a:rPr lang="en-GB" sz="2400" dirty="0" smtClean="0"/>
                        <a:t>Homework</a:t>
                      </a:r>
                      <a:r>
                        <a:rPr lang="en-GB" sz="2400" baseline="0" dirty="0" smtClean="0"/>
                        <a:t> to Alison – draft summary in English</a:t>
                      </a:r>
                      <a:endParaRPr lang="en-GB" sz="2400" dirty="0"/>
                    </a:p>
                  </a:txBody>
                  <a:tcPr/>
                </a:tc>
                <a:tc>
                  <a:txBody>
                    <a:bodyPr/>
                    <a:lstStyle/>
                    <a:p>
                      <a:r>
                        <a:rPr lang="en-GB" sz="2400" dirty="0" smtClean="0"/>
                        <a:t>8 September</a:t>
                      </a:r>
                      <a:endParaRPr lang="en-GB" sz="2400" dirty="0"/>
                    </a:p>
                  </a:txBody>
                  <a:tcPr/>
                </a:tc>
              </a:tr>
              <a:tr h="511257">
                <a:tc>
                  <a:txBody>
                    <a:bodyPr/>
                    <a:lstStyle/>
                    <a:p>
                      <a:r>
                        <a:rPr lang="en-GB" sz="2400" dirty="0" smtClean="0"/>
                        <a:t>1:1 </a:t>
                      </a:r>
                      <a:r>
                        <a:rPr lang="en-GB" sz="2400" dirty="0" err="1" smtClean="0"/>
                        <a:t>skype</a:t>
                      </a:r>
                      <a:r>
                        <a:rPr lang="en-GB" sz="2400" dirty="0" smtClean="0"/>
                        <a:t> calls</a:t>
                      </a:r>
                      <a:endParaRPr lang="en-GB" sz="2400" dirty="0"/>
                    </a:p>
                  </a:txBody>
                  <a:tcPr/>
                </a:tc>
                <a:tc>
                  <a:txBody>
                    <a:bodyPr/>
                    <a:lstStyle/>
                    <a:p>
                      <a:r>
                        <a:rPr lang="en-GB" sz="2400" dirty="0" smtClean="0"/>
                        <a:t>13 or 20 September</a:t>
                      </a:r>
                      <a:endParaRPr lang="en-GB" sz="2400" dirty="0"/>
                    </a:p>
                  </a:txBody>
                  <a:tcPr/>
                </a:tc>
              </a:tr>
              <a:tr h="511257">
                <a:tc>
                  <a:txBody>
                    <a:bodyPr/>
                    <a:lstStyle/>
                    <a:p>
                      <a:r>
                        <a:rPr lang="en-GB" sz="2400" dirty="0" smtClean="0"/>
                        <a:t>Dubrovnik</a:t>
                      </a:r>
                      <a:r>
                        <a:rPr lang="en-GB" sz="2400" baseline="0" dirty="0" smtClean="0"/>
                        <a:t> – discussions </a:t>
                      </a:r>
                      <a:endParaRPr lang="en-GB" sz="2400" dirty="0"/>
                    </a:p>
                  </a:txBody>
                  <a:tcPr/>
                </a:tc>
                <a:tc>
                  <a:txBody>
                    <a:bodyPr/>
                    <a:lstStyle/>
                    <a:p>
                      <a:r>
                        <a:rPr lang="en-GB" sz="2400" dirty="0" smtClean="0"/>
                        <a:t>26/28</a:t>
                      </a:r>
                      <a:r>
                        <a:rPr lang="en-GB" sz="2400" baseline="0" dirty="0" smtClean="0"/>
                        <a:t> September</a:t>
                      </a:r>
                      <a:endParaRPr lang="en-GB" sz="2400" dirty="0"/>
                    </a:p>
                  </a:txBody>
                  <a:tcPr/>
                </a:tc>
              </a:tr>
              <a:tr h="511257">
                <a:tc>
                  <a:txBody>
                    <a:bodyPr/>
                    <a:lstStyle/>
                    <a:p>
                      <a:r>
                        <a:rPr lang="en-GB" sz="2400" dirty="0" smtClean="0"/>
                        <a:t>Full draft to Alison</a:t>
                      </a:r>
                      <a:endParaRPr lang="en-GB" sz="2400" dirty="0"/>
                    </a:p>
                  </a:txBody>
                  <a:tcPr/>
                </a:tc>
                <a:tc>
                  <a:txBody>
                    <a:bodyPr/>
                    <a:lstStyle/>
                    <a:p>
                      <a:r>
                        <a:rPr lang="en-GB" sz="2400" dirty="0" smtClean="0"/>
                        <a:t>18 October</a:t>
                      </a:r>
                      <a:endParaRPr lang="en-GB" sz="2400" dirty="0"/>
                    </a:p>
                  </a:txBody>
                  <a:tcPr/>
                </a:tc>
              </a:tr>
              <a:tr h="511257">
                <a:tc>
                  <a:txBody>
                    <a:bodyPr/>
                    <a:lstStyle/>
                    <a:p>
                      <a:r>
                        <a:rPr lang="en-GB" sz="2400" dirty="0" smtClean="0"/>
                        <a:t>1:1 </a:t>
                      </a:r>
                      <a:r>
                        <a:rPr lang="en-GB" sz="2400" dirty="0" err="1" smtClean="0"/>
                        <a:t>skype</a:t>
                      </a:r>
                      <a:r>
                        <a:rPr lang="en-GB" sz="2400" dirty="0" smtClean="0"/>
                        <a:t> calls</a:t>
                      </a:r>
                      <a:endParaRPr lang="en-GB" sz="2400" dirty="0"/>
                    </a:p>
                  </a:txBody>
                  <a:tcPr/>
                </a:tc>
                <a:tc>
                  <a:txBody>
                    <a:bodyPr/>
                    <a:lstStyle/>
                    <a:p>
                      <a:r>
                        <a:rPr lang="en-GB" sz="2400" dirty="0" smtClean="0"/>
                        <a:t>25 Oct &amp; 1 November</a:t>
                      </a:r>
                      <a:endParaRPr lang="en-GB" sz="2400" dirty="0"/>
                    </a:p>
                  </a:txBody>
                  <a:tcPr/>
                </a:tc>
              </a:tr>
              <a:tr h="511257">
                <a:tc>
                  <a:txBody>
                    <a:bodyPr/>
                    <a:lstStyle/>
                    <a:p>
                      <a:r>
                        <a:rPr lang="en-GB" sz="2400" dirty="0" smtClean="0"/>
                        <a:t>Loop City – peer</a:t>
                      </a:r>
                      <a:r>
                        <a:rPr lang="en-GB" sz="2400" baseline="0" dirty="0" smtClean="0"/>
                        <a:t> review</a:t>
                      </a:r>
                      <a:endParaRPr lang="en-GB" sz="2400" dirty="0"/>
                    </a:p>
                  </a:txBody>
                  <a:tcPr/>
                </a:tc>
                <a:tc>
                  <a:txBody>
                    <a:bodyPr/>
                    <a:lstStyle/>
                    <a:p>
                      <a:r>
                        <a:rPr lang="en-GB" sz="2400" dirty="0" smtClean="0"/>
                        <a:t>23/24 November</a:t>
                      </a:r>
                      <a:endParaRPr lang="en-GB" sz="2400" dirty="0"/>
                    </a:p>
                  </a:txBody>
                  <a:tcPr/>
                </a:tc>
              </a:tr>
              <a:tr h="511257">
                <a:tc>
                  <a:txBody>
                    <a:bodyPr/>
                    <a:lstStyle/>
                    <a:p>
                      <a:r>
                        <a:rPr lang="en-GB" sz="2400" dirty="0" smtClean="0"/>
                        <a:t>1:1 </a:t>
                      </a:r>
                      <a:r>
                        <a:rPr lang="en-GB" sz="2400" dirty="0" err="1" smtClean="0"/>
                        <a:t>skype</a:t>
                      </a:r>
                      <a:r>
                        <a:rPr lang="en-GB" sz="2400" dirty="0" smtClean="0"/>
                        <a:t> calls </a:t>
                      </a:r>
                      <a:endParaRPr lang="en-GB" sz="2400" dirty="0"/>
                    </a:p>
                  </a:txBody>
                  <a:tcPr/>
                </a:tc>
                <a:tc>
                  <a:txBody>
                    <a:bodyPr/>
                    <a:lstStyle/>
                    <a:p>
                      <a:r>
                        <a:rPr lang="en-GB" sz="2400" dirty="0" smtClean="0"/>
                        <a:t>January</a:t>
                      </a:r>
                      <a:endParaRPr lang="en-GB" sz="2400" dirty="0"/>
                    </a:p>
                  </a:txBody>
                  <a:tcPr/>
                </a:tc>
              </a:tr>
              <a:tr h="511257">
                <a:tc>
                  <a:txBody>
                    <a:bodyPr/>
                    <a:lstStyle/>
                    <a:p>
                      <a:r>
                        <a:rPr lang="en-GB" sz="2400" dirty="0" smtClean="0"/>
                        <a:t>Final executive</a:t>
                      </a:r>
                      <a:r>
                        <a:rPr lang="en-GB" sz="2400" baseline="0" dirty="0" smtClean="0"/>
                        <a:t> summary to Alison</a:t>
                      </a:r>
                      <a:endParaRPr lang="en-GB" sz="2400" dirty="0"/>
                    </a:p>
                  </a:txBody>
                  <a:tcPr/>
                </a:tc>
                <a:tc>
                  <a:txBody>
                    <a:bodyPr/>
                    <a:lstStyle/>
                    <a:p>
                      <a:r>
                        <a:rPr lang="en-GB" sz="2400" dirty="0" smtClean="0"/>
                        <a:t>31 January 2018</a:t>
                      </a:r>
                      <a:endParaRPr lang="en-GB" sz="2400" dirty="0"/>
                    </a:p>
                  </a:txBody>
                  <a:tcPr/>
                </a:tc>
              </a:tr>
              <a:tr h="511257">
                <a:tc>
                  <a:txBody>
                    <a:bodyPr/>
                    <a:lstStyle/>
                    <a:p>
                      <a:r>
                        <a:rPr lang="en-GB" sz="2400" dirty="0" smtClean="0"/>
                        <a:t>Final event – Action Plan pitch</a:t>
                      </a:r>
                      <a:r>
                        <a:rPr lang="en-GB" sz="2400" baseline="0" dirty="0" smtClean="0"/>
                        <a:t> off</a:t>
                      </a:r>
                      <a:endParaRPr lang="en-GB" sz="2400" dirty="0"/>
                    </a:p>
                  </a:txBody>
                  <a:tcPr/>
                </a:tc>
                <a:tc>
                  <a:txBody>
                    <a:bodyPr/>
                    <a:lstStyle/>
                    <a:p>
                      <a:r>
                        <a:rPr lang="en-GB" sz="2400" dirty="0" smtClean="0"/>
                        <a:t>March 2018</a:t>
                      </a:r>
                      <a:endParaRPr lang="en-GB" sz="2400" dirty="0"/>
                    </a:p>
                  </a:txBody>
                  <a:tcPr/>
                </a:tc>
              </a:tr>
            </a:tbl>
          </a:graphicData>
        </a:graphic>
      </p:graphicFrame>
    </p:spTree>
    <p:extLst>
      <p:ext uri="{BB962C8B-B14F-4D97-AF65-F5344CB8AC3E}">
        <p14:creationId xmlns:p14="http://schemas.microsoft.com/office/powerpoint/2010/main" val="1121941971"/>
      </p:ext>
    </p:extLst>
  </p:cSld>
  <p:clrMapOvr>
    <a:masterClrMapping/>
  </p:clrMapOvr>
  <p:transition spd="slow">
    <p:push dir="u"/>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gray">
          <a:xfrm>
            <a:off x="1043608" y="1484784"/>
            <a:ext cx="7239000"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49238" indent="-249238">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SzPct val="160000"/>
              <a:buFont typeface="Wingdings" charset="0"/>
              <a:buNone/>
            </a:pPr>
            <a:endParaRPr lang="es-ES_tradnl" sz="2000" dirty="0"/>
          </a:p>
          <a:p>
            <a:pPr>
              <a:spcBef>
                <a:spcPct val="20000"/>
              </a:spcBef>
              <a:buClr>
                <a:srgbClr val="FF0000"/>
              </a:buClr>
              <a:buSzPct val="100000"/>
              <a:buFont typeface="Wingdings" charset="0"/>
              <a:buChar char="§"/>
            </a:pPr>
            <a:endParaRPr lang="en-US" dirty="0" smtClean="0">
              <a:solidFill>
                <a:schemeClr val="tx2"/>
              </a:solidFill>
              <a:latin typeface="Quattrocento Sans" charset="0"/>
            </a:endParaRPr>
          </a:p>
          <a:p>
            <a:pPr marL="0" indent="0">
              <a:spcBef>
                <a:spcPct val="20000"/>
              </a:spcBef>
              <a:buClr>
                <a:srgbClr val="FF0000"/>
              </a:buClr>
              <a:buSzPct val="100000"/>
            </a:pPr>
            <a:endParaRPr lang="en-US" dirty="0" smtClean="0">
              <a:solidFill>
                <a:schemeClr val="tx2"/>
              </a:solidFill>
              <a:latin typeface="Quattrocento Sans" charset="0"/>
            </a:endParaRPr>
          </a:p>
          <a:p>
            <a:pPr>
              <a:spcBef>
                <a:spcPct val="20000"/>
              </a:spcBef>
              <a:buSzPct val="160000"/>
              <a:buFontTx/>
              <a:buChar char="›"/>
            </a:pPr>
            <a:endParaRPr lang="fr-FR" sz="2000" dirty="0">
              <a:solidFill>
                <a:schemeClr val="bg2"/>
              </a:solidFill>
            </a:endParaRPr>
          </a:p>
          <a:p>
            <a:pPr>
              <a:spcBef>
                <a:spcPct val="20000"/>
              </a:spcBef>
              <a:buSzPct val="160000"/>
              <a:buFontTx/>
              <a:buChar char="›"/>
            </a:pPr>
            <a:endParaRPr lang="fr-FR" sz="2000" dirty="0">
              <a:solidFill>
                <a:schemeClr val="bg2"/>
              </a:solidFill>
            </a:endParaRPr>
          </a:p>
        </p:txBody>
      </p:sp>
      <p:sp>
        <p:nvSpPr>
          <p:cNvPr id="4097" name="Rectangle 1"/>
          <p:cNvSpPr>
            <a:spLocks noChangeArrowheads="1"/>
          </p:cNvSpPr>
          <p:nvPr/>
        </p:nvSpPr>
        <p:spPr bwMode="auto">
          <a:xfrm>
            <a:off x="0" y="-2232"/>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20700" algn="l"/>
              </a:tabLst>
            </a:pPr>
            <a:endParaRPr kumimoji="0" lang="en-GB"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20700" algn="l"/>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ZoneTexte 1"/>
          <p:cNvSpPr txBox="1"/>
          <p:nvPr/>
        </p:nvSpPr>
        <p:spPr>
          <a:xfrm>
            <a:off x="323528" y="332656"/>
            <a:ext cx="5796136" cy="523220"/>
          </a:xfrm>
          <a:prstGeom prst="rect">
            <a:avLst/>
          </a:prstGeom>
          <a:noFill/>
        </p:spPr>
        <p:txBody>
          <a:bodyPr wrap="square" rtlCol="0">
            <a:spAutoFit/>
          </a:bodyPr>
          <a:lstStyle/>
          <a:p>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Time for a </a:t>
            </a:r>
            <a:r>
              <a:rPr lang="fr-FR" sz="2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cuppa</a:t>
            </a:r>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fr-FR"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22882" name="Picture 2" descr="Image result for swedish tea"/>
          <p:cNvPicPr>
            <a:picLocks noChangeAspect="1" noChangeArrowheads="1"/>
          </p:cNvPicPr>
          <p:nvPr/>
        </p:nvPicPr>
        <p:blipFill>
          <a:blip r:embed="rId3" cstate="print"/>
          <a:srcRect/>
          <a:stretch>
            <a:fillRect/>
          </a:stretch>
        </p:blipFill>
        <p:spPr bwMode="auto">
          <a:xfrm>
            <a:off x="3203848" y="1412776"/>
            <a:ext cx="3044678" cy="4334062"/>
          </a:xfrm>
          <a:prstGeom prst="rect">
            <a:avLst/>
          </a:prstGeom>
          <a:noFill/>
        </p:spPr>
      </p:pic>
    </p:spTree>
    <p:extLst>
      <p:ext uri="{BB962C8B-B14F-4D97-AF65-F5344CB8AC3E}">
        <p14:creationId xmlns:p14="http://schemas.microsoft.com/office/powerpoint/2010/main" val="1121941971"/>
      </p:ext>
    </p:extLst>
  </p:cSld>
  <p:clrMapOvr>
    <a:masterClrMapping/>
  </p:clrMapOvr>
  <p:transition spd="slow">
    <p:push dir="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02135" y="1312019"/>
            <a:ext cx="5018137" cy="4925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ZoneTexte 11"/>
          <p:cNvSpPr txBox="1"/>
          <p:nvPr/>
        </p:nvSpPr>
        <p:spPr>
          <a:xfrm>
            <a:off x="899592" y="2492896"/>
            <a:ext cx="7704856" cy="769441"/>
          </a:xfrm>
          <a:prstGeom prst="rect">
            <a:avLst/>
          </a:prstGeom>
          <a:noFill/>
        </p:spPr>
        <p:txBody>
          <a:bodyPr wrap="square" rtlCol="0">
            <a:spAutoFit/>
          </a:bodyPr>
          <a:lstStyle/>
          <a:p>
            <a:pPr algn="ctr"/>
            <a:r>
              <a:rPr lang="fr-FR" sz="4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Partner meeting….</a:t>
            </a:r>
          </a:p>
        </p:txBody>
      </p:sp>
    </p:spTree>
    <p:extLst>
      <p:ext uri="{BB962C8B-B14F-4D97-AF65-F5344CB8AC3E}">
        <p14:creationId xmlns:p14="http://schemas.microsoft.com/office/powerpoint/2010/main" val="3059270984"/>
      </p:ext>
    </p:extLst>
  </p:cSld>
  <p:clrMapOvr>
    <a:masterClrMapping/>
  </p:clrMapOvr>
  <p:transition spd="slow">
    <p:push dir="u"/>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1"/>
          <p:cNvSpPr txBox="1"/>
          <p:nvPr/>
        </p:nvSpPr>
        <p:spPr>
          <a:xfrm>
            <a:off x="107504" y="116632"/>
            <a:ext cx="5796136" cy="523220"/>
          </a:xfrm>
          <a:prstGeom prst="rect">
            <a:avLst/>
          </a:prstGeom>
          <a:noFill/>
        </p:spPr>
        <p:txBody>
          <a:bodyPr wrap="square" rtlCol="0">
            <a:spAutoFit/>
          </a:bodyPr>
          <a:lstStyle/>
          <a:p>
            <a:r>
              <a:rPr lang="fr-FR" sz="2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TechTown</a:t>
            </a:r>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Space</a:t>
            </a:r>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fr-FR"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3074" name="Picture 2" descr="C:\Users\Alison\Documents\My Dropbox\AES\PROJ\Barnsley\Communications\2017-01-19 TT Digital Toolkit\techtown2.png"/>
          <p:cNvPicPr>
            <a:picLocks noChangeAspect="1" noChangeArrowheads="1"/>
          </p:cNvPicPr>
          <p:nvPr/>
        </p:nvPicPr>
        <p:blipFill>
          <a:blip r:embed="rId3" cstate="screen"/>
          <a:srcRect/>
          <a:stretch>
            <a:fillRect/>
          </a:stretch>
        </p:blipFill>
        <p:spPr bwMode="auto">
          <a:xfrm>
            <a:off x="0" y="849451"/>
            <a:ext cx="9243029" cy="5753599"/>
          </a:xfrm>
          <a:prstGeom prst="rect">
            <a:avLst/>
          </a:prstGeom>
          <a:noFill/>
        </p:spPr>
      </p:pic>
    </p:spTree>
    <p:extLst>
      <p:ext uri="{BB962C8B-B14F-4D97-AF65-F5344CB8AC3E}">
        <p14:creationId xmlns:p14="http://schemas.microsoft.com/office/powerpoint/2010/main" val="1121941971"/>
      </p:ext>
    </p:extLst>
  </p:cSld>
  <p:clrMapOvr>
    <a:masterClrMapping/>
  </p:clrMapOvr>
  <p:transition spd="slow">
    <p:push dir="u"/>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1"/>
          <p:cNvSpPr txBox="1"/>
          <p:nvPr/>
        </p:nvSpPr>
        <p:spPr>
          <a:xfrm>
            <a:off x="347147" y="116632"/>
            <a:ext cx="5796136" cy="954107"/>
          </a:xfrm>
          <a:prstGeom prst="rect">
            <a:avLst/>
          </a:prstGeom>
          <a:noFill/>
        </p:spPr>
        <p:txBody>
          <a:bodyPr wrap="square" rtlCol="0">
            <a:spAutoFit/>
          </a:bodyPr>
          <a:lstStyle/>
          <a:p>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The </a:t>
            </a:r>
            <a:r>
              <a:rPr lang="fr-FR" sz="2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purpose</a:t>
            </a:r>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of </a:t>
            </a:r>
            <a:r>
              <a:rPr lang="fr-FR" sz="2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TechTown</a:t>
            </a:r>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Space</a:t>
            </a:r>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is</a:t>
            </a:r>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fr-FR"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p:nvPr/>
        </p:nvSpPr>
        <p:spPr>
          <a:xfrm>
            <a:off x="395536" y="1340768"/>
            <a:ext cx="8136904" cy="1477328"/>
          </a:xfrm>
          <a:prstGeom prst="rect">
            <a:avLst/>
          </a:prstGeom>
        </p:spPr>
        <p:txBody>
          <a:bodyPr wrap="square">
            <a:spAutoFit/>
          </a:bodyPr>
          <a:lstStyle/>
          <a:p>
            <a:pPr marL="177800" lvl="0" indent="-177800">
              <a:buClr>
                <a:srgbClr val="C00000"/>
              </a:buClr>
              <a:buFont typeface="Wingdings" pitchFamily="2" charset="2"/>
              <a:buChar char="§"/>
            </a:pPr>
            <a:r>
              <a:rPr lang="en-GB" dirty="0" smtClean="0">
                <a:solidFill>
                  <a:schemeClr val="tx2"/>
                </a:solidFill>
              </a:rPr>
              <a:t>To share the knowledge and learning generated from within the URBACT </a:t>
            </a:r>
            <a:r>
              <a:rPr lang="en-GB" dirty="0" err="1" smtClean="0">
                <a:solidFill>
                  <a:schemeClr val="tx2"/>
                </a:solidFill>
              </a:rPr>
              <a:t>TechTown</a:t>
            </a:r>
            <a:r>
              <a:rPr lang="en-GB" dirty="0" smtClean="0">
                <a:solidFill>
                  <a:schemeClr val="tx2"/>
                </a:solidFill>
              </a:rPr>
              <a:t> Network with other EU cities</a:t>
            </a:r>
          </a:p>
          <a:p>
            <a:pPr marL="177800" lvl="0" indent="-177800">
              <a:buClr>
                <a:srgbClr val="C00000"/>
              </a:buClr>
              <a:buFont typeface="Wingdings" pitchFamily="2" charset="2"/>
              <a:buChar char="§"/>
            </a:pPr>
            <a:r>
              <a:rPr lang="en-GB" dirty="0" smtClean="0">
                <a:solidFill>
                  <a:schemeClr val="tx2"/>
                </a:solidFill>
              </a:rPr>
              <a:t>To create a community where </a:t>
            </a:r>
            <a:r>
              <a:rPr lang="en-GB" dirty="0" err="1" smtClean="0">
                <a:solidFill>
                  <a:schemeClr val="tx2"/>
                </a:solidFill>
              </a:rPr>
              <a:t>TechTowns</a:t>
            </a:r>
            <a:r>
              <a:rPr lang="en-GB" dirty="0" smtClean="0">
                <a:solidFill>
                  <a:schemeClr val="tx2"/>
                </a:solidFill>
              </a:rPr>
              <a:t> from across the EU can explore what works and what doesn’t when it comes to creating the conditions for an effective digital economy which grows good quality digital jobs</a:t>
            </a:r>
          </a:p>
        </p:txBody>
      </p:sp>
      <p:pic>
        <p:nvPicPr>
          <p:cNvPr id="116739" name="Picture 3" descr="Image result for knowledge exchange"/>
          <p:cNvPicPr>
            <a:picLocks noChangeAspect="1" noChangeArrowheads="1"/>
          </p:cNvPicPr>
          <p:nvPr/>
        </p:nvPicPr>
        <p:blipFill>
          <a:blip r:embed="rId3" cstate="screen"/>
          <a:srcRect/>
          <a:stretch>
            <a:fillRect/>
          </a:stretch>
        </p:blipFill>
        <p:spPr bwMode="auto">
          <a:xfrm>
            <a:off x="1907704" y="3068960"/>
            <a:ext cx="4762500" cy="2371726"/>
          </a:xfrm>
          <a:prstGeom prst="rect">
            <a:avLst/>
          </a:prstGeom>
          <a:noFill/>
        </p:spPr>
      </p:pic>
    </p:spTree>
    <p:extLst>
      <p:ext uri="{BB962C8B-B14F-4D97-AF65-F5344CB8AC3E}">
        <p14:creationId xmlns:p14="http://schemas.microsoft.com/office/powerpoint/2010/main" val="1121941971"/>
      </p:ext>
    </p:extLst>
  </p:cSld>
  <p:clrMapOvr>
    <a:masterClrMapping/>
  </p:clrMapOvr>
  <p:transition spd="slow">
    <p:push dir="u"/>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1"/>
          <p:cNvSpPr txBox="1"/>
          <p:nvPr/>
        </p:nvSpPr>
        <p:spPr>
          <a:xfrm>
            <a:off x="467544" y="476672"/>
            <a:ext cx="5904656" cy="523220"/>
          </a:xfrm>
          <a:prstGeom prst="rect">
            <a:avLst/>
          </a:prstGeom>
          <a:noFill/>
        </p:spPr>
        <p:txBody>
          <a:bodyPr wrap="square" rtlCol="0">
            <a:spAutoFit/>
          </a:bodyPr>
          <a:lstStyle/>
          <a:p>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Partner meeting….</a:t>
            </a:r>
            <a:endParaRPr lang="fr-FR"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txBox="1">
            <a:spLocks noChangeArrowheads="1"/>
          </p:cNvSpPr>
          <p:nvPr/>
        </p:nvSpPr>
        <p:spPr bwMode="gray">
          <a:xfrm>
            <a:off x="251520" y="1412776"/>
            <a:ext cx="8568952"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49238" indent="-249238">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Clr>
                <a:srgbClr val="FF0000"/>
              </a:buClr>
              <a:buSzPct val="100000"/>
              <a:buFont typeface="Wingdings" pitchFamily="2" charset="2"/>
              <a:buChar char="§"/>
            </a:pPr>
            <a:r>
              <a:rPr lang="en-GB" dirty="0" smtClean="0">
                <a:solidFill>
                  <a:schemeClr val="tx2"/>
                </a:solidFill>
                <a:latin typeface="Quattrocento Sans" charset="0"/>
              </a:rPr>
              <a:t>Dubrovnik – 26 &amp; 27 September – Growing digital jobs through the Smart City Agenda</a:t>
            </a:r>
          </a:p>
          <a:p>
            <a:pPr>
              <a:spcBef>
                <a:spcPct val="20000"/>
              </a:spcBef>
              <a:buClr>
                <a:srgbClr val="FF0000"/>
              </a:buClr>
              <a:buSzPct val="100000"/>
              <a:buFont typeface="Wingdings" pitchFamily="2" charset="2"/>
              <a:buChar char="§"/>
            </a:pPr>
            <a:r>
              <a:rPr lang="en-GB" dirty="0" smtClean="0">
                <a:solidFill>
                  <a:schemeClr val="tx2"/>
                </a:solidFill>
                <a:latin typeface="Quattrocento Sans" charset="0"/>
              </a:rPr>
              <a:t>Loop City – 23 and 24 November – The role of the City and Action Plan Peer Reviews</a:t>
            </a:r>
          </a:p>
          <a:p>
            <a:pPr>
              <a:spcBef>
                <a:spcPct val="20000"/>
              </a:spcBef>
              <a:buClr>
                <a:srgbClr val="FF0000"/>
              </a:buClr>
              <a:buSzPct val="100000"/>
              <a:buFont typeface="Wingdings" pitchFamily="2" charset="2"/>
              <a:buChar char="§"/>
            </a:pPr>
            <a:r>
              <a:rPr lang="en-GB" dirty="0" err="1" smtClean="0">
                <a:solidFill>
                  <a:schemeClr val="tx2"/>
                </a:solidFill>
                <a:latin typeface="Quattrocento Sans" charset="0"/>
              </a:rPr>
              <a:t>TechTown</a:t>
            </a:r>
            <a:r>
              <a:rPr lang="en-GB" dirty="0" smtClean="0">
                <a:solidFill>
                  <a:schemeClr val="tx2"/>
                </a:solidFill>
                <a:latin typeface="Quattrocento Sans" charset="0"/>
              </a:rPr>
              <a:t> Dissemination events – central and local</a:t>
            </a:r>
          </a:p>
          <a:p>
            <a:pPr>
              <a:spcBef>
                <a:spcPct val="20000"/>
              </a:spcBef>
              <a:buClr>
                <a:srgbClr val="FF0000"/>
              </a:buClr>
              <a:buSzPct val="100000"/>
              <a:buFont typeface="Wingdings" pitchFamily="2" charset="2"/>
              <a:buChar char="§"/>
            </a:pPr>
            <a:r>
              <a:rPr lang="en-GB" dirty="0" smtClean="0">
                <a:solidFill>
                  <a:schemeClr val="tx2"/>
                </a:solidFill>
                <a:latin typeface="Quattrocento Sans" charset="0"/>
              </a:rPr>
              <a:t>Finance, audit, claims</a:t>
            </a:r>
          </a:p>
          <a:p>
            <a:pPr>
              <a:spcBef>
                <a:spcPct val="20000"/>
              </a:spcBef>
              <a:buClr>
                <a:srgbClr val="FF0000"/>
              </a:buClr>
              <a:buSzPct val="100000"/>
              <a:buFont typeface="Wingdings" pitchFamily="2" charset="2"/>
              <a:buChar char="§"/>
            </a:pPr>
            <a:r>
              <a:rPr lang="en-GB" dirty="0" smtClean="0">
                <a:solidFill>
                  <a:schemeClr val="tx2"/>
                </a:solidFill>
                <a:latin typeface="Quattrocento Sans" charset="0"/>
              </a:rPr>
              <a:t>Programme level updates</a:t>
            </a:r>
          </a:p>
          <a:p>
            <a:pPr>
              <a:spcBef>
                <a:spcPct val="20000"/>
              </a:spcBef>
              <a:buClr>
                <a:srgbClr val="FF0000"/>
              </a:buClr>
              <a:buSzPct val="100000"/>
              <a:buFont typeface="Wingdings" pitchFamily="2" charset="2"/>
              <a:buChar char="§"/>
            </a:pPr>
            <a:r>
              <a:rPr lang="en-GB" dirty="0" smtClean="0">
                <a:solidFill>
                  <a:schemeClr val="tx2"/>
                </a:solidFill>
                <a:latin typeface="Quattrocento Sans" charset="0"/>
              </a:rPr>
              <a:t>Any </a:t>
            </a:r>
            <a:r>
              <a:rPr lang="en-GB" smtClean="0">
                <a:solidFill>
                  <a:schemeClr val="tx2"/>
                </a:solidFill>
                <a:latin typeface="Quattrocento Sans" charset="0"/>
              </a:rPr>
              <a:t>other business</a:t>
            </a:r>
            <a:endParaRPr lang="en-GB" dirty="0" smtClean="0">
              <a:solidFill>
                <a:schemeClr val="tx2"/>
              </a:solidFill>
              <a:latin typeface="Quattrocento Sans" charset="0"/>
            </a:endParaRPr>
          </a:p>
          <a:p>
            <a:pPr lvl="1">
              <a:spcBef>
                <a:spcPct val="20000"/>
              </a:spcBef>
              <a:buClr>
                <a:srgbClr val="FF0000"/>
              </a:buClr>
              <a:buSzPct val="100000"/>
            </a:pPr>
            <a:endParaRPr lang="en-US" sz="2800" dirty="0" smtClean="0">
              <a:solidFill>
                <a:schemeClr val="tx2"/>
              </a:solidFill>
              <a:latin typeface="Quattrocento Sans" charset="0"/>
            </a:endParaRPr>
          </a:p>
          <a:p>
            <a:pPr>
              <a:spcBef>
                <a:spcPct val="20000"/>
              </a:spcBef>
              <a:buClr>
                <a:srgbClr val="FF0000"/>
              </a:buClr>
              <a:buSzPct val="100000"/>
              <a:buFont typeface="Wingdings" pitchFamily="2" charset="2"/>
              <a:buChar char="§"/>
            </a:pPr>
            <a:endParaRPr lang="en-US" sz="2800" dirty="0" smtClean="0">
              <a:solidFill>
                <a:schemeClr val="tx2"/>
              </a:solidFill>
              <a:latin typeface="Quattrocento Sans" charset="0"/>
            </a:endParaRPr>
          </a:p>
          <a:p>
            <a:pPr lvl="1">
              <a:spcBef>
                <a:spcPct val="20000"/>
              </a:spcBef>
              <a:buClr>
                <a:srgbClr val="FF0000"/>
              </a:buClr>
              <a:buSzPct val="100000"/>
              <a:buFont typeface="Symbol" pitchFamily="18" charset="2"/>
              <a:buChar char="-"/>
            </a:pPr>
            <a:endParaRPr lang="en-GB" sz="2800" dirty="0" smtClean="0">
              <a:solidFill>
                <a:schemeClr val="tx2"/>
              </a:solidFill>
              <a:latin typeface="Quattrocento Sans" charset="0"/>
            </a:endParaRPr>
          </a:p>
          <a:p>
            <a:pPr lvl="1">
              <a:spcBef>
                <a:spcPct val="20000"/>
              </a:spcBef>
              <a:buClr>
                <a:srgbClr val="FF0000"/>
              </a:buClr>
              <a:buSzPct val="100000"/>
              <a:buFont typeface="Wingdings" pitchFamily="2" charset="2"/>
              <a:buChar char="§"/>
            </a:pPr>
            <a:endParaRPr lang="en-US" sz="2800" dirty="0" smtClean="0">
              <a:solidFill>
                <a:schemeClr val="tx2"/>
              </a:solidFill>
              <a:latin typeface="Quattrocento Sans" charset="0"/>
            </a:endParaRPr>
          </a:p>
          <a:p>
            <a:pPr>
              <a:spcBef>
                <a:spcPct val="20000"/>
              </a:spcBef>
              <a:buClr>
                <a:srgbClr val="FF0000"/>
              </a:buClr>
              <a:buSzPct val="100000"/>
              <a:buFont typeface="Wingdings" charset="0"/>
              <a:buChar char="§"/>
            </a:pPr>
            <a:endParaRPr lang="en-US" sz="2800" dirty="0" smtClean="0">
              <a:solidFill>
                <a:schemeClr val="tx2"/>
              </a:solidFill>
              <a:latin typeface="Quattrocento Sans" charset="0"/>
            </a:endParaRPr>
          </a:p>
          <a:p>
            <a:pPr>
              <a:spcBef>
                <a:spcPct val="20000"/>
              </a:spcBef>
              <a:buClr>
                <a:srgbClr val="FF0000"/>
              </a:buClr>
              <a:buSzPct val="100000"/>
              <a:buFont typeface="Wingdings" charset="0"/>
              <a:buChar char="§"/>
            </a:pPr>
            <a:endParaRPr lang="en-US" sz="2800" dirty="0" smtClean="0">
              <a:solidFill>
                <a:schemeClr val="tx2"/>
              </a:solidFill>
              <a:latin typeface="Quattrocento Sans" charset="0"/>
            </a:endParaRPr>
          </a:p>
          <a:p>
            <a:pPr>
              <a:spcBef>
                <a:spcPct val="20000"/>
              </a:spcBef>
              <a:buClr>
                <a:srgbClr val="FF0000"/>
              </a:buClr>
              <a:buSzPct val="100000"/>
            </a:pPr>
            <a:endParaRPr lang="en-US" sz="3600" dirty="0" smtClean="0">
              <a:solidFill>
                <a:schemeClr val="tx2"/>
              </a:solidFill>
              <a:latin typeface="Quattrocento Sans" charset="0"/>
            </a:endParaRPr>
          </a:p>
          <a:p>
            <a:pPr>
              <a:spcBef>
                <a:spcPct val="20000"/>
              </a:spcBef>
              <a:buClr>
                <a:srgbClr val="FF0000"/>
              </a:buClr>
              <a:buSzPct val="100000"/>
            </a:pPr>
            <a:endParaRPr lang="en-US" dirty="0" smtClean="0">
              <a:solidFill>
                <a:schemeClr val="tx2"/>
              </a:solidFill>
              <a:latin typeface="Quattrocento Sans" charset="0"/>
            </a:endParaRPr>
          </a:p>
          <a:p>
            <a:pPr marL="0" indent="0">
              <a:spcBef>
                <a:spcPct val="20000"/>
              </a:spcBef>
              <a:buClr>
                <a:srgbClr val="FF0000"/>
              </a:buClr>
              <a:buSzPct val="100000"/>
            </a:pPr>
            <a:endParaRPr lang="en-US" dirty="0" smtClean="0">
              <a:solidFill>
                <a:schemeClr val="tx2"/>
              </a:solidFill>
              <a:latin typeface="Quattrocento Sans" charset="0"/>
            </a:endParaRPr>
          </a:p>
          <a:p>
            <a:pPr>
              <a:spcBef>
                <a:spcPct val="20000"/>
              </a:spcBef>
              <a:buSzPct val="160000"/>
              <a:buFontTx/>
              <a:buChar char="›"/>
            </a:pPr>
            <a:endParaRPr lang="en-GB" sz="2000" dirty="0">
              <a:solidFill>
                <a:schemeClr val="bg2"/>
              </a:solidFill>
            </a:endParaRPr>
          </a:p>
          <a:p>
            <a:pPr>
              <a:spcBef>
                <a:spcPct val="20000"/>
              </a:spcBef>
              <a:buSzPct val="160000"/>
              <a:buFontTx/>
              <a:buChar char="›"/>
            </a:pPr>
            <a:endParaRPr lang="fr-FR" sz="2000" dirty="0">
              <a:solidFill>
                <a:schemeClr val="bg2"/>
              </a:solidFill>
            </a:endParaRPr>
          </a:p>
          <a:p>
            <a:pPr>
              <a:spcBef>
                <a:spcPct val="20000"/>
              </a:spcBef>
              <a:buSzPct val="160000"/>
              <a:buFontTx/>
              <a:buChar char="›"/>
            </a:pPr>
            <a:endParaRPr lang="fr-FR" sz="2000" dirty="0">
              <a:solidFill>
                <a:schemeClr val="bg2"/>
              </a:solidFill>
            </a:endParaRPr>
          </a:p>
          <a:p>
            <a:pPr>
              <a:spcBef>
                <a:spcPct val="20000"/>
              </a:spcBef>
              <a:buSzPct val="160000"/>
              <a:buFontTx/>
              <a:buChar char="›"/>
            </a:pPr>
            <a:endParaRPr lang="fr-FR" sz="2000" dirty="0">
              <a:solidFill>
                <a:schemeClr val="bg2"/>
              </a:solidFill>
            </a:endParaRPr>
          </a:p>
        </p:txBody>
      </p:sp>
    </p:spTree>
    <p:extLst>
      <p:ext uri="{BB962C8B-B14F-4D97-AF65-F5344CB8AC3E}">
        <p14:creationId xmlns:p14="http://schemas.microsoft.com/office/powerpoint/2010/main" val="1121941971"/>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504" y="313492"/>
            <a:ext cx="6696744" cy="523220"/>
          </a:xfrm>
          <a:prstGeom prst="rect">
            <a:avLst/>
          </a:prstGeom>
          <a:noFill/>
        </p:spPr>
        <p:txBody>
          <a:bodyPr wrap="square" rtlCol="0">
            <a:spAutoFit/>
          </a:bodyPr>
          <a:lstStyle/>
          <a:p>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Transnational </a:t>
            </a:r>
            <a:r>
              <a:rPr lang="en-US" sz="2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workplan</a:t>
            </a:r>
            <a:endParaRPr lang="fr-FR"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rot="1576943">
            <a:off x="114006" y="1694756"/>
            <a:ext cx="715425" cy="68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rot="1576943">
            <a:off x="3042931" y="5552407"/>
            <a:ext cx="715425" cy="68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362965358"/>
              </p:ext>
            </p:extLst>
          </p:nvPr>
        </p:nvGraphicFramePr>
        <p:xfrm>
          <a:off x="251520" y="1340768"/>
          <a:ext cx="8640958" cy="4035896"/>
        </p:xfrm>
        <a:graphic>
          <a:graphicData uri="http://schemas.openxmlformats.org/drawingml/2006/table">
            <a:tbl>
              <a:tblPr>
                <a:tableStyleId>{D113A9D2-9D6B-4929-AA2D-F23B5EE8CBE7}</a:tableStyleId>
              </a:tblPr>
              <a:tblGrid>
                <a:gridCol w="1928169"/>
                <a:gridCol w="1456207"/>
                <a:gridCol w="5256582"/>
              </a:tblGrid>
              <a:tr h="101600">
                <a:tc>
                  <a:txBody>
                    <a:bodyPr/>
                    <a:lstStyle/>
                    <a:p>
                      <a:pPr>
                        <a:lnSpc>
                          <a:spcPct val="100000"/>
                        </a:lnSpc>
                        <a:spcAft>
                          <a:spcPts val="0"/>
                        </a:spcAft>
                      </a:pPr>
                      <a:r>
                        <a:rPr lang="en-GB" sz="1800" b="1" dirty="0"/>
                        <a:t>Date</a:t>
                      </a:r>
                      <a:endParaRPr lang="en-GB" sz="1800" b="1" dirty="0">
                        <a:solidFill>
                          <a:srgbClr val="000000"/>
                        </a:solidFill>
                        <a:latin typeface="Calibri"/>
                        <a:ea typeface="Calibri"/>
                        <a:cs typeface="Times New Roman"/>
                      </a:endParaRPr>
                    </a:p>
                  </a:txBody>
                  <a:tcPr marL="33130" marR="33130" marT="0" marB="0"/>
                </a:tc>
                <a:tc>
                  <a:txBody>
                    <a:bodyPr/>
                    <a:lstStyle/>
                    <a:p>
                      <a:pPr>
                        <a:lnSpc>
                          <a:spcPct val="100000"/>
                        </a:lnSpc>
                        <a:spcAft>
                          <a:spcPts val="0"/>
                        </a:spcAft>
                      </a:pPr>
                      <a:r>
                        <a:rPr lang="en-GB" sz="1800" b="1" dirty="0"/>
                        <a:t>Host </a:t>
                      </a:r>
                      <a:endParaRPr lang="en-GB" sz="1800" b="1" dirty="0">
                        <a:solidFill>
                          <a:srgbClr val="000000"/>
                        </a:solidFill>
                        <a:latin typeface="Calibri"/>
                        <a:ea typeface="Calibri"/>
                        <a:cs typeface="Times New Roman"/>
                      </a:endParaRPr>
                    </a:p>
                  </a:txBody>
                  <a:tcPr marL="33130" marR="33130" marT="0" marB="0"/>
                </a:tc>
                <a:tc>
                  <a:txBody>
                    <a:bodyPr/>
                    <a:lstStyle/>
                    <a:p>
                      <a:pPr>
                        <a:lnSpc>
                          <a:spcPct val="100000"/>
                        </a:lnSpc>
                        <a:spcAft>
                          <a:spcPts val="0"/>
                        </a:spcAft>
                      </a:pPr>
                      <a:r>
                        <a:rPr lang="en-GB" sz="1800" b="1" dirty="0"/>
                        <a:t>Thematic Focus </a:t>
                      </a:r>
                      <a:endParaRPr lang="en-GB" sz="1800" b="1" dirty="0">
                        <a:solidFill>
                          <a:srgbClr val="000000"/>
                        </a:solidFill>
                        <a:latin typeface="Calibri"/>
                        <a:ea typeface="Calibri"/>
                        <a:cs typeface="Times New Roman"/>
                      </a:endParaRPr>
                    </a:p>
                  </a:txBody>
                  <a:tcPr marL="33130" marR="33130" marT="0" marB="0"/>
                </a:tc>
              </a:tr>
              <a:tr h="406400">
                <a:tc>
                  <a:txBody>
                    <a:bodyPr/>
                    <a:lstStyle/>
                    <a:p>
                      <a:pPr>
                        <a:lnSpc>
                          <a:spcPct val="100000"/>
                        </a:lnSpc>
                        <a:spcAft>
                          <a:spcPts val="0"/>
                        </a:spcAft>
                      </a:pPr>
                      <a:r>
                        <a:rPr lang="en-GB" sz="1800" dirty="0">
                          <a:solidFill>
                            <a:schemeClr val="tx1"/>
                          </a:solidFill>
                        </a:rPr>
                        <a:t>June 2016</a:t>
                      </a:r>
                      <a:endParaRPr lang="en-GB" sz="1800" dirty="0">
                        <a:solidFill>
                          <a:schemeClr val="tx1"/>
                        </a:solidFill>
                        <a:latin typeface="Calibri"/>
                        <a:ea typeface="Calibri"/>
                        <a:cs typeface="Times New Roman"/>
                      </a:endParaRPr>
                    </a:p>
                  </a:txBody>
                  <a:tcPr marL="33130" marR="33130" marT="0" marB="0"/>
                </a:tc>
                <a:tc>
                  <a:txBody>
                    <a:bodyPr/>
                    <a:lstStyle/>
                    <a:p>
                      <a:pPr>
                        <a:lnSpc>
                          <a:spcPct val="100000"/>
                        </a:lnSpc>
                        <a:spcAft>
                          <a:spcPts val="0"/>
                        </a:spcAft>
                      </a:pPr>
                      <a:r>
                        <a:rPr lang="en-GB" sz="1800" dirty="0">
                          <a:solidFill>
                            <a:schemeClr val="tx1"/>
                          </a:solidFill>
                        </a:rPr>
                        <a:t>Basingstoke</a:t>
                      </a:r>
                      <a:endParaRPr lang="en-GB" sz="1800" dirty="0">
                        <a:solidFill>
                          <a:schemeClr val="tx1"/>
                        </a:solidFill>
                        <a:latin typeface="Calibri"/>
                        <a:ea typeface="Calibri"/>
                        <a:cs typeface="Times New Roman"/>
                      </a:endParaRPr>
                    </a:p>
                  </a:txBody>
                  <a:tcPr marL="33130" marR="33130" marT="0" marB="0"/>
                </a:tc>
                <a:tc>
                  <a:txBody>
                    <a:bodyPr/>
                    <a:lstStyle/>
                    <a:p>
                      <a:pPr>
                        <a:lnSpc>
                          <a:spcPct val="100000"/>
                        </a:lnSpc>
                        <a:spcAft>
                          <a:spcPts val="0"/>
                        </a:spcAft>
                      </a:pPr>
                      <a:r>
                        <a:rPr lang="en-GB" sz="1800" dirty="0">
                          <a:solidFill>
                            <a:schemeClr val="tx1"/>
                          </a:solidFill>
                        </a:rPr>
                        <a:t>Better understanding the digital economy</a:t>
                      </a:r>
                      <a:endParaRPr lang="en-GB" sz="1800" dirty="0">
                        <a:solidFill>
                          <a:schemeClr val="tx1"/>
                        </a:solidFill>
                        <a:latin typeface="Calibri"/>
                        <a:ea typeface="Calibri"/>
                        <a:cs typeface="Times New Roman"/>
                      </a:endParaRPr>
                    </a:p>
                  </a:txBody>
                  <a:tcPr marL="33130" marR="33130" marT="0" marB="0"/>
                </a:tc>
              </a:tr>
              <a:tr h="203200">
                <a:tc>
                  <a:txBody>
                    <a:bodyPr/>
                    <a:lstStyle/>
                    <a:p>
                      <a:pPr>
                        <a:lnSpc>
                          <a:spcPct val="100000"/>
                        </a:lnSpc>
                        <a:spcAft>
                          <a:spcPts val="0"/>
                        </a:spcAft>
                      </a:pPr>
                      <a:r>
                        <a:rPr lang="en-GB" sz="1800" dirty="0">
                          <a:solidFill>
                            <a:schemeClr val="tx1"/>
                          </a:solidFill>
                        </a:rPr>
                        <a:t>September 2016</a:t>
                      </a:r>
                      <a:endParaRPr lang="en-GB" sz="1800" dirty="0">
                        <a:solidFill>
                          <a:schemeClr val="tx1"/>
                        </a:solidFill>
                        <a:latin typeface="Calibri"/>
                        <a:ea typeface="Calibri"/>
                        <a:cs typeface="Times New Roman"/>
                      </a:endParaRPr>
                    </a:p>
                  </a:txBody>
                  <a:tcPr marL="33130" marR="33130" marT="0" marB="0"/>
                </a:tc>
                <a:tc>
                  <a:txBody>
                    <a:bodyPr/>
                    <a:lstStyle/>
                    <a:p>
                      <a:pPr>
                        <a:lnSpc>
                          <a:spcPct val="100000"/>
                        </a:lnSpc>
                        <a:spcAft>
                          <a:spcPts val="0"/>
                        </a:spcAft>
                      </a:pPr>
                      <a:r>
                        <a:rPr lang="en-GB" sz="1800" dirty="0">
                          <a:solidFill>
                            <a:schemeClr val="tx1"/>
                          </a:solidFill>
                        </a:rPr>
                        <a:t>Limerick</a:t>
                      </a:r>
                      <a:endParaRPr lang="en-GB" sz="1800" dirty="0">
                        <a:solidFill>
                          <a:schemeClr val="tx1"/>
                        </a:solidFill>
                        <a:latin typeface="Calibri"/>
                        <a:ea typeface="Calibri"/>
                        <a:cs typeface="Times New Roman"/>
                      </a:endParaRPr>
                    </a:p>
                  </a:txBody>
                  <a:tcPr marL="33130" marR="33130" marT="0" marB="0"/>
                </a:tc>
                <a:tc>
                  <a:txBody>
                    <a:bodyPr/>
                    <a:lstStyle/>
                    <a:p>
                      <a:pPr>
                        <a:lnSpc>
                          <a:spcPct val="100000"/>
                        </a:lnSpc>
                        <a:spcAft>
                          <a:spcPts val="0"/>
                        </a:spcAft>
                      </a:pPr>
                      <a:r>
                        <a:rPr lang="en-GB" sz="1800" dirty="0">
                          <a:solidFill>
                            <a:schemeClr val="tx1"/>
                          </a:solidFill>
                        </a:rPr>
                        <a:t>Growing new digital jobs through start </a:t>
                      </a:r>
                      <a:r>
                        <a:rPr lang="en-GB" sz="1800" dirty="0" smtClean="0">
                          <a:solidFill>
                            <a:schemeClr val="tx1"/>
                          </a:solidFill>
                        </a:rPr>
                        <a:t>ups &amp; SMEs</a:t>
                      </a:r>
                      <a:endParaRPr lang="en-GB" sz="1800" dirty="0">
                        <a:solidFill>
                          <a:schemeClr val="tx1"/>
                        </a:solidFill>
                        <a:latin typeface="Calibri"/>
                        <a:ea typeface="Calibri"/>
                        <a:cs typeface="Times New Roman"/>
                      </a:endParaRPr>
                    </a:p>
                  </a:txBody>
                  <a:tcPr marL="33130" marR="33130" marT="0" marB="0"/>
                </a:tc>
              </a:tr>
              <a:tr h="203200">
                <a:tc>
                  <a:txBody>
                    <a:bodyPr/>
                    <a:lstStyle/>
                    <a:p>
                      <a:pPr>
                        <a:lnSpc>
                          <a:spcPct val="100000"/>
                        </a:lnSpc>
                        <a:spcAft>
                          <a:spcPts val="0"/>
                        </a:spcAft>
                      </a:pPr>
                      <a:r>
                        <a:rPr lang="en-GB" sz="1800" dirty="0">
                          <a:solidFill>
                            <a:schemeClr val="tx1"/>
                          </a:solidFill>
                        </a:rPr>
                        <a:t>November 2016</a:t>
                      </a:r>
                      <a:endParaRPr lang="en-GB" sz="1800" dirty="0">
                        <a:solidFill>
                          <a:schemeClr val="tx1"/>
                        </a:solidFill>
                        <a:latin typeface="Calibri"/>
                        <a:ea typeface="Calibri"/>
                        <a:cs typeface="Times New Roman"/>
                      </a:endParaRPr>
                    </a:p>
                  </a:txBody>
                  <a:tcPr marL="33130" marR="33130" marT="0" marB="0"/>
                </a:tc>
                <a:tc>
                  <a:txBody>
                    <a:bodyPr/>
                    <a:lstStyle/>
                    <a:p>
                      <a:pPr>
                        <a:lnSpc>
                          <a:spcPct val="100000"/>
                        </a:lnSpc>
                        <a:spcAft>
                          <a:spcPts val="0"/>
                        </a:spcAft>
                      </a:pPr>
                      <a:r>
                        <a:rPr lang="en-GB" sz="1800" dirty="0" err="1">
                          <a:solidFill>
                            <a:schemeClr val="tx1"/>
                          </a:solidFill>
                        </a:rPr>
                        <a:t>Cēsis</a:t>
                      </a:r>
                      <a:endParaRPr lang="en-GB" sz="1800" dirty="0">
                        <a:solidFill>
                          <a:schemeClr val="tx1"/>
                        </a:solidFill>
                        <a:latin typeface="Calibri"/>
                        <a:ea typeface="Calibri"/>
                        <a:cs typeface="Times New Roman"/>
                      </a:endParaRPr>
                    </a:p>
                  </a:txBody>
                  <a:tcPr marL="33130" marR="33130" marT="0" marB="0"/>
                </a:tc>
                <a:tc>
                  <a:txBody>
                    <a:bodyPr/>
                    <a:lstStyle/>
                    <a:p>
                      <a:pPr>
                        <a:lnSpc>
                          <a:spcPct val="100000"/>
                        </a:lnSpc>
                        <a:spcAft>
                          <a:spcPts val="0"/>
                        </a:spcAft>
                      </a:pPr>
                      <a:r>
                        <a:rPr lang="en-GB" sz="1800" dirty="0">
                          <a:solidFill>
                            <a:schemeClr val="tx1"/>
                          </a:solidFill>
                        </a:rPr>
                        <a:t>Finding, growing, retaining and returning talent</a:t>
                      </a:r>
                      <a:endParaRPr lang="en-GB" sz="1800" dirty="0">
                        <a:solidFill>
                          <a:schemeClr val="tx1"/>
                        </a:solidFill>
                        <a:latin typeface="Calibri"/>
                        <a:ea typeface="Calibri"/>
                        <a:cs typeface="Times New Roman"/>
                      </a:endParaRPr>
                    </a:p>
                  </a:txBody>
                  <a:tcPr marL="33130" marR="33130" marT="0" marB="0"/>
                </a:tc>
              </a:tr>
              <a:tr h="354816">
                <a:tc>
                  <a:txBody>
                    <a:bodyPr/>
                    <a:lstStyle/>
                    <a:p>
                      <a:pPr>
                        <a:lnSpc>
                          <a:spcPct val="100000"/>
                        </a:lnSpc>
                        <a:spcAft>
                          <a:spcPts val="0"/>
                        </a:spcAft>
                      </a:pPr>
                      <a:r>
                        <a:rPr lang="en-GB" sz="1800">
                          <a:solidFill>
                            <a:schemeClr val="tx1"/>
                          </a:solidFill>
                        </a:rPr>
                        <a:t>March 2017</a:t>
                      </a:r>
                      <a:endParaRPr lang="en-GB" sz="1800">
                        <a:solidFill>
                          <a:schemeClr val="tx1"/>
                        </a:solidFill>
                        <a:latin typeface="Calibri"/>
                        <a:ea typeface="Calibri"/>
                        <a:cs typeface="Times New Roman"/>
                      </a:endParaRPr>
                    </a:p>
                  </a:txBody>
                  <a:tcPr marL="33130" marR="33130" marT="0" marB="0"/>
                </a:tc>
                <a:tc>
                  <a:txBody>
                    <a:bodyPr/>
                    <a:lstStyle/>
                    <a:p>
                      <a:pPr>
                        <a:lnSpc>
                          <a:spcPct val="100000"/>
                        </a:lnSpc>
                        <a:spcAft>
                          <a:spcPts val="0"/>
                        </a:spcAft>
                      </a:pPr>
                      <a:r>
                        <a:rPr lang="en-GB" sz="1800">
                          <a:solidFill>
                            <a:schemeClr val="tx1"/>
                          </a:solidFill>
                        </a:rPr>
                        <a:t>Barnsley</a:t>
                      </a:r>
                      <a:endParaRPr lang="en-GB" sz="1800">
                        <a:solidFill>
                          <a:schemeClr val="tx1"/>
                        </a:solidFill>
                        <a:latin typeface="Calibri"/>
                        <a:ea typeface="Calibri"/>
                        <a:cs typeface="Times New Roman"/>
                      </a:endParaRPr>
                    </a:p>
                  </a:txBody>
                  <a:tcPr marL="33130" marR="33130" marT="0" marB="0"/>
                </a:tc>
                <a:tc>
                  <a:txBody>
                    <a:bodyPr/>
                    <a:lstStyle/>
                    <a:p>
                      <a:pPr>
                        <a:lnSpc>
                          <a:spcPct val="100000"/>
                        </a:lnSpc>
                        <a:spcAft>
                          <a:spcPts val="0"/>
                        </a:spcAft>
                      </a:pPr>
                      <a:r>
                        <a:rPr lang="en-GB" sz="1800" dirty="0">
                          <a:solidFill>
                            <a:schemeClr val="tx1"/>
                          </a:solidFill>
                        </a:rPr>
                        <a:t>Providing spaces and places for connections</a:t>
                      </a:r>
                      <a:endParaRPr lang="en-GB" sz="1800" dirty="0">
                        <a:solidFill>
                          <a:schemeClr val="tx1"/>
                        </a:solidFill>
                        <a:latin typeface="Calibri"/>
                        <a:ea typeface="Calibri"/>
                        <a:cs typeface="Times New Roman"/>
                      </a:endParaRPr>
                    </a:p>
                  </a:txBody>
                  <a:tcPr marL="33130" marR="33130" marT="0" marB="0"/>
                </a:tc>
              </a:tr>
              <a:tr h="609600">
                <a:tc>
                  <a:txBody>
                    <a:bodyPr/>
                    <a:lstStyle/>
                    <a:p>
                      <a:pPr>
                        <a:lnSpc>
                          <a:spcPct val="100000"/>
                        </a:lnSpc>
                        <a:spcAft>
                          <a:spcPts val="0"/>
                        </a:spcAft>
                      </a:pPr>
                      <a:r>
                        <a:rPr lang="en-GB" sz="1800" dirty="0"/>
                        <a:t>June 2017</a:t>
                      </a:r>
                      <a:endParaRPr lang="en-GB" sz="1800" dirty="0">
                        <a:solidFill>
                          <a:srgbClr val="000000"/>
                        </a:solidFill>
                        <a:latin typeface="Calibri"/>
                        <a:ea typeface="Calibri"/>
                        <a:cs typeface="Times New Roman"/>
                      </a:endParaRPr>
                    </a:p>
                  </a:txBody>
                  <a:tcPr marL="33130" marR="33130" marT="0" marB="0"/>
                </a:tc>
                <a:tc>
                  <a:txBody>
                    <a:bodyPr/>
                    <a:lstStyle/>
                    <a:p>
                      <a:pPr>
                        <a:lnSpc>
                          <a:spcPct val="100000"/>
                        </a:lnSpc>
                        <a:spcAft>
                          <a:spcPts val="0"/>
                        </a:spcAft>
                      </a:pPr>
                      <a:r>
                        <a:rPr lang="en-GB" sz="1800" dirty="0"/>
                        <a:t>Gävle</a:t>
                      </a:r>
                      <a:endParaRPr lang="en-GB" sz="1800" dirty="0">
                        <a:solidFill>
                          <a:srgbClr val="000000"/>
                        </a:solidFill>
                        <a:latin typeface="Calibri"/>
                        <a:ea typeface="Calibri"/>
                        <a:cs typeface="Times New Roman"/>
                      </a:endParaRPr>
                    </a:p>
                  </a:txBody>
                  <a:tcPr marL="33130" marR="33130" marT="0" marB="0"/>
                </a:tc>
                <a:tc>
                  <a:txBody>
                    <a:bodyPr/>
                    <a:lstStyle/>
                    <a:p>
                      <a:pPr>
                        <a:lnSpc>
                          <a:spcPct val="100000"/>
                        </a:lnSpc>
                        <a:spcAft>
                          <a:spcPts val="0"/>
                        </a:spcAft>
                      </a:pPr>
                      <a:r>
                        <a:rPr lang="en-GB" sz="1800"/>
                        <a:t>Growing jobs through the digital transformation of traditional industry</a:t>
                      </a:r>
                      <a:endParaRPr lang="en-GB" sz="1800">
                        <a:solidFill>
                          <a:srgbClr val="000000"/>
                        </a:solidFill>
                        <a:latin typeface="Calibri"/>
                        <a:ea typeface="Calibri"/>
                        <a:cs typeface="Times New Roman"/>
                      </a:endParaRPr>
                    </a:p>
                  </a:txBody>
                  <a:tcPr marL="33130" marR="33130" marT="0" marB="0"/>
                </a:tc>
              </a:tr>
              <a:tr h="470520">
                <a:tc>
                  <a:txBody>
                    <a:bodyPr/>
                    <a:lstStyle/>
                    <a:p>
                      <a:pPr>
                        <a:lnSpc>
                          <a:spcPct val="100000"/>
                        </a:lnSpc>
                        <a:spcAft>
                          <a:spcPts val="0"/>
                        </a:spcAft>
                      </a:pPr>
                      <a:r>
                        <a:rPr lang="en-GB" sz="1800"/>
                        <a:t>September 2017</a:t>
                      </a:r>
                      <a:endParaRPr lang="en-GB" sz="1800">
                        <a:solidFill>
                          <a:srgbClr val="000000"/>
                        </a:solidFill>
                        <a:latin typeface="Calibri"/>
                        <a:ea typeface="Calibri"/>
                        <a:cs typeface="Times New Roman"/>
                      </a:endParaRPr>
                    </a:p>
                  </a:txBody>
                  <a:tcPr marL="33130" marR="33130" marT="0" marB="0"/>
                </a:tc>
                <a:tc>
                  <a:txBody>
                    <a:bodyPr/>
                    <a:lstStyle/>
                    <a:p>
                      <a:pPr>
                        <a:lnSpc>
                          <a:spcPct val="100000"/>
                        </a:lnSpc>
                        <a:spcAft>
                          <a:spcPts val="0"/>
                        </a:spcAft>
                      </a:pPr>
                      <a:r>
                        <a:rPr lang="en-GB" sz="1800" dirty="0" smtClean="0"/>
                        <a:t>Dubrovnik</a:t>
                      </a:r>
                      <a:endParaRPr lang="en-GB" sz="1800" dirty="0">
                        <a:solidFill>
                          <a:srgbClr val="000000"/>
                        </a:solidFill>
                        <a:latin typeface="Calibri"/>
                        <a:ea typeface="Calibri"/>
                        <a:cs typeface="Times New Roman"/>
                      </a:endParaRPr>
                    </a:p>
                  </a:txBody>
                  <a:tcPr marL="33130" marR="33130" marT="0" marB="0"/>
                </a:tc>
                <a:tc>
                  <a:txBody>
                    <a:bodyPr/>
                    <a:lstStyle/>
                    <a:p>
                      <a:pPr>
                        <a:lnSpc>
                          <a:spcPct val="100000"/>
                        </a:lnSpc>
                        <a:spcAft>
                          <a:spcPts val="0"/>
                        </a:spcAft>
                      </a:pPr>
                      <a:r>
                        <a:rPr lang="en-GB" sz="1800" dirty="0"/>
                        <a:t>Growing digital jobs through the smart city agenda</a:t>
                      </a:r>
                      <a:endParaRPr lang="en-GB" sz="1800" dirty="0">
                        <a:solidFill>
                          <a:srgbClr val="000000"/>
                        </a:solidFill>
                        <a:latin typeface="Calibri"/>
                        <a:ea typeface="Calibri"/>
                        <a:cs typeface="Times New Roman"/>
                      </a:endParaRPr>
                    </a:p>
                  </a:txBody>
                  <a:tcPr marL="33130" marR="33130" marT="0" marB="0"/>
                </a:tc>
              </a:tr>
              <a:tr h="411048">
                <a:tc>
                  <a:txBody>
                    <a:bodyPr/>
                    <a:lstStyle/>
                    <a:p>
                      <a:pPr>
                        <a:lnSpc>
                          <a:spcPct val="100000"/>
                        </a:lnSpc>
                        <a:spcAft>
                          <a:spcPts val="0"/>
                        </a:spcAft>
                      </a:pPr>
                      <a:r>
                        <a:rPr lang="en-GB" sz="1800" dirty="0"/>
                        <a:t>November 2017</a:t>
                      </a:r>
                      <a:endParaRPr lang="en-GB" sz="1800" dirty="0">
                        <a:solidFill>
                          <a:srgbClr val="000000"/>
                        </a:solidFill>
                        <a:latin typeface="Calibri"/>
                        <a:ea typeface="Calibri"/>
                        <a:cs typeface="Times New Roman"/>
                      </a:endParaRPr>
                    </a:p>
                  </a:txBody>
                  <a:tcPr marL="33130" marR="33130" marT="0" marB="0"/>
                </a:tc>
                <a:tc>
                  <a:txBody>
                    <a:bodyPr/>
                    <a:lstStyle/>
                    <a:p>
                      <a:pPr>
                        <a:lnSpc>
                          <a:spcPct val="100000"/>
                        </a:lnSpc>
                        <a:spcAft>
                          <a:spcPts val="0"/>
                        </a:spcAft>
                      </a:pPr>
                      <a:r>
                        <a:rPr lang="en-GB" sz="1800" dirty="0" smtClean="0"/>
                        <a:t>Loop City Copenhagen</a:t>
                      </a:r>
                      <a:endParaRPr lang="en-GB" sz="1800" dirty="0">
                        <a:solidFill>
                          <a:srgbClr val="000000"/>
                        </a:solidFill>
                        <a:latin typeface="Calibri"/>
                        <a:ea typeface="Calibri"/>
                        <a:cs typeface="Times New Roman"/>
                      </a:endParaRPr>
                    </a:p>
                  </a:txBody>
                  <a:tcPr marL="33130" marR="33130" marT="0" marB="0"/>
                </a:tc>
                <a:tc>
                  <a:txBody>
                    <a:bodyPr/>
                    <a:lstStyle/>
                    <a:p>
                      <a:pPr>
                        <a:lnSpc>
                          <a:spcPct val="100000"/>
                        </a:lnSpc>
                        <a:spcAft>
                          <a:spcPts val="0"/>
                        </a:spcAft>
                      </a:pPr>
                      <a:r>
                        <a:rPr lang="en-GB" sz="1800"/>
                        <a:t>Action Planning for the digital economy</a:t>
                      </a:r>
                      <a:endParaRPr lang="en-GB" sz="1800">
                        <a:solidFill>
                          <a:srgbClr val="000000"/>
                        </a:solidFill>
                        <a:latin typeface="Calibri"/>
                        <a:ea typeface="Calibri"/>
                        <a:cs typeface="Times New Roman"/>
                      </a:endParaRPr>
                    </a:p>
                  </a:txBody>
                  <a:tcPr marL="33130" marR="33130" marT="0" marB="0"/>
                </a:tc>
              </a:tr>
              <a:tr h="304800">
                <a:tc>
                  <a:txBody>
                    <a:bodyPr/>
                    <a:lstStyle/>
                    <a:p>
                      <a:pPr>
                        <a:lnSpc>
                          <a:spcPct val="100000"/>
                        </a:lnSpc>
                        <a:spcAft>
                          <a:spcPts val="0"/>
                        </a:spcAft>
                      </a:pPr>
                      <a:r>
                        <a:rPr lang="en-GB" sz="1800"/>
                        <a:t>Spring 2018</a:t>
                      </a:r>
                      <a:endParaRPr lang="en-GB" sz="1800">
                        <a:solidFill>
                          <a:srgbClr val="000000"/>
                        </a:solidFill>
                        <a:latin typeface="Calibri"/>
                        <a:ea typeface="Calibri"/>
                        <a:cs typeface="Times New Roman"/>
                      </a:endParaRPr>
                    </a:p>
                  </a:txBody>
                  <a:tcPr marL="33130" marR="33130" marT="0" marB="0"/>
                </a:tc>
                <a:tc>
                  <a:txBody>
                    <a:bodyPr/>
                    <a:lstStyle/>
                    <a:p>
                      <a:pPr>
                        <a:lnSpc>
                          <a:spcPct val="100000"/>
                        </a:lnSpc>
                        <a:spcAft>
                          <a:spcPts val="0"/>
                        </a:spcAft>
                      </a:pPr>
                      <a:r>
                        <a:rPr lang="en-GB" sz="1800" dirty="0" smtClean="0"/>
                        <a:t>To be confirmed</a:t>
                      </a:r>
                      <a:endParaRPr lang="en-GB" sz="1800" dirty="0">
                        <a:solidFill>
                          <a:srgbClr val="000000"/>
                        </a:solidFill>
                        <a:latin typeface="Calibri"/>
                        <a:ea typeface="Calibri"/>
                        <a:cs typeface="Times New Roman"/>
                      </a:endParaRPr>
                    </a:p>
                  </a:txBody>
                  <a:tcPr marL="33130" marR="33130" marT="0" marB="0"/>
                </a:tc>
                <a:tc>
                  <a:txBody>
                    <a:bodyPr/>
                    <a:lstStyle/>
                    <a:p>
                      <a:pPr>
                        <a:lnSpc>
                          <a:spcPct val="100000"/>
                        </a:lnSpc>
                        <a:spcAft>
                          <a:spcPts val="0"/>
                        </a:spcAft>
                      </a:pPr>
                      <a:r>
                        <a:rPr lang="en-GB" sz="1800" dirty="0"/>
                        <a:t>Final Dissemination Event</a:t>
                      </a:r>
                    </a:p>
                    <a:p>
                      <a:pPr>
                        <a:lnSpc>
                          <a:spcPct val="100000"/>
                        </a:lnSpc>
                        <a:spcAft>
                          <a:spcPts val="0"/>
                        </a:spcAft>
                      </a:pPr>
                      <a:r>
                        <a:rPr lang="en-GB" sz="1800" dirty="0"/>
                        <a:t>A Digital City Future: Adapt or Die</a:t>
                      </a:r>
                    </a:p>
                    <a:p>
                      <a:pPr>
                        <a:lnSpc>
                          <a:spcPct val="100000"/>
                        </a:lnSpc>
                        <a:spcAft>
                          <a:spcPts val="0"/>
                        </a:spcAft>
                      </a:pPr>
                      <a:r>
                        <a:rPr lang="en-GB" sz="1800" dirty="0"/>
                        <a:t>Lessons from </a:t>
                      </a:r>
                      <a:r>
                        <a:rPr lang="en-GB" sz="1800" dirty="0" err="1"/>
                        <a:t>TechTown</a:t>
                      </a:r>
                      <a:endParaRPr lang="en-GB" sz="1800" dirty="0">
                        <a:solidFill>
                          <a:srgbClr val="000000"/>
                        </a:solidFill>
                        <a:latin typeface="Calibri"/>
                        <a:ea typeface="Calibri"/>
                        <a:cs typeface="Times New Roman"/>
                      </a:endParaRPr>
                    </a:p>
                  </a:txBody>
                  <a:tcPr marL="33130" marR="33130" marT="0" marB="0"/>
                </a:tc>
              </a:tr>
            </a:tbl>
          </a:graphicData>
        </a:graphic>
      </p:graphicFrame>
    </p:spTree>
    <p:extLst>
      <p:ext uri="{BB962C8B-B14F-4D97-AF65-F5344CB8AC3E}">
        <p14:creationId xmlns:p14="http://schemas.microsoft.com/office/powerpoint/2010/main" val="1258714206"/>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79712" y="1268760"/>
            <a:ext cx="5018137" cy="4925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ZoneTexte 11"/>
          <p:cNvSpPr txBox="1"/>
          <p:nvPr/>
        </p:nvSpPr>
        <p:spPr>
          <a:xfrm>
            <a:off x="1259632" y="1772816"/>
            <a:ext cx="6696744" cy="3619452"/>
          </a:xfrm>
          <a:prstGeom prst="rect">
            <a:avLst/>
          </a:prstGeom>
          <a:noFill/>
        </p:spPr>
        <p:txBody>
          <a:bodyPr wrap="square" rtlCol="0">
            <a:spAutoFit/>
          </a:bodyPr>
          <a:lstStyle/>
          <a:p>
            <a:pPr algn="ctr">
              <a:lnSpc>
                <a:spcPct val="115000"/>
              </a:lnSpc>
              <a:spcAft>
                <a:spcPts val="0"/>
              </a:spcAft>
            </a:pPr>
            <a:r>
              <a:rPr lang="en-GB" sz="4400" b="1" dirty="0" smtClean="0">
                <a:solidFill>
                  <a:srgbClr val="002060"/>
                </a:solidFill>
                <a:ea typeface="Calibri"/>
                <a:cs typeface="Times New Roman"/>
              </a:rPr>
              <a:t>What does a </a:t>
            </a:r>
            <a:r>
              <a:rPr lang="en-GB" sz="4400" b="1" dirty="0" err="1" smtClean="0">
                <a:solidFill>
                  <a:srgbClr val="002060"/>
                </a:solidFill>
                <a:ea typeface="Calibri"/>
                <a:cs typeface="Times New Roman"/>
              </a:rPr>
              <a:t>TechTown</a:t>
            </a:r>
            <a:r>
              <a:rPr lang="en-GB" sz="4400" b="1" dirty="0" smtClean="0">
                <a:solidFill>
                  <a:srgbClr val="002060"/>
                </a:solidFill>
                <a:ea typeface="Calibri"/>
                <a:cs typeface="Times New Roman"/>
              </a:rPr>
              <a:t> </a:t>
            </a:r>
          </a:p>
          <a:p>
            <a:pPr algn="ctr">
              <a:lnSpc>
                <a:spcPct val="115000"/>
              </a:lnSpc>
              <a:spcAft>
                <a:spcPts val="0"/>
              </a:spcAft>
            </a:pPr>
            <a:r>
              <a:rPr lang="en-GB" sz="4400" b="1" dirty="0" smtClean="0">
                <a:solidFill>
                  <a:srgbClr val="002060"/>
                </a:solidFill>
                <a:ea typeface="Calibri"/>
                <a:cs typeface="Times New Roman"/>
              </a:rPr>
              <a:t>look like?</a:t>
            </a:r>
          </a:p>
          <a:p>
            <a:pPr algn="ctr">
              <a:lnSpc>
                <a:spcPct val="115000"/>
              </a:lnSpc>
              <a:spcAft>
                <a:spcPts val="0"/>
              </a:spcAft>
            </a:pPr>
            <a:r>
              <a:rPr lang="en-GB" sz="4400" b="1" dirty="0" smtClean="0">
                <a:solidFill>
                  <a:srgbClr val="002060"/>
                </a:solidFill>
                <a:ea typeface="Calibri"/>
                <a:cs typeface="Times New Roman"/>
              </a:rPr>
              <a:t>What assets does it have?</a:t>
            </a:r>
          </a:p>
          <a:p>
            <a:pPr algn="ctr">
              <a:lnSpc>
                <a:spcPct val="115000"/>
              </a:lnSpc>
              <a:spcAft>
                <a:spcPts val="0"/>
              </a:spcAft>
            </a:pPr>
            <a:endParaRPr lang="en-GB" sz="3600" dirty="0" smtClean="0">
              <a:solidFill>
                <a:srgbClr val="002060"/>
              </a:solidFill>
              <a:ea typeface="Calibri"/>
              <a:cs typeface="Times New Roman"/>
            </a:endParaRPr>
          </a:p>
          <a:p>
            <a:pPr algn="ctr"/>
            <a:endParaRPr lang="fr-FR" sz="3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4006855"/>
      </p:ext>
    </p:extLst>
  </p:cSld>
  <p:clrMapOvr>
    <a:masterClrMapping/>
  </p:clrMapOvr>
  <p:transition spd="slow">
    <p:wipe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6452</TotalTime>
  <Words>3753</Words>
  <Application>Microsoft Office PowerPoint</Application>
  <PresentationFormat>On-screen Show (4:3)</PresentationFormat>
  <Paragraphs>744</Paragraphs>
  <Slides>77</Slides>
  <Notes>59</Notes>
  <HiddenSlides>0</HiddenSlides>
  <MMClips>0</MMClips>
  <ScaleCrop>false</ScaleCrop>
  <HeadingPairs>
    <vt:vector size="6" baseType="variant">
      <vt:variant>
        <vt:lpstr>Theme</vt:lpstr>
      </vt:variant>
      <vt:variant>
        <vt:i4>6</vt:i4>
      </vt:variant>
      <vt:variant>
        <vt:lpstr>Embedded OLE Servers</vt:lpstr>
      </vt:variant>
      <vt:variant>
        <vt:i4>0</vt:i4>
      </vt:variant>
      <vt:variant>
        <vt:lpstr>Slide Titles</vt:lpstr>
      </vt:variant>
      <vt:variant>
        <vt:i4>77</vt:i4>
      </vt:variant>
    </vt:vector>
  </HeadingPairs>
  <TitlesOfParts>
    <vt:vector size="83" baseType="lpstr">
      <vt:lpstr>Thème Office</vt:lpstr>
      <vt:lpstr>2_Custom Design</vt:lpstr>
      <vt:lpstr>1_Thème Office</vt:lpstr>
      <vt:lpstr>office theme</vt:lpstr>
      <vt:lpstr>Twilight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Entrepreneurship Ecosystems</vt:lpstr>
      <vt:lpstr>PowerPoint Presentation</vt:lpstr>
      <vt:lpstr>*Important Slide Alert*</vt:lpstr>
      <vt:lpstr>*Important Slide Alert*</vt:lpstr>
      <vt:lpstr>PowerPoint Presentation</vt:lpstr>
      <vt:lpstr>Question time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 and Timeframe</vt:lpstr>
      <vt:lpstr>PowerPoint Presentation</vt:lpstr>
      <vt:lpstr>The result framework</vt:lpstr>
      <vt:lpstr>PowerPoint Presentation</vt:lpstr>
      <vt:lpstr>PowerPoint Presentation</vt:lpstr>
      <vt:lpstr>Roadmap</vt:lpstr>
      <vt:lpstr>Developing a ROADMAP</vt:lpstr>
      <vt:lpstr>Useful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Datar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Kristijan RADOJCIC</dc:creator>
  <cp:lastModifiedBy>Barnsley MBC</cp:lastModifiedBy>
  <cp:revision>498</cp:revision>
  <dcterms:created xsi:type="dcterms:W3CDTF">2015-09-18T11:28:39Z</dcterms:created>
  <dcterms:modified xsi:type="dcterms:W3CDTF">2017-06-20T07:52:17Z</dcterms:modified>
</cp:coreProperties>
</file>