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Default Extension="bin" ContentType="application/vnd.openxmlformats-officedocument.oleObject"/>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emf" ContentType="image/x-emf"/>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Default Extension="vml" ContentType="application/vnd.openxmlformats-officedocument.vmlDrawing"/>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 id="2147483708" r:id="rId3"/>
    <p:sldMasterId id="2147483723" r:id="rId4"/>
  </p:sldMasterIdLst>
  <p:notesMasterIdLst>
    <p:notesMasterId r:id="rId26"/>
  </p:notesMasterIdLst>
  <p:handoutMasterIdLst>
    <p:handoutMasterId r:id="rId27"/>
  </p:handoutMasterIdLst>
  <p:sldIdLst>
    <p:sldId id="322" r:id="rId5"/>
    <p:sldId id="399" r:id="rId6"/>
    <p:sldId id="335" r:id="rId7"/>
    <p:sldId id="336" r:id="rId8"/>
    <p:sldId id="337" r:id="rId9"/>
    <p:sldId id="401" r:id="rId10"/>
    <p:sldId id="446" r:id="rId11"/>
    <p:sldId id="443" r:id="rId12"/>
    <p:sldId id="444" r:id="rId13"/>
    <p:sldId id="445" r:id="rId14"/>
    <p:sldId id="434" r:id="rId15"/>
    <p:sldId id="435" r:id="rId16"/>
    <p:sldId id="448" r:id="rId17"/>
    <p:sldId id="457" r:id="rId18"/>
    <p:sldId id="458" r:id="rId19"/>
    <p:sldId id="439" r:id="rId20"/>
    <p:sldId id="454" r:id="rId21"/>
    <p:sldId id="455" r:id="rId22"/>
    <p:sldId id="456" r:id="rId23"/>
    <p:sldId id="442" r:id="rId24"/>
    <p:sldId id="459" r:id="rId25"/>
  </p:sldIdLst>
  <p:sldSz cx="9144000" cy="6858000" type="screen4x3"/>
  <p:notesSz cx="6881813" cy="10002838"/>
  <p:defaultTextStyle>
    <a:defPPr>
      <a:defRPr lang="fr-FR"/>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60" algn="l" defTabSz="914380" rtl="0" eaLnBrk="1" latinLnBrk="0" hangingPunct="1">
      <a:defRPr sz="1800" kern="1200">
        <a:solidFill>
          <a:schemeClr val="tx1"/>
        </a:solidFill>
        <a:latin typeface="+mn-lt"/>
        <a:ea typeface="+mn-ea"/>
        <a:cs typeface="+mn-cs"/>
      </a:defRPr>
    </a:lvl5pPr>
    <a:lvl6pPr marL="2285950" algn="l" defTabSz="914380" rtl="0" eaLnBrk="1" latinLnBrk="0" hangingPunct="1">
      <a:defRPr sz="1800" kern="1200">
        <a:solidFill>
          <a:schemeClr val="tx1"/>
        </a:solidFill>
        <a:latin typeface="+mn-lt"/>
        <a:ea typeface="+mn-ea"/>
        <a:cs typeface="+mn-cs"/>
      </a:defRPr>
    </a:lvl6pPr>
    <a:lvl7pPr marL="2743140" algn="l" defTabSz="914380" rtl="0" eaLnBrk="1" latinLnBrk="0" hangingPunct="1">
      <a:defRPr sz="1800" kern="1200">
        <a:solidFill>
          <a:schemeClr val="tx1"/>
        </a:solidFill>
        <a:latin typeface="+mn-lt"/>
        <a:ea typeface="+mn-ea"/>
        <a:cs typeface="+mn-cs"/>
      </a:defRPr>
    </a:lvl7pPr>
    <a:lvl8pPr marL="3200329" algn="l" defTabSz="914380" rtl="0" eaLnBrk="1" latinLnBrk="0" hangingPunct="1">
      <a:defRPr sz="1800" kern="1200">
        <a:solidFill>
          <a:schemeClr val="tx1"/>
        </a:solidFill>
        <a:latin typeface="+mn-lt"/>
        <a:ea typeface="+mn-ea"/>
        <a:cs typeface="+mn-cs"/>
      </a:defRPr>
    </a:lvl8pPr>
    <a:lvl9pPr marL="3657520" algn="l" defTabSz="91438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7" autoAdjust="0"/>
    <p:restoredTop sz="71739" autoAdjust="0"/>
  </p:normalViewPr>
  <p:slideViewPr>
    <p:cSldViewPr>
      <p:cViewPr>
        <p:scale>
          <a:sx n="90" d="100"/>
          <a:sy n="90" d="100"/>
        </p:scale>
        <p:origin x="-1176" y="82"/>
      </p:cViewPr>
      <p:guideLst>
        <p:guide orient="horz" pos="2160"/>
        <p:guide pos="2880"/>
      </p:guideLst>
    </p:cSldViewPr>
  </p:slideViewPr>
  <p:notesTextViewPr>
    <p:cViewPr>
      <p:scale>
        <a:sx n="1" d="1"/>
        <a:sy n="1" d="1"/>
      </p:scale>
      <p:origin x="0" y="0"/>
    </p:cViewPr>
  </p:notesTextViewPr>
  <p:notesViewPr>
    <p:cSldViewPr>
      <p:cViewPr varScale="1">
        <p:scale>
          <a:sx n="58" d="100"/>
          <a:sy n="58" d="100"/>
        </p:scale>
        <p:origin x="-3206" y="-86"/>
      </p:cViewPr>
      <p:guideLst>
        <p:guide orient="horz" pos="3150"/>
        <p:guide pos="216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FD86AB-1C58-423E-A828-661D1A23A780}" type="doc">
      <dgm:prSet loTypeId="urn:microsoft.com/office/officeart/2005/8/layout/cycle6" loCatId="relationship" qsTypeId="urn:microsoft.com/office/officeart/2005/8/quickstyle/3d5" qsCatId="3D" csTypeId="urn:microsoft.com/office/officeart/2005/8/colors/accent1_2" csCatId="accent1" phldr="1"/>
      <dgm:spPr/>
      <dgm:t>
        <a:bodyPr/>
        <a:lstStyle/>
        <a:p>
          <a:endParaRPr lang="en-GB"/>
        </a:p>
      </dgm:t>
    </dgm:pt>
    <dgm:pt modelId="{A0E90F56-CBBF-4CE4-9648-D017D5552DC5}">
      <dgm:prSet phldrT="[Text]" custT="1"/>
      <dgm:spPr/>
      <dgm:t>
        <a:bodyPr/>
        <a:lstStyle/>
        <a:p>
          <a:r>
            <a:rPr lang="en-GB" sz="2400" b="1" dirty="0" smtClean="0"/>
            <a:t>Understanding</a:t>
          </a:r>
        </a:p>
        <a:p>
          <a:r>
            <a:rPr lang="en-GB" sz="2400" b="1" dirty="0" smtClean="0"/>
            <a:t>Digital</a:t>
          </a:r>
          <a:endParaRPr lang="en-GB" sz="2400" b="1" dirty="0"/>
        </a:p>
      </dgm:t>
    </dgm:pt>
    <dgm:pt modelId="{1E6BB4ED-DD81-41B6-9420-BBD004C480F3}" type="parTrans" cxnId="{8BEA78A1-4581-4D95-9CC5-43E1D851B7A1}">
      <dgm:prSet/>
      <dgm:spPr/>
      <dgm:t>
        <a:bodyPr/>
        <a:lstStyle/>
        <a:p>
          <a:endParaRPr lang="en-GB" sz="2400" b="1"/>
        </a:p>
      </dgm:t>
    </dgm:pt>
    <dgm:pt modelId="{D86E4714-CF7D-4A6B-9072-350C53CE1560}" type="sibTrans" cxnId="{8BEA78A1-4581-4D95-9CC5-43E1D851B7A1}">
      <dgm:prSet/>
      <dgm:spPr/>
      <dgm:t>
        <a:bodyPr/>
        <a:lstStyle/>
        <a:p>
          <a:endParaRPr lang="en-GB" sz="2400" b="1"/>
        </a:p>
      </dgm:t>
    </dgm:pt>
    <dgm:pt modelId="{82A24295-4F57-4A9B-ABA6-44C21284883D}">
      <dgm:prSet phldrT="[Text]" custT="1"/>
      <dgm:spPr/>
      <dgm:t>
        <a:bodyPr/>
        <a:lstStyle/>
        <a:p>
          <a:r>
            <a:rPr lang="en-GB" sz="2400" b="1" dirty="0" smtClean="0"/>
            <a:t>Digital Jobs</a:t>
          </a:r>
          <a:endParaRPr lang="en-GB" sz="2400" b="1" dirty="0"/>
        </a:p>
      </dgm:t>
    </dgm:pt>
    <dgm:pt modelId="{C91EA205-DDD6-4ADB-A8A8-18D3A2083FA1}" type="parTrans" cxnId="{311F3D07-A1B6-4BE2-A382-E29B4E47C341}">
      <dgm:prSet/>
      <dgm:spPr/>
      <dgm:t>
        <a:bodyPr/>
        <a:lstStyle/>
        <a:p>
          <a:endParaRPr lang="en-GB" sz="2400" b="1"/>
        </a:p>
      </dgm:t>
    </dgm:pt>
    <dgm:pt modelId="{7A2FE091-FA56-43FD-ACDA-5CF4E5986CDD}" type="sibTrans" cxnId="{311F3D07-A1B6-4BE2-A382-E29B4E47C341}">
      <dgm:prSet/>
      <dgm:spPr/>
      <dgm:t>
        <a:bodyPr/>
        <a:lstStyle/>
        <a:p>
          <a:endParaRPr lang="en-GB" sz="2400" b="1"/>
        </a:p>
      </dgm:t>
    </dgm:pt>
    <dgm:pt modelId="{5D96047D-0A3A-4A86-880A-4D315FBBAE22}">
      <dgm:prSet phldrT="[Text]" custT="1"/>
      <dgm:spPr/>
      <dgm:t>
        <a:bodyPr/>
        <a:lstStyle/>
        <a:p>
          <a:r>
            <a:rPr lang="en-GB" sz="2400" b="1" dirty="0" smtClean="0"/>
            <a:t>Governance – the role of cities</a:t>
          </a:r>
        </a:p>
      </dgm:t>
    </dgm:pt>
    <dgm:pt modelId="{217580FB-CE16-4902-8067-77D557D25D94}" type="parTrans" cxnId="{D5D6EE29-C2E6-488A-8485-5CCB845FBCE6}">
      <dgm:prSet/>
      <dgm:spPr/>
      <dgm:t>
        <a:bodyPr/>
        <a:lstStyle/>
        <a:p>
          <a:endParaRPr lang="en-GB" sz="2400" b="1"/>
        </a:p>
      </dgm:t>
    </dgm:pt>
    <dgm:pt modelId="{F545DD30-0039-4D67-83E5-2899C8168B62}" type="sibTrans" cxnId="{D5D6EE29-C2E6-488A-8485-5CCB845FBCE6}">
      <dgm:prSet/>
      <dgm:spPr/>
      <dgm:t>
        <a:bodyPr/>
        <a:lstStyle/>
        <a:p>
          <a:endParaRPr lang="en-GB" sz="2400" b="1"/>
        </a:p>
      </dgm:t>
    </dgm:pt>
    <dgm:pt modelId="{1658D17E-EF47-4057-82F4-9A68E0FE4F1E}">
      <dgm:prSet phldrT="[Text]" custT="1"/>
      <dgm:spPr/>
      <dgm:t>
        <a:bodyPr/>
        <a:lstStyle/>
        <a:p>
          <a:r>
            <a:rPr lang="en-GB" sz="2400" b="1" dirty="0" smtClean="0"/>
            <a:t>Digital </a:t>
          </a:r>
        </a:p>
        <a:p>
          <a:r>
            <a:rPr lang="en-GB" sz="2400" b="1" dirty="0" smtClean="0"/>
            <a:t>Talent</a:t>
          </a:r>
          <a:endParaRPr lang="en-GB" sz="2400" b="1" dirty="0"/>
        </a:p>
      </dgm:t>
    </dgm:pt>
    <dgm:pt modelId="{D63A8AA4-BAAF-47A1-B0D7-65D3B55F09FE}" type="parTrans" cxnId="{DC7A98FE-414C-4B62-98B9-7BDD75363DE5}">
      <dgm:prSet/>
      <dgm:spPr/>
      <dgm:t>
        <a:bodyPr/>
        <a:lstStyle/>
        <a:p>
          <a:endParaRPr lang="en-GB" sz="2400" b="1"/>
        </a:p>
      </dgm:t>
    </dgm:pt>
    <dgm:pt modelId="{5DFC81AE-0742-46C5-AD7F-B716D856DC8D}" type="sibTrans" cxnId="{DC7A98FE-414C-4B62-98B9-7BDD75363DE5}">
      <dgm:prSet/>
      <dgm:spPr/>
      <dgm:t>
        <a:bodyPr/>
        <a:lstStyle/>
        <a:p>
          <a:endParaRPr lang="en-GB" sz="2400" b="1"/>
        </a:p>
      </dgm:t>
    </dgm:pt>
    <dgm:pt modelId="{6E4AB08C-D485-4E00-BCF0-582C7DF66D5F}" type="pres">
      <dgm:prSet presAssocID="{8CFD86AB-1C58-423E-A828-661D1A23A780}" presName="cycle" presStyleCnt="0">
        <dgm:presLayoutVars>
          <dgm:dir/>
          <dgm:resizeHandles val="exact"/>
        </dgm:presLayoutVars>
      </dgm:prSet>
      <dgm:spPr/>
      <dgm:t>
        <a:bodyPr/>
        <a:lstStyle/>
        <a:p>
          <a:endParaRPr lang="en-GB"/>
        </a:p>
      </dgm:t>
    </dgm:pt>
    <dgm:pt modelId="{AA886235-96BB-4982-AA75-968A9F290AA5}" type="pres">
      <dgm:prSet presAssocID="{A0E90F56-CBBF-4CE4-9648-D017D5552DC5}" presName="node" presStyleLbl="node1" presStyleIdx="0" presStyleCnt="4" custScaleX="161817" custScaleY="159213">
        <dgm:presLayoutVars>
          <dgm:bulletEnabled val="1"/>
        </dgm:presLayoutVars>
      </dgm:prSet>
      <dgm:spPr/>
      <dgm:t>
        <a:bodyPr/>
        <a:lstStyle/>
        <a:p>
          <a:endParaRPr lang="en-GB"/>
        </a:p>
      </dgm:t>
    </dgm:pt>
    <dgm:pt modelId="{A7F4A0C7-CF33-4FB1-A775-8F8644D57F76}" type="pres">
      <dgm:prSet presAssocID="{A0E90F56-CBBF-4CE4-9648-D017D5552DC5}" presName="spNode" presStyleCnt="0"/>
      <dgm:spPr/>
    </dgm:pt>
    <dgm:pt modelId="{EFB4AA6A-5E9B-4EEB-B918-AD8CE3A6EDCE}" type="pres">
      <dgm:prSet presAssocID="{D86E4714-CF7D-4A6B-9072-350C53CE1560}" presName="sibTrans" presStyleLbl="sibTrans1D1" presStyleIdx="0" presStyleCnt="4"/>
      <dgm:spPr/>
      <dgm:t>
        <a:bodyPr/>
        <a:lstStyle/>
        <a:p>
          <a:endParaRPr lang="en-GB"/>
        </a:p>
      </dgm:t>
    </dgm:pt>
    <dgm:pt modelId="{801EDC89-4900-4648-85D8-EC71B36AC406}" type="pres">
      <dgm:prSet presAssocID="{82A24295-4F57-4A9B-ABA6-44C21284883D}" presName="node" presStyleLbl="node1" presStyleIdx="1" presStyleCnt="4" custScaleX="154340" custScaleY="145239" custRadScaleRad="109286" custRadScaleInc="2266">
        <dgm:presLayoutVars>
          <dgm:bulletEnabled val="1"/>
        </dgm:presLayoutVars>
      </dgm:prSet>
      <dgm:spPr/>
      <dgm:t>
        <a:bodyPr/>
        <a:lstStyle/>
        <a:p>
          <a:endParaRPr lang="en-GB"/>
        </a:p>
      </dgm:t>
    </dgm:pt>
    <dgm:pt modelId="{2A74163B-A406-4EB9-9F44-460B9CE9854D}" type="pres">
      <dgm:prSet presAssocID="{82A24295-4F57-4A9B-ABA6-44C21284883D}" presName="spNode" presStyleCnt="0"/>
      <dgm:spPr/>
    </dgm:pt>
    <dgm:pt modelId="{0D34B311-0795-403A-A341-A84A29B69096}" type="pres">
      <dgm:prSet presAssocID="{7A2FE091-FA56-43FD-ACDA-5CF4E5986CDD}" presName="sibTrans" presStyleLbl="sibTrans1D1" presStyleIdx="1" presStyleCnt="4"/>
      <dgm:spPr/>
      <dgm:t>
        <a:bodyPr/>
        <a:lstStyle/>
        <a:p>
          <a:endParaRPr lang="en-GB"/>
        </a:p>
      </dgm:t>
    </dgm:pt>
    <dgm:pt modelId="{DF276E98-AD4C-483C-AF44-B09E0FF382AA}" type="pres">
      <dgm:prSet presAssocID="{5D96047D-0A3A-4A86-880A-4D315FBBAE22}" presName="node" presStyleLbl="node1" presStyleIdx="2" presStyleCnt="4" custScaleX="191613" custScaleY="151860">
        <dgm:presLayoutVars>
          <dgm:bulletEnabled val="1"/>
        </dgm:presLayoutVars>
      </dgm:prSet>
      <dgm:spPr/>
      <dgm:t>
        <a:bodyPr/>
        <a:lstStyle/>
        <a:p>
          <a:endParaRPr lang="en-GB"/>
        </a:p>
      </dgm:t>
    </dgm:pt>
    <dgm:pt modelId="{EDF8F654-7590-4126-8787-61CC820CA545}" type="pres">
      <dgm:prSet presAssocID="{5D96047D-0A3A-4A86-880A-4D315FBBAE22}" presName="spNode" presStyleCnt="0"/>
      <dgm:spPr/>
    </dgm:pt>
    <dgm:pt modelId="{7D611D5C-CE72-4EFE-820B-EB923E7DD46E}" type="pres">
      <dgm:prSet presAssocID="{F545DD30-0039-4D67-83E5-2899C8168B62}" presName="sibTrans" presStyleLbl="sibTrans1D1" presStyleIdx="2" presStyleCnt="4"/>
      <dgm:spPr/>
      <dgm:t>
        <a:bodyPr/>
        <a:lstStyle/>
        <a:p>
          <a:endParaRPr lang="en-GB"/>
        </a:p>
      </dgm:t>
    </dgm:pt>
    <dgm:pt modelId="{D9165CCF-7D7D-49E9-9468-71E6486DF58C}" type="pres">
      <dgm:prSet presAssocID="{1658D17E-EF47-4057-82F4-9A68E0FE4F1E}" presName="node" presStyleLbl="node1" presStyleIdx="3" presStyleCnt="4" custScaleX="152286" custScaleY="145239" custRadScaleRad="108668" custRadScaleInc="-2279">
        <dgm:presLayoutVars>
          <dgm:bulletEnabled val="1"/>
        </dgm:presLayoutVars>
      </dgm:prSet>
      <dgm:spPr/>
      <dgm:t>
        <a:bodyPr/>
        <a:lstStyle/>
        <a:p>
          <a:endParaRPr lang="en-GB"/>
        </a:p>
      </dgm:t>
    </dgm:pt>
    <dgm:pt modelId="{362547F7-7CC8-4E86-9F06-2E17105F6A58}" type="pres">
      <dgm:prSet presAssocID="{1658D17E-EF47-4057-82F4-9A68E0FE4F1E}" presName="spNode" presStyleCnt="0"/>
      <dgm:spPr/>
    </dgm:pt>
    <dgm:pt modelId="{02D5B47B-55BD-44A9-97CF-FC07099D8A05}" type="pres">
      <dgm:prSet presAssocID="{5DFC81AE-0742-46C5-AD7F-B716D856DC8D}" presName="sibTrans" presStyleLbl="sibTrans1D1" presStyleIdx="3" presStyleCnt="4"/>
      <dgm:spPr/>
      <dgm:t>
        <a:bodyPr/>
        <a:lstStyle/>
        <a:p>
          <a:endParaRPr lang="en-GB"/>
        </a:p>
      </dgm:t>
    </dgm:pt>
  </dgm:ptLst>
  <dgm:cxnLst>
    <dgm:cxn modelId="{DF66973D-BF34-47C2-8AD0-AECB049C536F}" type="presOf" srcId="{1658D17E-EF47-4057-82F4-9A68E0FE4F1E}" destId="{D9165CCF-7D7D-49E9-9468-71E6486DF58C}" srcOrd="0" destOrd="0" presId="urn:microsoft.com/office/officeart/2005/8/layout/cycle6"/>
    <dgm:cxn modelId="{8BEA78A1-4581-4D95-9CC5-43E1D851B7A1}" srcId="{8CFD86AB-1C58-423E-A828-661D1A23A780}" destId="{A0E90F56-CBBF-4CE4-9648-D017D5552DC5}" srcOrd="0" destOrd="0" parTransId="{1E6BB4ED-DD81-41B6-9420-BBD004C480F3}" sibTransId="{D86E4714-CF7D-4A6B-9072-350C53CE1560}"/>
    <dgm:cxn modelId="{4D8362CF-D728-43DB-BA33-82072FDF0D56}" type="presOf" srcId="{F545DD30-0039-4D67-83E5-2899C8168B62}" destId="{7D611D5C-CE72-4EFE-820B-EB923E7DD46E}" srcOrd="0" destOrd="0" presId="urn:microsoft.com/office/officeart/2005/8/layout/cycle6"/>
    <dgm:cxn modelId="{DBBA9955-4EC7-4ACF-AE21-6221B25DD6A7}" type="presOf" srcId="{7A2FE091-FA56-43FD-ACDA-5CF4E5986CDD}" destId="{0D34B311-0795-403A-A341-A84A29B69096}" srcOrd="0" destOrd="0" presId="urn:microsoft.com/office/officeart/2005/8/layout/cycle6"/>
    <dgm:cxn modelId="{74F242FE-4841-4209-8744-6C08708D8A8A}" type="presOf" srcId="{5D96047D-0A3A-4A86-880A-4D315FBBAE22}" destId="{DF276E98-AD4C-483C-AF44-B09E0FF382AA}" srcOrd="0" destOrd="0" presId="urn:microsoft.com/office/officeart/2005/8/layout/cycle6"/>
    <dgm:cxn modelId="{18F45DE0-79D9-4F69-BA5C-1C3CCACE5908}" type="presOf" srcId="{8CFD86AB-1C58-423E-A828-661D1A23A780}" destId="{6E4AB08C-D485-4E00-BCF0-582C7DF66D5F}" srcOrd="0" destOrd="0" presId="urn:microsoft.com/office/officeart/2005/8/layout/cycle6"/>
    <dgm:cxn modelId="{D5D6EE29-C2E6-488A-8485-5CCB845FBCE6}" srcId="{8CFD86AB-1C58-423E-A828-661D1A23A780}" destId="{5D96047D-0A3A-4A86-880A-4D315FBBAE22}" srcOrd="2" destOrd="0" parTransId="{217580FB-CE16-4902-8067-77D557D25D94}" sibTransId="{F545DD30-0039-4D67-83E5-2899C8168B62}"/>
    <dgm:cxn modelId="{B25F4FBD-BB11-4E7F-876F-A0BFD60B3A99}" type="presOf" srcId="{A0E90F56-CBBF-4CE4-9648-D017D5552DC5}" destId="{AA886235-96BB-4982-AA75-968A9F290AA5}" srcOrd="0" destOrd="0" presId="urn:microsoft.com/office/officeart/2005/8/layout/cycle6"/>
    <dgm:cxn modelId="{91650814-F302-49A7-BE9F-BFBF358EAB8D}" type="presOf" srcId="{D86E4714-CF7D-4A6B-9072-350C53CE1560}" destId="{EFB4AA6A-5E9B-4EEB-B918-AD8CE3A6EDCE}" srcOrd="0" destOrd="0" presId="urn:microsoft.com/office/officeart/2005/8/layout/cycle6"/>
    <dgm:cxn modelId="{0CA46EA6-891A-45A6-9EFD-1DB955A0172A}" type="presOf" srcId="{82A24295-4F57-4A9B-ABA6-44C21284883D}" destId="{801EDC89-4900-4648-85D8-EC71B36AC406}" srcOrd="0" destOrd="0" presId="urn:microsoft.com/office/officeart/2005/8/layout/cycle6"/>
    <dgm:cxn modelId="{DC7A98FE-414C-4B62-98B9-7BDD75363DE5}" srcId="{8CFD86AB-1C58-423E-A828-661D1A23A780}" destId="{1658D17E-EF47-4057-82F4-9A68E0FE4F1E}" srcOrd="3" destOrd="0" parTransId="{D63A8AA4-BAAF-47A1-B0D7-65D3B55F09FE}" sibTransId="{5DFC81AE-0742-46C5-AD7F-B716D856DC8D}"/>
    <dgm:cxn modelId="{311F3D07-A1B6-4BE2-A382-E29B4E47C341}" srcId="{8CFD86AB-1C58-423E-A828-661D1A23A780}" destId="{82A24295-4F57-4A9B-ABA6-44C21284883D}" srcOrd="1" destOrd="0" parTransId="{C91EA205-DDD6-4ADB-A8A8-18D3A2083FA1}" sibTransId="{7A2FE091-FA56-43FD-ACDA-5CF4E5986CDD}"/>
    <dgm:cxn modelId="{94BB4C30-6781-436D-AC6A-7A60273D537B}" type="presOf" srcId="{5DFC81AE-0742-46C5-AD7F-B716D856DC8D}" destId="{02D5B47B-55BD-44A9-97CF-FC07099D8A05}" srcOrd="0" destOrd="0" presId="urn:microsoft.com/office/officeart/2005/8/layout/cycle6"/>
    <dgm:cxn modelId="{ECC7C8D3-1B4C-4811-8D8E-3649466A51ED}" type="presParOf" srcId="{6E4AB08C-D485-4E00-BCF0-582C7DF66D5F}" destId="{AA886235-96BB-4982-AA75-968A9F290AA5}" srcOrd="0" destOrd="0" presId="urn:microsoft.com/office/officeart/2005/8/layout/cycle6"/>
    <dgm:cxn modelId="{CA3E9B95-A0A2-47A7-8EF6-06BC993FD4F7}" type="presParOf" srcId="{6E4AB08C-D485-4E00-BCF0-582C7DF66D5F}" destId="{A7F4A0C7-CF33-4FB1-A775-8F8644D57F76}" srcOrd="1" destOrd="0" presId="urn:microsoft.com/office/officeart/2005/8/layout/cycle6"/>
    <dgm:cxn modelId="{C89803F9-1C7A-4406-9857-2F5CFFB1C36B}" type="presParOf" srcId="{6E4AB08C-D485-4E00-BCF0-582C7DF66D5F}" destId="{EFB4AA6A-5E9B-4EEB-B918-AD8CE3A6EDCE}" srcOrd="2" destOrd="0" presId="urn:microsoft.com/office/officeart/2005/8/layout/cycle6"/>
    <dgm:cxn modelId="{BC54D541-F0C2-4579-B719-D5A37FCFC1A8}" type="presParOf" srcId="{6E4AB08C-D485-4E00-BCF0-582C7DF66D5F}" destId="{801EDC89-4900-4648-85D8-EC71B36AC406}" srcOrd="3" destOrd="0" presId="urn:microsoft.com/office/officeart/2005/8/layout/cycle6"/>
    <dgm:cxn modelId="{48521122-53DA-4DA5-9121-B31A2F4F5CCC}" type="presParOf" srcId="{6E4AB08C-D485-4E00-BCF0-582C7DF66D5F}" destId="{2A74163B-A406-4EB9-9F44-460B9CE9854D}" srcOrd="4" destOrd="0" presId="urn:microsoft.com/office/officeart/2005/8/layout/cycle6"/>
    <dgm:cxn modelId="{A6630E03-66B4-4FF3-9EB8-B58C1EBF5814}" type="presParOf" srcId="{6E4AB08C-D485-4E00-BCF0-582C7DF66D5F}" destId="{0D34B311-0795-403A-A341-A84A29B69096}" srcOrd="5" destOrd="0" presId="urn:microsoft.com/office/officeart/2005/8/layout/cycle6"/>
    <dgm:cxn modelId="{70776924-6866-45FE-9927-67B5A2E88230}" type="presParOf" srcId="{6E4AB08C-D485-4E00-BCF0-582C7DF66D5F}" destId="{DF276E98-AD4C-483C-AF44-B09E0FF382AA}" srcOrd="6" destOrd="0" presId="urn:microsoft.com/office/officeart/2005/8/layout/cycle6"/>
    <dgm:cxn modelId="{A7C54ABA-F938-406F-9884-80282ABCF775}" type="presParOf" srcId="{6E4AB08C-D485-4E00-BCF0-582C7DF66D5F}" destId="{EDF8F654-7590-4126-8787-61CC820CA545}" srcOrd="7" destOrd="0" presId="urn:microsoft.com/office/officeart/2005/8/layout/cycle6"/>
    <dgm:cxn modelId="{A52F62FD-BA81-4EBA-AEEC-E2BB326D7B3B}" type="presParOf" srcId="{6E4AB08C-D485-4E00-BCF0-582C7DF66D5F}" destId="{7D611D5C-CE72-4EFE-820B-EB923E7DD46E}" srcOrd="8" destOrd="0" presId="urn:microsoft.com/office/officeart/2005/8/layout/cycle6"/>
    <dgm:cxn modelId="{D32875D5-0620-4BFB-B240-D5AA38015DDA}" type="presParOf" srcId="{6E4AB08C-D485-4E00-BCF0-582C7DF66D5F}" destId="{D9165CCF-7D7D-49E9-9468-71E6486DF58C}" srcOrd="9" destOrd="0" presId="urn:microsoft.com/office/officeart/2005/8/layout/cycle6"/>
    <dgm:cxn modelId="{2C52A4C6-5B98-4E4E-886B-666FC2438E69}" type="presParOf" srcId="{6E4AB08C-D485-4E00-BCF0-582C7DF66D5F}" destId="{362547F7-7CC8-4E86-9F06-2E17105F6A58}" srcOrd="10" destOrd="0" presId="urn:microsoft.com/office/officeart/2005/8/layout/cycle6"/>
    <dgm:cxn modelId="{9AA9ECFC-D1D6-47F0-8917-CFCFED02D904}" type="presParOf" srcId="{6E4AB08C-D485-4E00-BCF0-582C7DF66D5F}" destId="{02D5B47B-55BD-44A9-97CF-FC07099D8A05}" srcOrd="11" destOrd="0" presId="urn:microsoft.com/office/officeart/2005/8/layout/cycle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886235-96BB-4982-AA75-968A9F290AA5}">
      <dsp:nvSpPr>
        <dsp:cNvPr id="0" name=""/>
        <dsp:cNvSpPr/>
      </dsp:nvSpPr>
      <dsp:spPr>
        <a:xfrm>
          <a:off x="1865294" y="-262003"/>
          <a:ext cx="2350493" cy="1503234"/>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t>Understanding</a:t>
          </a:r>
        </a:p>
        <a:p>
          <a:pPr lvl="0" algn="ctr" defTabSz="1066800">
            <a:lnSpc>
              <a:spcPct val="90000"/>
            </a:lnSpc>
            <a:spcBef>
              <a:spcPct val="0"/>
            </a:spcBef>
            <a:spcAft>
              <a:spcPct val="35000"/>
            </a:spcAft>
          </a:pPr>
          <a:r>
            <a:rPr lang="en-GB" sz="2400" b="1" kern="1200" dirty="0" smtClean="0"/>
            <a:t>Digital</a:t>
          </a:r>
          <a:endParaRPr lang="en-GB" sz="2400" b="1" kern="1200" dirty="0"/>
        </a:p>
      </dsp:txBody>
      <dsp:txXfrm>
        <a:off x="1865294" y="-262003"/>
        <a:ext cx="2350493" cy="1503234"/>
      </dsp:txXfrm>
    </dsp:sp>
    <dsp:sp modelId="{EFB4AA6A-5E9B-4EEB-B918-AD8CE3A6EDCE}">
      <dsp:nvSpPr>
        <dsp:cNvPr id="0" name=""/>
        <dsp:cNvSpPr/>
      </dsp:nvSpPr>
      <dsp:spPr>
        <a:xfrm>
          <a:off x="1816551" y="778693"/>
          <a:ext cx="3119485" cy="3119485"/>
        </a:xfrm>
        <a:custGeom>
          <a:avLst/>
          <a:gdLst/>
          <a:ahLst/>
          <a:cxnLst/>
          <a:rect l="0" t="0" r="0" b="0"/>
          <a:pathLst>
            <a:path>
              <a:moveTo>
                <a:pt x="2403729" y="248070"/>
              </a:moveTo>
              <a:arcTo wR="1559742" hR="1559742" stAng="18165540" swAng="1158800"/>
            </a:path>
          </a:pathLst>
        </a:custGeom>
        <a:noFill/>
        <a:ln w="9525"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801EDC89-4900-4648-85D8-EC71B36AC406}">
      <dsp:nvSpPr>
        <dsp:cNvPr id="0" name=""/>
        <dsp:cNvSpPr/>
      </dsp:nvSpPr>
      <dsp:spPr>
        <a:xfrm>
          <a:off x="3624059" y="1383931"/>
          <a:ext cx="2241884" cy="1371296"/>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t>Digital Jobs</a:t>
          </a:r>
          <a:endParaRPr lang="en-GB" sz="2400" b="1" kern="1200" dirty="0"/>
        </a:p>
      </dsp:txBody>
      <dsp:txXfrm>
        <a:off x="3624059" y="1383931"/>
        <a:ext cx="2241884" cy="1371296"/>
      </dsp:txXfrm>
    </dsp:sp>
    <dsp:sp modelId="{0D34B311-0795-403A-A341-A84A29B69096}">
      <dsp:nvSpPr>
        <dsp:cNvPr id="0" name=""/>
        <dsp:cNvSpPr/>
      </dsp:nvSpPr>
      <dsp:spPr>
        <a:xfrm>
          <a:off x="1307100" y="108967"/>
          <a:ext cx="3119485" cy="3119485"/>
        </a:xfrm>
        <a:custGeom>
          <a:avLst/>
          <a:gdLst/>
          <a:ahLst/>
          <a:cxnLst/>
          <a:rect l="0" t="0" r="0" b="0"/>
          <a:pathLst>
            <a:path>
              <a:moveTo>
                <a:pt x="2677369" y="2647726"/>
              </a:moveTo>
              <a:arcTo wR="1559742" hR="1559742" stAng="2653800" swAng="441687"/>
            </a:path>
          </a:pathLst>
        </a:custGeom>
        <a:noFill/>
        <a:ln w="9525"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DF276E98-AD4C-483C-AF44-B09E0FF382AA}">
      <dsp:nvSpPr>
        <dsp:cNvPr id="0" name=""/>
        <dsp:cNvSpPr/>
      </dsp:nvSpPr>
      <dsp:spPr>
        <a:xfrm>
          <a:off x="1648891" y="2892193"/>
          <a:ext cx="2783298" cy="1433809"/>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t>Governance – the role of cities</a:t>
          </a:r>
        </a:p>
      </dsp:txBody>
      <dsp:txXfrm>
        <a:off x="1648891" y="2892193"/>
        <a:ext cx="2783298" cy="1433809"/>
      </dsp:txXfrm>
    </dsp:sp>
    <dsp:sp modelId="{7D611D5C-CE72-4EFE-820B-EB923E7DD46E}">
      <dsp:nvSpPr>
        <dsp:cNvPr id="0" name=""/>
        <dsp:cNvSpPr/>
      </dsp:nvSpPr>
      <dsp:spPr>
        <a:xfrm>
          <a:off x="1662683" y="111900"/>
          <a:ext cx="3119485" cy="3119485"/>
        </a:xfrm>
        <a:custGeom>
          <a:avLst/>
          <a:gdLst/>
          <a:ahLst/>
          <a:cxnLst/>
          <a:rect l="0" t="0" r="0" b="0"/>
          <a:pathLst>
            <a:path>
              <a:moveTo>
                <a:pt x="587040" y="2779024"/>
              </a:moveTo>
              <a:arcTo wR="1559742" hR="1559742" stAng="7714903" swAng="440308"/>
            </a:path>
          </a:pathLst>
        </a:custGeom>
        <a:noFill/>
        <a:ln w="9525"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D9165CCF-7D7D-49E9-9468-71E6486DF58C}">
      <dsp:nvSpPr>
        <dsp:cNvPr id="0" name=""/>
        <dsp:cNvSpPr/>
      </dsp:nvSpPr>
      <dsp:spPr>
        <a:xfrm>
          <a:off x="239695" y="1383932"/>
          <a:ext cx="2212049" cy="1371296"/>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t>Digital </a:t>
          </a:r>
        </a:p>
        <a:p>
          <a:pPr lvl="0" algn="ctr" defTabSz="1066800">
            <a:lnSpc>
              <a:spcPct val="90000"/>
            </a:lnSpc>
            <a:spcBef>
              <a:spcPct val="0"/>
            </a:spcBef>
            <a:spcAft>
              <a:spcPct val="35000"/>
            </a:spcAft>
          </a:pPr>
          <a:r>
            <a:rPr lang="en-GB" sz="2400" b="1" kern="1200" dirty="0" smtClean="0"/>
            <a:t>Talent</a:t>
          </a:r>
          <a:endParaRPr lang="en-GB" sz="2400" b="1" kern="1200" dirty="0"/>
        </a:p>
      </dsp:txBody>
      <dsp:txXfrm>
        <a:off x="239695" y="1383932"/>
        <a:ext cx="2212049" cy="1371296"/>
      </dsp:txXfrm>
    </dsp:sp>
    <dsp:sp modelId="{02D5B47B-55BD-44A9-97CF-FC07099D8A05}">
      <dsp:nvSpPr>
        <dsp:cNvPr id="0" name=""/>
        <dsp:cNvSpPr/>
      </dsp:nvSpPr>
      <dsp:spPr>
        <a:xfrm>
          <a:off x="1165879" y="765153"/>
          <a:ext cx="3119485" cy="3119485"/>
        </a:xfrm>
        <a:custGeom>
          <a:avLst/>
          <a:gdLst/>
          <a:ahLst/>
          <a:cxnLst/>
          <a:rect l="0" t="0" r="0" b="0"/>
          <a:pathLst>
            <a:path>
              <a:moveTo>
                <a:pt x="318984" y="614588"/>
              </a:moveTo>
              <a:arcTo wR="1559742" hR="1559742" stAng="13037912" swAng="1141951"/>
            </a:path>
          </a:pathLst>
        </a:custGeom>
        <a:noFill/>
        <a:ln w="9525" cap="flat" cmpd="sng" algn="ctr">
          <a:solidFill>
            <a:schemeClr val="accent1">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7313" y="0"/>
            <a:ext cx="2982912" cy="500063"/>
          </a:xfrm>
          <a:prstGeom prst="rect">
            <a:avLst/>
          </a:prstGeom>
        </p:spPr>
        <p:txBody>
          <a:bodyPr vert="horz" lIns="91440" tIns="45720" rIns="91440" bIns="45720" rtlCol="0"/>
          <a:lstStyle>
            <a:lvl1pPr algn="r">
              <a:defRPr sz="1200"/>
            </a:lvl1pPr>
          </a:lstStyle>
          <a:p>
            <a:fld id="{DC5987B7-196A-4D7D-B267-AC07E8A83C96}" type="datetimeFigureOut">
              <a:rPr lang="en-GB" smtClean="0"/>
              <a:pPr/>
              <a:t>05/04/2017</a:t>
            </a:fld>
            <a:endParaRPr lang="en-GB"/>
          </a:p>
        </p:txBody>
      </p:sp>
      <p:sp>
        <p:nvSpPr>
          <p:cNvPr id="4" name="Footer Placeholder 3"/>
          <p:cNvSpPr>
            <a:spLocks noGrp="1"/>
          </p:cNvSpPr>
          <p:nvPr>
            <p:ph type="ftr" sz="quarter" idx="2"/>
          </p:nvPr>
        </p:nvSpPr>
        <p:spPr>
          <a:xfrm>
            <a:off x="0" y="9501188"/>
            <a:ext cx="2982913" cy="50006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7313" y="9501188"/>
            <a:ext cx="2982912" cy="500062"/>
          </a:xfrm>
          <a:prstGeom prst="rect">
            <a:avLst/>
          </a:prstGeom>
        </p:spPr>
        <p:txBody>
          <a:bodyPr vert="horz" lIns="91440" tIns="45720" rIns="91440" bIns="45720" rtlCol="0" anchor="b"/>
          <a:lstStyle>
            <a:lvl1pPr algn="r">
              <a:defRPr sz="1200"/>
            </a:lvl1pPr>
          </a:lstStyle>
          <a:p>
            <a:fld id="{95F1A56B-6DF4-4A66-BBBF-0FA508FF73AE}" type="slidenum">
              <a:rPr lang="en-GB" smtClean="0"/>
              <a:pPr/>
              <a:t>‹#›</a:t>
            </a:fld>
            <a:endParaRPr lang="en-GB"/>
          </a:p>
        </p:txBody>
      </p:sp>
    </p:spTree>
    <p:extLst>
      <p:ext uri="{BB962C8B-B14F-4D97-AF65-F5344CB8AC3E}">
        <p14:creationId xmlns="" xmlns:p14="http://schemas.microsoft.com/office/powerpoint/2010/main" val="714199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GB"/>
          </a:p>
        </p:txBody>
      </p:sp>
      <p:sp>
        <p:nvSpPr>
          <p:cNvPr id="3" name="Date Placeholder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6168C0AA-849B-49F7-BDE2-47DBF8C46C5B}" type="datetimeFigureOut">
              <a:rPr lang="en-GB" smtClean="0"/>
              <a:pPr/>
              <a:t>05/04/2017</a:t>
            </a:fld>
            <a:endParaRPr lang="en-GB"/>
          </a:p>
        </p:txBody>
      </p:sp>
      <p:sp>
        <p:nvSpPr>
          <p:cNvPr id="4" name="Slide Image Placeholder 3"/>
          <p:cNvSpPr>
            <a:spLocks noGrp="1" noRot="1" noChangeAspect="1"/>
          </p:cNvSpPr>
          <p:nvPr>
            <p:ph type="sldImg" idx="2"/>
          </p:nvPr>
        </p:nvSpPr>
        <p:spPr>
          <a:xfrm>
            <a:off x="941388" y="750888"/>
            <a:ext cx="5000625" cy="3749675"/>
          </a:xfrm>
          <a:prstGeom prst="rect">
            <a:avLst/>
          </a:prstGeom>
          <a:noFill/>
          <a:ln w="12700">
            <a:solidFill>
              <a:prstClr val="black"/>
            </a:solidFill>
          </a:ln>
        </p:spPr>
        <p:txBody>
          <a:bodyPr vert="horz" lIns="96478" tIns="48239" rIns="96478" bIns="48239" rtlCol="0" anchor="ctr"/>
          <a:lstStyle/>
          <a:p>
            <a:endParaRPr lang="en-GB"/>
          </a:p>
        </p:txBody>
      </p:sp>
      <p:sp>
        <p:nvSpPr>
          <p:cNvPr id="5" name="Notes Placeholder 4"/>
          <p:cNvSpPr>
            <a:spLocks noGrp="1"/>
          </p:cNvSpPr>
          <p:nvPr>
            <p:ph type="body" sz="quarter" idx="3"/>
          </p:nvPr>
        </p:nvSpPr>
        <p:spPr>
          <a:xfrm>
            <a:off x="688182" y="4751348"/>
            <a:ext cx="5505450" cy="4501277"/>
          </a:xfrm>
          <a:prstGeom prst="rect">
            <a:avLst/>
          </a:prstGeom>
        </p:spPr>
        <p:txBody>
          <a:bodyPr vert="horz" lIns="96478" tIns="48239" rIns="96478" bIns="482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en-GB"/>
          </a:p>
        </p:txBody>
      </p:sp>
      <p:sp>
        <p:nvSpPr>
          <p:cNvPr id="7" name="Slide Number Placeholder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F969CCD9-984A-4912-B38F-3D9A2017B3B6}" type="slidenum">
              <a:rPr lang="en-GB" smtClean="0"/>
              <a:pPr/>
              <a:t>‹#›</a:t>
            </a:fld>
            <a:endParaRPr lang="en-GB"/>
          </a:p>
        </p:txBody>
      </p:sp>
    </p:spTree>
    <p:extLst>
      <p:ext uri="{BB962C8B-B14F-4D97-AF65-F5344CB8AC3E}">
        <p14:creationId xmlns="" xmlns:p14="http://schemas.microsoft.com/office/powerpoint/2010/main" val="564434761"/>
      </p:ext>
    </p:extLst>
  </p:cSld>
  <p:clrMap bg1="lt1" tx1="dk1" bg2="lt2" tx2="dk2" accent1="accent1" accent2="accent2" accent3="accent3" accent4="accent4" accent5="accent5" accent6="accent6" hlink="hlink" folHlink="folHlink"/>
  <p:notesStyle>
    <a:lvl1pPr marL="0" algn="l" defTabSz="914380" rtl="0" eaLnBrk="1" latinLnBrk="0" hangingPunct="1">
      <a:defRPr sz="1200" kern="1200">
        <a:solidFill>
          <a:schemeClr val="tx1"/>
        </a:solidFill>
        <a:latin typeface="+mn-lt"/>
        <a:ea typeface="+mn-ea"/>
        <a:cs typeface="+mn-cs"/>
      </a:defRPr>
    </a:lvl1pPr>
    <a:lvl2pPr marL="457190" algn="l" defTabSz="914380" rtl="0" eaLnBrk="1" latinLnBrk="0" hangingPunct="1">
      <a:defRPr sz="1200" kern="1200">
        <a:solidFill>
          <a:schemeClr val="tx1"/>
        </a:solidFill>
        <a:latin typeface="+mn-lt"/>
        <a:ea typeface="+mn-ea"/>
        <a:cs typeface="+mn-cs"/>
      </a:defRPr>
    </a:lvl2pPr>
    <a:lvl3pPr marL="914380" algn="l" defTabSz="914380" rtl="0" eaLnBrk="1" latinLnBrk="0" hangingPunct="1">
      <a:defRPr sz="1200" kern="1200">
        <a:solidFill>
          <a:schemeClr val="tx1"/>
        </a:solidFill>
        <a:latin typeface="+mn-lt"/>
        <a:ea typeface="+mn-ea"/>
        <a:cs typeface="+mn-cs"/>
      </a:defRPr>
    </a:lvl3pPr>
    <a:lvl4pPr marL="1371570" algn="l" defTabSz="914380" rtl="0" eaLnBrk="1" latinLnBrk="0" hangingPunct="1">
      <a:defRPr sz="1200" kern="1200">
        <a:solidFill>
          <a:schemeClr val="tx1"/>
        </a:solidFill>
        <a:latin typeface="+mn-lt"/>
        <a:ea typeface="+mn-ea"/>
        <a:cs typeface="+mn-cs"/>
      </a:defRPr>
    </a:lvl4pPr>
    <a:lvl5pPr marL="1828760" algn="l" defTabSz="914380" rtl="0" eaLnBrk="1" latinLnBrk="0" hangingPunct="1">
      <a:defRPr sz="1200" kern="1200">
        <a:solidFill>
          <a:schemeClr val="tx1"/>
        </a:solidFill>
        <a:latin typeface="+mn-lt"/>
        <a:ea typeface="+mn-ea"/>
        <a:cs typeface="+mn-cs"/>
      </a:defRPr>
    </a:lvl5pPr>
    <a:lvl6pPr marL="2285950" algn="l" defTabSz="914380" rtl="0" eaLnBrk="1" latinLnBrk="0" hangingPunct="1">
      <a:defRPr sz="1200" kern="1200">
        <a:solidFill>
          <a:schemeClr val="tx1"/>
        </a:solidFill>
        <a:latin typeface="+mn-lt"/>
        <a:ea typeface="+mn-ea"/>
        <a:cs typeface="+mn-cs"/>
      </a:defRPr>
    </a:lvl6pPr>
    <a:lvl7pPr marL="2743140" algn="l" defTabSz="914380" rtl="0" eaLnBrk="1" latinLnBrk="0" hangingPunct="1">
      <a:defRPr sz="1200" kern="1200">
        <a:solidFill>
          <a:schemeClr val="tx1"/>
        </a:solidFill>
        <a:latin typeface="+mn-lt"/>
        <a:ea typeface="+mn-ea"/>
        <a:cs typeface="+mn-cs"/>
      </a:defRPr>
    </a:lvl7pPr>
    <a:lvl8pPr marL="3200329" algn="l" defTabSz="914380" rtl="0" eaLnBrk="1" latinLnBrk="0" hangingPunct="1">
      <a:defRPr sz="1200" kern="1200">
        <a:solidFill>
          <a:schemeClr val="tx1"/>
        </a:solidFill>
        <a:latin typeface="+mn-lt"/>
        <a:ea typeface="+mn-ea"/>
        <a:cs typeface="+mn-cs"/>
      </a:defRPr>
    </a:lvl8pPr>
    <a:lvl9pPr marL="3657520" algn="l" defTabSz="9143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normAutofit/>
          </a:bodyPr>
          <a:lstStyle/>
          <a:p>
            <a:r>
              <a:rPr lang="en-GB" dirty="0" smtClean="0"/>
              <a:t>Tracey to introduce</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normAutofit/>
          </a:bodyPr>
          <a:lstStyle/>
          <a:p>
            <a:r>
              <a:rPr lang="en-GB" dirty="0" smtClean="0"/>
              <a:t>Back to the serious stuff – short reminder of where we got to</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18</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normAutofit/>
          </a:bodyPr>
          <a:lstStyle/>
          <a:p>
            <a:r>
              <a:rPr lang="en-GB" dirty="0" smtClean="0"/>
              <a:t>Back to the serious stuff – short reminder of where we got to</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19</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normAutofit/>
          </a:bodyPr>
          <a:lstStyle/>
          <a:p>
            <a:r>
              <a:rPr lang="en-GB" dirty="0" smtClean="0"/>
              <a:t>Tracey to introduce</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20</a:t>
            </a:fld>
            <a:endParaRPr lang="en-GB">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normAutofit/>
          </a:bodyPr>
          <a:lstStyle/>
          <a:p>
            <a:r>
              <a:rPr lang="en-GB" dirty="0" smtClean="0"/>
              <a:t>Tracey to introduce</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solidFill>
                  <a:prstClr val="black"/>
                </a:solidFill>
              </a:rPr>
              <a:pPr/>
              <a:t>21</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normAutofit/>
          </a:bodyPr>
          <a:lstStyle/>
          <a:p>
            <a:r>
              <a:rPr lang="en-GB" dirty="0" smtClean="0"/>
              <a:t>Back to the serious stuff – short reminder of where we got to</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969CCD9-984A-4912-B38F-3D9A2017B3B6}"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normAutofit fontScale="77500" lnSpcReduction="20000"/>
          </a:bodyPr>
          <a:lstStyle/>
          <a:p>
            <a:r>
              <a:rPr lang="en-GB" sz="1300" b="1" dirty="0" smtClean="0"/>
              <a:t>Theme</a:t>
            </a:r>
            <a:endParaRPr lang="en-GB" sz="1300" dirty="0" smtClean="0"/>
          </a:p>
          <a:p>
            <a:r>
              <a:rPr lang="en-GB" sz="1300" b="1" dirty="0" smtClean="0"/>
              <a:t>Better understanding the digital economy</a:t>
            </a:r>
            <a:endParaRPr lang="en-GB" sz="1300" dirty="0" smtClean="0"/>
          </a:p>
          <a:p>
            <a:r>
              <a:rPr lang="en-GB" sz="1300" dirty="0" smtClean="0"/>
              <a:t>How can cities identify their digital community? </a:t>
            </a:r>
          </a:p>
          <a:p>
            <a:r>
              <a:rPr lang="en-GB" sz="1300" dirty="0" smtClean="0"/>
              <a:t>How to others define 'digital jobs' and is it helpful to pin down a precise definition? </a:t>
            </a:r>
          </a:p>
          <a:p>
            <a:r>
              <a:rPr lang="en-GB" sz="1300" dirty="0" smtClean="0"/>
              <a:t>What tools already exist which can help to measure existing and future growth potential? </a:t>
            </a:r>
          </a:p>
          <a:p>
            <a:r>
              <a:rPr lang="en-GB" sz="1300" dirty="0" smtClean="0"/>
              <a:t>What new metrics will be needed to measure city interventions? </a:t>
            </a:r>
          </a:p>
          <a:p>
            <a:r>
              <a:rPr lang="en-GB" sz="1300" dirty="0" smtClean="0"/>
              <a:t>Is there scope to develop a tool for </a:t>
            </a:r>
            <a:r>
              <a:rPr lang="en-GB" sz="1300" dirty="0" err="1" smtClean="0"/>
              <a:t>TechTown</a:t>
            </a:r>
            <a:r>
              <a:rPr lang="en-GB" sz="1300" dirty="0" smtClean="0"/>
              <a:t> cities to help with this?</a:t>
            </a:r>
          </a:p>
          <a:p>
            <a:endParaRPr lang="en-GB" sz="1300" dirty="0" smtClean="0"/>
          </a:p>
          <a:p>
            <a:pPr lvl="0"/>
            <a:r>
              <a:rPr lang="en-GB" sz="1300" b="1" dirty="0" smtClean="0"/>
              <a:t>Growing new digital jobs through start ups</a:t>
            </a:r>
            <a:endParaRPr lang="en-GB" sz="1300" dirty="0" smtClean="0"/>
          </a:p>
          <a:p>
            <a:r>
              <a:rPr lang="en-GB" sz="1300" dirty="0" smtClean="0"/>
              <a:t>What can cities do to support digital start ups?</a:t>
            </a:r>
          </a:p>
          <a:p>
            <a:r>
              <a:rPr lang="en-GB" sz="1300" dirty="0" smtClean="0"/>
              <a:t>How can cities better position themselves to optimise the conditions for competitiveness?</a:t>
            </a:r>
          </a:p>
          <a:p>
            <a:r>
              <a:rPr lang="en-GB" sz="1300" dirty="0" smtClean="0"/>
              <a:t>What sort of business support do digital start ups want and need? </a:t>
            </a:r>
          </a:p>
          <a:p>
            <a:r>
              <a:rPr lang="en-GB" sz="1300" dirty="0" smtClean="0"/>
              <a:t>How can cities help start ups to survive and to grow?</a:t>
            </a:r>
          </a:p>
          <a:p>
            <a:pPr lvl="0"/>
            <a:r>
              <a:rPr lang="en-GB" sz="1300" b="1" dirty="0" smtClean="0"/>
              <a:t>Growing jobs through the digital transformation of traditional industry</a:t>
            </a:r>
            <a:endParaRPr lang="en-GB" sz="1300" dirty="0" smtClean="0"/>
          </a:p>
          <a:p>
            <a:r>
              <a:rPr lang="en-GB" sz="1300" dirty="0" smtClean="0"/>
              <a:t>What can cities do to support digital transformation of traditional industry and existing businesses? </a:t>
            </a:r>
          </a:p>
          <a:p>
            <a:r>
              <a:rPr lang="en-GB" sz="1300" dirty="0" smtClean="0"/>
              <a:t>What is the role of cluster policy? </a:t>
            </a:r>
          </a:p>
          <a:p>
            <a:r>
              <a:rPr lang="en-GB" sz="1300" dirty="0" smtClean="0"/>
              <a:t>(How can cities help small family (retail) businesses?)</a:t>
            </a:r>
          </a:p>
          <a:p>
            <a:pPr lvl="0"/>
            <a:r>
              <a:rPr lang="en-GB" sz="1300" b="1" dirty="0" smtClean="0"/>
              <a:t>Growing digital jobs through the smart city agenda</a:t>
            </a:r>
            <a:endParaRPr lang="en-GB" sz="1300" dirty="0" smtClean="0"/>
          </a:p>
          <a:p>
            <a:r>
              <a:rPr lang="en-GB" sz="1300" dirty="0" smtClean="0"/>
              <a:t>How can cities ensure that they maximise the local jobs creation potential linked to delivering smart city agendas? </a:t>
            </a:r>
          </a:p>
          <a:p>
            <a:r>
              <a:rPr lang="en-GB" sz="1300" dirty="0" smtClean="0"/>
              <a:t>How can they avoid larger multinationals reaping all the rewards? </a:t>
            </a:r>
          </a:p>
          <a:p>
            <a:r>
              <a:rPr lang="en-GB" sz="1300" dirty="0" smtClean="0"/>
              <a:t>What role could local city challenges, </a:t>
            </a:r>
            <a:r>
              <a:rPr lang="en-GB" sz="1300" dirty="0" err="1" smtClean="0"/>
              <a:t>hackathons</a:t>
            </a:r>
            <a:r>
              <a:rPr lang="en-GB" sz="1300" dirty="0" smtClean="0"/>
              <a:t> play? </a:t>
            </a:r>
          </a:p>
          <a:p>
            <a:r>
              <a:rPr lang="en-GB" sz="1300" dirty="0" smtClean="0"/>
              <a:t>What role could public procurement play?</a:t>
            </a:r>
          </a:p>
          <a:p>
            <a:pPr lvl="0"/>
            <a:r>
              <a:rPr lang="en-GB" sz="1300" b="1" dirty="0" smtClean="0"/>
              <a:t>Providing spaces and places for connections</a:t>
            </a:r>
            <a:endParaRPr lang="en-GB" sz="1300" dirty="0" smtClean="0"/>
          </a:p>
          <a:p>
            <a:r>
              <a:rPr lang="en-GB" sz="1300" dirty="0" smtClean="0"/>
              <a:t>How important is it to have a physical space for the digital community? What does this space look like? What is the accompanying 'offer' in terms of business support, incubator or accelerator support? What is the unique position of medium sized cities?</a:t>
            </a:r>
          </a:p>
          <a:p>
            <a:r>
              <a:rPr lang="en-GB" sz="1300" b="1" dirty="0" smtClean="0"/>
              <a:t>Finding, growing, retaining and returning talent</a:t>
            </a:r>
            <a:endParaRPr lang="en-GB" sz="1300" dirty="0" smtClean="0"/>
          </a:p>
          <a:p>
            <a:r>
              <a:rPr lang="en-GB" sz="1300" dirty="0" smtClean="0"/>
              <a:t>How can medium sized cities attract and retain (young) skilled people? </a:t>
            </a:r>
          </a:p>
          <a:p>
            <a:r>
              <a:rPr lang="en-GB" sz="1300" dirty="0" smtClean="0"/>
              <a:t>How can they position themselves so that people want to live and work there? </a:t>
            </a:r>
          </a:p>
          <a:p>
            <a:r>
              <a:rPr lang="en-GB" sz="1300" dirty="0" smtClean="0"/>
              <a:t>What can cities do to better match education and training provision with the needs of the digital economy (now and in the future)? </a:t>
            </a:r>
          </a:p>
          <a:p>
            <a:r>
              <a:rPr lang="en-GB" sz="1300" dirty="0" smtClean="0"/>
              <a:t>How can they avoid losing out to larger regional and national 'hubs'?</a:t>
            </a:r>
          </a:p>
          <a:p>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normAutofit/>
          </a:bodyPr>
          <a:lstStyle/>
          <a:p>
            <a:r>
              <a:rPr lang="en-GB" dirty="0" smtClean="0"/>
              <a:t>Back to the serious stuff – short reminder of where we got to</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normAutofit/>
          </a:bodyPr>
          <a:lstStyle/>
          <a:p>
            <a:r>
              <a:rPr lang="en-GB" dirty="0" smtClean="0"/>
              <a:t>Back to the serious stuff – short reminder of where we got to</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normAutofit/>
          </a:bodyPr>
          <a:lstStyle/>
          <a:p>
            <a:r>
              <a:rPr lang="en-GB" dirty="0" smtClean="0"/>
              <a:t>Back to the serious stuff – short reminder of where we got to</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16</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50888"/>
            <a:ext cx="5000625" cy="3749675"/>
          </a:xfrm>
        </p:spPr>
      </p:sp>
      <p:sp>
        <p:nvSpPr>
          <p:cNvPr id="3" name="Notes Placeholder 2"/>
          <p:cNvSpPr>
            <a:spLocks noGrp="1"/>
          </p:cNvSpPr>
          <p:nvPr>
            <p:ph type="body" idx="1"/>
          </p:nvPr>
        </p:nvSpPr>
        <p:spPr/>
        <p:txBody>
          <a:bodyPr>
            <a:normAutofit/>
          </a:bodyPr>
          <a:lstStyle/>
          <a:p>
            <a:r>
              <a:rPr lang="en-GB" dirty="0" smtClean="0"/>
              <a:t>Back to the serious stuff – short reminder of where we got to</a:t>
            </a:r>
            <a:endParaRPr lang="en-GB" dirty="0"/>
          </a:p>
        </p:txBody>
      </p:sp>
      <p:sp>
        <p:nvSpPr>
          <p:cNvPr id="4" name="Slide Number Placeholder 3"/>
          <p:cNvSpPr>
            <a:spLocks noGrp="1"/>
          </p:cNvSpPr>
          <p:nvPr>
            <p:ph type="sldNum" sz="quarter" idx="10"/>
          </p:nvPr>
        </p:nvSpPr>
        <p:spPr/>
        <p:txBody>
          <a:bodyPr/>
          <a:lstStyle/>
          <a:p>
            <a:fld id="{F969CCD9-984A-4912-B38F-3D9A2017B3B6}" type="slidenum">
              <a:rPr lang="en-GB" smtClean="0"/>
              <a:pPr/>
              <a:t>17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0" y="6412393"/>
            <a:ext cx="9144000" cy="446484"/>
          </a:xfrm>
          <a:prstGeom prst="rect">
            <a:avLst/>
          </a:prstGeom>
        </p:spPr>
      </p:pic>
      <p:pic>
        <p:nvPicPr>
          <p:cNvPr id="9" name="Image 8"/>
          <p:cNvPicPr>
            <a:picLocks noChangeAspect="1"/>
          </p:cNvPicPr>
          <p:nvPr userDrawn="1"/>
        </p:nvPicPr>
        <p:blipFill>
          <a:blip r:embed="rId3" cstate="screen">
            <a:extLst>
              <a:ext uri="{28A0092B-C50C-407E-A947-70E740481C1C}">
                <a14:useLocalDpi xmlns="" xmlns:a14="http://schemas.microsoft.com/office/drawing/2010/main" val="0"/>
              </a:ext>
            </a:extLst>
          </a:blip>
          <a:stretch>
            <a:fillRect/>
          </a:stretch>
        </p:blipFill>
        <p:spPr>
          <a:xfrm>
            <a:off x="-9526" y="-1"/>
            <a:ext cx="9153526" cy="1223447"/>
          </a:xfrm>
          <a:prstGeom prst="rect">
            <a:avLst/>
          </a:prstGeom>
        </p:spPr>
      </p:pic>
      <p:pic>
        <p:nvPicPr>
          <p:cNvPr id="13" name="Picture 2"/>
          <p:cNvPicPr>
            <a:picLocks noChangeAspect="1" noChangeArrowheads="1"/>
          </p:cNvPicPr>
          <p:nvPr userDrawn="1"/>
        </p:nvPicPr>
        <p:blipFill>
          <a:blip r:embed="rId4" cstate="screen">
            <a:extLst>
              <a:ext uri="{BEBA8EAE-BF5A-486C-A8C5-ECC9F3942E4B}">
                <a14:imgProps xmlns="" xmlns:a14="http://schemas.microsoft.com/office/drawing/2010/main">
                  <a14:imgLayer r:embed="rId5">
                    <a14:imgEffect>
                      <a14:brightnessContrast bright="37000"/>
                    </a14:imgEffect>
                  </a14:imgLayer>
                </a14:imgProps>
              </a:ext>
              <a:ext uri="{28A0092B-C50C-407E-A947-70E740481C1C}">
                <a14:useLocalDpi xmlns="" xmlns:a14="http://schemas.microsoft.com/office/drawing/2010/main" val="0"/>
              </a:ext>
            </a:extLst>
          </a:blip>
          <a:srcRect/>
          <a:stretch>
            <a:fillRect/>
          </a:stretch>
        </p:blipFill>
        <p:spPr bwMode="auto">
          <a:xfrm>
            <a:off x="6547698" y="253638"/>
            <a:ext cx="688598" cy="6550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4220875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Układ niestandardowy">
    <p:spTree>
      <p:nvGrpSpPr>
        <p:cNvPr id="1" name=""/>
        <p:cNvGrpSpPr/>
        <p:nvPr/>
      </p:nvGrpSpPr>
      <p:grpSpPr>
        <a:xfrm>
          <a:off x="0" y="0"/>
          <a:ext cx="0" cy="0"/>
          <a:chOff x="0" y="0"/>
          <a:chExt cx="0" cy="0"/>
        </a:xfrm>
      </p:grpSpPr>
      <p:sp>
        <p:nvSpPr>
          <p:cNvPr id="6" name="AutoShape 5"/>
          <p:cNvSpPr>
            <a:spLocks/>
          </p:cNvSpPr>
          <p:nvPr userDrawn="1"/>
        </p:nvSpPr>
        <p:spPr bwMode="auto">
          <a:xfrm>
            <a:off x="-28573" y="5041900"/>
            <a:ext cx="9205913" cy="189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E8E8E8"/>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eaLnBrk="0" fontAlgn="base" hangingPunct="0">
              <a:spcBef>
                <a:spcPct val="0"/>
              </a:spcBef>
              <a:spcAft>
                <a:spcPct val="0"/>
              </a:spcAft>
            </a:pPr>
            <a:endParaRPr lang="en-US" sz="1700" dirty="0">
              <a:solidFill>
                <a:srgbClr val="FFFFFF"/>
              </a:solidFill>
              <a:effectLst>
                <a:outerShdw blurRad="38100" dist="38100" dir="2700000" algn="tl">
                  <a:srgbClr val="000000"/>
                </a:outerShdw>
              </a:effectLst>
            </a:endParaRPr>
          </a:p>
        </p:txBody>
      </p:sp>
      <p:sp>
        <p:nvSpPr>
          <p:cNvPr id="4" name="Symbol zastępczy tekstu 3"/>
          <p:cNvSpPr>
            <a:spLocks noGrp="1"/>
          </p:cNvSpPr>
          <p:nvPr>
            <p:ph type="body" sz="quarter" idx="10"/>
          </p:nvPr>
        </p:nvSpPr>
        <p:spPr>
          <a:xfrm>
            <a:off x="2346734" y="6043039"/>
            <a:ext cx="4455299" cy="540184"/>
          </a:xfrm>
        </p:spPr>
        <p:txBody>
          <a:bodyPr>
            <a:noAutofit/>
          </a:bodyPr>
          <a:lstStyle>
            <a:lvl1pPr algn="ctr">
              <a:defRPr sz="1800" b="1">
                <a:solidFill>
                  <a:srgbClr val="4D4D4D"/>
                </a:solidFill>
                <a:latin typeface="Aleo" panose="020F0502020204030203" pitchFamily="34" charset="0"/>
              </a:defRPr>
            </a:lvl1pPr>
            <a:lvl2pPr algn="ctr">
              <a:defRPr/>
            </a:lvl2pPr>
            <a:lvl3pPr algn="ctr">
              <a:defRPr/>
            </a:lvl3pPr>
            <a:lvl4pPr algn="ctr">
              <a:defRPr/>
            </a:lvl4pPr>
            <a:lvl5pPr algn="ctr">
              <a:defRPr/>
            </a:lvl5pPr>
          </a:lstStyle>
          <a:p>
            <a:pPr lvl="0"/>
            <a:r>
              <a:rPr lang="pl-PL" dirty="0"/>
              <a:t>Kliknij, aby edytować style wzorca tekstu</a:t>
            </a:r>
          </a:p>
        </p:txBody>
      </p:sp>
      <p:sp>
        <p:nvSpPr>
          <p:cNvPr id="2" name="Tytuł 1"/>
          <p:cNvSpPr>
            <a:spLocks noGrp="1"/>
          </p:cNvSpPr>
          <p:nvPr>
            <p:ph type="title"/>
          </p:nvPr>
        </p:nvSpPr>
        <p:spPr>
          <a:xfrm>
            <a:off x="2696763" y="5137150"/>
            <a:ext cx="3755241" cy="812800"/>
          </a:xfrm>
        </p:spPr>
        <p:txBody>
          <a:bodyPr/>
          <a:lstStyle>
            <a:lvl1pPr algn="ctr">
              <a:defRPr/>
            </a:lvl1pPr>
          </a:lstStyle>
          <a:p>
            <a:r>
              <a:rPr lang="pl-PL" dirty="0"/>
              <a:t>Kliknij, aby</a:t>
            </a:r>
            <a:endParaRPr lang="en-US" dirty="0"/>
          </a:p>
        </p:txBody>
      </p:sp>
    </p:spTree>
    <p:extLst>
      <p:ext uri="{BB962C8B-B14F-4D97-AF65-F5344CB8AC3E}">
        <p14:creationId xmlns:p14="http://schemas.microsoft.com/office/powerpoint/2010/main" xmlns="" val="3942322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5" name="AutoShape 1"/>
          <p:cNvSpPr>
            <a:spLocks/>
          </p:cNvSpPr>
          <p:nvPr userDrawn="1"/>
        </p:nvSpPr>
        <p:spPr bwMode="auto">
          <a:xfrm>
            <a:off x="4586289" y="0"/>
            <a:ext cx="4562475" cy="685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E6E6E6"/>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eaLnBrk="0" fontAlgn="base" hangingPunct="0">
              <a:spcBef>
                <a:spcPct val="0"/>
              </a:spcBef>
              <a:spcAft>
                <a:spcPct val="0"/>
              </a:spcAft>
            </a:pPr>
            <a:r>
              <a:rPr lang="en-US" sz="1700" dirty="0">
                <a:solidFill>
                  <a:srgbClr val="FFFFFF"/>
                </a:solidFill>
                <a:effectLst>
                  <a:outerShdw blurRad="38100" dist="38100" dir="2700000" algn="tl">
                    <a:srgbClr val="000000"/>
                  </a:outerShdw>
                </a:effectLst>
              </a:rPr>
              <a:t> </a:t>
            </a:r>
            <a:endParaRPr lang="en-US" dirty="0"/>
          </a:p>
        </p:txBody>
      </p:sp>
      <p:sp>
        <p:nvSpPr>
          <p:cNvPr id="2" name="Tytuł 1"/>
          <p:cNvSpPr>
            <a:spLocks noGrp="1"/>
          </p:cNvSpPr>
          <p:nvPr>
            <p:ph type="title"/>
          </p:nvPr>
        </p:nvSpPr>
        <p:spPr>
          <a:xfrm>
            <a:off x="492723" y="358017"/>
            <a:ext cx="3755241" cy="812800"/>
          </a:xfrm>
        </p:spPr>
        <p:txBody>
          <a:bodyPr/>
          <a:lstStyle/>
          <a:p>
            <a:r>
              <a:rPr lang="pl-PL" dirty="0"/>
              <a:t>Kliknij, aby</a:t>
            </a:r>
            <a:endParaRPr lang="en-US" dirty="0"/>
          </a:p>
        </p:txBody>
      </p:sp>
      <p:sp>
        <p:nvSpPr>
          <p:cNvPr id="4" name="Symbol zastępczy tekstu 3"/>
          <p:cNvSpPr>
            <a:spLocks noGrp="1"/>
          </p:cNvSpPr>
          <p:nvPr>
            <p:ph type="body" sz="quarter" idx="10"/>
          </p:nvPr>
        </p:nvSpPr>
        <p:spPr>
          <a:xfrm>
            <a:off x="492921" y="1340644"/>
            <a:ext cx="3755045" cy="1835944"/>
          </a:xfrm>
        </p:spPr>
        <p:txBody>
          <a:bodyPr/>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Tree>
    <p:extLst>
      <p:ext uri="{BB962C8B-B14F-4D97-AF65-F5344CB8AC3E}">
        <p14:creationId xmlns:p14="http://schemas.microsoft.com/office/powerpoint/2010/main" xmlns="" val="2420338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Układ niestandardowy">
    <p:spTree>
      <p:nvGrpSpPr>
        <p:cNvPr id="1" name=""/>
        <p:cNvGrpSpPr/>
        <p:nvPr/>
      </p:nvGrpSpPr>
      <p:grpSpPr>
        <a:xfrm>
          <a:off x="0" y="0"/>
          <a:ext cx="0" cy="0"/>
          <a:chOff x="0" y="0"/>
          <a:chExt cx="0" cy="0"/>
        </a:xfrm>
      </p:grpSpPr>
      <p:sp>
        <p:nvSpPr>
          <p:cNvPr id="5" name="AutoShape 1"/>
          <p:cNvSpPr>
            <a:spLocks/>
          </p:cNvSpPr>
          <p:nvPr userDrawn="1"/>
        </p:nvSpPr>
        <p:spPr bwMode="auto">
          <a:xfrm>
            <a:off x="3271839" y="-7144"/>
            <a:ext cx="5896571" cy="6900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246" y="23"/>
                </a:moveTo>
                <a:lnTo>
                  <a:pt x="21530" y="0"/>
                </a:lnTo>
                <a:lnTo>
                  <a:pt x="21600" y="21600"/>
                </a:lnTo>
                <a:lnTo>
                  <a:pt x="0" y="21547"/>
                </a:lnTo>
                <a:lnTo>
                  <a:pt x="9246" y="23"/>
                </a:lnTo>
                <a:close/>
              </a:path>
            </a:pathLst>
          </a:custGeom>
          <a:solidFill>
            <a:srgbClr val="E6E6E6"/>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lstStyle/>
          <a:p>
            <a:pPr defTabSz="346694" eaLnBrk="0" fontAlgn="base" hangingPunct="0">
              <a:spcBef>
                <a:spcPct val="0"/>
              </a:spcBef>
              <a:spcAft>
                <a:spcPct val="0"/>
              </a:spcAft>
            </a:pPr>
            <a:endParaRPr lang="en-US" sz="2400" dirty="0">
              <a:solidFill>
                <a:srgbClr val="000000"/>
              </a:solidFill>
              <a:latin typeface="Gill Sans" charset="0"/>
              <a:sym typeface="Gill Sans" charset="0"/>
            </a:endParaRPr>
          </a:p>
        </p:txBody>
      </p:sp>
      <p:sp>
        <p:nvSpPr>
          <p:cNvPr id="2" name="Tytuł 1"/>
          <p:cNvSpPr>
            <a:spLocks noGrp="1"/>
          </p:cNvSpPr>
          <p:nvPr>
            <p:ph type="title"/>
          </p:nvPr>
        </p:nvSpPr>
        <p:spPr>
          <a:xfrm>
            <a:off x="492723" y="358017"/>
            <a:ext cx="3755241" cy="812800"/>
          </a:xfrm>
        </p:spPr>
        <p:txBody>
          <a:bodyPr/>
          <a:lstStyle/>
          <a:p>
            <a:r>
              <a:rPr lang="pl-PL" dirty="0"/>
              <a:t>Kliknij, aby</a:t>
            </a:r>
            <a:endParaRPr lang="en-US" dirty="0"/>
          </a:p>
        </p:txBody>
      </p:sp>
      <p:sp>
        <p:nvSpPr>
          <p:cNvPr id="4" name="Symbol zastępczy tekstu 3"/>
          <p:cNvSpPr>
            <a:spLocks noGrp="1"/>
          </p:cNvSpPr>
          <p:nvPr>
            <p:ph type="body" sz="quarter" idx="10"/>
          </p:nvPr>
        </p:nvSpPr>
        <p:spPr>
          <a:xfrm>
            <a:off x="492921" y="1340644"/>
            <a:ext cx="3755045" cy="1835944"/>
          </a:xfrm>
        </p:spPr>
        <p:txBody>
          <a:bodyPr/>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Tree>
    <p:extLst>
      <p:ext uri="{BB962C8B-B14F-4D97-AF65-F5344CB8AC3E}">
        <p14:creationId xmlns:p14="http://schemas.microsoft.com/office/powerpoint/2010/main" xmlns="" val="1790277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492723" y="358017"/>
            <a:ext cx="6050496" cy="812800"/>
          </a:xfrm>
        </p:spPr>
        <p:txBody>
          <a:bodyPr/>
          <a:lstStyle/>
          <a:p>
            <a:r>
              <a:rPr lang="pl-PL" dirty="0"/>
              <a:t>Kliknij, aby edytować styl</a:t>
            </a:r>
            <a:endParaRPr lang="en-US" dirty="0"/>
          </a:p>
        </p:txBody>
      </p:sp>
      <p:sp>
        <p:nvSpPr>
          <p:cNvPr id="6" name="AutoShape 1"/>
          <p:cNvSpPr>
            <a:spLocks/>
          </p:cNvSpPr>
          <p:nvPr userDrawn="1"/>
        </p:nvSpPr>
        <p:spPr bwMode="auto">
          <a:xfrm>
            <a:off x="0" y="1917700"/>
            <a:ext cx="9139238" cy="2235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E6E6E6"/>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eaLnBrk="0" fontAlgn="base" hangingPunct="0">
              <a:spcBef>
                <a:spcPct val="0"/>
              </a:spcBef>
              <a:spcAft>
                <a:spcPct val="0"/>
              </a:spcAft>
            </a:pPr>
            <a:endParaRPr lang="en-US" sz="1700"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xmlns="" val="1475678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02817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0" y="6412393"/>
            <a:ext cx="9144000" cy="446484"/>
          </a:xfrm>
          <a:prstGeom prst="rect">
            <a:avLst/>
          </a:prstGeom>
        </p:spPr>
      </p:pic>
      <p:pic>
        <p:nvPicPr>
          <p:cNvPr id="9" name="Image 8"/>
          <p:cNvPicPr>
            <a:picLocks noChangeAspect="1"/>
          </p:cNvPicPr>
          <p:nvPr userDrawn="1"/>
        </p:nvPicPr>
        <p:blipFill>
          <a:blip r:embed="rId3" cstate="screen">
            <a:extLst>
              <a:ext uri="{28A0092B-C50C-407E-A947-70E740481C1C}">
                <a14:useLocalDpi xmlns="" xmlns:a14="http://schemas.microsoft.com/office/drawing/2010/main" val="0"/>
              </a:ext>
            </a:extLst>
          </a:blip>
          <a:stretch>
            <a:fillRect/>
          </a:stretch>
        </p:blipFill>
        <p:spPr>
          <a:xfrm>
            <a:off x="-9526" y="-1"/>
            <a:ext cx="9153526" cy="1223447"/>
          </a:xfrm>
          <a:prstGeom prst="rect">
            <a:avLst/>
          </a:prstGeom>
        </p:spPr>
      </p:pic>
      <p:pic>
        <p:nvPicPr>
          <p:cNvPr id="13" name="Picture 2"/>
          <p:cNvPicPr>
            <a:picLocks noChangeAspect="1" noChangeArrowheads="1"/>
          </p:cNvPicPr>
          <p:nvPr userDrawn="1"/>
        </p:nvPicPr>
        <p:blipFill>
          <a:blip r:embed="rId4" cstate="screen">
            <a:extLst>
              <a:ext uri="{BEBA8EAE-BF5A-486C-A8C5-ECC9F3942E4B}">
                <a14:imgProps xmlns="" xmlns:a14="http://schemas.microsoft.com/office/drawing/2010/main">
                  <a14:imgLayer r:embed="rId5">
                    <a14:imgEffect>
                      <a14:brightnessContrast bright="37000"/>
                    </a14:imgEffect>
                  </a14:imgLayer>
                </a14:imgProps>
              </a:ext>
              <a:ext uri="{28A0092B-C50C-407E-A947-70E740481C1C}">
                <a14:useLocalDpi xmlns="" xmlns:a14="http://schemas.microsoft.com/office/drawing/2010/main" val="0"/>
              </a:ext>
            </a:extLst>
          </a:blip>
          <a:srcRect/>
          <a:stretch>
            <a:fillRect/>
          </a:stretch>
        </p:blipFill>
        <p:spPr bwMode="auto">
          <a:xfrm>
            <a:off x="6547698" y="253638"/>
            <a:ext cx="688598" cy="6550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4220875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0" y="6412393"/>
            <a:ext cx="9144000" cy="446484"/>
          </a:xfrm>
          <a:prstGeom prst="rect">
            <a:avLst/>
          </a:prstGeom>
        </p:spPr>
      </p:pic>
      <p:pic>
        <p:nvPicPr>
          <p:cNvPr id="9" name="Image 8"/>
          <p:cNvPicPr>
            <a:picLocks noChangeAspect="1"/>
          </p:cNvPicPr>
          <p:nvPr userDrawn="1"/>
        </p:nvPicPr>
        <p:blipFill>
          <a:blip r:embed="rId3" cstate="screen">
            <a:extLst>
              <a:ext uri="{28A0092B-C50C-407E-A947-70E740481C1C}">
                <a14:useLocalDpi xmlns="" xmlns:a14="http://schemas.microsoft.com/office/drawing/2010/main" val="0"/>
              </a:ext>
            </a:extLst>
          </a:blip>
          <a:stretch>
            <a:fillRect/>
          </a:stretch>
        </p:blipFill>
        <p:spPr>
          <a:xfrm>
            <a:off x="-9526" y="-1"/>
            <a:ext cx="9153526" cy="1223447"/>
          </a:xfrm>
          <a:prstGeom prst="rect">
            <a:avLst/>
          </a:prstGeom>
        </p:spPr>
      </p:pic>
      <p:pic>
        <p:nvPicPr>
          <p:cNvPr id="13" name="Picture 2"/>
          <p:cNvPicPr>
            <a:picLocks noChangeAspect="1" noChangeArrowheads="1"/>
          </p:cNvPicPr>
          <p:nvPr userDrawn="1"/>
        </p:nvPicPr>
        <p:blipFill>
          <a:blip r:embed="rId4" cstate="screen">
            <a:extLst>
              <a:ext uri="{BEBA8EAE-BF5A-486C-A8C5-ECC9F3942E4B}">
                <a14:imgProps xmlns="" xmlns:a14="http://schemas.microsoft.com/office/drawing/2010/main">
                  <a14:imgLayer r:embed="rId5">
                    <a14:imgEffect>
                      <a14:brightnessContrast bright="37000"/>
                    </a14:imgEffect>
                  </a14:imgLayer>
                </a14:imgProps>
              </a:ext>
              <a:ext uri="{28A0092B-C50C-407E-A947-70E740481C1C}">
                <a14:useLocalDpi xmlns="" xmlns:a14="http://schemas.microsoft.com/office/drawing/2010/main" val="0"/>
              </a:ext>
            </a:extLst>
          </a:blip>
          <a:srcRect/>
          <a:stretch>
            <a:fillRect/>
          </a:stretch>
        </p:blipFill>
        <p:spPr bwMode="auto">
          <a:xfrm>
            <a:off x="6547698" y="253638"/>
            <a:ext cx="688598" cy="6550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4220875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690020" y="3886200"/>
            <a:ext cx="7800213" cy="1752600"/>
          </a:xfrm>
        </p:spPr>
        <p:txBody>
          <a:bodyPr/>
          <a:lstStyle>
            <a:lvl1pPr marL="0" indent="0" algn="ctr">
              <a:buNone/>
              <a:defRPr sz="3200"/>
            </a:lvl1pPr>
            <a:lvl2pPr marL="457190" indent="0" algn="ctr">
              <a:buNone/>
              <a:defRPr/>
            </a:lvl2pPr>
            <a:lvl3pPr marL="914380" indent="0" algn="ctr">
              <a:buNone/>
              <a:defRPr/>
            </a:lvl3pPr>
            <a:lvl4pPr marL="1371570" indent="0" algn="ctr">
              <a:buNone/>
              <a:defRPr/>
            </a:lvl4pPr>
            <a:lvl5pPr marL="1828760" indent="0" algn="ctr">
              <a:buNone/>
              <a:defRPr/>
            </a:lvl5pPr>
            <a:lvl6pPr marL="2285950" indent="0" algn="ctr">
              <a:buNone/>
              <a:defRPr/>
            </a:lvl6pPr>
            <a:lvl7pPr marL="2743140" indent="0" algn="ctr">
              <a:buNone/>
              <a:defRPr/>
            </a:lvl7pPr>
            <a:lvl8pPr marL="3200329" indent="0" algn="ctr">
              <a:buNone/>
              <a:defRPr/>
            </a:lvl8pPr>
            <a:lvl9pPr marL="365752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7F9CD8-F1B4-5048-91BD-F4B57AA4999F}"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3936153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5547 Esimec powerpoint_p22"/>
          <p:cNvPicPr>
            <a:picLocks noChangeAspect="1" noChangeArrowheads="1"/>
          </p:cNvPicPr>
          <p:nvPr userDrawn="1"/>
        </p:nvPicPr>
        <p:blipFill>
          <a:blip r:embed="rId2" cstate="screen">
            <a:extLst>
              <a:ext uri="{28A0092B-C50C-407E-A947-70E740481C1C}">
                <a14:useLocalDpi xmlns="" xmlns:a14="http://schemas.microsoft.com/office/drawing/2010/main" val="0"/>
              </a:ext>
            </a:extLst>
          </a:blip>
          <a:srcRect/>
          <a:stretch>
            <a:fillRect/>
          </a:stretch>
        </p:blipFill>
        <p:spPr bwMode="auto">
          <a:xfrm>
            <a:off x="0" y="33338"/>
            <a:ext cx="9144000" cy="685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Oval 13"/>
          <p:cNvSpPr>
            <a:spLocks noChangeArrowheads="1"/>
          </p:cNvSpPr>
          <p:nvPr userDrawn="1"/>
        </p:nvSpPr>
        <p:spPr bwMode="auto">
          <a:xfrm>
            <a:off x="5724525" y="3068638"/>
            <a:ext cx="4610100" cy="4610100"/>
          </a:xfrm>
          <a:prstGeom prst="ellipse">
            <a:avLst/>
          </a:prstGeom>
          <a:solidFill>
            <a:schemeClr val="bg1"/>
          </a:solidFill>
          <a:ln w="9525">
            <a:solidFill>
              <a:srgbClr val="004593"/>
            </a:solidFill>
            <a:round/>
            <a:headEnd/>
            <a:tailEnd/>
          </a:ln>
        </p:spPr>
        <p:txBody>
          <a:bodyPr wrap="none" lIns="91438" tIns="45719" rIns="91438" bIns="45719"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 name="Title 1"/>
          <p:cNvSpPr>
            <a:spLocks noGrp="1"/>
          </p:cNvSpPr>
          <p:nvPr>
            <p:ph type="ctrTitle"/>
          </p:nvPr>
        </p:nvSpPr>
        <p:spPr>
          <a:xfrm>
            <a:off x="685801" y="2130426"/>
            <a:ext cx="4674347"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700020" y="3886200"/>
            <a:ext cx="4660128" cy="1752600"/>
          </a:xfrm>
        </p:spPr>
        <p:txBody>
          <a:bodyPr/>
          <a:lstStyle>
            <a:lvl1pPr marL="0" indent="0" algn="l">
              <a:buNone/>
              <a:defRPr/>
            </a:lvl1pPr>
            <a:lvl2pPr marL="457190" indent="0" algn="ctr">
              <a:buNone/>
              <a:defRPr/>
            </a:lvl2pPr>
            <a:lvl3pPr marL="914380" indent="0" algn="ctr">
              <a:buNone/>
              <a:defRPr/>
            </a:lvl3pPr>
            <a:lvl4pPr marL="1371570" indent="0" algn="ctr">
              <a:buNone/>
              <a:defRPr/>
            </a:lvl4pPr>
            <a:lvl5pPr marL="1828760" indent="0" algn="ctr">
              <a:buNone/>
              <a:defRPr/>
            </a:lvl5pPr>
            <a:lvl6pPr marL="2285950" indent="0" algn="ctr">
              <a:buNone/>
              <a:defRPr/>
            </a:lvl6pPr>
            <a:lvl7pPr marL="2743140" indent="0" algn="ctr">
              <a:buNone/>
              <a:defRPr/>
            </a:lvl7pPr>
            <a:lvl8pPr marL="3200329" indent="0" algn="ctr">
              <a:buNone/>
              <a:defRPr/>
            </a:lvl8pPr>
            <a:lvl9pPr marL="3657520" indent="0" algn="ctr">
              <a:buNone/>
              <a:defRPr/>
            </a:lvl9pPr>
          </a:lstStyle>
          <a:p>
            <a:r>
              <a:rPr lang="en-US" smtClean="0"/>
              <a:t>Click to edit Master subtitle style</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B045A5F0-9697-9549-88A7-2307CEB38432}"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2657269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Freeform 15"/>
          <p:cNvSpPr>
            <a:spLocks/>
          </p:cNvSpPr>
          <p:nvPr userDrawn="1"/>
        </p:nvSpPr>
        <p:spPr bwMode="gray">
          <a:xfrm>
            <a:off x="0" y="0"/>
            <a:ext cx="9144000" cy="2393950"/>
          </a:xfrm>
          <a:custGeom>
            <a:avLst/>
            <a:gdLst>
              <a:gd name="T0" fmla="*/ 0 w 5760"/>
              <a:gd name="T1" fmla="*/ 0 h 1508"/>
              <a:gd name="T2" fmla="*/ 0 w 5760"/>
              <a:gd name="T3" fmla="*/ 2147483647 h 1508"/>
              <a:gd name="T4" fmla="*/ 2147483647 w 5760"/>
              <a:gd name="T5" fmla="*/ 2147483647 h 1508"/>
              <a:gd name="T6" fmla="*/ 2147483647 w 5760"/>
              <a:gd name="T7" fmla="*/ 0 h 1508"/>
              <a:gd name="T8" fmla="*/ 0 w 5760"/>
              <a:gd name="T9" fmla="*/ 0 h 1508"/>
              <a:gd name="T10" fmla="*/ 0 w 5760"/>
              <a:gd name="T11" fmla="*/ 0 h 1508"/>
              <a:gd name="T12" fmla="*/ 0 w 5760"/>
              <a:gd name="T13" fmla="*/ 0 h 1508"/>
              <a:gd name="T14" fmla="*/ 0 60000 65536"/>
              <a:gd name="T15" fmla="*/ 0 60000 65536"/>
              <a:gd name="T16" fmla="*/ 0 60000 65536"/>
              <a:gd name="T17" fmla="*/ 0 60000 65536"/>
              <a:gd name="T18" fmla="*/ 0 60000 65536"/>
              <a:gd name="T19" fmla="*/ 0 60000 65536"/>
              <a:gd name="T20" fmla="*/ 0 60000 65536"/>
              <a:gd name="T21" fmla="*/ 0 w 5760"/>
              <a:gd name="T22" fmla="*/ 0 h 1508"/>
              <a:gd name="T23" fmla="*/ 5760 w 5760"/>
              <a:gd name="T24" fmla="*/ 1508 h 1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0" h="1508">
                <a:moveTo>
                  <a:pt x="0" y="0"/>
                </a:moveTo>
                <a:lnTo>
                  <a:pt x="0" y="1508"/>
                </a:lnTo>
                <a:cubicBezTo>
                  <a:pt x="0" y="1508"/>
                  <a:pt x="2187" y="955"/>
                  <a:pt x="5760" y="924"/>
                </a:cubicBezTo>
                <a:cubicBezTo>
                  <a:pt x="5760" y="462"/>
                  <a:pt x="5760" y="0"/>
                  <a:pt x="5760" y="0"/>
                </a:cubicBezTo>
                <a:lnTo>
                  <a:pt x="0" y="0"/>
                </a:lnTo>
                <a:close/>
              </a:path>
            </a:pathLst>
          </a:custGeom>
          <a:solidFill>
            <a:schemeClr val="bg1"/>
          </a:solidFill>
          <a:ln w="25400">
            <a:solidFill>
              <a:schemeClr val="bg1"/>
            </a:solidFill>
            <a:round/>
            <a:headEnd/>
            <a:tailEnd/>
          </a:ln>
        </p:spPr>
        <p:txBody>
          <a:bodyPr lIns="91438" tIns="45719" rIns="91438" bIns="45719"/>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Rectangle 8"/>
          <p:cNvSpPr>
            <a:spLocks noChangeArrowheads="1"/>
          </p:cNvSpPr>
          <p:nvPr userDrawn="1"/>
        </p:nvSpPr>
        <p:spPr bwMode="auto">
          <a:xfrm>
            <a:off x="0" y="1471614"/>
            <a:ext cx="1484313" cy="4137025"/>
          </a:xfrm>
          <a:prstGeom prst="rect">
            <a:avLst/>
          </a:prstGeom>
          <a:solidFill>
            <a:srgbClr val="00459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8" tIns="45719" rIns="91438" bIns="45719"/>
          <a:lstStyle/>
          <a:p>
            <a:pPr eaLnBrk="0" fontAlgn="base" hangingPunct="0">
              <a:spcBef>
                <a:spcPct val="0"/>
              </a:spcBef>
              <a:spcAft>
                <a:spcPct val="0"/>
              </a:spcAft>
            </a:pPr>
            <a:endParaRPr lang="en-US" sz="2400" dirty="0" smtClean="0">
              <a:solidFill>
                <a:srgbClr val="000000"/>
              </a:solidFill>
              <a:latin typeface="Arial" charset="0"/>
              <a:ea typeface="ＭＳ Ｐゴシック" charset="0"/>
              <a:cs typeface="ＭＳ Ｐゴシック" charset="0"/>
            </a:endParaRPr>
          </a:p>
        </p:txBody>
      </p:sp>
      <p:grpSp>
        <p:nvGrpSpPr>
          <p:cNvPr id="6" name="Group 137"/>
          <p:cNvGrpSpPr>
            <a:grpSpLocks/>
          </p:cNvGrpSpPr>
          <p:nvPr userDrawn="1"/>
        </p:nvGrpSpPr>
        <p:grpSpPr bwMode="auto">
          <a:xfrm>
            <a:off x="-15874" y="0"/>
            <a:ext cx="9159875" cy="6858000"/>
            <a:chOff x="-15875" y="0"/>
            <a:chExt cx="9159875" cy="6858000"/>
          </a:xfrm>
        </p:grpSpPr>
        <p:sp>
          <p:nvSpPr>
            <p:cNvPr id="7" name="Freeform 15"/>
            <p:cNvSpPr>
              <a:spLocks/>
            </p:cNvSpPr>
            <p:nvPr userDrawn="1"/>
          </p:nvSpPr>
          <p:spPr bwMode="gray">
            <a:xfrm>
              <a:off x="0" y="0"/>
              <a:ext cx="9144000" cy="2393950"/>
            </a:xfrm>
            <a:custGeom>
              <a:avLst/>
              <a:gdLst>
                <a:gd name="T0" fmla="*/ 0 w 5760"/>
                <a:gd name="T1" fmla="*/ 0 h 1508"/>
                <a:gd name="T2" fmla="*/ 0 w 5760"/>
                <a:gd name="T3" fmla="*/ 2147483647 h 1508"/>
                <a:gd name="T4" fmla="*/ 2147483647 w 5760"/>
                <a:gd name="T5" fmla="*/ 2147483647 h 1508"/>
                <a:gd name="T6" fmla="*/ 2147483647 w 5760"/>
                <a:gd name="T7" fmla="*/ 0 h 1508"/>
                <a:gd name="T8" fmla="*/ 0 w 5760"/>
                <a:gd name="T9" fmla="*/ 0 h 1508"/>
                <a:gd name="T10" fmla="*/ 0 w 5760"/>
                <a:gd name="T11" fmla="*/ 0 h 1508"/>
                <a:gd name="T12" fmla="*/ 0 w 5760"/>
                <a:gd name="T13" fmla="*/ 0 h 1508"/>
                <a:gd name="T14" fmla="*/ 0 60000 65536"/>
                <a:gd name="T15" fmla="*/ 0 60000 65536"/>
                <a:gd name="T16" fmla="*/ 0 60000 65536"/>
                <a:gd name="T17" fmla="*/ 0 60000 65536"/>
                <a:gd name="T18" fmla="*/ 0 60000 65536"/>
                <a:gd name="T19" fmla="*/ 0 60000 65536"/>
                <a:gd name="T20" fmla="*/ 0 60000 65536"/>
                <a:gd name="T21" fmla="*/ 0 w 5760"/>
                <a:gd name="T22" fmla="*/ 0 h 1508"/>
                <a:gd name="T23" fmla="*/ 5760 w 5760"/>
                <a:gd name="T24" fmla="*/ 1508 h 1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0" h="1508">
                  <a:moveTo>
                    <a:pt x="0" y="0"/>
                  </a:moveTo>
                  <a:lnTo>
                    <a:pt x="0" y="1508"/>
                  </a:lnTo>
                  <a:cubicBezTo>
                    <a:pt x="0" y="1508"/>
                    <a:pt x="2187" y="955"/>
                    <a:pt x="5760" y="924"/>
                  </a:cubicBezTo>
                  <a:cubicBezTo>
                    <a:pt x="5760" y="462"/>
                    <a:pt x="5760" y="0"/>
                    <a:pt x="5760" y="0"/>
                  </a:cubicBezTo>
                  <a:lnTo>
                    <a:pt x="0"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8" name="Freeform 19"/>
            <p:cNvSpPr>
              <a:spLocks/>
            </p:cNvSpPr>
            <p:nvPr/>
          </p:nvSpPr>
          <p:spPr bwMode="gray">
            <a:xfrm>
              <a:off x="5743575" y="4529138"/>
              <a:ext cx="76200" cy="76200"/>
            </a:xfrm>
            <a:custGeom>
              <a:avLst/>
              <a:gdLst>
                <a:gd name="T0" fmla="*/ 2147483647 w 48"/>
                <a:gd name="T1" fmla="*/ 2147483647 h 48"/>
                <a:gd name="T2" fmla="*/ 0 w 48"/>
                <a:gd name="T3" fmla="*/ 2147483647 h 48"/>
                <a:gd name="T4" fmla="*/ 0 w 48"/>
                <a:gd name="T5" fmla="*/ 0 h 48"/>
                <a:gd name="T6" fmla="*/ 2147483647 w 48"/>
                <a:gd name="T7" fmla="*/ 0 h 48"/>
                <a:gd name="T8" fmla="*/ 2147483647 w 48"/>
                <a:gd name="T9" fmla="*/ 2147483647 h 48"/>
                <a:gd name="T10" fmla="*/ 2147483647 w 48"/>
                <a:gd name="T11" fmla="*/ 2147483647 h 48"/>
                <a:gd name="T12" fmla="*/ 2147483647 w 48"/>
                <a:gd name="T13" fmla="*/ 2147483647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48"/>
                  </a:moveTo>
                  <a:lnTo>
                    <a:pt x="0" y="48"/>
                  </a:lnTo>
                  <a:lnTo>
                    <a:pt x="0" y="0"/>
                  </a:lnTo>
                  <a:lnTo>
                    <a:pt x="48" y="0"/>
                  </a:lnTo>
                  <a:lnTo>
                    <a:pt x="48" y="48"/>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 name="Freeform 20"/>
            <p:cNvSpPr>
              <a:spLocks/>
            </p:cNvSpPr>
            <p:nvPr/>
          </p:nvSpPr>
          <p:spPr bwMode="gray">
            <a:xfrm>
              <a:off x="3683000" y="4068763"/>
              <a:ext cx="76200" cy="76200"/>
            </a:xfrm>
            <a:custGeom>
              <a:avLst/>
              <a:gdLst>
                <a:gd name="T0" fmla="*/ 2147483647 w 48"/>
                <a:gd name="T1" fmla="*/ 2147483647 h 48"/>
                <a:gd name="T2" fmla="*/ 0 w 48"/>
                <a:gd name="T3" fmla="*/ 2147483647 h 48"/>
                <a:gd name="T4" fmla="*/ 0 w 48"/>
                <a:gd name="T5" fmla="*/ 0 h 48"/>
                <a:gd name="T6" fmla="*/ 2147483647 w 48"/>
                <a:gd name="T7" fmla="*/ 0 h 48"/>
                <a:gd name="T8" fmla="*/ 2147483647 w 48"/>
                <a:gd name="T9" fmla="*/ 2147483647 h 48"/>
                <a:gd name="T10" fmla="*/ 2147483647 w 48"/>
                <a:gd name="T11" fmla="*/ 2147483647 h 48"/>
                <a:gd name="T12" fmla="*/ 2147483647 w 48"/>
                <a:gd name="T13" fmla="*/ 2147483647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48"/>
                  </a:moveTo>
                  <a:lnTo>
                    <a:pt x="0" y="48"/>
                  </a:lnTo>
                  <a:lnTo>
                    <a:pt x="0" y="0"/>
                  </a:lnTo>
                  <a:lnTo>
                    <a:pt x="48" y="0"/>
                  </a:lnTo>
                  <a:lnTo>
                    <a:pt x="48" y="48"/>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 name="Freeform 27"/>
            <p:cNvSpPr>
              <a:spLocks/>
            </p:cNvSpPr>
            <p:nvPr/>
          </p:nvSpPr>
          <p:spPr bwMode="gray">
            <a:xfrm>
              <a:off x="3138488" y="5037138"/>
              <a:ext cx="76200" cy="65087"/>
            </a:xfrm>
            <a:custGeom>
              <a:avLst/>
              <a:gdLst>
                <a:gd name="T0" fmla="*/ 2147483647 w 48"/>
                <a:gd name="T1" fmla="*/ 2147483647 h 48"/>
                <a:gd name="T2" fmla="*/ 0 w 48"/>
                <a:gd name="T3" fmla="*/ 2147483647 h 48"/>
                <a:gd name="T4" fmla="*/ 0 w 48"/>
                <a:gd name="T5" fmla="*/ 0 h 48"/>
                <a:gd name="T6" fmla="*/ 2147483647 w 48"/>
                <a:gd name="T7" fmla="*/ 0 h 48"/>
                <a:gd name="T8" fmla="*/ 2147483647 w 48"/>
                <a:gd name="T9" fmla="*/ 2147483647 h 48"/>
                <a:gd name="T10" fmla="*/ 2147483647 w 48"/>
                <a:gd name="T11" fmla="*/ 2147483647 h 48"/>
                <a:gd name="T12" fmla="*/ 2147483647 w 48"/>
                <a:gd name="T13" fmla="*/ 2147483647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48"/>
                  </a:moveTo>
                  <a:lnTo>
                    <a:pt x="0" y="48"/>
                  </a:lnTo>
                  <a:lnTo>
                    <a:pt x="0" y="0"/>
                  </a:lnTo>
                  <a:lnTo>
                    <a:pt x="48" y="0"/>
                  </a:lnTo>
                  <a:lnTo>
                    <a:pt x="48" y="48"/>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1" name="Freeform 28"/>
            <p:cNvSpPr>
              <a:spLocks/>
            </p:cNvSpPr>
            <p:nvPr/>
          </p:nvSpPr>
          <p:spPr bwMode="gray">
            <a:xfrm>
              <a:off x="2541588" y="5116513"/>
              <a:ext cx="76200" cy="79375"/>
            </a:xfrm>
            <a:custGeom>
              <a:avLst/>
              <a:gdLst>
                <a:gd name="T0" fmla="*/ 2147483647 w 48"/>
                <a:gd name="T1" fmla="*/ 2147483647 h 50"/>
                <a:gd name="T2" fmla="*/ 0 w 48"/>
                <a:gd name="T3" fmla="*/ 2147483647 h 50"/>
                <a:gd name="T4" fmla="*/ 0 w 48"/>
                <a:gd name="T5" fmla="*/ 0 h 50"/>
                <a:gd name="T6" fmla="*/ 2147483647 w 48"/>
                <a:gd name="T7" fmla="*/ 0 h 50"/>
                <a:gd name="T8" fmla="*/ 2147483647 w 48"/>
                <a:gd name="T9" fmla="*/ 2147483647 h 50"/>
                <a:gd name="T10" fmla="*/ 2147483647 w 48"/>
                <a:gd name="T11" fmla="*/ 2147483647 h 50"/>
                <a:gd name="T12" fmla="*/ 2147483647 w 48"/>
                <a:gd name="T13" fmla="*/ 2147483647 h 50"/>
                <a:gd name="T14" fmla="*/ 0 60000 65536"/>
                <a:gd name="T15" fmla="*/ 0 60000 65536"/>
                <a:gd name="T16" fmla="*/ 0 60000 65536"/>
                <a:gd name="T17" fmla="*/ 0 60000 65536"/>
                <a:gd name="T18" fmla="*/ 0 60000 65536"/>
                <a:gd name="T19" fmla="*/ 0 60000 65536"/>
                <a:gd name="T20" fmla="*/ 0 60000 65536"/>
                <a:gd name="T21" fmla="*/ 0 w 48"/>
                <a:gd name="T22" fmla="*/ 0 h 50"/>
                <a:gd name="T23" fmla="*/ 48 w 48"/>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0">
                  <a:moveTo>
                    <a:pt x="48" y="50"/>
                  </a:moveTo>
                  <a:lnTo>
                    <a:pt x="0" y="50"/>
                  </a:lnTo>
                  <a:lnTo>
                    <a:pt x="0" y="0"/>
                  </a:lnTo>
                  <a:lnTo>
                    <a:pt x="48" y="0"/>
                  </a:lnTo>
                  <a:lnTo>
                    <a:pt x="48" y="50"/>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2" name="Freeform 29"/>
            <p:cNvSpPr>
              <a:spLocks/>
            </p:cNvSpPr>
            <p:nvPr/>
          </p:nvSpPr>
          <p:spPr bwMode="gray">
            <a:xfrm>
              <a:off x="3770313" y="4460875"/>
              <a:ext cx="76200" cy="76200"/>
            </a:xfrm>
            <a:custGeom>
              <a:avLst/>
              <a:gdLst>
                <a:gd name="T0" fmla="*/ 2147483647 w 48"/>
                <a:gd name="T1" fmla="*/ 2147483647 h 48"/>
                <a:gd name="T2" fmla="*/ 0 w 48"/>
                <a:gd name="T3" fmla="*/ 2147483647 h 48"/>
                <a:gd name="T4" fmla="*/ 0 w 48"/>
                <a:gd name="T5" fmla="*/ 0 h 48"/>
                <a:gd name="T6" fmla="*/ 2147483647 w 48"/>
                <a:gd name="T7" fmla="*/ 0 h 48"/>
                <a:gd name="T8" fmla="*/ 2147483647 w 48"/>
                <a:gd name="T9" fmla="*/ 2147483647 h 48"/>
                <a:gd name="T10" fmla="*/ 2147483647 w 48"/>
                <a:gd name="T11" fmla="*/ 2147483647 h 48"/>
                <a:gd name="T12" fmla="*/ 2147483647 w 48"/>
                <a:gd name="T13" fmla="*/ 2147483647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48"/>
                  </a:moveTo>
                  <a:lnTo>
                    <a:pt x="0" y="48"/>
                  </a:lnTo>
                  <a:lnTo>
                    <a:pt x="0" y="0"/>
                  </a:lnTo>
                  <a:lnTo>
                    <a:pt x="48" y="0"/>
                  </a:lnTo>
                  <a:lnTo>
                    <a:pt x="48" y="48"/>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3" name="Freeform 30"/>
            <p:cNvSpPr>
              <a:spLocks/>
            </p:cNvSpPr>
            <p:nvPr/>
          </p:nvSpPr>
          <p:spPr bwMode="gray">
            <a:xfrm>
              <a:off x="5262563" y="2938463"/>
              <a:ext cx="76200" cy="77787"/>
            </a:xfrm>
            <a:custGeom>
              <a:avLst/>
              <a:gdLst>
                <a:gd name="T0" fmla="*/ 2147483647 w 48"/>
                <a:gd name="T1" fmla="*/ 2147483647 h 49"/>
                <a:gd name="T2" fmla="*/ 0 w 48"/>
                <a:gd name="T3" fmla="*/ 2147483647 h 49"/>
                <a:gd name="T4" fmla="*/ 0 w 48"/>
                <a:gd name="T5" fmla="*/ 0 h 49"/>
                <a:gd name="T6" fmla="*/ 2147483647 w 48"/>
                <a:gd name="T7" fmla="*/ 0 h 49"/>
                <a:gd name="T8" fmla="*/ 2147483647 w 48"/>
                <a:gd name="T9" fmla="*/ 2147483647 h 49"/>
                <a:gd name="T10" fmla="*/ 2147483647 w 48"/>
                <a:gd name="T11" fmla="*/ 2147483647 h 49"/>
                <a:gd name="T12" fmla="*/ 2147483647 w 48"/>
                <a:gd name="T13" fmla="*/ 2147483647 h 49"/>
                <a:gd name="T14" fmla="*/ 0 60000 65536"/>
                <a:gd name="T15" fmla="*/ 0 60000 65536"/>
                <a:gd name="T16" fmla="*/ 0 60000 65536"/>
                <a:gd name="T17" fmla="*/ 0 60000 65536"/>
                <a:gd name="T18" fmla="*/ 0 60000 65536"/>
                <a:gd name="T19" fmla="*/ 0 60000 65536"/>
                <a:gd name="T20" fmla="*/ 0 60000 65536"/>
                <a:gd name="T21" fmla="*/ 0 w 48"/>
                <a:gd name="T22" fmla="*/ 0 h 49"/>
                <a:gd name="T23" fmla="*/ 48 w 48"/>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9">
                  <a:moveTo>
                    <a:pt x="48" y="49"/>
                  </a:moveTo>
                  <a:lnTo>
                    <a:pt x="0" y="49"/>
                  </a:lnTo>
                  <a:lnTo>
                    <a:pt x="0" y="0"/>
                  </a:lnTo>
                  <a:lnTo>
                    <a:pt x="48" y="0"/>
                  </a:lnTo>
                  <a:lnTo>
                    <a:pt x="48" y="49"/>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 name="Freeform 31"/>
            <p:cNvSpPr>
              <a:spLocks/>
            </p:cNvSpPr>
            <p:nvPr/>
          </p:nvSpPr>
          <p:spPr bwMode="gray">
            <a:xfrm>
              <a:off x="6116638" y="4597400"/>
              <a:ext cx="76200" cy="76200"/>
            </a:xfrm>
            <a:custGeom>
              <a:avLst/>
              <a:gdLst>
                <a:gd name="T0" fmla="*/ 2147483647 w 48"/>
                <a:gd name="T1" fmla="*/ 2147483647 h 48"/>
                <a:gd name="T2" fmla="*/ 0 w 48"/>
                <a:gd name="T3" fmla="*/ 2147483647 h 48"/>
                <a:gd name="T4" fmla="*/ 0 w 48"/>
                <a:gd name="T5" fmla="*/ 0 h 48"/>
                <a:gd name="T6" fmla="*/ 2147483647 w 48"/>
                <a:gd name="T7" fmla="*/ 0 h 48"/>
                <a:gd name="T8" fmla="*/ 2147483647 w 48"/>
                <a:gd name="T9" fmla="*/ 2147483647 h 48"/>
                <a:gd name="T10" fmla="*/ 2147483647 w 48"/>
                <a:gd name="T11" fmla="*/ 2147483647 h 48"/>
                <a:gd name="T12" fmla="*/ 2147483647 w 48"/>
                <a:gd name="T13" fmla="*/ 2147483647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48"/>
                  </a:moveTo>
                  <a:lnTo>
                    <a:pt x="0" y="48"/>
                  </a:lnTo>
                  <a:lnTo>
                    <a:pt x="0" y="0"/>
                  </a:lnTo>
                  <a:lnTo>
                    <a:pt x="48" y="0"/>
                  </a:lnTo>
                  <a:lnTo>
                    <a:pt x="48" y="48"/>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5" name="Freeform 21"/>
            <p:cNvSpPr>
              <a:spLocks noChangeArrowheads="1"/>
            </p:cNvSpPr>
            <p:nvPr/>
          </p:nvSpPr>
          <p:spPr bwMode="gray">
            <a:xfrm flipH="1">
              <a:off x="3810000" y="4497388"/>
              <a:ext cx="649288" cy="1100137"/>
            </a:xfrm>
            <a:custGeom>
              <a:avLst/>
              <a:gdLst>
                <a:gd name="T0" fmla="*/ 2147483647 w 1172"/>
                <a:gd name="T1" fmla="*/ 0 h 851"/>
                <a:gd name="T2" fmla="*/ 0 w 1172"/>
                <a:gd name="T3" fmla="*/ 2147483647 h 851"/>
                <a:gd name="T4" fmla="*/ 0 60000 65536"/>
                <a:gd name="T5" fmla="*/ 0 60000 65536"/>
                <a:gd name="T6" fmla="*/ 0 w 1172"/>
                <a:gd name="T7" fmla="*/ 0 h 851"/>
                <a:gd name="T8" fmla="*/ 1172 w 1172"/>
                <a:gd name="T9" fmla="*/ 851 h 851"/>
              </a:gdLst>
              <a:ahLst/>
              <a:cxnLst>
                <a:cxn ang="T4">
                  <a:pos x="T0" y="T1"/>
                </a:cxn>
                <a:cxn ang="T5">
                  <a:pos x="T2" y="T3"/>
                </a:cxn>
              </a:cxnLst>
              <a:rect l="T6" t="T7" r="T8" b="T9"/>
              <a:pathLst>
                <a:path w="1172" h="851">
                  <a:moveTo>
                    <a:pt x="1172" y="0"/>
                  </a:moveTo>
                  <a:cubicBezTo>
                    <a:pt x="1172" y="0"/>
                    <a:pt x="526" y="397"/>
                    <a:pt x="0" y="851"/>
                  </a:cubicBezTo>
                </a:path>
              </a:pathLst>
            </a:custGeom>
            <a:noFill/>
            <a:ln w="9525">
              <a:solidFill>
                <a:srgbClr val="FFD73C"/>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6" name="Freeform 22"/>
            <p:cNvSpPr>
              <a:spLocks noChangeArrowheads="1"/>
            </p:cNvSpPr>
            <p:nvPr/>
          </p:nvSpPr>
          <p:spPr bwMode="gray">
            <a:xfrm>
              <a:off x="5289550" y="4591050"/>
              <a:ext cx="890588" cy="1019175"/>
            </a:xfrm>
            <a:custGeom>
              <a:avLst/>
              <a:gdLst>
                <a:gd name="T0" fmla="*/ 2147483647 w 1760"/>
                <a:gd name="T1" fmla="*/ 0 h 1174"/>
                <a:gd name="T2" fmla="*/ 0 w 1760"/>
                <a:gd name="T3" fmla="*/ 2147483647 h 1174"/>
                <a:gd name="T4" fmla="*/ 0 60000 65536"/>
                <a:gd name="T5" fmla="*/ 0 60000 65536"/>
                <a:gd name="T6" fmla="*/ 0 w 1760"/>
                <a:gd name="T7" fmla="*/ 0 h 1174"/>
                <a:gd name="T8" fmla="*/ 1760 w 1760"/>
                <a:gd name="T9" fmla="*/ 1174 h 1174"/>
              </a:gdLst>
              <a:ahLst/>
              <a:cxnLst>
                <a:cxn ang="T4">
                  <a:pos x="T0" y="T1"/>
                </a:cxn>
                <a:cxn ang="T5">
                  <a:pos x="T2" y="T3"/>
                </a:cxn>
              </a:cxnLst>
              <a:rect l="T6" t="T7" r="T8" b="T9"/>
              <a:pathLst>
                <a:path w="1760" h="1174">
                  <a:moveTo>
                    <a:pt x="1760" y="0"/>
                  </a:moveTo>
                  <a:cubicBezTo>
                    <a:pt x="1760" y="0"/>
                    <a:pt x="789" y="492"/>
                    <a:pt x="0" y="1174"/>
                  </a:cubicBezTo>
                </a:path>
              </a:pathLst>
            </a:custGeom>
            <a:noFill/>
            <a:ln w="9525">
              <a:solidFill>
                <a:srgbClr val="FFD73C"/>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7" name="Freeform 23"/>
            <p:cNvSpPr>
              <a:spLocks noChangeArrowheads="1"/>
            </p:cNvSpPr>
            <p:nvPr/>
          </p:nvSpPr>
          <p:spPr bwMode="gray">
            <a:xfrm>
              <a:off x="0" y="3602038"/>
              <a:ext cx="9144000" cy="1689100"/>
            </a:xfrm>
            <a:custGeom>
              <a:avLst/>
              <a:gdLst>
                <a:gd name="T0" fmla="*/ 0 w 5804"/>
                <a:gd name="T1" fmla="*/ 2147483647 h 1077"/>
                <a:gd name="T2" fmla="*/ 2147483647 w 5804"/>
                <a:gd name="T3" fmla="*/ 0 h 1077"/>
                <a:gd name="T4" fmla="*/ 0 60000 65536"/>
                <a:gd name="T5" fmla="*/ 0 60000 65536"/>
                <a:gd name="T6" fmla="*/ 0 w 5804"/>
                <a:gd name="T7" fmla="*/ 0 h 1077"/>
                <a:gd name="T8" fmla="*/ 5804 w 5804"/>
                <a:gd name="T9" fmla="*/ 1077 h 1077"/>
              </a:gdLst>
              <a:ahLst/>
              <a:cxnLst>
                <a:cxn ang="T4">
                  <a:pos x="T0" y="T1"/>
                </a:cxn>
                <a:cxn ang="T5">
                  <a:pos x="T2" y="T3"/>
                </a:cxn>
              </a:cxnLst>
              <a:rect l="T6" t="T7" r="T8" b="T9"/>
              <a:pathLst>
                <a:path w="5804" h="1077">
                  <a:moveTo>
                    <a:pt x="0" y="1077"/>
                  </a:moveTo>
                  <a:cubicBezTo>
                    <a:pt x="2373" y="533"/>
                    <a:pt x="5804" y="0"/>
                    <a:pt x="5804" y="0"/>
                  </a:cubicBezTo>
                </a:path>
              </a:pathLst>
            </a:custGeom>
            <a:noFill/>
            <a:ln w="9525">
              <a:solidFill>
                <a:srgbClr val="FFD73C"/>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8" name="Freeform 24"/>
            <p:cNvSpPr>
              <a:spLocks noChangeArrowheads="1"/>
            </p:cNvSpPr>
            <p:nvPr/>
          </p:nvSpPr>
          <p:spPr bwMode="gray">
            <a:xfrm>
              <a:off x="1431925" y="3975100"/>
              <a:ext cx="1666875" cy="1612900"/>
            </a:xfrm>
            <a:custGeom>
              <a:avLst/>
              <a:gdLst>
                <a:gd name="T0" fmla="*/ 0 w 1296"/>
                <a:gd name="T1" fmla="*/ 2147483647 h 572"/>
                <a:gd name="T2" fmla="*/ 2147483647 w 1296"/>
                <a:gd name="T3" fmla="*/ 0 h 572"/>
                <a:gd name="T4" fmla="*/ 0 60000 65536"/>
                <a:gd name="T5" fmla="*/ 0 60000 65536"/>
                <a:gd name="T6" fmla="*/ 0 w 1296"/>
                <a:gd name="T7" fmla="*/ 0 h 572"/>
                <a:gd name="T8" fmla="*/ 1296 w 1296"/>
                <a:gd name="T9" fmla="*/ 572 h 572"/>
              </a:gdLst>
              <a:ahLst/>
              <a:cxnLst>
                <a:cxn ang="T4">
                  <a:pos x="T0" y="T1"/>
                </a:cxn>
                <a:cxn ang="T5">
                  <a:pos x="T2" y="T3"/>
                </a:cxn>
              </a:cxnLst>
              <a:rect l="T6" t="T7" r="T8" b="T9"/>
              <a:pathLst>
                <a:path w="1296" h="572">
                  <a:moveTo>
                    <a:pt x="0" y="572"/>
                  </a:moveTo>
                  <a:cubicBezTo>
                    <a:pt x="610" y="275"/>
                    <a:pt x="1296" y="0"/>
                    <a:pt x="1296" y="0"/>
                  </a:cubicBezTo>
                </a:path>
              </a:pathLst>
            </a:custGeom>
            <a:noFill/>
            <a:ln w="9525">
              <a:solidFill>
                <a:srgbClr val="FFD73C"/>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 name="Freeform 26"/>
            <p:cNvSpPr>
              <a:spLocks noChangeArrowheads="1"/>
            </p:cNvSpPr>
            <p:nvPr/>
          </p:nvSpPr>
          <p:spPr bwMode="gray">
            <a:xfrm>
              <a:off x="-15875" y="4135438"/>
              <a:ext cx="3711575" cy="1154112"/>
            </a:xfrm>
            <a:custGeom>
              <a:avLst/>
              <a:gdLst>
                <a:gd name="T0" fmla="*/ 0 w 2496"/>
                <a:gd name="T1" fmla="*/ 2147483647 h 804"/>
                <a:gd name="T2" fmla="*/ 2147483647 w 2496"/>
                <a:gd name="T3" fmla="*/ 0 h 804"/>
                <a:gd name="T4" fmla="*/ 0 60000 65536"/>
                <a:gd name="T5" fmla="*/ 0 60000 65536"/>
                <a:gd name="T6" fmla="*/ 0 w 2496"/>
                <a:gd name="T7" fmla="*/ 0 h 804"/>
                <a:gd name="T8" fmla="*/ 2496 w 2496"/>
                <a:gd name="T9" fmla="*/ 804 h 804"/>
              </a:gdLst>
              <a:ahLst/>
              <a:cxnLst>
                <a:cxn ang="T4">
                  <a:pos x="T0" y="T1"/>
                </a:cxn>
                <a:cxn ang="T5">
                  <a:pos x="T2" y="T3"/>
                </a:cxn>
              </a:cxnLst>
              <a:rect l="T6" t="T7" r="T8" b="T9"/>
              <a:pathLst>
                <a:path w="2496" h="804">
                  <a:moveTo>
                    <a:pt x="0" y="804"/>
                  </a:moveTo>
                  <a:cubicBezTo>
                    <a:pt x="0" y="804"/>
                    <a:pt x="911" y="421"/>
                    <a:pt x="2496" y="0"/>
                  </a:cubicBezTo>
                </a:path>
              </a:pathLst>
            </a:custGeom>
            <a:noFill/>
            <a:ln w="9525">
              <a:solidFill>
                <a:srgbClr val="FFD73C"/>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 name="Freeform 28"/>
            <p:cNvSpPr>
              <a:spLocks/>
            </p:cNvSpPr>
            <p:nvPr/>
          </p:nvSpPr>
          <p:spPr bwMode="gray">
            <a:xfrm>
              <a:off x="3062288" y="3922713"/>
              <a:ext cx="76200" cy="79375"/>
            </a:xfrm>
            <a:custGeom>
              <a:avLst/>
              <a:gdLst>
                <a:gd name="T0" fmla="*/ 2147483647 w 48"/>
                <a:gd name="T1" fmla="*/ 2147483647 h 50"/>
                <a:gd name="T2" fmla="*/ 0 w 48"/>
                <a:gd name="T3" fmla="*/ 2147483647 h 50"/>
                <a:gd name="T4" fmla="*/ 0 w 48"/>
                <a:gd name="T5" fmla="*/ 0 h 50"/>
                <a:gd name="T6" fmla="*/ 2147483647 w 48"/>
                <a:gd name="T7" fmla="*/ 0 h 50"/>
                <a:gd name="T8" fmla="*/ 2147483647 w 48"/>
                <a:gd name="T9" fmla="*/ 2147483647 h 50"/>
                <a:gd name="T10" fmla="*/ 2147483647 w 48"/>
                <a:gd name="T11" fmla="*/ 2147483647 h 50"/>
                <a:gd name="T12" fmla="*/ 2147483647 w 48"/>
                <a:gd name="T13" fmla="*/ 2147483647 h 50"/>
                <a:gd name="T14" fmla="*/ 0 60000 65536"/>
                <a:gd name="T15" fmla="*/ 0 60000 65536"/>
                <a:gd name="T16" fmla="*/ 0 60000 65536"/>
                <a:gd name="T17" fmla="*/ 0 60000 65536"/>
                <a:gd name="T18" fmla="*/ 0 60000 65536"/>
                <a:gd name="T19" fmla="*/ 0 60000 65536"/>
                <a:gd name="T20" fmla="*/ 0 60000 65536"/>
                <a:gd name="T21" fmla="*/ 0 w 48"/>
                <a:gd name="T22" fmla="*/ 0 h 50"/>
                <a:gd name="T23" fmla="*/ 48 w 48"/>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0">
                  <a:moveTo>
                    <a:pt x="48" y="50"/>
                  </a:moveTo>
                  <a:lnTo>
                    <a:pt x="0" y="50"/>
                  </a:lnTo>
                  <a:lnTo>
                    <a:pt x="0" y="0"/>
                  </a:lnTo>
                  <a:lnTo>
                    <a:pt x="48" y="0"/>
                  </a:lnTo>
                  <a:lnTo>
                    <a:pt x="48" y="50"/>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 name="Freeform 29"/>
            <p:cNvSpPr>
              <a:spLocks/>
            </p:cNvSpPr>
            <p:nvPr/>
          </p:nvSpPr>
          <p:spPr bwMode="gray">
            <a:xfrm>
              <a:off x="2832100" y="4127500"/>
              <a:ext cx="76200" cy="76200"/>
            </a:xfrm>
            <a:custGeom>
              <a:avLst/>
              <a:gdLst>
                <a:gd name="T0" fmla="*/ 2147483647 w 48"/>
                <a:gd name="T1" fmla="*/ 2147483647 h 48"/>
                <a:gd name="T2" fmla="*/ 0 w 48"/>
                <a:gd name="T3" fmla="*/ 2147483647 h 48"/>
                <a:gd name="T4" fmla="*/ 0 w 48"/>
                <a:gd name="T5" fmla="*/ 0 h 48"/>
                <a:gd name="T6" fmla="*/ 2147483647 w 48"/>
                <a:gd name="T7" fmla="*/ 0 h 48"/>
                <a:gd name="T8" fmla="*/ 2147483647 w 48"/>
                <a:gd name="T9" fmla="*/ 2147483647 h 48"/>
                <a:gd name="T10" fmla="*/ 2147483647 w 48"/>
                <a:gd name="T11" fmla="*/ 2147483647 h 48"/>
                <a:gd name="T12" fmla="*/ 2147483647 w 48"/>
                <a:gd name="T13" fmla="*/ 2147483647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48"/>
                  </a:moveTo>
                  <a:lnTo>
                    <a:pt x="0" y="48"/>
                  </a:lnTo>
                  <a:lnTo>
                    <a:pt x="0" y="0"/>
                  </a:lnTo>
                  <a:lnTo>
                    <a:pt x="48" y="0"/>
                  </a:lnTo>
                  <a:lnTo>
                    <a:pt x="48" y="48"/>
                  </a:lnTo>
                  <a:close/>
                </a:path>
              </a:pathLst>
            </a:custGeom>
            <a:solidFill>
              <a:srgbClr val="FFD73C"/>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 name="Freeform 22"/>
            <p:cNvSpPr>
              <a:spLocks noChangeArrowheads="1"/>
            </p:cNvSpPr>
            <p:nvPr/>
          </p:nvSpPr>
          <p:spPr bwMode="gray">
            <a:xfrm>
              <a:off x="3725863" y="2994025"/>
              <a:ext cx="1563687" cy="1117600"/>
            </a:xfrm>
            <a:custGeom>
              <a:avLst/>
              <a:gdLst>
                <a:gd name="T0" fmla="*/ 2147483647 w 1760"/>
                <a:gd name="T1" fmla="*/ 0 h 1174"/>
                <a:gd name="T2" fmla="*/ 0 w 1760"/>
                <a:gd name="T3" fmla="*/ 2147483647 h 1174"/>
                <a:gd name="T4" fmla="*/ 0 60000 65536"/>
                <a:gd name="T5" fmla="*/ 0 60000 65536"/>
                <a:gd name="T6" fmla="*/ 0 w 1760"/>
                <a:gd name="T7" fmla="*/ 0 h 1174"/>
                <a:gd name="T8" fmla="*/ 1760 w 1760"/>
                <a:gd name="T9" fmla="*/ 1174 h 1174"/>
              </a:gdLst>
              <a:ahLst/>
              <a:cxnLst>
                <a:cxn ang="T4">
                  <a:pos x="T0" y="T1"/>
                </a:cxn>
                <a:cxn ang="T5">
                  <a:pos x="T2" y="T3"/>
                </a:cxn>
              </a:cxnLst>
              <a:rect l="T6" t="T7" r="T8" b="T9"/>
              <a:pathLst>
                <a:path w="1760" h="1174">
                  <a:moveTo>
                    <a:pt x="1760" y="0"/>
                  </a:moveTo>
                  <a:cubicBezTo>
                    <a:pt x="1760" y="0"/>
                    <a:pt x="789" y="492"/>
                    <a:pt x="0" y="1174"/>
                  </a:cubicBezTo>
                </a:path>
              </a:pathLst>
            </a:custGeom>
            <a:noFill/>
            <a:ln w="9525">
              <a:solidFill>
                <a:srgbClr val="FFD73C"/>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3" name="Freeform 26"/>
            <p:cNvSpPr>
              <a:spLocks noChangeArrowheads="1"/>
            </p:cNvSpPr>
            <p:nvPr/>
          </p:nvSpPr>
          <p:spPr bwMode="gray">
            <a:xfrm flipH="1">
              <a:off x="2870200" y="4148138"/>
              <a:ext cx="439738" cy="1447800"/>
            </a:xfrm>
            <a:custGeom>
              <a:avLst/>
              <a:gdLst>
                <a:gd name="T0" fmla="*/ 2147483647 w 1760"/>
                <a:gd name="T1" fmla="*/ 0 h 1174"/>
                <a:gd name="T2" fmla="*/ 0 w 1760"/>
                <a:gd name="T3" fmla="*/ 2147483647 h 1174"/>
                <a:gd name="T4" fmla="*/ 0 60000 65536"/>
                <a:gd name="T5" fmla="*/ 0 60000 65536"/>
                <a:gd name="T6" fmla="*/ 0 w 1760"/>
                <a:gd name="T7" fmla="*/ 0 h 1174"/>
                <a:gd name="T8" fmla="*/ 1760 w 1760"/>
                <a:gd name="T9" fmla="*/ 1174 h 1174"/>
              </a:gdLst>
              <a:ahLst/>
              <a:cxnLst>
                <a:cxn ang="T4">
                  <a:pos x="T0" y="T1"/>
                </a:cxn>
                <a:cxn ang="T5">
                  <a:pos x="T2" y="T3"/>
                </a:cxn>
              </a:cxnLst>
              <a:rect l="T6" t="T7" r="T8" b="T9"/>
              <a:pathLst>
                <a:path w="1760" h="1174">
                  <a:moveTo>
                    <a:pt x="1760" y="0"/>
                  </a:moveTo>
                  <a:cubicBezTo>
                    <a:pt x="1760" y="0"/>
                    <a:pt x="789" y="492"/>
                    <a:pt x="0" y="1174"/>
                  </a:cubicBezTo>
                </a:path>
              </a:pathLst>
            </a:custGeom>
            <a:noFill/>
            <a:ln w="9525">
              <a:solidFill>
                <a:srgbClr val="FFD73C"/>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4" name="Freeform 22"/>
            <p:cNvSpPr>
              <a:spLocks noChangeArrowheads="1"/>
            </p:cNvSpPr>
            <p:nvPr/>
          </p:nvSpPr>
          <p:spPr bwMode="gray">
            <a:xfrm>
              <a:off x="3087688" y="2976563"/>
              <a:ext cx="2208212" cy="963612"/>
            </a:xfrm>
            <a:custGeom>
              <a:avLst/>
              <a:gdLst>
                <a:gd name="T0" fmla="*/ 2147483647 w 1760"/>
                <a:gd name="T1" fmla="*/ 0 h 1174"/>
                <a:gd name="T2" fmla="*/ 0 w 1760"/>
                <a:gd name="T3" fmla="*/ 2147483647 h 1174"/>
                <a:gd name="T4" fmla="*/ 0 60000 65536"/>
                <a:gd name="T5" fmla="*/ 0 60000 65536"/>
                <a:gd name="T6" fmla="*/ 0 w 1760"/>
                <a:gd name="T7" fmla="*/ 0 h 1174"/>
                <a:gd name="T8" fmla="*/ 1760 w 1760"/>
                <a:gd name="T9" fmla="*/ 1174 h 1174"/>
              </a:gdLst>
              <a:ahLst/>
              <a:cxnLst>
                <a:cxn ang="T4">
                  <a:pos x="T0" y="T1"/>
                </a:cxn>
                <a:cxn ang="T5">
                  <a:pos x="T2" y="T3"/>
                </a:cxn>
              </a:cxnLst>
              <a:rect l="T6" t="T7" r="T8" b="T9"/>
              <a:pathLst>
                <a:path w="1760" h="1174">
                  <a:moveTo>
                    <a:pt x="1760" y="0"/>
                  </a:moveTo>
                  <a:cubicBezTo>
                    <a:pt x="1760" y="0"/>
                    <a:pt x="789" y="492"/>
                    <a:pt x="0" y="1174"/>
                  </a:cubicBezTo>
                </a:path>
              </a:pathLst>
            </a:custGeom>
            <a:noFill/>
            <a:ln w="9525">
              <a:solidFill>
                <a:srgbClr val="FFD73C"/>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5" name="Freeform 22"/>
            <p:cNvSpPr>
              <a:spLocks noChangeArrowheads="1"/>
            </p:cNvSpPr>
            <p:nvPr/>
          </p:nvSpPr>
          <p:spPr bwMode="gray">
            <a:xfrm flipH="1">
              <a:off x="5295900" y="2973388"/>
              <a:ext cx="831850" cy="1636712"/>
            </a:xfrm>
            <a:custGeom>
              <a:avLst/>
              <a:gdLst>
                <a:gd name="T0" fmla="*/ 2147483647 w 1760"/>
                <a:gd name="T1" fmla="*/ 0 h 1174"/>
                <a:gd name="T2" fmla="*/ 0 w 1760"/>
                <a:gd name="T3" fmla="*/ 2147483647 h 1174"/>
                <a:gd name="T4" fmla="*/ 0 60000 65536"/>
                <a:gd name="T5" fmla="*/ 0 60000 65536"/>
                <a:gd name="T6" fmla="*/ 0 w 1760"/>
                <a:gd name="T7" fmla="*/ 0 h 1174"/>
                <a:gd name="T8" fmla="*/ 1760 w 1760"/>
                <a:gd name="T9" fmla="*/ 1174 h 1174"/>
              </a:gdLst>
              <a:ahLst/>
              <a:cxnLst>
                <a:cxn ang="T4">
                  <a:pos x="T0" y="T1"/>
                </a:cxn>
                <a:cxn ang="T5">
                  <a:pos x="T2" y="T3"/>
                </a:cxn>
              </a:cxnLst>
              <a:rect l="T6" t="T7" r="T8" b="T9"/>
              <a:pathLst>
                <a:path w="1760" h="1174">
                  <a:moveTo>
                    <a:pt x="1760" y="0"/>
                  </a:moveTo>
                  <a:cubicBezTo>
                    <a:pt x="1760" y="0"/>
                    <a:pt x="789" y="492"/>
                    <a:pt x="0" y="1174"/>
                  </a:cubicBezTo>
                </a:path>
              </a:pathLst>
            </a:custGeom>
            <a:noFill/>
            <a:ln w="9525">
              <a:solidFill>
                <a:srgbClr val="FFD73C"/>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 name="Freeform 32"/>
            <p:cNvSpPr>
              <a:spLocks noChangeArrowheads="1"/>
            </p:cNvSpPr>
            <p:nvPr/>
          </p:nvSpPr>
          <p:spPr bwMode="gray">
            <a:xfrm>
              <a:off x="3179763" y="5075238"/>
              <a:ext cx="1016000" cy="531812"/>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solidFill>
              <a:srgbClr val="FFFFFF"/>
            </a:solidFill>
            <a:ln w="9525">
              <a:solidFill>
                <a:srgbClr val="FFD73C"/>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 name="Freeform 32"/>
            <p:cNvSpPr>
              <a:spLocks noChangeArrowheads="1"/>
            </p:cNvSpPr>
            <p:nvPr/>
          </p:nvSpPr>
          <p:spPr bwMode="gray">
            <a:xfrm>
              <a:off x="3094038" y="3967163"/>
              <a:ext cx="676275" cy="520700"/>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noFill/>
            <a:ln w="9525">
              <a:solidFill>
                <a:srgbClr val="FFD73C"/>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cxnSp>
          <p:nvCxnSpPr>
            <p:cNvPr id="28" name="Straight Connector 81"/>
            <p:cNvCxnSpPr>
              <a:cxnSpLocks noChangeShapeType="1"/>
            </p:cNvCxnSpPr>
            <p:nvPr/>
          </p:nvCxnSpPr>
          <p:spPr bwMode="auto">
            <a:xfrm>
              <a:off x="5782733" y="4576233"/>
              <a:ext cx="364067" cy="55034"/>
            </a:xfrm>
            <a:prstGeom prst="line">
              <a:avLst/>
            </a:prstGeom>
            <a:noFill/>
            <a:ln w="9525">
              <a:solidFill>
                <a:srgbClr val="FFD73C"/>
              </a:solidFill>
              <a:round/>
              <a:headEnd/>
              <a:tailEnd/>
            </a:ln>
            <a:extLst>
              <a:ext uri="{909E8E84-426E-40dd-AFC4-6F175D3DCCD1}">
                <a14:hiddenFill xmlns="" xmlns:a14="http://schemas.microsoft.com/office/drawing/2010/main">
                  <a:noFill/>
                </a14:hiddenFill>
              </a:ext>
            </a:extLst>
          </p:spPr>
        </p:cxnSp>
        <p:sp>
          <p:nvSpPr>
            <p:cNvPr id="29" name="Freeform 32"/>
            <p:cNvSpPr>
              <a:spLocks noChangeArrowheads="1"/>
            </p:cNvSpPr>
            <p:nvPr/>
          </p:nvSpPr>
          <p:spPr bwMode="gray">
            <a:xfrm flipH="1">
              <a:off x="0" y="3954463"/>
              <a:ext cx="3086100" cy="279400"/>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noFill/>
            <a:ln w="9525">
              <a:solidFill>
                <a:srgbClr val="FFD73C"/>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 name="Freeform 32"/>
            <p:cNvSpPr>
              <a:spLocks noChangeArrowheads="1"/>
            </p:cNvSpPr>
            <p:nvPr/>
          </p:nvSpPr>
          <p:spPr bwMode="gray">
            <a:xfrm>
              <a:off x="3057525" y="3960813"/>
              <a:ext cx="2733675" cy="615950"/>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noFill/>
            <a:ln w="9525">
              <a:solidFill>
                <a:srgbClr val="FFD73C"/>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1" name="Freeform 32"/>
            <p:cNvSpPr>
              <a:spLocks noChangeArrowheads="1"/>
            </p:cNvSpPr>
            <p:nvPr/>
          </p:nvSpPr>
          <p:spPr bwMode="gray">
            <a:xfrm flipH="1">
              <a:off x="2598738" y="4521200"/>
              <a:ext cx="1195387" cy="1084263"/>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noFill/>
            <a:ln w="9525">
              <a:solidFill>
                <a:srgbClr val="FFD73C"/>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2" name="Freeform 32"/>
            <p:cNvSpPr>
              <a:spLocks noChangeArrowheads="1"/>
            </p:cNvSpPr>
            <p:nvPr/>
          </p:nvSpPr>
          <p:spPr bwMode="gray">
            <a:xfrm>
              <a:off x="3733800" y="4095750"/>
              <a:ext cx="69850" cy="431800"/>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noFill/>
            <a:ln w="9525">
              <a:solidFill>
                <a:srgbClr val="FFD73C"/>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3" name="Freeform 22"/>
            <p:cNvSpPr>
              <a:spLocks noChangeArrowheads="1"/>
            </p:cNvSpPr>
            <p:nvPr/>
          </p:nvSpPr>
          <p:spPr bwMode="gray">
            <a:xfrm>
              <a:off x="2592388" y="3957638"/>
              <a:ext cx="514350" cy="1201737"/>
            </a:xfrm>
            <a:custGeom>
              <a:avLst/>
              <a:gdLst>
                <a:gd name="T0" fmla="*/ 2147483647 w 1760"/>
                <a:gd name="T1" fmla="*/ 0 h 1174"/>
                <a:gd name="T2" fmla="*/ 0 w 1760"/>
                <a:gd name="T3" fmla="*/ 2147483647 h 1174"/>
                <a:gd name="T4" fmla="*/ 0 60000 65536"/>
                <a:gd name="T5" fmla="*/ 0 60000 65536"/>
                <a:gd name="T6" fmla="*/ 0 w 1760"/>
                <a:gd name="T7" fmla="*/ 0 h 1174"/>
                <a:gd name="T8" fmla="*/ 1760 w 1760"/>
                <a:gd name="T9" fmla="*/ 1174 h 1174"/>
              </a:gdLst>
              <a:ahLst/>
              <a:cxnLst>
                <a:cxn ang="T4">
                  <a:pos x="T0" y="T1"/>
                </a:cxn>
                <a:cxn ang="T5">
                  <a:pos x="T2" y="T3"/>
                </a:cxn>
              </a:cxnLst>
              <a:rect l="T6" t="T7" r="T8" b="T9"/>
              <a:pathLst>
                <a:path w="1760" h="1174">
                  <a:moveTo>
                    <a:pt x="1760" y="0"/>
                  </a:moveTo>
                  <a:cubicBezTo>
                    <a:pt x="1760" y="0"/>
                    <a:pt x="789" y="492"/>
                    <a:pt x="0" y="1174"/>
                  </a:cubicBezTo>
                </a:path>
              </a:pathLst>
            </a:custGeom>
            <a:noFill/>
            <a:ln w="9525">
              <a:solidFill>
                <a:srgbClr val="FFD73C"/>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4" name="Freeform 32"/>
            <p:cNvSpPr>
              <a:spLocks noChangeArrowheads="1"/>
            </p:cNvSpPr>
            <p:nvPr/>
          </p:nvSpPr>
          <p:spPr bwMode="gray">
            <a:xfrm flipH="1" flipV="1">
              <a:off x="5297488" y="2989263"/>
              <a:ext cx="3846512" cy="1893887"/>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noFill/>
            <a:ln w="9525">
              <a:solidFill>
                <a:srgbClr val="FFD73C"/>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5" name="Freeform 32"/>
            <p:cNvSpPr>
              <a:spLocks noChangeArrowheads="1"/>
            </p:cNvSpPr>
            <p:nvPr/>
          </p:nvSpPr>
          <p:spPr bwMode="gray">
            <a:xfrm flipH="1" flipV="1">
              <a:off x="6146800" y="4635500"/>
              <a:ext cx="2997200" cy="622300"/>
            </a:xfrm>
            <a:custGeom>
              <a:avLst/>
              <a:gdLst>
                <a:gd name="T0" fmla="*/ 0 w 483"/>
                <a:gd name="T1" fmla="*/ 0 h 851"/>
                <a:gd name="T2" fmla="*/ 2147483647 w 483"/>
                <a:gd name="T3" fmla="*/ 2147483647 h 851"/>
                <a:gd name="T4" fmla="*/ 0 60000 65536"/>
                <a:gd name="T5" fmla="*/ 0 60000 65536"/>
                <a:gd name="T6" fmla="*/ 0 w 483"/>
                <a:gd name="T7" fmla="*/ 0 h 851"/>
                <a:gd name="T8" fmla="*/ 483 w 483"/>
                <a:gd name="T9" fmla="*/ 851 h 851"/>
              </a:gdLst>
              <a:ahLst/>
              <a:cxnLst>
                <a:cxn ang="T4">
                  <a:pos x="T0" y="T1"/>
                </a:cxn>
                <a:cxn ang="T5">
                  <a:pos x="T2" y="T3"/>
                </a:cxn>
              </a:cxnLst>
              <a:rect l="T6" t="T7" r="T8" b="T9"/>
              <a:pathLst>
                <a:path w="483" h="851">
                  <a:moveTo>
                    <a:pt x="0" y="0"/>
                  </a:moveTo>
                  <a:cubicBezTo>
                    <a:pt x="0" y="0"/>
                    <a:pt x="261" y="437"/>
                    <a:pt x="483" y="851"/>
                  </a:cubicBezTo>
                </a:path>
              </a:pathLst>
            </a:custGeom>
            <a:noFill/>
            <a:ln w="9525">
              <a:solidFill>
                <a:srgbClr val="FFD73C"/>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6" name="Rectangle 34"/>
            <p:cNvSpPr>
              <a:spLocks noChangeArrowheads="1"/>
            </p:cNvSpPr>
            <p:nvPr/>
          </p:nvSpPr>
          <p:spPr bwMode="gray">
            <a:xfrm>
              <a:off x="0" y="5607050"/>
              <a:ext cx="9144000" cy="12509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dirty="0" smtClean="0">
                <a:solidFill>
                  <a:srgbClr val="FFD73C"/>
                </a:solidFill>
                <a:latin typeface="Arial" charset="0"/>
                <a:ea typeface="ＭＳ Ｐゴシック" charset="0"/>
                <a:cs typeface="ＭＳ Ｐゴシック" charset="0"/>
              </a:endParaRPr>
            </a:p>
          </p:txBody>
        </p:sp>
        <p:sp>
          <p:nvSpPr>
            <p:cNvPr id="37" name="Rectangle 13" descr="Logo_EU_couv"/>
            <p:cNvSpPr>
              <a:spLocks noChangeArrowheads="1"/>
            </p:cNvSpPr>
            <p:nvPr/>
          </p:nvSpPr>
          <p:spPr bwMode="gray">
            <a:xfrm>
              <a:off x="346075" y="5770563"/>
              <a:ext cx="1350963" cy="1012825"/>
            </a:xfrm>
            <a:prstGeom prst="rect">
              <a:avLst/>
            </a:prstGeom>
            <a:blipFill dpi="0" rotWithShape="0">
              <a:blip r:embed="rId2" cstate="screen"/>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dirty="0" smtClean="0">
                <a:solidFill>
                  <a:srgbClr val="FFD73C"/>
                </a:solidFill>
                <a:latin typeface="Arial" charset="0"/>
                <a:ea typeface="ＭＳ Ｐゴシック" charset="0"/>
                <a:cs typeface="ＭＳ Ｐゴシック" charset="0"/>
              </a:endParaRPr>
            </a:p>
          </p:txBody>
        </p:sp>
        <p:sp>
          <p:nvSpPr>
            <p:cNvPr id="38" name="Rectangle 14" descr="Logo_Urbact_couv"/>
            <p:cNvSpPr>
              <a:spLocks noChangeArrowheads="1"/>
            </p:cNvSpPr>
            <p:nvPr/>
          </p:nvSpPr>
          <p:spPr bwMode="gray">
            <a:xfrm>
              <a:off x="6302375" y="5654675"/>
              <a:ext cx="2605088" cy="1158875"/>
            </a:xfrm>
            <a:prstGeom prst="rect">
              <a:avLst/>
            </a:prstGeom>
            <a:blipFill dpi="0" rotWithShape="0">
              <a:blip r:embed="rId3" cstate="screen"/>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dirty="0" smtClean="0">
                <a:solidFill>
                  <a:srgbClr val="FFD73C"/>
                </a:solidFill>
                <a:latin typeface="Arial" charset="0"/>
                <a:ea typeface="ＭＳ Ｐゴシック" charset="0"/>
                <a:cs typeface="ＭＳ Ｐゴシック" charset="0"/>
              </a:endParaRPr>
            </a:p>
          </p:txBody>
        </p:sp>
        <p:sp>
          <p:nvSpPr>
            <p:cNvPr id="39" name="Freeform 22"/>
            <p:cNvSpPr>
              <a:spLocks noChangeArrowheads="1"/>
            </p:cNvSpPr>
            <p:nvPr/>
          </p:nvSpPr>
          <p:spPr bwMode="gray">
            <a:xfrm flipH="1">
              <a:off x="0" y="3429000"/>
              <a:ext cx="3124200" cy="2176463"/>
            </a:xfrm>
            <a:custGeom>
              <a:avLst/>
              <a:gdLst>
                <a:gd name="T0" fmla="*/ 2147483647 w 1760"/>
                <a:gd name="T1" fmla="*/ 0 h 1174"/>
                <a:gd name="T2" fmla="*/ 0 w 1760"/>
                <a:gd name="T3" fmla="*/ 2147483647 h 1174"/>
                <a:gd name="T4" fmla="*/ 0 60000 65536"/>
                <a:gd name="T5" fmla="*/ 0 60000 65536"/>
                <a:gd name="T6" fmla="*/ 0 w 1760"/>
                <a:gd name="T7" fmla="*/ 0 h 1174"/>
                <a:gd name="T8" fmla="*/ 1760 w 1760"/>
                <a:gd name="T9" fmla="*/ 1174 h 1174"/>
              </a:gdLst>
              <a:ahLst/>
              <a:cxnLst>
                <a:cxn ang="T4">
                  <a:pos x="T0" y="T1"/>
                </a:cxn>
                <a:cxn ang="T5">
                  <a:pos x="T2" y="T3"/>
                </a:cxn>
              </a:cxnLst>
              <a:rect l="T6" t="T7" r="T8" b="T9"/>
              <a:pathLst>
                <a:path w="1760" h="1174">
                  <a:moveTo>
                    <a:pt x="1760" y="0"/>
                  </a:moveTo>
                  <a:cubicBezTo>
                    <a:pt x="1760" y="0"/>
                    <a:pt x="789" y="492"/>
                    <a:pt x="0" y="1174"/>
                  </a:cubicBezTo>
                </a:path>
              </a:pathLst>
            </a:custGeom>
            <a:noFill/>
            <a:ln w="9525">
              <a:solidFill>
                <a:srgbClr val="FFD73C"/>
              </a:solidFill>
              <a:round/>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pic>
        <p:nvPicPr>
          <p:cNvPr id="40" name="Picture 43" descr="esimec logo colour.jpg"/>
          <p:cNvPicPr>
            <a:picLocks noChangeAspect="1"/>
          </p:cNvPicPr>
          <p:nvPr userDrawn="1"/>
        </p:nvPicPr>
        <p:blipFill>
          <a:blip r:embed="rId4" cstate="screen">
            <a:extLst>
              <a:ext uri="{28A0092B-C50C-407E-A947-70E740481C1C}">
                <a14:useLocalDpi xmlns="" xmlns:a14="http://schemas.microsoft.com/office/drawing/2010/main" val="0"/>
              </a:ext>
            </a:extLst>
          </a:blip>
          <a:srcRect/>
          <a:stretch>
            <a:fillRect/>
          </a:stretch>
        </p:blipFill>
        <p:spPr bwMode="auto">
          <a:xfrm>
            <a:off x="3598863" y="5883275"/>
            <a:ext cx="1644650" cy="70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1" y="273601"/>
            <a:ext cx="6954899" cy="1470025"/>
          </a:xfrm>
        </p:spPr>
        <p:txBody>
          <a:bodyPr/>
          <a:lstStyle>
            <a:lvl1pPr algn="l">
              <a:defRPr sz="3600">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9263" y="931320"/>
            <a:ext cx="6669818" cy="1752600"/>
          </a:xfrm>
        </p:spPr>
        <p:txBody>
          <a:bodyPr/>
          <a:lstStyle>
            <a:lvl1pPr marL="0" indent="0" algn="l">
              <a:buNone/>
              <a:defRPr>
                <a:solidFill>
                  <a:srgbClr val="004593"/>
                </a:solidFill>
              </a:defRPr>
            </a:lvl1pPr>
            <a:lvl2pPr marL="457190" indent="0" algn="ctr">
              <a:buNone/>
              <a:defRPr/>
            </a:lvl2pPr>
            <a:lvl3pPr marL="914380" indent="0" algn="ctr">
              <a:buNone/>
              <a:defRPr/>
            </a:lvl3pPr>
            <a:lvl4pPr marL="1371570" indent="0" algn="ctr">
              <a:buNone/>
              <a:defRPr/>
            </a:lvl4pPr>
            <a:lvl5pPr marL="1828760" indent="0" algn="ctr">
              <a:buNone/>
              <a:defRPr/>
            </a:lvl5pPr>
            <a:lvl6pPr marL="2285950" indent="0" algn="ctr">
              <a:buNone/>
              <a:defRPr/>
            </a:lvl6pPr>
            <a:lvl7pPr marL="2743140" indent="0" algn="ctr">
              <a:buNone/>
              <a:defRPr/>
            </a:lvl7pPr>
            <a:lvl8pPr marL="3200329" indent="0" algn="ctr">
              <a:buNone/>
              <a:defRPr/>
            </a:lvl8pPr>
            <a:lvl9pPr marL="3657520" indent="0" algn="ctr">
              <a:buNone/>
              <a:defRPr/>
            </a:lvl9pPr>
          </a:lstStyle>
          <a:p>
            <a:r>
              <a:rPr lang="en-US" dirty="0" smtClean="0"/>
              <a:t>Click to edit Master subtitle style</a:t>
            </a:r>
            <a:endParaRPr lang="en-US" dirty="0"/>
          </a:p>
        </p:txBody>
      </p:sp>
      <p:sp>
        <p:nvSpPr>
          <p:cNvPr id="41"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42"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43" name="Rectangle 6"/>
          <p:cNvSpPr>
            <a:spLocks noGrp="1" noChangeArrowheads="1"/>
          </p:cNvSpPr>
          <p:nvPr>
            <p:ph type="sldNum" sz="quarter" idx="12"/>
          </p:nvPr>
        </p:nvSpPr>
        <p:spPr/>
        <p:txBody>
          <a:bodyPr/>
          <a:lstStyle>
            <a:lvl1pPr>
              <a:defRPr smtClean="0"/>
            </a:lvl1pPr>
          </a:lstStyle>
          <a:p>
            <a:pPr>
              <a:defRPr/>
            </a:pPr>
            <a:fld id="{989D281D-458F-EB43-B7E3-7EA62763DC72}"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307341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71614"/>
            <a:ext cx="8229600" cy="4654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03D64F-3FA3-014C-918F-684C55B8950B}"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304875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B2E651-6C30-1B43-AB4C-A4A91CD75D37}"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127156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251ED0-422B-154B-A783-60A58B547B01}"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332595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ED811AF-0A95-E147-97D1-0B164E3F6158}" type="slidenum">
              <a:rPr lang="en-GB">
                <a:solidFill>
                  <a:srgbClr val="000000"/>
                </a:solidFill>
              </a:rPr>
              <a:pPr>
                <a:defRPr/>
              </a:pPr>
              <a:t>‹#›</a:t>
            </a:fld>
            <a:endParaRPr lang="en-GB">
              <a:solidFill>
                <a:srgbClr val="000000"/>
              </a:solidFill>
            </a:endParaRPr>
          </a:p>
        </p:txBody>
      </p:sp>
    </p:spTree>
    <p:extLst>
      <p:ext uri="{BB962C8B-B14F-4D97-AF65-F5344CB8AC3E}">
        <p14:creationId xmlns="" xmlns:p14="http://schemas.microsoft.com/office/powerpoint/2010/main" val="332964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5" name="Rectangle 4"/>
          <p:cNvSpPr>
            <a:spLocks noGrp="1" noChangeArrowheads="1"/>
          </p:cNvSpPr>
          <p:nvPr>
            <p:ph type="ctrTitle"/>
          </p:nvPr>
        </p:nvSpPr>
        <p:spPr bwMode="auto">
          <a:xfrm>
            <a:off x="1447200" y="457200"/>
            <a:ext cx="7254874" cy="1066800"/>
          </a:xfrm>
        </p:spPr>
        <p:txBody>
          <a:bodyPr/>
          <a:lstStyle>
            <a:lvl1pPr>
              <a:defRPr sz="2800"/>
            </a:lvl1pPr>
          </a:lstStyle>
          <a:p>
            <a:r>
              <a:rPr lang="en-GB" dirty="0"/>
              <a:t>Click to edit Master title style</a:t>
            </a:r>
          </a:p>
        </p:txBody>
      </p:sp>
      <p:sp>
        <p:nvSpPr>
          <p:cNvPr id="26" name="Rectangle 5"/>
          <p:cNvSpPr>
            <a:spLocks noGrp="1" noChangeArrowheads="1"/>
          </p:cNvSpPr>
          <p:nvPr>
            <p:ph type="subTitle" idx="1"/>
          </p:nvPr>
        </p:nvSpPr>
        <p:spPr bwMode="auto">
          <a:xfrm>
            <a:off x="1431925" y="1182688"/>
            <a:ext cx="7254874" cy="874712"/>
          </a:xfrm>
        </p:spPr>
        <p:txBody>
          <a:bodyPr/>
          <a:lstStyle>
            <a:lvl1pPr marL="0" indent="0">
              <a:buFontTx/>
              <a:buNone/>
              <a:defRPr sz="1500" b="0"/>
            </a:lvl1pPr>
          </a:lstStyle>
          <a:p>
            <a:r>
              <a:rPr lang="en-GB"/>
              <a:t>Click to edit Master subtitle style</a:t>
            </a:r>
          </a:p>
        </p:txBody>
      </p:sp>
    </p:spTree>
    <p:extLst>
      <p:ext uri="{BB962C8B-B14F-4D97-AF65-F5344CB8AC3E}">
        <p14:creationId xmlns="" xmlns:p14="http://schemas.microsoft.com/office/powerpoint/2010/main" val="2536769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7.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vmlDrawing" Target="../drawings/vmlDrawing2.vml"/><Relationship Id="rId2" Type="http://schemas.openxmlformats.org/officeDocument/2006/relationships/theme" Target="../theme/theme4.xml"/><Relationship Id="rId1" Type="http://schemas.openxmlformats.org/officeDocument/2006/relationships/slideLayout" Target="../slideLayouts/slideLayout16.x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t 6"/>
          <p:cNvGraphicFramePr>
            <a:graphicFrameLocks noChangeAspect="1"/>
          </p:cNvGraphicFramePr>
          <p:nvPr userDrawn="1">
            <p:extLst>
              <p:ext uri="{D42A27DB-BD31-4B8C-83A1-F6EECF244321}">
                <p14:modId xmlns="" xmlns:p14="http://schemas.microsoft.com/office/powerpoint/2010/main" val="677321300"/>
              </p:ext>
            </p:extLst>
          </p:nvPr>
        </p:nvGraphicFramePr>
        <p:xfrm>
          <a:off x="7111422" y="5600700"/>
          <a:ext cx="1925075" cy="792088"/>
        </p:xfrm>
        <a:graphic>
          <a:graphicData uri="http://schemas.openxmlformats.org/presentationml/2006/ole">
            <p:oleObj spid="_x0000_s2141" r:id="rId4" imgW="9723810" imgH="4315427" progId="">
              <p:embed/>
            </p:oleObj>
          </a:graphicData>
        </a:graphic>
      </p:graphicFrame>
      <p:pic>
        <p:nvPicPr>
          <p:cNvPr id="8" name="Image 10"/>
          <p:cNvPicPr>
            <a:picLocks noChangeAspect="1" noChangeArrowheads="1"/>
          </p:cNvPicPr>
          <p:nvPr userDrawn="1"/>
        </p:nvPicPr>
        <p:blipFill rotWithShape="1">
          <a:blip r:embed="rId5" cstate="screen">
            <a:extLst>
              <a:ext uri="{28A0092B-C50C-407E-A947-70E740481C1C}">
                <a14:useLocalDpi xmlns="" xmlns:a14="http://schemas.microsoft.com/office/drawing/2010/main" val="0"/>
              </a:ext>
            </a:extLst>
          </a:blip>
          <a:srcRect r="5427"/>
          <a:stretch/>
        </p:blipFill>
        <p:spPr bwMode="auto">
          <a:xfrm>
            <a:off x="1" y="5517233"/>
            <a:ext cx="1162050" cy="992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2" descr="C:\Users\Alison\Documents\My Dropbox\AES\PROJ\Barnsley\Communications\TechTown Assets\Logos\Blue\techtown-logo.jpg"/>
          <p:cNvPicPr>
            <a:picLocks noChangeAspect="1" noChangeArrowheads="1"/>
          </p:cNvPicPr>
          <p:nvPr userDrawn="1"/>
        </p:nvPicPr>
        <p:blipFill>
          <a:blip r:embed="rId6" cstate="screen"/>
          <a:srcRect/>
          <a:stretch>
            <a:fillRect/>
          </a:stretch>
        </p:blipFill>
        <p:spPr bwMode="auto">
          <a:xfrm>
            <a:off x="1431904" y="5684222"/>
            <a:ext cx="1699936" cy="481082"/>
          </a:xfrm>
          <a:prstGeom prst="rect">
            <a:avLst/>
          </a:prstGeom>
          <a:noFill/>
        </p:spPr>
      </p:pic>
    </p:spTree>
    <p:extLst>
      <p:ext uri="{BB962C8B-B14F-4D97-AF65-F5344CB8AC3E}">
        <p14:creationId xmlns="" xmlns:p14="http://schemas.microsoft.com/office/powerpoint/2010/main" val="28973974"/>
      </p:ext>
    </p:extLst>
  </p:cSld>
  <p:clrMap bg1="lt1" tx1="dk1" bg2="lt2" tx2="dk2" accent1="accent1" accent2="accent2" accent3="accent3" accent4="accent4" accent5="accent5" accent6="accent6" hlink="hlink" folHlink="folHlink"/>
  <p:sldLayoutIdLst>
    <p:sldLayoutId id="2147483662" r:id="rId1"/>
  </p:sldLayoutIdLst>
  <p:transition spd="slow">
    <p:push dir="u"/>
  </p:transition>
  <p:txStyles>
    <p:titleStyle>
      <a:lvl1pPr algn="ctr" defTabSz="914380" rtl="0" eaLnBrk="1" latinLnBrk="0" hangingPunct="1">
        <a:spcBef>
          <a:spcPct val="0"/>
        </a:spcBef>
        <a:buNone/>
        <a:defRPr sz="4400" kern="1200">
          <a:solidFill>
            <a:schemeClr val="tx1"/>
          </a:solidFill>
          <a:latin typeface="+mj-lt"/>
          <a:ea typeface="+mj-ea"/>
          <a:cs typeface="+mj-cs"/>
        </a:defRPr>
      </a:lvl1pPr>
    </p:titleStyle>
    <p:bodyStyle>
      <a:lvl1pPr marL="342893" indent="-342893" algn="l" defTabSz="91438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4" indent="-285744" algn="l" defTabSz="91438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5" indent="-228595" algn="l" defTabSz="9143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5" indent="-228595" algn="l" defTabSz="9143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55" indent="-228595" algn="l" defTabSz="9143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45" indent="-228595" algn="l" defTabSz="9143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35" indent="-228595" algn="l" defTabSz="9143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25" indent="-228595" algn="l" defTabSz="9143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15" indent="-228595" algn="l" defTabSz="9143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60" algn="l" defTabSz="914380" rtl="0" eaLnBrk="1" latinLnBrk="0" hangingPunct="1">
        <a:defRPr sz="1800" kern="1200">
          <a:solidFill>
            <a:schemeClr val="tx1"/>
          </a:solidFill>
          <a:latin typeface="+mn-lt"/>
          <a:ea typeface="+mn-ea"/>
          <a:cs typeface="+mn-cs"/>
        </a:defRPr>
      </a:lvl5pPr>
      <a:lvl6pPr marL="2285950" algn="l" defTabSz="914380" rtl="0" eaLnBrk="1" latinLnBrk="0" hangingPunct="1">
        <a:defRPr sz="1800" kern="1200">
          <a:solidFill>
            <a:schemeClr val="tx1"/>
          </a:solidFill>
          <a:latin typeface="+mn-lt"/>
          <a:ea typeface="+mn-ea"/>
          <a:cs typeface="+mn-cs"/>
        </a:defRPr>
      </a:lvl6pPr>
      <a:lvl7pPr marL="2743140" algn="l" defTabSz="914380" rtl="0" eaLnBrk="1" latinLnBrk="0" hangingPunct="1">
        <a:defRPr sz="1800" kern="1200">
          <a:solidFill>
            <a:schemeClr val="tx1"/>
          </a:solidFill>
          <a:latin typeface="+mn-lt"/>
          <a:ea typeface="+mn-ea"/>
          <a:cs typeface="+mn-cs"/>
        </a:defRPr>
      </a:lvl7pPr>
      <a:lvl8pPr marL="3200329" algn="l" defTabSz="914380" rtl="0" eaLnBrk="1" latinLnBrk="0" hangingPunct="1">
        <a:defRPr sz="1800" kern="1200">
          <a:solidFill>
            <a:schemeClr val="tx1"/>
          </a:solidFill>
          <a:latin typeface="+mn-lt"/>
          <a:ea typeface="+mn-ea"/>
          <a:cs typeface="+mn-cs"/>
        </a:defRPr>
      </a:lvl8pPr>
      <a:lvl9pPr marL="3657520"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8" tIns="45719" rIns="91438" bIns="45719" numCol="1" anchor="t"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349376"/>
            <a:ext cx="8229600" cy="434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8" tIns="45719" rIns="91438" bIns="45719"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p:txBody>
      </p:sp>
      <p:sp>
        <p:nvSpPr>
          <p:cNvPr id="77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defRPr sz="1400">
                <a:latin typeface="Arial" charset="0"/>
                <a:ea typeface="+mn-ea"/>
                <a:cs typeface="+mn-cs"/>
              </a:defRPr>
            </a:lvl1pPr>
          </a:lstStyle>
          <a:p>
            <a:pPr fontAlgn="base">
              <a:spcBef>
                <a:spcPct val="0"/>
              </a:spcBef>
              <a:spcAft>
                <a:spcPct val="0"/>
              </a:spcAft>
              <a:defRPr/>
            </a:pPr>
            <a:endParaRPr lang="en-GB">
              <a:solidFill>
                <a:srgbClr val="000000"/>
              </a:solidFill>
            </a:endParaRPr>
          </a:p>
        </p:txBody>
      </p:sp>
      <p:sp>
        <p:nvSpPr>
          <p:cNvPr id="77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ctr">
              <a:defRPr sz="1400">
                <a:latin typeface="Arial" charset="0"/>
                <a:ea typeface="+mn-ea"/>
                <a:cs typeface="+mn-cs"/>
              </a:defRPr>
            </a:lvl1pPr>
          </a:lstStyle>
          <a:p>
            <a:pPr fontAlgn="base">
              <a:spcBef>
                <a:spcPct val="0"/>
              </a:spcBef>
              <a:spcAft>
                <a:spcPct val="0"/>
              </a:spcAft>
              <a:defRPr/>
            </a:pPr>
            <a:endParaRPr lang="en-GB">
              <a:solidFill>
                <a:srgbClr val="000000"/>
              </a:solidFill>
            </a:endParaRPr>
          </a:p>
        </p:txBody>
      </p:sp>
      <p:sp>
        <p:nvSpPr>
          <p:cNvPr id="77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r">
              <a:defRPr sz="1400" smtClean="0"/>
            </a:lvl1pPr>
          </a:lstStyle>
          <a:p>
            <a:pPr fontAlgn="base">
              <a:spcBef>
                <a:spcPct val="0"/>
              </a:spcBef>
              <a:spcAft>
                <a:spcPct val="0"/>
              </a:spcAft>
              <a:defRPr/>
            </a:pPr>
            <a:fld id="{2FEF122E-22F0-304E-A94B-A3D3B2A32D00}" type="slidenum">
              <a:rPr lang="en-GB">
                <a:solidFill>
                  <a:srgbClr val="000000"/>
                </a:solidFill>
                <a:latin typeface="Arial" charset="0"/>
                <a:ea typeface="ＭＳ Ｐゴシック" charset="0"/>
                <a:cs typeface="ＭＳ Ｐゴシック" charset="0"/>
              </a:rPr>
              <a:pPr fontAlgn="base">
                <a:spcBef>
                  <a:spcPct val="0"/>
                </a:spcBef>
                <a:spcAft>
                  <a:spcPct val="0"/>
                </a:spcAft>
                <a:defRPr/>
              </a:pPr>
              <a:t>‹#›</a:t>
            </a:fld>
            <a:endParaRPr lang="en-GB">
              <a:solidFill>
                <a:srgbClr val="000000"/>
              </a:solidFill>
              <a:latin typeface="Arial" charset="0"/>
              <a:ea typeface="ＭＳ Ｐゴシック" charset="0"/>
              <a:cs typeface="ＭＳ Ｐゴシック" charset="0"/>
            </a:endParaRPr>
          </a:p>
        </p:txBody>
      </p:sp>
      <p:pic>
        <p:nvPicPr>
          <p:cNvPr id="1031" name="Picture 1" descr="star map strip.png"/>
          <p:cNvPicPr>
            <a:picLocks noChangeAspect="1"/>
          </p:cNvPicPr>
          <p:nvPr userDrawn="1"/>
        </p:nvPicPr>
        <p:blipFill>
          <a:blip r:embed="rId10" cstate="screen">
            <a:extLst>
              <a:ext uri="{28A0092B-C50C-407E-A947-70E740481C1C}">
                <a14:useLocalDpi xmlns="" xmlns:a14="http://schemas.microsoft.com/office/drawing/2010/main" val="0"/>
              </a:ext>
            </a:extLst>
          </a:blip>
          <a:srcRect/>
          <a:stretch>
            <a:fillRect/>
          </a:stretch>
        </p:blipFill>
        <p:spPr bwMode="auto">
          <a:xfrm>
            <a:off x="0" y="5659438"/>
            <a:ext cx="9144000"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2803602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iming>
    <p:tnLst>
      <p:par>
        <p:cTn id="1" dur="indefinite" restart="never" nodeType="tmRoot"/>
      </p:par>
    </p:tnLst>
  </p:timing>
  <p:txStyles>
    <p:titleStyle>
      <a:lvl1pPr algn="l" rtl="0" eaLnBrk="0" fontAlgn="base" hangingPunct="0">
        <a:spcBef>
          <a:spcPct val="0"/>
        </a:spcBef>
        <a:spcAft>
          <a:spcPct val="0"/>
        </a:spcAft>
        <a:defRPr sz="3600">
          <a:solidFill>
            <a:srgbClr val="FF0000"/>
          </a:solidFill>
          <a:latin typeface="+mj-lt"/>
          <a:ea typeface="ＭＳ Ｐゴシック" charset="0"/>
          <a:cs typeface="ＭＳ Ｐゴシック" charset="0"/>
        </a:defRPr>
      </a:lvl1pPr>
      <a:lvl2pPr algn="l" rtl="0" eaLnBrk="0" fontAlgn="base" hangingPunct="0">
        <a:spcBef>
          <a:spcPct val="0"/>
        </a:spcBef>
        <a:spcAft>
          <a:spcPct val="0"/>
        </a:spcAft>
        <a:defRPr sz="3600">
          <a:solidFill>
            <a:srgbClr val="FF0000"/>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FF0000"/>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FF0000"/>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FF0000"/>
          </a:solidFill>
          <a:latin typeface="Arial" charset="0"/>
          <a:ea typeface="ＭＳ Ｐゴシック" charset="0"/>
          <a:cs typeface="ＭＳ Ｐゴシック" charset="0"/>
        </a:defRPr>
      </a:lvl5pPr>
      <a:lvl6pPr marL="457190" algn="ctr" rtl="0" fontAlgn="base">
        <a:spcBef>
          <a:spcPct val="0"/>
        </a:spcBef>
        <a:spcAft>
          <a:spcPct val="0"/>
        </a:spcAft>
        <a:defRPr sz="4400">
          <a:solidFill>
            <a:schemeClr val="tx2"/>
          </a:solidFill>
          <a:latin typeface="Arial" charset="0"/>
        </a:defRPr>
      </a:lvl6pPr>
      <a:lvl7pPr marL="914380" algn="ctr" rtl="0" fontAlgn="base">
        <a:spcBef>
          <a:spcPct val="0"/>
        </a:spcBef>
        <a:spcAft>
          <a:spcPct val="0"/>
        </a:spcAft>
        <a:defRPr sz="4400">
          <a:solidFill>
            <a:schemeClr val="tx2"/>
          </a:solidFill>
          <a:latin typeface="Arial" charset="0"/>
        </a:defRPr>
      </a:lvl7pPr>
      <a:lvl8pPr marL="1371570" algn="ctr" rtl="0" fontAlgn="base">
        <a:spcBef>
          <a:spcPct val="0"/>
        </a:spcBef>
        <a:spcAft>
          <a:spcPct val="0"/>
        </a:spcAft>
        <a:defRPr sz="4400">
          <a:solidFill>
            <a:schemeClr val="tx2"/>
          </a:solidFill>
          <a:latin typeface="Arial" charset="0"/>
        </a:defRPr>
      </a:lvl8pPr>
      <a:lvl9pPr marL="1828760" algn="ctr" rtl="0" fontAlgn="base">
        <a:spcBef>
          <a:spcPct val="0"/>
        </a:spcBef>
        <a:spcAft>
          <a:spcPct val="0"/>
        </a:spcAft>
        <a:defRPr sz="4400">
          <a:solidFill>
            <a:schemeClr val="tx2"/>
          </a:solidFill>
          <a:latin typeface="Arial" charset="0"/>
        </a:defRPr>
      </a:lvl9pPr>
    </p:titleStyle>
    <p:bodyStyle>
      <a:lvl1pPr marL="360355" indent="-360355" algn="l" rtl="0" eaLnBrk="0" fontAlgn="base" hangingPunct="0">
        <a:spcBef>
          <a:spcPct val="20000"/>
        </a:spcBef>
        <a:spcAft>
          <a:spcPct val="0"/>
        </a:spcAft>
        <a:buClr>
          <a:srgbClr val="FF0000"/>
        </a:buClr>
        <a:buFont typeface="Wingdings" charset="0"/>
        <a:buChar char="§"/>
        <a:defRPr sz="3200">
          <a:solidFill>
            <a:srgbClr val="004593"/>
          </a:solidFill>
          <a:latin typeface="+mn-lt"/>
          <a:ea typeface="ＭＳ Ｐゴシック" charset="0"/>
          <a:cs typeface="ＭＳ Ｐゴシック" charset="0"/>
        </a:defRPr>
      </a:lvl1pPr>
      <a:lvl2pPr marL="742934" indent="-285744" algn="l" rtl="0" eaLnBrk="0" fontAlgn="base" hangingPunct="0">
        <a:spcBef>
          <a:spcPct val="20000"/>
        </a:spcBef>
        <a:spcAft>
          <a:spcPct val="0"/>
        </a:spcAft>
        <a:buClr>
          <a:srgbClr val="FF0000"/>
        </a:buClr>
        <a:buFont typeface="Lucida Grande" charset="0"/>
        <a:buChar char="–"/>
        <a:defRPr sz="2800">
          <a:solidFill>
            <a:srgbClr val="004593"/>
          </a:solidFill>
          <a:latin typeface="+mn-lt"/>
          <a:ea typeface="ＭＳ Ｐゴシック" charset="0"/>
        </a:defRPr>
      </a:lvl2pPr>
      <a:lvl3pPr marL="1142975" indent="-228595" algn="l" rtl="0" eaLnBrk="0" fontAlgn="base" hangingPunct="0">
        <a:spcBef>
          <a:spcPct val="20000"/>
        </a:spcBef>
        <a:spcAft>
          <a:spcPct val="0"/>
        </a:spcAft>
        <a:buClr>
          <a:srgbClr val="FF0000"/>
        </a:buClr>
        <a:buFont typeface="Wingdings" charset="0"/>
        <a:buChar char="§"/>
        <a:defRPr sz="2400">
          <a:solidFill>
            <a:srgbClr val="004593"/>
          </a:solidFill>
          <a:latin typeface="+mn-lt"/>
          <a:ea typeface="ＭＳ Ｐゴシック" charset="0"/>
        </a:defRPr>
      </a:lvl3pPr>
      <a:lvl4pPr marL="1600165" indent="-228595" algn="l" rtl="0" eaLnBrk="0" fontAlgn="base" hangingPunct="0">
        <a:spcBef>
          <a:spcPct val="20000"/>
        </a:spcBef>
        <a:spcAft>
          <a:spcPct val="0"/>
        </a:spcAft>
        <a:buClr>
          <a:srgbClr val="FF0000"/>
        </a:buClr>
        <a:buFont typeface="Wingdings" charset="0"/>
        <a:buChar char="§"/>
        <a:defRPr>
          <a:solidFill>
            <a:schemeClr val="tx1"/>
          </a:solidFill>
          <a:latin typeface="+mn-lt"/>
          <a:ea typeface="ＭＳ Ｐゴシック" charset="0"/>
        </a:defRPr>
      </a:lvl4pPr>
      <a:lvl5pPr marL="2057355" indent="-228595" algn="l" rtl="0" eaLnBrk="0" fontAlgn="base" hangingPunct="0">
        <a:spcBef>
          <a:spcPct val="20000"/>
        </a:spcBef>
        <a:spcAft>
          <a:spcPct val="0"/>
        </a:spcAft>
        <a:buClr>
          <a:srgbClr val="FF0000"/>
        </a:buClr>
        <a:buFont typeface="Wingdings" charset="0"/>
        <a:buChar char="§"/>
        <a:defRPr>
          <a:solidFill>
            <a:schemeClr val="tx1"/>
          </a:solidFill>
          <a:latin typeface="+mn-lt"/>
          <a:ea typeface="ＭＳ Ｐゴシック" charset="0"/>
        </a:defRPr>
      </a:lvl5pPr>
      <a:lvl6pPr marL="2514545" indent="-228595" algn="l" rtl="0" fontAlgn="base">
        <a:spcBef>
          <a:spcPct val="20000"/>
        </a:spcBef>
        <a:spcAft>
          <a:spcPct val="0"/>
        </a:spcAft>
        <a:buChar char="»"/>
        <a:defRPr sz="2000">
          <a:solidFill>
            <a:schemeClr val="tx1"/>
          </a:solidFill>
          <a:latin typeface="+mn-lt"/>
        </a:defRPr>
      </a:lvl6pPr>
      <a:lvl7pPr marL="2971735" indent="-228595" algn="l" rtl="0" fontAlgn="base">
        <a:spcBef>
          <a:spcPct val="20000"/>
        </a:spcBef>
        <a:spcAft>
          <a:spcPct val="0"/>
        </a:spcAft>
        <a:buChar char="»"/>
        <a:defRPr sz="2000">
          <a:solidFill>
            <a:schemeClr val="tx1"/>
          </a:solidFill>
          <a:latin typeface="+mn-lt"/>
        </a:defRPr>
      </a:lvl7pPr>
      <a:lvl8pPr marL="3428925" indent="-228595" algn="l" rtl="0" fontAlgn="base">
        <a:spcBef>
          <a:spcPct val="20000"/>
        </a:spcBef>
        <a:spcAft>
          <a:spcPct val="0"/>
        </a:spcAft>
        <a:buChar char="»"/>
        <a:defRPr sz="2000">
          <a:solidFill>
            <a:schemeClr val="tx1"/>
          </a:solidFill>
          <a:latin typeface="+mn-lt"/>
        </a:defRPr>
      </a:lvl8pPr>
      <a:lvl9pPr marL="3886115" indent="-228595"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60" algn="l" defTabSz="914380" rtl="0" eaLnBrk="1" latinLnBrk="0" hangingPunct="1">
        <a:defRPr sz="1800" kern="1200">
          <a:solidFill>
            <a:schemeClr val="tx1"/>
          </a:solidFill>
          <a:latin typeface="+mn-lt"/>
          <a:ea typeface="+mn-ea"/>
          <a:cs typeface="+mn-cs"/>
        </a:defRPr>
      </a:lvl5pPr>
      <a:lvl6pPr marL="2285950" algn="l" defTabSz="914380" rtl="0" eaLnBrk="1" latinLnBrk="0" hangingPunct="1">
        <a:defRPr sz="1800" kern="1200">
          <a:solidFill>
            <a:schemeClr val="tx1"/>
          </a:solidFill>
          <a:latin typeface="+mn-lt"/>
          <a:ea typeface="+mn-ea"/>
          <a:cs typeface="+mn-cs"/>
        </a:defRPr>
      </a:lvl6pPr>
      <a:lvl7pPr marL="2743140" algn="l" defTabSz="914380" rtl="0" eaLnBrk="1" latinLnBrk="0" hangingPunct="1">
        <a:defRPr sz="1800" kern="1200">
          <a:solidFill>
            <a:schemeClr val="tx1"/>
          </a:solidFill>
          <a:latin typeface="+mn-lt"/>
          <a:ea typeface="+mn-ea"/>
          <a:cs typeface="+mn-cs"/>
        </a:defRPr>
      </a:lvl7pPr>
      <a:lvl8pPr marL="3200329" algn="l" defTabSz="914380" rtl="0" eaLnBrk="1" latinLnBrk="0" hangingPunct="1">
        <a:defRPr sz="1800" kern="1200">
          <a:solidFill>
            <a:schemeClr val="tx1"/>
          </a:solidFill>
          <a:latin typeface="+mn-lt"/>
          <a:ea typeface="+mn-ea"/>
          <a:cs typeface="+mn-cs"/>
        </a:defRPr>
      </a:lvl8pPr>
      <a:lvl9pPr marL="3657520" algn="l" defTabSz="91438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92723" y="358017"/>
            <a:ext cx="7886700" cy="812800"/>
          </a:xfrm>
          <a:prstGeom prst="rect">
            <a:avLst/>
          </a:prstGeom>
        </p:spPr>
        <p:txBody>
          <a:bodyPr vert="horz" lIns="38403" tIns="19202" rIns="38403" bIns="19202" rtlCol="0" anchor="ctr">
            <a:normAutofit/>
          </a:bodyPr>
          <a:lstStyle/>
          <a:p>
            <a:r>
              <a:rPr lang="pl-PL" dirty="0"/>
              <a:t>Kliknij, aby edytować styl</a:t>
            </a:r>
            <a:endParaRPr lang="en-US" dirty="0"/>
          </a:p>
        </p:txBody>
      </p:sp>
      <p:sp>
        <p:nvSpPr>
          <p:cNvPr id="3" name="Symbol zastępczy tekstu 2"/>
          <p:cNvSpPr>
            <a:spLocks noGrp="1"/>
          </p:cNvSpPr>
          <p:nvPr>
            <p:ph type="body" idx="1"/>
          </p:nvPr>
        </p:nvSpPr>
        <p:spPr>
          <a:xfrm>
            <a:off x="492723" y="1825625"/>
            <a:ext cx="7886700" cy="4351338"/>
          </a:xfrm>
          <a:prstGeom prst="rect">
            <a:avLst/>
          </a:prstGeom>
        </p:spPr>
        <p:txBody>
          <a:bodyPr vert="horz" lIns="38403" tIns="19202" rIns="38403" bIns="19202"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21" r:id="rId6"/>
  </p:sldLayoutIdLst>
  <p:txStyles>
    <p:titleStyle>
      <a:lvl1pPr algn="l" defTabSz="192016" rtl="0" eaLnBrk="0" fontAlgn="base" hangingPunct="0">
        <a:spcBef>
          <a:spcPct val="0"/>
        </a:spcBef>
        <a:spcAft>
          <a:spcPct val="0"/>
        </a:spcAft>
        <a:defRPr sz="3900" b="1" kern="1200">
          <a:solidFill>
            <a:srgbClr val="4D4D4D"/>
          </a:solidFill>
          <a:latin typeface="Aleo" panose="020F0502020204030203" pitchFamily="34" charset="0"/>
          <a:ea typeface="+mj-ea"/>
          <a:cs typeface="+mj-cs"/>
          <a:sym typeface="Helvetica" panose="020B0604020202020204" pitchFamily="34" charset="0"/>
        </a:defRPr>
      </a:lvl1pPr>
      <a:lvl2pPr algn="l" defTabSz="192016" rtl="0" eaLnBrk="0" fontAlgn="base" hangingPunct="0">
        <a:spcBef>
          <a:spcPct val="0"/>
        </a:spcBef>
        <a:spcAft>
          <a:spcPct val="0"/>
        </a:spcAft>
        <a:defRPr sz="5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lgn="l" defTabSz="192016" rtl="0" eaLnBrk="0" fontAlgn="base" hangingPunct="0">
        <a:spcBef>
          <a:spcPct val="0"/>
        </a:spcBef>
        <a:spcAft>
          <a:spcPct val="0"/>
        </a:spcAft>
        <a:defRPr sz="5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lgn="l" defTabSz="192016" rtl="0" eaLnBrk="0" fontAlgn="base" hangingPunct="0">
        <a:spcBef>
          <a:spcPct val="0"/>
        </a:spcBef>
        <a:spcAft>
          <a:spcPct val="0"/>
        </a:spcAft>
        <a:defRPr sz="5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lgn="l" defTabSz="192016" rtl="0" eaLnBrk="0" fontAlgn="base" hangingPunct="0">
        <a:spcBef>
          <a:spcPct val="0"/>
        </a:spcBef>
        <a:spcAft>
          <a:spcPct val="0"/>
        </a:spcAft>
        <a:defRPr sz="5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92016" algn="l" defTabSz="192016" rtl="0" fontAlgn="base" hangingPunct="0">
        <a:spcBef>
          <a:spcPct val="0"/>
        </a:spcBef>
        <a:spcAft>
          <a:spcPct val="0"/>
        </a:spcAft>
        <a:defRPr sz="5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384032" algn="l" defTabSz="192016" rtl="0" fontAlgn="base" hangingPunct="0">
        <a:spcBef>
          <a:spcPct val="0"/>
        </a:spcBef>
        <a:spcAft>
          <a:spcPct val="0"/>
        </a:spcAft>
        <a:defRPr sz="5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576046" algn="l" defTabSz="192016" rtl="0" fontAlgn="base" hangingPunct="0">
        <a:spcBef>
          <a:spcPct val="0"/>
        </a:spcBef>
        <a:spcAft>
          <a:spcPct val="0"/>
        </a:spcAft>
        <a:defRPr sz="5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768062" algn="l" defTabSz="192016" rtl="0" fontAlgn="base" hangingPunct="0">
        <a:spcBef>
          <a:spcPct val="0"/>
        </a:spcBef>
        <a:spcAft>
          <a:spcPct val="0"/>
        </a:spcAft>
        <a:defRPr sz="5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p:titleStyle>
    <p:bodyStyle>
      <a:lvl1pPr algn="l" defTabSz="192016" rtl="0" eaLnBrk="0" fontAlgn="base" hangingPunct="0">
        <a:spcBef>
          <a:spcPct val="0"/>
        </a:spcBef>
        <a:spcAft>
          <a:spcPct val="0"/>
        </a:spcAft>
        <a:defRPr sz="1500" kern="1200">
          <a:solidFill>
            <a:srgbClr val="4D4D4D"/>
          </a:solidFill>
          <a:latin typeface="Lato Light" panose="020F0302020204030203" pitchFamily="34" charset="0"/>
          <a:ea typeface="+mn-ea"/>
          <a:cs typeface="+mn-cs"/>
          <a:sym typeface="Helvetica" panose="020B0604020202020204" pitchFamily="34" charset="0"/>
        </a:defRPr>
      </a:lvl1pPr>
      <a:lvl2pPr marL="96008" algn="l" defTabSz="192016" rtl="0" eaLnBrk="0" fontAlgn="base" hangingPunct="0">
        <a:spcBef>
          <a:spcPct val="0"/>
        </a:spcBef>
        <a:spcAft>
          <a:spcPct val="0"/>
        </a:spcAft>
        <a:defRPr sz="1500" kern="1200">
          <a:solidFill>
            <a:srgbClr val="4D4D4D"/>
          </a:solidFill>
          <a:latin typeface="Lato Light" panose="020F0302020204030203" pitchFamily="34" charset="0"/>
          <a:ea typeface="+mn-ea"/>
          <a:cs typeface="+mn-cs"/>
          <a:sym typeface="Helvetica" panose="020B0604020202020204" pitchFamily="34" charset="0"/>
        </a:defRPr>
      </a:lvl2pPr>
      <a:lvl3pPr marL="192016" algn="l" defTabSz="192016" rtl="0" eaLnBrk="0" fontAlgn="base" hangingPunct="0">
        <a:spcBef>
          <a:spcPct val="0"/>
        </a:spcBef>
        <a:spcAft>
          <a:spcPct val="0"/>
        </a:spcAft>
        <a:defRPr sz="1500" kern="1200">
          <a:solidFill>
            <a:srgbClr val="4D4D4D"/>
          </a:solidFill>
          <a:latin typeface="Lato Light" panose="020F0302020204030203" pitchFamily="34" charset="0"/>
          <a:ea typeface="+mn-ea"/>
          <a:cs typeface="+mn-cs"/>
          <a:sym typeface="Helvetica" panose="020B0604020202020204" pitchFamily="34" charset="0"/>
        </a:defRPr>
      </a:lvl3pPr>
      <a:lvl4pPr marL="288024" algn="l" defTabSz="192016" rtl="0" eaLnBrk="0" fontAlgn="base" hangingPunct="0">
        <a:spcBef>
          <a:spcPct val="0"/>
        </a:spcBef>
        <a:spcAft>
          <a:spcPct val="0"/>
        </a:spcAft>
        <a:defRPr sz="1500" kern="1200">
          <a:solidFill>
            <a:srgbClr val="4D4D4D"/>
          </a:solidFill>
          <a:latin typeface="Lato Light" panose="020F0302020204030203" pitchFamily="34" charset="0"/>
          <a:ea typeface="+mn-ea"/>
          <a:cs typeface="+mn-cs"/>
          <a:sym typeface="Helvetica" panose="020B0604020202020204" pitchFamily="34" charset="0"/>
        </a:defRPr>
      </a:lvl4pPr>
      <a:lvl5pPr marL="384032" algn="l" defTabSz="192016" rtl="0" eaLnBrk="0" fontAlgn="base" hangingPunct="0">
        <a:spcBef>
          <a:spcPct val="0"/>
        </a:spcBef>
        <a:spcAft>
          <a:spcPct val="0"/>
        </a:spcAft>
        <a:defRPr sz="1500" kern="1200">
          <a:solidFill>
            <a:srgbClr val="4D4D4D"/>
          </a:solidFill>
          <a:latin typeface="Lato Light" panose="020F0302020204030203" pitchFamily="34" charset="0"/>
          <a:ea typeface="+mn-ea"/>
          <a:cs typeface="+mn-cs"/>
          <a:sym typeface="Helvetica" panose="020B0604020202020204" pitchFamily="34" charset="0"/>
        </a:defRPr>
      </a:lvl5pPr>
      <a:lvl6pPr marL="1056086" indent="-96008" algn="l" defTabSz="384032" rtl="0" eaLnBrk="1" latinLnBrk="0" hangingPunct="1">
        <a:lnSpc>
          <a:spcPct val="90000"/>
        </a:lnSpc>
        <a:spcBef>
          <a:spcPts val="210"/>
        </a:spcBef>
        <a:buFont typeface="Arial" panose="020B0604020202020204" pitchFamily="34" charset="0"/>
        <a:buChar char="•"/>
        <a:defRPr sz="800" kern="1200">
          <a:solidFill>
            <a:schemeClr val="tx1"/>
          </a:solidFill>
          <a:latin typeface="+mn-lt"/>
          <a:ea typeface="+mn-ea"/>
          <a:cs typeface="+mn-cs"/>
        </a:defRPr>
      </a:lvl6pPr>
      <a:lvl7pPr marL="1248101" indent="-96008" algn="l" defTabSz="384032" rtl="0" eaLnBrk="1" latinLnBrk="0" hangingPunct="1">
        <a:lnSpc>
          <a:spcPct val="90000"/>
        </a:lnSpc>
        <a:spcBef>
          <a:spcPts val="210"/>
        </a:spcBef>
        <a:buFont typeface="Arial" panose="020B0604020202020204" pitchFamily="34" charset="0"/>
        <a:buChar char="•"/>
        <a:defRPr sz="800" kern="1200">
          <a:solidFill>
            <a:schemeClr val="tx1"/>
          </a:solidFill>
          <a:latin typeface="+mn-lt"/>
          <a:ea typeface="+mn-ea"/>
          <a:cs typeface="+mn-cs"/>
        </a:defRPr>
      </a:lvl7pPr>
      <a:lvl8pPr marL="1440117" indent="-96008" algn="l" defTabSz="384032" rtl="0" eaLnBrk="1" latinLnBrk="0" hangingPunct="1">
        <a:lnSpc>
          <a:spcPct val="90000"/>
        </a:lnSpc>
        <a:spcBef>
          <a:spcPts val="210"/>
        </a:spcBef>
        <a:buFont typeface="Arial" panose="020B0604020202020204" pitchFamily="34" charset="0"/>
        <a:buChar char="•"/>
        <a:defRPr sz="800" kern="1200">
          <a:solidFill>
            <a:schemeClr val="tx1"/>
          </a:solidFill>
          <a:latin typeface="+mn-lt"/>
          <a:ea typeface="+mn-ea"/>
          <a:cs typeface="+mn-cs"/>
        </a:defRPr>
      </a:lvl8pPr>
      <a:lvl9pPr marL="1632132" indent="-96008" algn="l" defTabSz="384032" rtl="0" eaLnBrk="1" latinLnBrk="0" hangingPunct="1">
        <a:lnSpc>
          <a:spcPct val="90000"/>
        </a:lnSpc>
        <a:spcBef>
          <a:spcPts val="210"/>
        </a:spcBef>
        <a:buFont typeface="Arial" panose="020B0604020202020204" pitchFamily="34" charset="0"/>
        <a:buChar char="•"/>
        <a:defRPr sz="800" kern="1200">
          <a:solidFill>
            <a:schemeClr val="tx1"/>
          </a:solidFill>
          <a:latin typeface="+mn-lt"/>
          <a:ea typeface="+mn-ea"/>
          <a:cs typeface="+mn-cs"/>
        </a:defRPr>
      </a:lvl9pPr>
    </p:bodyStyle>
    <p:otherStyle>
      <a:defPPr>
        <a:defRPr lang="en-US"/>
      </a:defPPr>
      <a:lvl1pPr marL="0" algn="l" defTabSz="384032" rtl="0" eaLnBrk="1" latinLnBrk="0" hangingPunct="1">
        <a:defRPr sz="800" kern="1200">
          <a:solidFill>
            <a:schemeClr val="tx1"/>
          </a:solidFill>
          <a:latin typeface="+mn-lt"/>
          <a:ea typeface="+mn-ea"/>
          <a:cs typeface="+mn-cs"/>
        </a:defRPr>
      </a:lvl1pPr>
      <a:lvl2pPr marL="192016" algn="l" defTabSz="384032" rtl="0" eaLnBrk="1" latinLnBrk="0" hangingPunct="1">
        <a:defRPr sz="800" kern="1200">
          <a:solidFill>
            <a:schemeClr val="tx1"/>
          </a:solidFill>
          <a:latin typeface="+mn-lt"/>
          <a:ea typeface="+mn-ea"/>
          <a:cs typeface="+mn-cs"/>
        </a:defRPr>
      </a:lvl2pPr>
      <a:lvl3pPr marL="384032" algn="l" defTabSz="384032" rtl="0" eaLnBrk="1" latinLnBrk="0" hangingPunct="1">
        <a:defRPr sz="800" kern="1200">
          <a:solidFill>
            <a:schemeClr val="tx1"/>
          </a:solidFill>
          <a:latin typeface="+mn-lt"/>
          <a:ea typeface="+mn-ea"/>
          <a:cs typeface="+mn-cs"/>
        </a:defRPr>
      </a:lvl3pPr>
      <a:lvl4pPr marL="576046" algn="l" defTabSz="384032" rtl="0" eaLnBrk="1" latinLnBrk="0" hangingPunct="1">
        <a:defRPr sz="800" kern="1200">
          <a:solidFill>
            <a:schemeClr val="tx1"/>
          </a:solidFill>
          <a:latin typeface="+mn-lt"/>
          <a:ea typeface="+mn-ea"/>
          <a:cs typeface="+mn-cs"/>
        </a:defRPr>
      </a:lvl4pPr>
      <a:lvl5pPr marL="768062" algn="l" defTabSz="384032" rtl="0" eaLnBrk="1" latinLnBrk="0" hangingPunct="1">
        <a:defRPr sz="800" kern="1200">
          <a:solidFill>
            <a:schemeClr val="tx1"/>
          </a:solidFill>
          <a:latin typeface="+mn-lt"/>
          <a:ea typeface="+mn-ea"/>
          <a:cs typeface="+mn-cs"/>
        </a:defRPr>
      </a:lvl5pPr>
      <a:lvl6pPr marL="960078" algn="l" defTabSz="384032" rtl="0" eaLnBrk="1" latinLnBrk="0" hangingPunct="1">
        <a:defRPr sz="800" kern="1200">
          <a:solidFill>
            <a:schemeClr val="tx1"/>
          </a:solidFill>
          <a:latin typeface="+mn-lt"/>
          <a:ea typeface="+mn-ea"/>
          <a:cs typeface="+mn-cs"/>
        </a:defRPr>
      </a:lvl6pPr>
      <a:lvl7pPr marL="1152094" algn="l" defTabSz="384032" rtl="0" eaLnBrk="1" latinLnBrk="0" hangingPunct="1">
        <a:defRPr sz="800" kern="1200">
          <a:solidFill>
            <a:schemeClr val="tx1"/>
          </a:solidFill>
          <a:latin typeface="+mn-lt"/>
          <a:ea typeface="+mn-ea"/>
          <a:cs typeface="+mn-cs"/>
        </a:defRPr>
      </a:lvl7pPr>
      <a:lvl8pPr marL="1344110" algn="l" defTabSz="384032" rtl="0" eaLnBrk="1" latinLnBrk="0" hangingPunct="1">
        <a:defRPr sz="800" kern="1200">
          <a:solidFill>
            <a:schemeClr val="tx1"/>
          </a:solidFill>
          <a:latin typeface="+mn-lt"/>
          <a:ea typeface="+mn-ea"/>
          <a:cs typeface="+mn-cs"/>
        </a:defRPr>
      </a:lvl8pPr>
      <a:lvl9pPr marL="1536124" algn="l" defTabSz="384032" rtl="0" eaLnBrk="1" latinLnBrk="0" hangingPunct="1">
        <a:defRPr sz="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t 6"/>
          <p:cNvGraphicFramePr>
            <a:graphicFrameLocks noChangeAspect="1"/>
          </p:cNvGraphicFramePr>
          <p:nvPr userDrawn="1">
            <p:extLst>
              <p:ext uri="{D42A27DB-BD31-4B8C-83A1-F6EECF244321}">
                <p14:modId xmlns="" xmlns:p14="http://schemas.microsoft.com/office/powerpoint/2010/main" val="677321300"/>
              </p:ext>
            </p:extLst>
          </p:nvPr>
        </p:nvGraphicFramePr>
        <p:xfrm>
          <a:off x="7111422" y="5600700"/>
          <a:ext cx="1925075" cy="792088"/>
        </p:xfrm>
        <a:graphic>
          <a:graphicData uri="http://schemas.openxmlformats.org/presentationml/2006/ole">
            <p:oleObj spid="_x0000_s122882" r:id="rId4" imgW="9723810" imgH="4315427" progId="">
              <p:embed/>
            </p:oleObj>
          </a:graphicData>
        </a:graphic>
      </p:graphicFrame>
      <p:pic>
        <p:nvPicPr>
          <p:cNvPr id="8" name="Image 10"/>
          <p:cNvPicPr>
            <a:picLocks noChangeAspect="1" noChangeArrowheads="1"/>
          </p:cNvPicPr>
          <p:nvPr userDrawn="1"/>
        </p:nvPicPr>
        <p:blipFill rotWithShape="1">
          <a:blip r:embed="rId5" cstate="screen">
            <a:extLst>
              <a:ext uri="{28A0092B-C50C-407E-A947-70E740481C1C}">
                <a14:useLocalDpi xmlns="" xmlns:a14="http://schemas.microsoft.com/office/drawing/2010/main" val="0"/>
              </a:ext>
            </a:extLst>
          </a:blip>
          <a:srcRect r="5427"/>
          <a:stretch/>
        </p:blipFill>
        <p:spPr bwMode="auto">
          <a:xfrm>
            <a:off x="1" y="5517233"/>
            <a:ext cx="1162050" cy="992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2" descr="C:\Users\Alison\Documents\My Dropbox\AES\PROJ\Barnsley\Communications\TechTown Assets\Logos\Blue\techtown-logo.jpg"/>
          <p:cNvPicPr>
            <a:picLocks noChangeAspect="1" noChangeArrowheads="1"/>
          </p:cNvPicPr>
          <p:nvPr userDrawn="1"/>
        </p:nvPicPr>
        <p:blipFill>
          <a:blip r:embed="rId6" cstate="screen"/>
          <a:srcRect/>
          <a:stretch>
            <a:fillRect/>
          </a:stretch>
        </p:blipFill>
        <p:spPr bwMode="auto">
          <a:xfrm>
            <a:off x="1431904" y="5684222"/>
            <a:ext cx="1699936" cy="481082"/>
          </a:xfrm>
          <a:prstGeom prst="rect">
            <a:avLst/>
          </a:prstGeom>
          <a:noFill/>
        </p:spPr>
      </p:pic>
    </p:spTree>
    <p:extLst>
      <p:ext uri="{BB962C8B-B14F-4D97-AF65-F5344CB8AC3E}">
        <p14:creationId xmlns="" xmlns:p14="http://schemas.microsoft.com/office/powerpoint/2010/main" val="28973974"/>
      </p:ext>
    </p:extLst>
  </p:cSld>
  <p:clrMap bg1="lt1" tx1="dk1" bg2="lt2" tx2="dk2" accent1="accent1" accent2="accent2" accent3="accent3" accent4="accent4" accent5="accent5" accent6="accent6" hlink="hlink" folHlink="folHlink"/>
  <p:sldLayoutIdLst>
    <p:sldLayoutId id="2147483724" r:id="rId1"/>
  </p:sldLayoutIdLst>
  <p:transition spd="slow">
    <p:push dir="u"/>
  </p:transition>
  <p:txStyles>
    <p:titleStyle>
      <a:lvl1pPr algn="ctr" defTabSz="914380" rtl="0" eaLnBrk="1" latinLnBrk="0" hangingPunct="1">
        <a:spcBef>
          <a:spcPct val="0"/>
        </a:spcBef>
        <a:buNone/>
        <a:defRPr sz="4400" kern="1200">
          <a:solidFill>
            <a:schemeClr val="tx1"/>
          </a:solidFill>
          <a:latin typeface="+mj-lt"/>
          <a:ea typeface="+mj-ea"/>
          <a:cs typeface="+mj-cs"/>
        </a:defRPr>
      </a:lvl1pPr>
    </p:titleStyle>
    <p:bodyStyle>
      <a:lvl1pPr marL="342893" indent="-342893" algn="l" defTabSz="91438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4" indent="-285744" algn="l" defTabSz="91438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5" indent="-228595" algn="l" defTabSz="9143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5" indent="-228595" algn="l" defTabSz="9143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55" indent="-228595" algn="l" defTabSz="9143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45" indent="-228595" algn="l" defTabSz="9143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35" indent="-228595" algn="l" defTabSz="9143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25" indent="-228595" algn="l" defTabSz="9143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15" indent="-228595" algn="l" defTabSz="9143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60" algn="l" defTabSz="914380" rtl="0" eaLnBrk="1" latinLnBrk="0" hangingPunct="1">
        <a:defRPr sz="1800" kern="1200">
          <a:solidFill>
            <a:schemeClr val="tx1"/>
          </a:solidFill>
          <a:latin typeface="+mn-lt"/>
          <a:ea typeface="+mn-ea"/>
          <a:cs typeface="+mn-cs"/>
        </a:defRPr>
      </a:lvl5pPr>
      <a:lvl6pPr marL="2285950" algn="l" defTabSz="914380" rtl="0" eaLnBrk="1" latinLnBrk="0" hangingPunct="1">
        <a:defRPr sz="1800" kern="1200">
          <a:solidFill>
            <a:schemeClr val="tx1"/>
          </a:solidFill>
          <a:latin typeface="+mn-lt"/>
          <a:ea typeface="+mn-ea"/>
          <a:cs typeface="+mn-cs"/>
        </a:defRPr>
      </a:lvl6pPr>
      <a:lvl7pPr marL="2743140" algn="l" defTabSz="914380" rtl="0" eaLnBrk="1" latinLnBrk="0" hangingPunct="1">
        <a:defRPr sz="1800" kern="1200">
          <a:solidFill>
            <a:schemeClr val="tx1"/>
          </a:solidFill>
          <a:latin typeface="+mn-lt"/>
          <a:ea typeface="+mn-ea"/>
          <a:cs typeface="+mn-cs"/>
        </a:defRPr>
      </a:lvl7pPr>
      <a:lvl8pPr marL="3200329" algn="l" defTabSz="914380" rtl="0" eaLnBrk="1" latinLnBrk="0" hangingPunct="1">
        <a:defRPr sz="1800" kern="1200">
          <a:solidFill>
            <a:schemeClr val="tx1"/>
          </a:solidFill>
          <a:latin typeface="+mn-lt"/>
          <a:ea typeface="+mn-ea"/>
          <a:cs typeface="+mn-cs"/>
        </a:defRPr>
      </a:lvl8pPr>
      <a:lvl9pPr marL="3657520" algn="l" defTabSz="9143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2002136" y="1312020"/>
            <a:ext cx="5018137" cy="4925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1331640" y="3721381"/>
            <a:ext cx="6480720" cy="2246767"/>
          </a:xfrm>
          <a:prstGeom prst="rect">
            <a:avLst/>
          </a:prstGeom>
          <a:noFill/>
        </p:spPr>
        <p:txBody>
          <a:bodyPr wrap="square" lIns="91438" tIns="45719" rIns="91438" bIns="45719" rtlCol="0">
            <a:spAutoFit/>
          </a:bodyPr>
          <a:lstStyle/>
          <a:p>
            <a:pPr algn="ctr"/>
            <a:r>
              <a:rPr lang="fr-FR" sz="2800" b="1"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What</a:t>
            </a:r>
            <a:r>
              <a:rPr lang="fr-FR"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fr-FR" sz="2800" b="1"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can</a:t>
            </a:r>
            <a:r>
              <a:rPr lang="fr-FR"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medium </a:t>
            </a:r>
            <a:r>
              <a:rPr lang="fr-FR" sz="2800" b="1"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sized</a:t>
            </a:r>
            <a:r>
              <a:rPr lang="fr-FR"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fr-FR" sz="2800" b="1"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cities</a:t>
            </a:r>
            <a:r>
              <a:rPr lang="fr-FR"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do </a:t>
            </a:r>
            <a:r>
              <a:rPr lang="en-GB"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to provide places and spaces for connections in the digital economy?</a:t>
            </a:r>
          </a:p>
          <a:p>
            <a:pPr algn="ctr"/>
            <a:endParaRPr lang="fr-FR"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2" descr="C:\Users\Alison\Documents\My Dropbox\AES\PROJ\Barnsley\Communications\TechTown Assets\Logos\Blue\techtown-logo.jpg"/>
          <p:cNvPicPr>
            <a:picLocks noChangeAspect="1" noChangeArrowheads="1"/>
          </p:cNvPicPr>
          <p:nvPr/>
        </p:nvPicPr>
        <p:blipFill>
          <a:blip r:embed="rId4" cstate="screen"/>
          <a:srcRect/>
          <a:stretch>
            <a:fillRect/>
          </a:stretch>
        </p:blipFill>
        <p:spPr bwMode="auto">
          <a:xfrm>
            <a:off x="899592" y="1493251"/>
            <a:ext cx="7358112" cy="2082346"/>
          </a:xfrm>
          <a:prstGeom prst="rect">
            <a:avLst/>
          </a:prstGeom>
          <a:noFill/>
        </p:spPr>
      </p:pic>
    </p:spTree>
    <p:extLst>
      <p:ext uri="{BB962C8B-B14F-4D97-AF65-F5344CB8AC3E}">
        <p14:creationId xmlns="" xmlns:p14="http://schemas.microsoft.com/office/powerpoint/2010/main" val="1567477161"/>
      </p:ext>
    </p:extLst>
  </p:cSld>
  <p:clrMapOvr>
    <a:masterClrMapping/>
  </p:clrMapOvr>
  <p:transition spd="slow">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260648"/>
            <a:ext cx="6264696" cy="523220"/>
          </a:xfrm>
          <a:prstGeom prst="rect">
            <a:avLst/>
          </a:prstGeom>
          <a:noFill/>
        </p:spPr>
        <p:txBody>
          <a:bodyPr wrap="square" rtlCol="0">
            <a:spAutoFit/>
          </a:bodyPr>
          <a:lstStyle/>
          <a:p>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working</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spaces</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a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definition</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txBox="1">
            <a:spLocks noChangeArrowheads="1"/>
          </p:cNvSpPr>
          <p:nvPr/>
        </p:nvSpPr>
        <p:spPr bwMode="gray">
          <a:xfrm>
            <a:off x="1043608" y="1196752"/>
            <a:ext cx="7239000" cy="467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249238" indent="-249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SzPct val="160000"/>
              <a:buFont typeface="Wingdings" charset="0"/>
              <a:buNone/>
            </a:pPr>
            <a:endParaRPr lang="es-ES_tradnl" sz="2000" dirty="0"/>
          </a:p>
          <a:p>
            <a:pPr>
              <a:spcBef>
                <a:spcPct val="20000"/>
              </a:spcBef>
              <a:buSzPct val="160000"/>
              <a:buFontTx/>
              <a:buChar char="›"/>
            </a:pPr>
            <a:endParaRPr lang="fr-FR" sz="2000" dirty="0">
              <a:solidFill>
                <a:schemeClr val="bg2"/>
              </a:solidFill>
            </a:endParaRPr>
          </a:p>
          <a:p>
            <a:pPr>
              <a:spcBef>
                <a:spcPct val="20000"/>
              </a:spcBef>
              <a:buSzPct val="160000"/>
              <a:buFontTx/>
              <a:buChar char="›"/>
            </a:pPr>
            <a:endParaRPr lang="fr-FR" sz="2000" dirty="0">
              <a:solidFill>
                <a:schemeClr val="bg2"/>
              </a:solidFill>
            </a:endParaRPr>
          </a:p>
        </p:txBody>
      </p:sp>
      <p:sp>
        <p:nvSpPr>
          <p:cNvPr id="6" name="Rectangle 5"/>
          <p:cNvSpPr/>
          <p:nvPr/>
        </p:nvSpPr>
        <p:spPr>
          <a:xfrm>
            <a:off x="611560" y="1556792"/>
            <a:ext cx="7776864" cy="3416320"/>
          </a:xfrm>
          <a:prstGeom prst="rect">
            <a:avLst/>
          </a:prstGeom>
        </p:spPr>
        <p:txBody>
          <a:bodyPr wrap="square">
            <a:spAutoFit/>
          </a:bodyPr>
          <a:lstStyle/>
          <a:p>
            <a:r>
              <a:rPr lang="en-GB" sz="2400" dirty="0" smtClean="0">
                <a:solidFill>
                  <a:schemeClr val="tx2"/>
                </a:solidFill>
              </a:rPr>
              <a:t>The spaces provide a combination of workplace and supporting facilities at affordable rates with </a:t>
            </a:r>
            <a:r>
              <a:rPr lang="en-GB" sz="2400" b="1" dirty="0" smtClean="0">
                <a:solidFill>
                  <a:schemeClr val="tx2"/>
                </a:solidFill>
              </a:rPr>
              <a:t>easy in-out contractual conditions</a:t>
            </a:r>
            <a:r>
              <a:rPr lang="en-GB" sz="2400" dirty="0" smtClean="0">
                <a:solidFill>
                  <a:schemeClr val="tx2"/>
                </a:solidFill>
              </a:rPr>
              <a:t>. The renting of space is set up to attract users who require ad hoc and short term access to workstations and supporting facilities such as meeting rooms. The format of space is primarily open plan and of an informal setting, aimed at facilitating an interactive and creative networking environment to form </a:t>
            </a:r>
            <a:r>
              <a:rPr lang="en-GB" sz="2400" b="1" dirty="0" smtClean="0">
                <a:solidFill>
                  <a:schemeClr val="tx2"/>
                </a:solidFill>
              </a:rPr>
              <a:t>a sense of community</a:t>
            </a:r>
            <a:r>
              <a:rPr lang="en-GB" sz="2400" dirty="0" smtClean="0">
                <a:solidFill>
                  <a:schemeClr val="tx2"/>
                </a:solidFill>
              </a:rPr>
              <a:t> among users. </a:t>
            </a:r>
            <a:endParaRPr lang="en-GB" sz="2400" dirty="0">
              <a:solidFill>
                <a:schemeClr val="tx2"/>
              </a:solidFill>
            </a:endParaRPr>
          </a:p>
        </p:txBody>
      </p:sp>
    </p:spTree>
    <p:extLst>
      <p:ext uri="{BB962C8B-B14F-4D97-AF65-F5344CB8AC3E}">
        <p14:creationId xmlns="" xmlns:p14="http://schemas.microsoft.com/office/powerpoint/2010/main" val="3605985652"/>
      </p:ext>
    </p:extLst>
  </p:cSld>
  <p:clrMapOvr>
    <a:masterClrMapping/>
  </p:clrMapOvr>
  <p:transition spd="slow">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755576" y="1556792"/>
            <a:ext cx="7704856" cy="3477873"/>
          </a:xfrm>
          <a:prstGeom prst="rect">
            <a:avLst/>
          </a:prstGeom>
          <a:noFill/>
        </p:spPr>
        <p:txBody>
          <a:bodyPr wrap="square" lIns="91438" tIns="45719" rIns="91438" bIns="45719" rtlCol="0">
            <a:spAutoFit/>
          </a:bodyPr>
          <a:lstStyle/>
          <a:p>
            <a:pPr algn="ctr"/>
            <a:r>
              <a:rPr lang="en-GB" sz="4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So, what can medium sized cities do to provide places and spaces for connections in the digital economy?</a:t>
            </a:r>
          </a:p>
        </p:txBody>
      </p:sp>
    </p:spTree>
    <p:extLst>
      <p:ext uri="{BB962C8B-B14F-4D97-AF65-F5344CB8AC3E}">
        <p14:creationId xmlns="" xmlns:p14="http://schemas.microsoft.com/office/powerpoint/2010/main" val="3059270984"/>
      </p:ext>
    </p:extLst>
  </p:cSld>
  <p:clrMapOvr>
    <a:masterClrMapping/>
  </p:clrMapOvr>
  <p:transition spd="slow">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539552" y="385500"/>
            <a:ext cx="5904656" cy="523218"/>
          </a:xfrm>
          <a:prstGeom prst="rect">
            <a:avLst/>
          </a:prstGeom>
          <a:noFill/>
        </p:spPr>
        <p:txBody>
          <a:bodyPr wrap="square" lIns="91438" tIns="45719" rIns="91438" bIns="45719" rtlCol="0">
            <a:spAutoFit/>
          </a:bodyPr>
          <a:lstStyle/>
          <a:p>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Medium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sized</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cities</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can</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txBox="1">
            <a:spLocks noChangeArrowheads="1"/>
          </p:cNvSpPr>
          <p:nvPr/>
        </p:nvSpPr>
        <p:spPr bwMode="gray">
          <a:xfrm>
            <a:off x="1043608" y="1196753"/>
            <a:ext cx="7239000" cy="467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249238" indent="-249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SzPct val="160000"/>
              <a:buFont typeface="Wingdings" charset="0"/>
              <a:buNone/>
            </a:pPr>
            <a:endParaRPr lang="es-ES_tradnl" sz="2000" dirty="0"/>
          </a:p>
          <a:p>
            <a:pPr>
              <a:spcBef>
                <a:spcPct val="20000"/>
              </a:spcBef>
              <a:buSzPct val="160000"/>
              <a:buFontTx/>
              <a:buChar char="›"/>
            </a:pPr>
            <a:endParaRPr lang="fr-FR" sz="2000" dirty="0">
              <a:solidFill>
                <a:schemeClr val="bg2"/>
              </a:solidFill>
            </a:endParaRPr>
          </a:p>
          <a:p>
            <a:pPr>
              <a:spcBef>
                <a:spcPct val="20000"/>
              </a:spcBef>
              <a:buSzPct val="160000"/>
              <a:buFontTx/>
              <a:buChar char="›"/>
            </a:pPr>
            <a:endParaRPr lang="fr-FR" sz="2000" dirty="0">
              <a:solidFill>
                <a:schemeClr val="bg2"/>
              </a:solidFill>
            </a:endParaRPr>
          </a:p>
        </p:txBody>
      </p:sp>
      <p:sp>
        <p:nvSpPr>
          <p:cNvPr id="2" name="Rectangle 1"/>
          <p:cNvSpPr/>
          <p:nvPr/>
        </p:nvSpPr>
        <p:spPr>
          <a:xfrm>
            <a:off x="0" y="1196752"/>
            <a:ext cx="4283968" cy="6001641"/>
          </a:xfrm>
          <a:prstGeom prst="rect">
            <a:avLst/>
          </a:prstGeom>
        </p:spPr>
        <p:txBody>
          <a:bodyPr wrap="square" lIns="91438" tIns="45719" rIns="91438" bIns="45719">
            <a:spAutoFit/>
          </a:bodyPr>
          <a:lstStyle/>
          <a:p>
            <a:pPr marL="342893" indent="-342893">
              <a:buClr>
                <a:srgbClr val="FF0000"/>
              </a:buClr>
              <a:buFont typeface="Arial"/>
              <a:buChar char="•"/>
            </a:pPr>
            <a:r>
              <a:rPr lang="en-US" sz="2400" dirty="0" smtClean="0">
                <a:solidFill>
                  <a:srgbClr val="002060"/>
                </a:solidFill>
              </a:rPr>
              <a:t>Co create – with the digital community &amp; for the digital community – spaces and places which build on the differences of the place rather than copying what others are doing </a:t>
            </a:r>
          </a:p>
          <a:p>
            <a:pPr marL="800083" lvl="1" indent="-342893">
              <a:buClr>
                <a:srgbClr val="FF0000"/>
              </a:buClr>
              <a:buFont typeface="Arial"/>
              <a:buChar char="•"/>
            </a:pPr>
            <a:r>
              <a:rPr lang="en-US" sz="2400" dirty="0" smtClean="0">
                <a:solidFill>
                  <a:srgbClr val="002060"/>
                </a:solidFill>
              </a:rPr>
              <a:t>There are lots of ‘anywhere towns’</a:t>
            </a:r>
          </a:p>
          <a:p>
            <a:pPr marL="800083" lvl="1" indent="-342893">
              <a:buClr>
                <a:srgbClr val="FF0000"/>
              </a:buClr>
              <a:buFont typeface="Arial"/>
              <a:buChar char="•"/>
            </a:pPr>
            <a:r>
              <a:rPr lang="en-US" sz="2400" dirty="0" smtClean="0">
                <a:solidFill>
                  <a:srgbClr val="002060"/>
                </a:solidFill>
              </a:rPr>
              <a:t>Places have meaning; spaces do not</a:t>
            </a:r>
          </a:p>
          <a:p>
            <a:pPr marL="800083" lvl="1" indent="-342893">
              <a:buClr>
                <a:srgbClr val="FF0000"/>
              </a:buClr>
              <a:buFont typeface="Arial"/>
              <a:buChar char="•"/>
            </a:pPr>
            <a:r>
              <a:rPr lang="en-US" sz="2400" dirty="0" smtClean="0">
                <a:solidFill>
                  <a:srgbClr val="002060"/>
                </a:solidFill>
              </a:rPr>
              <a:t>Don’t be afraid of other actors / competitors</a:t>
            </a:r>
          </a:p>
          <a:p>
            <a:pPr marL="342893" indent="-342893">
              <a:buClr>
                <a:srgbClr val="FF0000"/>
              </a:buClr>
            </a:pPr>
            <a:endParaRPr lang="en-US" sz="2400" dirty="0" smtClean="0">
              <a:solidFill>
                <a:srgbClr val="002060"/>
              </a:solidFill>
            </a:endParaRPr>
          </a:p>
          <a:p>
            <a:pPr marL="342893" indent="-342893">
              <a:buClr>
                <a:srgbClr val="FF0000"/>
              </a:buClr>
              <a:buFont typeface="Arial"/>
              <a:buChar char="•"/>
            </a:pPr>
            <a:endParaRPr lang="en-US" sz="2400" dirty="0" smtClean="0">
              <a:solidFill>
                <a:srgbClr val="002060"/>
              </a:solidFill>
            </a:endParaRPr>
          </a:p>
          <a:p>
            <a:pPr marL="342893" indent="-342893">
              <a:buClr>
                <a:srgbClr val="FF0000"/>
              </a:buClr>
            </a:pPr>
            <a:endParaRPr lang="en-US" sz="2400" dirty="0">
              <a:solidFill>
                <a:schemeClr val="tx2"/>
              </a:solidFill>
            </a:endParaRPr>
          </a:p>
        </p:txBody>
      </p:sp>
      <p:pic>
        <p:nvPicPr>
          <p:cNvPr id="155650" name="Picture 2"/>
          <p:cNvPicPr>
            <a:picLocks noChangeAspect="1" noChangeArrowheads="1"/>
          </p:cNvPicPr>
          <p:nvPr/>
        </p:nvPicPr>
        <p:blipFill>
          <a:blip r:embed="rId2" cstate="screen"/>
          <a:srcRect/>
          <a:stretch>
            <a:fillRect/>
          </a:stretch>
        </p:blipFill>
        <p:spPr bwMode="auto">
          <a:xfrm>
            <a:off x="4427984" y="1484784"/>
            <a:ext cx="4497730" cy="4176464"/>
          </a:xfrm>
          <a:prstGeom prst="rect">
            <a:avLst/>
          </a:prstGeom>
          <a:noFill/>
          <a:ln w="9525">
            <a:noFill/>
            <a:miter lim="800000"/>
            <a:headEnd/>
            <a:tailEnd/>
          </a:ln>
        </p:spPr>
      </p:pic>
    </p:spTree>
    <p:extLst>
      <p:ext uri="{BB962C8B-B14F-4D97-AF65-F5344CB8AC3E}">
        <p14:creationId xmlns="" xmlns:p14="http://schemas.microsoft.com/office/powerpoint/2010/main" val="4043228037"/>
      </p:ext>
    </p:extLst>
  </p:cSld>
  <p:clrMapOvr>
    <a:masterClrMapping/>
  </p:clrMapOvr>
  <p:transition spd="slow">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02136" y="1312020"/>
            <a:ext cx="5018137" cy="4925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ZoneTexte 1"/>
          <p:cNvSpPr txBox="1"/>
          <p:nvPr/>
        </p:nvSpPr>
        <p:spPr>
          <a:xfrm>
            <a:off x="539552" y="385500"/>
            <a:ext cx="5904656" cy="523218"/>
          </a:xfrm>
          <a:prstGeom prst="rect">
            <a:avLst/>
          </a:prstGeom>
          <a:noFill/>
        </p:spPr>
        <p:txBody>
          <a:bodyPr wrap="square" lIns="91438" tIns="45719" rIns="91438" bIns="45719" rtlCol="0">
            <a:spAutoFit/>
          </a:bodyPr>
          <a:lstStyle/>
          <a:p>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Medium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sized</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cities</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can</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txBox="1">
            <a:spLocks noChangeArrowheads="1"/>
          </p:cNvSpPr>
          <p:nvPr/>
        </p:nvSpPr>
        <p:spPr bwMode="gray">
          <a:xfrm>
            <a:off x="1043608" y="1196753"/>
            <a:ext cx="7239000" cy="467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249238" indent="-249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SzPct val="160000"/>
              <a:buFont typeface="Wingdings" charset="0"/>
              <a:buNone/>
            </a:pPr>
            <a:endParaRPr lang="es-ES_tradnl" sz="2000" dirty="0"/>
          </a:p>
          <a:p>
            <a:pPr>
              <a:spcBef>
                <a:spcPct val="20000"/>
              </a:spcBef>
              <a:buSzPct val="160000"/>
              <a:buFontTx/>
              <a:buChar char="›"/>
            </a:pPr>
            <a:endParaRPr lang="fr-FR" sz="2000" dirty="0">
              <a:solidFill>
                <a:schemeClr val="bg2"/>
              </a:solidFill>
            </a:endParaRPr>
          </a:p>
          <a:p>
            <a:pPr>
              <a:spcBef>
                <a:spcPct val="20000"/>
              </a:spcBef>
              <a:buSzPct val="160000"/>
              <a:buFontTx/>
              <a:buChar char="›"/>
            </a:pPr>
            <a:endParaRPr lang="fr-FR" sz="2000" dirty="0">
              <a:solidFill>
                <a:schemeClr val="bg2"/>
              </a:solidFill>
            </a:endParaRPr>
          </a:p>
        </p:txBody>
      </p:sp>
      <p:sp>
        <p:nvSpPr>
          <p:cNvPr id="2" name="Rectangle 1"/>
          <p:cNvSpPr/>
          <p:nvPr/>
        </p:nvSpPr>
        <p:spPr>
          <a:xfrm>
            <a:off x="107504" y="1268760"/>
            <a:ext cx="5184576" cy="4893645"/>
          </a:xfrm>
          <a:prstGeom prst="rect">
            <a:avLst/>
          </a:prstGeom>
        </p:spPr>
        <p:txBody>
          <a:bodyPr wrap="square" lIns="91438" tIns="45719" rIns="91438" bIns="45719">
            <a:spAutoFit/>
          </a:bodyPr>
          <a:lstStyle/>
          <a:p>
            <a:pPr marL="342893" indent="-342893">
              <a:buClr>
                <a:srgbClr val="FF0000"/>
              </a:buClr>
              <a:buFont typeface="Arial"/>
              <a:buChar char="•"/>
            </a:pPr>
            <a:r>
              <a:rPr lang="en-US" sz="2400" dirty="0" smtClean="0">
                <a:solidFill>
                  <a:srgbClr val="002060"/>
                </a:solidFill>
              </a:rPr>
              <a:t>Facilitate high quality collaborative leadership</a:t>
            </a:r>
          </a:p>
          <a:p>
            <a:pPr marL="342893" indent="-342893">
              <a:buClr>
                <a:srgbClr val="FF0000"/>
              </a:buClr>
              <a:buFont typeface="Arial"/>
              <a:buChar char="•"/>
            </a:pPr>
            <a:r>
              <a:rPr lang="en-US" sz="2400" dirty="0" smtClean="0">
                <a:solidFill>
                  <a:srgbClr val="002060"/>
                </a:solidFill>
              </a:rPr>
              <a:t>Facilitate access to (public sector) funding </a:t>
            </a:r>
            <a:r>
              <a:rPr lang="en-US" sz="2400" dirty="0" err="1" smtClean="0">
                <a:solidFill>
                  <a:srgbClr val="002060"/>
                </a:solidFill>
              </a:rPr>
              <a:t>programmes</a:t>
            </a:r>
            <a:endParaRPr lang="en-US" sz="2400" dirty="0" smtClean="0">
              <a:solidFill>
                <a:srgbClr val="002060"/>
              </a:solidFill>
            </a:endParaRPr>
          </a:p>
          <a:p>
            <a:pPr marL="342893" indent="-342893">
              <a:buClr>
                <a:srgbClr val="FF0000"/>
              </a:buClr>
              <a:buFont typeface="Arial"/>
              <a:buChar char="•"/>
            </a:pPr>
            <a:r>
              <a:rPr lang="en-US" sz="2400" dirty="0" smtClean="0">
                <a:solidFill>
                  <a:srgbClr val="002060"/>
                </a:solidFill>
              </a:rPr>
              <a:t>Ensure that spaces have a high quality community offer with wrap around (business support) services and reasons to visit</a:t>
            </a:r>
          </a:p>
          <a:p>
            <a:pPr marL="342893" indent="-342893">
              <a:buClr>
                <a:srgbClr val="FF0000"/>
              </a:buClr>
              <a:buFont typeface="Arial"/>
              <a:buChar char="•"/>
            </a:pPr>
            <a:r>
              <a:rPr lang="en-US" sz="2400" dirty="0" smtClean="0">
                <a:solidFill>
                  <a:srgbClr val="002060"/>
                </a:solidFill>
              </a:rPr>
              <a:t>Co locate business and start up support services in the building</a:t>
            </a:r>
          </a:p>
          <a:p>
            <a:pPr marL="342893" indent="-342893">
              <a:buClr>
                <a:srgbClr val="FF0000"/>
              </a:buClr>
              <a:buFont typeface="Arial"/>
              <a:buChar char="•"/>
            </a:pPr>
            <a:r>
              <a:rPr lang="en-US" sz="2400" dirty="0" smtClean="0">
                <a:solidFill>
                  <a:srgbClr val="002060"/>
                </a:solidFill>
              </a:rPr>
              <a:t>Explore uses of existing public buildings and spaces for (meanwhile) co working </a:t>
            </a:r>
            <a:endParaRPr lang="en-US" sz="2400" dirty="0">
              <a:solidFill>
                <a:schemeClr val="tx2"/>
              </a:solidFill>
            </a:endParaRPr>
          </a:p>
        </p:txBody>
      </p:sp>
      <p:pic>
        <p:nvPicPr>
          <p:cNvPr id="156674" name="Picture 2"/>
          <p:cNvPicPr>
            <a:picLocks noChangeAspect="1" noChangeArrowheads="1"/>
          </p:cNvPicPr>
          <p:nvPr/>
        </p:nvPicPr>
        <p:blipFill>
          <a:blip r:embed="rId3" cstate="screen"/>
          <a:srcRect/>
          <a:stretch>
            <a:fillRect/>
          </a:stretch>
        </p:blipFill>
        <p:spPr bwMode="auto">
          <a:xfrm>
            <a:off x="5364088" y="1556792"/>
            <a:ext cx="3384376" cy="4237827"/>
          </a:xfrm>
          <a:prstGeom prst="rect">
            <a:avLst/>
          </a:prstGeom>
          <a:noFill/>
          <a:ln w="9525">
            <a:noFill/>
            <a:miter lim="800000"/>
            <a:headEnd/>
            <a:tailEnd/>
          </a:ln>
        </p:spPr>
      </p:pic>
    </p:spTree>
    <p:extLst>
      <p:ext uri="{BB962C8B-B14F-4D97-AF65-F5344CB8AC3E}">
        <p14:creationId xmlns="" xmlns:p14="http://schemas.microsoft.com/office/powerpoint/2010/main" val="4043228037"/>
      </p:ext>
    </p:extLst>
  </p:cSld>
  <p:clrMapOvr>
    <a:masterClrMapping/>
  </p:clrMapOvr>
  <p:transition spd="slow">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539552" y="385500"/>
            <a:ext cx="5904656" cy="523218"/>
          </a:xfrm>
          <a:prstGeom prst="rect">
            <a:avLst/>
          </a:prstGeom>
          <a:noFill/>
        </p:spPr>
        <p:txBody>
          <a:bodyPr wrap="square" lIns="91438" tIns="45719" rIns="91438" bIns="45719" rtlCol="0">
            <a:spAutoFit/>
          </a:bodyPr>
          <a:lstStyle/>
          <a:p>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Medium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sized</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cities</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can</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txBox="1">
            <a:spLocks noChangeArrowheads="1"/>
          </p:cNvSpPr>
          <p:nvPr/>
        </p:nvSpPr>
        <p:spPr bwMode="gray">
          <a:xfrm>
            <a:off x="1043608" y="1196753"/>
            <a:ext cx="7239000" cy="467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249238" indent="-249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SzPct val="160000"/>
              <a:buFont typeface="Wingdings" charset="0"/>
              <a:buNone/>
            </a:pPr>
            <a:endParaRPr lang="es-ES_tradnl" sz="2000" dirty="0"/>
          </a:p>
          <a:p>
            <a:pPr>
              <a:spcBef>
                <a:spcPct val="20000"/>
              </a:spcBef>
              <a:buSzPct val="160000"/>
              <a:buFontTx/>
              <a:buChar char="›"/>
            </a:pPr>
            <a:endParaRPr lang="fr-FR" sz="2000" dirty="0">
              <a:solidFill>
                <a:schemeClr val="bg2"/>
              </a:solidFill>
            </a:endParaRPr>
          </a:p>
          <a:p>
            <a:pPr>
              <a:spcBef>
                <a:spcPct val="20000"/>
              </a:spcBef>
              <a:buSzPct val="160000"/>
              <a:buFontTx/>
              <a:buChar char="›"/>
            </a:pPr>
            <a:endParaRPr lang="fr-FR" sz="2000" dirty="0">
              <a:solidFill>
                <a:schemeClr val="bg2"/>
              </a:solidFill>
            </a:endParaRPr>
          </a:p>
        </p:txBody>
      </p:sp>
      <p:sp>
        <p:nvSpPr>
          <p:cNvPr id="6" name="Rectangle 5"/>
          <p:cNvSpPr/>
          <p:nvPr/>
        </p:nvSpPr>
        <p:spPr>
          <a:xfrm>
            <a:off x="467544" y="1556792"/>
            <a:ext cx="4572000" cy="4524315"/>
          </a:xfrm>
          <a:prstGeom prst="rect">
            <a:avLst/>
          </a:prstGeom>
        </p:spPr>
        <p:txBody>
          <a:bodyPr>
            <a:spAutoFit/>
          </a:bodyPr>
          <a:lstStyle/>
          <a:p>
            <a:pPr marL="342893" indent="-342893">
              <a:buClr>
                <a:srgbClr val="FF0000"/>
              </a:buClr>
              <a:buFont typeface="Arial"/>
              <a:buChar char="•"/>
            </a:pPr>
            <a:r>
              <a:rPr lang="en-US" sz="2400" dirty="0" smtClean="0">
                <a:solidFill>
                  <a:srgbClr val="002060"/>
                </a:solidFill>
              </a:rPr>
              <a:t>Promote high quality design which accounts for local assets, culture and provenance </a:t>
            </a:r>
          </a:p>
          <a:p>
            <a:pPr marL="342893" indent="-342893">
              <a:buClr>
                <a:srgbClr val="FF0000"/>
              </a:buClr>
              <a:buFont typeface="Arial"/>
              <a:buChar char="•"/>
            </a:pPr>
            <a:r>
              <a:rPr lang="en-US" sz="2400" dirty="0" smtClean="0">
                <a:solidFill>
                  <a:srgbClr val="002060"/>
                </a:solidFill>
              </a:rPr>
              <a:t>Look beyond the building – it’s all about relationships and people</a:t>
            </a:r>
          </a:p>
          <a:p>
            <a:pPr marL="342893" indent="-342893">
              <a:buClr>
                <a:srgbClr val="FF0000"/>
              </a:buClr>
              <a:buFont typeface="Arial"/>
              <a:buChar char="•"/>
            </a:pPr>
            <a:r>
              <a:rPr lang="en-US" sz="2400" dirty="0" smtClean="0">
                <a:solidFill>
                  <a:srgbClr val="002060"/>
                </a:solidFill>
              </a:rPr>
              <a:t>Listen to and learn from customers and data</a:t>
            </a:r>
          </a:p>
          <a:p>
            <a:pPr marL="342893" indent="-342893">
              <a:buClr>
                <a:srgbClr val="FF0000"/>
              </a:buClr>
              <a:buFont typeface="Arial"/>
              <a:buChar char="•"/>
            </a:pPr>
            <a:r>
              <a:rPr lang="en-US" sz="2400" dirty="0" smtClean="0">
                <a:solidFill>
                  <a:srgbClr val="002060"/>
                </a:solidFill>
              </a:rPr>
              <a:t>Create spaces where people want to be – and belong – it’s not all about the shiny things</a:t>
            </a:r>
          </a:p>
        </p:txBody>
      </p:sp>
      <p:pic>
        <p:nvPicPr>
          <p:cNvPr id="154626" name="Picture 2"/>
          <p:cNvPicPr>
            <a:picLocks noChangeAspect="1" noChangeArrowheads="1"/>
          </p:cNvPicPr>
          <p:nvPr/>
        </p:nvPicPr>
        <p:blipFill>
          <a:blip r:embed="rId2" cstate="screen"/>
          <a:srcRect/>
          <a:stretch>
            <a:fillRect/>
          </a:stretch>
        </p:blipFill>
        <p:spPr bwMode="auto">
          <a:xfrm>
            <a:off x="5292080" y="1772816"/>
            <a:ext cx="2952328" cy="4148021"/>
          </a:xfrm>
          <a:prstGeom prst="rect">
            <a:avLst/>
          </a:prstGeom>
          <a:noFill/>
          <a:ln w="9525">
            <a:noFill/>
            <a:miter lim="800000"/>
            <a:headEnd/>
            <a:tailEnd/>
          </a:ln>
        </p:spPr>
      </p:pic>
    </p:spTree>
    <p:extLst>
      <p:ext uri="{BB962C8B-B14F-4D97-AF65-F5344CB8AC3E}">
        <p14:creationId xmlns="" xmlns:p14="http://schemas.microsoft.com/office/powerpoint/2010/main" val="4043228037"/>
      </p:ext>
    </p:extLst>
  </p:cSld>
  <p:clrMapOvr>
    <a:masterClrMapping/>
  </p:clrMapOvr>
  <p:transition spd="slow">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539552" y="385500"/>
            <a:ext cx="5904656" cy="523218"/>
          </a:xfrm>
          <a:prstGeom prst="rect">
            <a:avLst/>
          </a:prstGeom>
          <a:noFill/>
        </p:spPr>
        <p:txBody>
          <a:bodyPr wrap="square" lIns="91438" tIns="45719" rIns="91438" bIns="45719" rtlCol="0">
            <a:spAutoFit/>
          </a:bodyPr>
          <a:lstStyle/>
          <a:p>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Medium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sized</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cities</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can</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txBox="1">
            <a:spLocks noChangeArrowheads="1"/>
          </p:cNvSpPr>
          <p:nvPr/>
        </p:nvSpPr>
        <p:spPr bwMode="gray">
          <a:xfrm>
            <a:off x="1043608" y="1196753"/>
            <a:ext cx="7239000" cy="467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249238" indent="-249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SzPct val="160000"/>
              <a:buFont typeface="Wingdings" charset="0"/>
              <a:buNone/>
            </a:pPr>
            <a:endParaRPr lang="es-ES_tradnl" sz="2000" dirty="0"/>
          </a:p>
          <a:p>
            <a:pPr>
              <a:spcBef>
                <a:spcPct val="20000"/>
              </a:spcBef>
              <a:buSzPct val="160000"/>
              <a:buFontTx/>
              <a:buChar char="›"/>
            </a:pPr>
            <a:endParaRPr lang="fr-FR" sz="2000" dirty="0">
              <a:solidFill>
                <a:schemeClr val="bg2"/>
              </a:solidFill>
            </a:endParaRPr>
          </a:p>
          <a:p>
            <a:pPr>
              <a:spcBef>
                <a:spcPct val="20000"/>
              </a:spcBef>
              <a:buSzPct val="160000"/>
              <a:buFontTx/>
              <a:buChar char="›"/>
            </a:pPr>
            <a:endParaRPr lang="fr-FR" sz="2000" dirty="0">
              <a:solidFill>
                <a:schemeClr val="bg2"/>
              </a:solidFill>
            </a:endParaRPr>
          </a:p>
        </p:txBody>
      </p:sp>
      <p:sp>
        <p:nvSpPr>
          <p:cNvPr id="6" name="Rectangle 5"/>
          <p:cNvSpPr/>
          <p:nvPr/>
        </p:nvSpPr>
        <p:spPr>
          <a:xfrm>
            <a:off x="467544" y="1412776"/>
            <a:ext cx="8280920" cy="830997"/>
          </a:xfrm>
          <a:prstGeom prst="rect">
            <a:avLst/>
          </a:prstGeom>
        </p:spPr>
        <p:txBody>
          <a:bodyPr wrap="square">
            <a:spAutoFit/>
          </a:bodyPr>
          <a:lstStyle/>
          <a:p>
            <a:pPr marL="342893" indent="-342893">
              <a:buClr>
                <a:srgbClr val="FF0000"/>
              </a:buClr>
              <a:buFont typeface="Arial"/>
              <a:buChar char="•"/>
            </a:pPr>
            <a:r>
              <a:rPr lang="en-US" sz="2400" dirty="0" smtClean="0">
                <a:solidFill>
                  <a:srgbClr val="002060"/>
                </a:solidFill>
              </a:rPr>
              <a:t>Mix people – artists, </a:t>
            </a:r>
            <a:r>
              <a:rPr lang="en-US" sz="2400" dirty="0" err="1" smtClean="0">
                <a:solidFill>
                  <a:srgbClr val="002060"/>
                </a:solidFill>
              </a:rPr>
              <a:t>creatives</a:t>
            </a:r>
            <a:r>
              <a:rPr lang="en-US" sz="2400" dirty="0" smtClean="0">
                <a:solidFill>
                  <a:srgbClr val="002060"/>
                </a:solidFill>
              </a:rPr>
              <a:t>, tech and digital – to disrupt and generate innovation and creativity </a:t>
            </a:r>
          </a:p>
        </p:txBody>
      </p:sp>
      <p:pic>
        <p:nvPicPr>
          <p:cNvPr id="153602" name="Picture 2"/>
          <p:cNvPicPr>
            <a:picLocks noChangeAspect="1" noChangeArrowheads="1"/>
          </p:cNvPicPr>
          <p:nvPr/>
        </p:nvPicPr>
        <p:blipFill>
          <a:blip r:embed="rId2" cstate="screen"/>
          <a:srcRect/>
          <a:stretch>
            <a:fillRect/>
          </a:stretch>
        </p:blipFill>
        <p:spPr bwMode="auto">
          <a:xfrm>
            <a:off x="1763688" y="2276872"/>
            <a:ext cx="5112568" cy="3859488"/>
          </a:xfrm>
          <a:prstGeom prst="rect">
            <a:avLst/>
          </a:prstGeom>
          <a:noFill/>
          <a:ln w="9525">
            <a:noFill/>
            <a:miter lim="800000"/>
            <a:headEnd/>
            <a:tailEnd/>
          </a:ln>
        </p:spPr>
      </p:pic>
    </p:spTree>
    <p:extLst>
      <p:ext uri="{BB962C8B-B14F-4D97-AF65-F5344CB8AC3E}">
        <p14:creationId xmlns="" xmlns:p14="http://schemas.microsoft.com/office/powerpoint/2010/main" val="4043228037"/>
      </p:ext>
    </p:extLst>
  </p:cSld>
  <p:clrMapOvr>
    <a:masterClrMapping/>
  </p:clrMapOvr>
  <p:transition spd="slow">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002136" y="1312020"/>
            <a:ext cx="5018137" cy="4925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899592" y="2492896"/>
            <a:ext cx="7704856" cy="1446548"/>
          </a:xfrm>
          <a:prstGeom prst="rect">
            <a:avLst/>
          </a:prstGeom>
          <a:noFill/>
        </p:spPr>
        <p:txBody>
          <a:bodyPr wrap="square" lIns="91438" tIns="45719" rIns="91438" bIns="45719" rtlCol="0">
            <a:spAutoFit/>
          </a:bodyPr>
          <a:lstStyle/>
          <a:p>
            <a:pPr algn="ctr"/>
            <a:r>
              <a:rPr lang="fr-FR" sz="44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Some</a:t>
            </a:r>
            <a:r>
              <a:rPr lang="fr-FR" sz="4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44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words</a:t>
            </a:r>
            <a:r>
              <a:rPr lang="fr-FR" sz="4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of </a:t>
            </a:r>
            <a:r>
              <a:rPr lang="fr-FR" sz="44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wisdom</a:t>
            </a:r>
            <a:r>
              <a:rPr lang="fr-FR" sz="4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to finish….</a:t>
            </a:r>
          </a:p>
        </p:txBody>
      </p:sp>
    </p:spTree>
    <p:extLst>
      <p:ext uri="{BB962C8B-B14F-4D97-AF65-F5344CB8AC3E}">
        <p14:creationId xmlns="" xmlns:p14="http://schemas.microsoft.com/office/powerpoint/2010/main" val="3059270984"/>
      </p:ext>
    </p:extLst>
  </p:cSld>
  <p:clrMapOvr>
    <a:masterClrMapping/>
  </p:clrMapOvr>
  <p:transition spd="slow">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002136" y="1312020"/>
            <a:ext cx="5018137" cy="4925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899592" y="2492896"/>
            <a:ext cx="7704856" cy="2800765"/>
          </a:xfrm>
          <a:prstGeom prst="rect">
            <a:avLst/>
          </a:prstGeom>
          <a:noFill/>
        </p:spPr>
        <p:txBody>
          <a:bodyPr wrap="square" lIns="91438" tIns="45719" rIns="91438" bIns="45719" rtlCol="0">
            <a:spAutoFit/>
          </a:bodyPr>
          <a:lstStyle/>
          <a:p>
            <a:pPr algn="ctr"/>
            <a:r>
              <a:rPr lang="fr-FR" sz="4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&lt;Test </a:t>
            </a:r>
            <a:r>
              <a:rPr lang="fr-FR" sz="4400" i="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then</a:t>
            </a:r>
            <a:r>
              <a:rPr lang="fr-FR" sz="4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4400" i="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learn</a:t>
            </a:r>
            <a:r>
              <a:rPr lang="fr-FR" sz="4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and test </a:t>
            </a:r>
            <a:r>
              <a:rPr lang="fr-FR" sz="4400" i="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again</a:t>
            </a:r>
            <a:r>
              <a:rPr lang="fr-FR" sz="4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….&gt;</a:t>
            </a:r>
          </a:p>
          <a:p>
            <a:pPr algn="ctr"/>
            <a:r>
              <a:rPr lang="fr-FR" sz="4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The goal </a:t>
            </a:r>
            <a:r>
              <a:rPr lang="fr-FR" sz="44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is</a:t>
            </a:r>
            <a:r>
              <a:rPr lang="fr-FR" sz="4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to </a:t>
            </a:r>
            <a:r>
              <a:rPr lang="fr-FR" sz="44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discover</a:t>
            </a:r>
            <a:r>
              <a:rPr lang="fr-FR" sz="4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new….</a:t>
            </a:r>
          </a:p>
        </p:txBody>
      </p:sp>
    </p:spTree>
    <p:extLst>
      <p:ext uri="{BB962C8B-B14F-4D97-AF65-F5344CB8AC3E}">
        <p14:creationId xmlns="" xmlns:p14="http://schemas.microsoft.com/office/powerpoint/2010/main" val="3059270984"/>
      </p:ext>
    </p:extLst>
  </p:cSld>
  <p:clrMapOvr>
    <a:masterClrMapping/>
  </p:clrMapOvr>
  <p:transition spd="slow">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002136" y="1312020"/>
            <a:ext cx="5018137" cy="4925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899592" y="2492896"/>
            <a:ext cx="7704856" cy="2123656"/>
          </a:xfrm>
          <a:prstGeom prst="rect">
            <a:avLst/>
          </a:prstGeom>
          <a:noFill/>
        </p:spPr>
        <p:txBody>
          <a:bodyPr wrap="square" lIns="91438" tIns="45719" rIns="91438" bIns="45719" rtlCol="0">
            <a:spAutoFit/>
          </a:bodyPr>
          <a:lstStyle/>
          <a:p>
            <a:pPr algn="ctr"/>
            <a:r>
              <a:rPr lang="fr-FR" sz="4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&lt;Digital </a:t>
            </a:r>
            <a:r>
              <a:rPr lang="fr-FR" sz="4400" i="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is</a:t>
            </a:r>
            <a:r>
              <a:rPr lang="fr-FR" sz="4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4400" i="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like</a:t>
            </a:r>
            <a:r>
              <a:rPr lang="fr-FR" sz="4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4400" i="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sugar</a:t>
            </a:r>
            <a:r>
              <a:rPr lang="fr-FR" sz="4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in hot </a:t>
            </a:r>
            <a:r>
              <a:rPr lang="fr-FR" sz="4400" i="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milk</a:t>
            </a:r>
            <a:r>
              <a:rPr lang="fr-FR" sz="4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….&gt;</a:t>
            </a:r>
          </a:p>
          <a:p>
            <a:pPr algn="ctr"/>
            <a:r>
              <a:rPr lang="fr-FR" sz="4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Digital </a:t>
            </a:r>
            <a:r>
              <a:rPr lang="fr-FR" sz="44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is</a:t>
            </a:r>
            <a:r>
              <a:rPr lang="fr-FR" sz="4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 </a:t>
            </a:r>
            <a:r>
              <a:rPr lang="fr-FR" sz="44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tool</a:t>
            </a:r>
            <a:r>
              <a:rPr lang="fr-FR" sz="4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not a goal</a:t>
            </a:r>
          </a:p>
        </p:txBody>
      </p:sp>
    </p:spTree>
    <p:extLst>
      <p:ext uri="{BB962C8B-B14F-4D97-AF65-F5344CB8AC3E}">
        <p14:creationId xmlns="" xmlns:p14="http://schemas.microsoft.com/office/powerpoint/2010/main" val="3059270984"/>
      </p:ext>
    </p:extLst>
  </p:cSld>
  <p:clrMapOvr>
    <a:masterClrMapping/>
  </p:clrMapOvr>
  <p:transition spd="slow">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002136" y="1312020"/>
            <a:ext cx="5018137" cy="4925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899592" y="2492896"/>
            <a:ext cx="7704856" cy="2800765"/>
          </a:xfrm>
          <a:prstGeom prst="rect">
            <a:avLst/>
          </a:prstGeom>
          <a:noFill/>
        </p:spPr>
        <p:txBody>
          <a:bodyPr wrap="square" lIns="91438" tIns="45719" rIns="91438" bIns="45719" rtlCol="0">
            <a:spAutoFit/>
          </a:bodyPr>
          <a:lstStyle/>
          <a:p>
            <a:pPr algn="ctr"/>
            <a:r>
              <a:rPr lang="fr-FR" sz="4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&lt;</a:t>
            </a:r>
            <a:r>
              <a:rPr lang="fr-FR" sz="4400" i="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Stay</a:t>
            </a:r>
            <a:r>
              <a:rPr lang="fr-FR" sz="4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4400" i="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hungry</a:t>
            </a:r>
            <a:r>
              <a:rPr lang="fr-FR" sz="4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4400" i="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stay</a:t>
            </a:r>
            <a:r>
              <a:rPr lang="fr-FR" sz="4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4400" i="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foolish</a:t>
            </a:r>
            <a:r>
              <a:rPr lang="fr-FR" sz="4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….&gt;</a:t>
            </a:r>
          </a:p>
          <a:p>
            <a:pPr algn="ctr"/>
            <a:r>
              <a:rPr lang="fr-FR" sz="44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Frugality</a:t>
            </a:r>
            <a:r>
              <a:rPr lang="fr-FR" sz="4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44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is</a:t>
            </a:r>
            <a:r>
              <a:rPr lang="fr-FR" sz="4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the </a:t>
            </a:r>
            <a:r>
              <a:rPr lang="fr-FR" sz="44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key</a:t>
            </a:r>
            <a:r>
              <a:rPr lang="fr-FR" sz="4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to </a:t>
            </a:r>
            <a:r>
              <a:rPr lang="fr-FR" sz="44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creativity</a:t>
            </a:r>
            <a:endParaRPr lang="fr-FR" sz="44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3059270984"/>
      </p:ext>
    </p:extLst>
  </p:cSld>
  <p:clrMapOvr>
    <a:masterClrMapping/>
  </p:clrMapOvr>
  <p:transition spd="slow">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539552" y="385500"/>
            <a:ext cx="5904656" cy="523218"/>
          </a:xfrm>
          <a:prstGeom prst="rect">
            <a:avLst/>
          </a:prstGeom>
          <a:noFill/>
        </p:spPr>
        <p:txBody>
          <a:bodyPr wrap="square" lIns="91438" tIns="45719" rIns="91438" bIns="45719" rtlCol="0">
            <a:spAutoFit/>
          </a:bodyPr>
          <a:lstStyle/>
          <a:p>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 few conclusions from…..</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11585" y="1988841"/>
            <a:ext cx="9144000" cy="2880827"/>
          </a:xfrm>
          <a:prstGeom prst="rect">
            <a:avLst/>
          </a:prstGeom>
        </p:spPr>
      </p:pic>
      <p:sp>
        <p:nvSpPr>
          <p:cNvPr id="4" name="Rounded Rectangle 3"/>
          <p:cNvSpPr/>
          <p:nvPr/>
        </p:nvSpPr>
        <p:spPr>
          <a:xfrm>
            <a:off x="1115616" y="4062471"/>
            <a:ext cx="3024336" cy="14401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p>
        </p:txBody>
      </p:sp>
      <p:sp>
        <p:nvSpPr>
          <p:cNvPr id="6" name="TextBox 5"/>
          <p:cNvSpPr txBox="1"/>
          <p:nvPr/>
        </p:nvSpPr>
        <p:spPr>
          <a:xfrm>
            <a:off x="1259632" y="4582496"/>
            <a:ext cx="2736304" cy="400108"/>
          </a:xfrm>
          <a:prstGeom prst="rect">
            <a:avLst/>
          </a:prstGeom>
          <a:noFill/>
        </p:spPr>
        <p:txBody>
          <a:bodyPr wrap="square" lIns="91438" tIns="45719" rIns="91438" bIns="45719" rtlCol="0">
            <a:spAutoFit/>
          </a:bodyPr>
          <a:lstStyle/>
          <a:p>
            <a:r>
              <a:rPr lang="en-GB"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GB"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TeamTechTown</a:t>
            </a:r>
            <a:endParaRPr lang="en-GB"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3280845474"/>
      </p:ext>
    </p:extLst>
  </p:cSld>
  <p:clrMapOvr>
    <a:masterClrMapping/>
  </p:clrMapOvr>
  <p:transition spd="slow">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2002136" y="1312020"/>
            <a:ext cx="5018137" cy="4925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2" descr="C:\Users\Alison\Documents\My Dropbox\AES\PROJ\Barnsley\Communications\TechTown Assets\Logos\Blue\techtown-logo.jpg"/>
          <p:cNvPicPr>
            <a:picLocks noChangeAspect="1" noChangeArrowheads="1"/>
          </p:cNvPicPr>
          <p:nvPr/>
        </p:nvPicPr>
        <p:blipFill>
          <a:blip r:embed="rId4" cstate="screen"/>
          <a:srcRect/>
          <a:stretch>
            <a:fillRect/>
          </a:stretch>
        </p:blipFill>
        <p:spPr bwMode="auto">
          <a:xfrm>
            <a:off x="899592" y="1755728"/>
            <a:ext cx="7358112" cy="2082346"/>
          </a:xfrm>
          <a:prstGeom prst="rect">
            <a:avLst/>
          </a:prstGeom>
          <a:noFill/>
        </p:spPr>
      </p:pic>
      <p:sp>
        <p:nvSpPr>
          <p:cNvPr id="5" name="ZoneTexte 11"/>
          <p:cNvSpPr txBox="1"/>
          <p:nvPr/>
        </p:nvSpPr>
        <p:spPr>
          <a:xfrm>
            <a:off x="1403648" y="4293096"/>
            <a:ext cx="6480720" cy="523218"/>
          </a:xfrm>
          <a:prstGeom prst="rect">
            <a:avLst/>
          </a:prstGeom>
          <a:noFill/>
        </p:spPr>
        <p:txBody>
          <a:bodyPr wrap="square" lIns="91438" tIns="45719" rIns="91438" bIns="45719" rtlCol="0">
            <a:spAutoFit/>
          </a:bodyPr>
          <a:lstStyle/>
          <a:p>
            <a:pPr algn="ctr"/>
            <a:r>
              <a:rPr lang="fr-FR" sz="28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www.urbact.eu/techtown</a:t>
            </a:r>
          </a:p>
        </p:txBody>
      </p:sp>
    </p:spTree>
    <p:extLst>
      <p:ext uri="{BB962C8B-B14F-4D97-AF65-F5344CB8AC3E}">
        <p14:creationId xmlns="" xmlns:p14="http://schemas.microsoft.com/office/powerpoint/2010/main" val="1567477161"/>
      </p:ext>
    </p:extLst>
  </p:cSld>
  <p:clrMapOvr>
    <a:masterClrMapping/>
  </p:clrMapOvr>
  <p:transition spd="slow">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404664"/>
            <a:ext cx="5616624" cy="461665"/>
          </a:xfrm>
          <a:prstGeom prst="rect">
            <a:avLst/>
          </a:prstGeom>
        </p:spPr>
        <p:txBody>
          <a:bodyPr wrap="square">
            <a:spAutoFit/>
          </a:bodyPr>
          <a:lstStyle/>
          <a:p>
            <a:r>
              <a:rPr lang="fr-FR"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With </a:t>
            </a:r>
            <a:r>
              <a:rPr lang="fr-FR"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thanks</a:t>
            </a:r>
            <a:r>
              <a:rPr lang="fr-FR"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 </a:t>
            </a:r>
            <a:r>
              <a:rPr lang="fr-FR"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our</a:t>
            </a:r>
            <a:r>
              <a:rPr lang="fr-FR"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speakers:</a:t>
            </a:r>
            <a:endParaRPr lang="fr-FR"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539552" y="1772816"/>
            <a:ext cx="8208912" cy="4835170"/>
          </a:xfrm>
          <a:prstGeom prst="rect">
            <a:avLst/>
          </a:prstGeom>
        </p:spPr>
        <p:txBody>
          <a:bodyPr wrap="square">
            <a:spAutoFit/>
          </a:bodyPr>
          <a:lstStyle/>
          <a:p>
            <a:pPr>
              <a:lnSpc>
                <a:spcPct val="115000"/>
              </a:lnSpc>
              <a:spcAft>
                <a:spcPts val="0"/>
              </a:spcAft>
            </a:pPr>
            <a:r>
              <a:rPr lang="en-GB" sz="2000" dirty="0" smtClean="0">
                <a:solidFill>
                  <a:srgbClr val="365F91"/>
                </a:solidFill>
                <a:ea typeface="Calibri"/>
                <a:cs typeface="Times New Roman"/>
              </a:rPr>
              <a:t>Alison Partridge, Projects and Partnerships Lead, Capital Enterprise</a:t>
            </a:r>
          </a:p>
          <a:p>
            <a:pPr>
              <a:lnSpc>
                <a:spcPct val="115000"/>
              </a:lnSpc>
              <a:spcAft>
                <a:spcPts val="0"/>
              </a:spcAft>
            </a:pPr>
            <a:r>
              <a:rPr lang="en-GB" sz="2000" dirty="0" smtClean="0">
                <a:solidFill>
                  <a:srgbClr val="365F91"/>
                </a:solidFill>
                <a:ea typeface="Calibri"/>
                <a:cs typeface="Times New Roman"/>
              </a:rPr>
              <a:t>Steve Pette, Director of Hearts and Minds and co founder of Central Working</a:t>
            </a:r>
          </a:p>
          <a:p>
            <a:pPr>
              <a:lnSpc>
                <a:spcPct val="115000"/>
              </a:lnSpc>
              <a:spcAft>
                <a:spcPts val="0"/>
              </a:spcAft>
            </a:pPr>
            <a:r>
              <a:rPr lang="en-GB" sz="2000" dirty="0" smtClean="0">
                <a:solidFill>
                  <a:srgbClr val="365F91"/>
                </a:solidFill>
                <a:ea typeface="Calibri"/>
                <a:cs typeface="Times New Roman"/>
              </a:rPr>
              <a:t>Rich Brett , CEO of We Like Today</a:t>
            </a:r>
          </a:p>
          <a:p>
            <a:pPr>
              <a:lnSpc>
                <a:spcPct val="115000"/>
              </a:lnSpc>
              <a:spcAft>
                <a:spcPts val="0"/>
              </a:spcAft>
            </a:pPr>
            <a:r>
              <a:rPr lang="en-GB" sz="2000" dirty="0" smtClean="0">
                <a:solidFill>
                  <a:srgbClr val="365F91"/>
                </a:solidFill>
                <a:ea typeface="Calibri"/>
                <a:cs typeface="Times New Roman"/>
              </a:rPr>
              <a:t>Tracey Johnson, Barnsley Digital Media Centre</a:t>
            </a:r>
          </a:p>
          <a:p>
            <a:pPr>
              <a:lnSpc>
                <a:spcPct val="115000"/>
              </a:lnSpc>
              <a:spcAft>
                <a:spcPts val="0"/>
              </a:spcAft>
            </a:pPr>
            <a:r>
              <a:rPr lang="en-GB" sz="2000" dirty="0" smtClean="0">
                <a:solidFill>
                  <a:srgbClr val="365F91"/>
                </a:solidFill>
                <a:ea typeface="Calibri"/>
                <a:cs typeface="Times New Roman"/>
              </a:rPr>
              <a:t>Lucy </a:t>
            </a:r>
            <a:r>
              <a:rPr lang="en-GB" sz="2000" dirty="0" err="1" smtClean="0">
                <a:solidFill>
                  <a:srgbClr val="365F91"/>
                </a:solidFill>
                <a:ea typeface="Calibri"/>
                <a:cs typeface="Times New Roman"/>
              </a:rPr>
              <a:t>Brailsford</a:t>
            </a:r>
            <a:r>
              <a:rPr lang="en-GB" sz="2000" dirty="0" smtClean="0">
                <a:solidFill>
                  <a:srgbClr val="365F91"/>
                </a:solidFill>
                <a:ea typeface="Calibri"/>
                <a:cs typeface="Times New Roman"/>
              </a:rPr>
              <a:t>, Code Cabin</a:t>
            </a:r>
          </a:p>
          <a:p>
            <a:pPr>
              <a:lnSpc>
                <a:spcPct val="115000"/>
              </a:lnSpc>
              <a:spcAft>
                <a:spcPts val="0"/>
              </a:spcAft>
            </a:pPr>
            <a:r>
              <a:rPr lang="en-GB" sz="2000" dirty="0" smtClean="0">
                <a:solidFill>
                  <a:srgbClr val="365F91"/>
                </a:solidFill>
                <a:ea typeface="Calibri"/>
                <a:cs typeface="Times New Roman"/>
              </a:rPr>
              <a:t>Jean David Olekhnovitch, Digital Tech Entrepreneur, Clermont </a:t>
            </a:r>
            <a:r>
              <a:rPr lang="en-GB" sz="2000" dirty="0" err="1" smtClean="0">
                <a:solidFill>
                  <a:srgbClr val="365F91"/>
                </a:solidFill>
                <a:ea typeface="Calibri"/>
                <a:cs typeface="Times New Roman"/>
              </a:rPr>
              <a:t>Ferrand</a:t>
            </a:r>
            <a:endParaRPr lang="en-GB" sz="2000" dirty="0" smtClean="0">
              <a:solidFill>
                <a:srgbClr val="365F91"/>
              </a:solidFill>
              <a:ea typeface="Calibri"/>
              <a:cs typeface="Times New Roman"/>
            </a:endParaRPr>
          </a:p>
          <a:p>
            <a:pPr>
              <a:lnSpc>
                <a:spcPct val="115000"/>
              </a:lnSpc>
              <a:spcAft>
                <a:spcPts val="0"/>
              </a:spcAft>
            </a:pPr>
            <a:r>
              <a:rPr lang="en-GB" sz="2000" dirty="0" err="1" smtClean="0">
                <a:solidFill>
                  <a:srgbClr val="365F91"/>
                </a:solidFill>
                <a:ea typeface="Calibri"/>
                <a:cs typeface="Times New Roman"/>
              </a:rPr>
              <a:t>Zoltán</a:t>
            </a:r>
            <a:r>
              <a:rPr lang="en-GB" sz="2000" dirty="0" smtClean="0">
                <a:solidFill>
                  <a:srgbClr val="365F91"/>
                </a:solidFill>
                <a:ea typeface="Calibri"/>
                <a:cs typeface="Times New Roman"/>
              </a:rPr>
              <a:t> BÁLINT, CEO of </a:t>
            </a:r>
            <a:r>
              <a:rPr lang="en-GB" sz="2000" dirty="0" err="1" smtClean="0">
                <a:solidFill>
                  <a:srgbClr val="365F91"/>
                </a:solidFill>
                <a:ea typeface="Calibri"/>
                <a:cs typeface="Times New Roman"/>
              </a:rPr>
              <a:t>Giganet</a:t>
            </a:r>
            <a:r>
              <a:rPr lang="en-GB" sz="2000" dirty="0" smtClean="0">
                <a:solidFill>
                  <a:srgbClr val="365F91"/>
                </a:solidFill>
                <a:ea typeface="Calibri"/>
                <a:cs typeface="Times New Roman"/>
              </a:rPr>
              <a:t> Ltd, </a:t>
            </a:r>
            <a:r>
              <a:rPr lang="en-GB" sz="2000" dirty="0" err="1" smtClean="0">
                <a:solidFill>
                  <a:srgbClr val="365F91"/>
                </a:solidFill>
                <a:ea typeface="Calibri"/>
                <a:cs typeface="Times New Roman"/>
              </a:rPr>
              <a:t>Nyíregyháza</a:t>
            </a:r>
            <a:endParaRPr lang="en-GB" sz="2000" dirty="0" smtClean="0">
              <a:solidFill>
                <a:srgbClr val="365F91"/>
              </a:solidFill>
              <a:ea typeface="Calibri"/>
              <a:cs typeface="Times New Roman"/>
            </a:endParaRPr>
          </a:p>
          <a:p>
            <a:pPr>
              <a:lnSpc>
                <a:spcPct val="115000"/>
              </a:lnSpc>
              <a:spcAft>
                <a:spcPts val="0"/>
              </a:spcAft>
            </a:pPr>
            <a:r>
              <a:rPr lang="en-GB" sz="2000" dirty="0" err="1" smtClean="0">
                <a:solidFill>
                  <a:srgbClr val="365F91"/>
                </a:solidFill>
                <a:ea typeface="Calibri"/>
                <a:cs typeface="Times New Roman"/>
              </a:rPr>
              <a:t>Javi</a:t>
            </a:r>
            <a:r>
              <a:rPr lang="en-GB" sz="2000" dirty="0" smtClean="0">
                <a:solidFill>
                  <a:srgbClr val="365F91"/>
                </a:solidFill>
                <a:ea typeface="Calibri"/>
                <a:cs typeface="Times New Roman"/>
              </a:rPr>
              <a:t> </a:t>
            </a:r>
            <a:r>
              <a:rPr lang="en-GB" sz="2000" dirty="0" err="1" smtClean="0">
                <a:solidFill>
                  <a:srgbClr val="365F91"/>
                </a:solidFill>
                <a:ea typeface="Calibri"/>
                <a:cs typeface="Times New Roman"/>
              </a:rPr>
              <a:t>BuronGarcia</a:t>
            </a:r>
            <a:r>
              <a:rPr lang="en-GB" sz="2000" dirty="0" smtClean="0">
                <a:solidFill>
                  <a:srgbClr val="365F91"/>
                </a:solidFill>
                <a:ea typeface="Calibri"/>
                <a:cs typeface="Times New Roman"/>
              </a:rPr>
              <a:t>,  Director of </a:t>
            </a:r>
            <a:r>
              <a:rPr lang="en-GB" sz="2000" dirty="0" err="1" smtClean="0">
                <a:solidFill>
                  <a:srgbClr val="365F91"/>
                </a:solidFill>
                <a:ea typeface="Calibri"/>
                <a:cs typeface="Times New Roman"/>
              </a:rPr>
              <a:t>FabLab</a:t>
            </a:r>
            <a:r>
              <a:rPr lang="en-GB" sz="2000" dirty="0" smtClean="0">
                <a:solidFill>
                  <a:srgbClr val="365F91"/>
                </a:solidFill>
                <a:ea typeface="Calibri"/>
                <a:cs typeface="Times New Roman"/>
              </a:rPr>
              <a:t>, University of Limerick</a:t>
            </a:r>
          </a:p>
          <a:p>
            <a:pPr>
              <a:lnSpc>
                <a:spcPct val="115000"/>
              </a:lnSpc>
              <a:spcAft>
                <a:spcPts val="0"/>
              </a:spcAft>
            </a:pPr>
            <a:endParaRPr lang="en-GB" b="1" dirty="0" smtClean="0">
              <a:solidFill>
                <a:srgbClr val="365F91"/>
              </a:solidFill>
              <a:ea typeface="Calibri"/>
              <a:cs typeface="Times New Roman"/>
            </a:endParaRPr>
          </a:p>
          <a:p>
            <a:pPr>
              <a:lnSpc>
                <a:spcPct val="115000"/>
              </a:lnSpc>
              <a:spcAft>
                <a:spcPts val="0"/>
              </a:spcAft>
            </a:pPr>
            <a:endParaRPr lang="en-GB" b="1" dirty="0" smtClean="0">
              <a:solidFill>
                <a:srgbClr val="365F91"/>
              </a:solidFill>
              <a:ea typeface="Calibri"/>
              <a:cs typeface="Times New Roman"/>
            </a:endParaRPr>
          </a:p>
          <a:p>
            <a:pPr>
              <a:lnSpc>
                <a:spcPct val="115000"/>
              </a:lnSpc>
              <a:spcAft>
                <a:spcPts val="0"/>
              </a:spcAft>
            </a:pPr>
            <a:endParaRPr lang="en-GB" b="1" dirty="0" smtClean="0">
              <a:solidFill>
                <a:srgbClr val="365F91"/>
              </a:solidFill>
              <a:ea typeface="Calibri"/>
              <a:cs typeface="Times New Roman"/>
            </a:endParaRPr>
          </a:p>
          <a:p>
            <a:pPr>
              <a:lnSpc>
                <a:spcPct val="115000"/>
              </a:lnSpc>
              <a:spcAft>
                <a:spcPts val="0"/>
              </a:spcAft>
            </a:pPr>
            <a:endParaRPr lang="en-GB" b="1" dirty="0" smtClean="0">
              <a:solidFill>
                <a:srgbClr val="365F91"/>
              </a:solidFill>
              <a:ea typeface="Calibri"/>
              <a:cs typeface="Times New Roman"/>
            </a:endParaRPr>
          </a:p>
          <a:p>
            <a:pPr>
              <a:lnSpc>
                <a:spcPct val="115000"/>
              </a:lnSpc>
              <a:spcAft>
                <a:spcPts val="0"/>
              </a:spcAft>
            </a:pPr>
            <a:r>
              <a:rPr lang="en-GB" b="1" dirty="0" smtClean="0">
                <a:solidFill>
                  <a:srgbClr val="365F91"/>
                </a:solidFill>
                <a:ea typeface="Calibri"/>
                <a:cs typeface="Times New Roman"/>
              </a:rPr>
              <a:t> </a:t>
            </a:r>
          </a:p>
          <a:p>
            <a:pPr>
              <a:lnSpc>
                <a:spcPct val="115000"/>
              </a:lnSpc>
              <a:spcAft>
                <a:spcPts val="0"/>
              </a:spcAft>
            </a:pPr>
            <a:endParaRPr lang="en-GB" dirty="0">
              <a:solidFill>
                <a:srgbClr val="365F91"/>
              </a:solidFill>
              <a:ea typeface="Calibri"/>
              <a:cs typeface="Times New Roman"/>
            </a:endParaRPr>
          </a:p>
        </p:txBody>
      </p:sp>
    </p:spTree>
    <p:extLst>
      <p:ext uri="{BB962C8B-B14F-4D97-AF65-F5344CB8AC3E}">
        <p14:creationId xmlns="" xmlns:p14="http://schemas.microsoft.com/office/powerpoint/2010/main" val="1567477161"/>
      </p:ext>
    </p:extLst>
  </p:cSld>
  <p:clrMapOvr>
    <a:masterClrMapping/>
  </p:clrMapOvr>
  <p:transition spd="slow">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002136" y="1312020"/>
            <a:ext cx="5018137" cy="4925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899592" y="2492896"/>
            <a:ext cx="7704856" cy="2123656"/>
          </a:xfrm>
          <a:prstGeom prst="rect">
            <a:avLst/>
          </a:prstGeom>
          <a:noFill/>
        </p:spPr>
        <p:txBody>
          <a:bodyPr wrap="square" lIns="91438" tIns="45719" rIns="91438" bIns="45719" rtlCol="0">
            <a:spAutoFit/>
          </a:bodyPr>
          <a:lstStyle/>
          <a:p>
            <a:pPr algn="ctr"/>
            <a:r>
              <a:rPr lang="fr-FR" sz="44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TechTown</a:t>
            </a:r>
            <a:endParaRPr lang="fr-FR" sz="44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fr-FR" sz="44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Thematic</a:t>
            </a:r>
            <a:r>
              <a:rPr lang="fr-FR" sz="4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Focus – a </a:t>
            </a:r>
            <a:r>
              <a:rPr lang="fr-FR" sz="44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reminder</a:t>
            </a:r>
            <a:endParaRPr lang="fr-FR" sz="44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3059270984"/>
      </p:ext>
    </p:extLst>
  </p:cSld>
  <p:clrMapOvr>
    <a:masterClrMapping/>
  </p:clrMapOvr>
  <p:transition spd="slow">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313492"/>
            <a:ext cx="6696744" cy="523218"/>
          </a:xfrm>
          <a:prstGeom prst="rect">
            <a:avLst/>
          </a:prstGeom>
          <a:noFill/>
        </p:spPr>
        <p:txBody>
          <a:bodyPr wrap="square" lIns="91438" tIns="45719" rIns="91438" bIns="45719" rtlCol="0">
            <a:sp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Thematic Focus</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rot="1576943">
            <a:off x="114006" y="1694757"/>
            <a:ext cx="715425" cy="68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rot="1576943">
            <a:off x="3042932" y="5552408"/>
            <a:ext cx="715425" cy="68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nvGraphicFramePr>
        <p:xfrm>
          <a:off x="1403648" y="170080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258714206"/>
      </p:ext>
    </p:extLst>
  </p:cSld>
  <p:clrMapOvr>
    <a:masterClrMapping/>
  </p:clrMapOvr>
  <p:transition spd="slow">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313492"/>
            <a:ext cx="6696744" cy="523218"/>
          </a:xfrm>
          <a:prstGeom prst="rect">
            <a:avLst/>
          </a:prstGeom>
          <a:noFill/>
        </p:spPr>
        <p:txBody>
          <a:bodyPr wrap="square" lIns="91438" tIns="45719" rIns="91438" bIns="45719" rtlCol="0">
            <a:sp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Thematic Focus</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rot="1576943">
            <a:off x="114006" y="1694757"/>
            <a:ext cx="715425" cy="68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rot="1576943">
            <a:off x="3042932" y="5552408"/>
            <a:ext cx="715425" cy="68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10" name="Table 9"/>
          <p:cNvGraphicFramePr>
            <a:graphicFrameLocks noGrp="1"/>
          </p:cNvGraphicFramePr>
          <p:nvPr/>
        </p:nvGraphicFramePr>
        <p:xfrm>
          <a:off x="539552" y="1412776"/>
          <a:ext cx="8208912" cy="3977598"/>
        </p:xfrm>
        <a:graphic>
          <a:graphicData uri="http://schemas.openxmlformats.org/drawingml/2006/table">
            <a:tbl>
              <a:tblPr>
                <a:tableStyleId>{125E5076-3810-47DD-B79F-674D7AD40C01}</a:tableStyleId>
              </a:tblPr>
              <a:tblGrid>
                <a:gridCol w="8208912"/>
              </a:tblGrid>
              <a:tr h="448050">
                <a:tc>
                  <a:txBody>
                    <a:bodyPr/>
                    <a:lstStyle/>
                    <a:p>
                      <a:pPr>
                        <a:lnSpc>
                          <a:spcPct val="115000"/>
                        </a:lnSpc>
                        <a:spcAft>
                          <a:spcPts val="0"/>
                        </a:spcAft>
                      </a:pPr>
                      <a:r>
                        <a:rPr lang="en-GB" sz="2400" dirty="0"/>
                        <a:t>Better understanding the digital economy</a:t>
                      </a:r>
                      <a:endParaRPr lang="en-GB" sz="2400" dirty="0">
                        <a:solidFill>
                          <a:srgbClr val="000000"/>
                        </a:solidFill>
                        <a:latin typeface="Calibri"/>
                        <a:ea typeface="Calibri"/>
                        <a:cs typeface="Times New Roman"/>
                      </a:endParaRPr>
                    </a:p>
                  </a:txBody>
                  <a:tcPr marL="68580" marR="68580" marT="0" marB="0"/>
                </a:tc>
              </a:tr>
              <a:tr h="448050">
                <a:tc>
                  <a:txBody>
                    <a:bodyPr/>
                    <a:lstStyle/>
                    <a:p>
                      <a:pPr>
                        <a:lnSpc>
                          <a:spcPct val="115000"/>
                        </a:lnSpc>
                        <a:spcAft>
                          <a:spcPts val="0"/>
                        </a:spcAft>
                      </a:pPr>
                      <a:r>
                        <a:rPr lang="en-GB" sz="2400" u="none" dirty="0" smtClean="0"/>
                        <a:t>Growing </a:t>
                      </a:r>
                      <a:r>
                        <a:rPr lang="en-GB" sz="2400" u="none" dirty="0"/>
                        <a:t>digital jobs </a:t>
                      </a:r>
                      <a:endParaRPr lang="en-GB" sz="2400" u="none" dirty="0">
                        <a:solidFill>
                          <a:srgbClr val="000000"/>
                        </a:solidFill>
                        <a:latin typeface="Calibri"/>
                        <a:ea typeface="Calibri"/>
                        <a:cs typeface="Times New Roman"/>
                      </a:endParaRPr>
                    </a:p>
                  </a:txBody>
                  <a:tcPr marL="68580" marR="68580" marT="0" marB="0"/>
                </a:tc>
              </a:tr>
              <a:tr h="841248">
                <a:tc>
                  <a:txBody>
                    <a:bodyPr/>
                    <a:lstStyle/>
                    <a:p>
                      <a:pPr marL="342900" lvl="0" indent="-342900">
                        <a:lnSpc>
                          <a:spcPct val="115000"/>
                        </a:lnSpc>
                        <a:spcAft>
                          <a:spcPts val="0"/>
                        </a:spcAft>
                        <a:buFont typeface="Symbol"/>
                        <a:buChar char=""/>
                      </a:pPr>
                      <a:r>
                        <a:rPr lang="en-GB" sz="2400" i="1" dirty="0"/>
                        <a:t>Growing new digital jobs through start </a:t>
                      </a:r>
                      <a:r>
                        <a:rPr lang="en-GB" sz="2400" i="1" dirty="0" smtClean="0"/>
                        <a:t>ups and existing businesses</a:t>
                      </a:r>
                      <a:endParaRPr lang="en-GB" sz="2400" i="1" dirty="0">
                        <a:solidFill>
                          <a:srgbClr val="000000"/>
                        </a:solidFill>
                        <a:latin typeface="Calibri"/>
                        <a:ea typeface="Calibri"/>
                        <a:cs typeface="Times New Roman"/>
                      </a:endParaRPr>
                    </a:p>
                  </a:txBody>
                  <a:tcPr marL="68580" marR="68580" marT="0" marB="0"/>
                </a:tc>
              </a:tr>
              <a:tr h="896100">
                <a:tc>
                  <a:txBody>
                    <a:bodyPr/>
                    <a:lstStyle/>
                    <a:p>
                      <a:pPr marL="342900" lvl="0" indent="-342900">
                        <a:lnSpc>
                          <a:spcPct val="115000"/>
                        </a:lnSpc>
                        <a:spcAft>
                          <a:spcPts val="0"/>
                        </a:spcAft>
                        <a:buFont typeface="Symbol"/>
                        <a:buChar char=""/>
                      </a:pPr>
                      <a:r>
                        <a:rPr lang="en-GB" sz="2400" i="1" dirty="0"/>
                        <a:t>Growing jobs through the digital transformation of traditional industry</a:t>
                      </a:r>
                      <a:endParaRPr lang="en-GB" sz="2400" i="1" dirty="0">
                        <a:solidFill>
                          <a:srgbClr val="000000"/>
                        </a:solidFill>
                        <a:latin typeface="Calibri"/>
                        <a:ea typeface="Calibri"/>
                        <a:cs typeface="Times New Roman"/>
                      </a:endParaRPr>
                    </a:p>
                  </a:txBody>
                  <a:tcPr marL="68580" marR="68580" marT="0" marB="0"/>
                </a:tc>
              </a:tr>
              <a:tr h="448050">
                <a:tc>
                  <a:txBody>
                    <a:bodyPr/>
                    <a:lstStyle/>
                    <a:p>
                      <a:pPr marL="342900" lvl="0" indent="-342900">
                        <a:lnSpc>
                          <a:spcPct val="115000"/>
                        </a:lnSpc>
                        <a:spcAft>
                          <a:spcPts val="0"/>
                        </a:spcAft>
                        <a:buFont typeface="Symbol"/>
                        <a:buChar char=""/>
                      </a:pPr>
                      <a:r>
                        <a:rPr lang="en-GB" sz="2400" i="1" dirty="0"/>
                        <a:t>Growing digital jobs through the smart city agenda</a:t>
                      </a:r>
                      <a:endParaRPr lang="en-GB" sz="2400" i="1" dirty="0">
                        <a:solidFill>
                          <a:srgbClr val="000000"/>
                        </a:solidFill>
                        <a:latin typeface="Calibri"/>
                        <a:ea typeface="Calibri"/>
                        <a:cs typeface="Times New Roman"/>
                      </a:endParaRPr>
                    </a:p>
                  </a:txBody>
                  <a:tcPr marL="68580" marR="68580" marT="0" marB="0"/>
                </a:tc>
              </a:tr>
              <a:tr h="448050">
                <a:tc>
                  <a:txBody>
                    <a:bodyPr/>
                    <a:lstStyle/>
                    <a:p>
                      <a:pPr marL="342900" lvl="0" indent="-342900">
                        <a:lnSpc>
                          <a:spcPct val="115000"/>
                        </a:lnSpc>
                        <a:spcAft>
                          <a:spcPts val="0"/>
                        </a:spcAft>
                        <a:buFont typeface="Symbol"/>
                        <a:buNone/>
                      </a:pPr>
                      <a:r>
                        <a:rPr lang="en-GB" sz="2400" i="0" dirty="0"/>
                        <a:t>Providing spaces and places for connections</a:t>
                      </a:r>
                      <a:endParaRPr lang="en-GB" sz="2400" i="0" dirty="0">
                        <a:solidFill>
                          <a:srgbClr val="000000"/>
                        </a:solidFill>
                        <a:latin typeface="Calibri"/>
                        <a:ea typeface="Calibri"/>
                        <a:cs typeface="Times New Roman"/>
                      </a:endParaRPr>
                    </a:p>
                  </a:txBody>
                  <a:tcPr marL="68580" marR="68580" marT="0" marB="0"/>
                </a:tc>
              </a:tr>
              <a:tr h="448050">
                <a:tc>
                  <a:txBody>
                    <a:bodyPr/>
                    <a:lstStyle/>
                    <a:p>
                      <a:pPr>
                        <a:lnSpc>
                          <a:spcPct val="115000"/>
                        </a:lnSpc>
                        <a:spcAft>
                          <a:spcPts val="0"/>
                        </a:spcAft>
                      </a:pPr>
                      <a:r>
                        <a:rPr lang="en-GB" sz="2400" dirty="0"/>
                        <a:t>Finding, growing, retaining and returning talent</a:t>
                      </a:r>
                      <a:endParaRPr lang="en-GB" sz="2400" dirty="0">
                        <a:solidFill>
                          <a:srgbClr val="000000"/>
                        </a:solidFill>
                        <a:latin typeface="Calibri"/>
                        <a:ea typeface="Calibri"/>
                        <a:cs typeface="Times New Roman"/>
                      </a:endParaRPr>
                    </a:p>
                  </a:txBody>
                  <a:tcPr marL="68580" marR="68580" marT="0" marB="0"/>
                </a:tc>
              </a:tr>
            </a:tbl>
          </a:graphicData>
        </a:graphic>
      </p:graphicFrame>
    </p:spTree>
    <p:extLst>
      <p:ext uri="{BB962C8B-B14F-4D97-AF65-F5344CB8AC3E}">
        <p14:creationId xmlns="" xmlns:p14="http://schemas.microsoft.com/office/powerpoint/2010/main" val="1258714206"/>
      </p:ext>
    </p:extLst>
  </p:cSld>
  <p:clrMapOvr>
    <a:masterClrMapping/>
  </p:clrMapOvr>
  <p:transition spd="slow">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0" y="42335"/>
            <a:ext cx="5904656" cy="954105"/>
          </a:xfrm>
          <a:prstGeom prst="rect">
            <a:avLst/>
          </a:prstGeom>
          <a:noFill/>
        </p:spPr>
        <p:txBody>
          <a:bodyPr wrap="square" lIns="91438" tIns="45719" rIns="91438" bIns="45719" rtlCol="0">
            <a:spAutoFit/>
          </a:bodyPr>
          <a:lstStyle/>
          <a:p>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Key questions on </a:t>
            </a:r>
          </a:p>
          <a:p>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spaces</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&amp; places</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txBox="1">
            <a:spLocks noChangeArrowheads="1"/>
          </p:cNvSpPr>
          <p:nvPr/>
        </p:nvSpPr>
        <p:spPr bwMode="gray">
          <a:xfrm>
            <a:off x="1043608" y="1196753"/>
            <a:ext cx="7239000" cy="467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249238" indent="-249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SzPct val="160000"/>
              <a:buFont typeface="Wingdings" charset="0"/>
              <a:buNone/>
            </a:pPr>
            <a:endParaRPr lang="es-ES_tradnl" sz="2000" dirty="0"/>
          </a:p>
          <a:p>
            <a:pPr>
              <a:spcBef>
                <a:spcPct val="20000"/>
              </a:spcBef>
              <a:buSzPct val="160000"/>
              <a:buFontTx/>
              <a:buChar char="›"/>
            </a:pPr>
            <a:endParaRPr lang="fr-FR" sz="2000" dirty="0">
              <a:solidFill>
                <a:schemeClr val="bg2"/>
              </a:solidFill>
            </a:endParaRPr>
          </a:p>
          <a:p>
            <a:pPr>
              <a:spcBef>
                <a:spcPct val="20000"/>
              </a:spcBef>
              <a:buSzPct val="160000"/>
              <a:buFontTx/>
              <a:buChar char="›"/>
            </a:pPr>
            <a:endParaRPr lang="fr-FR" sz="2000" dirty="0">
              <a:solidFill>
                <a:schemeClr val="bg2"/>
              </a:solidFill>
            </a:endParaRPr>
          </a:p>
        </p:txBody>
      </p:sp>
      <p:sp>
        <p:nvSpPr>
          <p:cNvPr id="6" name="Rectangle 5"/>
          <p:cNvSpPr/>
          <p:nvPr/>
        </p:nvSpPr>
        <p:spPr>
          <a:xfrm>
            <a:off x="539552" y="1484784"/>
            <a:ext cx="7776864" cy="3785652"/>
          </a:xfrm>
          <a:prstGeom prst="rect">
            <a:avLst/>
          </a:prstGeom>
        </p:spPr>
        <p:txBody>
          <a:bodyPr wrap="square">
            <a:spAutoFit/>
          </a:bodyPr>
          <a:lstStyle/>
          <a:p>
            <a:pPr marL="271463" indent="-271463">
              <a:buClr>
                <a:srgbClr val="C00000"/>
              </a:buClr>
              <a:buFont typeface="Wingdings" pitchFamily="2" charset="2"/>
              <a:buChar char="§"/>
            </a:pPr>
            <a:r>
              <a:rPr lang="en-GB" sz="2400" dirty="0" smtClean="0">
                <a:solidFill>
                  <a:schemeClr val="tx2"/>
                </a:solidFill>
              </a:rPr>
              <a:t>How important is it to have a physical space for the digital community? What does this space look like? </a:t>
            </a:r>
          </a:p>
          <a:p>
            <a:pPr marL="271463" indent="-271463">
              <a:buClr>
                <a:srgbClr val="C00000"/>
              </a:buClr>
              <a:buFont typeface="Wingdings" pitchFamily="2" charset="2"/>
              <a:buChar char="§"/>
            </a:pPr>
            <a:r>
              <a:rPr lang="en-GB" sz="2400" dirty="0" smtClean="0">
                <a:solidFill>
                  <a:schemeClr val="tx2"/>
                </a:solidFill>
              </a:rPr>
              <a:t>What is the accompanying 'offer' in terms of business support, incubator or accelerator support? How can the city make it a living thing which makes digital people tick?</a:t>
            </a:r>
          </a:p>
          <a:p>
            <a:pPr marL="271463" indent="-271463">
              <a:buClr>
                <a:srgbClr val="C00000"/>
              </a:buClr>
              <a:buFont typeface="Wingdings" pitchFamily="2" charset="2"/>
              <a:buChar char="§"/>
            </a:pPr>
            <a:r>
              <a:rPr lang="en-GB" sz="2400" dirty="0" smtClean="0">
                <a:solidFill>
                  <a:schemeClr val="tx2"/>
                </a:solidFill>
              </a:rPr>
              <a:t>Are there positive examples of long lasting networks and hubs?</a:t>
            </a:r>
          </a:p>
          <a:p>
            <a:pPr marL="271463" indent="-271463">
              <a:buClr>
                <a:srgbClr val="C00000"/>
              </a:buClr>
              <a:buFont typeface="Wingdings" pitchFamily="2" charset="2"/>
              <a:buChar char="§"/>
            </a:pPr>
            <a:r>
              <a:rPr lang="en-GB" sz="2400" dirty="0" smtClean="0">
                <a:solidFill>
                  <a:schemeClr val="tx2"/>
                </a:solidFill>
              </a:rPr>
              <a:t>Who is best placed to develop and run such a space? Public? Private? Both? Other?</a:t>
            </a:r>
          </a:p>
          <a:p>
            <a:pPr marL="271463" indent="-271463">
              <a:buClr>
                <a:srgbClr val="C00000"/>
              </a:buClr>
              <a:buFont typeface="Wingdings" pitchFamily="2" charset="2"/>
              <a:buChar char="§"/>
            </a:pPr>
            <a:r>
              <a:rPr lang="en-GB" sz="2400" dirty="0" smtClean="0">
                <a:solidFill>
                  <a:schemeClr val="tx2"/>
                </a:solidFill>
              </a:rPr>
              <a:t>What is the unique position of medium </a:t>
            </a:r>
            <a:r>
              <a:rPr lang="en-GB" sz="2400" dirty="0" smtClean="0">
                <a:solidFill>
                  <a:schemeClr val="tx2"/>
                </a:solidFill>
              </a:rPr>
              <a:t>sized cities?</a:t>
            </a:r>
            <a:endParaRPr lang="en-US" sz="2400" dirty="0">
              <a:solidFill>
                <a:schemeClr val="tx2"/>
              </a:solidFill>
            </a:endParaRPr>
          </a:p>
        </p:txBody>
      </p:sp>
    </p:spTree>
    <p:extLst>
      <p:ext uri="{BB962C8B-B14F-4D97-AF65-F5344CB8AC3E}">
        <p14:creationId xmlns="" xmlns:p14="http://schemas.microsoft.com/office/powerpoint/2010/main" val="4043228037"/>
      </p:ext>
    </p:extLst>
  </p:cSld>
  <p:clrMapOvr>
    <a:masterClrMapping/>
  </p:clrMapOvr>
  <p:transition spd="slow">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002136" y="1312020"/>
            <a:ext cx="5018137" cy="49252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899592" y="2492896"/>
            <a:ext cx="7704856" cy="1446548"/>
          </a:xfrm>
          <a:prstGeom prst="rect">
            <a:avLst/>
          </a:prstGeom>
          <a:noFill/>
        </p:spPr>
        <p:txBody>
          <a:bodyPr wrap="square" lIns="91438" tIns="45719" rIns="91438" bIns="45719" rtlCol="0">
            <a:spAutoFit/>
          </a:bodyPr>
          <a:lstStyle/>
          <a:p>
            <a:pPr algn="ctr"/>
            <a:r>
              <a:rPr lang="fr-FR" sz="4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First…..</a:t>
            </a:r>
          </a:p>
          <a:p>
            <a:pPr algn="ctr"/>
            <a:r>
              <a:rPr lang="fr-FR" sz="44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Some</a:t>
            </a:r>
            <a:r>
              <a:rPr lang="fr-FR" sz="4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sz="44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definitions</a:t>
            </a:r>
            <a:endParaRPr lang="fr-FR" sz="4400" b="1"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3059270984"/>
      </p:ext>
    </p:extLst>
  </p:cSld>
  <p:clrMapOvr>
    <a:masterClrMapping/>
  </p:clrMapOvr>
  <p:transition spd="slow">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260648"/>
            <a:ext cx="6264696" cy="523220"/>
          </a:xfrm>
          <a:prstGeom prst="rect">
            <a:avLst/>
          </a:prstGeom>
          <a:noFill/>
        </p:spPr>
        <p:txBody>
          <a:bodyPr wrap="square" rtlCol="0">
            <a:spAutoFit/>
          </a:bodyPr>
          <a:lstStyle/>
          <a:p>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Incubators</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a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defintion</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txBox="1">
            <a:spLocks noChangeArrowheads="1"/>
          </p:cNvSpPr>
          <p:nvPr/>
        </p:nvSpPr>
        <p:spPr bwMode="gray">
          <a:xfrm>
            <a:off x="1043608" y="1196752"/>
            <a:ext cx="7239000" cy="467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249238" indent="-249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SzPct val="160000"/>
              <a:buFont typeface="Wingdings" charset="0"/>
              <a:buNone/>
            </a:pPr>
            <a:endParaRPr lang="es-ES_tradnl" sz="2000" dirty="0"/>
          </a:p>
          <a:p>
            <a:pPr>
              <a:spcBef>
                <a:spcPct val="20000"/>
              </a:spcBef>
              <a:buSzPct val="160000"/>
              <a:buFontTx/>
              <a:buChar char="›"/>
            </a:pPr>
            <a:endParaRPr lang="fr-FR" sz="2000" dirty="0">
              <a:solidFill>
                <a:schemeClr val="bg2"/>
              </a:solidFill>
            </a:endParaRPr>
          </a:p>
          <a:p>
            <a:pPr>
              <a:spcBef>
                <a:spcPct val="20000"/>
              </a:spcBef>
              <a:buSzPct val="160000"/>
              <a:buFontTx/>
              <a:buChar char="›"/>
            </a:pPr>
            <a:endParaRPr lang="fr-FR" sz="2000" dirty="0">
              <a:solidFill>
                <a:schemeClr val="bg2"/>
              </a:solidFill>
            </a:endParaRPr>
          </a:p>
        </p:txBody>
      </p:sp>
      <p:sp>
        <p:nvSpPr>
          <p:cNvPr id="6" name="Rectangle 5"/>
          <p:cNvSpPr/>
          <p:nvPr/>
        </p:nvSpPr>
        <p:spPr>
          <a:xfrm>
            <a:off x="899592" y="1720840"/>
            <a:ext cx="7704856" cy="3416320"/>
          </a:xfrm>
          <a:prstGeom prst="rect">
            <a:avLst/>
          </a:prstGeom>
        </p:spPr>
        <p:txBody>
          <a:bodyPr wrap="square">
            <a:spAutoFit/>
          </a:bodyPr>
          <a:lstStyle/>
          <a:p>
            <a:r>
              <a:rPr lang="en-GB" sz="2400" dirty="0" smtClean="0">
                <a:solidFill>
                  <a:schemeClr val="tx2"/>
                </a:solidFill>
              </a:rPr>
              <a:t>Provide work space designed to actively support the </a:t>
            </a:r>
            <a:r>
              <a:rPr lang="en-GB" sz="2400" smtClean="0">
                <a:solidFill>
                  <a:schemeClr val="tx2"/>
                </a:solidFill>
              </a:rPr>
              <a:t>growth </a:t>
            </a:r>
            <a:r>
              <a:rPr lang="en-GB" sz="2400" smtClean="0">
                <a:solidFill>
                  <a:schemeClr val="tx2"/>
                </a:solidFill>
              </a:rPr>
              <a:t>of start-ups </a:t>
            </a:r>
            <a:r>
              <a:rPr lang="en-GB" sz="2400" dirty="0" smtClean="0">
                <a:solidFill>
                  <a:schemeClr val="tx2"/>
                </a:solidFill>
              </a:rPr>
              <a:t>or a business in its early stage of development. A distinguishing feature of an incubator is the </a:t>
            </a:r>
            <a:r>
              <a:rPr lang="en-GB" sz="2400" b="1" dirty="0" smtClean="0">
                <a:solidFill>
                  <a:schemeClr val="tx2"/>
                </a:solidFill>
              </a:rPr>
              <a:t>provision of business support</a:t>
            </a:r>
            <a:r>
              <a:rPr lang="en-GB" sz="2400" dirty="0" smtClean="0">
                <a:solidFill>
                  <a:schemeClr val="tx2"/>
                </a:solidFill>
              </a:rPr>
              <a:t>. Businesses leasing space in an incubator are chosen through a </a:t>
            </a:r>
            <a:r>
              <a:rPr lang="en-GB" sz="2400" b="1" dirty="0" smtClean="0">
                <a:solidFill>
                  <a:schemeClr val="tx2"/>
                </a:solidFill>
              </a:rPr>
              <a:t>competitive application process </a:t>
            </a:r>
            <a:r>
              <a:rPr lang="en-GB" sz="2400" dirty="0" smtClean="0">
                <a:solidFill>
                  <a:schemeClr val="tx2"/>
                </a:solidFill>
              </a:rPr>
              <a:t>and do so to access business support facilities which may be provided by the incubator management or their partners. This support is provided in return for a </a:t>
            </a:r>
            <a:r>
              <a:rPr lang="en-GB" sz="2400" b="1" dirty="0" smtClean="0">
                <a:solidFill>
                  <a:schemeClr val="tx2"/>
                </a:solidFill>
              </a:rPr>
              <a:t>share in profit or minor equity stake</a:t>
            </a:r>
            <a:r>
              <a:rPr lang="en-GB" sz="2400" dirty="0" smtClean="0">
                <a:solidFill>
                  <a:schemeClr val="tx2"/>
                </a:solidFill>
              </a:rPr>
              <a:t> in the business.</a:t>
            </a:r>
            <a:endParaRPr lang="en-GB" sz="2400" dirty="0">
              <a:solidFill>
                <a:schemeClr val="tx2"/>
              </a:solidFill>
            </a:endParaRPr>
          </a:p>
        </p:txBody>
      </p:sp>
    </p:spTree>
    <p:extLst>
      <p:ext uri="{BB962C8B-B14F-4D97-AF65-F5344CB8AC3E}">
        <p14:creationId xmlns="" xmlns:p14="http://schemas.microsoft.com/office/powerpoint/2010/main" val="3605985652"/>
      </p:ext>
    </p:extLst>
  </p:cSld>
  <p:clrMapOvr>
    <a:masterClrMapping/>
  </p:clrMapOvr>
  <p:transition spd="slow">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395536" y="260648"/>
            <a:ext cx="6264696" cy="523220"/>
          </a:xfrm>
          <a:prstGeom prst="rect">
            <a:avLst/>
          </a:prstGeom>
          <a:noFill/>
        </p:spPr>
        <p:txBody>
          <a:bodyPr wrap="square" rtlCol="0">
            <a:spAutoFit/>
          </a:bodyPr>
          <a:lstStyle/>
          <a:p>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Accelerators</a:t>
            </a:r>
            <a:r>
              <a:rPr lang="fr-FR"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a </a:t>
            </a:r>
            <a:r>
              <a:rPr lang="fr-FR"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definition</a:t>
            </a:r>
            <a:endParaRPr lang="fr-FR"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txBox="1">
            <a:spLocks noChangeArrowheads="1"/>
          </p:cNvSpPr>
          <p:nvPr/>
        </p:nvSpPr>
        <p:spPr bwMode="gray">
          <a:xfrm>
            <a:off x="1043608" y="1196752"/>
            <a:ext cx="7239000" cy="467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249238" indent="-249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SzPct val="160000"/>
              <a:buFont typeface="Wingdings" charset="0"/>
              <a:buNone/>
            </a:pPr>
            <a:endParaRPr lang="es-ES_tradnl" sz="2000" dirty="0"/>
          </a:p>
          <a:p>
            <a:pPr>
              <a:spcBef>
                <a:spcPct val="20000"/>
              </a:spcBef>
              <a:buSzPct val="160000"/>
              <a:buFontTx/>
              <a:buChar char="›"/>
            </a:pPr>
            <a:endParaRPr lang="fr-FR" sz="2000" dirty="0">
              <a:solidFill>
                <a:schemeClr val="bg2"/>
              </a:solidFill>
            </a:endParaRPr>
          </a:p>
          <a:p>
            <a:pPr>
              <a:spcBef>
                <a:spcPct val="20000"/>
              </a:spcBef>
              <a:buSzPct val="160000"/>
              <a:buFontTx/>
              <a:buChar char="›"/>
            </a:pPr>
            <a:endParaRPr lang="fr-FR" sz="2000" dirty="0">
              <a:solidFill>
                <a:schemeClr val="bg2"/>
              </a:solidFill>
            </a:endParaRPr>
          </a:p>
        </p:txBody>
      </p:sp>
      <p:sp>
        <p:nvSpPr>
          <p:cNvPr id="7" name="Rectangle 6"/>
          <p:cNvSpPr/>
          <p:nvPr/>
        </p:nvSpPr>
        <p:spPr>
          <a:xfrm>
            <a:off x="467544" y="1412776"/>
            <a:ext cx="8136904" cy="3816429"/>
          </a:xfrm>
          <a:prstGeom prst="rect">
            <a:avLst/>
          </a:prstGeom>
        </p:spPr>
        <p:txBody>
          <a:bodyPr wrap="square">
            <a:spAutoFit/>
          </a:bodyPr>
          <a:lstStyle/>
          <a:p>
            <a:r>
              <a:rPr lang="en-GB" sz="2200" dirty="0" smtClean="0">
                <a:solidFill>
                  <a:schemeClr val="tx2"/>
                </a:solidFill>
              </a:rPr>
              <a:t>Typically provides space to start-up businesses or existing businesses (which might have been operating for several years) with the potential for fast growth and good financial returns. A key characteristic is the </a:t>
            </a:r>
            <a:r>
              <a:rPr lang="en-GB" sz="2200" b="1" dirty="0" smtClean="0">
                <a:solidFill>
                  <a:schemeClr val="tx2"/>
                </a:solidFill>
              </a:rPr>
              <a:t>fiercely competitive nature </a:t>
            </a:r>
            <a:r>
              <a:rPr lang="en-GB" sz="2200" dirty="0" smtClean="0">
                <a:solidFill>
                  <a:schemeClr val="tx2"/>
                </a:solidFill>
              </a:rPr>
              <a:t>of the selection process and </a:t>
            </a:r>
            <a:r>
              <a:rPr lang="en-GB" sz="2200" b="1" dirty="0" smtClean="0">
                <a:solidFill>
                  <a:schemeClr val="tx2"/>
                </a:solidFill>
              </a:rPr>
              <a:t>dedicated support </a:t>
            </a:r>
            <a:r>
              <a:rPr lang="en-GB" sz="2200" dirty="0" smtClean="0">
                <a:solidFill>
                  <a:schemeClr val="tx2"/>
                </a:solidFill>
              </a:rPr>
              <a:t>provided by the space management and/or investors who working closely with the business to guide their growth. In return for access to space and business support an </a:t>
            </a:r>
            <a:r>
              <a:rPr lang="en-GB" sz="2200" b="1" dirty="0" smtClean="0">
                <a:solidFill>
                  <a:schemeClr val="tx2"/>
                </a:solidFill>
              </a:rPr>
              <a:t>accelerator will require an equity stake</a:t>
            </a:r>
            <a:r>
              <a:rPr lang="en-GB" sz="2200" dirty="0" smtClean="0">
                <a:solidFill>
                  <a:schemeClr val="tx2"/>
                </a:solidFill>
              </a:rPr>
              <a:t>. This support lasts for a </a:t>
            </a:r>
            <a:r>
              <a:rPr lang="en-GB" sz="2200" b="1" dirty="0" smtClean="0">
                <a:solidFill>
                  <a:schemeClr val="tx2"/>
                </a:solidFill>
              </a:rPr>
              <a:t>defined short period</a:t>
            </a:r>
            <a:r>
              <a:rPr lang="en-GB" sz="2200" dirty="0" smtClean="0">
                <a:solidFill>
                  <a:schemeClr val="tx2"/>
                </a:solidFill>
              </a:rPr>
              <a:t>, at which time the investor will decide to expand their involvement or exit the business, either of which will result in the business moving on from the accelerator space.</a:t>
            </a:r>
            <a:endParaRPr lang="en-GB" sz="2200" dirty="0">
              <a:solidFill>
                <a:schemeClr val="tx2"/>
              </a:solidFill>
            </a:endParaRPr>
          </a:p>
        </p:txBody>
      </p:sp>
    </p:spTree>
    <p:extLst>
      <p:ext uri="{BB962C8B-B14F-4D97-AF65-F5344CB8AC3E}">
        <p14:creationId xmlns="" xmlns:p14="http://schemas.microsoft.com/office/powerpoint/2010/main" val="3605985652"/>
      </p:ext>
    </p:extLst>
  </p:cSld>
  <p:clrMapOvr>
    <a:masterClrMapping/>
  </p:clrMapOvr>
  <p:transition spd="slow">
    <p:cover dir="d"/>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2.pn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yw pakietu Off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otyw pakietu Office">
      <a:majorFont>
        <a:latin typeface="Helvetica"/>
        <a:ea typeface="Helvetica"/>
        <a:cs typeface="Helvetica"/>
      </a:majorFont>
      <a:minorFont>
        <a:latin typeface="Helvetica"/>
        <a:ea typeface="Helvetica"/>
        <a:cs typeface="Helvetic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342900" marR="0" indent="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Gill Sans" charset="0"/>
            <a:cs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342900" marR="0" indent="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Gill Sans" charset="0"/>
            <a:cs typeface="Gill Sans" charset="0"/>
            <a:sym typeface="Gill Sans" charset="0"/>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5282</TotalTime>
  <Words>1323</Words>
  <Application>Microsoft Office PowerPoint</Application>
  <PresentationFormat>On-screen Show (4:3)</PresentationFormat>
  <Paragraphs>137</Paragraphs>
  <Slides>21</Slides>
  <Notes>13</Notes>
  <HiddenSlides>0</HiddenSlides>
  <MMClips>0</MMClips>
  <ScaleCrop>false</ScaleCrop>
  <HeadingPairs>
    <vt:vector size="6" baseType="variant">
      <vt:variant>
        <vt:lpstr>Theme</vt:lpstr>
      </vt:variant>
      <vt:variant>
        <vt:i4>4</vt:i4>
      </vt:variant>
      <vt:variant>
        <vt:lpstr>Embedded OLE Servers</vt:lpstr>
      </vt:variant>
      <vt:variant>
        <vt:i4>0</vt:i4>
      </vt:variant>
      <vt:variant>
        <vt:lpstr>Slide Titles</vt:lpstr>
      </vt:variant>
      <vt:variant>
        <vt:i4>21</vt:i4>
      </vt:variant>
    </vt:vector>
  </HeadingPairs>
  <TitlesOfParts>
    <vt:vector size="25" baseType="lpstr">
      <vt:lpstr>Thème Office</vt:lpstr>
      <vt:lpstr>2_Custom Design</vt:lpstr>
      <vt:lpstr>Motyw pakietu Office</vt:lpstr>
      <vt:lpstr>1_Thème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Datar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Kristijan RADOJCIC</dc:creator>
  <cp:lastModifiedBy>Alison</cp:lastModifiedBy>
  <cp:revision>316</cp:revision>
  <dcterms:created xsi:type="dcterms:W3CDTF">2015-09-18T11:28:39Z</dcterms:created>
  <dcterms:modified xsi:type="dcterms:W3CDTF">2017-04-05T12:58:46Z</dcterms:modified>
</cp:coreProperties>
</file>