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7"/>
  </p:notesMasterIdLst>
  <p:handoutMasterIdLst>
    <p:handoutMasterId r:id="rId18"/>
  </p:handoutMasterIdLst>
  <p:sldIdLst>
    <p:sldId id="438" r:id="rId3"/>
    <p:sldId id="396" r:id="rId4"/>
    <p:sldId id="439" r:id="rId5"/>
    <p:sldId id="464" r:id="rId6"/>
    <p:sldId id="466" r:id="rId7"/>
    <p:sldId id="463" r:id="rId8"/>
    <p:sldId id="467" r:id="rId9"/>
    <p:sldId id="468" r:id="rId10"/>
    <p:sldId id="471" r:id="rId11"/>
    <p:sldId id="472" r:id="rId12"/>
    <p:sldId id="473" r:id="rId13"/>
    <p:sldId id="474" r:id="rId14"/>
    <p:sldId id="306" r:id="rId15"/>
    <p:sldId id="355" r:id="rId16"/>
  </p:sldIdLst>
  <p:sldSz cx="9144000" cy="6858000" type="screen4x3"/>
  <p:notesSz cx="6881813" cy="10002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7" autoAdjust="0"/>
    <p:restoredTop sz="73671" autoAdjust="0"/>
  </p:normalViewPr>
  <p:slideViewPr>
    <p:cSldViewPr>
      <p:cViewPr>
        <p:scale>
          <a:sx n="90" d="100"/>
          <a:sy n="90" d="100"/>
        </p:scale>
        <p:origin x="30" y="192"/>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3206" y="-86"/>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DC5987B7-196A-4D7D-B267-AC07E8A83C96}" type="datetimeFigureOut">
              <a:rPr lang="en-GB" smtClean="0"/>
              <a:pPr/>
              <a:t>09/03/2017</a:t>
            </a:fld>
            <a:endParaRPr lang="en-GB"/>
          </a:p>
        </p:txBody>
      </p:sp>
      <p:sp>
        <p:nvSpPr>
          <p:cNvPr id="4" name="Footer Placeholder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95F1A56B-6DF4-4A66-BBBF-0FA508FF73AE}" type="slidenum">
              <a:rPr lang="en-GB" smtClean="0"/>
              <a:pPr/>
              <a:t>‹#›</a:t>
            </a:fld>
            <a:endParaRPr lang="en-GB"/>
          </a:p>
        </p:txBody>
      </p:sp>
    </p:spTree>
    <p:extLst>
      <p:ext uri="{BB962C8B-B14F-4D97-AF65-F5344CB8AC3E}">
        <p14:creationId xmlns:p14="http://schemas.microsoft.com/office/powerpoint/2010/main" val="71419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6168C0AA-849B-49F7-BDE2-47DBF8C46C5B}" type="datetimeFigureOut">
              <a:rPr lang="en-GB" smtClean="0"/>
              <a:pPr/>
              <a:t>09/03/2017</a:t>
            </a:fld>
            <a:endParaRPr lang="en-GB"/>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F969CCD9-984A-4912-B38F-3D9A2017B3B6}" type="slidenum">
              <a:rPr lang="en-GB" smtClean="0"/>
              <a:pPr/>
              <a:t>‹#›</a:t>
            </a:fld>
            <a:endParaRPr lang="en-GB"/>
          </a:p>
        </p:txBody>
      </p:sp>
    </p:spTree>
    <p:extLst>
      <p:ext uri="{BB962C8B-B14F-4D97-AF65-F5344CB8AC3E}">
        <p14:creationId xmlns:p14="http://schemas.microsoft.com/office/powerpoint/2010/main" val="56443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Tracey to introduce</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2087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5" name="Rectangle 4"/>
          <p:cNvSpPr>
            <a:spLocks noGrp="1" noChangeArrowheads="1"/>
          </p:cNvSpPr>
          <p:nvPr>
            <p:ph type="ctrTitle"/>
          </p:nvPr>
        </p:nvSpPr>
        <p:spPr bwMode="auto">
          <a:xfrm>
            <a:off x="1447200" y="457200"/>
            <a:ext cx="7254874" cy="1066800"/>
          </a:xfrm>
        </p:spPr>
        <p:txBody>
          <a:bodyPr/>
          <a:lstStyle>
            <a:lvl1pPr>
              <a:defRPr sz="2800"/>
            </a:lvl1pPr>
          </a:lstStyle>
          <a:p>
            <a:r>
              <a:rPr lang="en-GB" dirty="0"/>
              <a:t>Click to edit Master title style</a:t>
            </a:r>
          </a:p>
        </p:txBody>
      </p:sp>
      <p:sp>
        <p:nvSpPr>
          <p:cNvPr id="26" name="Rectangle 5"/>
          <p:cNvSpPr>
            <a:spLocks noGrp="1" noChangeArrowheads="1"/>
          </p:cNvSpPr>
          <p:nvPr>
            <p:ph type="subTitle" idx="1"/>
          </p:nvPr>
        </p:nvSpPr>
        <p:spPr bwMode="auto">
          <a:xfrm>
            <a:off x="1431925" y="1182688"/>
            <a:ext cx="7254874" cy="874712"/>
          </a:xfrm>
        </p:spPr>
        <p:txBody>
          <a:bodyPr/>
          <a:lstStyle>
            <a:lvl1pPr marL="0" indent="0">
              <a:buFontTx/>
              <a:buNone/>
              <a:defRPr sz="1500" b="0"/>
            </a:lvl1pPr>
          </a:lstStyle>
          <a:p>
            <a:r>
              <a:rPr lang="en-GB"/>
              <a:t>Click to edit Master subtitle style</a:t>
            </a:r>
          </a:p>
        </p:txBody>
      </p:sp>
    </p:spTree>
    <p:extLst>
      <p:ext uri="{BB962C8B-B14F-4D97-AF65-F5344CB8AC3E}">
        <p14:creationId xmlns:p14="http://schemas.microsoft.com/office/powerpoint/2010/main" val="253676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719138"/>
          </a:xfrm>
          <a:prstGeom prst="rect">
            <a:avLst/>
          </a:prstGeom>
        </p:spPr>
        <p:txBody>
          <a:bodyPr/>
          <a:lstStyle/>
          <a:p>
            <a:r>
              <a:rPr lang="en-GB" smtClean="0"/>
              <a:t>Click to edit Master title style</a:t>
            </a:r>
            <a:endParaRPr lang="en-GB"/>
          </a:p>
        </p:txBody>
      </p:sp>
      <p:sp>
        <p:nvSpPr>
          <p:cNvPr id="3" name="Footer Placeholder 2"/>
          <p:cNvSpPr>
            <a:spLocks noGrp="1"/>
          </p:cNvSpPr>
          <p:nvPr>
            <p:ph type="ftr" sz="quarter" idx="10"/>
          </p:nvPr>
        </p:nvSpPr>
        <p:spPr>
          <a:xfrm>
            <a:off x="1905000" y="6477000"/>
            <a:ext cx="5181600" cy="228600"/>
          </a:xfrm>
          <a:prstGeom prst="rect">
            <a:avLst/>
          </a:prstGeom>
        </p:spPr>
        <p:txBody>
          <a:bodyPr/>
          <a:lstStyle>
            <a:lvl1pPr defTabSz="914400">
              <a:buClrTx/>
              <a:buSzTx/>
              <a:buFontTx/>
              <a:buNone/>
              <a:defRPr>
                <a:solidFill>
                  <a:srgbClr val="FFD73C"/>
                </a:solidFill>
                <a:latin typeface="Arial" charset="0"/>
                <a:ea typeface="ＭＳ Ｐゴシック" charset="0"/>
              </a:defRPr>
            </a:lvl1pPr>
          </a:lstStyle>
          <a:p>
            <a:pPr>
              <a:defRPr/>
            </a:pPr>
            <a:r>
              <a:rPr lang="en-GB"/>
              <a:t>Title of presentation I </a:t>
            </a:r>
            <a:fld id="{CE25EF92-EB10-5F45-9304-8E7FBB05AF17}" type="datetime2">
              <a:rPr lang="en-GB"/>
              <a:pPr>
                <a:defRPr/>
              </a:pPr>
              <a:t>Thursday, 09 March 2017</a:t>
            </a:fld>
            <a:r>
              <a:rPr lang="en-GB"/>
              <a:t> I Page </a:t>
            </a:r>
            <a:fld id="{3C2B92D2-1E3E-49DB-B8D2-29F76CE0B213}" type="slidenum">
              <a:rPr lang="en-GB"/>
              <a:pPr>
                <a:defRPr/>
              </a:pPr>
              <a:t>‹#›</a:t>
            </a:fld>
            <a:endParaRPr lang="en-GB"/>
          </a:p>
        </p:txBody>
      </p:sp>
    </p:spTree>
    <p:extLst>
      <p:ext uri="{BB962C8B-B14F-4D97-AF65-F5344CB8AC3E}">
        <p14:creationId xmlns:p14="http://schemas.microsoft.com/office/powerpoint/2010/main" val="100037370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690019" y="3886200"/>
            <a:ext cx="7800213" cy="17526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F9CD8-F1B4-5048-91BD-F4B57AA499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615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5547 Esimec powerpoint_p2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33338"/>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3"/>
          <p:cNvSpPr>
            <a:spLocks noChangeArrowheads="1"/>
          </p:cNvSpPr>
          <p:nvPr userDrawn="1"/>
        </p:nvSpPr>
        <p:spPr bwMode="auto">
          <a:xfrm>
            <a:off x="5724525" y="3068638"/>
            <a:ext cx="4610100" cy="4610100"/>
          </a:xfrm>
          <a:prstGeom prst="ellipse">
            <a:avLst/>
          </a:prstGeom>
          <a:solidFill>
            <a:schemeClr val="bg1"/>
          </a:solidFill>
          <a:ln w="9525">
            <a:solidFill>
              <a:srgbClr val="004593"/>
            </a:solidFill>
            <a:round/>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ctrTitle"/>
          </p:nvPr>
        </p:nvSpPr>
        <p:spPr>
          <a:xfrm>
            <a:off x="685800" y="2130425"/>
            <a:ext cx="4674347"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00020" y="3886200"/>
            <a:ext cx="4660128"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B045A5F0-9697-9549-88A7-2307CEB384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726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Freeform 15"/>
          <p:cNvSpPr>
            <a:spLocks/>
          </p:cNvSpPr>
          <p:nvPr userDrawn="1"/>
        </p:nvSpPr>
        <p:spPr bwMode="gray">
          <a:xfrm>
            <a:off x="0" y="0"/>
            <a:ext cx="9144000" cy="2393950"/>
          </a:xfrm>
          <a:custGeom>
            <a:avLst/>
            <a:gdLst>
              <a:gd name="T0" fmla="*/ 0 w 5760"/>
              <a:gd name="T1" fmla="*/ 0 h 1508"/>
              <a:gd name="T2" fmla="*/ 0 w 5760"/>
              <a:gd name="T3" fmla="*/ 2147483647 h 1508"/>
              <a:gd name="T4" fmla="*/ 2147483647 w 5760"/>
              <a:gd name="T5" fmla="*/ 2147483647 h 1508"/>
              <a:gd name="T6" fmla="*/ 2147483647 w 5760"/>
              <a:gd name="T7" fmla="*/ 0 h 1508"/>
              <a:gd name="T8" fmla="*/ 0 w 5760"/>
              <a:gd name="T9" fmla="*/ 0 h 1508"/>
              <a:gd name="T10" fmla="*/ 0 w 5760"/>
              <a:gd name="T11" fmla="*/ 0 h 1508"/>
              <a:gd name="T12" fmla="*/ 0 w 5760"/>
              <a:gd name="T13" fmla="*/ 0 h 1508"/>
              <a:gd name="T14" fmla="*/ 0 60000 65536"/>
              <a:gd name="T15" fmla="*/ 0 60000 65536"/>
              <a:gd name="T16" fmla="*/ 0 60000 65536"/>
              <a:gd name="T17" fmla="*/ 0 60000 65536"/>
              <a:gd name="T18" fmla="*/ 0 60000 65536"/>
              <a:gd name="T19" fmla="*/ 0 60000 65536"/>
              <a:gd name="T20" fmla="*/ 0 60000 65536"/>
              <a:gd name="T21" fmla="*/ 0 w 5760"/>
              <a:gd name="T22" fmla="*/ 0 h 1508"/>
              <a:gd name="T23" fmla="*/ 5760 w 5760"/>
              <a:gd name="T24" fmla="*/ 1508 h 1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1508">
                <a:moveTo>
                  <a:pt x="0" y="0"/>
                </a:moveTo>
                <a:lnTo>
                  <a:pt x="0" y="1508"/>
                </a:lnTo>
                <a:cubicBezTo>
                  <a:pt x="0" y="1508"/>
                  <a:pt x="2187" y="955"/>
                  <a:pt x="5760" y="924"/>
                </a:cubicBezTo>
                <a:cubicBezTo>
                  <a:pt x="5760" y="462"/>
                  <a:pt x="5760" y="0"/>
                  <a:pt x="5760" y="0"/>
                </a:cubicBezTo>
                <a:lnTo>
                  <a:pt x="0" y="0"/>
                </a:lnTo>
                <a:close/>
              </a:path>
            </a:pathLst>
          </a:custGeom>
          <a:solidFill>
            <a:schemeClr val="bg1"/>
          </a:solidFill>
          <a:ln w="25400">
            <a:solidFill>
              <a:schemeClr val="bg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Rectangle 8"/>
          <p:cNvSpPr>
            <a:spLocks noChangeArrowheads="1"/>
          </p:cNvSpPr>
          <p:nvPr userDrawn="1"/>
        </p:nvSpPr>
        <p:spPr bwMode="auto">
          <a:xfrm>
            <a:off x="0" y="1471613"/>
            <a:ext cx="1484313" cy="4137025"/>
          </a:xfrm>
          <a:prstGeom prst="rect">
            <a:avLst/>
          </a:prstGeom>
          <a:solidFill>
            <a:srgbClr val="0045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grpSp>
        <p:nvGrpSpPr>
          <p:cNvPr id="6" name="Group 137"/>
          <p:cNvGrpSpPr>
            <a:grpSpLocks/>
          </p:cNvGrpSpPr>
          <p:nvPr userDrawn="1"/>
        </p:nvGrpSpPr>
        <p:grpSpPr bwMode="auto">
          <a:xfrm>
            <a:off x="-15875" y="0"/>
            <a:ext cx="9159875" cy="6858000"/>
            <a:chOff x="-15875" y="0"/>
            <a:chExt cx="9159875" cy="6858000"/>
          </a:xfrm>
        </p:grpSpPr>
        <p:sp>
          <p:nvSpPr>
            <p:cNvPr id="7" name="Freeform 15"/>
            <p:cNvSpPr>
              <a:spLocks/>
            </p:cNvSpPr>
            <p:nvPr userDrawn="1"/>
          </p:nvSpPr>
          <p:spPr bwMode="gray">
            <a:xfrm>
              <a:off x="0" y="0"/>
              <a:ext cx="9144000" cy="2393950"/>
            </a:xfrm>
            <a:custGeom>
              <a:avLst/>
              <a:gdLst>
                <a:gd name="T0" fmla="*/ 0 w 5760"/>
                <a:gd name="T1" fmla="*/ 0 h 1508"/>
                <a:gd name="T2" fmla="*/ 0 w 5760"/>
                <a:gd name="T3" fmla="*/ 2147483647 h 1508"/>
                <a:gd name="T4" fmla="*/ 2147483647 w 5760"/>
                <a:gd name="T5" fmla="*/ 2147483647 h 1508"/>
                <a:gd name="T6" fmla="*/ 2147483647 w 5760"/>
                <a:gd name="T7" fmla="*/ 0 h 1508"/>
                <a:gd name="T8" fmla="*/ 0 w 5760"/>
                <a:gd name="T9" fmla="*/ 0 h 1508"/>
                <a:gd name="T10" fmla="*/ 0 w 5760"/>
                <a:gd name="T11" fmla="*/ 0 h 1508"/>
                <a:gd name="T12" fmla="*/ 0 w 5760"/>
                <a:gd name="T13" fmla="*/ 0 h 1508"/>
                <a:gd name="T14" fmla="*/ 0 60000 65536"/>
                <a:gd name="T15" fmla="*/ 0 60000 65536"/>
                <a:gd name="T16" fmla="*/ 0 60000 65536"/>
                <a:gd name="T17" fmla="*/ 0 60000 65536"/>
                <a:gd name="T18" fmla="*/ 0 60000 65536"/>
                <a:gd name="T19" fmla="*/ 0 60000 65536"/>
                <a:gd name="T20" fmla="*/ 0 60000 65536"/>
                <a:gd name="T21" fmla="*/ 0 w 5760"/>
                <a:gd name="T22" fmla="*/ 0 h 1508"/>
                <a:gd name="T23" fmla="*/ 5760 w 5760"/>
                <a:gd name="T24" fmla="*/ 1508 h 1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1508">
                  <a:moveTo>
                    <a:pt x="0" y="0"/>
                  </a:moveTo>
                  <a:lnTo>
                    <a:pt x="0" y="1508"/>
                  </a:lnTo>
                  <a:cubicBezTo>
                    <a:pt x="0" y="1508"/>
                    <a:pt x="2187" y="955"/>
                    <a:pt x="5760" y="924"/>
                  </a:cubicBezTo>
                  <a:cubicBezTo>
                    <a:pt x="5760" y="462"/>
                    <a:pt x="5760" y="0"/>
                    <a:pt x="5760"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8" name="Freeform 19"/>
            <p:cNvSpPr>
              <a:spLocks/>
            </p:cNvSpPr>
            <p:nvPr/>
          </p:nvSpPr>
          <p:spPr bwMode="gray">
            <a:xfrm>
              <a:off x="5743575" y="4529138"/>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 name="Freeform 20"/>
            <p:cNvSpPr>
              <a:spLocks/>
            </p:cNvSpPr>
            <p:nvPr/>
          </p:nvSpPr>
          <p:spPr bwMode="gray">
            <a:xfrm>
              <a:off x="3683000" y="4068763"/>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Freeform 27"/>
            <p:cNvSpPr>
              <a:spLocks/>
            </p:cNvSpPr>
            <p:nvPr/>
          </p:nvSpPr>
          <p:spPr bwMode="gray">
            <a:xfrm>
              <a:off x="3138488" y="5037138"/>
              <a:ext cx="76200" cy="65087"/>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1" name="Freeform 28"/>
            <p:cNvSpPr>
              <a:spLocks/>
            </p:cNvSpPr>
            <p:nvPr/>
          </p:nvSpPr>
          <p:spPr bwMode="gray">
            <a:xfrm>
              <a:off x="2541588" y="5116513"/>
              <a:ext cx="76200" cy="79375"/>
            </a:xfrm>
            <a:custGeom>
              <a:avLst/>
              <a:gdLst>
                <a:gd name="T0" fmla="*/ 2147483647 w 48"/>
                <a:gd name="T1" fmla="*/ 2147483647 h 50"/>
                <a:gd name="T2" fmla="*/ 0 w 48"/>
                <a:gd name="T3" fmla="*/ 2147483647 h 50"/>
                <a:gd name="T4" fmla="*/ 0 w 48"/>
                <a:gd name="T5" fmla="*/ 0 h 50"/>
                <a:gd name="T6" fmla="*/ 2147483647 w 48"/>
                <a:gd name="T7" fmla="*/ 0 h 50"/>
                <a:gd name="T8" fmla="*/ 2147483647 w 48"/>
                <a:gd name="T9" fmla="*/ 2147483647 h 50"/>
                <a:gd name="T10" fmla="*/ 2147483647 w 48"/>
                <a:gd name="T11" fmla="*/ 2147483647 h 50"/>
                <a:gd name="T12" fmla="*/ 2147483647 w 48"/>
                <a:gd name="T13" fmla="*/ 2147483647 h 50"/>
                <a:gd name="T14" fmla="*/ 0 60000 65536"/>
                <a:gd name="T15" fmla="*/ 0 60000 65536"/>
                <a:gd name="T16" fmla="*/ 0 60000 65536"/>
                <a:gd name="T17" fmla="*/ 0 60000 65536"/>
                <a:gd name="T18" fmla="*/ 0 60000 65536"/>
                <a:gd name="T19" fmla="*/ 0 60000 65536"/>
                <a:gd name="T20" fmla="*/ 0 60000 65536"/>
                <a:gd name="T21" fmla="*/ 0 w 48"/>
                <a:gd name="T22" fmla="*/ 0 h 50"/>
                <a:gd name="T23" fmla="*/ 48 w 48"/>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0">
                  <a:moveTo>
                    <a:pt x="48" y="50"/>
                  </a:moveTo>
                  <a:lnTo>
                    <a:pt x="0" y="50"/>
                  </a:lnTo>
                  <a:lnTo>
                    <a:pt x="0" y="0"/>
                  </a:lnTo>
                  <a:lnTo>
                    <a:pt x="48" y="0"/>
                  </a:lnTo>
                  <a:lnTo>
                    <a:pt x="48" y="50"/>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Freeform 29"/>
            <p:cNvSpPr>
              <a:spLocks/>
            </p:cNvSpPr>
            <p:nvPr/>
          </p:nvSpPr>
          <p:spPr bwMode="gray">
            <a:xfrm>
              <a:off x="3770313" y="4460875"/>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Freeform 30"/>
            <p:cNvSpPr>
              <a:spLocks/>
            </p:cNvSpPr>
            <p:nvPr/>
          </p:nvSpPr>
          <p:spPr bwMode="gray">
            <a:xfrm>
              <a:off x="5262563" y="2938463"/>
              <a:ext cx="76200" cy="77787"/>
            </a:xfrm>
            <a:custGeom>
              <a:avLst/>
              <a:gdLst>
                <a:gd name="T0" fmla="*/ 2147483647 w 48"/>
                <a:gd name="T1" fmla="*/ 2147483647 h 49"/>
                <a:gd name="T2" fmla="*/ 0 w 48"/>
                <a:gd name="T3" fmla="*/ 2147483647 h 49"/>
                <a:gd name="T4" fmla="*/ 0 w 48"/>
                <a:gd name="T5" fmla="*/ 0 h 49"/>
                <a:gd name="T6" fmla="*/ 2147483647 w 48"/>
                <a:gd name="T7" fmla="*/ 0 h 49"/>
                <a:gd name="T8" fmla="*/ 2147483647 w 48"/>
                <a:gd name="T9" fmla="*/ 2147483647 h 49"/>
                <a:gd name="T10" fmla="*/ 2147483647 w 48"/>
                <a:gd name="T11" fmla="*/ 2147483647 h 49"/>
                <a:gd name="T12" fmla="*/ 2147483647 w 48"/>
                <a:gd name="T13" fmla="*/ 2147483647 h 49"/>
                <a:gd name="T14" fmla="*/ 0 60000 65536"/>
                <a:gd name="T15" fmla="*/ 0 60000 65536"/>
                <a:gd name="T16" fmla="*/ 0 60000 65536"/>
                <a:gd name="T17" fmla="*/ 0 60000 65536"/>
                <a:gd name="T18" fmla="*/ 0 60000 65536"/>
                <a:gd name="T19" fmla="*/ 0 60000 65536"/>
                <a:gd name="T20" fmla="*/ 0 60000 65536"/>
                <a:gd name="T21" fmla="*/ 0 w 48"/>
                <a:gd name="T22" fmla="*/ 0 h 49"/>
                <a:gd name="T23" fmla="*/ 48 w 4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9">
                  <a:moveTo>
                    <a:pt x="48" y="49"/>
                  </a:moveTo>
                  <a:lnTo>
                    <a:pt x="0" y="49"/>
                  </a:lnTo>
                  <a:lnTo>
                    <a:pt x="0" y="0"/>
                  </a:lnTo>
                  <a:lnTo>
                    <a:pt x="48" y="0"/>
                  </a:lnTo>
                  <a:lnTo>
                    <a:pt x="48" y="49"/>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Freeform 31"/>
            <p:cNvSpPr>
              <a:spLocks/>
            </p:cNvSpPr>
            <p:nvPr/>
          </p:nvSpPr>
          <p:spPr bwMode="gray">
            <a:xfrm>
              <a:off x="6116638" y="4597400"/>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5" name="Freeform 21"/>
            <p:cNvSpPr>
              <a:spLocks noChangeArrowheads="1"/>
            </p:cNvSpPr>
            <p:nvPr/>
          </p:nvSpPr>
          <p:spPr bwMode="gray">
            <a:xfrm flipH="1">
              <a:off x="3810000" y="4497388"/>
              <a:ext cx="649288" cy="1100137"/>
            </a:xfrm>
            <a:custGeom>
              <a:avLst/>
              <a:gdLst>
                <a:gd name="T0" fmla="*/ 2147483647 w 1172"/>
                <a:gd name="T1" fmla="*/ 0 h 851"/>
                <a:gd name="T2" fmla="*/ 0 w 1172"/>
                <a:gd name="T3" fmla="*/ 2147483647 h 851"/>
                <a:gd name="T4" fmla="*/ 0 60000 65536"/>
                <a:gd name="T5" fmla="*/ 0 60000 65536"/>
                <a:gd name="T6" fmla="*/ 0 w 1172"/>
                <a:gd name="T7" fmla="*/ 0 h 851"/>
                <a:gd name="T8" fmla="*/ 1172 w 1172"/>
                <a:gd name="T9" fmla="*/ 851 h 851"/>
              </a:gdLst>
              <a:ahLst/>
              <a:cxnLst>
                <a:cxn ang="T4">
                  <a:pos x="T0" y="T1"/>
                </a:cxn>
                <a:cxn ang="T5">
                  <a:pos x="T2" y="T3"/>
                </a:cxn>
              </a:cxnLst>
              <a:rect l="T6" t="T7" r="T8" b="T9"/>
              <a:pathLst>
                <a:path w="1172" h="851">
                  <a:moveTo>
                    <a:pt x="1172" y="0"/>
                  </a:moveTo>
                  <a:cubicBezTo>
                    <a:pt x="1172" y="0"/>
                    <a:pt x="526" y="397"/>
                    <a:pt x="0"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 name="Freeform 22"/>
            <p:cNvSpPr>
              <a:spLocks noChangeArrowheads="1"/>
            </p:cNvSpPr>
            <p:nvPr/>
          </p:nvSpPr>
          <p:spPr bwMode="gray">
            <a:xfrm>
              <a:off x="5289550" y="4591050"/>
              <a:ext cx="890588" cy="1019175"/>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Freeform 23"/>
            <p:cNvSpPr>
              <a:spLocks noChangeArrowheads="1"/>
            </p:cNvSpPr>
            <p:nvPr/>
          </p:nvSpPr>
          <p:spPr bwMode="gray">
            <a:xfrm>
              <a:off x="0" y="3602038"/>
              <a:ext cx="9144000" cy="1689100"/>
            </a:xfrm>
            <a:custGeom>
              <a:avLst/>
              <a:gdLst>
                <a:gd name="T0" fmla="*/ 0 w 5804"/>
                <a:gd name="T1" fmla="*/ 2147483647 h 1077"/>
                <a:gd name="T2" fmla="*/ 2147483647 w 5804"/>
                <a:gd name="T3" fmla="*/ 0 h 1077"/>
                <a:gd name="T4" fmla="*/ 0 60000 65536"/>
                <a:gd name="T5" fmla="*/ 0 60000 65536"/>
                <a:gd name="T6" fmla="*/ 0 w 5804"/>
                <a:gd name="T7" fmla="*/ 0 h 1077"/>
                <a:gd name="T8" fmla="*/ 5804 w 5804"/>
                <a:gd name="T9" fmla="*/ 1077 h 1077"/>
              </a:gdLst>
              <a:ahLst/>
              <a:cxnLst>
                <a:cxn ang="T4">
                  <a:pos x="T0" y="T1"/>
                </a:cxn>
                <a:cxn ang="T5">
                  <a:pos x="T2" y="T3"/>
                </a:cxn>
              </a:cxnLst>
              <a:rect l="T6" t="T7" r="T8" b="T9"/>
              <a:pathLst>
                <a:path w="5804" h="1077">
                  <a:moveTo>
                    <a:pt x="0" y="1077"/>
                  </a:moveTo>
                  <a:cubicBezTo>
                    <a:pt x="2373" y="533"/>
                    <a:pt x="5804" y="0"/>
                    <a:pt x="5804" y="0"/>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 name="Freeform 24"/>
            <p:cNvSpPr>
              <a:spLocks noChangeArrowheads="1"/>
            </p:cNvSpPr>
            <p:nvPr/>
          </p:nvSpPr>
          <p:spPr bwMode="gray">
            <a:xfrm>
              <a:off x="1431925" y="3975100"/>
              <a:ext cx="1666875" cy="1612900"/>
            </a:xfrm>
            <a:custGeom>
              <a:avLst/>
              <a:gdLst>
                <a:gd name="T0" fmla="*/ 0 w 1296"/>
                <a:gd name="T1" fmla="*/ 2147483647 h 572"/>
                <a:gd name="T2" fmla="*/ 2147483647 w 1296"/>
                <a:gd name="T3" fmla="*/ 0 h 572"/>
                <a:gd name="T4" fmla="*/ 0 60000 65536"/>
                <a:gd name="T5" fmla="*/ 0 60000 65536"/>
                <a:gd name="T6" fmla="*/ 0 w 1296"/>
                <a:gd name="T7" fmla="*/ 0 h 572"/>
                <a:gd name="T8" fmla="*/ 1296 w 1296"/>
                <a:gd name="T9" fmla="*/ 572 h 572"/>
              </a:gdLst>
              <a:ahLst/>
              <a:cxnLst>
                <a:cxn ang="T4">
                  <a:pos x="T0" y="T1"/>
                </a:cxn>
                <a:cxn ang="T5">
                  <a:pos x="T2" y="T3"/>
                </a:cxn>
              </a:cxnLst>
              <a:rect l="T6" t="T7" r="T8" b="T9"/>
              <a:pathLst>
                <a:path w="1296" h="572">
                  <a:moveTo>
                    <a:pt x="0" y="572"/>
                  </a:moveTo>
                  <a:cubicBezTo>
                    <a:pt x="610" y="275"/>
                    <a:pt x="1296" y="0"/>
                    <a:pt x="1296" y="0"/>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 name="Freeform 26"/>
            <p:cNvSpPr>
              <a:spLocks noChangeArrowheads="1"/>
            </p:cNvSpPr>
            <p:nvPr/>
          </p:nvSpPr>
          <p:spPr bwMode="gray">
            <a:xfrm>
              <a:off x="-15875" y="4135438"/>
              <a:ext cx="3711575" cy="1154112"/>
            </a:xfrm>
            <a:custGeom>
              <a:avLst/>
              <a:gdLst>
                <a:gd name="T0" fmla="*/ 0 w 2496"/>
                <a:gd name="T1" fmla="*/ 2147483647 h 804"/>
                <a:gd name="T2" fmla="*/ 2147483647 w 2496"/>
                <a:gd name="T3" fmla="*/ 0 h 804"/>
                <a:gd name="T4" fmla="*/ 0 60000 65536"/>
                <a:gd name="T5" fmla="*/ 0 60000 65536"/>
                <a:gd name="T6" fmla="*/ 0 w 2496"/>
                <a:gd name="T7" fmla="*/ 0 h 804"/>
                <a:gd name="T8" fmla="*/ 2496 w 2496"/>
                <a:gd name="T9" fmla="*/ 804 h 804"/>
              </a:gdLst>
              <a:ahLst/>
              <a:cxnLst>
                <a:cxn ang="T4">
                  <a:pos x="T0" y="T1"/>
                </a:cxn>
                <a:cxn ang="T5">
                  <a:pos x="T2" y="T3"/>
                </a:cxn>
              </a:cxnLst>
              <a:rect l="T6" t="T7" r="T8" b="T9"/>
              <a:pathLst>
                <a:path w="2496" h="804">
                  <a:moveTo>
                    <a:pt x="0" y="804"/>
                  </a:moveTo>
                  <a:cubicBezTo>
                    <a:pt x="0" y="804"/>
                    <a:pt x="911" y="421"/>
                    <a:pt x="2496" y="0"/>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 name="Freeform 28"/>
            <p:cNvSpPr>
              <a:spLocks/>
            </p:cNvSpPr>
            <p:nvPr/>
          </p:nvSpPr>
          <p:spPr bwMode="gray">
            <a:xfrm>
              <a:off x="3062288" y="3922713"/>
              <a:ext cx="76200" cy="79375"/>
            </a:xfrm>
            <a:custGeom>
              <a:avLst/>
              <a:gdLst>
                <a:gd name="T0" fmla="*/ 2147483647 w 48"/>
                <a:gd name="T1" fmla="*/ 2147483647 h 50"/>
                <a:gd name="T2" fmla="*/ 0 w 48"/>
                <a:gd name="T3" fmla="*/ 2147483647 h 50"/>
                <a:gd name="T4" fmla="*/ 0 w 48"/>
                <a:gd name="T5" fmla="*/ 0 h 50"/>
                <a:gd name="T6" fmla="*/ 2147483647 w 48"/>
                <a:gd name="T7" fmla="*/ 0 h 50"/>
                <a:gd name="T8" fmla="*/ 2147483647 w 48"/>
                <a:gd name="T9" fmla="*/ 2147483647 h 50"/>
                <a:gd name="T10" fmla="*/ 2147483647 w 48"/>
                <a:gd name="T11" fmla="*/ 2147483647 h 50"/>
                <a:gd name="T12" fmla="*/ 2147483647 w 48"/>
                <a:gd name="T13" fmla="*/ 2147483647 h 50"/>
                <a:gd name="T14" fmla="*/ 0 60000 65536"/>
                <a:gd name="T15" fmla="*/ 0 60000 65536"/>
                <a:gd name="T16" fmla="*/ 0 60000 65536"/>
                <a:gd name="T17" fmla="*/ 0 60000 65536"/>
                <a:gd name="T18" fmla="*/ 0 60000 65536"/>
                <a:gd name="T19" fmla="*/ 0 60000 65536"/>
                <a:gd name="T20" fmla="*/ 0 60000 65536"/>
                <a:gd name="T21" fmla="*/ 0 w 48"/>
                <a:gd name="T22" fmla="*/ 0 h 50"/>
                <a:gd name="T23" fmla="*/ 48 w 48"/>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0">
                  <a:moveTo>
                    <a:pt x="48" y="50"/>
                  </a:moveTo>
                  <a:lnTo>
                    <a:pt x="0" y="50"/>
                  </a:lnTo>
                  <a:lnTo>
                    <a:pt x="0" y="0"/>
                  </a:lnTo>
                  <a:lnTo>
                    <a:pt x="48" y="0"/>
                  </a:lnTo>
                  <a:lnTo>
                    <a:pt x="48" y="50"/>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 name="Freeform 29"/>
            <p:cNvSpPr>
              <a:spLocks/>
            </p:cNvSpPr>
            <p:nvPr/>
          </p:nvSpPr>
          <p:spPr bwMode="gray">
            <a:xfrm>
              <a:off x="2832100" y="4127500"/>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 name="Freeform 22"/>
            <p:cNvSpPr>
              <a:spLocks noChangeArrowheads="1"/>
            </p:cNvSpPr>
            <p:nvPr/>
          </p:nvSpPr>
          <p:spPr bwMode="gray">
            <a:xfrm>
              <a:off x="3725863" y="2994025"/>
              <a:ext cx="1563687" cy="1117600"/>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3" name="Freeform 26"/>
            <p:cNvSpPr>
              <a:spLocks noChangeArrowheads="1"/>
            </p:cNvSpPr>
            <p:nvPr/>
          </p:nvSpPr>
          <p:spPr bwMode="gray">
            <a:xfrm flipH="1">
              <a:off x="2870200" y="4148138"/>
              <a:ext cx="439738" cy="1447800"/>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4" name="Freeform 22"/>
            <p:cNvSpPr>
              <a:spLocks noChangeArrowheads="1"/>
            </p:cNvSpPr>
            <p:nvPr/>
          </p:nvSpPr>
          <p:spPr bwMode="gray">
            <a:xfrm>
              <a:off x="3087688" y="2976563"/>
              <a:ext cx="2208212" cy="963612"/>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5" name="Freeform 22"/>
            <p:cNvSpPr>
              <a:spLocks noChangeArrowheads="1"/>
            </p:cNvSpPr>
            <p:nvPr/>
          </p:nvSpPr>
          <p:spPr bwMode="gray">
            <a:xfrm flipH="1">
              <a:off x="5295900" y="2973388"/>
              <a:ext cx="831850" cy="1636712"/>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Freeform 32"/>
            <p:cNvSpPr>
              <a:spLocks noChangeArrowheads="1"/>
            </p:cNvSpPr>
            <p:nvPr/>
          </p:nvSpPr>
          <p:spPr bwMode="gray">
            <a:xfrm>
              <a:off x="3179763" y="5075238"/>
              <a:ext cx="1016000" cy="531812"/>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solidFill>
              <a:srgbClr val="FFFFFF"/>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Freeform 32"/>
            <p:cNvSpPr>
              <a:spLocks noChangeArrowheads="1"/>
            </p:cNvSpPr>
            <p:nvPr/>
          </p:nvSpPr>
          <p:spPr bwMode="gray">
            <a:xfrm>
              <a:off x="3094038" y="3967163"/>
              <a:ext cx="676275" cy="5207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28" name="Straight Connector 81"/>
            <p:cNvCxnSpPr>
              <a:cxnSpLocks noChangeShapeType="1"/>
            </p:cNvCxnSpPr>
            <p:nvPr/>
          </p:nvCxnSpPr>
          <p:spPr bwMode="auto">
            <a:xfrm>
              <a:off x="5782733" y="4576233"/>
              <a:ext cx="364067" cy="55034"/>
            </a:xfrm>
            <a:prstGeom prst="line">
              <a:avLst/>
            </a:prstGeom>
            <a:noFill/>
            <a:ln w="9525">
              <a:solidFill>
                <a:srgbClr val="FFD73C"/>
              </a:solidFill>
              <a:round/>
              <a:headEnd/>
              <a:tailEnd/>
            </a:ln>
            <a:extLst>
              <a:ext uri="{909E8E84-426E-40DD-AFC4-6F175D3DCCD1}">
                <a14:hiddenFill xmlns:a14="http://schemas.microsoft.com/office/drawing/2010/main">
                  <a:noFill/>
                </a14:hiddenFill>
              </a:ext>
            </a:extLst>
          </p:spPr>
        </p:cxnSp>
        <p:sp>
          <p:nvSpPr>
            <p:cNvPr id="29" name="Freeform 32"/>
            <p:cNvSpPr>
              <a:spLocks noChangeArrowheads="1"/>
            </p:cNvSpPr>
            <p:nvPr/>
          </p:nvSpPr>
          <p:spPr bwMode="gray">
            <a:xfrm flipH="1">
              <a:off x="0" y="3954463"/>
              <a:ext cx="3086100" cy="2794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 name="Freeform 32"/>
            <p:cNvSpPr>
              <a:spLocks noChangeArrowheads="1"/>
            </p:cNvSpPr>
            <p:nvPr/>
          </p:nvSpPr>
          <p:spPr bwMode="gray">
            <a:xfrm>
              <a:off x="3057525" y="3960813"/>
              <a:ext cx="2733675" cy="61595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1" name="Freeform 32"/>
            <p:cNvSpPr>
              <a:spLocks noChangeArrowheads="1"/>
            </p:cNvSpPr>
            <p:nvPr/>
          </p:nvSpPr>
          <p:spPr bwMode="gray">
            <a:xfrm flipH="1">
              <a:off x="2598738" y="4521200"/>
              <a:ext cx="1195387" cy="1084263"/>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Freeform 32"/>
            <p:cNvSpPr>
              <a:spLocks noChangeArrowheads="1"/>
            </p:cNvSpPr>
            <p:nvPr/>
          </p:nvSpPr>
          <p:spPr bwMode="gray">
            <a:xfrm>
              <a:off x="3733800" y="4095750"/>
              <a:ext cx="69850" cy="4318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Freeform 22"/>
            <p:cNvSpPr>
              <a:spLocks noChangeArrowheads="1"/>
            </p:cNvSpPr>
            <p:nvPr/>
          </p:nvSpPr>
          <p:spPr bwMode="gray">
            <a:xfrm>
              <a:off x="2592388" y="3957638"/>
              <a:ext cx="514350" cy="1201737"/>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4" name="Freeform 32"/>
            <p:cNvSpPr>
              <a:spLocks noChangeArrowheads="1"/>
            </p:cNvSpPr>
            <p:nvPr/>
          </p:nvSpPr>
          <p:spPr bwMode="gray">
            <a:xfrm flipH="1" flipV="1">
              <a:off x="5297488" y="2989263"/>
              <a:ext cx="3846512" cy="1893887"/>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Freeform 32"/>
            <p:cNvSpPr>
              <a:spLocks noChangeArrowheads="1"/>
            </p:cNvSpPr>
            <p:nvPr/>
          </p:nvSpPr>
          <p:spPr bwMode="gray">
            <a:xfrm flipH="1" flipV="1">
              <a:off x="6146800" y="4635500"/>
              <a:ext cx="2997200" cy="6223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34"/>
            <p:cNvSpPr>
              <a:spLocks noChangeArrowheads="1"/>
            </p:cNvSpPr>
            <p:nvPr/>
          </p:nvSpPr>
          <p:spPr bwMode="gray">
            <a:xfrm>
              <a:off x="0" y="5607050"/>
              <a:ext cx="9144000" cy="1250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D73C"/>
                </a:solidFill>
                <a:latin typeface="Arial" charset="0"/>
                <a:ea typeface="ＭＳ Ｐゴシック" charset="0"/>
                <a:cs typeface="ＭＳ Ｐゴシック" charset="0"/>
              </a:endParaRPr>
            </a:p>
          </p:txBody>
        </p:sp>
        <p:sp>
          <p:nvSpPr>
            <p:cNvPr id="37" name="Rectangle 13" descr="Logo_EU_couv"/>
            <p:cNvSpPr>
              <a:spLocks noChangeArrowheads="1"/>
            </p:cNvSpPr>
            <p:nvPr/>
          </p:nvSpPr>
          <p:spPr bwMode="gray">
            <a:xfrm>
              <a:off x="346075" y="5770563"/>
              <a:ext cx="1350963" cy="1012825"/>
            </a:xfrm>
            <a:prstGeom prst="rect">
              <a:avLst/>
            </a:prstGeom>
            <a:blipFill dpi="0" rotWithShape="0">
              <a:blip r:embed="rId2"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D73C"/>
                </a:solidFill>
                <a:latin typeface="Arial" charset="0"/>
                <a:ea typeface="ＭＳ Ｐゴシック" charset="0"/>
                <a:cs typeface="ＭＳ Ｐゴシック" charset="0"/>
              </a:endParaRPr>
            </a:p>
          </p:txBody>
        </p:sp>
        <p:sp>
          <p:nvSpPr>
            <p:cNvPr id="38" name="Rectangle 14" descr="Logo_Urbact_couv"/>
            <p:cNvSpPr>
              <a:spLocks noChangeArrowheads="1"/>
            </p:cNvSpPr>
            <p:nvPr/>
          </p:nvSpPr>
          <p:spPr bwMode="gray">
            <a:xfrm>
              <a:off x="6302375" y="5654675"/>
              <a:ext cx="2605088" cy="1158875"/>
            </a:xfrm>
            <a:prstGeom prst="rect">
              <a:avLst/>
            </a:prstGeom>
            <a:blipFill dpi="0" rotWithShape="0">
              <a:blip r:embed="rId3"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D73C"/>
                </a:solidFill>
                <a:latin typeface="Arial" charset="0"/>
                <a:ea typeface="ＭＳ Ｐゴシック" charset="0"/>
                <a:cs typeface="ＭＳ Ｐゴシック" charset="0"/>
              </a:endParaRPr>
            </a:p>
          </p:txBody>
        </p:sp>
        <p:sp>
          <p:nvSpPr>
            <p:cNvPr id="39" name="Freeform 22"/>
            <p:cNvSpPr>
              <a:spLocks noChangeArrowheads="1"/>
            </p:cNvSpPr>
            <p:nvPr/>
          </p:nvSpPr>
          <p:spPr bwMode="gray">
            <a:xfrm flipH="1">
              <a:off x="0" y="3429000"/>
              <a:ext cx="3124200" cy="2176463"/>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pic>
        <p:nvPicPr>
          <p:cNvPr id="40" name="Picture 43" descr="esimec logo colour.jpg"/>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3598863" y="5883275"/>
            <a:ext cx="1644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73600"/>
            <a:ext cx="6954899" cy="1470025"/>
          </a:xfrm>
        </p:spPr>
        <p:txBody>
          <a:bodyPr/>
          <a:lstStyle>
            <a:lvl1pPr algn="l">
              <a:defRPr sz="36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9263" y="931320"/>
            <a:ext cx="6669818" cy="1752600"/>
          </a:xfrm>
        </p:spPr>
        <p:txBody>
          <a:bodyPr/>
          <a:lstStyle>
            <a:lvl1pPr marL="0" indent="0" algn="l">
              <a:buNone/>
              <a:defRPr>
                <a:solidFill>
                  <a:srgbClr val="00459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1"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2"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43" name="Rectangle 6"/>
          <p:cNvSpPr>
            <a:spLocks noGrp="1" noChangeArrowheads="1"/>
          </p:cNvSpPr>
          <p:nvPr>
            <p:ph type="sldNum" sz="quarter" idx="12"/>
          </p:nvPr>
        </p:nvSpPr>
        <p:spPr/>
        <p:txBody>
          <a:bodyPr/>
          <a:lstStyle>
            <a:lvl1pPr>
              <a:defRPr smtClean="0"/>
            </a:lvl1pPr>
          </a:lstStyle>
          <a:p>
            <a:pPr>
              <a:defRPr/>
            </a:pPr>
            <a:fld id="{989D281D-458F-EB43-B7E3-7EA62763DC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341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71614"/>
            <a:ext cx="8229600" cy="465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03D64F-3FA3-014C-918F-684C55B895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4875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B2E651-6C30-1B43-AB4C-A4A91CD75D3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7156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251ED0-422B-154B-A783-60A58B547B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595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D811AF-0A95-E147-97D1-0B164E3F615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964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heme" Target="../theme/them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ext uri="{D42A27DB-BD31-4B8C-83A1-F6EECF244321}">
                <p14:modId xmlns:p14="http://schemas.microsoft.com/office/powerpoint/2010/main" val="677321300"/>
              </p:ext>
            </p:extLst>
          </p:nvPr>
        </p:nvGraphicFramePr>
        <p:xfrm>
          <a:off x="7111421" y="5600700"/>
          <a:ext cx="1925075" cy="792088"/>
        </p:xfrm>
        <a:graphic>
          <a:graphicData uri="http://schemas.openxmlformats.org/presentationml/2006/ole">
            <mc:AlternateContent xmlns:mc="http://schemas.openxmlformats.org/markup-compatibility/2006">
              <mc:Choice xmlns:v="urn:schemas-microsoft-com:vml" Requires="v">
                <p:oleObj spid="_x0000_s2139" r:id="rId5" imgW="9723810" imgH="4315427" progId="">
                  <p:embed/>
                </p:oleObj>
              </mc:Choice>
              <mc:Fallback>
                <p:oleObj r:id="rId5" imgW="9723810" imgH="4315427" progId="">
                  <p:embed/>
                  <p:pic>
                    <p:nvPicPr>
                      <p:cNvPr id="0" name="Picture 90"/>
                      <p:cNvPicPr>
                        <a:picLocks noChangeAspect="1" noChangeArrowheads="1"/>
                      </p:cNvPicPr>
                      <p:nvPr/>
                    </p:nvPicPr>
                    <p:blipFill>
                      <a:blip r:embed="rId6">
                        <a:extLst>
                          <a:ext uri="{28A0092B-C50C-407E-A947-70E740481C1C}">
                            <a14:useLocalDpi xmlns:a14="http://schemas.microsoft.com/office/drawing/2010/main" val="0"/>
                          </a:ext>
                        </a:extLst>
                      </a:blip>
                      <a:srcRect l="5914" t="10101" r="5098" b="10101"/>
                      <a:stretch>
                        <a:fillRect/>
                      </a:stretch>
                    </p:blipFill>
                    <p:spPr bwMode="auto">
                      <a:xfrm>
                        <a:off x="7111421" y="5600700"/>
                        <a:ext cx="1925075" cy="792088"/>
                      </a:xfrm>
                      <a:prstGeom prst="rect">
                        <a:avLst/>
                      </a:prstGeom>
                      <a:solidFill>
                        <a:srgbClr val="FFFFFF"/>
                      </a:solidFill>
                    </p:spPr>
                  </p:pic>
                </p:oleObj>
              </mc:Fallback>
            </mc:AlternateContent>
          </a:graphicData>
        </a:graphic>
      </p:graphicFrame>
      <p:pic>
        <p:nvPicPr>
          <p:cNvPr id="8" name="Image 10"/>
          <p:cNvPicPr>
            <a:picLocks noChangeAspect="1" noChangeArrowheads="1"/>
          </p:cNvPicPr>
          <p:nvPr userDrawn="1"/>
        </p:nvPicPr>
        <p:blipFill rotWithShape="1">
          <a:blip r:embed="rId7" cstate="screen">
            <a:extLst>
              <a:ext uri="{28A0092B-C50C-407E-A947-70E740481C1C}">
                <a14:useLocalDpi xmlns:a14="http://schemas.microsoft.com/office/drawing/2010/main" val="0"/>
              </a:ext>
            </a:extLst>
          </a:blip>
          <a:srcRect r="5427"/>
          <a:stretch/>
        </p:blipFill>
        <p:spPr bwMode="auto">
          <a:xfrm>
            <a:off x="1" y="5517232"/>
            <a:ext cx="11620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Alison\Documents\My Dropbox\AES\PROJ\Barnsley\Communications\TechTown Assets\Logos\Blue\techtown-logo.jpg"/>
          <p:cNvPicPr>
            <a:picLocks noChangeAspect="1" noChangeArrowheads="1"/>
          </p:cNvPicPr>
          <p:nvPr userDrawn="1"/>
        </p:nvPicPr>
        <p:blipFill>
          <a:blip r:embed="rId8" cstate="screen"/>
          <a:srcRect/>
          <a:stretch>
            <a:fillRect/>
          </a:stretch>
        </p:blipFill>
        <p:spPr bwMode="auto">
          <a:xfrm>
            <a:off x="1431904" y="5684222"/>
            <a:ext cx="1699936" cy="481082"/>
          </a:xfrm>
          <a:prstGeom prst="rect">
            <a:avLst/>
          </a:prstGeom>
          <a:noFill/>
        </p:spPr>
      </p:pic>
    </p:spTree>
    <p:extLst>
      <p:ext uri="{BB962C8B-B14F-4D97-AF65-F5344CB8AC3E}">
        <p14:creationId xmlns:p14="http://schemas.microsoft.com/office/powerpoint/2010/main" val="28973974"/>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349375"/>
            <a:ext cx="82296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FEF122E-22F0-304E-A94B-A3D3B2A32D00}" type="slidenum">
              <a:rPr lang="en-GB">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GB">
              <a:solidFill>
                <a:srgbClr val="000000"/>
              </a:solidFill>
              <a:latin typeface="Arial" charset="0"/>
              <a:ea typeface="ＭＳ Ｐゴシック" charset="0"/>
              <a:cs typeface="ＭＳ Ｐゴシック" charset="0"/>
            </a:endParaRPr>
          </a:p>
        </p:txBody>
      </p:sp>
      <p:pic>
        <p:nvPicPr>
          <p:cNvPr id="1031" name="Picture 1" descr="star map strip.png"/>
          <p:cNvPicPr>
            <a:picLocks noChangeAspect="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0" y="5659438"/>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036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FF00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60363" indent="-360363" algn="l" rtl="0" eaLnBrk="0" fontAlgn="base" hangingPunct="0">
        <a:spcBef>
          <a:spcPct val="20000"/>
        </a:spcBef>
        <a:spcAft>
          <a:spcPct val="0"/>
        </a:spcAft>
        <a:buClr>
          <a:srgbClr val="FF0000"/>
        </a:buClr>
        <a:buFont typeface="Wingdings" charset="0"/>
        <a:buChar char="§"/>
        <a:defRPr sz="3200">
          <a:solidFill>
            <a:srgbClr val="00459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F0000"/>
        </a:buClr>
        <a:buFont typeface="Lucida Grande" charset="0"/>
        <a:buChar char="–"/>
        <a:defRPr sz="2800">
          <a:solidFill>
            <a:srgbClr val="004593"/>
          </a:solidFill>
          <a:latin typeface="+mn-lt"/>
          <a:ea typeface="ＭＳ Ｐゴシック" charset="0"/>
        </a:defRPr>
      </a:lvl2pPr>
      <a:lvl3pPr marL="1143000" indent="-228600" algn="l" rtl="0" eaLnBrk="0" fontAlgn="base" hangingPunct="0">
        <a:spcBef>
          <a:spcPct val="20000"/>
        </a:spcBef>
        <a:spcAft>
          <a:spcPct val="0"/>
        </a:spcAft>
        <a:buClr>
          <a:srgbClr val="FF0000"/>
        </a:buClr>
        <a:buFont typeface="Wingdings" charset="0"/>
        <a:buChar char="§"/>
        <a:defRPr sz="2400">
          <a:solidFill>
            <a:srgbClr val="004593"/>
          </a:solidFill>
          <a:latin typeface="+mn-lt"/>
          <a:ea typeface="ＭＳ Ｐゴシック" charset="0"/>
        </a:defRPr>
      </a:lvl3pPr>
      <a:lvl4pPr marL="1600200" indent="-228600" algn="l" rtl="0" eaLnBrk="0" fontAlgn="base" hangingPunct="0">
        <a:spcBef>
          <a:spcPct val="20000"/>
        </a:spcBef>
        <a:spcAft>
          <a:spcPct val="0"/>
        </a:spcAft>
        <a:buClr>
          <a:srgbClr val="FF0000"/>
        </a:buClr>
        <a:buFont typeface="Wingding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0000"/>
        </a:buClr>
        <a:buFont typeface="Wingdings" charset="0"/>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makerversity.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uckletre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aps.london.gov.uk/workspac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athtub2boardroom.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331640" y="4131992"/>
            <a:ext cx="6480720" cy="954107"/>
          </a:xfrm>
          <a:prstGeom prst="rect">
            <a:avLst/>
          </a:prstGeom>
          <a:noFill/>
        </p:spPr>
        <p:txBody>
          <a:bodyPr wrap="square" rtlCol="0">
            <a:spAutoFit/>
          </a:bodyPr>
          <a:lstStyle/>
          <a:p>
            <a:pPr algn="ctr"/>
            <a:r>
              <a:rPr lang="fr-FR" sz="28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Fourth</a:t>
            </a: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Transnational Event</a:t>
            </a:r>
          </a:p>
          <a:p>
            <a:pPr algn="ct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Barnsley – March 2017</a:t>
            </a:r>
          </a:p>
        </p:txBody>
      </p:sp>
      <p:pic>
        <p:nvPicPr>
          <p:cNvPr id="2" name="Picture 2" descr="C:\Users\Alison\Documents\My Dropbox\AES\PROJ\Barnsley\Communications\TechTown Assets\Logos\Blue\techtown-logo.jpg"/>
          <p:cNvPicPr>
            <a:picLocks noChangeAspect="1" noChangeArrowheads="1"/>
          </p:cNvPicPr>
          <p:nvPr/>
        </p:nvPicPr>
        <p:blipFill>
          <a:blip r:embed="rId4" cstate="screen"/>
          <a:srcRect/>
          <a:stretch>
            <a:fillRect/>
          </a:stretch>
        </p:blipFill>
        <p:spPr bwMode="auto">
          <a:xfrm>
            <a:off x="899592" y="1755728"/>
            <a:ext cx="7358112" cy="2082346"/>
          </a:xfrm>
          <a:prstGeom prst="rect">
            <a:avLst/>
          </a:prstGeom>
          <a:noFill/>
        </p:spPr>
      </p:pic>
    </p:spTree>
    <p:extLst>
      <p:ext uri="{BB962C8B-B14F-4D97-AF65-F5344CB8AC3E}">
        <p14:creationId xmlns:p14="http://schemas.microsoft.com/office/powerpoint/2010/main" val="156747716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a:hlinkClick r:id="rId2"/>
          </p:cNvPr>
          <p:cNvPicPr>
            <a:picLocks noChangeAspect="1" noChangeArrowheads="1"/>
          </p:cNvPicPr>
          <p:nvPr/>
        </p:nvPicPr>
        <p:blipFill>
          <a:blip r:embed="rId3" cstate="print"/>
          <a:srcRect l="7079" t="3801" r="12006" b="10101"/>
          <a:stretch>
            <a:fillRect/>
          </a:stretch>
        </p:blipFill>
        <p:spPr bwMode="auto">
          <a:xfrm>
            <a:off x="-180528" y="404664"/>
            <a:ext cx="9865096" cy="5904656"/>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1074" name="Picture 2">
            <a:hlinkClick r:id="rId2"/>
          </p:cNvPr>
          <p:cNvPicPr>
            <a:picLocks noChangeAspect="1" noChangeArrowheads="1"/>
          </p:cNvPicPr>
          <p:nvPr/>
        </p:nvPicPr>
        <p:blipFill>
          <a:blip r:embed="rId3" cstate="print"/>
          <a:srcRect l="2063" t="3801" r="2257" b="8001"/>
          <a:stretch>
            <a:fillRect/>
          </a:stretch>
        </p:blipFill>
        <p:spPr bwMode="auto">
          <a:xfrm>
            <a:off x="-252536" y="404664"/>
            <a:ext cx="9937104" cy="515257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7" descr="questionmark.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538913" y="1951038"/>
            <a:ext cx="676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6" descr="questionmark.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908175" y="4310063"/>
            <a:ext cx="676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4" descr="questionmark.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69163" y="3622675"/>
            <a:ext cx="1752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22" descr="questionmark.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033838" y="0"/>
            <a:ext cx="15922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21" descr="questionmark.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917825" y="3035300"/>
            <a:ext cx="898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3" descr="questionmark.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20688" y="215900"/>
            <a:ext cx="17526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8"/>
            <a:ext cx="8229600" cy="1143000"/>
          </a:xfrm>
        </p:spPr>
        <p:txBody>
          <a:bodyPr/>
          <a:lstStyle/>
          <a:p>
            <a:pPr>
              <a:defRPr/>
            </a:pPr>
            <a:r>
              <a:rPr lang="en-GB" sz="4400" b="1" dirty="0" smtClean="0">
                <a:solidFill>
                  <a:srgbClr val="F9B123"/>
                </a:solidFill>
                <a:effectLst>
                  <a:outerShdw blurRad="50800" dist="38100" dir="2700000" algn="tl" rotWithShape="0">
                    <a:srgbClr val="000000">
                      <a:alpha val="43000"/>
                    </a:srgbClr>
                  </a:outerShdw>
                </a:effectLst>
              </a:rPr>
              <a:t>Question time</a:t>
            </a:r>
            <a:endParaRPr lang="en-GB" sz="4400" b="1" dirty="0">
              <a:solidFill>
                <a:srgbClr val="F9B123"/>
              </a:solidFill>
              <a:effectLst>
                <a:outerShdw blurRad="50800" dist="38100" dir="2700000" algn="tl" rotWithShape="0">
                  <a:srgbClr val="000000">
                    <a:alpha val="43000"/>
                  </a:srgbClr>
                </a:outerShdw>
              </a:effectLst>
            </a:endParaRPr>
          </a:p>
        </p:txBody>
      </p:sp>
      <p:sp>
        <p:nvSpPr>
          <p:cNvPr id="79881" name="TextBox 4"/>
          <p:cNvSpPr txBox="1">
            <a:spLocks noChangeArrowheads="1"/>
          </p:cNvSpPr>
          <p:nvPr/>
        </p:nvSpPr>
        <p:spPr bwMode="auto">
          <a:xfrm>
            <a:off x="504825" y="2925763"/>
            <a:ext cx="3694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2800">
                <a:solidFill>
                  <a:srgbClr val="FFD73C"/>
                </a:solidFill>
                <a:cs typeface="Arial" pitchFamily="34" charset="0"/>
              </a:rPr>
              <a:t>L'heure des questions</a:t>
            </a:r>
          </a:p>
        </p:txBody>
      </p:sp>
      <p:sp>
        <p:nvSpPr>
          <p:cNvPr id="79882" name="TextBox 5"/>
          <p:cNvSpPr txBox="1">
            <a:spLocks noChangeArrowheads="1"/>
          </p:cNvSpPr>
          <p:nvPr/>
        </p:nvSpPr>
        <p:spPr bwMode="auto">
          <a:xfrm>
            <a:off x="4011613" y="2838450"/>
            <a:ext cx="393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a:solidFill>
                  <a:srgbClr val="595959"/>
                </a:solidFill>
                <a:cs typeface="Arial" pitchFamily="34" charset="0"/>
              </a:rPr>
              <a:t>Doba vyhrazená pro otázky</a:t>
            </a:r>
          </a:p>
        </p:txBody>
      </p:sp>
      <p:sp>
        <p:nvSpPr>
          <p:cNvPr id="79883" name="TextBox 6"/>
          <p:cNvSpPr txBox="1">
            <a:spLocks noChangeArrowheads="1"/>
          </p:cNvSpPr>
          <p:nvPr/>
        </p:nvSpPr>
        <p:spPr bwMode="auto">
          <a:xfrm>
            <a:off x="5697538" y="2181225"/>
            <a:ext cx="331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2800">
                <a:solidFill>
                  <a:srgbClr val="FFD73C"/>
                </a:solidFill>
                <a:cs typeface="Arial" pitchFamily="34" charset="0"/>
              </a:rPr>
              <a:t>Turno de preguntas</a:t>
            </a:r>
          </a:p>
        </p:txBody>
      </p:sp>
      <p:sp>
        <p:nvSpPr>
          <p:cNvPr id="8" name="TextBox 7"/>
          <p:cNvSpPr txBox="1"/>
          <p:nvPr/>
        </p:nvSpPr>
        <p:spPr>
          <a:xfrm>
            <a:off x="681038" y="3733800"/>
            <a:ext cx="2817812" cy="768350"/>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Spørgetid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79885" name="TextBox 8"/>
          <p:cNvSpPr txBox="1">
            <a:spLocks noChangeArrowheads="1"/>
          </p:cNvSpPr>
          <p:nvPr/>
        </p:nvSpPr>
        <p:spPr bwMode="auto">
          <a:xfrm>
            <a:off x="3367088" y="4129088"/>
            <a:ext cx="246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3200">
                <a:solidFill>
                  <a:srgbClr val="FFD73C"/>
                </a:solidFill>
                <a:cs typeface="Arial" pitchFamily="34" charset="0"/>
              </a:rPr>
              <a:t>vragenuurtje</a:t>
            </a:r>
          </a:p>
        </p:txBody>
      </p:sp>
      <p:sp>
        <p:nvSpPr>
          <p:cNvPr id="10" name="TextBox 9"/>
          <p:cNvSpPr txBox="1"/>
          <p:nvPr/>
        </p:nvSpPr>
        <p:spPr>
          <a:xfrm>
            <a:off x="4568825" y="4641850"/>
            <a:ext cx="2441575" cy="769938"/>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Infotund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11" name="TextBox 10"/>
          <p:cNvSpPr txBox="1"/>
          <p:nvPr/>
        </p:nvSpPr>
        <p:spPr>
          <a:xfrm>
            <a:off x="5056188" y="3386138"/>
            <a:ext cx="3227387" cy="769937"/>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Kyselytunti</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79888" name="TextBox 11"/>
          <p:cNvSpPr txBox="1">
            <a:spLocks noChangeArrowheads="1"/>
          </p:cNvSpPr>
          <p:nvPr/>
        </p:nvSpPr>
        <p:spPr bwMode="auto">
          <a:xfrm>
            <a:off x="1131888" y="1811338"/>
            <a:ext cx="3853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dirty="0" smtClean="0">
                <a:solidFill>
                  <a:srgbClr val="595959"/>
                </a:solidFill>
                <a:cs typeface="Arial" pitchFamily="34" charset="0"/>
              </a:rPr>
              <a:t>H </a:t>
            </a:r>
            <a:r>
              <a:rPr lang="el-GR" altLang="en-US" sz="2800" dirty="0" smtClean="0">
                <a:solidFill>
                  <a:srgbClr val="595959"/>
                </a:solidFill>
                <a:cs typeface="Arial" pitchFamily="34" charset="0"/>
              </a:rPr>
              <a:t>ώρα </a:t>
            </a:r>
            <a:r>
              <a:rPr lang="el-GR" altLang="en-US" sz="2800" dirty="0">
                <a:solidFill>
                  <a:srgbClr val="595959"/>
                </a:solidFill>
                <a:cs typeface="Arial" pitchFamily="34" charset="0"/>
              </a:rPr>
              <a:t>των ερωτήσεων</a:t>
            </a:r>
          </a:p>
        </p:txBody>
      </p:sp>
      <p:sp>
        <p:nvSpPr>
          <p:cNvPr id="79889" name="TextBox 12"/>
          <p:cNvSpPr txBox="1">
            <a:spLocks noChangeArrowheads="1"/>
          </p:cNvSpPr>
          <p:nvPr/>
        </p:nvSpPr>
        <p:spPr bwMode="auto">
          <a:xfrm>
            <a:off x="5124450" y="1663700"/>
            <a:ext cx="312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Kérdések órája</a:t>
            </a:r>
          </a:p>
        </p:txBody>
      </p:sp>
      <p:sp>
        <p:nvSpPr>
          <p:cNvPr id="79890" name="TextBox 13"/>
          <p:cNvSpPr txBox="1">
            <a:spLocks noChangeArrowheads="1"/>
          </p:cNvSpPr>
          <p:nvPr/>
        </p:nvSpPr>
        <p:spPr bwMode="auto">
          <a:xfrm>
            <a:off x="3200400" y="1190625"/>
            <a:ext cx="3257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dirty="0" err="1">
                <a:solidFill>
                  <a:srgbClr val="004699"/>
                </a:solidFill>
                <a:cs typeface="Arial" pitchFamily="34" charset="0"/>
              </a:rPr>
              <a:t>Jautājumu</a:t>
            </a:r>
            <a:r>
              <a:rPr lang="en-US" altLang="en-US" sz="3200" b="1" dirty="0">
                <a:solidFill>
                  <a:srgbClr val="004699"/>
                </a:solidFill>
                <a:cs typeface="Arial" pitchFamily="34" charset="0"/>
              </a:rPr>
              <a:t> </a:t>
            </a:r>
            <a:r>
              <a:rPr lang="en-US" altLang="en-US" sz="3200" b="1" dirty="0" err="1">
                <a:solidFill>
                  <a:srgbClr val="004699"/>
                </a:solidFill>
                <a:cs typeface="Arial" pitchFamily="34" charset="0"/>
              </a:rPr>
              <a:t>laiks</a:t>
            </a:r>
            <a:endParaRPr lang="en-US" altLang="en-US" sz="3200" b="1" dirty="0">
              <a:solidFill>
                <a:srgbClr val="004699"/>
              </a:solidFill>
              <a:cs typeface="Arial" pitchFamily="34" charset="0"/>
            </a:endParaRPr>
          </a:p>
        </p:txBody>
      </p:sp>
      <p:sp>
        <p:nvSpPr>
          <p:cNvPr id="79891" name="TextBox 14"/>
          <p:cNvSpPr txBox="1">
            <a:spLocks noChangeArrowheads="1"/>
          </p:cNvSpPr>
          <p:nvPr/>
        </p:nvSpPr>
        <p:spPr bwMode="auto">
          <a:xfrm>
            <a:off x="2998788" y="333375"/>
            <a:ext cx="271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a:solidFill>
                  <a:srgbClr val="FFE580"/>
                </a:solidFill>
                <a:cs typeface="Arial" pitchFamily="34" charset="0"/>
              </a:rPr>
              <a:t>Czas na zapytania</a:t>
            </a:r>
          </a:p>
        </p:txBody>
      </p:sp>
      <p:sp>
        <p:nvSpPr>
          <p:cNvPr id="79892" name="TextBox 15"/>
          <p:cNvSpPr txBox="1">
            <a:spLocks noChangeArrowheads="1"/>
          </p:cNvSpPr>
          <p:nvPr/>
        </p:nvSpPr>
        <p:spPr bwMode="auto">
          <a:xfrm>
            <a:off x="4324350" y="795338"/>
            <a:ext cx="3024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a:solidFill>
                  <a:srgbClr val="FFD73C"/>
                </a:solidFill>
                <a:cs typeface="Arial" pitchFamily="34" charset="0"/>
              </a:rPr>
              <a:t>Klausimų valanda</a:t>
            </a:r>
          </a:p>
        </p:txBody>
      </p:sp>
      <p:sp>
        <p:nvSpPr>
          <p:cNvPr id="79893" name="TextBox 16"/>
          <p:cNvSpPr txBox="1">
            <a:spLocks noChangeArrowheads="1"/>
          </p:cNvSpPr>
          <p:nvPr/>
        </p:nvSpPr>
        <p:spPr bwMode="auto">
          <a:xfrm>
            <a:off x="69850" y="4498975"/>
            <a:ext cx="3143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a:solidFill>
                  <a:srgbClr val="FFD73C"/>
                </a:solidFill>
                <a:cs typeface="Arial" pitchFamily="34" charset="0"/>
              </a:rPr>
              <a:t>Questão de tempo</a:t>
            </a:r>
          </a:p>
        </p:txBody>
      </p:sp>
      <p:sp>
        <p:nvSpPr>
          <p:cNvPr id="79894" name="TextBox 17"/>
          <p:cNvSpPr txBox="1">
            <a:spLocks noChangeArrowheads="1"/>
          </p:cNvSpPr>
          <p:nvPr/>
        </p:nvSpPr>
        <p:spPr bwMode="auto">
          <a:xfrm>
            <a:off x="1998663" y="4889500"/>
            <a:ext cx="247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a:solidFill>
                  <a:srgbClr val="595959"/>
                </a:solidFill>
                <a:cs typeface="Arial" pitchFamily="34" charset="0"/>
              </a:rPr>
              <a:t>Ora interpelărilor</a:t>
            </a:r>
          </a:p>
        </p:txBody>
      </p:sp>
      <p:sp>
        <p:nvSpPr>
          <p:cNvPr id="79895" name="TextBox 18"/>
          <p:cNvSpPr txBox="1">
            <a:spLocks noChangeArrowheads="1"/>
          </p:cNvSpPr>
          <p:nvPr/>
        </p:nvSpPr>
        <p:spPr bwMode="auto">
          <a:xfrm>
            <a:off x="5697538" y="4270375"/>
            <a:ext cx="298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Hodina otázok</a:t>
            </a:r>
          </a:p>
        </p:txBody>
      </p:sp>
      <p:sp>
        <p:nvSpPr>
          <p:cNvPr id="79896" name="TextBox 19"/>
          <p:cNvSpPr txBox="1">
            <a:spLocks noChangeArrowheads="1"/>
          </p:cNvSpPr>
          <p:nvPr/>
        </p:nvSpPr>
        <p:spPr bwMode="auto">
          <a:xfrm>
            <a:off x="2014538" y="3308350"/>
            <a:ext cx="3167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Vprašanje časa</a:t>
            </a:r>
          </a:p>
        </p:txBody>
      </p:sp>
      <p:sp>
        <p:nvSpPr>
          <p:cNvPr id="21" name="TextBox 20"/>
          <p:cNvSpPr txBox="1"/>
          <p:nvPr/>
        </p:nvSpPr>
        <p:spPr>
          <a:xfrm>
            <a:off x="2314575" y="2119313"/>
            <a:ext cx="3257550" cy="769937"/>
          </a:xfrm>
          <a:prstGeom prst="rect">
            <a:avLst/>
          </a:prstGeom>
          <a:noFill/>
        </p:spPr>
        <p:txBody>
          <a:bodyPr wrap="none">
            <a:spAutoFit/>
          </a:bodyPr>
          <a:lstStyle/>
          <a:p>
            <a:pPr defTabSz="914400">
              <a:buClrTx/>
              <a:buSzTx/>
              <a:buFontTx/>
              <a:buNone/>
              <a:defRPr/>
            </a:pPr>
            <a:r>
              <a:rPr lang="en-US"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Frågestund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pic>
        <p:nvPicPr>
          <p:cNvPr id="79898" name="Picture 23" descr="questionmark.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265738" y="3367088"/>
            <a:ext cx="898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9" name="Picture 25" descr="questionmark.pn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170738" y="666750"/>
            <a:ext cx="10874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19015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188640"/>
            <a:ext cx="7848872" cy="954107"/>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Places &amp;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Spaces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Capturing</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the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learning</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683568" y="1556792"/>
            <a:ext cx="7848872" cy="3367076"/>
          </a:xfrm>
          <a:prstGeom prst="rect">
            <a:avLst/>
          </a:prstGeom>
        </p:spPr>
        <p:txBody>
          <a:bodyPr wrap="square">
            <a:spAutoFit/>
          </a:bodyPr>
          <a:lstStyle/>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Work with people from your city</a:t>
            </a:r>
          </a:p>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What have you learnt?</a:t>
            </a:r>
          </a:p>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How is it relevant to your own challenges and Integrated Action Plan?</a:t>
            </a:r>
          </a:p>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How will you use the learning? What will you do differently between now and the next meeting? &amp; longer term?</a:t>
            </a:r>
          </a:p>
        </p:txBody>
      </p:sp>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7" descr="questionmark.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538913" y="1951038"/>
            <a:ext cx="676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6" descr="questionmark.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908175" y="4310063"/>
            <a:ext cx="676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4" descr="questionmark.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69163" y="3622675"/>
            <a:ext cx="1752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22" descr="questionmark.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033838" y="0"/>
            <a:ext cx="15922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21" descr="questionmark.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917825" y="3035300"/>
            <a:ext cx="898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3" descr="questionmark.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20688" y="215900"/>
            <a:ext cx="17526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8"/>
            <a:ext cx="8229600" cy="1143000"/>
          </a:xfrm>
        </p:spPr>
        <p:txBody>
          <a:bodyPr/>
          <a:lstStyle/>
          <a:p>
            <a:pPr>
              <a:defRPr/>
            </a:pPr>
            <a:r>
              <a:rPr lang="en-GB" sz="4400" b="1" dirty="0" smtClean="0">
                <a:solidFill>
                  <a:srgbClr val="F9B123"/>
                </a:solidFill>
                <a:effectLst>
                  <a:outerShdw blurRad="50800" dist="38100" dir="2700000" algn="tl" rotWithShape="0">
                    <a:srgbClr val="000000">
                      <a:alpha val="43000"/>
                    </a:srgbClr>
                  </a:outerShdw>
                </a:effectLst>
              </a:rPr>
              <a:t>Question time</a:t>
            </a:r>
            <a:endParaRPr lang="en-GB" sz="4400" b="1" dirty="0">
              <a:solidFill>
                <a:srgbClr val="F9B123"/>
              </a:solidFill>
              <a:effectLst>
                <a:outerShdw blurRad="50800" dist="38100" dir="2700000" algn="tl" rotWithShape="0">
                  <a:srgbClr val="000000">
                    <a:alpha val="43000"/>
                  </a:srgbClr>
                </a:outerShdw>
              </a:effectLst>
            </a:endParaRPr>
          </a:p>
        </p:txBody>
      </p:sp>
      <p:sp>
        <p:nvSpPr>
          <p:cNvPr id="79881" name="TextBox 4"/>
          <p:cNvSpPr txBox="1">
            <a:spLocks noChangeArrowheads="1"/>
          </p:cNvSpPr>
          <p:nvPr/>
        </p:nvSpPr>
        <p:spPr bwMode="auto">
          <a:xfrm>
            <a:off x="504825" y="2925763"/>
            <a:ext cx="3694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2800">
                <a:solidFill>
                  <a:srgbClr val="FFD73C"/>
                </a:solidFill>
                <a:cs typeface="Arial" pitchFamily="34" charset="0"/>
              </a:rPr>
              <a:t>L'heure des questions</a:t>
            </a:r>
          </a:p>
        </p:txBody>
      </p:sp>
      <p:sp>
        <p:nvSpPr>
          <p:cNvPr id="79882" name="TextBox 5"/>
          <p:cNvSpPr txBox="1">
            <a:spLocks noChangeArrowheads="1"/>
          </p:cNvSpPr>
          <p:nvPr/>
        </p:nvSpPr>
        <p:spPr bwMode="auto">
          <a:xfrm>
            <a:off x="4011613" y="2838450"/>
            <a:ext cx="393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a:solidFill>
                  <a:srgbClr val="595959"/>
                </a:solidFill>
                <a:cs typeface="Arial" pitchFamily="34" charset="0"/>
              </a:rPr>
              <a:t>Doba vyhrazená pro otázky</a:t>
            </a:r>
          </a:p>
        </p:txBody>
      </p:sp>
      <p:sp>
        <p:nvSpPr>
          <p:cNvPr id="79883" name="TextBox 6"/>
          <p:cNvSpPr txBox="1">
            <a:spLocks noChangeArrowheads="1"/>
          </p:cNvSpPr>
          <p:nvPr/>
        </p:nvSpPr>
        <p:spPr bwMode="auto">
          <a:xfrm>
            <a:off x="5697538" y="2181225"/>
            <a:ext cx="331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2800">
                <a:solidFill>
                  <a:srgbClr val="FFD73C"/>
                </a:solidFill>
                <a:cs typeface="Arial" pitchFamily="34" charset="0"/>
              </a:rPr>
              <a:t>Turno de preguntas</a:t>
            </a:r>
          </a:p>
        </p:txBody>
      </p:sp>
      <p:sp>
        <p:nvSpPr>
          <p:cNvPr id="8" name="TextBox 7"/>
          <p:cNvSpPr txBox="1"/>
          <p:nvPr/>
        </p:nvSpPr>
        <p:spPr>
          <a:xfrm>
            <a:off x="681038" y="3733800"/>
            <a:ext cx="2817812" cy="768350"/>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Spørgetid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79885" name="TextBox 8"/>
          <p:cNvSpPr txBox="1">
            <a:spLocks noChangeArrowheads="1"/>
          </p:cNvSpPr>
          <p:nvPr/>
        </p:nvSpPr>
        <p:spPr bwMode="auto">
          <a:xfrm>
            <a:off x="3367088" y="4129088"/>
            <a:ext cx="246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3200">
                <a:solidFill>
                  <a:srgbClr val="FFD73C"/>
                </a:solidFill>
                <a:cs typeface="Arial" pitchFamily="34" charset="0"/>
              </a:rPr>
              <a:t>vragenuurtje</a:t>
            </a:r>
          </a:p>
        </p:txBody>
      </p:sp>
      <p:sp>
        <p:nvSpPr>
          <p:cNvPr id="10" name="TextBox 9"/>
          <p:cNvSpPr txBox="1"/>
          <p:nvPr/>
        </p:nvSpPr>
        <p:spPr>
          <a:xfrm>
            <a:off x="4568825" y="4641850"/>
            <a:ext cx="2441575" cy="769938"/>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Infotund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11" name="TextBox 10"/>
          <p:cNvSpPr txBox="1"/>
          <p:nvPr/>
        </p:nvSpPr>
        <p:spPr>
          <a:xfrm>
            <a:off x="5056188" y="3386138"/>
            <a:ext cx="3227387" cy="769937"/>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Kyselytunti</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79888" name="TextBox 11"/>
          <p:cNvSpPr txBox="1">
            <a:spLocks noChangeArrowheads="1"/>
          </p:cNvSpPr>
          <p:nvPr/>
        </p:nvSpPr>
        <p:spPr bwMode="auto">
          <a:xfrm>
            <a:off x="1131888" y="1811338"/>
            <a:ext cx="3853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dirty="0" smtClean="0">
                <a:solidFill>
                  <a:srgbClr val="595959"/>
                </a:solidFill>
                <a:cs typeface="Arial" pitchFamily="34" charset="0"/>
              </a:rPr>
              <a:t>H </a:t>
            </a:r>
            <a:r>
              <a:rPr lang="el-GR" altLang="en-US" sz="2800" dirty="0" smtClean="0">
                <a:solidFill>
                  <a:srgbClr val="595959"/>
                </a:solidFill>
                <a:cs typeface="Arial" pitchFamily="34" charset="0"/>
              </a:rPr>
              <a:t>ώρα </a:t>
            </a:r>
            <a:r>
              <a:rPr lang="el-GR" altLang="en-US" sz="2800" dirty="0">
                <a:solidFill>
                  <a:srgbClr val="595959"/>
                </a:solidFill>
                <a:cs typeface="Arial" pitchFamily="34" charset="0"/>
              </a:rPr>
              <a:t>των ερωτήσεων</a:t>
            </a:r>
          </a:p>
        </p:txBody>
      </p:sp>
      <p:sp>
        <p:nvSpPr>
          <p:cNvPr id="79889" name="TextBox 12"/>
          <p:cNvSpPr txBox="1">
            <a:spLocks noChangeArrowheads="1"/>
          </p:cNvSpPr>
          <p:nvPr/>
        </p:nvSpPr>
        <p:spPr bwMode="auto">
          <a:xfrm>
            <a:off x="5124450" y="1663700"/>
            <a:ext cx="312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Kérdések órája</a:t>
            </a:r>
          </a:p>
        </p:txBody>
      </p:sp>
      <p:sp>
        <p:nvSpPr>
          <p:cNvPr id="79890" name="TextBox 13"/>
          <p:cNvSpPr txBox="1">
            <a:spLocks noChangeArrowheads="1"/>
          </p:cNvSpPr>
          <p:nvPr/>
        </p:nvSpPr>
        <p:spPr bwMode="auto">
          <a:xfrm>
            <a:off x="3200400" y="1190625"/>
            <a:ext cx="3257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dirty="0" err="1">
                <a:solidFill>
                  <a:srgbClr val="004699"/>
                </a:solidFill>
                <a:cs typeface="Arial" pitchFamily="34" charset="0"/>
              </a:rPr>
              <a:t>Jautājumu</a:t>
            </a:r>
            <a:r>
              <a:rPr lang="en-US" altLang="en-US" sz="3200" b="1" dirty="0">
                <a:solidFill>
                  <a:srgbClr val="004699"/>
                </a:solidFill>
                <a:cs typeface="Arial" pitchFamily="34" charset="0"/>
              </a:rPr>
              <a:t> </a:t>
            </a:r>
            <a:r>
              <a:rPr lang="en-US" altLang="en-US" sz="3200" b="1" dirty="0" err="1">
                <a:solidFill>
                  <a:srgbClr val="004699"/>
                </a:solidFill>
                <a:cs typeface="Arial" pitchFamily="34" charset="0"/>
              </a:rPr>
              <a:t>laiks</a:t>
            </a:r>
            <a:endParaRPr lang="en-US" altLang="en-US" sz="3200" b="1" dirty="0">
              <a:solidFill>
                <a:srgbClr val="004699"/>
              </a:solidFill>
              <a:cs typeface="Arial" pitchFamily="34" charset="0"/>
            </a:endParaRPr>
          </a:p>
        </p:txBody>
      </p:sp>
      <p:sp>
        <p:nvSpPr>
          <p:cNvPr id="79891" name="TextBox 14"/>
          <p:cNvSpPr txBox="1">
            <a:spLocks noChangeArrowheads="1"/>
          </p:cNvSpPr>
          <p:nvPr/>
        </p:nvSpPr>
        <p:spPr bwMode="auto">
          <a:xfrm>
            <a:off x="2998788" y="333375"/>
            <a:ext cx="271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a:solidFill>
                  <a:srgbClr val="FFE580"/>
                </a:solidFill>
                <a:cs typeface="Arial" pitchFamily="34" charset="0"/>
              </a:rPr>
              <a:t>Czas na zapytania</a:t>
            </a:r>
          </a:p>
        </p:txBody>
      </p:sp>
      <p:sp>
        <p:nvSpPr>
          <p:cNvPr id="79892" name="TextBox 15"/>
          <p:cNvSpPr txBox="1">
            <a:spLocks noChangeArrowheads="1"/>
          </p:cNvSpPr>
          <p:nvPr/>
        </p:nvSpPr>
        <p:spPr bwMode="auto">
          <a:xfrm>
            <a:off x="4324350" y="795338"/>
            <a:ext cx="3024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a:solidFill>
                  <a:srgbClr val="FFD73C"/>
                </a:solidFill>
                <a:cs typeface="Arial" pitchFamily="34" charset="0"/>
              </a:rPr>
              <a:t>Klausimų valanda</a:t>
            </a:r>
          </a:p>
        </p:txBody>
      </p:sp>
      <p:sp>
        <p:nvSpPr>
          <p:cNvPr id="79893" name="TextBox 16"/>
          <p:cNvSpPr txBox="1">
            <a:spLocks noChangeArrowheads="1"/>
          </p:cNvSpPr>
          <p:nvPr/>
        </p:nvSpPr>
        <p:spPr bwMode="auto">
          <a:xfrm>
            <a:off x="69850" y="4498975"/>
            <a:ext cx="3143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a:solidFill>
                  <a:srgbClr val="FFD73C"/>
                </a:solidFill>
                <a:cs typeface="Arial" pitchFamily="34" charset="0"/>
              </a:rPr>
              <a:t>Questão de tempo</a:t>
            </a:r>
          </a:p>
        </p:txBody>
      </p:sp>
      <p:sp>
        <p:nvSpPr>
          <p:cNvPr id="79894" name="TextBox 17"/>
          <p:cNvSpPr txBox="1">
            <a:spLocks noChangeArrowheads="1"/>
          </p:cNvSpPr>
          <p:nvPr/>
        </p:nvSpPr>
        <p:spPr bwMode="auto">
          <a:xfrm>
            <a:off x="1998663" y="4889500"/>
            <a:ext cx="247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a:solidFill>
                  <a:srgbClr val="595959"/>
                </a:solidFill>
                <a:cs typeface="Arial" pitchFamily="34" charset="0"/>
              </a:rPr>
              <a:t>Ora interpelărilor</a:t>
            </a:r>
          </a:p>
        </p:txBody>
      </p:sp>
      <p:sp>
        <p:nvSpPr>
          <p:cNvPr id="79895" name="TextBox 18"/>
          <p:cNvSpPr txBox="1">
            <a:spLocks noChangeArrowheads="1"/>
          </p:cNvSpPr>
          <p:nvPr/>
        </p:nvSpPr>
        <p:spPr bwMode="auto">
          <a:xfrm>
            <a:off x="5697538" y="4270375"/>
            <a:ext cx="298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Hodina otázok</a:t>
            </a:r>
          </a:p>
        </p:txBody>
      </p:sp>
      <p:sp>
        <p:nvSpPr>
          <p:cNvPr id="79896" name="TextBox 19"/>
          <p:cNvSpPr txBox="1">
            <a:spLocks noChangeArrowheads="1"/>
          </p:cNvSpPr>
          <p:nvPr/>
        </p:nvSpPr>
        <p:spPr bwMode="auto">
          <a:xfrm>
            <a:off x="2014538" y="3308350"/>
            <a:ext cx="3167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Vprašanje časa</a:t>
            </a:r>
          </a:p>
        </p:txBody>
      </p:sp>
      <p:sp>
        <p:nvSpPr>
          <p:cNvPr id="21" name="TextBox 20"/>
          <p:cNvSpPr txBox="1"/>
          <p:nvPr/>
        </p:nvSpPr>
        <p:spPr>
          <a:xfrm>
            <a:off x="2314575" y="2119313"/>
            <a:ext cx="3257550" cy="769937"/>
          </a:xfrm>
          <a:prstGeom prst="rect">
            <a:avLst/>
          </a:prstGeom>
          <a:noFill/>
        </p:spPr>
        <p:txBody>
          <a:bodyPr wrap="none">
            <a:spAutoFit/>
          </a:bodyPr>
          <a:lstStyle/>
          <a:p>
            <a:pPr defTabSz="914400">
              <a:buClrTx/>
              <a:buSzTx/>
              <a:buFontTx/>
              <a:buNone/>
              <a:defRPr/>
            </a:pPr>
            <a:r>
              <a:rPr lang="en-US"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Frågestund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pic>
        <p:nvPicPr>
          <p:cNvPr id="79898" name="Picture 23" descr="questionmark.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265738" y="3367088"/>
            <a:ext cx="898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9" name="Picture 25" descr="questionmark.pn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170738" y="666750"/>
            <a:ext cx="10874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19015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404664"/>
            <a:ext cx="4729855" cy="646331"/>
          </a:xfrm>
          <a:prstGeom prst="rect">
            <a:avLst/>
          </a:prstGeom>
        </p:spPr>
        <p:txBody>
          <a:bodyPr wrap="none">
            <a:spAutoFit/>
          </a:bodyPr>
          <a:lstStyle/>
          <a:p>
            <a:r>
              <a:rPr lang="fr-FR"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Our Key Question</a:t>
            </a:r>
            <a:endPar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662880" y="98985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5" name="Rectangle 14"/>
          <p:cNvSpPr/>
          <p:nvPr/>
        </p:nvSpPr>
        <p:spPr>
          <a:xfrm>
            <a:off x="1115616" y="1916832"/>
            <a:ext cx="6840760" cy="2554545"/>
          </a:xfrm>
          <a:prstGeom prst="rect">
            <a:avLst/>
          </a:prstGeom>
        </p:spPr>
        <p:txBody>
          <a:bodyPr wrap="square">
            <a:spAutoFit/>
          </a:bodyPr>
          <a:lstStyle/>
          <a:p>
            <a:pPr algn="ctr"/>
            <a:r>
              <a:rPr lang="en-GB" sz="4000" b="1" dirty="0" smtClean="0">
                <a:solidFill>
                  <a:schemeClr val="tx2"/>
                </a:solidFill>
                <a:ea typeface="Calibri"/>
                <a:cs typeface="Times New Roman"/>
              </a:rPr>
              <a:t>What does your city do – or plan to do – to provide places and spaces for connections in the digital economy?</a:t>
            </a:r>
            <a:endParaRPr lang="en-GB" sz="4000" b="1" dirty="0">
              <a:solidFill>
                <a:schemeClr val="tx2"/>
              </a:solidFill>
            </a:endParaRPr>
          </a:p>
        </p:txBody>
      </p:sp>
    </p:spTree>
    <p:extLst>
      <p:ext uri="{BB962C8B-B14F-4D97-AF65-F5344CB8AC3E}">
        <p14:creationId xmlns:p14="http://schemas.microsoft.com/office/powerpoint/2010/main" val="15674771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1"/>
          <p:cNvSpPr txBox="1"/>
          <p:nvPr/>
        </p:nvSpPr>
        <p:spPr>
          <a:xfrm>
            <a:off x="539552" y="385500"/>
            <a:ext cx="590465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Linked</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questions….</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2" name="Rectangle 1"/>
          <p:cNvSpPr/>
          <p:nvPr/>
        </p:nvSpPr>
        <p:spPr>
          <a:xfrm>
            <a:off x="539552" y="1196752"/>
            <a:ext cx="7776864" cy="3785652"/>
          </a:xfrm>
          <a:prstGeom prst="rect">
            <a:avLst/>
          </a:prstGeom>
        </p:spPr>
        <p:txBody>
          <a:bodyPr wrap="square">
            <a:spAutoFit/>
          </a:bodyPr>
          <a:lstStyle/>
          <a:p>
            <a:pPr marL="271463" indent="-271463">
              <a:buClr>
                <a:srgbClr val="C00000"/>
              </a:buClr>
              <a:buFont typeface="Wingdings" pitchFamily="2" charset="2"/>
              <a:buChar char="§"/>
            </a:pPr>
            <a:r>
              <a:rPr lang="en-GB" sz="2400" dirty="0" smtClean="0">
                <a:solidFill>
                  <a:schemeClr val="tx2"/>
                </a:solidFill>
              </a:rPr>
              <a:t>How important is it to have a physical space for the digital community? What does this space look like? </a:t>
            </a:r>
          </a:p>
          <a:p>
            <a:pPr marL="271463" indent="-271463">
              <a:buClr>
                <a:srgbClr val="C00000"/>
              </a:buClr>
              <a:buFont typeface="Wingdings" pitchFamily="2" charset="2"/>
              <a:buChar char="§"/>
            </a:pPr>
            <a:r>
              <a:rPr lang="en-GB" sz="2400" dirty="0" smtClean="0">
                <a:solidFill>
                  <a:schemeClr val="tx2"/>
                </a:solidFill>
              </a:rPr>
              <a:t>What is the accompanying 'offer' in terms of business support, incubator or accelerator support? How can the city make it a living thing which makes digital people tick?</a:t>
            </a:r>
          </a:p>
          <a:p>
            <a:pPr marL="271463" indent="-271463">
              <a:buClr>
                <a:srgbClr val="C00000"/>
              </a:buClr>
              <a:buFont typeface="Wingdings" pitchFamily="2" charset="2"/>
              <a:buChar char="§"/>
            </a:pPr>
            <a:r>
              <a:rPr lang="en-GB" sz="2400" dirty="0" smtClean="0">
                <a:solidFill>
                  <a:schemeClr val="tx2"/>
                </a:solidFill>
              </a:rPr>
              <a:t>Are there positive examples of long lasting networks and hubs?</a:t>
            </a:r>
          </a:p>
          <a:p>
            <a:pPr marL="271463" indent="-271463">
              <a:buClr>
                <a:srgbClr val="C00000"/>
              </a:buClr>
              <a:buFont typeface="Wingdings" pitchFamily="2" charset="2"/>
              <a:buChar char="§"/>
            </a:pPr>
            <a:r>
              <a:rPr lang="en-GB" sz="2400" dirty="0" smtClean="0">
                <a:solidFill>
                  <a:schemeClr val="tx2"/>
                </a:solidFill>
              </a:rPr>
              <a:t>Who is best placed to develop and run such a space? Public? Private? Both? Other?</a:t>
            </a:r>
          </a:p>
          <a:p>
            <a:pPr marL="271463" indent="-271463">
              <a:buClr>
                <a:srgbClr val="C00000"/>
              </a:buClr>
              <a:buFont typeface="Wingdings" pitchFamily="2" charset="2"/>
              <a:buChar char="§"/>
            </a:pPr>
            <a:r>
              <a:rPr lang="en-GB" sz="2400" dirty="0" smtClean="0">
                <a:solidFill>
                  <a:schemeClr val="tx2"/>
                </a:solidFill>
              </a:rPr>
              <a:t>What is the unique position of medium sized</a:t>
            </a:r>
            <a:endParaRPr lang="en-US" sz="2400" dirty="0">
              <a:solidFill>
                <a:schemeClr val="tx2"/>
              </a:solidFill>
            </a:endParaRPr>
          </a:p>
        </p:txBody>
      </p:sp>
    </p:spTree>
    <p:extLst>
      <p:ext uri="{BB962C8B-B14F-4D97-AF65-F5344CB8AC3E}">
        <p14:creationId xmlns:p14="http://schemas.microsoft.com/office/powerpoint/2010/main" val="404322803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662880" y="98985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5" name="Rectangle 14"/>
          <p:cNvSpPr/>
          <p:nvPr/>
        </p:nvSpPr>
        <p:spPr>
          <a:xfrm>
            <a:off x="1115616" y="1916832"/>
            <a:ext cx="6840760" cy="1938992"/>
          </a:xfrm>
          <a:prstGeom prst="rect">
            <a:avLst/>
          </a:prstGeom>
        </p:spPr>
        <p:txBody>
          <a:bodyPr wrap="square">
            <a:spAutoFit/>
          </a:bodyPr>
          <a:lstStyle/>
          <a:p>
            <a:pPr algn="ctr"/>
            <a:r>
              <a:rPr lang="en-GB" sz="4000" b="1" dirty="0" smtClean="0">
                <a:solidFill>
                  <a:schemeClr val="tx2"/>
                </a:solidFill>
                <a:ea typeface="Calibri"/>
                <a:cs typeface="Times New Roman"/>
              </a:rPr>
              <a:t>Incubators, Accelerators, Co Working Spaces – what do we mean?</a:t>
            </a:r>
            <a:endParaRPr lang="en-GB" sz="4000" b="1" dirty="0">
              <a:solidFill>
                <a:schemeClr val="tx2"/>
              </a:solidFill>
            </a:endParaRPr>
          </a:p>
        </p:txBody>
      </p:sp>
      <p:pic>
        <p:nvPicPr>
          <p:cNvPr id="14337" name="Picture 1"/>
          <p:cNvPicPr>
            <a:picLocks noChangeAspect="1" noChangeArrowheads="1"/>
          </p:cNvPicPr>
          <p:nvPr/>
        </p:nvPicPr>
        <p:blipFill>
          <a:blip r:embed="rId2" cstate="print"/>
          <a:srcRect l="6197" t="4200" r="13479" b="7601"/>
          <a:stretch>
            <a:fillRect/>
          </a:stretch>
        </p:blipFill>
        <p:spPr bwMode="auto">
          <a:xfrm>
            <a:off x="-180528" y="260648"/>
            <a:ext cx="9793088" cy="6048672"/>
          </a:xfrm>
          <a:prstGeom prst="rect">
            <a:avLst/>
          </a:prstGeom>
          <a:noFill/>
          <a:ln w="9525">
            <a:noFill/>
            <a:miter lim="800000"/>
            <a:headEnd/>
            <a:tailEnd/>
          </a:ln>
        </p:spPr>
      </p:pic>
    </p:spTree>
    <p:extLst>
      <p:ext uri="{BB962C8B-B14F-4D97-AF65-F5344CB8AC3E}">
        <p14:creationId xmlns:p14="http://schemas.microsoft.com/office/powerpoint/2010/main" val="156747716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626469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Incubators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defintion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6" name="Rectangle 5"/>
          <p:cNvSpPr/>
          <p:nvPr/>
        </p:nvSpPr>
        <p:spPr>
          <a:xfrm>
            <a:off x="899592" y="1720840"/>
            <a:ext cx="7704856" cy="3416320"/>
          </a:xfrm>
          <a:prstGeom prst="rect">
            <a:avLst/>
          </a:prstGeom>
        </p:spPr>
        <p:txBody>
          <a:bodyPr wrap="square">
            <a:spAutoFit/>
          </a:bodyPr>
          <a:lstStyle/>
          <a:p>
            <a:r>
              <a:rPr lang="en-GB" sz="2400" dirty="0" smtClean="0">
                <a:solidFill>
                  <a:schemeClr val="tx2"/>
                </a:solidFill>
              </a:rPr>
              <a:t>Provide work space designed to actively support the growth start-ups or a business in its early stage of development. A distinguishing feature of an incubator is the </a:t>
            </a:r>
            <a:r>
              <a:rPr lang="en-GB" sz="2400" b="1" dirty="0" smtClean="0">
                <a:solidFill>
                  <a:schemeClr val="tx2"/>
                </a:solidFill>
              </a:rPr>
              <a:t>provision of business support</a:t>
            </a:r>
            <a:r>
              <a:rPr lang="en-GB" sz="2400" dirty="0" smtClean="0">
                <a:solidFill>
                  <a:schemeClr val="tx2"/>
                </a:solidFill>
              </a:rPr>
              <a:t>. Businesses leasing space in an incubator are chosen through a </a:t>
            </a:r>
            <a:r>
              <a:rPr lang="en-GB" sz="2400" b="1" dirty="0" smtClean="0">
                <a:solidFill>
                  <a:schemeClr val="tx2"/>
                </a:solidFill>
              </a:rPr>
              <a:t>competitive application process </a:t>
            </a:r>
            <a:r>
              <a:rPr lang="en-GB" sz="2400" dirty="0" smtClean="0">
                <a:solidFill>
                  <a:schemeClr val="tx2"/>
                </a:solidFill>
              </a:rPr>
              <a:t>and do so to access business support facilities which may be provided by the incubator management or their partners. This support is provided in return for a </a:t>
            </a:r>
            <a:r>
              <a:rPr lang="en-GB" sz="2400" b="1" dirty="0" smtClean="0">
                <a:solidFill>
                  <a:schemeClr val="tx2"/>
                </a:solidFill>
              </a:rPr>
              <a:t>share in profit or minor equity stake</a:t>
            </a:r>
            <a:r>
              <a:rPr lang="en-GB" sz="2400" dirty="0" smtClean="0">
                <a:solidFill>
                  <a:schemeClr val="tx2"/>
                </a:solidFill>
              </a:rPr>
              <a:t> in the business.</a:t>
            </a:r>
            <a:endParaRPr lang="en-GB" sz="2400" dirty="0">
              <a:solidFill>
                <a:schemeClr val="tx2"/>
              </a:solidFill>
            </a:endParaRPr>
          </a:p>
        </p:txBody>
      </p:sp>
    </p:spTree>
    <p:extLst>
      <p:ext uri="{BB962C8B-B14F-4D97-AF65-F5344CB8AC3E}">
        <p14:creationId xmlns:p14="http://schemas.microsoft.com/office/powerpoint/2010/main" val="36059856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626469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Accelerators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definition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7" name="Rectangle 6"/>
          <p:cNvSpPr/>
          <p:nvPr/>
        </p:nvSpPr>
        <p:spPr>
          <a:xfrm>
            <a:off x="467544" y="1412776"/>
            <a:ext cx="8136904" cy="3816429"/>
          </a:xfrm>
          <a:prstGeom prst="rect">
            <a:avLst/>
          </a:prstGeom>
        </p:spPr>
        <p:txBody>
          <a:bodyPr wrap="square">
            <a:spAutoFit/>
          </a:bodyPr>
          <a:lstStyle/>
          <a:p>
            <a:r>
              <a:rPr lang="en-GB" sz="2200" dirty="0" smtClean="0">
                <a:solidFill>
                  <a:schemeClr val="tx2"/>
                </a:solidFill>
              </a:rPr>
              <a:t>Typically provides space to start-up businesses or existing businesses (which might have been operating for several years) with the potential for fast growth and good financial returns. A key characteristic is the </a:t>
            </a:r>
            <a:r>
              <a:rPr lang="en-GB" sz="2200" b="1" dirty="0" smtClean="0">
                <a:solidFill>
                  <a:schemeClr val="tx2"/>
                </a:solidFill>
              </a:rPr>
              <a:t>fiercely competitive nature </a:t>
            </a:r>
            <a:r>
              <a:rPr lang="en-GB" sz="2200" dirty="0" smtClean="0">
                <a:solidFill>
                  <a:schemeClr val="tx2"/>
                </a:solidFill>
              </a:rPr>
              <a:t>of the selection process and </a:t>
            </a:r>
            <a:r>
              <a:rPr lang="en-GB" sz="2200" b="1" dirty="0" smtClean="0">
                <a:solidFill>
                  <a:schemeClr val="tx2"/>
                </a:solidFill>
              </a:rPr>
              <a:t>dedicated support </a:t>
            </a:r>
            <a:r>
              <a:rPr lang="en-GB" sz="2200" dirty="0" smtClean="0">
                <a:solidFill>
                  <a:schemeClr val="tx2"/>
                </a:solidFill>
              </a:rPr>
              <a:t>provided by the space management and/or investors who working closely with the business to guide their growth. In return for access to space and business support an </a:t>
            </a:r>
            <a:r>
              <a:rPr lang="en-GB" sz="2200" b="1" dirty="0" smtClean="0">
                <a:solidFill>
                  <a:schemeClr val="tx2"/>
                </a:solidFill>
              </a:rPr>
              <a:t>accelerator will require an equity stake</a:t>
            </a:r>
            <a:r>
              <a:rPr lang="en-GB" sz="2200" dirty="0" smtClean="0">
                <a:solidFill>
                  <a:schemeClr val="tx2"/>
                </a:solidFill>
              </a:rPr>
              <a:t>. This support lasts for a </a:t>
            </a:r>
            <a:r>
              <a:rPr lang="en-GB" sz="2200" b="1" dirty="0" smtClean="0">
                <a:solidFill>
                  <a:schemeClr val="tx2"/>
                </a:solidFill>
              </a:rPr>
              <a:t>defined short period</a:t>
            </a:r>
            <a:r>
              <a:rPr lang="en-GB" sz="2200" dirty="0" smtClean="0">
                <a:solidFill>
                  <a:schemeClr val="tx2"/>
                </a:solidFill>
              </a:rPr>
              <a:t>, at which time the investor will decide to expand their involvement or exit the business, either of which will result in the business moving on from the accelerator space.</a:t>
            </a:r>
            <a:endParaRPr lang="en-GB" sz="2200" dirty="0">
              <a:solidFill>
                <a:schemeClr val="tx2"/>
              </a:solidFill>
            </a:endParaRPr>
          </a:p>
        </p:txBody>
      </p:sp>
    </p:spTree>
    <p:extLst>
      <p:ext uri="{BB962C8B-B14F-4D97-AF65-F5344CB8AC3E}">
        <p14:creationId xmlns:p14="http://schemas.microsoft.com/office/powerpoint/2010/main" val="36059856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626469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working</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spaces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definition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6" name="Rectangle 5"/>
          <p:cNvSpPr/>
          <p:nvPr/>
        </p:nvSpPr>
        <p:spPr>
          <a:xfrm>
            <a:off x="611560" y="1556792"/>
            <a:ext cx="7776864" cy="3416320"/>
          </a:xfrm>
          <a:prstGeom prst="rect">
            <a:avLst/>
          </a:prstGeom>
        </p:spPr>
        <p:txBody>
          <a:bodyPr wrap="square">
            <a:spAutoFit/>
          </a:bodyPr>
          <a:lstStyle/>
          <a:p>
            <a:r>
              <a:rPr lang="en-GB" sz="2400" dirty="0" smtClean="0">
                <a:solidFill>
                  <a:schemeClr val="tx2"/>
                </a:solidFill>
              </a:rPr>
              <a:t>The spaces provide a combination of workplace and supporting facilities at affordable rates with </a:t>
            </a:r>
            <a:r>
              <a:rPr lang="en-GB" sz="2400" b="1" dirty="0" smtClean="0">
                <a:solidFill>
                  <a:schemeClr val="tx2"/>
                </a:solidFill>
              </a:rPr>
              <a:t>easy in-out contractual conditions</a:t>
            </a:r>
            <a:r>
              <a:rPr lang="en-GB" sz="2400" dirty="0" smtClean="0">
                <a:solidFill>
                  <a:schemeClr val="tx2"/>
                </a:solidFill>
              </a:rPr>
              <a:t>. The renting of space is set up to attract users who require ad hoc and short term access to workstations and supporting facilities such as meeting rooms. The format of space is primarily open plan and of an informal setting, aimed at facilitating an interactive and creative networking environment to form </a:t>
            </a:r>
            <a:r>
              <a:rPr lang="en-GB" sz="2400" b="1" dirty="0" smtClean="0">
                <a:solidFill>
                  <a:schemeClr val="tx2"/>
                </a:solidFill>
              </a:rPr>
              <a:t>a sense of community</a:t>
            </a:r>
            <a:r>
              <a:rPr lang="en-GB" sz="2400" dirty="0" smtClean="0">
                <a:solidFill>
                  <a:schemeClr val="tx2"/>
                </a:solidFill>
              </a:rPr>
              <a:t> among users. </a:t>
            </a:r>
            <a:endParaRPr lang="en-GB" sz="2400" dirty="0">
              <a:solidFill>
                <a:schemeClr val="tx2"/>
              </a:solidFill>
            </a:endParaRPr>
          </a:p>
        </p:txBody>
      </p:sp>
    </p:spTree>
    <p:extLst>
      <p:ext uri="{BB962C8B-B14F-4D97-AF65-F5344CB8AC3E}">
        <p14:creationId xmlns:p14="http://schemas.microsoft.com/office/powerpoint/2010/main" val="360598565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626469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Mapping</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pic>
        <p:nvPicPr>
          <p:cNvPr id="162818" name="Picture 2">
            <a:hlinkClick r:id="rId2"/>
          </p:cNvPr>
          <p:cNvPicPr>
            <a:picLocks noChangeAspect="1" noChangeArrowheads="1"/>
          </p:cNvPicPr>
          <p:nvPr/>
        </p:nvPicPr>
        <p:blipFill>
          <a:blip r:embed="rId3" cstate="screen"/>
          <a:srcRect/>
          <a:stretch>
            <a:fillRect/>
          </a:stretch>
        </p:blipFill>
        <p:spPr bwMode="auto">
          <a:xfrm>
            <a:off x="-324544" y="0"/>
            <a:ext cx="12469091" cy="6480720"/>
          </a:xfrm>
          <a:prstGeom prst="rect">
            <a:avLst/>
          </a:prstGeom>
          <a:noFill/>
          <a:ln w="9525">
            <a:noFill/>
            <a:miter lim="800000"/>
            <a:headEnd/>
            <a:tailEnd/>
          </a:ln>
        </p:spPr>
      </p:pic>
    </p:spTree>
    <p:extLst>
      <p:ext uri="{BB962C8B-B14F-4D97-AF65-F5344CB8AC3E}">
        <p14:creationId xmlns:p14="http://schemas.microsoft.com/office/powerpoint/2010/main" val="360598565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a:hlinkClick r:id="rId2"/>
          </p:cNvPr>
          <p:cNvPicPr>
            <a:picLocks noChangeAspect="1" noChangeArrowheads="1"/>
          </p:cNvPicPr>
          <p:nvPr/>
        </p:nvPicPr>
        <p:blipFill>
          <a:blip r:embed="rId3" cstate="print"/>
          <a:srcRect l="9823" t="3801" r="12704" b="6951"/>
          <a:stretch>
            <a:fillRect/>
          </a:stretch>
        </p:blipFill>
        <p:spPr bwMode="auto">
          <a:xfrm>
            <a:off x="-252536" y="192912"/>
            <a:ext cx="9721080" cy="6299251"/>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6049</TotalTime>
  <Words>575</Words>
  <Application>Microsoft Office PowerPoint</Application>
  <PresentationFormat>On-screen Show (4:3)</PresentationFormat>
  <Paragraphs>67</Paragraphs>
  <Slides>14</Slides>
  <Notes>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14</vt:i4>
      </vt:variant>
    </vt:vector>
  </HeadingPairs>
  <TitlesOfParts>
    <vt:vector size="16" baseType="lpstr">
      <vt:lpstr>Thème Office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time</vt:lpstr>
      <vt:lpstr>PowerPoint Presentation</vt:lpstr>
      <vt:lpstr>Question time</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Kristijan RADOJCIC</dc:creator>
  <cp:lastModifiedBy>Barnsley MBC</cp:lastModifiedBy>
  <cp:revision>449</cp:revision>
  <dcterms:created xsi:type="dcterms:W3CDTF">2015-09-18T11:28:39Z</dcterms:created>
  <dcterms:modified xsi:type="dcterms:W3CDTF">2017-03-09T13:23:56Z</dcterms:modified>
</cp:coreProperties>
</file>