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1" r:id="rId2"/>
    <p:sldId id="309" r:id="rId3"/>
    <p:sldId id="312" r:id="rId4"/>
    <p:sldId id="314" r:id="rId5"/>
    <p:sldId id="316" r:id="rId6"/>
    <p:sldId id="313" r:id="rId7"/>
    <p:sldId id="315" r:id="rId8"/>
    <p:sldId id="301" r:id="rId9"/>
    <p:sldId id="303" r:id="rId10"/>
    <p:sldId id="317" r:id="rId11"/>
    <p:sldId id="306" r:id="rId12"/>
    <p:sldId id="318" r:id="rId13"/>
    <p:sldId id="264" r:id="rId14"/>
    <p:sldId id="307" r:id="rId15"/>
    <p:sldId id="308" r:id="rId16"/>
    <p:sldId id="31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5" autoAdjust="0"/>
    <p:restoredTop sz="94595"/>
  </p:normalViewPr>
  <p:slideViewPr>
    <p:cSldViewPr>
      <p:cViewPr varScale="1">
        <p:scale>
          <a:sx n="69" d="100"/>
          <a:sy n="69" d="100"/>
        </p:scale>
        <p:origin x="-7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1C77F-2FC6-4B8C-A72F-1B91E0DC3F98}" type="datetimeFigureOut">
              <a:rPr lang="en-GB" smtClean="0"/>
              <a:t>02/03/2017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EC774-8B09-4CCF-A6A2-B1ABBA1EB06F}" type="slidenum">
              <a:rPr lang="en-GB" smtClean="0"/>
              <a:t>‹#›</a:t>
            </a:fld>
            <a:endParaRPr lang="en-GB"/>
          </a:p>
        </p:txBody>
      </p:sp>
    </p:spTree>
    <p:extLst>
      <p:ext uri="{BB962C8B-B14F-4D97-AF65-F5344CB8AC3E}">
        <p14:creationId xmlns:p14="http://schemas.microsoft.com/office/powerpoint/2010/main" val="15123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D61E83-61C4-48E4-9399-2115B897FBA5}" type="slidenum">
              <a:rPr lang="en-GB" altLang="en-US" smtClean="0"/>
              <a:pPr eaLnBrk="1" hangingPunct="1">
                <a:spcBef>
                  <a:spcPct val="0"/>
                </a:spcBef>
              </a:pPr>
              <a:t>1</a:t>
            </a:fld>
            <a:endParaRPr lang="en-GB" altLang="en-US"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EA9FBD-D9D5-49E7-840A-363F97935432}" type="slidenum">
              <a:rPr lang="en-GB" altLang="en-US" smtClean="0"/>
              <a:pPr eaLnBrk="1" hangingPunct="1">
                <a:spcBef>
                  <a:spcPct val="0"/>
                </a:spcBef>
              </a:pPr>
              <a:t>4</a:t>
            </a:fld>
            <a:endParaRPr lang="en-GB"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AA4A1A-8638-4465-A0F9-51FB0F785897}" type="slidenum">
              <a:rPr lang="en-GB" altLang="en-US" smtClean="0"/>
              <a:pPr eaLnBrk="1" hangingPunct="1">
                <a:spcBef>
                  <a:spcPct val="0"/>
                </a:spcBef>
              </a:pPr>
              <a:t>5</a:t>
            </a:fld>
            <a:endParaRPr lang="en-GB"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5C1553-CB81-4DC3-81C3-66D9FD525168}" type="slidenum">
              <a:rPr lang="en-GB" altLang="en-US" smtClean="0"/>
              <a:pPr eaLnBrk="1" hangingPunct="1">
                <a:spcBef>
                  <a:spcPct val="0"/>
                </a:spcBef>
              </a:pPr>
              <a:t>7</a:t>
            </a:fld>
            <a:endParaRPr lang="en-GB" altLang="en-US"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C07AF6-8CAF-4B76-AEAF-939077EE576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302576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C07AF6-8CAF-4B76-AEAF-939077EE576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247841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C07AF6-8CAF-4B76-AEAF-939077EE576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109841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C07AF6-8CAF-4B76-AEAF-939077EE576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297043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07AF6-8CAF-4B76-AEAF-939077EE576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375859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C07AF6-8CAF-4B76-AEAF-939077EE5768}"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416481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C07AF6-8CAF-4B76-AEAF-939077EE5768}" type="datetimeFigureOut">
              <a:rPr lang="en-GB" smtClean="0"/>
              <a:t>02/03/2017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276334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C07AF6-8CAF-4B76-AEAF-939077EE5768}" type="datetimeFigureOut">
              <a:rPr lang="en-GB" smtClean="0"/>
              <a:t>02/03/2017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152239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07AF6-8CAF-4B76-AEAF-939077EE5768}" type="datetimeFigureOut">
              <a:rPr lang="en-GB" smtClean="0"/>
              <a:t>02/03/2017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198740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07AF6-8CAF-4B76-AEAF-939077EE5768}"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422275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07AF6-8CAF-4B76-AEAF-939077EE5768}"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DABC6-A20C-4B38-9C5E-56F7B5F003D5}" type="slidenum">
              <a:rPr lang="en-GB" smtClean="0"/>
              <a:t>‹#›</a:t>
            </a:fld>
            <a:endParaRPr lang="en-GB"/>
          </a:p>
        </p:txBody>
      </p:sp>
    </p:spTree>
    <p:extLst>
      <p:ext uri="{BB962C8B-B14F-4D97-AF65-F5344CB8AC3E}">
        <p14:creationId xmlns:p14="http://schemas.microsoft.com/office/powerpoint/2010/main" val="29649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07AF6-8CAF-4B76-AEAF-939077EE5768}" type="datetimeFigureOut">
              <a:rPr lang="en-GB" smtClean="0"/>
              <a:t>02/03/2017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ABC6-A20C-4B38-9C5E-56F7B5F003D5}" type="slidenum">
              <a:rPr lang="en-GB" smtClean="0"/>
              <a:t>‹#›</a:t>
            </a:fld>
            <a:endParaRPr lang="en-GB"/>
          </a:p>
        </p:txBody>
      </p:sp>
    </p:spTree>
    <p:extLst>
      <p:ext uri="{BB962C8B-B14F-4D97-AF65-F5344CB8AC3E}">
        <p14:creationId xmlns:p14="http://schemas.microsoft.com/office/powerpoint/2010/main" val="363595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youtu.be/tep5xO42GE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749925"/>
            <a:ext cx="9144000"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0" y="0"/>
            <a:ext cx="9144000"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1658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8208912" cy="5040560"/>
          </a:xfrm>
          <a:prstGeom prst="rect">
            <a:avLst/>
          </a:prstGeom>
          <a:noFill/>
          <a:ln>
            <a:noFill/>
          </a:ln>
        </p:spPr>
      </p:pic>
    </p:spTree>
    <p:extLst>
      <p:ext uri="{BB962C8B-B14F-4D97-AF65-F5344CB8AC3E}">
        <p14:creationId xmlns:p14="http://schemas.microsoft.com/office/powerpoint/2010/main" val="345660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4524315"/>
          </a:xfrm>
          <a:prstGeom prst="rect">
            <a:avLst/>
          </a:prstGeom>
          <a:noFill/>
        </p:spPr>
        <p:txBody>
          <a:bodyPr wrap="square" rtlCol="0">
            <a:spAutoFit/>
          </a:bodyPr>
          <a:lstStyle/>
          <a:p>
            <a:r>
              <a:rPr lang="en-GB" b="1" dirty="0" smtClean="0"/>
              <a:t>Why is it important for Barnsley to have more and better jobs?</a:t>
            </a:r>
            <a:endParaRPr lang="en-GB" b="1" dirty="0" smtClean="0"/>
          </a:p>
          <a:p>
            <a:endParaRPr lang="en-GB" b="1" dirty="0"/>
          </a:p>
          <a:p>
            <a:r>
              <a:rPr lang="en-GB" dirty="0" smtClean="0"/>
              <a:t>Disconnect </a:t>
            </a:r>
            <a:r>
              <a:rPr lang="en-GB" dirty="0"/>
              <a:t>between business, and education and other </a:t>
            </a:r>
            <a:r>
              <a:rPr lang="en-GB" dirty="0" smtClean="0"/>
              <a:t>parties</a:t>
            </a:r>
          </a:p>
          <a:p>
            <a:endParaRPr lang="en-GB" dirty="0"/>
          </a:p>
          <a:p>
            <a:r>
              <a:rPr lang="en-GB" dirty="0" smtClean="0"/>
              <a:t>Lack </a:t>
            </a:r>
            <a:r>
              <a:rPr lang="en-GB" dirty="0"/>
              <a:t>of focus on digital skills within schooling/education of pupils, parents and </a:t>
            </a:r>
            <a:r>
              <a:rPr lang="en-GB" dirty="0" smtClean="0"/>
              <a:t>business</a:t>
            </a:r>
          </a:p>
          <a:p>
            <a:endParaRPr lang="en-GB" dirty="0"/>
          </a:p>
          <a:p>
            <a:r>
              <a:rPr lang="en-GB" dirty="0" smtClean="0"/>
              <a:t>Lack </a:t>
            </a:r>
            <a:r>
              <a:rPr lang="en-GB" dirty="0"/>
              <a:t>of the right infrastructure (digital, physical and support) to foster digital business start-up, growth and </a:t>
            </a:r>
            <a:r>
              <a:rPr lang="en-GB" dirty="0" smtClean="0"/>
              <a:t>retention</a:t>
            </a:r>
          </a:p>
          <a:p>
            <a:endParaRPr lang="en-GB" dirty="0"/>
          </a:p>
          <a:p>
            <a:r>
              <a:rPr lang="en-GB" dirty="0" smtClean="0"/>
              <a:t>Low </a:t>
            </a:r>
            <a:r>
              <a:rPr lang="en-GB" dirty="0"/>
              <a:t>awareness and take up of opportunities offered by digital tech in traditional </a:t>
            </a:r>
            <a:r>
              <a:rPr lang="en-GB" dirty="0" smtClean="0"/>
              <a:t>economy</a:t>
            </a:r>
          </a:p>
          <a:p>
            <a:endParaRPr lang="en-GB" dirty="0"/>
          </a:p>
          <a:p>
            <a:r>
              <a:rPr lang="en-GB" dirty="0" smtClean="0"/>
              <a:t>Fear </a:t>
            </a:r>
            <a:r>
              <a:rPr lang="en-GB" dirty="0"/>
              <a:t>of change in business, e.g. digitalisation, </a:t>
            </a:r>
            <a:r>
              <a:rPr lang="en-GB" dirty="0" smtClean="0"/>
              <a:t>innovation</a:t>
            </a:r>
          </a:p>
          <a:p>
            <a:endParaRPr lang="en-GB" dirty="0"/>
          </a:p>
          <a:p>
            <a:r>
              <a:rPr lang="en-GB" dirty="0" smtClean="0"/>
              <a:t>The </a:t>
            </a:r>
            <a:r>
              <a:rPr lang="en-GB" dirty="0"/>
              <a:t>Barnsley brand has negative connotations – mining, place </a:t>
            </a:r>
            <a:r>
              <a:rPr lang="en-GB" dirty="0" err="1"/>
              <a:t>etc</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48403561"/>
              </p:ext>
            </p:extLst>
          </p:nvPr>
        </p:nvGraphicFramePr>
        <p:xfrm>
          <a:off x="827584" y="1340768"/>
          <a:ext cx="7632848" cy="4320480"/>
        </p:xfrm>
        <a:graphic>
          <a:graphicData uri="http://schemas.openxmlformats.org/drawingml/2006/table">
            <a:tbl>
              <a:tblPr firstRow="1" firstCol="1" bandRow="1">
                <a:tableStyleId>{5C22544A-7EE6-4342-B048-85BDC9FD1C3A}</a:tableStyleId>
              </a:tblPr>
              <a:tblGrid>
                <a:gridCol w="2651496"/>
                <a:gridCol w="4981352"/>
              </a:tblGrid>
              <a:tr h="1231805">
                <a:tc>
                  <a:txBody>
                    <a:bodyPr/>
                    <a:lstStyle/>
                    <a:p>
                      <a:pPr>
                        <a:lnSpc>
                          <a:spcPct val="115000"/>
                        </a:lnSpc>
                        <a:spcAft>
                          <a:spcPts val="0"/>
                        </a:spcAft>
                      </a:pPr>
                      <a:r>
                        <a:rPr lang="en-GB" sz="1100" dirty="0">
                          <a:effectLst/>
                        </a:rPr>
                        <a:t>For businesses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Increased innovation and productivity </a:t>
                      </a:r>
                    </a:p>
                    <a:p>
                      <a:pPr>
                        <a:lnSpc>
                          <a:spcPct val="115000"/>
                        </a:lnSpc>
                        <a:spcAft>
                          <a:spcPts val="0"/>
                        </a:spcAft>
                      </a:pPr>
                      <a:r>
                        <a:rPr lang="en-GB" sz="1100">
                          <a:effectLst/>
                        </a:rPr>
                        <a:t>Improved quality products and services</a:t>
                      </a:r>
                    </a:p>
                    <a:p>
                      <a:pPr>
                        <a:lnSpc>
                          <a:spcPct val="115000"/>
                        </a:lnSpc>
                        <a:spcAft>
                          <a:spcPts val="0"/>
                        </a:spcAft>
                      </a:pPr>
                      <a:r>
                        <a:rPr lang="en-GB" sz="1100">
                          <a:effectLst/>
                        </a:rPr>
                        <a:t>Attraction and retention of talented people </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1856870">
                <a:tc>
                  <a:txBody>
                    <a:bodyPr/>
                    <a:lstStyle/>
                    <a:p>
                      <a:pPr>
                        <a:lnSpc>
                          <a:spcPct val="115000"/>
                        </a:lnSpc>
                        <a:spcAft>
                          <a:spcPts val="0"/>
                        </a:spcAft>
                      </a:pPr>
                      <a:r>
                        <a:rPr lang="en-GB" sz="1100">
                          <a:effectLst/>
                        </a:rPr>
                        <a:t>For people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More and better job opportunities</a:t>
                      </a:r>
                    </a:p>
                    <a:p>
                      <a:pPr>
                        <a:lnSpc>
                          <a:spcPct val="115000"/>
                        </a:lnSpc>
                        <a:spcAft>
                          <a:spcPts val="0"/>
                        </a:spcAft>
                      </a:pPr>
                      <a:r>
                        <a:rPr lang="en-GB" sz="1100">
                          <a:effectLst/>
                        </a:rPr>
                        <a:t>More money</a:t>
                      </a:r>
                    </a:p>
                    <a:p>
                      <a:pPr>
                        <a:lnSpc>
                          <a:spcPct val="115000"/>
                        </a:lnSpc>
                        <a:spcAft>
                          <a:spcPts val="0"/>
                        </a:spcAft>
                      </a:pPr>
                      <a:r>
                        <a:rPr lang="en-GB" sz="1100">
                          <a:effectLst/>
                        </a:rPr>
                        <a:t>Greater quality of life</a:t>
                      </a:r>
                    </a:p>
                    <a:p>
                      <a:pPr>
                        <a:lnSpc>
                          <a:spcPct val="115000"/>
                        </a:lnSpc>
                        <a:spcAft>
                          <a:spcPts val="0"/>
                        </a:spcAft>
                      </a:pPr>
                      <a:r>
                        <a:rPr lang="en-GB" sz="1100">
                          <a:effectLst/>
                        </a:rPr>
                        <a:t>Improved lifestyle leading to better health and wellbeing</a:t>
                      </a:r>
                    </a:p>
                    <a:p>
                      <a:pPr>
                        <a:lnSpc>
                          <a:spcPct val="115000"/>
                        </a:lnSpc>
                        <a:spcAft>
                          <a:spcPts val="0"/>
                        </a:spcAft>
                      </a:pPr>
                      <a:r>
                        <a:rPr lang="en-GB" sz="1100">
                          <a:effectLst/>
                        </a:rPr>
                        <a:t>Higher aspirations</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1231805">
                <a:tc>
                  <a:txBody>
                    <a:bodyPr/>
                    <a:lstStyle/>
                    <a:p>
                      <a:pPr>
                        <a:lnSpc>
                          <a:spcPct val="115000"/>
                        </a:lnSpc>
                        <a:spcAft>
                          <a:spcPts val="0"/>
                        </a:spcAft>
                      </a:pPr>
                      <a:r>
                        <a:rPr lang="en-GB" sz="1100">
                          <a:effectLst/>
                        </a:rPr>
                        <a:t>For the local economy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More local spend from the public and businesses</a:t>
                      </a:r>
                    </a:p>
                    <a:p>
                      <a:pPr>
                        <a:lnSpc>
                          <a:spcPct val="115000"/>
                        </a:lnSpc>
                        <a:spcAft>
                          <a:spcPts val="0"/>
                        </a:spcAft>
                      </a:pPr>
                      <a:r>
                        <a:rPr lang="en-GB" sz="1100" dirty="0">
                          <a:effectLst/>
                        </a:rPr>
                        <a:t>More money for local government to spend on town services and development</a:t>
                      </a:r>
                    </a:p>
                    <a:p>
                      <a:pPr>
                        <a:lnSpc>
                          <a:spcPct val="115000"/>
                        </a:lnSpc>
                        <a:spcAft>
                          <a:spcPts val="0"/>
                        </a:spcAft>
                      </a:pPr>
                      <a:r>
                        <a:rPr lang="en-GB" sz="1100" dirty="0">
                          <a:effectLst/>
                        </a:rPr>
                        <a:t>More attractive place to live</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6754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4524315"/>
          </a:xfrm>
          <a:prstGeom prst="rect">
            <a:avLst/>
          </a:prstGeom>
          <a:noFill/>
        </p:spPr>
        <p:txBody>
          <a:bodyPr wrap="square" rtlCol="0">
            <a:spAutoFit/>
          </a:bodyPr>
          <a:lstStyle/>
          <a:p>
            <a:r>
              <a:rPr lang="en-GB" b="1" dirty="0" smtClean="0"/>
              <a:t>Problem tree</a:t>
            </a:r>
          </a:p>
          <a:p>
            <a:endParaRPr lang="en-GB" b="1" dirty="0"/>
          </a:p>
          <a:p>
            <a:r>
              <a:rPr lang="en-GB" dirty="0" smtClean="0"/>
              <a:t>Disconnect </a:t>
            </a:r>
            <a:r>
              <a:rPr lang="en-GB" dirty="0"/>
              <a:t>between business, and education and other </a:t>
            </a:r>
            <a:r>
              <a:rPr lang="en-GB" dirty="0" smtClean="0"/>
              <a:t>parties</a:t>
            </a:r>
          </a:p>
          <a:p>
            <a:endParaRPr lang="en-GB" dirty="0"/>
          </a:p>
          <a:p>
            <a:r>
              <a:rPr lang="en-GB" dirty="0" smtClean="0"/>
              <a:t>Lack </a:t>
            </a:r>
            <a:r>
              <a:rPr lang="en-GB" dirty="0"/>
              <a:t>of focus on digital skills within schooling/education of pupils, parents and </a:t>
            </a:r>
            <a:r>
              <a:rPr lang="en-GB" dirty="0" smtClean="0"/>
              <a:t>business</a:t>
            </a:r>
          </a:p>
          <a:p>
            <a:endParaRPr lang="en-GB" dirty="0"/>
          </a:p>
          <a:p>
            <a:r>
              <a:rPr lang="en-GB" dirty="0" smtClean="0"/>
              <a:t>Lack </a:t>
            </a:r>
            <a:r>
              <a:rPr lang="en-GB" dirty="0"/>
              <a:t>of the right infrastructure (digital, physical and support) to foster digital business start-up, growth and </a:t>
            </a:r>
            <a:r>
              <a:rPr lang="en-GB" dirty="0" smtClean="0"/>
              <a:t>retention</a:t>
            </a:r>
          </a:p>
          <a:p>
            <a:endParaRPr lang="en-GB" dirty="0"/>
          </a:p>
          <a:p>
            <a:r>
              <a:rPr lang="en-GB" dirty="0" smtClean="0"/>
              <a:t>Low </a:t>
            </a:r>
            <a:r>
              <a:rPr lang="en-GB" dirty="0"/>
              <a:t>awareness and take up of opportunities offered by digital tech in traditional </a:t>
            </a:r>
            <a:r>
              <a:rPr lang="en-GB" dirty="0" smtClean="0"/>
              <a:t>economy</a:t>
            </a:r>
          </a:p>
          <a:p>
            <a:endParaRPr lang="en-GB" dirty="0"/>
          </a:p>
          <a:p>
            <a:r>
              <a:rPr lang="en-GB" dirty="0" smtClean="0"/>
              <a:t>Fear </a:t>
            </a:r>
            <a:r>
              <a:rPr lang="en-GB" dirty="0"/>
              <a:t>of change in business, e.g. digitalisation, </a:t>
            </a:r>
            <a:r>
              <a:rPr lang="en-GB" dirty="0" smtClean="0"/>
              <a:t>innovation</a:t>
            </a:r>
          </a:p>
          <a:p>
            <a:endParaRPr lang="en-GB" dirty="0"/>
          </a:p>
          <a:p>
            <a:r>
              <a:rPr lang="en-GB" dirty="0" smtClean="0"/>
              <a:t>The </a:t>
            </a:r>
            <a:r>
              <a:rPr lang="en-GB" dirty="0"/>
              <a:t>Barnsley brand has negative connotations – mining, place </a:t>
            </a:r>
            <a:r>
              <a:rPr lang="en-GB" dirty="0" err="1"/>
              <a:t>etc</a:t>
            </a:r>
            <a:endParaRPr lang="en-GB" dirty="0"/>
          </a:p>
        </p:txBody>
      </p:sp>
    </p:spTree>
    <p:extLst>
      <p:ext uri="{BB962C8B-B14F-4D97-AF65-F5344CB8AC3E}">
        <p14:creationId xmlns:p14="http://schemas.microsoft.com/office/powerpoint/2010/main" val="1812141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ri\AppData\Local\Microsoft\Windows\Temporary Internet Files\Content.IE5\2W3LC3DU\Tree_branches_and_roots_01.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080485" cy="4762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25914" y="5555476"/>
            <a:ext cx="1403526" cy="276999"/>
          </a:xfrm>
          <a:prstGeom prst="rect">
            <a:avLst/>
          </a:prstGeom>
          <a:noFill/>
        </p:spPr>
        <p:txBody>
          <a:bodyPr wrap="none" rtlCol="0">
            <a:spAutoFit/>
          </a:bodyPr>
          <a:lstStyle/>
          <a:p>
            <a:r>
              <a:rPr lang="en-GB" sz="1200" dirty="0" smtClean="0">
                <a:solidFill>
                  <a:srgbClr val="0070C0"/>
                </a:solidFill>
              </a:rPr>
              <a:t>Poor careers advice</a:t>
            </a:r>
            <a:endParaRPr lang="en-GB" sz="1200" dirty="0">
              <a:solidFill>
                <a:srgbClr val="0070C0"/>
              </a:solidFill>
            </a:endParaRPr>
          </a:p>
        </p:txBody>
      </p:sp>
      <p:sp>
        <p:nvSpPr>
          <p:cNvPr id="4" name="TextBox 3"/>
          <p:cNvSpPr txBox="1"/>
          <p:nvPr/>
        </p:nvSpPr>
        <p:spPr>
          <a:xfrm>
            <a:off x="6669111" y="4843826"/>
            <a:ext cx="1120371" cy="276999"/>
          </a:xfrm>
          <a:prstGeom prst="rect">
            <a:avLst/>
          </a:prstGeom>
          <a:noFill/>
        </p:spPr>
        <p:txBody>
          <a:bodyPr wrap="none" rtlCol="0">
            <a:spAutoFit/>
          </a:bodyPr>
          <a:lstStyle/>
          <a:p>
            <a:r>
              <a:rPr lang="en-GB" sz="1200" dirty="0" smtClean="0">
                <a:solidFill>
                  <a:srgbClr val="0070C0"/>
                </a:solidFill>
              </a:rPr>
              <a:t>Lure of the city</a:t>
            </a:r>
            <a:endParaRPr lang="en-GB" sz="1200" dirty="0">
              <a:solidFill>
                <a:srgbClr val="0070C0"/>
              </a:solidFill>
            </a:endParaRPr>
          </a:p>
        </p:txBody>
      </p:sp>
      <p:sp>
        <p:nvSpPr>
          <p:cNvPr id="5" name="TextBox 4"/>
          <p:cNvSpPr txBox="1"/>
          <p:nvPr/>
        </p:nvSpPr>
        <p:spPr>
          <a:xfrm>
            <a:off x="3561537" y="6342725"/>
            <a:ext cx="1370503" cy="461665"/>
          </a:xfrm>
          <a:prstGeom prst="rect">
            <a:avLst/>
          </a:prstGeom>
          <a:noFill/>
        </p:spPr>
        <p:txBody>
          <a:bodyPr wrap="none" rtlCol="0">
            <a:spAutoFit/>
          </a:bodyPr>
          <a:lstStyle/>
          <a:p>
            <a:r>
              <a:rPr lang="en-GB" sz="1200" dirty="0" smtClean="0">
                <a:solidFill>
                  <a:srgbClr val="0070C0"/>
                </a:solidFill>
              </a:rPr>
              <a:t>Poor reputation of </a:t>
            </a:r>
          </a:p>
          <a:p>
            <a:r>
              <a:rPr lang="en-GB" sz="1200" dirty="0" smtClean="0">
                <a:solidFill>
                  <a:srgbClr val="0070C0"/>
                </a:solidFill>
              </a:rPr>
              <a:t>Barnsley brand</a:t>
            </a:r>
            <a:endParaRPr lang="en-GB" sz="1200" dirty="0">
              <a:solidFill>
                <a:srgbClr val="0070C0"/>
              </a:solidFill>
            </a:endParaRPr>
          </a:p>
        </p:txBody>
      </p:sp>
      <p:sp>
        <p:nvSpPr>
          <p:cNvPr id="6" name="TextBox 5"/>
          <p:cNvSpPr txBox="1"/>
          <p:nvPr/>
        </p:nvSpPr>
        <p:spPr>
          <a:xfrm>
            <a:off x="3763771" y="5829493"/>
            <a:ext cx="1903855" cy="461665"/>
          </a:xfrm>
          <a:prstGeom prst="rect">
            <a:avLst/>
          </a:prstGeom>
          <a:noFill/>
        </p:spPr>
        <p:txBody>
          <a:bodyPr wrap="none" rtlCol="0">
            <a:spAutoFit/>
          </a:bodyPr>
          <a:lstStyle/>
          <a:p>
            <a:r>
              <a:rPr lang="en-GB" sz="1200" dirty="0" smtClean="0">
                <a:solidFill>
                  <a:srgbClr val="0070C0"/>
                </a:solidFill>
              </a:rPr>
              <a:t>Low awareness of digital in </a:t>
            </a:r>
          </a:p>
          <a:p>
            <a:r>
              <a:rPr lang="en-GB" sz="1200" dirty="0" smtClean="0">
                <a:solidFill>
                  <a:srgbClr val="0070C0"/>
                </a:solidFill>
              </a:rPr>
              <a:t>traditional sectors</a:t>
            </a:r>
          </a:p>
        </p:txBody>
      </p:sp>
      <p:sp>
        <p:nvSpPr>
          <p:cNvPr id="7" name="TextBox 6"/>
          <p:cNvSpPr txBox="1"/>
          <p:nvPr/>
        </p:nvSpPr>
        <p:spPr>
          <a:xfrm>
            <a:off x="218088" y="4659159"/>
            <a:ext cx="2093971" cy="646331"/>
          </a:xfrm>
          <a:prstGeom prst="rect">
            <a:avLst/>
          </a:prstGeom>
          <a:noFill/>
        </p:spPr>
        <p:txBody>
          <a:bodyPr wrap="none" rtlCol="0">
            <a:spAutoFit/>
          </a:bodyPr>
          <a:lstStyle/>
          <a:p>
            <a:r>
              <a:rPr lang="en-GB" sz="1200" dirty="0" smtClean="0">
                <a:solidFill>
                  <a:srgbClr val="0070C0"/>
                </a:solidFill>
              </a:rPr>
              <a:t>Educational system not </a:t>
            </a:r>
          </a:p>
          <a:p>
            <a:r>
              <a:rPr lang="en-GB" sz="1200" dirty="0" smtClean="0">
                <a:solidFill>
                  <a:srgbClr val="0070C0"/>
                </a:solidFill>
              </a:rPr>
              <a:t>aligned to business needs. Out</a:t>
            </a:r>
          </a:p>
          <a:p>
            <a:r>
              <a:rPr lang="en-GB" sz="1200" dirty="0">
                <a:solidFill>
                  <a:srgbClr val="0070C0"/>
                </a:solidFill>
              </a:rPr>
              <a:t>o</a:t>
            </a:r>
            <a:r>
              <a:rPr lang="en-GB" sz="1200" dirty="0" smtClean="0">
                <a:solidFill>
                  <a:srgbClr val="0070C0"/>
                </a:solidFill>
              </a:rPr>
              <a:t>f date digital curriculum.</a:t>
            </a:r>
          </a:p>
        </p:txBody>
      </p:sp>
      <p:sp>
        <p:nvSpPr>
          <p:cNvPr id="8" name="TextBox 7"/>
          <p:cNvSpPr txBox="1"/>
          <p:nvPr/>
        </p:nvSpPr>
        <p:spPr>
          <a:xfrm>
            <a:off x="5122894" y="4312794"/>
            <a:ext cx="1961819" cy="461665"/>
          </a:xfrm>
          <a:prstGeom prst="rect">
            <a:avLst/>
          </a:prstGeom>
          <a:noFill/>
        </p:spPr>
        <p:txBody>
          <a:bodyPr wrap="none" rtlCol="0">
            <a:spAutoFit/>
          </a:bodyPr>
          <a:lstStyle/>
          <a:p>
            <a:r>
              <a:rPr lang="en-GB" sz="1200" dirty="0" smtClean="0">
                <a:solidFill>
                  <a:srgbClr val="0070C0"/>
                </a:solidFill>
              </a:rPr>
              <a:t>High expectations – want to </a:t>
            </a:r>
          </a:p>
          <a:p>
            <a:r>
              <a:rPr lang="en-GB" sz="1200" dirty="0" smtClean="0">
                <a:solidFill>
                  <a:srgbClr val="0070C0"/>
                </a:solidFill>
              </a:rPr>
              <a:t>work for Google for £££</a:t>
            </a:r>
          </a:p>
        </p:txBody>
      </p:sp>
      <p:sp>
        <p:nvSpPr>
          <p:cNvPr id="10" name="TextBox 9"/>
          <p:cNvSpPr txBox="1"/>
          <p:nvPr/>
        </p:nvSpPr>
        <p:spPr>
          <a:xfrm>
            <a:off x="1594762" y="1772816"/>
            <a:ext cx="1414625" cy="461665"/>
          </a:xfrm>
          <a:prstGeom prst="rect">
            <a:avLst/>
          </a:prstGeom>
          <a:noFill/>
        </p:spPr>
        <p:txBody>
          <a:bodyPr wrap="square" rtlCol="0">
            <a:spAutoFit/>
          </a:bodyPr>
          <a:lstStyle/>
          <a:p>
            <a:r>
              <a:rPr lang="en-GB" sz="1200" dirty="0" smtClean="0">
                <a:solidFill>
                  <a:srgbClr val="7030A0"/>
                </a:solidFill>
              </a:rPr>
              <a:t>Digital skills seen as ‘nerdy’</a:t>
            </a:r>
            <a:endParaRPr lang="en-GB" sz="1200" dirty="0">
              <a:solidFill>
                <a:srgbClr val="7030A0"/>
              </a:solidFill>
            </a:endParaRPr>
          </a:p>
        </p:txBody>
      </p:sp>
      <p:sp>
        <p:nvSpPr>
          <p:cNvPr id="11" name="TextBox 10"/>
          <p:cNvSpPr txBox="1"/>
          <p:nvPr/>
        </p:nvSpPr>
        <p:spPr>
          <a:xfrm>
            <a:off x="21156" y="4163672"/>
            <a:ext cx="2712089" cy="461665"/>
          </a:xfrm>
          <a:prstGeom prst="rect">
            <a:avLst/>
          </a:prstGeom>
          <a:noFill/>
        </p:spPr>
        <p:txBody>
          <a:bodyPr wrap="none" rtlCol="0">
            <a:spAutoFit/>
          </a:bodyPr>
          <a:lstStyle/>
          <a:p>
            <a:r>
              <a:rPr lang="en-GB" sz="1200" dirty="0" smtClean="0">
                <a:solidFill>
                  <a:srgbClr val="0070C0"/>
                </a:solidFill>
              </a:rPr>
              <a:t>Larger city regions and Tech Nation/Tech</a:t>
            </a:r>
          </a:p>
          <a:p>
            <a:r>
              <a:rPr lang="en-GB" sz="1200" dirty="0" smtClean="0">
                <a:solidFill>
                  <a:srgbClr val="0070C0"/>
                </a:solidFill>
              </a:rPr>
              <a:t>North don’t recognise Barnsley</a:t>
            </a:r>
          </a:p>
        </p:txBody>
      </p:sp>
      <p:sp>
        <p:nvSpPr>
          <p:cNvPr id="12" name="TextBox 11"/>
          <p:cNvSpPr txBox="1"/>
          <p:nvPr/>
        </p:nvSpPr>
        <p:spPr>
          <a:xfrm>
            <a:off x="4632205" y="5343598"/>
            <a:ext cx="1074077" cy="461665"/>
          </a:xfrm>
          <a:prstGeom prst="rect">
            <a:avLst/>
          </a:prstGeom>
          <a:noFill/>
        </p:spPr>
        <p:txBody>
          <a:bodyPr wrap="none" rtlCol="0">
            <a:spAutoFit/>
          </a:bodyPr>
          <a:lstStyle/>
          <a:p>
            <a:r>
              <a:rPr lang="en-GB" sz="1200" dirty="0" smtClean="0">
                <a:solidFill>
                  <a:srgbClr val="0070C0"/>
                </a:solidFill>
              </a:rPr>
              <a:t>Lack of digital </a:t>
            </a:r>
          </a:p>
          <a:p>
            <a:r>
              <a:rPr lang="en-GB" sz="1200" dirty="0" smtClean="0">
                <a:solidFill>
                  <a:srgbClr val="0070C0"/>
                </a:solidFill>
              </a:rPr>
              <a:t>role models</a:t>
            </a:r>
          </a:p>
        </p:txBody>
      </p:sp>
      <p:sp>
        <p:nvSpPr>
          <p:cNvPr id="13" name="TextBox 12"/>
          <p:cNvSpPr txBox="1"/>
          <p:nvPr/>
        </p:nvSpPr>
        <p:spPr>
          <a:xfrm>
            <a:off x="4954994" y="4794939"/>
            <a:ext cx="1706749" cy="461665"/>
          </a:xfrm>
          <a:prstGeom prst="rect">
            <a:avLst/>
          </a:prstGeom>
          <a:noFill/>
        </p:spPr>
        <p:txBody>
          <a:bodyPr wrap="none" rtlCol="0">
            <a:spAutoFit/>
          </a:bodyPr>
          <a:lstStyle/>
          <a:p>
            <a:r>
              <a:rPr lang="en-GB" sz="1200" dirty="0" smtClean="0">
                <a:solidFill>
                  <a:srgbClr val="0070C0"/>
                </a:solidFill>
              </a:rPr>
              <a:t>Strong digital clusters in </a:t>
            </a:r>
          </a:p>
          <a:p>
            <a:r>
              <a:rPr lang="en-GB" sz="1200" dirty="0" smtClean="0">
                <a:solidFill>
                  <a:srgbClr val="0070C0"/>
                </a:solidFill>
              </a:rPr>
              <a:t>Leeds and Sheffield</a:t>
            </a:r>
          </a:p>
        </p:txBody>
      </p:sp>
      <p:sp>
        <p:nvSpPr>
          <p:cNvPr id="14" name="TextBox 13"/>
          <p:cNvSpPr txBox="1"/>
          <p:nvPr/>
        </p:nvSpPr>
        <p:spPr>
          <a:xfrm>
            <a:off x="4932040" y="6331715"/>
            <a:ext cx="1471172" cy="461665"/>
          </a:xfrm>
          <a:prstGeom prst="rect">
            <a:avLst/>
          </a:prstGeom>
          <a:noFill/>
        </p:spPr>
        <p:txBody>
          <a:bodyPr wrap="none" rtlCol="0">
            <a:spAutoFit/>
          </a:bodyPr>
          <a:lstStyle/>
          <a:p>
            <a:r>
              <a:rPr lang="en-GB" sz="1200" dirty="0" smtClean="0">
                <a:solidFill>
                  <a:srgbClr val="0070C0"/>
                </a:solidFill>
              </a:rPr>
              <a:t>Young people aren’t </a:t>
            </a:r>
          </a:p>
          <a:p>
            <a:r>
              <a:rPr lang="en-GB" sz="1200" dirty="0" smtClean="0">
                <a:solidFill>
                  <a:srgbClr val="0070C0"/>
                </a:solidFill>
              </a:rPr>
              <a:t>aware of digital jobs</a:t>
            </a:r>
          </a:p>
        </p:txBody>
      </p:sp>
      <p:sp>
        <p:nvSpPr>
          <p:cNvPr id="15" name="TextBox 14"/>
          <p:cNvSpPr txBox="1"/>
          <p:nvPr/>
        </p:nvSpPr>
        <p:spPr>
          <a:xfrm>
            <a:off x="7084713" y="4577350"/>
            <a:ext cx="1794017" cy="276999"/>
          </a:xfrm>
          <a:prstGeom prst="rect">
            <a:avLst/>
          </a:prstGeom>
          <a:noFill/>
        </p:spPr>
        <p:txBody>
          <a:bodyPr wrap="none" rtlCol="0">
            <a:spAutoFit/>
          </a:bodyPr>
          <a:lstStyle/>
          <a:p>
            <a:r>
              <a:rPr lang="en-GB" sz="1200" dirty="0" smtClean="0">
                <a:solidFill>
                  <a:srgbClr val="0070C0"/>
                </a:solidFill>
              </a:rPr>
              <a:t>Lack of digital talent/skills</a:t>
            </a:r>
          </a:p>
        </p:txBody>
      </p:sp>
      <p:sp>
        <p:nvSpPr>
          <p:cNvPr id="16" name="TextBox 15"/>
          <p:cNvSpPr txBox="1"/>
          <p:nvPr/>
        </p:nvSpPr>
        <p:spPr>
          <a:xfrm>
            <a:off x="2336412" y="4346518"/>
            <a:ext cx="2058384" cy="461665"/>
          </a:xfrm>
          <a:prstGeom prst="rect">
            <a:avLst/>
          </a:prstGeom>
          <a:noFill/>
        </p:spPr>
        <p:txBody>
          <a:bodyPr wrap="none" rtlCol="0">
            <a:spAutoFit/>
          </a:bodyPr>
          <a:lstStyle/>
          <a:p>
            <a:r>
              <a:rPr lang="en-GB" sz="1200" dirty="0" smtClean="0">
                <a:solidFill>
                  <a:srgbClr val="0070C0"/>
                </a:solidFill>
              </a:rPr>
              <a:t>People don’t believe </a:t>
            </a:r>
          </a:p>
          <a:p>
            <a:r>
              <a:rPr lang="en-GB" sz="1200" dirty="0" smtClean="0">
                <a:solidFill>
                  <a:srgbClr val="0070C0"/>
                </a:solidFill>
              </a:rPr>
              <a:t>in themselves / low aspiration</a:t>
            </a:r>
          </a:p>
        </p:txBody>
      </p:sp>
      <p:sp>
        <p:nvSpPr>
          <p:cNvPr id="17" name="TextBox 16"/>
          <p:cNvSpPr txBox="1"/>
          <p:nvPr/>
        </p:nvSpPr>
        <p:spPr>
          <a:xfrm>
            <a:off x="2608970" y="5426034"/>
            <a:ext cx="1515158" cy="461665"/>
          </a:xfrm>
          <a:prstGeom prst="rect">
            <a:avLst/>
          </a:prstGeom>
          <a:noFill/>
        </p:spPr>
        <p:txBody>
          <a:bodyPr wrap="none" rtlCol="0">
            <a:spAutoFit/>
          </a:bodyPr>
          <a:lstStyle/>
          <a:p>
            <a:r>
              <a:rPr lang="en-GB" sz="1200" dirty="0" smtClean="0">
                <a:solidFill>
                  <a:srgbClr val="0070C0"/>
                </a:solidFill>
              </a:rPr>
              <a:t>Difficult to ascertain </a:t>
            </a:r>
          </a:p>
          <a:p>
            <a:r>
              <a:rPr lang="en-GB" sz="1200" dirty="0">
                <a:solidFill>
                  <a:srgbClr val="0070C0"/>
                </a:solidFill>
              </a:rPr>
              <a:t>l</a:t>
            </a:r>
            <a:r>
              <a:rPr lang="en-GB" sz="1200" dirty="0" smtClean="0">
                <a:solidFill>
                  <a:srgbClr val="0070C0"/>
                </a:solidFill>
              </a:rPr>
              <a:t>evel of digital talent</a:t>
            </a:r>
          </a:p>
        </p:txBody>
      </p:sp>
      <p:sp>
        <p:nvSpPr>
          <p:cNvPr id="18" name="TextBox 17"/>
          <p:cNvSpPr txBox="1"/>
          <p:nvPr/>
        </p:nvSpPr>
        <p:spPr>
          <a:xfrm>
            <a:off x="7477385" y="5940207"/>
            <a:ext cx="1531253" cy="461665"/>
          </a:xfrm>
          <a:prstGeom prst="rect">
            <a:avLst/>
          </a:prstGeom>
          <a:noFill/>
        </p:spPr>
        <p:txBody>
          <a:bodyPr wrap="none" rtlCol="0">
            <a:spAutoFit/>
          </a:bodyPr>
          <a:lstStyle/>
          <a:p>
            <a:r>
              <a:rPr lang="en-GB" sz="1200" dirty="0" smtClean="0">
                <a:solidFill>
                  <a:srgbClr val="0070C0"/>
                </a:solidFill>
              </a:rPr>
              <a:t>Decline of traditional </a:t>
            </a:r>
          </a:p>
          <a:p>
            <a:r>
              <a:rPr lang="en-GB" sz="1200" dirty="0" smtClean="0">
                <a:solidFill>
                  <a:srgbClr val="0070C0"/>
                </a:solidFill>
              </a:rPr>
              <a:t>industry</a:t>
            </a:r>
          </a:p>
        </p:txBody>
      </p:sp>
      <p:sp>
        <p:nvSpPr>
          <p:cNvPr id="19" name="TextBox 18"/>
          <p:cNvSpPr txBox="1"/>
          <p:nvPr/>
        </p:nvSpPr>
        <p:spPr>
          <a:xfrm>
            <a:off x="5666862" y="5550331"/>
            <a:ext cx="2023105" cy="830997"/>
          </a:xfrm>
          <a:prstGeom prst="rect">
            <a:avLst/>
          </a:prstGeom>
          <a:noFill/>
        </p:spPr>
        <p:txBody>
          <a:bodyPr wrap="square" rtlCol="0">
            <a:spAutoFit/>
          </a:bodyPr>
          <a:lstStyle/>
          <a:p>
            <a:r>
              <a:rPr lang="en-GB" sz="1200" dirty="0" smtClean="0">
                <a:solidFill>
                  <a:srgbClr val="0070C0"/>
                </a:solidFill>
              </a:rPr>
              <a:t>Lack of communication forum for collaboration </a:t>
            </a:r>
          </a:p>
          <a:p>
            <a:r>
              <a:rPr lang="en-GB" sz="1200" dirty="0" smtClean="0">
                <a:solidFill>
                  <a:srgbClr val="0070C0"/>
                </a:solidFill>
              </a:rPr>
              <a:t>between business and education</a:t>
            </a:r>
          </a:p>
        </p:txBody>
      </p:sp>
      <p:sp>
        <p:nvSpPr>
          <p:cNvPr id="20" name="TextBox 19"/>
          <p:cNvSpPr txBox="1"/>
          <p:nvPr/>
        </p:nvSpPr>
        <p:spPr>
          <a:xfrm>
            <a:off x="102791" y="5343599"/>
            <a:ext cx="1414625" cy="461665"/>
          </a:xfrm>
          <a:prstGeom prst="rect">
            <a:avLst/>
          </a:prstGeom>
          <a:noFill/>
        </p:spPr>
        <p:txBody>
          <a:bodyPr wrap="square" rtlCol="0">
            <a:spAutoFit/>
          </a:bodyPr>
          <a:lstStyle/>
          <a:p>
            <a:r>
              <a:rPr lang="en-GB" sz="1200" dirty="0" smtClean="0">
                <a:solidFill>
                  <a:srgbClr val="0070C0"/>
                </a:solidFill>
              </a:rPr>
              <a:t>Complex digital environment</a:t>
            </a:r>
            <a:endParaRPr lang="en-GB" sz="1200" dirty="0">
              <a:solidFill>
                <a:srgbClr val="0070C0"/>
              </a:solidFill>
            </a:endParaRPr>
          </a:p>
        </p:txBody>
      </p:sp>
      <p:sp>
        <p:nvSpPr>
          <p:cNvPr id="21" name="TextBox 20"/>
          <p:cNvSpPr txBox="1"/>
          <p:nvPr/>
        </p:nvSpPr>
        <p:spPr>
          <a:xfrm>
            <a:off x="254654" y="5853313"/>
            <a:ext cx="1703608" cy="461665"/>
          </a:xfrm>
          <a:prstGeom prst="rect">
            <a:avLst/>
          </a:prstGeom>
          <a:noFill/>
        </p:spPr>
        <p:txBody>
          <a:bodyPr wrap="none" rtlCol="0">
            <a:spAutoFit/>
          </a:bodyPr>
          <a:lstStyle/>
          <a:p>
            <a:r>
              <a:rPr lang="en-GB" sz="1200" dirty="0" smtClean="0">
                <a:solidFill>
                  <a:srgbClr val="0070C0"/>
                </a:solidFill>
              </a:rPr>
              <a:t>City-centric universities, </a:t>
            </a:r>
          </a:p>
          <a:p>
            <a:r>
              <a:rPr lang="en-GB" sz="1200" dirty="0" smtClean="0">
                <a:solidFill>
                  <a:srgbClr val="0070C0"/>
                </a:solidFill>
              </a:rPr>
              <a:t>lack of engagement</a:t>
            </a:r>
          </a:p>
        </p:txBody>
      </p:sp>
      <p:sp>
        <p:nvSpPr>
          <p:cNvPr id="22" name="TextBox 21"/>
          <p:cNvSpPr txBox="1"/>
          <p:nvPr/>
        </p:nvSpPr>
        <p:spPr>
          <a:xfrm>
            <a:off x="6521985" y="5269848"/>
            <a:ext cx="1414625" cy="276999"/>
          </a:xfrm>
          <a:prstGeom prst="rect">
            <a:avLst/>
          </a:prstGeom>
          <a:noFill/>
        </p:spPr>
        <p:txBody>
          <a:bodyPr wrap="square" rtlCol="0">
            <a:spAutoFit/>
          </a:bodyPr>
          <a:lstStyle/>
          <a:p>
            <a:r>
              <a:rPr lang="en-GB" sz="1200" dirty="0" smtClean="0">
                <a:solidFill>
                  <a:srgbClr val="0070C0"/>
                </a:solidFill>
              </a:rPr>
              <a:t>Limited innovation</a:t>
            </a:r>
            <a:endParaRPr lang="en-GB" sz="1200" dirty="0">
              <a:solidFill>
                <a:srgbClr val="0070C0"/>
              </a:solidFill>
            </a:endParaRPr>
          </a:p>
        </p:txBody>
      </p:sp>
      <p:sp>
        <p:nvSpPr>
          <p:cNvPr id="23" name="TextBox 22"/>
          <p:cNvSpPr txBox="1"/>
          <p:nvPr/>
        </p:nvSpPr>
        <p:spPr>
          <a:xfrm>
            <a:off x="282639" y="3207846"/>
            <a:ext cx="2624245" cy="461665"/>
          </a:xfrm>
          <a:prstGeom prst="rect">
            <a:avLst/>
          </a:prstGeom>
          <a:noFill/>
        </p:spPr>
        <p:txBody>
          <a:bodyPr wrap="none" rtlCol="0">
            <a:spAutoFit/>
          </a:bodyPr>
          <a:lstStyle/>
          <a:p>
            <a:r>
              <a:rPr lang="en-GB" sz="1200" dirty="0" smtClean="0">
                <a:solidFill>
                  <a:srgbClr val="FF0000"/>
                </a:solidFill>
              </a:rPr>
              <a:t>Schooling/education of pupils, parents </a:t>
            </a:r>
          </a:p>
          <a:p>
            <a:r>
              <a:rPr lang="en-GB" sz="1200" dirty="0" smtClean="0">
                <a:solidFill>
                  <a:srgbClr val="FF0000"/>
                </a:solidFill>
              </a:rPr>
              <a:t>and business</a:t>
            </a:r>
          </a:p>
        </p:txBody>
      </p:sp>
      <p:sp>
        <p:nvSpPr>
          <p:cNvPr id="26" name="TextBox 25"/>
          <p:cNvSpPr txBox="1"/>
          <p:nvPr/>
        </p:nvSpPr>
        <p:spPr>
          <a:xfrm>
            <a:off x="6588224" y="2560638"/>
            <a:ext cx="1752659" cy="461665"/>
          </a:xfrm>
          <a:prstGeom prst="rect">
            <a:avLst/>
          </a:prstGeom>
          <a:noFill/>
        </p:spPr>
        <p:txBody>
          <a:bodyPr wrap="none" rtlCol="0">
            <a:spAutoFit/>
          </a:bodyPr>
          <a:lstStyle/>
          <a:p>
            <a:r>
              <a:rPr lang="en-GB" sz="1200" dirty="0" smtClean="0">
                <a:solidFill>
                  <a:srgbClr val="FF0000"/>
                </a:solidFill>
              </a:rPr>
              <a:t>Changing the perception </a:t>
            </a:r>
          </a:p>
          <a:p>
            <a:r>
              <a:rPr lang="en-GB" sz="1200" dirty="0" smtClean="0">
                <a:solidFill>
                  <a:srgbClr val="FF0000"/>
                </a:solidFill>
              </a:rPr>
              <a:t>of Barnsley’s brand</a:t>
            </a:r>
          </a:p>
        </p:txBody>
      </p:sp>
      <p:sp>
        <p:nvSpPr>
          <p:cNvPr id="27" name="TextBox 26"/>
          <p:cNvSpPr txBox="1"/>
          <p:nvPr/>
        </p:nvSpPr>
        <p:spPr>
          <a:xfrm>
            <a:off x="6954051" y="3551984"/>
            <a:ext cx="1983685" cy="461665"/>
          </a:xfrm>
          <a:prstGeom prst="rect">
            <a:avLst/>
          </a:prstGeom>
          <a:noFill/>
        </p:spPr>
        <p:txBody>
          <a:bodyPr wrap="none" rtlCol="0">
            <a:spAutoFit/>
          </a:bodyPr>
          <a:lstStyle/>
          <a:p>
            <a:r>
              <a:rPr lang="en-GB" sz="1200" dirty="0" smtClean="0">
                <a:solidFill>
                  <a:srgbClr val="FF0000"/>
                </a:solidFill>
              </a:rPr>
              <a:t>Fear of change in business, </a:t>
            </a:r>
          </a:p>
          <a:p>
            <a:r>
              <a:rPr lang="en-GB" sz="1200" dirty="0" smtClean="0">
                <a:solidFill>
                  <a:srgbClr val="FF0000"/>
                </a:solidFill>
              </a:rPr>
              <a:t>e.g. digitalisation, innovation</a:t>
            </a:r>
          </a:p>
        </p:txBody>
      </p:sp>
      <p:sp>
        <p:nvSpPr>
          <p:cNvPr id="28" name="TextBox 27"/>
          <p:cNvSpPr txBox="1"/>
          <p:nvPr/>
        </p:nvSpPr>
        <p:spPr>
          <a:xfrm>
            <a:off x="218088" y="86162"/>
            <a:ext cx="1277466" cy="461665"/>
          </a:xfrm>
          <a:prstGeom prst="rect">
            <a:avLst/>
          </a:prstGeom>
          <a:noFill/>
        </p:spPr>
        <p:txBody>
          <a:bodyPr wrap="none" rtlCol="0">
            <a:spAutoFit/>
          </a:bodyPr>
          <a:lstStyle/>
          <a:p>
            <a:r>
              <a:rPr lang="en-GB" sz="1200" dirty="0" smtClean="0">
                <a:solidFill>
                  <a:srgbClr val="7030A0"/>
                </a:solidFill>
              </a:rPr>
              <a:t>Lack of job ready </a:t>
            </a:r>
          </a:p>
          <a:p>
            <a:r>
              <a:rPr lang="en-GB" sz="1200" dirty="0" smtClean="0">
                <a:solidFill>
                  <a:srgbClr val="7030A0"/>
                </a:solidFill>
              </a:rPr>
              <a:t>graduates</a:t>
            </a:r>
          </a:p>
        </p:txBody>
      </p:sp>
      <p:sp>
        <p:nvSpPr>
          <p:cNvPr id="29" name="TextBox 28"/>
          <p:cNvSpPr txBox="1"/>
          <p:nvPr/>
        </p:nvSpPr>
        <p:spPr>
          <a:xfrm>
            <a:off x="176570" y="1095127"/>
            <a:ext cx="1669944" cy="461665"/>
          </a:xfrm>
          <a:prstGeom prst="rect">
            <a:avLst/>
          </a:prstGeom>
          <a:noFill/>
        </p:spPr>
        <p:txBody>
          <a:bodyPr wrap="none" rtlCol="0">
            <a:spAutoFit/>
          </a:bodyPr>
          <a:lstStyle/>
          <a:p>
            <a:r>
              <a:rPr lang="en-GB" sz="1200" dirty="0" smtClean="0">
                <a:solidFill>
                  <a:srgbClr val="7030A0"/>
                </a:solidFill>
              </a:rPr>
              <a:t>Lack of entrepreneurial </a:t>
            </a:r>
          </a:p>
          <a:p>
            <a:r>
              <a:rPr lang="en-GB" sz="1200" dirty="0" smtClean="0">
                <a:solidFill>
                  <a:srgbClr val="7030A0"/>
                </a:solidFill>
              </a:rPr>
              <a:t>culture/spirit and ideas</a:t>
            </a:r>
          </a:p>
        </p:txBody>
      </p:sp>
      <p:sp>
        <p:nvSpPr>
          <p:cNvPr id="30" name="TextBox 29"/>
          <p:cNvSpPr txBox="1"/>
          <p:nvPr/>
        </p:nvSpPr>
        <p:spPr>
          <a:xfrm>
            <a:off x="2052569" y="92379"/>
            <a:ext cx="2101024" cy="646331"/>
          </a:xfrm>
          <a:prstGeom prst="rect">
            <a:avLst/>
          </a:prstGeom>
          <a:noFill/>
        </p:spPr>
        <p:txBody>
          <a:bodyPr wrap="none" rtlCol="0">
            <a:spAutoFit/>
          </a:bodyPr>
          <a:lstStyle/>
          <a:p>
            <a:r>
              <a:rPr lang="en-GB" sz="1200" dirty="0" smtClean="0">
                <a:solidFill>
                  <a:srgbClr val="7030A0"/>
                </a:solidFill>
              </a:rPr>
              <a:t>Need to employ people </a:t>
            </a:r>
          </a:p>
          <a:p>
            <a:r>
              <a:rPr lang="en-GB" sz="1200" dirty="0">
                <a:solidFill>
                  <a:srgbClr val="7030A0"/>
                </a:solidFill>
              </a:rPr>
              <a:t>w</a:t>
            </a:r>
            <a:r>
              <a:rPr lang="en-GB" sz="1200" dirty="0" smtClean="0">
                <a:solidFill>
                  <a:srgbClr val="7030A0"/>
                </a:solidFill>
              </a:rPr>
              <a:t>ho haven’t got the </a:t>
            </a:r>
          </a:p>
          <a:p>
            <a:r>
              <a:rPr lang="en-GB" sz="1200" dirty="0" smtClean="0">
                <a:solidFill>
                  <a:srgbClr val="7030A0"/>
                </a:solidFill>
              </a:rPr>
              <a:t>necessary skills and train them</a:t>
            </a:r>
          </a:p>
        </p:txBody>
      </p:sp>
      <p:sp>
        <p:nvSpPr>
          <p:cNvPr id="31" name="TextBox 30"/>
          <p:cNvSpPr txBox="1"/>
          <p:nvPr/>
        </p:nvSpPr>
        <p:spPr>
          <a:xfrm>
            <a:off x="5366566" y="1350365"/>
            <a:ext cx="1769715" cy="276999"/>
          </a:xfrm>
          <a:prstGeom prst="rect">
            <a:avLst/>
          </a:prstGeom>
          <a:noFill/>
        </p:spPr>
        <p:txBody>
          <a:bodyPr wrap="none" rtlCol="0">
            <a:spAutoFit/>
          </a:bodyPr>
          <a:lstStyle/>
          <a:p>
            <a:r>
              <a:rPr lang="en-GB" sz="1200" dirty="0" smtClean="0">
                <a:solidFill>
                  <a:srgbClr val="7030A0"/>
                </a:solidFill>
              </a:rPr>
              <a:t>Low skilled, low paid jobs</a:t>
            </a:r>
          </a:p>
        </p:txBody>
      </p:sp>
      <p:sp>
        <p:nvSpPr>
          <p:cNvPr id="32" name="TextBox 31"/>
          <p:cNvSpPr txBox="1"/>
          <p:nvPr/>
        </p:nvSpPr>
        <p:spPr>
          <a:xfrm>
            <a:off x="77600" y="2712210"/>
            <a:ext cx="2190536" cy="461665"/>
          </a:xfrm>
          <a:prstGeom prst="rect">
            <a:avLst/>
          </a:prstGeom>
          <a:noFill/>
        </p:spPr>
        <p:txBody>
          <a:bodyPr wrap="none" rtlCol="0">
            <a:spAutoFit/>
          </a:bodyPr>
          <a:lstStyle/>
          <a:p>
            <a:r>
              <a:rPr lang="en-GB" sz="1200" dirty="0" smtClean="0">
                <a:solidFill>
                  <a:srgbClr val="FF0000"/>
                </a:solidFill>
              </a:rPr>
              <a:t>Disconnect  between business, </a:t>
            </a:r>
          </a:p>
          <a:p>
            <a:r>
              <a:rPr lang="en-GB" sz="1200" dirty="0" smtClean="0">
                <a:solidFill>
                  <a:srgbClr val="FF0000"/>
                </a:solidFill>
              </a:rPr>
              <a:t>and education and other parties</a:t>
            </a:r>
          </a:p>
        </p:txBody>
      </p:sp>
      <p:sp>
        <p:nvSpPr>
          <p:cNvPr id="33" name="TextBox 32"/>
          <p:cNvSpPr txBox="1"/>
          <p:nvPr/>
        </p:nvSpPr>
        <p:spPr>
          <a:xfrm>
            <a:off x="4951623" y="631715"/>
            <a:ext cx="2802690" cy="646331"/>
          </a:xfrm>
          <a:prstGeom prst="rect">
            <a:avLst/>
          </a:prstGeom>
          <a:noFill/>
        </p:spPr>
        <p:txBody>
          <a:bodyPr wrap="none" rtlCol="0">
            <a:spAutoFit/>
          </a:bodyPr>
          <a:lstStyle/>
          <a:p>
            <a:r>
              <a:rPr lang="en-GB" sz="1200" dirty="0" smtClean="0">
                <a:solidFill>
                  <a:srgbClr val="7030A0"/>
                </a:solidFill>
              </a:rPr>
              <a:t>Ambition to adopt digital within</a:t>
            </a:r>
          </a:p>
          <a:p>
            <a:r>
              <a:rPr lang="en-GB" sz="1200" dirty="0">
                <a:solidFill>
                  <a:srgbClr val="7030A0"/>
                </a:solidFill>
              </a:rPr>
              <a:t>c</a:t>
            </a:r>
            <a:r>
              <a:rPr lang="en-GB" sz="1200" dirty="0" smtClean="0">
                <a:solidFill>
                  <a:srgbClr val="7030A0"/>
                </a:solidFill>
              </a:rPr>
              <a:t>ompanies, but lacking strategy, planning </a:t>
            </a:r>
          </a:p>
          <a:p>
            <a:r>
              <a:rPr lang="en-GB" sz="1200" dirty="0" smtClean="0">
                <a:solidFill>
                  <a:srgbClr val="7030A0"/>
                </a:solidFill>
              </a:rPr>
              <a:t>and confidence/guidance to progress</a:t>
            </a:r>
          </a:p>
        </p:txBody>
      </p:sp>
      <p:sp>
        <p:nvSpPr>
          <p:cNvPr id="34" name="TextBox 33"/>
          <p:cNvSpPr txBox="1"/>
          <p:nvPr/>
        </p:nvSpPr>
        <p:spPr>
          <a:xfrm>
            <a:off x="1819786" y="1207785"/>
            <a:ext cx="2361609" cy="276999"/>
          </a:xfrm>
          <a:prstGeom prst="rect">
            <a:avLst/>
          </a:prstGeom>
          <a:noFill/>
        </p:spPr>
        <p:txBody>
          <a:bodyPr wrap="none" rtlCol="0">
            <a:spAutoFit/>
          </a:bodyPr>
          <a:lstStyle/>
          <a:p>
            <a:r>
              <a:rPr lang="en-GB" sz="1200" dirty="0" smtClean="0">
                <a:solidFill>
                  <a:srgbClr val="7030A0"/>
                </a:solidFill>
              </a:rPr>
              <a:t>Hard to retain talent in digital roles</a:t>
            </a:r>
          </a:p>
        </p:txBody>
      </p:sp>
      <p:sp>
        <p:nvSpPr>
          <p:cNvPr id="35" name="TextBox 34"/>
          <p:cNvSpPr txBox="1"/>
          <p:nvPr/>
        </p:nvSpPr>
        <p:spPr>
          <a:xfrm>
            <a:off x="204016" y="2159038"/>
            <a:ext cx="2015295" cy="461665"/>
          </a:xfrm>
          <a:prstGeom prst="rect">
            <a:avLst/>
          </a:prstGeom>
          <a:noFill/>
        </p:spPr>
        <p:txBody>
          <a:bodyPr wrap="none" rtlCol="0">
            <a:spAutoFit/>
          </a:bodyPr>
          <a:lstStyle/>
          <a:p>
            <a:r>
              <a:rPr lang="en-GB" sz="1200" dirty="0" smtClean="0">
                <a:solidFill>
                  <a:srgbClr val="7030A0"/>
                </a:solidFill>
              </a:rPr>
              <a:t>Lack of soft skills for business</a:t>
            </a:r>
          </a:p>
          <a:p>
            <a:r>
              <a:rPr lang="en-GB" sz="1200" dirty="0">
                <a:solidFill>
                  <a:srgbClr val="7030A0"/>
                </a:solidFill>
              </a:rPr>
              <a:t>i</a:t>
            </a:r>
            <a:r>
              <a:rPr lang="en-GB" sz="1200" dirty="0" smtClean="0">
                <a:solidFill>
                  <a:srgbClr val="7030A0"/>
                </a:solidFill>
              </a:rPr>
              <a:t>n young people</a:t>
            </a:r>
          </a:p>
        </p:txBody>
      </p:sp>
      <p:sp>
        <p:nvSpPr>
          <p:cNvPr id="36" name="TextBox 35"/>
          <p:cNvSpPr txBox="1"/>
          <p:nvPr/>
        </p:nvSpPr>
        <p:spPr>
          <a:xfrm>
            <a:off x="7639788" y="4871884"/>
            <a:ext cx="1404552" cy="523220"/>
          </a:xfrm>
          <a:prstGeom prst="rect">
            <a:avLst/>
          </a:prstGeom>
          <a:noFill/>
        </p:spPr>
        <p:txBody>
          <a:bodyPr wrap="none" rtlCol="0">
            <a:spAutoFit/>
          </a:bodyPr>
          <a:lstStyle/>
          <a:p>
            <a:r>
              <a:rPr lang="en-GB" sz="28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Causes</a:t>
            </a:r>
            <a:endParaRPr lang="en-GB"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36"/>
          <p:cNvSpPr txBox="1"/>
          <p:nvPr/>
        </p:nvSpPr>
        <p:spPr>
          <a:xfrm>
            <a:off x="7583728" y="3011729"/>
            <a:ext cx="1524776" cy="523220"/>
          </a:xfrm>
          <a:prstGeom prst="rect">
            <a:avLst/>
          </a:prstGeom>
          <a:noFill/>
        </p:spPr>
        <p:txBody>
          <a:bodyPr wrap="none" rtlCol="0">
            <a:spAutoFit/>
          </a:bodyPr>
          <a:lstStyle/>
          <a:p>
            <a:r>
              <a:rPr lang="en-GB"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Problem</a:t>
            </a:r>
            <a:endParaRPr lang="en-GB"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37"/>
          <p:cNvSpPr txBox="1"/>
          <p:nvPr/>
        </p:nvSpPr>
        <p:spPr>
          <a:xfrm>
            <a:off x="7583728" y="1207205"/>
            <a:ext cx="1380506" cy="523220"/>
          </a:xfrm>
          <a:prstGeom prst="rect">
            <a:avLst/>
          </a:prstGeom>
          <a:noFill/>
        </p:spPr>
        <p:txBody>
          <a:bodyPr wrap="none" rtlCol="0">
            <a:spAutoFit/>
          </a:bodyPr>
          <a:lstStyle/>
          <a:p>
            <a:r>
              <a:rPr lang="en-GB" sz="2800"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Effects </a:t>
            </a:r>
            <a:endParaRPr lang="en-GB" sz="2800"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38"/>
          <p:cNvSpPr txBox="1"/>
          <p:nvPr/>
        </p:nvSpPr>
        <p:spPr>
          <a:xfrm>
            <a:off x="2166292" y="5113791"/>
            <a:ext cx="1349344" cy="276999"/>
          </a:xfrm>
          <a:prstGeom prst="rect">
            <a:avLst/>
          </a:prstGeom>
          <a:noFill/>
        </p:spPr>
        <p:txBody>
          <a:bodyPr wrap="none" rtlCol="0">
            <a:spAutoFit/>
          </a:bodyPr>
          <a:lstStyle/>
          <a:p>
            <a:r>
              <a:rPr lang="en-GB" sz="1200" dirty="0" smtClean="0">
                <a:solidFill>
                  <a:srgbClr val="0070C0"/>
                </a:solidFill>
              </a:rPr>
              <a:t>Risk averse culture</a:t>
            </a:r>
          </a:p>
        </p:txBody>
      </p:sp>
      <p:sp>
        <p:nvSpPr>
          <p:cNvPr id="40" name="TextBox 39"/>
          <p:cNvSpPr txBox="1"/>
          <p:nvPr/>
        </p:nvSpPr>
        <p:spPr>
          <a:xfrm>
            <a:off x="7801320" y="5408348"/>
            <a:ext cx="1207318" cy="461665"/>
          </a:xfrm>
          <a:prstGeom prst="rect">
            <a:avLst/>
          </a:prstGeom>
          <a:noFill/>
        </p:spPr>
        <p:txBody>
          <a:bodyPr wrap="none" rtlCol="0">
            <a:spAutoFit/>
          </a:bodyPr>
          <a:lstStyle/>
          <a:p>
            <a:r>
              <a:rPr lang="en-GB" sz="1200" dirty="0" smtClean="0">
                <a:solidFill>
                  <a:srgbClr val="0070C0"/>
                </a:solidFill>
              </a:rPr>
              <a:t>Low educational</a:t>
            </a:r>
          </a:p>
          <a:p>
            <a:r>
              <a:rPr lang="en-GB" sz="1200" dirty="0" smtClean="0">
                <a:solidFill>
                  <a:srgbClr val="0070C0"/>
                </a:solidFill>
              </a:rPr>
              <a:t>attainment</a:t>
            </a:r>
          </a:p>
        </p:txBody>
      </p:sp>
      <p:sp>
        <p:nvSpPr>
          <p:cNvPr id="41" name="TextBox 40"/>
          <p:cNvSpPr txBox="1"/>
          <p:nvPr/>
        </p:nvSpPr>
        <p:spPr>
          <a:xfrm>
            <a:off x="21156" y="6366310"/>
            <a:ext cx="2060949" cy="461665"/>
          </a:xfrm>
          <a:prstGeom prst="rect">
            <a:avLst/>
          </a:prstGeom>
          <a:noFill/>
        </p:spPr>
        <p:txBody>
          <a:bodyPr wrap="none" rtlCol="0">
            <a:spAutoFit/>
          </a:bodyPr>
          <a:lstStyle/>
          <a:p>
            <a:r>
              <a:rPr lang="en-GB" sz="1200" dirty="0" smtClean="0">
                <a:solidFill>
                  <a:srgbClr val="0070C0"/>
                </a:solidFill>
              </a:rPr>
              <a:t>Centres of excellence, e.g. </a:t>
            </a:r>
          </a:p>
          <a:p>
            <a:r>
              <a:rPr lang="en-GB" sz="1200" dirty="0">
                <a:solidFill>
                  <a:srgbClr val="0070C0"/>
                </a:solidFill>
              </a:rPr>
              <a:t>u</a:t>
            </a:r>
            <a:r>
              <a:rPr lang="en-GB" sz="1200" dirty="0" smtClean="0">
                <a:solidFill>
                  <a:srgbClr val="0070C0"/>
                </a:solidFill>
              </a:rPr>
              <a:t>niversities  and UTCs in cities</a:t>
            </a:r>
          </a:p>
        </p:txBody>
      </p:sp>
      <p:sp>
        <p:nvSpPr>
          <p:cNvPr id="42" name="TextBox 41"/>
          <p:cNvSpPr txBox="1"/>
          <p:nvPr/>
        </p:nvSpPr>
        <p:spPr>
          <a:xfrm>
            <a:off x="7136281" y="4013649"/>
            <a:ext cx="1839606" cy="461665"/>
          </a:xfrm>
          <a:prstGeom prst="rect">
            <a:avLst/>
          </a:prstGeom>
          <a:noFill/>
        </p:spPr>
        <p:txBody>
          <a:bodyPr wrap="none" rtlCol="0">
            <a:spAutoFit/>
          </a:bodyPr>
          <a:lstStyle/>
          <a:p>
            <a:r>
              <a:rPr lang="en-GB" sz="1200" dirty="0" smtClean="0">
                <a:solidFill>
                  <a:srgbClr val="0070C0"/>
                </a:solidFill>
              </a:rPr>
              <a:t>Differences in digital skill</a:t>
            </a:r>
          </a:p>
          <a:p>
            <a:r>
              <a:rPr lang="en-GB" sz="1200" dirty="0" smtClean="0">
                <a:solidFill>
                  <a:srgbClr val="0070C0"/>
                </a:solidFill>
              </a:rPr>
              <a:t>levels between age groups</a:t>
            </a:r>
          </a:p>
        </p:txBody>
      </p:sp>
      <p:sp>
        <p:nvSpPr>
          <p:cNvPr id="43" name="TextBox 42"/>
          <p:cNvSpPr txBox="1"/>
          <p:nvPr/>
        </p:nvSpPr>
        <p:spPr>
          <a:xfrm>
            <a:off x="6732240" y="2087636"/>
            <a:ext cx="2294795" cy="461665"/>
          </a:xfrm>
          <a:prstGeom prst="rect">
            <a:avLst/>
          </a:prstGeom>
          <a:noFill/>
        </p:spPr>
        <p:txBody>
          <a:bodyPr wrap="none" rtlCol="0">
            <a:spAutoFit/>
          </a:bodyPr>
          <a:lstStyle/>
          <a:p>
            <a:r>
              <a:rPr lang="en-GB" sz="1200" dirty="0" smtClean="0">
                <a:solidFill>
                  <a:srgbClr val="7030A0"/>
                </a:solidFill>
              </a:rPr>
              <a:t>Low aspirations/ambition </a:t>
            </a:r>
          </a:p>
          <a:p>
            <a:r>
              <a:rPr lang="en-GB" sz="1200" dirty="0" smtClean="0">
                <a:solidFill>
                  <a:srgbClr val="7030A0"/>
                </a:solidFill>
              </a:rPr>
              <a:t>of young people - disenfranchised</a:t>
            </a:r>
          </a:p>
        </p:txBody>
      </p:sp>
      <p:sp>
        <p:nvSpPr>
          <p:cNvPr id="44" name="TextBox 43"/>
          <p:cNvSpPr txBox="1"/>
          <p:nvPr/>
        </p:nvSpPr>
        <p:spPr>
          <a:xfrm>
            <a:off x="2650012" y="728835"/>
            <a:ext cx="2170915" cy="461665"/>
          </a:xfrm>
          <a:prstGeom prst="rect">
            <a:avLst/>
          </a:prstGeom>
          <a:noFill/>
        </p:spPr>
        <p:txBody>
          <a:bodyPr wrap="none" rtlCol="0">
            <a:spAutoFit/>
          </a:bodyPr>
          <a:lstStyle/>
          <a:p>
            <a:r>
              <a:rPr lang="en-GB" sz="1200" dirty="0" smtClean="0">
                <a:solidFill>
                  <a:srgbClr val="7030A0"/>
                </a:solidFill>
              </a:rPr>
              <a:t>Lack of integration of digital in </a:t>
            </a:r>
          </a:p>
          <a:p>
            <a:r>
              <a:rPr lang="en-GB" sz="1200" dirty="0" smtClean="0">
                <a:solidFill>
                  <a:srgbClr val="7030A0"/>
                </a:solidFill>
              </a:rPr>
              <a:t>personal-development planning</a:t>
            </a:r>
          </a:p>
        </p:txBody>
      </p:sp>
      <p:sp>
        <p:nvSpPr>
          <p:cNvPr id="45" name="TextBox 44"/>
          <p:cNvSpPr txBox="1"/>
          <p:nvPr/>
        </p:nvSpPr>
        <p:spPr>
          <a:xfrm>
            <a:off x="142058" y="1541983"/>
            <a:ext cx="2355388" cy="461665"/>
          </a:xfrm>
          <a:prstGeom prst="rect">
            <a:avLst/>
          </a:prstGeom>
          <a:noFill/>
        </p:spPr>
        <p:txBody>
          <a:bodyPr wrap="none" rtlCol="0">
            <a:spAutoFit/>
          </a:bodyPr>
          <a:lstStyle/>
          <a:p>
            <a:r>
              <a:rPr lang="en-GB" sz="1200" dirty="0" smtClean="0">
                <a:solidFill>
                  <a:srgbClr val="7030A0"/>
                </a:solidFill>
              </a:rPr>
              <a:t>Can be seen as an embarrassment </a:t>
            </a:r>
          </a:p>
          <a:p>
            <a:r>
              <a:rPr lang="en-GB" sz="1200" dirty="0" smtClean="0">
                <a:solidFill>
                  <a:srgbClr val="7030A0"/>
                </a:solidFill>
              </a:rPr>
              <a:t>to succeed</a:t>
            </a:r>
          </a:p>
        </p:txBody>
      </p:sp>
      <p:sp>
        <p:nvSpPr>
          <p:cNvPr id="46" name="TextBox 45"/>
          <p:cNvSpPr txBox="1"/>
          <p:nvPr/>
        </p:nvSpPr>
        <p:spPr>
          <a:xfrm>
            <a:off x="6269266" y="1625971"/>
            <a:ext cx="1973745" cy="461665"/>
          </a:xfrm>
          <a:prstGeom prst="rect">
            <a:avLst/>
          </a:prstGeom>
          <a:noFill/>
        </p:spPr>
        <p:txBody>
          <a:bodyPr wrap="none" rtlCol="0">
            <a:spAutoFit/>
          </a:bodyPr>
          <a:lstStyle/>
          <a:p>
            <a:r>
              <a:rPr lang="en-GB" sz="1200" dirty="0" smtClean="0">
                <a:solidFill>
                  <a:srgbClr val="7030A0"/>
                </a:solidFill>
              </a:rPr>
              <a:t>Lack of a clear vision or </a:t>
            </a:r>
          </a:p>
          <a:p>
            <a:r>
              <a:rPr lang="en-GB" sz="1200" dirty="0" smtClean="0">
                <a:solidFill>
                  <a:srgbClr val="7030A0"/>
                </a:solidFill>
              </a:rPr>
              <a:t>understanding of technology</a:t>
            </a:r>
          </a:p>
        </p:txBody>
      </p:sp>
      <p:sp>
        <p:nvSpPr>
          <p:cNvPr id="47" name="TextBox 46"/>
          <p:cNvSpPr txBox="1"/>
          <p:nvPr/>
        </p:nvSpPr>
        <p:spPr>
          <a:xfrm>
            <a:off x="32156" y="3635156"/>
            <a:ext cx="2749984" cy="461665"/>
          </a:xfrm>
          <a:prstGeom prst="rect">
            <a:avLst/>
          </a:prstGeom>
          <a:noFill/>
        </p:spPr>
        <p:txBody>
          <a:bodyPr wrap="none" rtlCol="0">
            <a:spAutoFit/>
          </a:bodyPr>
          <a:lstStyle/>
          <a:p>
            <a:r>
              <a:rPr lang="en-GB" sz="1200" dirty="0" smtClean="0">
                <a:solidFill>
                  <a:srgbClr val="FF0000"/>
                </a:solidFill>
              </a:rPr>
              <a:t>Need the right infrastructure to foster </a:t>
            </a:r>
          </a:p>
          <a:p>
            <a:r>
              <a:rPr lang="en-GB" sz="1200" dirty="0" smtClean="0">
                <a:solidFill>
                  <a:srgbClr val="FF0000"/>
                </a:solidFill>
              </a:rPr>
              <a:t>business s start-up, growth and retention</a:t>
            </a:r>
          </a:p>
        </p:txBody>
      </p:sp>
      <p:sp>
        <p:nvSpPr>
          <p:cNvPr id="48" name="TextBox 47"/>
          <p:cNvSpPr txBox="1"/>
          <p:nvPr/>
        </p:nvSpPr>
        <p:spPr>
          <a:xfrm>
            <a:off x="6732240" y="6366309"/>
            <a:ext cx="2119747" cy="461665"/>
          </a:xfrm>
          <a:prstGeom prst="rect">
            <a:avLst/>
          </a:prstGeom>
          <a:noFill/>
        </p:spPr>
        <p:txBody>
          <a:bodyPr wrap="none" rtlCol="0">
            <a:spAutoFit/>
          </a:bodyPr>
          <a:lstStyle/>
          <a:p>
            <a:r>
              <a:rPr lang="en-GB" sz="1200" dirty="0" smtClean="0">
                <a:solidFill>
                  <a:srgbClr val="0070C0"/>
                </a:solidFill>
              </a:rPr>
              <a:t>Public sector needs to be seen </a:t>
            </a:r>
          </a:p>
          <a:p>
            <a:r>
              <a:rPr lang="en-GB" sz="1200" dirty="0">
                <a:solidFill>
                  <a:srgbClr val="0070C0"/>
                </a:solidFill>
              </a:rPr>
              <a:t>t</a:t>
            </a:r>
            <a:r>
              <a:rPr lang="en-GB" sz="1200" dirty="0" smtClean="0">
                <a:solidFill>
                  <a:srgbClr val="0070C0"/>
                </a:solidFill>
              </a:rPr>
              <a:t>o achieve results</a:t>
            </a:r>
          </a:p>
        </p:txBody>
      </p:sp>
      <p:sp>
        <p:nvSpPr>
          <p:cNvPr id="49" name="TextBox 48"/>
          <p:cNvSpPr txBox="1"/>
          <p:nvPr/>
        </p:nvSpPr>
        <p:spPr>
          <a:xfrm>
            <a:off x="2114688" y="6074712"/>
            <a:ext cx="1476211" cy="646331"/>
          </a:xfrm>
          <a:prstGeom prst="rect">
            <a:avLst/>
          </a:prstGeom>
          <a:noFill/>
        </p:spPr>
        <p:txBody>
          <a:bodyPr wrap="square" rtlCol="0">
            <a:spAutoFit/>
          </a:bodyPr>
          <a:lstStyle/>
          <a:p>
            <a:r>
              <a:rPr lang="en-GB" sz="1200" dirty="0" smtClean="0">
                <a:solidFill>
                  <a:srgbClr val="0070C0"/>
                </a:solidFill>
              </a:rPr>
              <a:t>Difficult to quantify </a:t>
            </a:r>
          </a:p>
          <a:p>
            <a:r>
              <a:rPr lang="en-GB" sz="1200" dirty="0" smtClean="0">
                <a:solidFill>
                  <a:srgbClr val="0070C0"/>
                </a:solidFill>
              </a:rPr>
              <a:t>benefits/risks</a:t>
            </a:r>
          </a:p>
          <a:p>
            <a:r>
              <a:rPr lang="en-GB" sz="1200" dirty="0" smtClean="0">
                <a:solidFill>
                  <a:srgbClr val="0070C0"/>
                </a:solidFill>
              </a:rPr>
              <a:t>of digital adoption</a:t>
            </a:r>
          </a:p>
        </p:txBody>
      </p:sp>
      <p:sp>
        <p:nvSpPr>
          <p:cNvPr id="50" name="TextBox 49"/>
          <p:cNvSpPr txBox="1"/>
          <p:nvPr/>
        </p:nvSpPr>
        <p:spPr>
          <a:xfrm>
            <a:off x="4100227" y="86162"/>
            <a:ext cx="2343783" cy="461665"/>
          </a:xfrm>
          <a:prstGeom prst="rect">
            <a:avLst/>
          </a:prstGeom>
          <a:noFill/>
        </p:spPr>
        <p:txBody>
          <a:bodyPr wrap="none" rtlCol="0">
            <a:spAutoFit/>
          </a:bodyPr>
          <a:lstStyle/>
          <a:p>
            <a:r>
              <a:rPr lang="en-GB" sz="1200" dirty="0" smtClean="0">
                <a:solidFill>
                  <a:srgbClr val="7030A0"/>
                </a:solidFill>
              </a:rPr>
              <a:t>Brain drain from Barnsley – people</a:t>
            </a:r>
          </a:p>
          <a:p>
            <a:r>
              <a:rPr lang="en-GB" sz="1200" dirty="0" smtClean="0">
                <a:solidFill>
                  <a:srgbClr val="7030A0"/>
                </a:solidFill>
              </a:rPr>
              <a:t>live here, but work elsewhere</a:t>
            </a:r>
          </a:p>
        </p:txBody>
      </p:sp>
      <p:sp>
        <p:nvSpPr>
          <p:cNvPr id="51" name="TextBox 50"/>
          <p:cNvSpPr txBox="1"/>
          <p:nvPr/>
        </p:nvSpPr>
        <p:spPr>
          <a:xfrm>
            <a:off x="1475656" y="2482204"/>
            <a:ext cx="1305550" cy="276999"/>
          </a:xfrm>
          <a:prstGeom prst="rect">
            <a:avLst/>
          </a:prstGeom>
          <a:noFill/>
        </p:spPr>
        <p:txBody>
          <a:bodyPr wrap="none" rtlCol="0">
            <a:spAutoFit/>
          </a:bodyPr>
          <a:lstStyle/>
          <a:p>
            <a:r>
              <a:rPr lang="en-GB" sz="1200" dirty="0" smtClean="0">
                <a:solidFill>
                  <a:srgbClr val="7030A0"/>
                </a:solidFill>
              </a:rPr>
              <a:t>Unfilled vacancies</a:t>
            </a:r>
          </a:p>
        </p:txBody>
      </p:sp>
      <p:sp>
        <p:nvSpPr>
          <p:cNvPr id="52" name="TextBox 51"/>
          <p:cNvSpPr txBox="1"/>
          <p:nvPr/>
        </p:nvSpPr>
        <p:spPr>
          <a:xfrm>
            <a:off x="6732240" y="103005"/>
            <a:ext cx="2324291" cy="461665"/>
          </a:xfrm>
          <a:prstGeom prst="rect">
            <a:avLst/>
          </a:prstGeom>
          <a:noFill/>
        </p:spPr>
        <p:txBody>
          <a:bodyPr wrap="none" rtlCol="0">
            <a:spAutoFit/>
          </a:bodyPr>
          <a:lstStyle/>
          <a:p>
            <a:r>
              <a:rPr lang="en-GB" sz="1200" dirty="0" smtClean="0">
                <a:solidFill>
                  <a:srgbClr val="7030A0"/>
                </a:solidFill>
              </a:rPr>
              <a:t>Low take-up from digital sector of </a:t>
            </a:r>
          </a:p>
          <a:p>
            <a:r>
              <a:rPr lang="en-GB" sz="1200" dirty="0" smtClean="0">
                <a:solidFill>
                  <a:srgbClr val="7030A0"/>
                </a:solidFill>
              </a:rPr>
              <a:t>skills funding schemes</a:t>
            </a:r>
          </a:p>
        </p:txBody>
      </p:sp>
      <p:sp>
        <p:nvSpPr>
          <p:cNvPr id="53" name="TextBox 52"/>
          <p:cNvSpPr txBox="1"/>
          <p:nvPr/>
        </p:nvSpPr>
        <p:spPr>
          <a:xfrm>
            <a:off x="7668291" y="631715"/>
            <a:ext cx="1419106" cy="461665"/>
          </a:xfrm>
          <a:prstGeom prst="rect">
            <a:avLst/>
          </a:prstGeom>
          <a:noFill/>
        </p:spPr>
        <p:txBody>
          <a:bodyPr wrap="none" rtlCol="0">
            <a:spAutoFit/>
          </a:bodyPr>
          <a:lstStyle/>
          <a:p>
            <a:r>
              <a:rPr lang="en-GB" sz="1200" dirty="0">
                <a:solidFill>
                  <a:srgbClr val="7030A0"/>
                </a:solidFill>
              </a:rPr>
              <a:t>P</a:t>
            </a:r>
            <a:r>
              <a:rPr lang="en-GB" sz="1200" dirty="0" smtClean="0">
                <a:solidFill>
                  <a:srgbClr val="7030A0"/>
                </a:solidFill>
              </a:rPr>
              <a:t>eople don’t access</a:t>
            </a:r>
          </a:p>
          <a:p>
            <a:r>
              <a:rPr lang="en-GB" sz="1200" dirty="0" smtClean="0">
                <a:solidFill>
                  <a:srgbClr val="7030A0"/>
                </a:solidFill>
              </a:rPr>
              <a:t>local tech jobs</a:t>
            </a:r>
          </a:p>
        </p:txBody>
      </p:sp>
      <p:sp>
        <p:nvSpPr>
          <p:cNvPr id="54" name="TextBox 53"/>
          <p:cNvSpPr txBox="1"/>
          <p:nvPr/>
        </p:nvSpPr>
        <p:spPr>
          <a:xfrm>
            <a:off x="-36512" y="591071"/>
            <a:ext cx="2234458" cy="461665"/>
          </a:xfrm>
          <a:prstGeom prst="rect">
            <a:avLst/>
          </a:prstGeom>
          <a:noFill/>
        </p:spPr>
        <p:txBody>
          <a:bodyPr wrap="none" rtlCol="0">
            <a:spAutoFit/>
          </a:bodyPr>
          <a:lstStyle/>
          <a:p>
            <a:r>
              <a:rPr lang="en-GB" sz="1200" dirty="0" smtClean="0">
                <a:solidFill>
                  <a:srgbClr val="7030A0"/>
                </a:solidFill>
              </a:rPr>
              <a:t>Digital talent and companies are </a:t>
            </a:r>
          </a:p>
          <a:p>
            <a:r>
              <a:rPr lang="en-GB" sz="1200" dirty="0">
                <a:solidFill>
                  <a:srgbClr val="7030A0"/>
                </a:solidFill>
              </a:rPr>
              <a:t>l</a:t>
            </a:r>
            <a:r>
              <a:rPr lang="en-GB" sz="1200" dirty="0" smtClean="0">
                <a:solidFill>
                  <a:srgbClr val="7030A0"/>
                </a:solidFill>
              </a:rPr>
              <a:t>ocating in Sheffield/elsewhere</a:t>
            </a:r>
          </a:p>
        </p:txBody>
      </p:sp>
      <p:sp>
        <p:nvSpPr>
          <p:cNvPr id="55" name="TextBox 54"/>
          <p:cNvSpPr txBox="1"/>
          <p:nvPr/>
        </p:nvSpPr>
        <p:spPr>
          <a:xfrm>
            <a:off x="6012160" y="2949776"/>
            <a:ext cx="1877349" cy="830997"/>
          </a:xfrm>
          <a:prstGeom prst="rect">
            <a:avLst/>
          </a:prstGeom>
          <a:noFill/>
        </p:spPr>
        <p:txBody>
          <a:bodyPr wrap="square" rtlCol="0">
            <a:spAutoFit/>
          </a:bodyPr>
          <a:lstStyle/>
          <a:p>
            <a:r>
              <a:rPr lang="en-GB" sz="1200" dirty="0" smtClean="0">
                <a:solidFill>
                  <a:srgbClr val="FF0000"/>
                </a:solidFill>
              </a:rPr>
              <a:t>Lack of awareness of opportunities offered by digital tech in traditional economy</a:t>
            </a:r>
          </a:p>
        </p:txBody>
      </p:sp>
    </p:spTree>
    <p:extLst>
      <p:ext uri="{BB962C8B-B14F-4D97-AF65-F5344CB8AC3E}">
        <p14:creationId xmlns:p14="http://schemas.microsoft.com/office/powerpoint/2010/main" val="702944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3970318"/>
          </a:xfrm>
          <a:prstGeom prst="rect">
            <a:avLst/>
          </a:prstGeom>
          <a:noFill/>
        </p:spPr>
        <p:txBody>
          <a:bodyPr wrap="square" rtlCol="0">
            <a:spAutoFit/>
          </a:bodyPr>
          <a:lstStyle/>
          <a:p>
            <a:r>
              <a:rPr lang="en-GB" b="1" dirty="0" smtClean="0"/>
              <a:t>Initial Objectives</a:t>
            </a:r>
            <a:endParaRPr lang="en-GB" b="1" dirty="0" smtClean="0"/>
          </a:p>
          <a:p>
            <a:endParaRPr lang="en-GB" b="1" dirty="0"/>
          </a:p>
          <a:p>
            <a:r>
              <a:rPr lang="en-GB" dirty="0"/>
              <a:t>Linking the business and education sectors to promote communication and help develop skills and a digital talent stream. </a:t>
            </a:r>
            <a:endParaRPr lang="en-GB" dirty="0" smtClean="0"/>
          </a:p>
          <a:p>
            <a:endParaRPr lang="en-GB" dirty="0"/>
          </a:p>
          <a:p>
            <a:r>
              <a:rPr lang="en-GB" dirty="0"/>
              <a:t>Business engagement activities to reduce the fear of change, e.g. the use of new innovation approaches and awareness of digital technologies. </a:t>
            </a:r>
            <a:endParaRPr lang="en-GB" dirty="0" smtClean="0"/>
          </a:p>
          <a:p>
            <a:endParaRPr lang="en-GB" dirty="0"/>
          </a:p>
          <a:p>
            <a:r>
              <a:rPr lang="en-GB" dirty="0"/>
              <a:t>Developing the infrastructure and support for entrepreneurship, start-ups and business growth with a focus on digital. </a:t>
            </a:r>
            <a:endParaRPr lang="en-GB" dirty="0" smtClean="0"/>
          </a:p>
          <a:p>
            <a:endParaRPr lang="en-GB" dirty="0"/>
          </a:p>
          <a:p>
            <a:r>
              <a:rPr lang="en-GB" dirty="0"/>
              <a:t>Having an impact on Barnsley’s brand through positive marketing of the group’s activities and news from the wider digital community. </a:t>
            </a:r>
            <a:endParaRPr lang="en-GB" dirty="0" smtClean="0"/>
          </a:p>
          <a:p>
            <a:endParaRPr lang="en-GB" dirty="0"/>
          </a:p>
        </p:txBody>
      </p:sp>
    </p:spTree>
    <p:extLst>
      <p:ext uri="{BB962C8B-B14F-4D97-AF65-F5344CB8AC3E}">
        <p14:creationId xmlns:p14="http://schemas.microsoft.com/office/powerpoint/2010/main" val="238148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5355312"/>
          </a:xfrm>
          <a:prstGeom prst="rect">
            <a:avLst/>
          </a:prstGeom>
          <a:noFill/>
        </p:spPr>
        <p:txBody>
          <a:bodyPr wrap="square" rtlCol="0">
            <a:spAutoFit/>
          </a:bodyPr>
          <a:lstStyle/>
          <a:p>
            <a:r>
              <a:rPr lang="en-GB" b="1" dirty="0" smtClean="0"/>
              <a:t>Our problem reframed</a:t>
            </a:r>
          </a:p>
          <a:p>
            <a:endParaRPr lang="en-GB" b="1" dirty="0"/>
          </a:p>
          <a:p>
            <a:r>
              <a:rPr lang="en-US" dirty="0">
                <a:ea typeface="Arial Unicode MS" charset="0"/>
                <a:cs typeface="Arial Unicode MS" charset="0"/>
              </a:rPr>
              <a:t>In Barnsley, there are a low number of job opportunities and the jobs that are available tend to be low-skilled</a:t>
            </a:r>
            <a:r>
              <a:rPr lang="en-US" dirty="0" smtClean="0">
                <a:ea typeface="Arial Unicode MS" charset="0"/>
                <a:cs typeface="Arial Unicode MS" charset="0"/>
              </a:rPr>
              <a:t>.</a:t>
            </a:r>
          </a:p>
          <a:p>
            <a:endParaRPr lang="en-US" dirty="0">
              <a:ea typeface="Arial Unicode MS" charset="0"/>
              <a:cs typeface="Arial Unicode MS" charset="0"/>
            </a:endParaRPr>
          </a:p>
          <a:p>
            <a:r>
              <a:rPr lang="en-US" b="1" dirty="0" smtClean="0">
                <a:ea typeface="Arial Unicode MS" charset="0"/>
                <a:cs typeface="Arial Unicode MS" charset="0"/>
              </a:rPr>
              <a:t>Our objectives reframed</a:t>
            </a:r>
          </a:p>
          <a:p>
            <a:endParaRPr lang="en-US" dirty="0" smtClean="0">
              <a:ea typeface="Arial Unicode MS" charset="0"/>
              <a:cs typeface="Arial Unicode MS" charset="0"/>
            </a:endParaRPr>
          </a:p>
          <a:p>
            <a:r>
              <a:rPr lang="en-US" dirty="0">
                <a:ea typeface="Arial Unicode MS" charset="0"/>
                <a:cs typeface="Arial Unicode MS" charset="0"/>
              </a:rPr>
              <a:t>We want to address this problem through a digital lens:</a:t>
            </a:r>
          </a:p>
          <a:p>
            <a:endParaRPr lang="en-US" dirty="0">
              <a:ea typeface="Arial Unicode MS" charset="0"/>
              <a:cs typeface="Arial Unicode MS" charset="0"/>
            </a:endParaRPr>
          </a:p>
          <a:p>
            <a:r>
              <a:rPr lang="en-US" dirty="0">
                <a:ea typeface="Arial Unicode MS" charset="0"/>
                <a:cs typeface="Arial Unicode MS" charset="0"/>
              </a:rPr>
              <a:t>1) To create more high skilled digital and tech job opportunities. </a:t>
            </a:r>
          </a:p>
          <a:p>
            <a:pPr marL="457200" indent="-457200">
              <a:buAutoNum type="arabicParenR"/>
            </a:pPr>
            <a:endParaRPr lang="en-US" dirty="0">
              <a:ea typeface="Arial Unicode MS" charset="0"/>
              <a:cs typeface="Arial Unicode MS" charset="0"/>
            </a:endParaRPr>
          </a:p>
          <a:p>
            <a:r>
              <a:rPr lang="en-US" dirty="0">
                <a:ea typeface="Arial Unicode MS" charset="0"/>
                <a:cs typeface="Arial Unicode MS" charset="0"/>
              </a:rPr>
              <a:t>2) To develop a supply of talented people to fill digital and tech job opportunities.</a:t>
            </a:r>
          </a:p>
          <a:p>
            <a:endParaRPr lang="en-US" dirty="0">
              <a:ea typeface="Arial Unicode MS" charset="0"/>
              <a:cs typeface="Arial Unicode MS" charset="0"/>
            </a:endParaRPr>
          </a:p>
          <a:p>
            <a:r>
              <a:rPr lang="en-US" dirty="0">
                <a:ea typeface="Arial Unicode MS" charset="0"/>
                <a:cs typeface="Arial Unicode MS" charset="0"/>
              </a:rPr>
              <a:t>In other words, we want to use digital as an enabler to create </a:t>
            </a:r>
            <a:r>
              <a:rPr lang="en-US" b="1" dirty="0">
                <a:ea typeface="Arial Unicode MS" charset="0"/>
                <a:cs typeface="Arial Unicode MS" charset="0"/>
              </a:rPr>
              <a:t>More</a:t>
            </a:r>
            <a:r>
              <a:rPr lang="en-US" dirty="0">
                <a:ea typeface="Arial Unicode MS" charset="0"/>
                <a:cs typeface="Arial Unicode MS" charset="0"/>
              </a:rPr>
              <a:t> and </a:t>
            </a:r>
            <a:r>
              <a:rPr lang="en-US" b="1" dirty="0">
                <a:ea typeface="Arial Unicode MS" charset="0"/>
                <a:cs typeface="Arial Unicode MS" charset="0"/>
              </a:rPr>
              <a:t>Better</a:t>
            </a:r>
            <a:r>
              <a:rPr lang="en-US" dirty="0">
                <a:ea typeface="Arial Unicode MS" charset="0"/>
                <a:cs typeface="Arial Unicode MS" charset="0"/>
              </a:rPr>
              <a:t> Jobs.</a:t>
            </a:r>
          </a:p>
          <a:p>
            <a:endParaRPr lang="en-US" dirty="0">
              <a:ea typeface="Arial Unicode MS" charset="0"/>
              <a:cs typeface="Arial Unicode MS" charset="0"/>
            </a:endParaRPr>
          </a:p>
          <a:p>
            <a:endParaRPr lang="en-US" dirty="0">
              <a:ea typeface="Arial Unicode MS" charset="0"/>
              <a:cs typeface="Arial Unicode MS" charset="0"/>
            </a:endParaRPr>
          </a:p>
          <a:p>
            <a:endParaRPr lang="en-GB" dirty="0"/>
          </a:p>
        </p:txBody>
      </p:sp>
    </p:spTree>
    <p:extLst>
      <p:ext uri="{BB962C8B-B14F-4D97-AF65-F5344CB8AC3E}">
        <p14:creationId xmlns:p14="http://schemas.microsoft.com/office/powerpoint/2010/main" val="253871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6463308"/>
          </a:xfrm>
          <a:prstGeom prst="rect">
            <a:avLst/>
          </a:prstGeom>
          <a:noFill/>
        </p:spPr>
        <p:txBody>
          <a:bodyPr wrap="square" rtlCol="0">
            <a:spAutoFit/>
          </a:bodyPr>
          <a:lstStyle/>
          <a:p>
            <a:r>
              <a:rPr lang="en-GB" b="1" dirty="0" smtClean="0"/>
              <a:t>Short term wins</a:t>
            </a:r>
            <a:endParaRPr lang="en-GB" b="1" dirty="0"/>
          </a:p>
          <a:p>
            <a:pPr marL="285750" indent="-285750">
              <a:buFont typeface="Arial" panose="020B0604020202020204" pitchFamily="34" charset="0"/>
              <a:buChar char="•"/>
            </a:pPr>
            <a:r>
              <a:rPr lang="en-US" dirty="0" smtClean="0">
                <a:ea typeface="Arial Unicode MS" charset="0"/>
                <a:cs typeface="Arial Unicode MS" charset="0"/>
              </a:rPr>
              <a:t>New, stronger relationship with local College</a:t>
            </a:r>
          </a:p>
          <a:p>
            <a:pPr marL="285750" indent="-285750">
              <a:buFont typeface="Arial" panose="020B0604020202020204" pitchFamily="34" charset="0"/>
              <a:buChar char="•"/>
            </a:pPr>
            <a:r>
              <a:rPr lang="en-US" dirty="0" smtClean="0">
                <a:ea typeface="Arial Unicode MS" charset="0"/>
                <a:cs typeface="Arial Unicode MS" charset="0"/>
              </a:rPr>
              <a:t>Activity programme to highlight wide ranging nature of digital and tech</a:t>
            </a:r>
          </a:p>
          <a:p>
            <a:pPr marL="285750" indent="-285750">
              <a:buFont typeface="Arial" panose="020B0604020202020204" pitchFamily="34" charset="0"/>
              <a:buChar char="•"/>
            </a:pPr>
            <a:r>
              <a:rPr lang="en-US" dirty="0" smtClean="0">
                <a:ea typeface="Arial Unicode MS" charset="0"/>
                <a:cs typeface="Arial Unicode MS" charset="0"/>
              </a:rPr>
              <a:t>Connected Healthcare &amp; Connected Manufacturing</a:t>
            </a:r>
          </a:p>
          <a:p>
            <a:pPr marL="285750" indent="-285750">
              <a:buFont typeface="Arial" panose="020B0604020202020204" pitchFamily="34" charset="0"/>
              <a:buChar char="•"/>
            </a:pPr>
            <a:r>
              <a:rPr lang="en-US" dirty="0" smtClean="0">
                <a:ea typeface="Arial Unicode MS" charset="0"/>
                <a:cs typeface="Arial Unicode MS" charset="0"/>
              </a:rPr>
              <a:t>Launchpad start up </a:t>
            </a:r>
            <a:r>
              <a:rPr lang="en-US" dirty="0" smtClean="0">
                <a:ea typeface="Arial Unicode MS" charset="0"/>
                <a:cs typeface="Arial Unicode MS" charset="0"/>
              </a:rPr>
              <a:t>programme</a:t>
            </a:r>
          </a:p>
          <a:p>
            <a:pPr marL="285750" indent="-285750">
              <a:buFont typeface="Arial" panose="020B0604020202020204" pitchFamily="34" charset="0"/>
              <a:buChar char="•"/>
            </a:pPr>
            <a:r>
              <a:rPr lang="en-US" dirty="0" smtClean="0">
                <a:ea typeface="Arial Unicode MS" charset="0"/>
                <a:cs typeface="Arial Unicode MS" charset="0"/>
              </a:rPr>
              <a:t>Closer connections with city regions</a:t>
            </a:r>
            <a:endParaRPr lang="en-US" dirty="0" smtClean="0">
              <a:ea typeface="Arial Unicode MS" charset="0"/>
              <a:cs typeface="Arial Unicode MS" charset="0"/>
            </a:endParaRPr>
          </a:p>
          <a:p>
            <a:endParaRPr lang="en-US" dirty="0">
              <a:ea typeface="Arial Unicode MS" charset="0"/>
              <a:cs typeface="Arial Unicode MS" charset="0"/>
            </a:endParaRPr>
          </a:p>
          <a:p>
            <a:r>
              <a:rPr lang="en-US" b="1" dirty="0" smtClean="0">
                <a:ea typeface="Arial Unicode MS" charset="0"/>
                <a:cs typeface="Arial Unicode MS" charset="0"/>
              </a:rPr>
              <a:t>Medium term goals</a:t>
            </a:r>
          </a:p>
          <a:p>
            <a:pPr marL="285750" indent="-285750">
              <a:buFont typeface="Arial" panose="020B0604020202020204" pitchFamily="34" charset="0"/>
              <a:buChar char="•"/>
            </a:pPr>
            <a:r>
              <a:rPr lang="en-US" dirty="0" smtClean="0">
                <a:ea typeface="Arial Unicode MS" charset="0"/>
                <a:cs typeface="Arial Unicode MS" charset="0"/>
              </a:rPr>
              <a:t>New courses/content at the College and beyond influenced by employers</a:t>
            </a:r>
          </a:p>
          <a:p>
            <a:pPr marL="285750" indent="-285750">
              <a:buFont typeface="Arial" panose="020B0604020202020204" pitchFamily="34" charset="0"/>
              <a:buChar char="•"/>
            </a:pPr>
            <a:r>
              <a:rPr lang="en-US" dirty="0" smtClean="0">
                <a:ea typeface="Arial Unicode MS" charset="0"/>
                <a:cs typeface="Arial Unicode MS" charset="0"/>
              </a:rPr>
              <a:t>Address infrastructure challenges</a:t>
            </a:r>
          </a:p>
          <a:p>
            <a:pPr marL="285750" indent="-285750">
              <a:buFont typeface="Arial" panose="020B0604020202020204" pitchFamily="34" charset="0"/>
              <a:buChar char="•"/>
            </a:pPr>
            <a:r>
              <a:rPr lang="en-US" dirty="0" smtClean="0">
                <a:ea typeface="Arial Unicode MS" charset="0"/>
                <a:cs typeface="Arial Unicode MS" charset="0"/>
              </a:rPr>
              <a:t>Raise awareness of DMC and digital careers</a:t>
            </a:r>
          </a:p>
          <a:p>
            <a:pPr marL="285750" indent="-285750">
              <a:buFont typeface="Arial" panose="020B0604020202020204" pitchFamily="34" charset="0"/>
              <a:buChar char="•"/>
            </a:pPr>
            <a:r>
              <a:rPr lang="en-US" dirty="0" smtClean="0">
                <a:ea typeface="Arial Unicode MS" charset="0"/>
                <a:cs typeface="Arial Unicode MS" charset="0"/>
              </a:rPr>
              <a:t>Target start up activity at digital and tech ideas</a:t>
            </a:r>
          </a:p>
          <a:p>
            <a:pPr marL="285750" indent="-285750">
              <a:buFont typeface="Arial" panose="020B0604020202020204" pitchFamily="34" charset="0"/>
              <a:buChar char="•"/>
            </a:pPr>
            <a:r>
              <a:rPr lang="en-US" dirty="0" smtClean="0">
                <a:ea typeface="Arial Unicode MS" charset="0"/>
                <a:cs typeface="Arial Unicode MS" charset="0"/>
              </a:rPr>
              <a:t>Upskill traditional industries</a:t>
            </a:r>
          </a:p>
          <a:p>
            <a:pPr marL="285750" indent="-285750">
              <a:buFont typeface="Arial" panose="020B0604020202020204" pitchFamily="34" charset="0"/>
              <a:buChar char="•"/>
            </a:pPr>
            <a:endParaRPr lang="en-US" dirty="0">
              <a:ea typeface="Arial Unicode MS" charset="0"/>
              <a:cs typeface="Arial Unicode MS" charset="0"/>
            </a:endParaRPr>
          </a:p>
          <a:p>
            <a:r>
              <a:rPr lang="en-US" b="1" dirty="0" smtClean="0">
                <a:ea typeface="Arial Unicode MS" charset="0"/>
                <a:cs typeface="Arial Unicode MS" charset="0"/>
              </a:rPr>
              <a:t>Long term future</a:t>
            </a:r>
          </a:p>
          <a:p>
            <a:pPr marL="285750" indent="-285750">
              <a:buFont typeface="Arial" panose="020B0604020202020204" pitchFamily="34" charset="0"/>
              <a:buChar char="•"/>
            </a:pPr>
            <a:r>
              <a:rPr lang="en-US" dirty="0" smtClean="0">
                <a:ea typeface="Arial Unicode MS" charset="0"/>
                <a:cs typeface="Arial Unicode MS" charset="0"/>
              </a:rPr>
              <a:t>Strong skills pipeline</a:t>
            </a:r>
          </a:p>
          <a:p>
            <a:pPr marL="285750" indent="-285750">
              <a:buFont typeface="Arial" panose="020B0604020202020204" pitchFamily="34" charset="0"/>
              <a:buChar char="•"/>
            </a:pPr>
            <a:r>
              <a:rPr lang="en-US" dirty="0" smtClean="0">
                <a:ea typeface="Arial Unicode MS" charset="0"/>
                <a:cs typeface="Arial Unicode MS" charset="0"/>
              </a:rPr>
              <a:t>Digitally enabled businesses</a:t>
            </a:r>
          </a:p>
          <a:p>
            <a:pPr marL="285750" indent="-285750">
              <a:buFont typeface="Arial" panose="020B0604020202020204" pitchFamily="34" charset="0"/>
              <a:buChar char="•"/>
            </a:pPr>
            <a:r>
              <a:rPr lang="en-US" dirty="0" smtClean="0">
                <a:ea typeface="Arial Unicode MS" charset="0"/>
                <a:cs typeface="Arial Unicode MS" charset="0"/>
              </a:rPr>
              <a:t>More and better jobs!</a:t>
            </a:r>
          </a:p>
          <a:p>
            <a:pPr marL="285750" indent="-285750">
              <a:buFont typeface="Arial" panose="020B0604020202020204" pitchFamily="34" charset="0"/>
              <a:buChar char="•"/>
            </a:pPr>
            <a:endParaRPr lang="en-US" dirty="0">
              <a:ea typeface="Arial Unicode MS" charset="0"/>
              <a:cs typeface="Arial Unicode MS" charset="0"/>
            </a:endParaRPr>
          </a:p>
          <a:p>
            <a:endParaRPr lang="en-US" dirty="0" smtClean="0">
              <a:ea typeface="Arial Unicode MS" charset="0"/>
              <a:cs typeface="Arial Unicode MS" charset="0"/>
            </a:endParaRPr>
          </a:p>
          <a:p>
            <a:endParaRPr lang="en-US" dirty="0">
              <a:ea typeface="Arial Unicode MS" charset="0"/>
              <a:cs typeface="Arial Unicode MS" charset="0"/>
            </a:endParaRPr>
          </a:p>
          <a:p>
            <a:endParaRPr lang="en-US" dirty="0">
              <a:ea typeface="Arial Unicode MS" charset="0"/>
              <a:cs typeface="Arial Unicode MS" charset="0"/>
            </a:endParaRPr>
          </a:p>
          <a:p>
            <a:endParaRPr lang="en-GB" dirty="0"/>
          </a:p>
        </p:txBody>
      </p:sp>
    </p:spTree>
    <p:extLst>
      <p:ext uri="{BB962C8B-B14F-4D97-AF65-F5344CB8AC3E}">
        <p14:creationId xmlns:p14="http://schemas.microsoft.com/office/powerpoint/2010/main" val="14462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3693319"/>
          </a:xfrm>
          <a:prstGeom prst="rect">
            <a:avLst/>
          </a:prstGeom>
          <a:noFill/>
        </p:spPr>
        <p:txBody>
          <a:bodyPr wrap="square" rtlCol="0">
            <a:spAutoFit/>
          </a:bodyPr>
          <a:lstStyle/>
          <a:p>
            <a:r>
              <a:rPr lang="en-GB" b="1" dirty="0" smtClean="0"/>
              <a:t>Welcome to Barnsley!</a:t>
            </a:r>
          </a:p>
          <a:p>
            <a:endParaRPr lang="en-GB" dirty="0"/>
          </a:p>
          <a:p>
            <a:r>
              <a:rPr lang="en-GB" dirty="0"/>
              <a:t>Barnsley is a former mining town in South Yorkshire, in the North of the UK. It is a medium-sized town of 237,800 positioned between the cities of Leeds and Sheffield, leading it to be in both the wider Leeds and Sheffield City Regions.</a:t>
            </a:r>
          </a:p>
          <a:p>
            <a:r>
              <a:rPr lang="en-GB" dirty="0"/>
              <a:t>The business base is made up of over 80% micro-businesses, and jobs are dominated by public sector roles and low-skilled occupations. </a:t>
            </a:r>
            <a:endParaRPr lang="en-GB" dirty="0" smtClean="0"/>
          </a:p>
          <a:p>
            <a:endParaRPr lang="en-GB" dirty="0"/>
          </a:p>
          <a:p>
            <a:r>
              <a:rPr lang="en-GB" dirty="0" smtClean="0"/>
              <a:t>Town has a relatively high employment rate and strong private sector job growth</a:t>
            </a:r>
          </a:p>
          <a:p>
            <a:endParaRPr lang="en-GB" dirty="0"/>
          </a:p>
          <a:p>
            <a:r>
              <a:rPr lang="en-GB" dirty="0" smtClean="0"/>
              <a:t>Part of Sheffield and Leeds City Regions</a:t>
            </a:r>
          </a:p>
          <a:p>
            <a:endParaRPr lang="en-GB" dirty="0"/>
          </a:p>
        </p:txBody>
      </p:sp>
    </p:spTree>
    <p:extLst>
      <p:ext uri="{BB962C8B-B14F-4D97-AF65-F5344CB8AC3E}">
        <p14:creationId xmlns:p14="http://schemas.microsoft.com/office/powerpoint/2010/main" val="289789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l="38983" r="18089"/>
          <a:stretch>
            <a:fillRect/>
          </a:stretch>
        </p:blipFill>
        <p:spPr bwMode="auto">
          <a:xfrm>
            <a:off x="0" y="0"/>
            <a:ext cx="442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22403" t="37582" r="23370" b="38448"/>
          <a:stretch>
            <a:fillRect/>
          </a:stretch>
        </p:blipFill>
        <p:spPr>
          <a:xfrm>
            <a:off x="5602288" y="149225"/>
            <a:ext cx="3471862" cy="1084263"/>
          </a:xfrm>
        </p:spPr>
      </p:pic>
      <p:sp>
        <p:nvSpPr>
          <p:cNvPr id="8" name="Text Box 4"/>
          <p:cNvSpPr txBox="1">
            <a:spLocks noChangeArrowheads="1"/>
          </p:cNvSpPr>
          <p:nvPr/>
        </p:nvSpPr>
        <p:spPr bwMode="auto">
          <a:xfrm>
            <a:off x="1766888" y="1482725"/>
            <a:ext cx="73374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50000"/>
              </a:lnSpc>
              <a:spcBef>
                <a:spcPct val="50000"/>
              </a:spcBef>
              <a:buFontTx/>
              <a:buNone/>
              <a:defRPr/>
            </a:pPr>
            <a:endParaRPr lang="en-GB" altLang="en-US" sz="1600" b="1" dirty="0" smtClean="0">
              <a:solidFill>
                <a:srgbClr val="FFFFFF"/>
              </a:solidFill>
            </a:endParaRPr>
          </a:p>
          <a:p>
            <a:pPr algn="r" eaLnBrk="1" hangingPunct="1">
              <a:lnSpc>
                <a:spcPct val="50000"/>
              </a:lnSpc>
              <a:spcBef>
                <a:spcPct val="50000"/>
              </a:spcBef>
              <a:buFontTx/>
              <a:buNone/>
              <a:defRPr/>
            </a:pPr>
            <a:endParaRPr lang="en-GB" altLang="en-US" sz="1800" b="1" dirty="0" smtClean="0"/>
          </a:p>
          <a:p>
            <a:pPr algn="r" eaLnBrk="1" hangingPunct="1">
              <a:lnSpc>
                <a:spcPct val="50000"/>
              </a:lnSpc>
              <a:spcBef>
                <a:spcPct val="50000"/>
              </a:spcBef>
              <a:buFontTx/>
              <a:buNone/>
              <a:defRPr/>
            </a:pPr>
            <a:r>
              <a:rPr lang="en-GB" altLang="en-US" sz="1600" b="1" dirty="0" smtClean="0">
                <a:latin typeface="+mn-lt"/>
              </a:rPr>
              <a:t>Removes barriers to</a:t>
            </a:r>
            <a:r>
              <a:rPr lang="en-GB" altLang="en-US" sz="1600" b="1" dirty="0" smtClean="0">
                <a:solidFill>
                  <a:srgbClr val="C00000"/>
                </a:solidFill>
                <a:latin typeface="+mn-lt"/>
              </a:rPr>
              <a:t> BUSINESS GROWTH</a:t>
            </a:r>
          </a:p>
          <a:p>
            <a:pPr algn="r" eaLnBrk="1" hangingPunct="1">
              <a:lnSpc>
                <a:spcPct val="50000"/>
              </a:lnSpc>
              <a:spcBef>
                <a:spcPct val="50000"/>
              </a:spcBef>
              <a:buFontTx/>
              <a:buNone/>
              <a:defRPr/>
            </a:pPr>
            <a:endParaRPr lang="en-GB" altLang="en-US" sz="1600" b="1" dirty="0" smtClean="0">
              <a:solidFill>
                <a:srgbClr val="C00000"/>
              </a:solidFill>
              <a:latin typeface="+mn-lt"/>
            </a:endParaRPr>
          </a:p>
          <a:p>
            <a:pPr algn="r" eaLnBrk="1" hangingPunct="1">
              <a:lnSpc>
                <a:spcPct val="30000"/>
              </a:lnSpc>
              <a:spcBef>
                <a:spcPct val="50000"/>
              </a:spcBef>
              <a:buFontTx/>
              <a:buNone/>
              <a:defRPr/>
            </a:pPr>
            <a:r>
              <a:rPr lang="en-GB" altLang="en-US" sz="1600" b="1" dirty="0" smtClean="0">
                <a:latin typeface="+mn-lt"/>
              </a:rPr>
              <a:t>as part of </a:t>
            </a:r>
            <a:r>
              <a:rPr lang="en-GB" altLang="en-US" sz="1600" b="1" dirty="0" smtClean="0">
                <a:solidFill>
                  <a:srgbClr val="C00000"/>
                </a:solidFill>
                <a:latin typeface="+mn-lt"/>
              </a:rPr>
              <a:t>JOBS</a:t>
            </a:r>
            <a:r>
              <a:rPr lang="en-GB" altLang="en-US" sz="1600" b="1" dirty="0" smtClean="0">
                <a:latin typeface="+mn-lt"/>
              </a:rPr>
              <a:t> </a:t>
            </a:r>
            <a:r>
              <a:rPr lang="en-GB" altLang="en-US" sz="1600" b="1" dirty="0" smtClean="0">
                <a:solidFill>
                  <a:srgbClr val="C00000"/>
                </a:solidFill>
                <a:latin typeface="+mn-lt"/>
              </a:rPr>
              <a:t>AND BUSINESS PLAN</a:t>
            </a:r>
          </a:p>
          <a:p>
            <a:pPr algn="r" eaLnBrk="1" hangingPunct="1">
              <a:lnSpc>
                <a:spcPct val="30000"/>
              </a:lnSpc>
              <a:spcBef>
                <a:spcPct val="50000"/>
              </a:spcBef>
              <a:buFontTx/>
              <a:buNone/>
              <a:defRPr/>
            </a:pPr>
            <a:endParaRPr lang="en-GB" altLang="en-US" sz="1600" b="1" dirty="0" smtClean="0">
              <a:solidFill>
                <a:srgbClr val="C00000"/>
              </a:solidFill>
              <a:latin typeface="+mn-lt"/>
            </a:endParaRPr>
          </a:p>
          <a:p>
            <a:pPr algn="r" eaLnBrk="1" hangingPunct="1">
              <a:lnSpc>
                <a:spcPct val="30000"/>
              </a:lnSpc>
              <a:spcBef>
                <a:spcPct val="50000"/>
              </a:spcBef>
              <a:buFontTx/>
              <a:buNone/>
              <a:defRPr/>
            </a:pPr>
            <a:endParaRPr lang="en-GB" altLang="en-US" sz="1600" b="1" dirty="0" smtClean="0">
              <a:solidFill>
                <a:srgbClr val="C00000"/>
              </a:solidFill>
              <a:latin typeface="+mn-lt"/>
            </a:endParaRPr>
          </a:p>
          <a:p>
            <a:pPr algn="r" eaLnBrk="1" hangingPunct="1">
              <a:lnSpc>
                <a:spcPct val="30000"/>
              </a:lnSpc>
              <a:spcBef>
                <a:spcPct val="50000"/>
              </a:spcBef>
              <a:spcAft>
                <a:spcPts val="600"/>
              </a:spcAft>
              <a:buFontTx/>
              <a:buNone/>
              <a:defRPr/>
            </a:pPr>
            <a:endParaRPr lang="en-GB" altLang="en-US" sz="1600" b="1" dirty="0" smtClean="0">
              <a:latin typeface="+mn-lt"/>
            </a:endParaRPr>
          </a:p>
          <a:p>
            <a:pPr algn="r" eaLnBrk="1" hangingPunct="1">
              <a:lnSpc>
                <a:spcPct val="30000"/>
              </a:lnSpc>
              <a:spcBef>
                <a:spcPct val="50000"/>
              </a:spcBef>
              <a:spcAft>
                <a:spcPts val="600"/>
              </a:spcAft>
              <a:buFontTx/>
              <a:buNone/>
              <a:defRPr/>
            </a:pPr>
            <a:r>
              <a:rPr lang="en-GB" altLang="en-US" sz="1600" b="1" dirty="0" smtClean="0">
                <a:latin typeface="+mn-lt"/>
              </a:rPr>
              <a:t>Enterprising Barnsley project is </a:t>
            </a:r>
          </a:p>
          <a:p>
            <a:pPr algn="r" eaLnBrk="1" hangingPunct="1">
              <a:lnSpc>
                <a:spcPct val="30000"/>
              </a:lnSpc>
              <a:spcBef>
                <a:spcPct val="50000"/>
              </a:spcBef>
              <a:spcAft>
                <a:spcPts val="600"/>
              </a:spcAft>
              <a:buFontTx/>
              <a:buNone/>
              <a:defRPr/>
            </a:pPr>
            <a:r>
              <a:rPr lang="en-GB" altLang="en-US" sz="1600" b="1" dirty="0" smtClean="0">
                <a:solidFill>
                  <a:srgbClr val="C00000"/>
                </a:solidFill>
                <a:latin typeface="+mn-lt"/>
              </a:rPr>
              <a:t>CHANGING PERCEPTIONS</a:t>
            </a:r>
          </a:p>
          <a:p>
            <a:pPr algn="r" eaLnBrk="1" hangingPunct="1">
              <a:lnSpc>
                <a:spcPct val="30000"/>
              </a:lnSpc>
              <a:spcBef>
                <a:spcPct val="50000"/>
              </a:spcBef>
              <a:spcAft>
                <a:spcPts val="600"/>
              </a:spcAft>
              <a:buFontTx/>
              <a:buNone/>
              <a:defRPr/>
            </a:pPr>
            <a:endParaRPr lang="en-GB" altLang="en-US" sz="1600" b="1" dirty="0" smtClean="0">
              <a:solidFill>
                <a:srgbClr val="C00000"/>
              </a:solidFill>
              <a:latin typeface="+mn-lt"/>
            </a:endParaRPr>
          </a:p>
          <a:p>
            <a:pPr algn="r" eaLnBrk="1" hangingPunct="1">
              <a:lnSpc>
                <a:spcPct val="30000"/>
              </a:lnSpc>
              <a:spcBef>
                <a:spcPct val="50000"/>
              </a:spcBef>
              <a:spcAft>
                <a:spcPts val="600"/>
              </a:spcAft>
              <a:buFontTx/>
              <a:buNone/>
              <a:defRPr/>
            </a:pPr>
            <a:r>
              <a:rPr lang="en-GB" altLang="en-US" sz="1600" b="1" dirty="0" smtClean="0">
                <a:latin typeface="+mn-lt"/>
              </a:rPr>
              <a:t>Delivering measurable and tangible</a:t>
            </a:r>
          </a:p>
          <a:p>
            <a:pPr algn="r" eaLnBrk="1" hangingPunct="1">
              <a:lnSpc>
                <a:spcPct val="30000"/>
              </a:lnSpc>
              <a:spcBef>
                <a:spcPct val="50000"/>
              </a:spcBef>
              <a:spcAft>
                <a:spcPts val="600"/>
              </a:spcAft>
              <a:buFontTx/>
              <a:buNone/>
              <a:defRPr/>
            </a:pPr>
            <a:r>
              <a:rPr lang="en-GB" altLang="en-US" sz="1600" b="1" dirty="0" smtClean="0">
                <a:solidFill>
                  <a:srgbClr val="C00000"/>
                </a:solidFill>
                <a:latin typeface="+mn-lt"/>
              </a:rPr>
              <a:t>ECONOMIC IMPROVEMENTS</a:t>
            </a:r>
          </a:p>
          <a:p>
            <a:pPr algn="r" eaLnBrk="1" hangingPunct="1">
              <a:lnSpc>
                <a:spcPct val="30000"/>
              </a:lnSpc>
              <a:spcBef>
                <a:spcPct val="50000"/>
              </a:spcBef>
              <a:spcAft>
                <a:spcPts val="600"/>
              </a:spcAft>
              <a:buFontTx/>
              <a:buNone/>
              <a:defRPr/>
            </a:pPr>
            <a:endParaRPr lang="en-GB" altLang="en-US" sz="1600" b="1" dirty="0" smtClean="0">
              <a:solidFill>
                <a:srgbClr val="C00000"/>
              </a:solidFill>
              <a:latin typeface="+mn-lt"/>
            </a:endParaRPr>
          </a:p>
          <a:p>
            <a:pPr algn="r" eaLnBrk="1" hangingPunct="1">
              <a:lnSpc>
                <a:spcPct val="30000"/>
              </a:lnSpc>
              <a:spcBef>
                <a:spcPct val="50000"/>
              </a:spcBef>
              <a:spcAft>
                <a:spcPts val="600"/>
              </a:spcAft>
              <a:buFontTx/>
              <a:buNone/>
              <a:defRPr/>
            </a:pPr>
            <a:r>
              <a:rPr lang="en-GB" altLang="en-US" sz="1600" b="1" dirty="0" smtClean="0">
                <a:latin typeface="+mn-lt"/>
              </a:rPr>
              <a:t>Moving forward it will form the basis for a</a:t>
            </a:r>
          </a:p>
          <a:p>
            <a:pPr algn="r" eaLnBrk="1" hangingPunct="1">
              <a:lnSpc>
                <a:spcPct val="30000"/>
              </a:lnSpc>
              <a:spcBef>
                <a:spcPct val="50000"/>
              </a:spcBef>
              <a:spcAft>
                <a:spcPts val="600"/>
              </a:spcAft>
              <a:buFontTx/>
              <a:buNone/>
              <a:defRPr/>
            </a:pPr>
            <a:r>
              <a:rPr lang="en-GB" altLang="en-US" sz="1600" b="1" dirty="0" smtClean="0">
                <a:solidFill>
                  <a:srgbClr val="C00000"/>
                </a:solidFill>
                <a:latin typeface="+mn-lt"/>
              </a:rPr>
              <a:t>NEW LEP BUSINESS SUPPORT MODEL</a:t>
            </a:r>
          </a:p>
          <a:p>
            <a:pPr algn="r" eaLnBrk="1" hangingPunct="1">
              <a:lnSpc>
                <a:spcPct val="30000"/>
              </a:lnSpc>
              <a:spcBef>
                <a:spcPct val="50000"/>
              </a:spcBef>
              <a:buFontTx/>
              <a:buNone/>
              <a:defRPr/>
            </a:pPr>
            <a:r>
              <a:rPr lang="en-GB" altLang="en-US" sz="2000" dirty="0" smtClean="0">
                <a:solidFill>
                  <a:srgbClr val="FFFFFF"/>
                </a:solidFill>
              </a:rPr>
              <a:t> </a:t>
            </a:r>
          </a:p>
        </p:txBody>
      </p:sp>
      <p:sp>
        <p:nvSpPr>
          <p:cNvPr id="9" name="TextBox 8"/>
          <p:cNvSpPr txBox="1"/>
          <p:nvPr/>
        </p:nvSpPr>
        <p:spPr>
          <a:xfrm>
            <a:off x="123825" y="6354763"/>
            <a:ext cx="2990850" cy="461962"/>
          </a:xfrm>
          <a:prstGeom prst="rect">
            <a:avLst/>
          </a:prstGeom>
          <a:noFill/>
        </p:spPr>
        <p:txBody>
          <a:bodyPr>
            <a:spAutoFit/>
          </a:bodyPr>
          <a:lstStyle/>
          <a:p>
            <a:pPr>
              <a:defRPr/>
            </a:pPr>
            <a:r>
              <a:rPr lang="en-GB" sz="1200" b="1" dirty="0">
                <a:solidFill>
                  <a:schemeClr val="bg1"/>
                </a:solidFill>
                <a:latin typeface="+mj-lt"/>
              </a:rPr>
              <a:t>Rory </a:t>
            </a:r>
            <a:r>
              <a:rPr lang="en-GB" sz="1200" b="1" dirty="0" err="1">
                <a:solidFill>
                  <a:schemeClr val="bg1"/>
                </a:solidFill>
                <a:latin typeface="+mj-lt"/>
              </a:rPr>
              <a:t>Cellen</a:t>
            </a:r>
            <a:r>
              <a:rPr lang="en-GB" sz="1200" b="1" dirty="0">
                <a:solidFill>
                  <a:schemeClr val="bg1"/>
                </a:solidFill>
                <a:latin typeface="+mj-lt"/>
              </a:rPr>
              <a:t> Jones at 2015 Connected Business Event</a:t>
            </a:r>
          </a:p>
        </p:txBody>
      </p:sp>
    </p:spTree>
    <p:extLst>
      <p:ext uri="{BB962C8B-B14F-4D97-AF65-F5344CB8AC3E}">
        <p14:creationId xmlns:p14="http://schemas.microsoft.com/office/powerpoint/2010/main" val="380131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22225" y="2765425"/>
            <a:ext cx="80946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ts val="900"/>
              </a:spcBef>
              <a:buFontTx/>
              <a:buNone/>
              <a:defRPr/>
            </a:pPr>
            <a:r>
              <a:rPr lang="en-GB" sz="1600" b="1" dirty="0" smtClean="0">
                <a:solidFill>
                  <a:schemeClr val="bg1"/>
                </a:solidFill>
                <a:latin typeface="+mj-lt"/>
              </a:rPr>
              <a:t>Enterprising Barnsley has delivered tangible economic change</a:t>
            </a:r>
          </a:p>
          <a:p>
            <a:pPr algn="r" eaLnBrk="1" hangingPunct="1">
              <a:spcBef>
                <a:spcPts val="900"/>
              </a:spcBef>
              <a:buFontTx/>
              <a:buNone/>
              <a:defRPr/>
            </a:pPr>
            <a:r>
              <a:rPr lang="en-GB" sz="1600" b="1" dirty="0" smtClean="0">
                <a:solidFill>
                  <a:schemeClr val="bg1"/>
                </a:solidFill>
                <a:latin typeface="+mj-lt"/>
              </a:rPr>
              <a:t>Best performing </a:t>
            </a:r>
            <a:r>
              <a:rPr lang="en-GB" sz="1600" b="1" dirty="0">
                <a:solidFill>
                  <a:schemeClr val="bg1"/>
                </a:solidFill>
                <a:latin typeface="+mj-lt"/>
              </a:rPr>
              <a:t>“city</a:t>
            </a:r>
            <a:r>
              <a:rPr lang="en-GB" sz="1600" b="1" dirty="0" smtClean="0">
                <a:solidFill>
                  <a:schemeClr val="bg1"/>
                </a:solidFill>
                <a:latin typeface="+mj-lt"/>
              </a:rPr>
              <a:t>” </a:t>
            </a:r>
            <a:r>
              <a:rPr lang="en-GB" sz="1600" b="1" dirty="0">
                <a:solidFill>
                  <a:schemeClr val="bg1"/>
                </a:solidFill>
                <a:latin typeface="+mj-lt"/>
              </a:rPr>
              <a:t>with regards to private sector employment </a:t>
            </a:r>
            <a:r>
              <a:rPr lang="en-GB" sz="1600" b="1" dirty="0" smtClean="0">
                <a:solidFill>
                  <a:schemeClr val="bg1"/>
                </a:solidFill>
                <a:latin typeface="+mj-lt"/>
              </a:rPr>
              <a:t>growth</a:t>
            </a:r>
          </a:p>
          <a:p>
            <a:pPr algn="r" eaLnBrk="1" hangingPunct="1">
              <a:spcBef>
                <a:spcPts val="900"/>
              </a:spcBef>
              <a:buFontTx/>
              <a:buNone/>
              <a:defRPr/>
            </a:pPr>
            <a:r>
              <a:rPr lang="en-GB" sz="1600" b="1" dirty="0">
                <a:solidFill>
                  <a:schemeClr val="bg1"/>
                </a:solidFill>
              </a:rPr>
              <a:t>Employee jobs </a:t>
            </a:r>
            <a:r>
              <a:rPr lang="en-GB" sz="1600" b="1" dirty="0" smtClean="0">
                <a:solidFill>
                  <a:schemeClr val="bg1"/>
                </a:solidFill>
              </a:rPr>
              <a:t>have </a:t>
            </a:r>
            <a:r>
              <a:rPr lang="en-GB" sz="1600" b="1" dirty="0">
                <a:solidFill>
                  <a:schemeClr val="bg1"/>
                </a:solidFill>
              </a:rPr>
              <a:t>increased by 3.1% </a:t>
            </a:r>
            <a:r>
              <a:rPr lang="en-GB" sz="1600" b="1" dirty="0" smtClean="0">
                <a:solidFill>
                  <a:schemeClr val="bg1"/>
                </a:solidFill>
              </a:rPr>
              <a:t>- greater </a:t>
            </a:r>
            <a:r>
              <a:rPr lang="en-GB" sz="1600" b="1" dirty="0">
                <a:solidFill>
                  <a:schemeClr val="bg1"/>
                </a:solidFill>
              </a:rPr>
              <a:t>than </a:t>
            </a:r>
            <a:r>
              <a:rPr lang="en-GB" sz="1600" b="1" dirty="0" smtClean="0">
                <a:solidFill>
                  <a:schemeClr val="bg1"/>
                </a:solidFill>
              </a:rPr>
              <a:t>the 2</a:t>
            </a:r>
            <a:r>
              <a:rPr lang="en-GB" sz="1600" b="1" dirty="0">
                <a:solidFill>
                  <a:schemeClr val="bg1"/>
                </a:solidFill>
              </a:rPr>
              <a:t>% </a:t>
            </a:r>
            <a:r>
              <a:rPr lang="en-GB" sz="1600" b="1" dirty="0" smtClean="0">
                <a:solidFill>
                  <a:schemeClr val="bg1"/>
                </a:solidFill>
              </a:rPr>
              <a:t>nationally</a:t>
            </a:r>
          </a:p>
          <a:p>
            <a:pPr algn="r" eaLnBrk="1" hangingPunct="1">
              <a:spcBef>
                <a:spcPts val="900"/>
              </a:spcBef>
              <a:buFontTx/>
              <a:buNone/>
              <a:defRPr/>
            </a:pPr>
            <a:r>
              <a:rPr lang="en-GB" sz="1600" b="1" dirty="0">
                <a:solidFill>
                  <a:schemeClr val="bg1"/>
                </a:solidFill>
              </a:rPr>
              <a:t>E</a:t>
            </a:r>
            <a:r>
              <a:rPr lang="en-GB" sz="1600" b="1" dirty="0" smtClean="0">
                <a:solidFill>
                  <a:schemeClr val="bg1"/>
                </a:solidFill>
              </a:rPr>
              <a:t>mployment </a:t>
            </a:r>
            <a:r>
              <a:rPr lang="en-GB" sz="1600" b="1" dirty="0">
                <a:solidFill>
                  <a:schemeClr val="bg1"/>
                </a:solidFill>
              </a:rPr>
              <a:t>rate </a:t>
            </a:r>
            <a:r>
              <a:rPr lang="en-GB" sz="1600" b="1" dirty="0" smtClean="0">
                <a:solidFill>
                  <a:schemeClr val="bg1"/>
                </a:solidFill>
              </a:rPr>
              <a:t>increased by 13% - greater </a:t>
            </a:r>
            <a:r>
              <a:rPr lang="en-GB" sz="1600" b="1" dirty="0">
                <a:solidFill>
                  <a:schemeClr val="bg1"/>
                </a:solidFill>
              </a:rPr>
              <a:t>than the </a:t>
            </a:r>
            <a:r>
              <a:rPr lang="en-GB" sz="1600" b="1" dirty="0" smtClean="0">
                <a:solidFill>
                  <a:schemeClr val="bg1"/>
                </a:solidFill>
              </a:rPr>
              <a:t>3.8% nationally</a:t>
            </a:r>
          </a:p>
          <a:p>
            <a:pPr algn="r" eaLnBrk="1" hangingPunct="1">
              <a:spcBef>
                <a:spcPts val="900"/>
              </a:spcBef>
              <a:buFontTx/>
              <a:buNone/>
              <a:defRPr/>
            </a:pPr>
            <a:endParaRPr lang="en-GB" sz="1600" b="1" dirty="0" smtClean="0">
              <a:solidFill>
                <a:schemeClr val="bg1"/>
              </a:solidFill>
            </a:endParaRPr>
          </a:p>
          <a:p>
            <a:pPr algn="r" eaLnBrk="1" hangingPunct="1">
              <a:spcBef>
                <a:spcPts val="900"/>
              </a:spcBef>
              <a:buFontTx/>
              <a:buNone/>
              <a:defRPr/>
            </a:pPr>
            <a:r>
              <a:rPr lang="en-GB" sz="1600" b="1" dirty="0" smtClean="0">
                <a:solidFill>
                  <a:schemeClr val="bg1"/>
                </a:solidFill>
              </a:rPr>
              <a:t>1597 jobs created</a:t>
            </a:r>
          </a:p>
          <a:p>
            <a:pPr algn="r" eaLnBrk="1" hangingPunct="1">
              <a:spcBef>
                <a:spcPts val="900"/>
              </a:spcBef>
              <a:buFontTx/>
              <a:buNone/>
              <a:defRPr/>
            </a:pPr>
            <a:r>
              <a:rPr lang="en-GB" sz="1600" b="1" dirty="0" smtClean="0">
                <a:solidFill>
                  <a:schemeClr val="bg1"/>
                </a:solidFill>
              </a:rPr>
              <a:t>883 businesses supported</a:t>
            </a:r>
          </a:p>
          <a:p>
            <a:pPr algn="r" eaLnBrk="1" hangingPunct="1">
              <a:spcBef>
                <a:spcPts val="900"/>
              </a:spcBef>
              <a:buFontTx/>
              <a:buNone/>
              <a:defRPr/>
            </a:pPr>
            <a:r>
              <a:rPr lang="en-GB" sz="1600" b="1" dirty="0" smtClean="0">
                <a:solidFill>
                  <a:schemeClr val="bg1"/>
                </a:solidFill>
              </a:rPr>
              <a:t>32% of supported companies now exporting</a:t>
            </a:r>
          </a:p>
          <a:p>
            <a:pPr algn="r" eaLnBrk="1" hangingPunct="1">
              <a:spcBef>
                <a:spcPts val="900"/>
              </a:spcBef>
              <a:buFontTx/>
              <a:buNone/>
              <a:defRPr/>
            </a:pPr>
            <a:r>
              <a:rPr lang="en-GB" sz="1600" b="1" dirty="0" smtClean="0">
                <a:solidFill>
                  <a:schemeClr val="bg1"/>
                </a:solidFill>
              </a:rPr>
              <a:t>£35.3m positive impact on GVA</a:t>
            </a:r>
            <a:endParaRPr lang="en-GB" sz="1600" b="1" dirty="0">
              <a:solidFill>
                <a:schemeClr val="bg1"/>
              </a:solidFill>
            </a:endParaRPr>
          </a:p>
          <a:p>
            <a:pPr algn="r" eaLnBrk="1" hangingPunct="1">
              <a:spcBef>
                <a:spcPts val="900"/>
              </a:spcBef>
              <a:buFontTx/>
              <a:buNone/>
              <a:defRPr/>
            </a:pPr>
            <a:endParaRPr lang="en-GB" sz="1600" b="1" dirty="0" smtClean="0">
              <a:solidFill>
                <a:schemeClr val="bg1"/>
              </a:solidFill>
            </a:endParaRPr>
          </a:p>
          <a:p>
            <a:pPr algn="r" eaLnBrk="1" hangingPunct="1">
              <a:spcBef>
                <a:spcPts val="900"/>
              </a:spcBef>
              <a:buFontTx/>
              <a:buNone/>
              <a:defRPr/>
            </a:pPr>
            <a:endParaRPr lang="en-GB" sz="1600" b="1" dirty="0">
              <a:solidFill>
                <a:schemeClr val="bg1"/>
              </a:solidFill>
            </a:endParaRPr>
          </a:p>
          <a:p>
            <a:pPr algn="r" eaLnBrk="1" hangingPunct="1">
              <a:spcBef>
                <a:spcPts val="900"/>
              </a:spcBef>
              <a:buFontTx/>
              <a:buNone/>
              <a:defRPr/>
            </a:pPr>
            <a:endParaRPr lang="en-GB" sz="1600" b="1" dirty="0" smtClean="0">
              <a:solidFill>
                <a:schemeClr val="bg1"/>
              </a:solidFill>
              <a:latin typeface="+mj-lt"/>
            </a:endParaRPr>
          </a:p>
          <a:p>
            <a:pPr algn="r" eaLnBrk="1" hangingPunct="1">
              <a:spcBef>
                <a:spcPts val="900"/>
              </a:spcBef>
              <a:buFontTx/>
              <a:buNone/>
              <a:defRPr/>
            </a:pPr>
            <a:endParaRPr lang="en-GB" sz="1600" b="1" dirty="0" smtClean="0">
              <a:solidFill>
                <a:schemeClr val="bg1"/>
              </a:solidFill>
              <a:latin typeface="+mj-lt"/>
            </a:endParaRPr>
          </a:p>
          <a:p>
            <a:pPr algn="r" eaLnBrk="1" hangingPunct="1">
              <a:spcBef>
                <a:spcPts val="900"/>
              </a:spcBef>
              <a:buFontTx/>
              <a:buNone/>
              <a:defRPr/>
            </a:pPr>
            <a:endParaRPr lang="en-GB" altLang="en-US" sz="1600" b="1" dirty="0">
              <a:solidFill>
                <a:schemeClr val="bg1"/>
              </a:solidFill>
              <a:latin typeface="+mj-lt"/>
            </a:endParaRPr>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75"/>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788" y="128588"/>
            <a:ext cx="4230687" cy="1200150"/>
          </a:xfrm>
          <a:prstGeom prst="rect">
            <a:avLst/>
          </a:prstGeom>
          <a:noFill/>
        </p:spPr>
        <p:txBody>
          <a:bodyPr>
            <a:spAutoFit/>
          </a:bodyPr>
          <a:lstStyle/>
          <a:p>
            <a:pPr>
              <a:defRPr/>
            </a:pPr>
            <a:r>
              <a:rPr lang="en-GB" sz="3600" b="1" dirty="0">
                <a:solidFill>
                  <a:srgbClr val="C00000"/>
                </a:solidFill>
                <a:latin typeface="+mn-lt"/>
              </a:rPr>
              <a:t>Economic</a:t>
            </a:r>
          </a:p>
          <a:p>
            <a:pPr>
              <a:defRPr/>
            </a:pPr>
            <a:r>
              <a:rPr lang="en-GB" sz="3600" b="1" dirty="0">
                <a:solidFill>
                  <a:srgbClr val="C00000"/>
                </a:solidFill>
                <a:latin typeface="+mn-lt"/>
              </a:rPr>
              <a:t>Improvement</a:t>
            </a:r>
          </a:p>
        </p:txBody>
      </p:sp>
      <p:sp>
        <p:nvSpPr>
          <p:cNvPr id="9" name="Text Box 9"/>
          <p:cNvSpPr txBox="1">
            <a:spLocks noChangeArrowheads="1"/>
          </p:cNvSpPr>
          <p:nvPr/>
        </p:nvSpPr>
        <p:spPr bwMode="auto">
          <a:xfrm>
            <a:off x="93663" y="1760538"/>
            <a:ext cx="8094662"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defRPr/>
            </a:pPr>
            <a:r>
              <a:rPr lang="en-GB" sz="1500" b="1" dirty="0" smtClean="0">
                <a:latin typeface="+mn-lt"/>
              </a:rPr>
              <a:t>Best performing </a:t>
            </a:r>
            <a:r>
              <a:rPr lang="en-GB" sz="1500" b="1" dirty="0">
                <a:latin typeface="+mn-lt"/>
              </a:rPr>
              <a:t>“city</a:t>
            </a:r>
            <a:r>
              <a:rPr lang="en-GB" sz="1500" b="1" dirty="0" smtClean="0">
                <a:latin typeface="+mn-lt"/>
              </a:rPr>
              <a:t>” </a:t>
            </a:r>
            <a:r>
              <a:rPr lang="en-GB" sz="1500" b="1" dirty="0">
                <a:latin typeface="+mn-lt"/>
              </a:rPr>
              <a:t>with regards </a:t>
            </a:r>
            <a:r>
              <a:rPr lang="en-GB" sz="1500" b="1" dirty="0" smtClean="0">
                <a:latin typeface="+mn-lt"/>
              </a:rPr>
              <a:t>to</a:t>
            </a:r>
          </a:p>
          <a:p>
            <a:pPr eaLnBrk="1" hangingPunct="1">
              <a:spcBef>
                <a:spcPts val="0"/>
              </a:spcBef>
              <a:buFontTx/>
              <a:buNone/>
              <a:defRPr/>
            </a:pPr>
            <a:r>
              <a:rPr lang="en-GB" sz="1500" b="1" dirty="0" smtClean="0">
                <a:latin typeface="+mn-lt"/>
              </a:rPr>
              <a:t>private </a:t>
            </a:r>
            <a:r>
              <a:rPr lang="en-GB" sz="1500" b="1" dirty="0">
                <a:latin typeface="+mn-lt"/>
              </a:rPr>
              <a:t>sector employment </a:t>
            </a:r>
            <a:r>
              <a:rPr lang="en-GB" sz="1500" b="1" dirty="0" smtClean="0">
                <a:latin typeface="+mn-lt"/>
              </a:rPr>
              <a:t>growth</a:t>
            </a:r>
          </a:p>
          <a:p>
            <a:pPr eaLnBrk="1" hangingPunct="1">
              <a:spcBef>
                <a:spcPts val="0"/>
              </a:spcBef>
              <a:buFontTx/>
              <a:buNone/>
              <a:defRPr/>
            </a:pPr>
            <a:endParaRPr lang="en-GB" sz="1500" b="1" dirty="0" smtClean="0">
              <a:latin typeface="+mn-lt"/>
            </a:endParaRPr>
          </a:p>
          <a:p>
            <a:pPr eaLnBrk="1" hangingPunct="1">
              <a:spcBef>
                <a:spcPts val="0"/>
              </a:spcBef>
              <a:buFontTx/>
              <a:buNone/>
              <a:defRPr/>
            </a:pPr>
            <a:r>
              <a:rPr lang="en-GB" sz="1500" b="1" dirty="0">
                <a:latin typeface="+mn-lt"/>
              </a:rPr>
              <a:t>E</a:t>
            </a:r>
            <a:r>
              <a:rPr lang="en-GB" sz="1500" b="1" dirty="0" smtClean="0">
                <a:latin typeface="+mn-lt"/>
              </a:rPr>
              <a:t>mployee </a:t>
            </a:r>
            <a:r>
              <a:rPr lang="en-GB" sz="1500" b="1" dirty="0">
                <a:latin typeface="+mn-lt"/>
              </a:rPr>
              <a:t>jobs </a:t>
            </a:r>
            <a:r>
              <a:rPr lang="en-GB" sz="1500" b="1" dirty="0" smtClean="0">
                <a:latin typeface="+mn-lt"/>
              </a:rPr>
              <a:t>have </a:t>
            </a:r>
            <a:r>
              <a:rPr lang="en-GB" sz="1500" b="1" dirty="0">
                <a:latin typeface="+mn-lt"/>
              </a:rPr>
              <a:t>increased by 3.1</a:t>
            </a:r>
            <a:r>
              <a:rPr lang="en-GB" sz="1500" b="1" dirty="0" smtClean="0">
                <a:latin typeface="+mn-lt"/>
              </a:rPr>
              <a:t>% </a:t>
            </a:r>
          </a:p>
          <a:p>
            <a:pPr eaLnBrk="1" hangingPunct="1">
              <a:spcBef>
                <a:spcPts val="0"/>
              </a:spcBef>
              <a:buFontTx/>
              <a:buNone/>
              <a:defRPr/>
            </a:pPr>
            <a:r>
              <a:rPr lang="en-GB" sz="1500" b="1" dirty="0" smtClean="0">
                <a:latin typeface="+mn-lt"/>
              </a:rPr>
              <a:t>in 5 years - greater </a:t>
            </a:r>
            <a:r>
              <a:rPr lang="en-GB" sz="1500" b="1" dirty="0">
                <a:latin typeface="+mn-lt"/>
              </a:rPr>
              <a:t>than </a:t>
            </a:r>
            <a:r>
              <a:rPr lang="en-GB" sz="1500" b="1" dirty="0" smtClean="0">
                <a:latin typeface="+mn-lt"/>
              </a:rPr>
              <a:t>the 2</a:t>
            </a:r>
            <a:r>
              <a:rPr lang="en-GB" sz="1500" b="1" dirty="0">
                <a:latin typeface="+mn-lt"/>
              </a:rPr>
              <a:t>% </a:t>
            </a:r>
            <a:r>
              <a:rPr lang="en-GB" sz="1500" b="1" dirty="0" smtClean="0">
                <a:latin typeface="+mn-lt"/>
              </a:rPr>
              <a:t>nationally</a:t>
            </a:r>
          </a:p>
          <a:p>
            <a:pPr eaLnBrk="1" hangingPunct="1">
              <a:spcBef>
                <a:spcPts val="0"/>
              </a:spcBef>
              <a:buFontTx/>
              <a:buNone/>
              <a:defRPr/>
            </a:pPr>
            <a:endParaRPr lang="en-GB" sz="1500" b="1" dirty="0" smtClean="0">
              <a:latin typeface="+mn-lt"/>
            </a:endParaRPr>
          </a:p>
          <a:p>
            <a:pPr eaLnBrk="1" hangingPunct="1">
              <a:spcBef>
                <a:spcPts val="0"/>
              </a:spcBef>
              <a:buFontTx/>
              <a:buNone/>
              <a:defRPr/>
            </a:pPr>
            <a:r>
              <a:rPr lang="en-GB" sz="1500" b="1" dirty="0">
                <a:latin typeface="+mn-lt"/>
              </a:rPr>
              <a:t>E</a:t>
            </a:r>
            <a:r>
              <a:rPr lang="en-GB" sz="1500" b="1" dirty="0" smtClean="0">
                <a:latin typeface="+mn-lt"/>
              </a:rPr>
              <a:t>mployment </a:t>
            </a:r>
            <a:r>
              <a:rPr lang="en-GB" sz="1500" b="1" dirty="0">
                <a:latin typeface="+mn-lt"/>
              </a:rPr>
              <a:t>rate </a:t>
            </a:r>
            <a:r>
              <a:rPr lang="en-GB" sz="1500" b="1" dirty="0" smtClean="0">
                <a:latin typeface="+mn-lt"/>
              </a:rPr>
              <a:t>increased by 13% </a:t>
            </a:r>
          </a:p>
          <a:p>
            <a:pPr eaLnBrk="1" hangingPunct="1">
              <a:spcBef>
                <a:spcPts val="0"/>
              </a:spcBef>
              <a:buFontTx/>
              <a:buNone/>
              <a:defRPr/>
            </a:pPr>
            <a:r>
              <a:rPr lang="en-GB" sz="1500" b="1" dirty="0" smtClean="0">
                <a:latin typeface="+mn-lt"/>
              </a:rPr>
              <a:t>in 5 years - greater </a:t>
            </a:r>
            <a:r>
              <a:rPr lang="en-GB" sz="1500" b="1" dirty="0">
                <a:latin typeface="+mn-lt"/>
              </a:rPr>
              <a:t>than the </a:t>
            </a:r>
            <a:r>
              <a:rPr lang="en-GB" sz="1500" b="1" dirty="0" smtClean="0">
                <a:latin typeface="+mn-lt"/>
              </a:rPr>
              <a:t>3.8% nationally</a:t>
            </a:r>
          </a:p>
          <a:p>
            <a:pPr eaLnBrk="1" hangingPunct="1">
              <a:spcBef>
                <a:spcPts val="900"/>
              </a:spcBef>
              <a:buFontTx/>
              <a:buNone/>
              <a:defRPr/>
            </a:pPr>
            <a:endParaRPr lang="en-GB" sz="1500" b="1" dirty="0" smtClean="0">
              <a:latin typeface="+mn-lt"/>
            </a:endParaRPr>
          </a:p>
          <a:p>
            <a:pPr eaLnBrk="1" hangingPunct="1">
              <a:spcBef>
                <a:spcPts val="0"/>
              </a:spcBef>
              <a:buFontTx/>
              <a:buNone/>
              <a:defRPr/>
            </a:pPr>
            <a:endParaRPr lang="en-GB" sz="1500" b="1" dirty="0" smtClean="0">
              <a:latin typeface="+mn-lt"/>
            </a:endParaRPr>
          </a:p>
          <a:p>
            <a:pPr eaLnBrk="1" hangingPunct="1">
              <a:spcBef>
                <a:spcPts val="0"/>
              </a:spcBef>
              <a:buFontTx/>
              <a:buNone/>
              <a:defRPr/>
            </a:pPr>
            <a:r>
              <a:rPr lang="en-GB" sz="1500" b="1" dirty="0" smtClean="0">
                <a:latin typeface="+mn-lt"/>
              </a:rPr>
              <a:t>DCLG </a:t>
            </a:r>
            <a:r>
              <a:rPr lang="en-GB" sz="1500" b="1" dirty="0">
                <a:latin typeface="+mn-lt"/>
              </a:rPr>
              <a:t>highlighted Enterprising Barnsley as an </a:t>
            </a:r>
            <a:endParaRPr lang="en-GB" sz="1500" b="1" dirty="0" smtClean="0">
              <a:latin typeface="+mn-lt"/>
            </a:endParaRPr>
          </a:p>
          <a:p>
            <a:pPr eaLnBrk="1" hangingPunct="1">
              <a:spcBef>
                <a:spcPts val="0"/>
              </a:spcBef>
              <a:buFontTx/>
              <a:buNone/>
              <a:defRPr/>
            </a:pPr>
            <a:r>
              <a:rPr lang="en-GB" sz="1500" b="1" dirty="0" smtClean="0">
                <a:latin typeface="+mn-lt"/>
              </a:rPr>
              <a:t>exemplar </a:t>
            </a:r>
            <a:r>
              <a:rPr lang="en-GB" sz="1500" b="1" dirty="0">
                <a:latin typeface="+mn-lt"/>
              </a:rPr>
              <a:t>project </a:t>
            </a:r>
            <a:r>
              <a:rPr lang="en-GB" sz="1500" b="1" i="1" dirty="0">
                <a:solidFill>
                  <a:srgbClr val="C00000"/>
                </a:solidFill>
                <a:latin typeface="+mn-lt"/>
              </a:rPr>
              <a:t>for supporting and stimulating </a:t>
            </a:r>
            <a:endParaRPr lang="en-GB" sz="1500" b="1" i="1" dirty="0" smtClean="0">
              <a:solidFill>
                <a:srgbClr val="C00000"/>
              </a:solidFill>
              <a:latin typeface="+mn-lt"/>
            </a:endParaRPr>
          </a:p>
          <a:p>
            <a:pPr eaLnBrk="1" hangingPunct="1">
              <a:spcBef>
                <a:spcPts val="0"/>
              </a:spcBef>
              <a:buFontTx/>
              <a:buNone/>
              <a:defRPr/>
            </a:pPr>
            <a:r>
              <a:rPr lang="en-GB" sz="1500" b="1" i="1" dirty="0" smtClean="0">
                <a:solidFill>
                  <a:srgbClr val="C00000"/>
                </a:solidFill>
                <a:latin typeface="+mn-lt"/>
              </a:rPr>
              <a:t>successful </a:t>
            </a:r>
            <a:r>
              <a:rPr lang="en-GB" sz="1500" b="1" i="1" dirty="0">
                <a:solidFill>
                  <a:srgbClr val="C00000"/>
                </a:solidFill>
                <a:latin typeface="+mn-lt"/>
              </a:rPr>
              <a:t>enterprise</a:t>
            </a:r>
            <a:r>
              <a:rPr lang="en-GB" sz="1500" b="1" dirty="0">
                <a:solidFill>
                  <a:srgbClr val="C00000"/>
                </a:solidFill>
                <a:latin typeface="+mn-lt"/>
              </a:rPr>
              <a:t> </a:t>
            </a:r>
            <a:r>
              <a:rPr lang="en-GB" sz="1500" b="1" dirty="0">
                <a:latin typeface="+mn-lt"/>
              </a:rPr>
              <a:t>within </a:t>
            </a:r>
            <a:r>
              <a:rPr lang="en-GB" sz="1500" b="1" dirty="0" smtClean="0">
                <a:latin typeface="+mn-lt"/>
              </a:rPr>
              <a:t>their report</a:t>
            </a:r>
          </a:p>
          <a:p>
            <a:pPr eaLnBrk="1" hangingPunct="1">
              <a:spcBef>
                <a:spcPts val="0"/>
              </a:spcBef>
              <a:buFontTx/>
              <a:buNone/>
              <a:defRPr/>
            </a:pPr>
            <a:r>
              <a:rPr lang="en-GB" sz="1500" b="1" dirty="0" smtClean="0">
                <a:latin typeface="+mn-lt"/>
              </a:rPr>
              <a:t>“ERDF Local </a:t>
            </a:r>
            <a:r>
              <a:rPr lang="en-GB" sz="1500" b="1" dirty="0">
                <a:latin typeface="+mn-lt"/>
              </a:rPr>
              <a:t>Growth Success Stories” </a:t>
            </a:r>
            <a:endParaRPr lang="en-GB" sz="1500" b="1" dirty="0" smtClean="0">
              <a:latin typeface="+mn-lt"/>
            </a:endParaRPr>
          </a:p>
          <a:p>
            <a:pPr eaLnBrk="1" hangingPunct="1">
              <a:spcBef>
                <a:spcPts val="900"/>
              </a:spcBef>
              <a:buFontTx/>
              <a:buNone/>
              <a:defRPr/>
            </a:pPr>
            <a:endParaRPr lang="en-GB" sz="1600" b="1" dirty="0" smtClean="0">
              <a:latin typeface="Corbel" panose="020B0503020204020204" pitchFamily="34" charset="0"/>
            </a:endParaRPr>
          </a:p>
          <a:p>
            <a:pPr eaLnBrk="1" hangingPunct="1">
              <a:spcBef>
                <a:spcPts val="900"/>
              </a:spcBef>
              <a:buFontTx/>
              <a:buNone/>
              <a:defRPr/>
            </a:pPr>
            <a:endParaRPr lang="en-GB" sz="1600" b="1" dirty="0">
              <a:latin typeface="Corbel" panose="020B0503020204020204" pitchFamily="34" charset="0"/>
            </a:endParaRPr>
          </a:p>
          <a:p>
            <a:pPr eaLnBrk="1" hangingPunct="1">
              <a:spcBef>
                <a:spcPts val="900"/>
              </a:spcBef>
              <a:buFontTx/>
              <a:buNone/>
              <a:defRPr/>
            </a:pPr>
            <a:endParaRPr lang="en-GB" sz="1600" b="1" dirty="0" smtClean="0">
              <a:solidFill>
                <a:schemeClr val="bg1"/>
              </a:solidFill>
              <a:latin typeface="+mj-lt"/>
            </a:endParaRPr>
          </a:p>
          <a:p>
            <a:pPr eaLnBrk="1" hangingPunct="1">
              <a:spcBef>
                <a:spcPts val="900"/>
              </a:spcBef>
              <a:buFontTx/>
              <a:buNone/>
              <a:defRPr/>
            </a:pPr>
            <a:endParaRPr lang="en-GB" sz="1600" b="1" dirty="0" smtClean="0">
              <a:solidFill>
                <a:schemeClr val="bg1"/>
              </a:solidFill>
              <a:latin typeface="+mj-lt"/>
            </a:endParaRPr>
          </a:p>
          <a:p>
            <a:pPr eaLnBrk="1" hangingPunct="1">
              <a:spcBef>
                <a:spcPts val="900"/>
              </a:spcBef>
              <a:buFontTx/>
              <a:buNone/>
              <a:defRPr/>
            </a:pPr>
            <a:endParaRPr lang="en-GB" altLang="en-US" sz="1600" b="1" dirty="0">
              <a:solidFill>
                <a:schemeClr val="bg1"/>
              </a:solidFill>
              <a:latin typeface="+mj-lt"/>
            </a:endParaRPr>
          </a:p>
        </p:txBody>
      </p:sp>
      <p:sp>
        <p:nvSpPr>
          <p:cNvPr id="5" name="TextBox 4"/>
          <p:cNvSpPr txBox="1"/>
          <p:nvPr/>
        </p:nvSpPr>
        <p:spPr>
          <a:xfrm>
            <a:off x="4906963" y="4821238"/>
            <a:ext cx="3932237" cy="1824037"/>
          </a:xfrm>
          <a:prstGeom prst="rect">
            <a:avLst/>
          </a:prstGeom>
          <a:solidFill>
            <a:srgbClr val="C00000">
              <a:alpha val="45098"/>
            </a:srgbClr>
          </a:solidFill>
        </p:spPr>
        <p:txBody>
          <a:bodyPr>
            <a:spAutoFit/>
          </a:bodyPr>
          <a:lstStyle/>
          <a:p>
            <a:pPr algn="ctr">
              <a:spcBef>
                <a:spcPts val="900"/>
              </a:spcBef>
              <a:defRPr/>
            </a:pPr>
            <a:r>
              <a:rPr lang="en-GB" b="1" dirty="0">
                <a:solidFill>
                  <a:schemeClr val="bg1"/>
                </a:solidFill>
                <a:latin typeface="+mn-lt"/>
              </a:rPr>
              <a:t>1597 jobs created</a:t>
            </a:r>
          </a:p>
          <a:p>
            <a:pPr algn="ctr">
              <a:spcBef>
                <a:spcPts val="900"/>
              </a:spcBef>
              <a:defRPr/>
            </a:pPr>
            <a:r>
              <a:rPr lang="en-GB" b="1" dirty="0">
                <a:solidFill>
                  <a:schemeClr val="bg1"/>
                </a:solidFill>
                <a:latin typeface="+mn-lt"/>
              </a:rPr>
              <a:t>883 businesses supported</a:t>
            </a:r>
          </a:p>
          <a:p>
            <a:pPr algn="ctr">
              <a:spcBef>
                <a:spcPts val="900"/>
              </a:spcBef>
              <a:defRPr/>
            </a:pPr>
            <a:r>
              <a:rPr lang="en-GB" b="1" dirty="0">
                <a:solidFill>
                  <a:schemeClr val="bg1"/>
                </a:solidFill>
                <a:latin typeface="+mn-lt"/>
              </a:rPr>
              <a:t>32% of supported companies now exporting</a:t>
            </a:r>
          </a:p>
          <a:p>
            <a:pPr algn="ctr">
              <a:spcBef>
                <a:spcPts val="900"/>
              </a:spcBef>
              <a:defRPr/>
            </a:pPr>
            <a:r>
              <a:rPr lang="en-GB" b="1" dirty="0">
                <a:solidFill>
                  <a:schemeClr val="bg1"/>
                </a:solidFill>
                <a:latin typeface="+mn-lt"/>
              </a:rPr>
              <a:t>£35.3m positive impact on GVA</a:t>
            </a:r>
          </a:p>
        </p:txBody>
      </p:sp>
    </p:spTree>
    <p:extLst>
      <p:ext uri="{BB962C8B-B14F-4D97-AF65-F5344CB8AC3E}">
        <p14:creationId xmlns:p14="http://schemas.microsoft.com/office/powerpoint/2010/main" val="84177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749925"/>
            <a:ext cx="9144000"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0" y="0"/>
            <a:ext cx="9144000"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hlinkClick r:id="rId4"/>
          </p:cNvPr>
          <p:cNvSpPr/>
          <p:nvPr/>
        </p:nvSpPr>
        <p:spPr>
          <a:xfrm>
            <a:off x="1890713" y="2389188"/>
            <a:ext cx="5594350" cy="2136775"/>
          </a:xfrm>
          <a:prstGeom prst="rect">
            <a:avLst/>
          </a:prstGeom>
          <a:solidFill>
            <a:schemeClr val="accent1">
              <a:alpha val="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 Box 8"/>
          <p:cNvSpPr txBox="1">
            <a:spLocks noChangeArrowheads="1"/>
          </p:cNvSpPr>
          <p:nvPr/>
        </p:nvSpPr>
        <p:spPr bwMode="auto">
          <a:xfrm>
            <a:off x="174625" y="258763"/>
            <a:ext cx="80422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GB" altLang="en-US" b="1" cap="all" dirty="0" smtClean="0"/>
              <a:t>WHAT OUR CUSTOMERS THINK…..</a:t>
            </a:r>
          </a:p>
        </p:txBody>
      </p:sp>
    </p:spTree>
    <p:extLst>
      <p:ext uri="{BB962C8B-B14F-4D97-AF65-F5344CB8AC3E}">
        <p14:creationId xmlns:p14="http://schemas.microsoft.com/office/powerpoint/2010/main" val="19519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000500" y="1"/>
            <a:ext cx="5143500" cy="6986528"/>
          </a:xfrm>
          <a:prstGeom prst="rect">
            <a:avLst/>
          </a:prstGeom>
          <a:solidFill>
            <a:srgbClr val="C00000">
              <a:alpha val="45098"/>
            </a:srgbClr>
          </a:solidFill>
        </p:spPr>
        <p:txBody>
          <a:bodyPr wrap="square">
            <a:spAutoFit/>
          </a:bodyPr>
          <a:lstStyle/>
          <a:p>
            <a:pPr algn="r">
              <a:defRPr/>
            </a:pPr>
            <a:r>
              <a:rPr lang="en-GB" sz="3600" b="1" dirty="0" smtClean="0">
                <a:solidFill>
                  <a:schemeClr val="bg1"/>
                </a:solidFill>
                <a:latin typeface="+mj-lt"/>
              </a:rPr>
              <a:t>Challenges</a:t>
            </a:r>
            <a:endParaRPr lang="en-GB" sz="3600" b="1" dirty="0">
              <a:solidFill>
                <a:schemeClr val="bg1"/>
              </a:solidFill>
              <a:latin typeface="+mj-lt"/>
            </a:endParaRPr>
          </a:p>
          <a:p>
            <a:pPr algn="r">
              <a:spcBef>
                <a:spcPts val="0"/>
              </a:spcBef>
              <a:defRPr/>
            </a:pPr>
            <a:endParaRPr lang="en-US" altLang="en-US" sz="1600" b="1" dirty="0">
              <a:solidFill>
                <a:schemeClr val="bg1"/>
              </a:solidFill>
              <a:latin typeface="+mj-lt"/>
            </a:endParaRPr>
          </a:p>
          <a:p>
            <a:r>
              <a:rPr lang="en-GB" b="1" dirty="0">
                <a:solidFill>
                  <a:schemeClr val="bg1"/>
                </a:solidFill>
              </a:rPr>
              <a:t>Barnsley's economic performance continues to lag behind regional and national economic indicators.</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24.7% of all jobs in Barnsley are public sector based. The private sector has been unable to absorb the number of jobs that have been lost to date.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It's taking Barnsley longer to recover from the recession than the rest of the UK</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An increasing number of skilled Barnsley people are commuting for better jobs in other parts of South Yorkshire. This is due to the lack of opportunities closer to home and those that do exist are mainly low paid and part time.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There are also low numbers of business start ups and 6-% are either lifestyle or businesses simply replacing others that have ceased to exist with limited additional employment opportunities</a:t>
            </a:r>
            <a:r>
              <a:rPr lang="en-GB" dirty="0" smtClean="0">
                <a:solidFill>
                  <a:schemeClr val="bg1"/>
                </a:solidFill>
              </a:rPr>
              <a:t>.</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119960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22225" y="2765425"/>
            <a:ext cx="80946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ts val="900"/>
              </a:spcBef>
              <a:buFontTx/>
              <a:buNone/>
              <a:defRPr/>
            </a:pPr>
            <a:r>
              <a:rPr lang="en-GB" sz="1600" b="1" dirty="0" smtClean="0">
                <a:solidFill>
                  <a:schemeClr val="bg1"/>
                </a:solidFill>
                <a:latin typeface="+mj-lt"/>
              </a:rPr>
              <a:t>Enterprising Barnsley has delivered tangible economic change</a:t>
            </a:r>
          </a:p>
          <a:p>
            <a:pPr algn="r" eaLnBrk="1" hangingPunct="1">
              <a:spcBef>
                <a:spcPts val="900"/>
              </a:spcBef>
              <a:buFontTx/>
              <a:buNone/>
              <a:defRPr/>
            </a:pPr>
            <a:r>
              <a:rPr lang="en-GB" sz="1600" b="1" dirty="0" smtClean="0">
                <a:solidFill>
                  <a:schemeClr val="bg1"/>
                </a:solidFill>
                <a:latin typeface="+mj-lt"/>
              </a:rPr>
              <a:t>Best performing </a:t>
            </a:r>
            <a:r>
              <a:rPr lang="en-GB" sz="1600" b="1" dirty="0">
                <a:solidFill>
                  <a:schemeClr val="bg1"/>
                </a:solidFill>
                <a:latin typeface="+mj-lt"/>
              </a:rPr>
              <a:t>“city</a:t>
            </a:r>
            <a:r>
              <a:rPr lang="en-GB" sz="1600" b="1" dirty="0" smtClean="0">
                <a:solidFill>
                  <a:schemeClr val="bg1"/>
                </a:solidFill>
                <a:latin typeface="+mj-lt"/>
              </a:rPr>
              <a:t>” </a:t>
            </a:r>
            <a:r>
              <a:rPr lang="en-GB" sz="1600" b="1" dirty="0">
                <a:solidFill>
                  <a:schemeClr val="bg1"/>
                </a:solidFill>
                <a:latin typeface="+mj-lt"/>
              </a:rPr>
              <a:t>with regards to private sector employment </a:t>
            </a:r>
            <a:r>
              <a:rPr lang="en-GB" sz="1600" b="1" dirty="0" smtClean="0">
                <a:solidFill>
                  <a:schemeClr val="bg1"/>
                </a:solidFill>
                <a:latin typeface="+mj-lt"/>
              </a:rPr>
              <a:t>growth</a:t>
            </a:r>
          </a:p>
          <a:p>
            <a:pPr algn="r" eaLnBrk="1" hangingPunct="1">
              <a:spcBef>
                <a:spcPts val="900"/>
              </a:spcBef>
              <a:buFontTx/>
              <a:buNone/>
              <a:defRPr/>
            </a:pPr>
            <a:r>
              <a:rPr lang="en-GB" sz="1600" b="1" dirty="0">
                <a:solidFill>
                  <a:schemeClr val="bg1"/>
                </a:solidFill>
              </a:rPr>
              <a:t>Employee jobs </a:t>
            </a:r>
            <a:r>
              <a:rPr lang="en-GB" sz="1600" b="1" dirty="0" smtClean="0">
                <a:solidFill>
                  <a:schemeClr val="bg1"/>
                </a:solidFill>
              </a:rPr>
              <a:t>have </a:t>
            </a:r>
            <a:r>
              <a:rPr lang="en-GB" sz="1600" b="1" dirty="0">
                <a:solidFill>
                  <a:schemeClr val="bg1"/>
                </a:solidFill>
              </a:rPr>
              <a:t>increased by 3.1% </a:t>
            </a:r>
            <a:r>
              <a:rPr lang="en-GB" sz="1600" b="1" dirty="0" smtClean="0">
                <a:solidFill>
                  <a:schemeClr val="bg1"/>
                </a:solidFill>
              </a:rPr>
              <a:t>- greater </a:t>
            </a:r>
            <a:r>
              <a:rPr lang="en-GB" sz="1600" b="1" dirty="0">
                <a:solidFill>
                  <a:schemeClr val="bg1"/>
                </a:solidFill>
              </a:rPr>
              <a:t>than </a:t>
            </a:r>
            <a:r>
              <a:rPr lang="en-GB" sz="1600" b="1" dirty="0" smtClean="0">
                <a:solidFill>
                  <a:schemeClr val="bg1"/>
                </a:solidFill>
              </a:rPr>
              <a:t>the 2</a:t>
            </a:r>
            <a:r>
              <a:rPr lang="en-GB" sz="1600" b="1" dirty="0">
                <a:solidFill>
                  <a:schemeClr val="bg1"/>
                </a:solidFill>
              </a:rPr>
              <a:t>% </a:t>
            </a:r>
            <a:r>
              <a:rPr lang="en-GB" sz="1600" b="1" dirty="0" smtClean="0">
                <a:solidFill>
                  <a:schemeClr val="bg1"/>
                </a:solidFill>
              </a:rPr>
              <a:t>nationally</a:t>
            </a:r>
          </a:p>
          <a:p>
            <a:pPr algn="r" eaLnBrk="1" hangingPunct="1">
              <a:spcBef>
                <a:spcPts val="900"/>
              </a:spcBef>
              <a:buFontTx/>
              <a:buNone/>
              <a:defRPr/>
            </a:pPr>
            <a:r>
              <a:rPr lang="en-GB" sz="1600" b="1" dirty="0">
                <a:solidFill>
                  <a:schemeClr val="bg1"/>
                </a:solidFill>
              </a:rPr>
              <a:t>E</a:t>
            </a:r>
            <a:r>
              <a:rPr lang="en-GB" sz="1600" b="1" dirty="0" smtClean="0">
                <a:solidFill>
                  <a:schemeClr val="bg1"/>
                </a:solidFill>
              </a:rPr>
              <a:t>mployment </a:t>
            </a:r>
            <a:r>
              <a:rPr lang="en-GB" sz="1600" b="1" dirty="0">
                <a:solidFill>
                  <a:schemeClr val="bg1"/>
                </a:solidFill>
              </a:rPr>
              <a:t>rate </a:t>
            </a:r>
            <a:r>
              <a:rPr lang="en-GB" sz="1600" b="1" dirty="0" smtClean="0">
                <a:solidFill>
                  <a:schemeClr val="bg1"/>
                </a:solidFill>
              </a:rPr>
              <a:t>increased by 13% - greater </a:t>
            </a:r>
            <a:r>
              <a:rPr lang="en-GB" sz="1600" b="1" dirty="0">
                <a:solidFill>
                  <a:schemeClr val="bg1"/>
                </a:solidFill>
              </a:rPr>
              <a:t>than the </a:t>
            </a:r>
            <a:r>
              <a:rPr lang="en-GB" sz="1600" b="1" dirty="0" smtClean="0">
                <a:solidFill>
                  <a:schemeClr val="bg1"/>
                </a:solidFill>
              </a:rPr>
              <a:t>3.8% nationally</a:t>
            </a:r>
          </a:p>
          <a:p>
            <a:pPr algn="r" eaLnBrk="1" hangingPunct="1">
              <a:spcBef>
                <a:spcPts val="900"/>
              </a:spcBef>
              <a:buFontTx/>
              <a:buNone/>
              <a:defRPr/>
            </a:pPr>
            <a:endParaRPr lang="en-GB" sz="1600" b="1" dirty="0" smtClean="0">
              <a:solidFill>
                <a:schemeClr val="bg1"/>
              </a:solidFill>
            </a:endParaRPr>
          </a:p>
          <a:p>
            <a:pPr algn="r" eaLnBrk="1" hangingPunct="1">
              <a:spcBef>
                <a:spcPts val="900"/>
              </a:spcBef>
              <a:buFontTx/>
              <a:buNone/>
              <a:defRPr/>
            </a:pPr>
            <a:r>
              <a:rPr lang="en-GB" sz="1600" b="1" dirty="0" smtClean="0">
                <a:solidFill>
                  <a:schemeClr val="bg1"/>
                </a:solidFill>
              </a:rPr>
              <a:t>1597 jobs created</a:t>
            </a:r>
          </a:p>
          <a:p>
            <a:pPr algn="r" eaLnBrk="1" hangingPunct="1">
              <a:spcBef>
                <a:spcPts val="900"/>
              </a:spcBef>
              <a:buFontTx/>
              <a:buNone/>
              <a:defRPr/>
            </a:pPr>
            <a:r>
              <a:rPr lang="en-GB" sz="1600" b="1" dirty="0" smtClean="0">
                <a:solidFill>
                  <a:schemeClr val="bg1"/>
                </a:solidFill>
              </a:rPr>
              <a:t>883 businesses supported</a:t>
            </a:r>
          </a:p>
          <a:p>
            <a:pPr algn="r" eaLnBrk="1" hangingPunct="1">
              <a:spcBef>
                <a:spcPts val="900"/>
              </a:spcBef>
              <a:buFontTx/>
              <a:buNone/>
              <a:defRPr/>
            </a:pPr>
            <a:r>
              <a:rPr lang="en-GB" sz="1600" b="1" dirty="0" smtClean="0">
                <a:solidFill>
                  <a:schemeClr val="bg1"/>
                </a:solidFill>
              </a:rPr>
              <a:t>32% of supported companies now exporting</a:t>
            </a:r>
          </a:p>
          <a:p>
            <a:pPr algn="r" eaLnBrk="1" hangingPunct="1">
              <a:spcBef>
                <a:spcPts val="900"/>
              </a:spcBef>
              <a:buFontTx/>
              <a:buNone/>
              <a:defRPr/>
            </a:pPr>
            <a:r>
              <a:rPr lang="en-GB" sz="1600" b="1" dirty="0" smtClean="0">
                <a:solidFill>
                  <a:schemeClr val="bg1"/>
                </a:solidFill>
              </a:rPr>
              <a:t>£35.3m positive impact on GVA</a:t>
            </a:r>
            <a:endParaRPr lang="en-GB" sz="1600" b="1" dirty="0">
              <a:solidFill>
                <a:schemeClr val="bg1"/>
              </a:solidFill>
            </a:endParaRPr>
          </a:p>
          <a:p>
            <a:pPr algn="r" eaLnBrk="1" hangingPunct="1">
              <a:spcBef>
                <a:spcPts val="900"/>
              </a:spcBef>
              <a:buFontTx/>
              <a:buNone/>
              <a:defRPr/>
            </a:pPr>
            <a:endParaRPr lang="en-GB" sz="1600" b="1" dirty="0" smtClean="0">
              <a:solidFill>
                <a:schemeClr val="bg1"/>
              </a:solidFill>
            </a:endParaRPr>
          </a:p>
          <a:p>
            <a:pPr algn="r" eaLnBrk="1" hangingPunct="1">
              <a:spcBef>
                <a:spcPts val="900"/>
              </a:spcBef>
              <a:buFontTx/>
              <a:buNone/>
              <a:defRPr/>
            </a:pPr>
            <a:endParaRPr lang="en-GB" sz="1600" b="1" dirty="0">
              <a:solidFill>
                <a:schemeClr val="bg1"/>
              </a:solidFill>
            </a:endParaRPr>
          </a:p>
          <a:p>
            <a:pPr algn="r" eaLnBrk="1" hangingPunct="1">
              <a:spcBef>
                <a:spcPts val="900"/>
              </a:spcBef>
              <a:buFontTx/>
              <a:buNone/>
              <a:defRPr/>
            </a:pPr>
            <a:endParaRPr lang="en-GB" sz="1600" b="1" dirty="0" smtClean="0">
              <a:solidFill>
                <a:schemeClr val="bg1"/>
              </a:solidFill>
              <a:latin typeface="+mj-lt"/>
            </a:endParaRPr>
          </a:p>
          <a:p>
            <a:pPr algn="r" eaLnBrk="1" hangingPunct="1">
              <a:spcBef>
                <a:spcPts val="900"/>
              </a:spcBef>
              <a:buFontTx/>
              <a:buNone/>
              <a:defRPr/>
            </a:pPr>
            <a:endParaRPr lang="en-GB" sz="1600" b="1" dirty="0" smtClean="0">
              <a:solidFill>
                <a:schemeClr val="bg1"/>
              </a:solidFill>
              <a:latin typeface="+mj-lt"/>
            </a:endParaRPr>
          </a:p>
          <a:p>
            <a:pPr algn="r" eaLnBrk="1" hangingPunct="1">
              <a:spcBef>
                <a:spcPts val="900"/>
              </a:spcBef>
              <a:buFontTx/>
              <a:buNone/>
              <a:defRPr/>
            </a:pPr>
            <a:endParaRPr lang="en-GB" altLang="en-US" sz="1600" b="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225" y="0"/>
            <a:ext cx="5392737" cy="7171194"/>
          </a:xfrm>
          <a:prstGeom prst="rect">
            <a:avLst/>
          </a:prstGeom>
          <a:solidFill>
            <a:srgbClr val="C00000">
              <a:alpha val="45098"/>
            </a:srgbClr>
          </a:solidFill>
        </p:spPr>
        <p:txBody>
          <a:bodyPr>
            <a:spAutoFit/>
          </a:bodyPr>
          <a:lstStyle/>
          <a:p>
            <a:pPr>
              <a:defRPr/>
            </a:pPr>
            <a:r>
              <a:rPr lang="en-GB" sz="3600" b="1" dirty="0" smtClean="0">
                <a:solidFill>
                  <a:schemeClr val="bg1"/>
                </a:solidFill>
                <a:latin typeface="+mn-lt"/>
              </a:rPr>
              <a:t>WHY DIGITAL??</a:t>
            </a:r>
            <a:endParaRPr lang="en-GB" sz="3600" b="1" dirty="0">
              <a:solidFill>
                <a:schemeClr val="bg1"/>
              </a:solidFill>
              <a:latin typeface="+mn-lt"/>
            </a:endParaRPr>
          </a:p>
          <a:p>
            <a:pPr>
              <a:defRPr/>
            </a:pPr>
            <a:endParaRPr lang="en-GB" sz="1600" b="1" dirty="0">
              <a:solidFill>
                <a:schemeClr val="bg1"/>
              </a:solidFill>
              <a:latin typeface="Corbel" panose="020B0503020204020204" pitchFamily="34" charset="0"/>
            </a:endParaRPr>
          </a:p>
          <a:p>
            <a:pPr indent="-285750">
              <a:spcBef>
                <a:spcPts val="1800"/>
              </a:spcBef>
              <a:defRPr/>
            </a:pPr>
            <a:r>
              <a:rPr lang="en-GB" altLang="en-US" b="1" dirty="0" smtClean="0">
                <a:solidFill>
                  <a:schemeClr val="bg1"/>
                </a:solidFill>
              </a:rPr>
              <a:t>Our jobs and business plan identifies digital as an enabling sector</a:t>
            </a:r>
          </a:p>
          <a:p>
            <a:pPr indent="-285750">
              <a:spcBef>
                <a:spcPts val="1800"/>
              </a:spcBef>
              <a:defRPr/>
            </a:pPr>
            <a:r>
              <a:rPr lang="en-GB" altLang="en-US" b="1" dirty="0" smtClean="0">
                <a:solidFill>
                  <a:schemeClr val="bg1"/>
                </a:solidFill>
              </a:rPr>
              <a:t>This shows the potential impact it can have on the wider economy</a:t>
            </a:r>
          </a:p>
          <a:p>
            <a:pPr indent="-285750">
              <a:spcBef>
                <a:spcPts val="1800"/>
              </a:spcBef>
              <a:defRPr/>
            </a:pPr>
            <a:r>
              <a:rPr lang="en-GB" altLang="en-US" b="1" dirty="0" smtClean="0">
                <a:solidFill>
                  <a:schemeClr val="bg1"/>
                </a:solidFill>
              </a:rPr>
              <a:t>Substantial existing commitment to creative and digital industries through Digital Media Centre and dedicated business support</a:t>
            </a:r>
          </a:p>
          <a:p>
            <a:pPr indent="-285750">
              <a:spcBef>
                <a:spcPts val="1800"/>
              </a:spcBef>
              <a:defRPr/>
            </a:pPr>
            <a:r>
              <a:rPr lang="en-GB" altLang="en-US" b="1" dirty="0" smtClean="0">
                <a:solidFill>
                  <a:schemeClr val="bg1"/>
                </a:solidFill>
              </a:rPr>
              <a:t>We are definitely seeing growth - more businesses identifying as creative and digital between 2009 and 2015 and more jobs emerging</a:t>
            </a:r>
          </a:p>
          <a:p>
            <a:pPr indent="-285750">
              <a:spcBef>
                <a:spcPts val="1800"/>
              </a:spcBef>
              <a:defRPr/>
            </a:pPr>
            <a:r>
              <a:rPr lang="en-GB" altLang="en-US" b="1" dirty="0" smtClean="0">
                <a:solidFill>
                  <a:schemeClr val="bg1"/>
                </a:solidFill>
              </a:rPr>
              <a:t>More roles available across business base that are ‘digital’</a:t>
            </a:r>
          </a:p>
          <a:p>
            <a:pPr indent="-285750">
              <a:spcBef>
                <a:spcPts val="1800"/>
              </a:spcBef>
              <a:defRPr/>
            </a:pPr>
            <a:r>
              <a:rPr lang="en-GB" altLang="en-US" b="1" dirty="0" smtClean="0">
                <a:solidFill>
                  <a:schemeClr val="bg1"/>
                </a:solidFill>
              </a:rPr>
              <a:t>Digital ‘challenges’ not unique to sector – infrastructure and skills relevant to ALL sectors</a:t>
            </a:r>
            <a:endParaRPr lang="en-GB" altLang="en-US" b="1" dirty="0">
              <a:solidFill>
                <a:schemeClr val="bg1"/>
              </a:solidFill>
            </a:endParaRPr>
          </a:p>
          <a:p>
            <a:pPr indent="-285750">
              <a:spcBef>
                <a:spcPts val="1800"/>
              </a:spcBef>
              <a:defRPr/>
            </a:pPr>
            <a:endParaRPr lang="en-GB" altLang="en-US" b="1" dirty="0" smtClean="0">
              <a:solidFill>
                <a:schemeClr val="bg1"/>
              </a:solidFill>
            </a:endParaRPr>
          </a:p>
          <a:p>
            <a:pPr indent="-285750">
              <a:spcBef>
                <a:spcPts val="1800"/>
              </a:spcBef>
              <a:defRPr/>
            </a:pPr>
            <a:endParaRPr lang="en-GB" altLang="en-US" b="1" dirty="0">
              <a:solidFill>
                <a:schemeClr val="bg1"/>
              </a:solidFill>
            </a:endParaRPr>
          </a:p>
        </p:txBody>
      </p:sp>
      <p:sp>
        <p:nvSpPr>
          <p:cNvPr id="11" name="TextBox 10"/>
          <p:cNvSpPr txBox="1"/>
          <p:nvPr/>
        </p:nvSpPr>
        <p:spPr>
          <a:xfrm>
            <a:off x="5895975" y="6122988"/>
            <a:ext cx="2990850" cy="461962"/>
          </a:xfrm>
          <a:prstGeom prst="rect">
            <a:avLst/>
          </a:prstGeom>
          <a:noFill/>
        </p:spPr>
        <p:txBody>
          <a:bodyPr>
            <a:spAutoFit/>
          </a:bodyPr>
          <a:lstStyle/>
          <a:p>
            <a:pPr>
              <a:defRPr/>
            </a:pPr>
            <a:r>
              <a:rPr lang="en-GB" sz="1200" b="1" dirty="0">
                <a:solidFill>
                  <a:schemeClr val="bg1"/>
                </a:solidFill>
                <a:latin typeface="+mj-lt"/>
              </a:rPr>
              <a:t>Robert Nicholson – MD of Cannon Hall Farm and Enterprising Barnsley client</a:t>
            </a:r>
          </a:p>
        </p:txBody>
      </p:sp>
    </p:spTree>
    <p:extLst>
      <p:ext uri="{BB962C8B-B14F-4D97-AF65-F5344CB8AC3E}">
        <p14:creationId xmlns:p14="http://schemas.microsoft.com/office/powerpoint/2010/main" val="2889252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sp>
        <p:nvSpPr>
          <p:cNvPr id="3" name="TextBox 2"/>
          <p:cNvSpPr txBox="1"/>
          <p:nvPr/>
        </p:nvSpPr>
        <p:spPr>
          <a:xfrm>
            <a:off x="827584" y="764704"/>
            <a:ext cx="7632848" cy="2308324"/>
          </a:xfrm>
          <a:prstGeom prst="rect">
            <a:avLst/>
          </a:prstGeom>
          <a:noFill/>
        </p:spPr>
        <p:txBody>
          <a:bodyPr wrap="square" rtlCol="0">
            <a:spAutoFit/>
          </a:bodyPr>
          <a:lstStyle/>
          <a:p>
            <a:r>
              <a:rPr lang="en-GB" b="1" dirty="0" smtClean="0"/>
              <a:t>Building </a:t>
            </a:r>
            <a:r>
              <a:rPr lang="en-GB" b="1" dirty="0"/>
              <a:t>on the Jobs and Business Plan, Barnsley Council’s Employment and Skills Strategy for 2016-2020 has a focus on ‘More and Better Jobs’</a:t>
            </a:r>
          </a:p>
          <a:p>
            <a:endParaRPr lang="en-GB" dirty="0"/>
          </a:p>
          <a:p>
            <a:r>
              <a:rPr lang="en-GB" dirty="0"/>
              <a:t>Importantly, the strategy places an emphasis on the quality as well as the quantity of job opportunities and mentions that Logistics and ICT have experienced the biggest recent business growth</a:t>
            </a:r>
            <a:r>
              <a:rPr lang="en-GB" dirty="0" smtClean="0"/>
              <a:t>.</a:t>
            </a:r>
          </a:p>
          <a:p>
            <a:endParaRPr lang="en-GB" dirty="0"/>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71600" y="2938030"/>
            <a:ext cx="3588982" cy="2075146"/>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969931"/>
            <a:ext cx="3600400" cy="2495161"/>
          </a:xfrm>
          <a:prstGeom prst="rect">
            <a:avLst/>
          </a:prstGeom>
          <a:noFill/>
          <a:ln>
            <a:noFill/>
          </a:ln>
        </p:spPr>
      </p:pic>
    </p:spTree>
    <p:extLst>
      <p:ext uri="{BB962C8B-B14F-4D97-AF65-F5344CB8AC3E}">
        <p14:creationId xmlns:p14="http://schemas.microsoft.com/office/powerpoint/2010/main" val="27863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5280076" cy="1574390"/>
          </a:xfrm>
          <a:prstGeom prst="rect">
            <a:avLst/>
          </a:prstGeom>
        </p:spPr>
      </p:pic>
      <p:pic>
        <p:nvPicPr>
          <p:cNvPr id="4"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827584" y="201038"/>
            <a:ext cx="7200800" cy="5669852"/>
          </a:xfrm>
          <a:prstGeom prst="rect">
            <a:avLst/>
          </a:prstGeom>
        </p:spPr>
      </p:pic>
    </p:spTree>
    <p:extLst>
      <p:ext uri="{BB962C8B-B14F-4D97-AF65-F5344CB8AC3E}">
        <p14:creationId xmlns:p14="http://schemas.microsoft.com/office/powerpoint/2010/main" val="196350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1521</Words>
  <Application>Microsoft Office PowerPoint</Application>
  <PresentationFormat>On-screen Show (4:3)</PresentationFormat>
  <Paragraphs>277</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Ceri</dc:creator>
  <cp:lastModifiedBy>jamesl</cp:lastModifiedBy>
  <cp:revision>72</cp:revision>
  <dcterms:created xsi:type="dcterms:W3CDTF">2016-07-13T07:59:24Z</dcterms:created>
  <dcterms:modified xsi:type="dcterms:W3CDTF">2017-03-02T07:58:21Z</dcterms:modified>
</cp:coreProperties>
</file>