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354" y="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11450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-Gilles Allain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d@olek.f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Epicentre Factory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ubTitle" sz="half" idx="1"/>
          </p:nvPr>
        </p:nvSpPr>
        <p:spPr>
          <a:xfrm>
            <a:off x="1270000" y="5029200"/>
            <a:ext cx="10464800" cy="2585032"/>
          </a:xfrm>
          <a:prstGeom prst="rect">
            <a:avLst/>
          </a:prstGeom>
        </p:spPr>
        <p:txBody>
          <a:bodyPr/>
          <a:lstStyle/>
          <a:p>
            <a:pPr defTabSz="549148">
              <a:defRPr sz="3008"/>
            </a:pPr>
            <a:r>
              <a:t>A coworking and creative place in Clermont-Ferrand, France</a:t>
            </a:r>
          </a:p>
          <a:p>
            <a:pPr defTabSz="549148">
              <a:defRPr sz="3008"/>
            </a:pPr>
            <a:endParaRPr/>
          </a:p>
          <a:p>
            <a:pPr defTabSz="549148">
              <a:defRPr sz="3008"/>
            </a:pPr>
            <a:r>
              <a:t>Jean David Olekhnovitch</a:t>
            </a:r>
          </a:p>
          <a:p>
            <a:pPr defTabSz="549148">
              <a:defRPr sz="3008"/>
            </a:pPr>
            <a:r>
              <a:rPr u="sng">
                <a:hlinkClick r:id="rId2"/>
              </a:rPr>
              <a:t>jd@olek.fr</a:t>
            </a:r>
          </a:p>
          <a:p>
            <a:pPr defTabSz="549148">
              <a:defRPr sz="3008"/>
            </a:pPr>
            <a:r>
              <a:t>@gidehault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2495550"/>
            <a:ext cx="12192000" cy="4762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xfrm>
            <a:off x="-2952418" y="282409"/>
            <a:ext cx="11099801" cy="2159001"/>
          </a:xfrm>
          <a:prstGeom prst="rect">
            <a:avLst/>
          </a:prstGeom>
        </p:spPr>
        <p:txBody>
          <a:bodyPr/>
          <a:lstStyle/>
          <a:p>
            <a:r>
              <a:t>Up’Hero</a:t>
            </a:r>
          </a:p>
        </p:txBody>
      </p:sp>
      <p:sp>
        <p:nvSpPr>
          <p:cNvPr id="150" name="Shape 150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4308445" cy="6286500"/>
          </a:xfrm>
          <a:prstGeom prst="rect">
            <a:avLst/>
          </a:prstGeom>
        </p:spPr>
        <p:txBody>
          <a:bodyPr/>
          <a:lstStyle/>
          <a:p>
            <a:r>
              <a:t>Each month, pitches from entrepreneurs and idea finders</a:t>
            </a:r>
          </a:p>
        </p:txBody>
      </p:sp>
      <p:pic>
        <p:nvPicPr>
          <p:cNvPr id="15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3518" y="0"/>
            <a:ext cx="73152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150" y="1313631"/>
            <a:ext cx="12382501" cy="6654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CocoShaker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Local incubator specialized in Social Economy</a:t>
            </a:r>
          </a:p>
          <a:p>
            <a:r>
              <a:t>2nd year</a:t>
            </a:r>
          </a:p>
          <a:p>
            <a:r>
              <a:t>12 projects</a:t>
            </a:r>
          </a:p>
          <a:p>
            <a:r>
              <a:t>Many partners and mentors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78"/>
            <a:ext cx="13004800" cy="9748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Rue Creative</a:t>
            </a:r>
          </a:p>
        </p:txBody>
      </p:sp>
      <p:sp>
        <p:nvSpPr>
          <p:cNvPr id="161" name="Shape 1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co-creation with the City of Clermont-Ferrand</a:t>
            </a:r>
          </a:p>
          <a:p>
            <a:r>
              <a:t>A way to solve a urban politic issue : too much shutdown stores in the street, and no way to avoid transformation into dwelling places</a:t>
            </a:r>
          </a:p>
          <a:p>
            <a:r>
              <a:t>Goal : create temporary shops, offices and exhibitions for growing up collaborative projects 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622">
              <a:defRPr sz="7280"/>
            </a:lvl1pPr>
          </a:lstStyle>
          <a:p>
            <a:r>
              <a:t>…and many more to come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Epicentre is nothing but a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platform</a:t>
            </a:r>
            <a:r>
              <a:t> for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projects</a:t>
            </a:r>
          </a:p>
          <a:p>
            <a:pPr lvl="1"/>
            <a:r>
              <a:t>Startup Studio</a:t>
            </a:r>
          </a:p>
          <a:p>
            <a:pPr lvl="1"/>
            <a:r>
              <a:t>Magik Factory</a:t>
            </a:r>
          </a:p>
          <a:p>
            <a:pPr lvl="1"/>
            <a:r>
              <a:t>Links to other cities &amp; countries</a:t>
            </a:r>
          </a:p>
          <a:p>
            <a:pPr lvl="1"/>
            <a:r>
              <a:t>… (it’s up to our community !)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we failed learned</a:t>
            </a:r>
          </a:p>
        </p:txBody>
      </p:sp>
      <p:sp>
        <p:nvSpPr>
          <p:cNvPr id="167" name="Shape 167"/>
          <p:cNvSpPr/>
          <p:nvPr/>
        </p:nvSpPr>
        <p:spPr>
          <a:xfrm>
            <a:off x="5410598" y="1636353"/>
            <a:ext cx="2544805" cy="1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952499" y="4800599"/>
            <a:ext cx="11099801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5800"/>
            </a:lvl1pPr>
          </a:lstStyle>
          <a:p>
            <a:r>
              <a:t>Mixing populations, cultures and knowledges is the key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we failed learned</a:t>
            </a:r>
          </a:p>
        </p:txBody>
      </p:sp>
      <p:sp>
        <p:nvSpPr>
          <p:cNvPr id="171" name="Shape 171"/>
          <p:cNvSpPr/>
          <p:nvPr/>
        </p:nvSpPr>
        <p:spPr>
          <a:xfrm>
            <a:off x="5410598" y="1636353"/>
            <a:ext cx="2544805" cy="1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952500" y="4800599"/>
            <a:ext cx="11099800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5800"/>
            </a:lvl1pPr>
          </a:lstStyle>
          <a:p>
            <a:r>
              <a:t>Staying involved with growing up projects is hard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we failed learned</a:t>
            </a:r>
          </a:p>
        </p:txBody>
      </p:sp>
      <p:sp>
        <p:nvSpPr>
          <p:cNvPr id="175" name="Shape 175"/>
          <p:cNvSpPr/>
          <p:nvPr/>
        </p:nvSpPr>
        <p:spPr>
          <a:xfrm>
            <a:off x="5410598" y="1636353"/>
            <a:ext cx="2544805" cy="1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76" name="Shape 176"/>
          <p:cNvSpPr/>
          <p:nvPr/>
        </p:nvSpPr>
        <p:spPr>
          <a:xfrm>
            <a:off x="952500" y="4800599"/>
            <a:ext cx="11099800" cy="2957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defTabSz="473201">
              <a:defRPr sz="4698"/>
            </a:pPr>
            <a:r>
              <a:t>Community is essential</a:t>
            </a:r>
          </a:p>
          <a:p>
            <a:pPr defTabSz="473201">
              <a:defRPr sz="4698"/>
            </a:pPr>
            <a:endParaRPr/>
          </a:p>
          <a:p>
            <a:pPr defTabSz="473201">
              <a:defRPr sz="4698"/>
            </a:pPr>
            <a:r>
              <a:t>Escaping from his community is sometimes the answer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904734" y="1287235"/>
            <a:ext cx="9672422" cy="6594834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10146163" y="1954937"/>
            <a:ext cx="2290573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t>Barnsley</a:t>
            </a:r>
          </a:p>
        </p:txBody>
      </p:sp>
      <p:pic>
        <p:nvPicPr>
          <p:cNvPr id="124" name="Picture 123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8731779">
            <a:off x="7452603" y="3054327"/>
            <a:ext cx="2980102" cy="39976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subTitle" sz="quarter" idx="1"/>
          </p:nvPr>
        </p:nvSpPr>
        <p:spPr>
          <a:xfrm>
            <a:off x="1269999" y="4572398"/>
            <a:ext cx="10464801" cy="1130301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Random #tips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subTitle" sz="quarter" idx="1"/>
          </p:nvPr>
        </p:nvSpPr>
        <p:spPr>
          <a:xfrm>
            <a:off x="1270000" y="4572398"/>
            <a:ext cx="10464800" cy="1130301"/>
          </a:xfrm>
          <a:prstGeom prst="rect">
            <a:avLst/>
          </a:prstGeom>
        </p:spPr>
        <p:txBody>
          <a:bodyPr/>
          <a:lstStyle>
            <a:lvl1pPr>
              <a:defRPr sz="50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« Test, then learn and test again » </a:t>
            </a:r>
          </a:p>
        </p:txBody>
      </p:sp>
      <p:sp>
        <p:nvSpPr>
          <p:cNvPr id="181" name="Shape 181"/>
          <p:cNvSpPr/>
          <p:nvPr/>
        </p:nvSpPr>
        <p:spPr>
          <a:xfrm>
            <a:off x="1270000" y="6703431"/>
            <a:ext cx="10464801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5000"/>
            </a:lvl1pPr>
          </a:lstStyle>
          <a:p>
            <a:r>
              <a:t>Our goal is to discover new 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subTitle" sz="quarter" idx="1"/>
          </p:nvPr>
        </p:nvSpPr>
        <p:spPr>
          <a:xfrm>
            <a:off x="1270000" y="4572398"/>
            <a:ext cx="10464800" cy="1130301"/>
          </a:xfrm>
          <a:prstGeom prst="rect">
            <a:avLst/>
          </a:prstGeom>
        </p:spPr>
        <p:txBody>
          <a:bodyPr/>
          <a:lstStyle>
            <a:lvl1pPr>
              <a:defRPr sz="50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« Digital is like sugar in hot milk » </a:t>
            </a:r>
          </a:p>
        </p:txBody>
      </p:sp>
      <p:sp>
        <p:nvSpPr>
          <p:cNvPr id="184" name="Shape 184"/>
          <p:cNvSpPr/>
          <p:nvPr/>
        </p:nvSpPr>
        <p:spPr>
          <a:xfrm>
            <a:off x="1270000" y="6703431"/>
            <a:ext cx="10464800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5000"/>
            </a:lvl1pPr>
          </a:lstStyle>
          <a:p>
            <a:r>
              <a:t>Digital is a tool, not a goal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subTitle" sz="quarter" idx="1"/>
          </p:nvPr>
        </p:nvSpPr>
        <p:spPr>
          <a:xfrm>
            <a:off x="1270000" y="4572398"/>
            <a:ext cx="10464800" cy="1130301"/>
          </a:xfrm>
          <a:prstGeom prst="rect">
            <a:avLst/>
          </a:prstGeom>
        </p:spPr>
        <p:txBody>
          <a:bodyPr/>
          <a:lstStyle>
            <a:lvl1pPr>
              <a:defRPr sz="50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« Stay hungry, stay foolish » </a:t>
            </a:r>
          </a:p>
        </p:txBody>
      </p:sp>
      <p:sp>
        <p:nvSpPr>
          <p:cNvPr id="187" name="Shape 187"/>
          <p:cNvSpPr/>
          <p:nvPr/>
        </p:nvSpPr>
        <p:spPr>
          <a:xfrm>
            <a:off x="1270000" y="6703431"/>
            <a:ext cx="10464800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5000"/>
            </a:lvl1pPr>
          </a:lstStyle>
          <a:p>
            <a:r>
              <a:t>Frugality is the way to creativeness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subTitle" sz="quarter" idx="1"/>
          </p:nvPr>
        </p:nvSpPr>
        <p:spPr>
          <a:xfrm>
            <a:off x="1270000" y="4572398"/>
            <a:ext cx="10464800" cy="1130301"/>
          </a:xfrm>
          <a:prstGeom prst="rect">
            <a:avLst/>
          </a:prstGeom>
        </p:spPr>
        <p:txBody>
          <a:bodyPr/>
          <a:lstStyle>
            <a:lvl1pPr>
              <a:defRPr sz="50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« There’s a lot of fishes in the sea » </a:t>
            </a:r>
          </a:p>
        </p:txBody>
      </p:sp>
      <p:sp>
        <p:nvSpPr>
          <p:cNvPr id="190" name="Shape 190"/>
          <p:cNvSpPr/>
          <p:nvPr/>
        </p:nvSpPr>
        <p:spPr>
          <a:xfrm>
            <a:off x="1270000" y="6703431"/>
            <a:ext cx="10464800" cy="1449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368045">
              <a:defRPr sz="4473"/>
            </a:pPr>
            <a:r>
              <a:t>Don’t be afraid of other actors </a:t>
            </a:r>
          </a:p>
          <a:p>
            <a:pPr defTabSz="368045">
              <a:defRPr sz="4473"/>
            </a:pPr>
            <a:r>
              <a:t>and competitors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t>Enlarge the scope of what is possible !</a:t>
            </a:r>
          </a:p>
        </p:txBody>
      </p:sp>
      <p:sp>
        <p:nvSpPr>
          <p:cNvPr id="193" name="Shape 193"/>
          <p:cNvSpPr/>
          <p:nvPr/>
        </p:nvSpPr>
        <p:spPr>
          <a:xfrm>
            <a:off x="923308" y="4258239"/>
            <a:ext cx="305363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#infrastructure</a:t>
            </a:r>
          </a:p>
        </p:txBody>
      </p:sp>
      <p:sp>
        <p:nvSpPr>
          <p:cNvPr id="194" name="Shape 194"/>
          <p:cNvSpPr/>
          <p:nvPr/>
        </p:nvSpPr>
        <p:spPr>
          <a:xfrm>
            <a:off x="5505246" y="3972644"/>
            <a:ext cx="199430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#mindset</a:t>
            </a:r>
          </a:p>
        </p:txBody>
      </p:sp>
      <p:sp>
        <p:nvSpPr>
          <p:cNvPr id="195" name="Shape 195"/>
          <p:cNvSpPr/>
          <p:nvPr/>
        </p:nvSpPr>
        <p:spPr>
          <a:xfrm>
            <a:off x="9141919" y="4552950"/>
            <a:ext cx="240167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#education</a:t>
            </a:r>
          </a:p>
        </p:txBody>
      </p:sp>
      <p:sp>
        <p:nvSpPr>
          <p:cNvPr id="196" name="Shape 196"/>
          <p:cNvSpPr/>
          <p:nvPr/>
        </p:nvSpPr>
        <p:spPr>
          <a:xfrm>
            <a:off x="2013220" y="6212445"/>
            <a:ext cx="28076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#involvement</a:t>
            </a:r>
          </a:p>
        </p:txBody>
      </p:sp>
      <p:sp>
        <p:nvSpPr>
          <p:cNvPr id="197" name="Shape 197"/>
          <p:cNvSpPr/>
          <p:nvPr/>
        </p:nvSpPr>
        <p:spPr>
          <a:xfrm>
            <a:off x="8382058" y="6079826"/>
            <a:ext cx="125775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#trust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One last thing…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Epicentre Factory</a:t>
            </a:r>
          </a:p>
        </p:txBody>
      </p:sp>
      <p:pic>
        <p:nvPicPr>
          <p:cNvPr id="12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77048" y="2612659"/>
            <a:ext cx="4650704" cy="5886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5516" y="571389"/>
            <a:ext cx="8343901" cy="55753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>
            <a:off x="558293" y="471758"/>
            <a:ext cx="3493965" cy="736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l">
              <a:buSzPct val="75000"/>
              <a:buChar char="•"/>
              <a:defRPr sz="4300"/>
            </a:pPr>
            <a:r>
              <a:t>Started in 2012</a:t>
            </a:r>
          </a:p>
          <a:p>
            <a:pPr marL="444500" indent="-444500" algn="l">
              <a:buSzPct val="75000"/>
              <a:buChar char="•"/>
              <a:defRPr sz="4300"/>
            </a:pPr>
            <a:r>
              <a:t>430m2 (4600ft2)</a:t>
            </a:r>
          </a:p>
          <a:p>
            <a:pPr marL="444500" indent="-444500" algn="l">
              <a:buSzPct val="75000"/>
              <a:buChar char="•"/>
              <a:defRPr sz="4300"/>
            </a:pPr>
            <a:r>
              <a:t>4 floors</a:t>
            </a:r>
          </a:p>
          <a:p>
            <a:pPr marL="444500" indent="-444500" algn="l">
              <a:buSzPct val="75000"/>
              <a:buChar char="•"/>
              <a:defRPr sz="4300"/>
            </a:pPr>
            <a:r>
              <a:t>3 meeting rooms</a:t>
            </a:r>
          </a:p>
          <a:p>
            <a:pPr marL="444500" indent="-444500" algn="l">
              <a:buSzPct val="75000"/>
              <a:buChar char="•"/>
              <a:defRPr sz="4300"/>
            </a:pPr>
            <a:r>
              <a:t>50 fulltime residents</a:t>
            </a:r>
          </a:p>
          <a:p>
            <a:pPr marL="444500" indent="-444500" algn="l">
              <a:buSzPct val="75000"/>
              <a:buChar char="•"/>
              <a:defRPr sz="4300"/>
            </a:pPr>
            <a:r>
              <a:t>about 120 events/year</a:t>
            </a:r>
          </a:p>
        </p:txBody>
      </p:sp>
      <p:sp>
        <p:nvSpPr>
          <p:cNvPr id="132" name="Shape 132"/>
          <p:cNvSpPr/>
          <p:nvPr/>
        </p:nvSpPr>
        <p:spPr>
          <a:xfrm>
            <a:off x="6181649" y="6526383"/>
            <a:ext cx="6041716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l">
              <a:buSzPct val="75000"/>
              <a:buChar char="•"/>
              <a:defRPr sz="4300"/>
            </a:pPr>
            <a:r>
              <a:t>Entrepreneurs</a:t>
            </a:r>
          </a:p>
          <a:p>
            <a:pPr marL="444500" indent="-444500" algn="l">
              <a:buSzPct val="75000"/>
              <a:buChar char="•"/>
              <a:defRPr sz="4300"/>
            </a:pPr>
            <a:r>
              <a:t>Digital nomads</a:t>
            </a:r>
          </a:p>
          <a:p>
            <a:pPr marL="444500" indent="-444500" algn="l">
              <a:buSzPct val="75000"/>
              <a:buChar char="•"/>
              <a:defRPr sz="4300"/>
            </a:pPr>
            <a:r>
              <a:t>Remote workers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75360"/>
            <a:ext cx="13004800" cy="7802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« Comptoir »</a:t>
            </a:r>
          </a:p>
        </p:txBody>
      </p:sp>
      <p:pic>
        <p:nvPicPr>
          <p:cNvPr id="13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0600" y="2918499"/>
            <a:ext cx="11023600" cy="6362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Cowork</a:t>
            </a:r>
          </a:p>
        </p:txBody>
      </p:sp>
      <p:pic>
        <p:nvPicPr>
          <p:cNvPr id="14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4856" y="2337485"/>
            <a:ext cx="10675088" cy="7120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Factory</a:t>
            </a:r>
          </a:p>
        </p:txBody>
      </p:sp>
      <p:pic>
        <p:nvPicPr>
          <p:cNvPr id="14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8450" y="2668378"/>
            <a:ext cx="10967900" cy="6169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304800"/>
            <a:ext cx="12192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</Words>
  <Application>Microsoft Office PowerPoint</Application>
  <PresentationFormat>Custom</PresentationFormat>
  <Paragraphs>62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White</vt:lpstr>
      <vt:lpstr>Epicentre Factory</vt:lpstr>
      <vt:lpstr>PowerPoint Presentation</vt:lpstr>
      <vt:lpstr>Epicentre Factory</vt:lpstr>
      <vt:lpstr>PowerPoint Presentation</vt:lpstr>
      <vt:lpstr>PowerPoint Presentation</vt:lpstr>
      <vt:lpstr>The « Comptoir »</vt:lpstr>
      <vt:lpstr>Cowork</vt:lpstr>
      <vt:lpstr>Factory</vt:lpstr>
      <vt:lpstr>PowerPoint Presentation</vt:lpstr>
      <vt:lpstr>PowerPoint Presentation</vt:lpstr>
      <vt:lpstr>Up’Hero</vt:lpstr>
      <vt:lpstr>PowerPoint Presentation</vt:lpstr>
      <vt:lpstr>CocoShaker</vt:lpstr>
      <vt:lpstr>PowerPoint Presentation</vt:lpstr>
      <vt:lpstr>Rue Creative</vt:lpstr>
      <vt:lpstr>…and many more to come</vt:lpstr>
      <vt:lpstr>What we failed learned</vt:lpstr>
      <vt:lpstr>What we failed learned</vt:lpstr>
      <vt:lpstr>What we failed learned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Enlarge the scope of what is possible 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Epicentre Factory</dc:title>
  <dc:creator>Johnson , Paul</dc:creator>
  <cp:lastModifiedBy>Barnsley MBC</cp:lastModifiedBy>
  <cp:revision>1</cp:revision>
  <dcterms:modified xsi:type="dcterms:W3CDTF">2017-03-09T13:24:29Z</dcterms:modified>
</cp:coreProperties>
</file>