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331" r:id="rId4"/>
    <p:sldId id="330" r:id="rId5"/>
    <p:sldId id="297" r:id="rId6"/>
    <p:sldId id="338" r:id="rId7"/>
    <p:sldId id="340" r:id="rId8"/>
    <p:sldId id="341" r:id="rId9"/>
    <p:sldId id="343" r:id="rId10"/>
    <p:sldId id="349" r:id="rId11"/>
    <p:sldId id="347" r:id="rId12"/>
    <p:sldId id="348" r:id="rId13"/>
    <p:sldId id="350" r:id="rId14"/>
    <p:sldId id="352" r:id="rId15"/>
    <p:sldId id="354" r:id="rId16"/>
    <p:sldId id="351" r:id="rId17"/>
    <p:sldId id="353" r:id="rId18"/>
    <p:sldId id="355" r:id="rId19"/>
  </p:sldIdLst>
  <p:sldSz cx="9144000" cy="6858000" type="screen4x3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3334">
          <p15:clr>
            <a:srgbClr val="A4A3A4"/>
          </p15:clr>
        </p15:guide>
        <p15:guide id="12" pos="31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Van der Borght" initials="IVdB" lastIdx="1" clrIdx="0">
    <p:extLst>
      <p:ext uri="{19B8F6BF-5375-455C-9EA6-DF929625EA0E}">
        <p15:presenceInfo xmlns:p15="http://schemas.microsoft.com/office/powerpoint/2012/main" userId="Iris Van der Bor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75F"/>
    <a:srgbClr val="0081AC"/>
    <a:srgbClr val="003366"/>
    <a:srgbClr val="49555D"/>
    <a:srgbClr val="A40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36" autoAdjust="0"/>
  </p:normalViewPr>
  <p:slideViewPr>
    <p:cSldViewPr showGuides="1">
      <p:cViewPr varScale="1">
        <p:scale>
          <a:sx n="111" d="100"/>
          <a:sy n="111" d="100"/>
        </p:scale>
        <p:origin x="1536" y="96"/>
      </p:cViewPr>
      <p:guideLst>
        <p:guide orient="horz" pos="2160"/>
        <p:guide orient="horz" pos="255"/>
        <p:guide orient="horz" pos="3884"/>
        <p:guide orient="horz" pos="1026"/>
        <p:guide orient="horz" pos="890"/>
        <p:guide pos="2880"/>
        <p:guide pos="295"/>
        <p:guide pos="5465"/>
        <p:guide pos="2789"/>
        <p:guide pos="2971"/>
        <p:guide pos="3334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IET GEBRU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1115616" y="126876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Begin het maken van je presentatie door op de knop ‘nieuwe dia’ te klikken en een indeling te kiezen (per slide) – verwijder nadien</a:t>
            </a:r>
            <a:r>
              <a:rPr lang="nl-BE" sz="4000" baseline="0" dirty="0"/>
              <a:t> deze dia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570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opsomming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slide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5862" y="1600200"/>
            <a:ext cx="8199826" cy="45656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8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foto staan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6875" y="1600200"/>
            <a:ext cx="4259262" cy="4565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92725" y="1600201"/>
            <a:ext cx="3382963" cy="4565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Plaats hier afbeelding (staand)</a:t>
            </a:r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1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foto sta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875" y="404813"/>
            <a:ext cx="8198813" cy="1012824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427539" y="1592263"/>
            <a:ext cx="4248150" cy="45735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afbeelding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313" y="1592263"/>
            <a:ext cx="3382963" cy="457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Plaats hier afbeelding (staand)</a:t>
            </a:r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7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 + 2xfoto 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860" y="409476"/>
            <a:ext cx="8192828" cy="1003300"/>
          </a:xfrm>
        </p:spPr>
        <p:txBody>
          <a:bodyPr/>
          <a:lstStyle>
            <a:lvl1pPr>
              <a:defRPr>
                <a:solidFill>
                  <a:srgbClr val="4B575F"/>
                </a:solidFill>
              </a:defRPr>
            </a:lvl1pPr>
          </a:lstStyle>
          <a:p>
            <a:r>
              <a:rPr lang="nl-NL" dirty="0"/>
              <a:t>Titel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8313" y="1600200"/>
            <a:ext cx="4248149" cy="4565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 of 3de foto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afbeelding 7"/>
          <p:cNvSpPr>
            <a:spLocks noGrp="1" noChangeAspect="1"/>
          </p:cNvSpPr>
          <p:nvPr>
            <p:ph type="pic" sz="quarter" idx="13"/>
          </p:nvPr>
        </p:nvSpPr>
        <p:spPr>
          <a:xfrm>
            <a:off x="5094718" y="4077741"/>
            <a:ext cx="3581589" cy="20875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Tijdelijke aanduiding voor afbeelding 7"/>
          <p:cNvSpPr>
            <a:spLocks noGrp="1" noChangeAspect="1"/>
          </p:cNvSpPr>
          <p:nvPr>
            <p:ph type="pic" sz="quarter" idx="14"/>
          </p:nvPr>
        </p:nvSpPr>
        <p:spPr>
          <a:xfrm>
            <a:off x="5076057" y="1600201"/>
            <a:ext cx="3599632" cy="21161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4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lledig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65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-fotoband-EigenFoto-max6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79" y="6165304"/>
            <a:ext cx="1466688" cy="525246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3213350"/>
            <a:ext cx="9144000" cy="260541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Voeg hier je afbeelding in voor de titelpagina – eerst formaat aanpassen (1024 breed) en/of pannen via bijsnijden. Vind je de foto toch niet geschikt, eerst verwijderen (Del) en daarna een nieuwe invoegen.</a:t>
            </a: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24311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logo3</a:t>
            </a: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325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logo2</a:t>
            </a: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958010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logo1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54206"/>
            <a:ext cx="1454352" cy="344508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-24892" y="5826296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 userDrawn="1"/>
        </p:nvSpPr>
        <p:spPr>
          <a:xfrm>
            <a:off x="-24892" y="3069240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1" y="412885"/>
            <a:ext cx="1885076" cy="9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3748">
          <p15:clr>
            <a:srgbClr val="FBAE40"/>
          </p15:clr>
        </p15:guide>
        <p15:guide id="3" orient="horz" pos="1820">
          <p15:clr>
            <a:srgbClr val="FBAE40"/>
          </p15:clr>
        </p15:guide>
        <p15:guide id="4" orient="horz" pos="14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-fotoband-EigenFoto-max7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165304"/>
            <a:ext cx="1214747" cy="435022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3213350"/>
            <a:ext cx="9144000" cy="260541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Voeg hier je afbeelding in voor de titelpagina – eerst formaat aanpassen (1024 breed) en/of pannen via bijsnijden. Vind je de foto toch niet geschikt, eerst verwijderen (Del) en daarna een nieuwe invoegen.</a:t>
            </a: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806263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logo4</a:t>
            </a: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240026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logo3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54206"/>
            <a:ext cx="1454352" cy="344508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-24892" y="5826296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 userDrawn="1"/>
        </p:nvSpPr>
        <p:spPr>
          <a:xfrm>
            <a:off x="-24892" y="3069240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afbeelding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6800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logo2</a:t>
            </a:r>
          </a:p>
        </p:txBody>
      </p:sp>
      <p:sp>
        <p:nvSpPr>
          <p:cNvPr id="15" name="Tijdelijke aanduiding voor afbeelding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113775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logo1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1" y="412885"/>
            <a:ext cx="1885076" cy="9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3748">
          <p15:clr>
            <a:srgbClr val="FBAE40"/>
          </p15:clr>
        </p15:guide>
        <p15:guide id="3" orient="horz" pos="1820">
          <p15:clr>
            <a:srgbClr val="FBAE40"/>
          </p15:clr>
        </p15:guide>
        <p15:guide id="4" orient="horz" pos="14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fotoband-EigenFoto-max6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59692" y="2241550"/>
            <a:ext cx="8360779" cy="647416"/>
          </a:xfrm>
        </p:spPr>
        <p:txBody>
          <a:bodyPr>
            <a:noAutofit/>
          </a:bodyPr>
          <a:lstStyle>
            <a:lvl1pPr marL="0" indent="0" algn="r">
              <a:buNone/>
              <a:defRPr sz="4000" baseline="0">
                <a:solidFill>
                  <a:srgbClr val="4B575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dirty="0"/>
              <a:t>Titel presentatie hier typen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79" y="6165304"/>
            <a:ext cx="1466688" cy="525246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3213350"/>
            <a:ext cx="9144000" cy="260541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Voeg hier je afbeelding in voor de titelpagina – eerst formaat aanpassen (1024 breed) en/of pannen via bijsnijden. Vind je de foto toch niet geschikt, eerst verwijderen (Del) en daarna een nieuwe invoegen.</a:t>
            </a: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24311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logo3</a:t>
            </a: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325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logo2</a:t>
            </a: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958010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logo1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54206"/>
            <a:ext cx="1454352" cy="344508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-24892" y="5826296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4" name="Rechthoek 13"/>
          <p:cNvSpPr/>
          <p:nvPr userDrawn="1"/>
        </p:nvSpPr>
        <p:spPr>
          <a:xfrm>
            <a:off x="-24892" y="3069240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1" y="412885"/>
            <a:ext cx="1885076" cy="9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orient="horz" pos="1820" userDrawn="1">
          <p15:clr>
            <a:srgbClr val="FBAE40"/>
          </p15:clr>
        </p15:guide>
        <p15:guide id="4" orient="horz" pos="14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fotoband-EigenFoto-max7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59692" y="2241550"/>
            <a:ext cx="8360779" cy="647416"/>
          </a:xfrm>
        </p:spPr>
        <p:txBody>
          <a:bodyPr>
            <a:noAutofit/>
          </a:bodyPr>
          <a:lstStyle>
            <a:lvl1pPr marL="0" indent="0" algn="r">
              <a:buNone/>
              <a:defRPr sz="4000" baseline="0">
                <a:solidFill>
                  <a:srgbClr val="4B575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dirty="0"/>
              <a:t>Titel presentatie hier typen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165304"/>
            <a:ext cx="1214747" cy="435022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3213350"/>
            <a:ext cx="9144000" cy="260541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BE" dirty="0"/>
              <a:t>Voeg hier je afbeelding in voor de titelpagina – eerst formaat aanpassen (1024 breed) en/of pannen via bijsnijden. Vind je de foto toch niet geschikt, eerst verwijderen (Del) en daarna een nieuwe invoegen.</a:t>
            </a: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806263" y="6165304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logo4</a:t>
            </a: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240026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logo3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54206"/>
            <a:ext cx="1454352" cy="344508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-24892" y="5826296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 userDrawn="1"/>
        </p:nvSpPr>
        <p:spPr>
          <a:xfrm>
            <a:off x="-24892" y="3069240"/>
            <a:ext cx="9169400" cy="129647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afbeelding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680012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logo2</a:t>
            </a:r>
          </a:p>
        </p:txBody>
      </p:sp>
      <p:sp>
        <p:nvSpPr>
          <p:cNvPr id="15" name="Tijdelijke aanduiding voor afbeelding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113775" y="6165850"/>
            <a:ext cx="1223962" cy="576263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nl-BE" dirty="0"/>
              <a:t>Extra logo1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1" y="412885"/>
            <a:ext cx="1885076" cy="9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3748">
          <p15:clr>
            <a:srgbClr val="FBAE40"/>
          </p15:clr>
        </p15:guide>
        <p15:guide id="3" orient="horz" pos="1820">
          <p15:clr>
            <a:srgbClr val="FBAE40"/>
          </p15:clr>
        </p15:guide>
        <p15:guide id="4" orient="horz" pos="14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over hele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Voeg eerst een afbeelding in (full screen): </a:t>
            </a:r>
            <a:br>
              <a:rPr lang="nl-BE" dirty="0"/>
            </a:br>
            <a:r>
              <a:rPr lang="nl-BE" dirty="0"/>
              <a:t>klik op </a:t>
            </a:r>
            <a:r>
              <a:rPr lang="nl-BE" dirty="0" err="1"/>
              <a:t>picto</a:t>
            </a:r>
            <a:r>
              <a:rPr lang="nl-BE" dirty="0"/>
              <a:t> hieronder en </a:t>
            </a:r>
            <a:br>
              <a:rPr lang="nl-BE" dirty="0"/>
            </a:br>
            <a:r>
              <a:rPr lang="nl-BE" dirty="0"/>
              <a:t>kies uit via P:\Foto's\BeeldmateriaalPowerPointWesttoer</a:t>
            </a:r>
            <a:br>
              <a:rPr lang="nl-BE" dirty="0"/>
            </a:br>
            <a:r>
              <a:rPr lang="nl-BE" dirty="0"/>
              <a:t>Daarna titel typen in </a:t>
            </a:r>
            <a:r>
              <a:rPr lang="nl-BE" dirty="0" err="1"/>
              <a:t>tekstvak</a:t>
            </a:r>
            <a:r>
              <a:rPr lang="nl-BE" dirty="0"/>
              <a:t> bovenaan. </a:t>
            </a:r>
          </a:p>
          <a:p>
            <a:endParaRPr lang="nl-BE" dirty="0"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</a:t>
            </a:r>
            <a:r>
              <a:rPr lang="nl-NL" dirty="0" err="1"/>
              <a:t>hfdst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3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IE/WATER Titel + bee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4103686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</a:t>
            </a:r>
            <a:r>
              <a:rPr lang="nl-NL" dirty="0" err="1"/>
              <a:t>hfdst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97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IE/WANDEL Titel + bee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</a:t>
            </a:r>
            <a:r>
              <a:rPr lang="nl-NL" dirty="0" err="1"/>
              <a:t>hfdst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4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IE/FIETS Titel + beel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404813"/>
            <a:ext cx="8207374" cy="1008062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rgbClr val="4B575F"/>
                </a:solidFill>
              </a:defRPr>
            </a:lvl1pPr>
          </a:lstStyle>
          <a:p>
            <a:pPr lvl="0"/>
            <a:r>
              <a:rPr lang="nl-NL" dirty="0"/>
              <a:t>Titel </a:t>
            </a:r>
            <a:r>
              <a:rPr lang="nl-NL" dirty="0" err="1"/>
              <a:t>hfdst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747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+ leeg middenvlak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875" y="404813"/>
            <a:ext cx="8198813" cy="1008062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Titel slide hier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457200" y="14128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1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+ tekst/object (geen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62" y="404812"/>
            <a:ext cx="8199826" cy="10128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slide hier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7542" y="1592263"/>
            <a:ext cx="8188714" cy="4565650"/>
          </a:xfrm>
        </p:spPr>
        <p:txBody>
          <a:bodyPr/>
          <a:lstStyle>
            <a:lvl1pPr marL="0" indent="0">
              <a:buNone/>
              <a:defRPr/>
            </a:lvl1pPr>
            <a:lvl4pPr>
              <a:defRPr/>
            </a:lvl4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DB6-7220-424E-AE4F-ACD22D35549E}" type="slidenum">
              <a:rPr lang="nl-BE" smtClean="0"/>
              <a:t>‹Nr.›</a:t>
            </a:fld>
            <a:endParaRPr lang="nl-BE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82860" y="1268760"/>
            <a:ext cx="8190000" cy="0"/>
          </a:xfrm>
          <a:prstGeom prst="line">
            <a:avLst/>
          </a:prstGeom>
          <a:ln w="3175">
            <a:solidFill>
              <a:srgbClr val="495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2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9053" y="6669360"/>
            <a:ext cx="9144000" cy="188640"/>
          </a:xfrm>
          <a:prstGeom prst="rect">
            <a:avLst/>
          </a:prstGeom>
          <a:solidFill>
            <a:srgbClr val="0081AC"/>
          </a:solidFill>
          <a:ln>
            <a:solidFill>
              <a:srgbClr val="008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slide hier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42088" y="6220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DB6-7220-424E-AE4F-ACD22D35549E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8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53" r:id="rId5"/>
    <p:sldLayoutId id="2147483660" r:id="rId6"/>
    <p:sldLayoutId id="2147483661" r:id="rId7"/>
    <p:sldLayoutId id="2147483654" r:id="rId8"/>
    <p:sldLayoutId id="2147483650" r:id="rId9"/>
    <p:sldLayoutId id="2147483663" r:id="rId10"/>
    <p:sldLayoutId id="2147483652" r:id="rId11"/>
    <p:sldLayoutId id="2147483666" r:id="rId12"/>
    <p:sldLayoutId id="2147483665" r:id="rId13"/>
    <p:sldLayoutId id="2147483655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95" userDrawn="1">
          <p15:clr>
            <a:srgbClr val="F26B43"/>
          </p15:clr>
        </p15:guide>
        <p15:guide id="7" pos="5465" userDrawn="1">
          <p15:clr>
            <a:srgbClr val="F26B43"/>
          </p15:clr>
        </p15:guide>
        <p15:guide id="8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BE" dirty="0"/>
              <a:t>TENDANCES</a:t>
            </a:r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5" b="16715"/>
          <a:stretch>
            <a:fillRect/>
          </a:stretch>
        </p:blipFill>
        <p:spPr>
          <a:xfrm>
            <a:off x="2312694" y="6165304"/>
            <a:ext cx="1223962" cy="576263"/>
          </a:xfrm>
        </p:spPr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98" r="-56198"/>
          <a:stretch/>
        </p:blipFill>
        <p:spPr>
          <a:xfrm>
            <a:off x="5516479" y="6165303"/>
            <a:ext cx="1223962" cy="576263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853088" cy="1152128"/>
          </a:xfrm>
          <a:prstGeom prst="rect">
            <a:avLst/>
          </a:prstGeom>
        </p:spPr>
      </p:pic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96" b="-19496"/>
          <a:stretch/>
        </p:blipFill>
        <p:spPr>
          <a:xfrm>
            <a:off x="3928545" y="6093296"/>
            <a:ext cx="1173288" cy="554671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301208"/>
            <a:ext cx="1506426" cy="4240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31" y="5332071"/>
            <a:ext cx="909135" cy="3931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61092"/>
            <a:ext cx="607706" cy="4641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81" y="5218245"/>
            <a:ext cx="885701" cy="49944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41" y="5196182"/>
            <a:ext cx="967904" cy="59399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77" y="5196182"/>
            <a:ext cx="561615" cy="5580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45" y="5291506"/>
            <a:ext cx="2334967" cy="4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+mn-lt"/>
                <a:ea typeface="+mn-ea"/>
                <a:cs typeface="+mn-cs"/>
              </a:rPr>
              <a:t>La société </a:t>
            </a:r>
            <a:r>
              <a:rPr lang="fr-FR" sz="2400" dirty="0" err="1">
                <a:latin typeface="+mn-lt"/>
                <a:ea typeface="+mn-ea"/>
                <a:cs typeface="+mn-cs"/>
              </a:rPr>
              <a:t>Peniguel</a:t>
            </a:r>
            <a:endParaRPr lang="fr-FR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62" y="1340768"/>
            <a:ext cx="8199826" cy="4565650"/>
          </a:xfrm>
        </p:spPr>
        <p:txBody>
          <a:bodyPr/>
          <a:lstStyle/>
          <a:p>
            <a:r>
              <a:rPr lang="fr-FR" dirty="0"/>
              <a:t>Une entreprise familiale et indépendante – </a:t>
            </a:r>
            <a:r>
              <a:rPr lang="fr-FR" b="1" dirty="0"/>
              <a:t>Familiale en </a:t>
            </a:r>
            <a:r>
              <a:rPr lang="fr-FR" b="1" dirty="0" err="1"/>
              <a:t>zelfstandige</a:t>
            </a:r>
            <a:r>
              <a:rPr lang="fr-FR" b="1" dirty="0"/>
              <a:t> </a:t>
            </a:r>
            <a:r>
              <a:rPr lang="fr-FR" b="1" dirty="0" err="1"/>
              <a:t>onderneming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Nourries aux céréales locales – </a:t>
            </a:r>
            <a:r>
              <a:rPr lang="fr-FR" b="1" dirty="0" err="1"/>
              <a:t>Gevoederd</a:t>
            </a:r>
            <a:r>
              <a:rPr lang="fr-FR" b="1" dirty="0"/>
              <a:t> met </a:t>
            </a:r>
            <a:r>
              <a:rPr lang="fr-FR" b="1" dirty="0" err="1"/>
              <a:t>lokale</a:t>
            </a:r>
            <a:r>
              <a:rPr lang="fr-FR" b="1" dirty="0"/>
              <a:t> </a:t>
            </a:r>
            <a:r>
              <a:rPr lang="fr-FR" b="1" dirty="0" err="1"/>
              <a:t>granen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Respect des règles du bien-être animal – </a:t>
            </a:r>
            <a:r>
              <a:rPr lang="fr-FR" b="1" dirty="0"/>
              <a:t>Respect </a:t>
            </a:r>
            <a:r>
              <a:rPr lang="fr-FR" b="1" dirty="0" err="1"/>
              <a:t>voor</a:t>
            </a:r>
            <a:r>
              <a:rPr lang="fr-FR" b="1" dirty="0"/>
              <a:t> het </a:t>
            </a:r>
            <a:r>
              <a:rPr lang="fr-FR" b="1" dirty="0" err="1"/>
              <a:t>welzijn</a:t>
            </a:r>
            <a:r>
              <a:rPr lang="fr-FR" b="1" dirty="0"/>
              <a:t> van de </a:t>
            </a:r>
            <a:r>
              <a:rPr lang="fr-FR" b="1" dirty="0" err="1"/>
              <a:t>dieren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Certification Label Rouge – </a:t>
            </a:r>
            <a:br>
              <a:rPr lang="fr-FR" dirty="0"/>
            </a:br>
            <a:r>
              <a:rPr lang="fr-FR" dirty="0"/>
              <a:t>Respect pour les chartres environnementales et  la chartre Qualité – </a:t>
            </a:r>
            <a:r>
              <a:rPr lang="fr-FR" b="1" dirty="0"/>
              <a:t>Respect </a:t>
            </a:r>
            <a:r>
              <a:rPr lang="fr-FR" b="1" dirty="0" err="1"/>
              <a:t>voor</a:t>
            </a:r>
            <a:r>
              <a:rPr lang="fr-FR" b="1" dirty="0"/>
              <a:t> charters </a:t>
            </a:r>
            <a:r>
              <a:rPr lang="fr-FR" b="1" dirty="0" err="1"/>
              <a:t>Kwaliteit</a:t>
            </a:r>
            <a:r>
              <a:rPr lang="fr-FR" b="1" dirty="0"/>
              <a:t> en </a:t>
            </a:r>
            <a:r>
              <a:rPr lang="fr-FR" b="1" dirty="0" err="1"/>
              <a:t>omgeving</a:t>
            </a:r>
            <a:r>
              <a:rPr lang="fr-FR" b="1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53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199437" cy="1012825"/>
          </a:xfrm>
        </p:spPr>
        <p:txBody>
          <a:bodyPr/>
          <a:lstStyle/>
          <a:p>
            <a:r>
              <a:rPr lang="fr-FR" dirty="0"/>
              <a:t>Huile et farine/</a:t>
            </a:r>
            <a:r>
              <a:rPr lang="fr-FR" dirty="0" err="1"/>
              <a:t>Olie</a:t>
            </a:r>
            <a:r>
              <a:rPr lang="fr-FR" dirty="0"/>
              <a:t> en </a:t>
            </a:r>
            <a:r>
              <a:rPr lang="fr-FR" dirty="0" err="1"/>
              <a:t>bloem</a:t>
            </a:r>
            <a:r>
              <a:rPr lang="fr-FR" dirty="0"/>
              <a:t> par </a:t>
            </a:r>
            <a:r>
              <a:rPr lang="fr-FR" dirty="0" err="1"/>
              <a:t>Stephanie</a:t>
            </a:r>
            <a:r>
              <a:rPr lang="fr-FR" dirty="0"/>
              <a:t> </a:t>
            </a:r>
            <a:r>
              <a:rPr lang="fr-FR" dirty="0" err="1"/>
              <a:t>Vanderhaeghe</a:t>
            </a:r>
            <a:r>
              <a:rPr lang="fr-FR" dirty="0"/>
              <a:t>,  Ferme du </a:t>
            </a:r>
            <a:r>
              <a:rPr lang="fr-FR" dirty="0" err="1"/>
              <a:t>Duneleet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196918" cy="41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5935"/>
            <a:ext cx="8199826" cy="1012825"/>
          </a:xfrm>
        </p:spPr>
        <p:txBody>
          <a:bodyPr/>
          <a:lstStyle/>
          <a:p>
            <a:r>
              <a:rPr lang="fr-FR" dirty="0"/>
              <a:t>Ferme du </a:t>
            </a:r>
            <a:r>
              <a:rPr lang="fr-FR" dirty="0" err="1"/>
              <a:t>Duneleet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8343842" cy="5589240"/>
          </a:xfrm>
        </p:spPr>
        <p:txBody>
          <a:bodyPr/>
          <a:lstStyle/>
          <a:p>
            <a:r>
              <a:rPr lang="fr-FR" sz="2300" dirty="0"/>
              <a:t>Famille d’agriculteurs passionnés – </a:t>
            </a:r>
            <a:r>
              <a:rPr lang="fr-FR" sz="2300" b="1" dirty="0" err="1"/>
              <a:t>gepassioneerde</a:t>
            </a:r>
            <a:r>
              <a:rPr lang="fr-FR" sz="2300" b="1" dirty="0"/>
              <a:t> </a:t>
            </a:r>
            <a:r>
              <a:rPr lang="fr-FR" sz="2300" b="1" dirty="0" err="1"/>
              <a:t>landbouwersfamilie</a:t>
            </a:r>
            <a:br>
              <a:rPr lang="fr-FR" sz="2300" b="1" dirty="0"/>
            </a:br>
            <a:endParaRPr lang="fr-FR" sz="2300" dirty="0"/>
          </a:p>
          <a:p>
            <a:r>
              <a:rPr lang="fr-FR" sz="2300" dirty="0"/>
              <a:t>Produire avec respect – </a:t>
            </a:r>
            <a:r>
              <a:rPr lang="fr-FR" sz="2300" b="1" dirty="0" err="1"/>
              <a:t>produceren</a:t>
            </a:r>
            <a:r>
              <a:rPr lang="fr-FR" sz="2300" b="1" dirty="0"/>
              <a:t> met respect</a:t>
            </a:r>
            <a:br>
              <a:rPr lang="fr-FR" sz="2300" b="1" dirty="0"/>
            </a:br>
            <a:endParaRPr lang="fr-FR" sz="2300" dirty="0"/>
          </a:p>
          <a:p>
            <a:r>
              <a:rPr lang="fr-FR" sz="2300" dirty="0"/>
              <a:t>Des produits au goût affirmé – </a:t>
            </a:r>
            <a:r>
              <a:rPr lang="fr-FR" sz="2300" b="1" dirty="0" err="1"/>
              <a:t>producten</a:t>
            </a:r>
            <a:r>
              <a:rPr lang="fr-FR" sz="2300" b="1" dirty="0"/>
              <a:t> met </a:t>
            </a:r>
            <a:r>
              <a:rPr lang="fr-FR" sz="2300" b="1" dirty="0" err="1"/>
              <a:t>een</a:t>
            </a:r>
            <a:r>
              <a:rPr lang="fr-FR" sz="2300" b="1" dirty="0"/>
              <a:t> </a:t>
            </a:r>
            <a:r>
              <a:rPr lang="fr-FR" sz="2300" b="1" dirty="0" err="1"/>
              <a:t>uitgesproken</a:t>
            </a:r>
            <a:r>
              <a:rPr lang="fr-FR" sz="2300" b="1" dirty="0"/>
              <a:t> </a:t>
            </a:r>
            <a:r>
              <a:rPr lang="fr-FR" sz="2300" b="1" dirty="0" err="1"/>
              <a:t>smaak</a:t>
            </a:r>
            <a:r>
              <a:rPr lang="fr-FR" sz="2300" b="1" dirty="0"/>
              <a:t> </a:t>
            </a:r>
          </a:p>
          <a:p>
            <a:endParaRPr lang="fr-FR" sz="2300" dirty="0"/>
          </a:p>
          <a:p>
            <a:r>
              <a:rPr lang="fr-FR" sz="2300" dirty="0"/>
              <a:t>Dizaine de plantes différentes – </a:t>
            </a:r>
            <a:r>
              <a:rPr lang="fr-FR" sz="2300" b="1" dirty="0" err="1"/>
              <a:t>tientallen</a:t>
            </a:r>
            <a:r>
              <a:rPr lang="fr-FR" sz="2300" b="1" dirty="0"/>
              <a:t> </a:t>
            </a:r>
            <a:r>
              <a:rPr lang="fr-FR" sz="2300" b="1" dirty="0" err="1"/>
              <a:t>verschillende</a:t>
            </a:r>
            <a:r>
              <a:rPr lang="fr-FR" sz="2300" b="1" dirty="0"/>
              <a:t> </a:t>
            </a:r>
            <a:r>
              <a:rPr lang="fr-FR" sz="2300" b="1" dirty="0" err="1"/>
              <a:t>planten</a:t>
            </a:r>
            <a:r>
              <a:rPr lang="fr-FR" sz="2300" b="1" dirty="0"/>
              <a:t> </a:t>
            </a:r>
          </a:p>
          <a:p>
            <a:endParaRPr lang="fr-FR" sz="2300" dirty="0"/>
          </a:p>
          <a:p>
            <a:r>
              <a:rPr lang="fr-FR" sz="2300" dirty="0"/>
              <a:t>Fraîcheur des produits, mais aussi absence d'additif – </a:t>
            </a:r>
            <a:r>
              <a:rPr lang="fr-FR" sz="2300" b="1" dirty="0" err="1"/>
              <a:t>Versheid</a:t>
            </a:r>
            <a:r>
              <a:rPr lang="fr-FR" sz="2300" b="1" dirty="0"/>
              <a:t> </a:t>
            </a:r>
            <a:r>
              <a:rPr lang="fr-FR" sz="2300" b="1" dirty="0" err="1"/>
              <a:t>producten</a:t>
            </a:r>
            <a:r>
              <a:rPr lang="fr-FR" sz="2300" b="1" dirty="0"/>
              <a:t> en </a:t>
            </a:r>
            <a:r>
              <a:rPr lang="fr-FR" sz="2300" b="1" dirty="0" err="1"/>
              <a:t>geen</a:t>
            </a:r>
            <a:r>
              <a:rPr lang="fr-FR" sz="2300" b="1" dirty="0"/>
              <a:t> </a:t>
            </a:r>
            <a:r>
              <a:rPr lang="fr-FR" sz="2300" b="1" dirty="0" err="1"/>
              <a:t>toegevoegde</a:t>
            </a:r>
            <a:r>
              <a:rPr lang="fr-FR" sz="2300" b="1" dirty="0"/>
              <a:t> </a:t>
            </a:r>
            <a:r>
              <a:rPr lang="fr-FR" sz="2300" b="1" dirty="0" err="1"/>
              <a:t>stoffen</a:t>
            </a:r>
            <a:endParaRPr lang="fr-FR" sz="2300" b="1" dirty="0"/>
          </a:p>
        </p:txBody>
      </p:sp>
    </p:spTree>
    <p:extLst>
      <p:ext uri="{BB962C8B-B14F-4D97-AF65-F5344CB8AC3E}">
        <p14:creationId xmlns:p14="http://schemas.microsoft.com/office/powerpoint/2010/main" val="296280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199437" cy="1012825"/>
          </a:xfrm>
        </p:spPr>
        <p:txBody>
          <a:bodyPr/>
          <a:lstStyle/>
          <a:p>
            <a:r>
              <a:rPr lang="fr-FR" dirty="0"/>
              <a:t>Viande du porc/</a:t>
            </a:r>
            <a:r>
              <a:rPr lang="fr-FR" dirty="0" err="1"/>
              <a:t>Varkensvlees</a:t>
            </a:r>
            <a:r>
              <a:rPr lang="fr-FR" dirty="0"/>
              <a:t> par Bart </a:t>
            </a:r>
            <a:r>
              <a:rPr lang="fr-FR" dirty="0" err="1"/>
              <a:t>Syryn</a:t>
            </a:r>
            <a:r>
              <a:rPr lang="fr-FR" dirty="0"/>
              <a:t>, De </a:t>
            </a:r>
            <a:r>
              <a:rPr lang="fr-FR" dirty="0" err="1"/>
              <a:t>Heerlijkheid</a:t>
            </a:r>
            <a:r>
              <a:rPr lang="fr-FR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084168" cy="40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Bloedworst</a:t>
            </a:r>
            <a:r>
              <a:rPr lang="fr-FR" dirty="0"/>
              <a:t> en </a:t>
            </a:r>
            <a:r>
              <a:rPr lang="fr-FR" dirty="0" err="1"/>
              <a:t>witte</a:t>
            </a:r>
            <a:r>
              <a:rPr lang="fr-FR" dirty="0"/>
              <a:t> </a:t>
            </a:r>
            <a:r>
              <a:rPr lang="fr-FR" dirty="0" err="1"/>
              <a:t>pens</a:t>
            </a:r>
            <a:r>
              <a:rPr lang="fr-FR" dirty="0"/>
              <a:t> / Boudin noir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62" y="1417637"/>
            <a:ext cx="8199826" cy="4781128"/>
          </a:xfrm>
        </p:spPr>
        <p:txBody>
          <a:bodyPr/>
          <a:lstStyle/>
          <a:p>
            <a:r>
              <a:rPr lang="fr-FR" dirty="0" err="1"/>
              <a:t>Ambachtelijk</a:t>
            </a:r>
            <a:r>
              <a:rPr lang="fr-FR" dirty="0"/>
              <a:t> - </a:t>
            </a:r>
            <a:r>
              <a:rPr lang="fr-FR" b="1" dirty="0"/>
              <a:t>Artisanal</a:t>
            </a:r>
          </a:p>
          <a:p>
            <a:endParaRPr lang="fr-FR" dirty="0"/>
          </a:p>
          <a:p>
            <a:r>
              <a:rPr lang="fr-FR" dirty="0" err="1"/>
              <a:t>Lokaal</a:t>
            </a:r>
            <a:r>
              <a:rPr lang="fr-FR" dirty="0"/>
              <a:t> - </a:t>
            </a:r>
            <a:r>
              <a:rPr lang="fr-FR" b="1" dirty="0"/>
              <a:t>Local</a:t>
            </a:r>
          </a:p>
          <a:p>
            <a:endParaRPr lang="fr-FR" dirty="0"/>
          </a:p>
          <a:p>
            <a:r>
              <a:rPr lang="fr-FR" dirty="0" err="1"/>
              <a:t>Kleinschalig</a:t>
            </a:r>
            <a:r>
              <a:rPr lang="fr-FR" dirty="0"/>
              <a:t> – </a:t>
            </a:r>
            <a:r>
              <a:rPr lang="fr-FR" b="1" dirty="0"/>
              <a:t>A petite échelle</a:t>
            </a:r>
          </a:p>
          <a:p>
            <a:endParaRPr lang="fr-FR" dirty="0"/>
          </a:p>
          <a:p>
            <a:r>
              <a:rPr lang="fr-FR" dirty="0" err="1"/>
              <a:t>Heel</a:t>
            </a:r>
            <a:r>
              <a:rPr lang="fr-FR" dirty="0"/>
              <a:t> vers, </a:t>
            </a:r>
            <a:r>
              <a:rPr lang="fr-FR" dirty="0" err="1"/>
              <a:t>geen</a:t>
            </a:r>
            <a:r>
              <a:rPr lang="fr-FR" dirty="0"/>
              <a:t> lange </a:t>
            </a:r>
            <a:r>
              <a:rPr lang="fr-FR" dirty="0" err="1"/>
              <a:t>houdbaarheid</a:t>
            </a:r>
            <a:r>
              <a:rPr lang="fr-FR" dirty="0"/>
              <a:t> – </a:t>
            </a:r>
            <a:br>
              <a:rPr lang="fr-FR" dirty="0"/>
            </a:br>
            <a:r>
              <a:rPr lang="fr-FR" b="1" dirty="0"/>
              <a:t>Très frais, pas une durée de conservation longue</a:t>
            </a:r>
          </a:p>
          <a:p>
            <a:endParaRPr lang="fr-FR" dirty="0"/>
          </a:p>
          <a:p>
            <a:r>
              <a:rPr lang="fr-FR" dirty="0"/>
              <a:t>Product met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verhaal</a:t>
            </a:r>
            <a:r>
              <a:rPr lang="fr-FR" dirty="0"/>
              <a:t> – </a:t>
            </a:r>
            <a:r>
              <a:rPr lang="fr-FR" b="1" dirty="0"/>
              <a:t>Produit avec une  histoire</a:t>
            </a:r>
          </a:p>
        </p:txBody>
      </p:sp>
    </p:spTree>
    <p:extLst>
      <p:ext uri="{BB962C8B-B14F-4D97-AF65-F5344CB8AC3E}">
        <p14:creationId xmlns:p14="http://schemas.microsoft.com/office/powerpoint/2010/main" val="319122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199437" cy="1012825"/>
          </a:xfrm>
        </p:spPr>
        <p:txBody>
          <a:bodyPr/>
          <a:lstStyle/>
          <a:p>
            <a:r>
              <a:rPr lang="fr-FR" dirty="0" err="1"/>
              <a:t>Legumes</a:t>
            </a:r>
            <a:r>
              <a:rPr lang="fr-FR" dirty="0"/>
              <a:t> oubliés/</a:t>
            </a:r>
            <a:r>
              <a:rPr lang="fr-FR" dirty="0" err="1"/>
              <a:t>vergeten</a:t>
            </a:r>
            <a:r>
              <a:rPr lang="fr-FR" dirty="0"/>
              <a:t> </a:t>
            </a:r>
            <a:r>
              <a:rPr lang="fr-FR" dirty="0" err="1"/>
              <a:t>groenten</a:t>
            </a:r>
            <a:r>
              <a:rPr lang="fr-FR" dirty="0"/>
              <a:t> par </a:t>
            </a:r>
            <a:r>
              <a:rPr lang="fr-FR" dirty="0" err="1"/>
              <a:t>Dries</a:t>
            </a:r>
            <a:r>
              <a:rPr lang="fr-FR" dirty="0"/>
              <a:t> </a:t>
            </a:r>
            <a:r>
              <a:rPr lang="fr-FR" dirty="0" err="1"/>
              <a:t>Delanote</a:t>
            </a:r>
            <a:r>
              <a:rPr lang="fr-FR" dirty="0"/>
              <a:t>, Le Monde des Mille Couleurs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546923" cy="38026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56176" y="5439906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©</a:t>
            </a:r>
            <a:r>
              <a:rPr lang="fr-FR" sz="1100" dirty="0" err="1"/>
              <a:t>Rika</a:t>
            </a:r>
            <a:r>
              <a:rPr lang="fr-FR" sz="1100" dirty="0"/>
              <a:t> </a:t>
            </a:r>
            <a:r>
              <a:rPr lang="fr-FR" sz="1100" dirty="0" err="1"/>
              <a:t>Vanhove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691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Monde des Mille Couleurs </a:t>
            </a:r>
            <a:endParaRPr lang="fr-FR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Wildfarming</a:t>
            </a:r>
            <a:r>
              <a:rPr lang="fr-FR" dirty="0"/>
              <a:t> – Agriculture </a:t>
            </a:r>
            <a:r>
              <a:rPr lang="fr-FR" dirty="0" err="1"/>
              <a:t>sémi</a:t>
            </a:r>
            <a:r>
              <a:rPr lang="fr-FR" dirty="0"/>
              <a:t>-sauvage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Natuur</a:t>
            </a:r>
            <a:r>
              <a:rPr lang="fr-FR" dirty="0"/>
              <a:t> en </a:t>
            </a:r>
            <a:r>
              <a:rPr lang="fr-FR" dirty="0" err="1"/>
              <a:t>ambacht</a:t>
            </a:r>
            <a:r>
              <a:rPr lang="fr-FR" dirty="0"/>
              <a:t> – Nature et artisanat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Dichte</a:t>
            </a:r>
            <a:r>
              <a:rPr lang="fr-FR" dirty="0"/>
              <a:t> </a:t>
            </a:r>
            <a:r>
              <a:rPr lang="fr-FR" dirty="0" err="1"/>
              <a:t>communicatie</a:t>
            </a:r>
            <a:r>
              <a:rPr lang="fr-FR" dirty="0"/>
              <a:t> boer en chef –</a:t>
            </a:r>
            <a:br>
              <a:rPr lang="fr-FR" dirty="0"/>
            </a:br>
            <a:r>
              <a:rPr lang="fr-FR" dirty="0"/>
              <a:t>Communication proche entre cultivateur et chef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85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535801"/>
            <a:ext cx="8199437" cy="1012825"/>
          </a:xfrm>
        </p:spPr>
        <p:txBody>
          <a:bodyPr/>
          <a:lstStyle/>
          <a:p>
            <a:r>
              <a:rPr lang="fr-FR" dirty="0"/>
              <a:t>Légumes oubliés, </a:t>
            </a:r>
            <a:r>
              <a:rPr lang="fr-FR" dirty="0" err="1"/>
              <a:t>vergeten</a:t>
            </a:r>
            <a:r>
              <a:rPr lang="fr-FR" dirty="0"/>
              <a:t> </a:t>
            </a:r>
            <a:r>
              <a:rPr lang="fr-FR" dirty="0" err="1"/>
              <a:t>groenten</a:t>
            </a:r>
            <a:r>
              <a:rPr lang="fr-FR" dirty="0"/>
              <a:t> par Rémy </a:t>
            </a:r>
            <a:r>
              <a:rPr lang="fr-FR" dirty="0" err="1"/>
              <a:t>Christiaen</a:t>
            </a:r>
            <a:r>
              <a:rPr lang="fr-FR" dirty="0"/>
              <a:t>, Le potager de l’Yser </a:t>
            </a:r>
            <a:br>
              <a:rPr lang="fr-FR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504665" cy="35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484784"/>
            <a:ext cx="8199437" cy="1012825"/>
          </a:xfrm>
        </p:spPr>
        <p:txBody>
          <a:bodyPr/>
          <a:lstStyle/>
          <a:p>
            <a:r>
              <a:rPr lang="nl-BE" dirty="0"/>
              <a:t>Lekker lokaal</a:t>
            </a:r>
            <a:br>
              <a:rPr lang="nl-BE" dirty="0"/>
            </a:br>
            <a:r>
              <a:rPr lang="nl-BE" dirty="0"/>
              <a:t>Bon et </a:t>
            </a:r>
            <a:r>
              <a:rPr lang="nl-BE" dirty="0" err="1"/>
              <a:t>local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" t="1" r="-609" b="26513"/>
          <a:stretch/>
        </p:blipFill>
        <p:spPr>
          <a:xfrm>
            <a:off x="3275856" y="-27384"/>
            <a:ext cx="590465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Orateurs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62" y="1417637"/>
            <a:ext cx="8188714" cy="45656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‘Légumes traditionnels’ par Alexis </a:t>
            </a:r>
            <a:r>
              <a:rPr lang="fr-FR" dirty="0" err="1"/>
              <a:t>Ammeux</a:t>
            </a:r>
            <a:r>
              <a:rPr lang="fr-FR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‘Poisson Mer du Nord’ par Angus </a:t>
            </a:r>
            <a:r>
              <a:rPr lang="fr-FR" dirty="0" err="1"/>
              <a:t>Wittevrongel</a:t>
            </a:r>
            <a:r>
              <a:rPr lang="fr-FR" dirty="0"/>
              <a:t>, Mare </a:t>
            </a:r>
            <a:r>
              <a:rPr lang="fr-FR" dirty="0" err="1"/>
              <a:t>Nostrum</a:t>
            </a:r>
            <a:r>
              <a:rPr lang="fr-FR" dirty="0"/>
              <a:t>, </a:t>
            </a:r>
            <a:r>
              <a:rPr lang="fr-FR" dirty="0" err="1"/>
              <a:t>Coxyde</a:t>
            </a:r>
            <a:r>
              <a:rPr lang="fr-FR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 ‘Volaille‘ par Sébastien Caboche, </a:t>
            </a:r>
            <a:r>
              <a:rPr lang="fr-FR" dirty="0" err="1"/>
              <a:t>Socovol</a:t>
            </a:r>
            <a:r>
              <a:rPr lang="fr-FR" dirty="0"/>
              <a:t> Lille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‘Légumes oubliés’ par </a:t>
            </a:r>
            <a:r>
              <a:rPr lang="fr-FR" dirty="0" err="1"/>
              <a:t>Dries</a:t>
            </a:r>
            <a:r>
              <a:rPr lang="fr-FR" dirty="0"/>
              <a:t> </a:t>
            </a:r>
            <a:r>
              <a:rPr lang="fr-FR" dirty="0" err="1"/>
              <a:t>Delanote</a:t>
            </a:r>
            <a:r>
              <a:rPr lang="fr-FR" dirty="0"/>
              <a:t>, Le Monde des Mille Couleurs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‘Huile et farine’ par </a:t>
            </a:r>
            <a:r>
              <a:rPr lang="fr-FR" dirty="0" err="1"/>
              <a:t>Stephanie</a:t>
            </a:r>
            <a:r>
              <a:rPr lang="fr-FR" dirty="0"/>
              <a:t> </a:t>
            </a:r>
            <a:r>
              <a:rPr lang="fr-FR" dirty="0" err="1"/>
              <a:t>Vanderhaeghe</a:t>
            </a:r>
            <a:r>
              <a:rPr lang="fr-FR" dirty="0"/>
              <a:t>,  Ferme du </a:t>
            </a:r>
            <a:r>
              <a:rPr lang="fr-FR" dirty="0" err="1"/>
              <a:t>Duneleet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‘Viande du porc’ par Bart </a:t>
            </a:r>
            <a:r>
              <a:rPr lang="fr-FR" dirty="0" err="1"/>
              <a:t>Syryn</a:t>
            </a:r>
            <a:r>
              <a:rPr lang="fr-FR" dirty="0"/>
              <a:t>, De </a:t>
            </a:r>
            <a:r>
              <a:rPr lang="fr-FR" dirty="0" err="1"/>
              <a:t>Heerlijkheid</a:t>
            </a:r>
            <a:r>
              <a:rPr lang="fr-FR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‘Légumes oubliés’ par Rémy </a:t>
            </a:r>
            <a:r>
              <a:rPr lang="fr-FR" dirty="0" err="1"/>
              <a:t>Christiaen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Le potager de l’Yser </a:t>
            </a:r>
          </a:p>
          <a:p>
            <a:endParaRPr lang="nl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52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Sprekers</a:t>
            </a:r>
            <a:endParaRPr lang="fr-FR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1565" y="1417637"/>
            <a:ext cx="8188714" cy="45656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Traditionele</a:t>
            </a:r>
            <a:r>
              <a:rPr lang="fr-FR" dirty="0"/>
              <a:t> </a:t>
            </a:r>
            <a:r>
              <a:rPr lang="fr-FR" dirty="0" err="1"/>
              <a:t>groenten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Alexis </a:t>
            </a:r>
            <a:r>
              <a:rPr lang="fr-FR" dirty="0" err="1"/>
              <a:t>Ammeux</a:t>
            </a:r>
            <a:r>
              <a:rPr lang="fr-FR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Noordzeevis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Angus </a:t>
            </a:r>
            <a:r>
              <a:rPr lang="fr-FR" dirty="0" err="1"/>
              <a:t>Wittevrongel</a:t>
            </a:r>
            <a:r>
              <a:rPr lang="fr-FR" dirty="0"/>
              <a:t>, Mare </a:t>
            </a:r>
            <a:r>
              <a:rPr lang="fr-FR" dirty="0" err="1"/>
              <a:t>Nostrum</a:t>
            </a:r>
            <a:r>
              <a:rPr lang="fr-FR" dirty="0"/>
              <a:t> Koksijde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 ‘</a:t>
            </a:r>
            <a:r>
              <a:rPr lang="fr-FR" dirty="0" err="1"/>
              <a:t>Gevogelte</a:t>
            </a:r>
            <a:r>
              <a:rPr lang="fr-FR" dirty="0"/>
              <a:t>‘ </a:t>
            </a:r>
            <a:r>
              <a:rPr lang="fr-FR" dirty="0" err="1"/>
              <a:t>door</a:t>
            </a:r>
            <a:r>
              <a:rPr lang="fr-FR" dirty="0"/>
              <a:t> Sébastien Caboche, </a:t>
            </a:r>
            <a:r>
              <a:rPr lang="fr-FR" dirty="0" err="1"/>
              <a:t>Socovol</a:t>
            </a:r>
            <a:r>
              <a:rPr lang="fr-FR" dirty="0"/>
              <a:t> Lille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Vergeten</a:t>
            </a:r>
            <a:r>
              <a:rPr lang="fr-FR" dirty="0"/>
              <a:t> </a:t>
            </a:r>
            <a:r>
              <a:rPr lang="fr-FR" dirty="0" err="1"/>
              <a:t>groeten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Dries</a:t>
            </a:r>
            <a:r>
              <a:rPr lang="fr-FR" dirty="0"/>
              <a:t> </a:t>
            </a:r>
            <a:r>
              <a:rPr lang="fr-FR" dirty="0" err="1"/>
              <a:t>Delanote</a:t>
            </a:r>
            <a:r>
              <a:rPr lang="fr-FR" dirty="0"/>
              <a:t>, Le Monde des Mille Couleurs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Olie</a:t>
            </a:r>
            <a:r>
              <a:rPr lang="fr-FR" dirty="0"/>
              <a:t> en </a:t>
            </a:r>
            <a:r>
              <a:rPr lang="fr-FR" dirty="0" err="1"/>
              <a:t>bloem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/>
              <a:t>Stephanie</a:t>
            </a:r>
            <a:r>
              <a:rPr lang="fr-FR" dirty="0"/>
              <a:t> </a:t>
            </a:r>
            <a:r>
              <a:rPr lang="fr-FR" dirty="0" err="1"/>
              <a:t>Vanderhaeghe</a:t>
            </a:r>
            <a:r>
              <a:rPr lang="fr-FR" dirty="0"/>
              <a:t>,  Ferme du </a:t>
            </a:r>
            <a:r>
              <a:rPr lang="fr-FR" dirty="0" err="1"/>
              <a:t>Duneleet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Varkensvlees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Bart </a:t>
            </a:r>
            <a:r>
              <a:rPr lang="fr-FR" dirty="0" err="1"/>
              <a:t>Syryn</a:t>
            </a:r>
            <a:r>
              <a:rPr lang="fr-FR" dirty="0"/>
              <a:t>, De </a:t>
            </a:r>
            <a:r>
              <a:rPr lang="fr-FR" dirty="0" err="1"/>
              <a:t>Heerlijkheid</a:t>
            </a:r>
            <a:r>
              <a:rPr lang="fr-FR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/>
              <a:t>‘</a:t>
            </a:r>
            <a:r>
              <a:rPr lang="fr-FR" dirty="0" err="1"/>
              <a:t>Vergeten</a:t>
            </a:r>
            <a:r>
              <a:rPr lang="fr-FR" dirty="0"/>
              <a:t> </a:t>
            </a:r>
            <a:r>
              <a:rPr lang="fr-FR" dirty="0" err="1"/>
              <a:t>groenten</a:t>
            </a:r>
            <a:r>
              <a:rPr lang="fr-FR" dirty="0"/>
              <a:t>’ </a:t>
            </a:r>
            <a:r>
              <a:rPr lang="fr-FR" dirty="0" err="1"/>
              <a:t>door</a:t>
            </a:r>
            <a:r>
              <a:rPr lang="fr-FR" dirty="0"/>
              <a:t> Rémy </a:t>
            </a:r>
            <a:r>
              <a:rPr lang="fr-FR" dirty="0" err="1"/>
              <a:t>Christiaen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Le potager de l’Yser </a:t>
            </a:r>
          </a:p>
        </p:txBody>
      </p:sp>
    </p:spTree>
    <p:extLst>
      <p:ext uri="{BB962C8B-B14F-4D97-AF65-F5344CB8AC3E}">
        <p14:creationId xmlns:p14="http://schemas.microsoft.com/office/powerpoint/2010/main" val="60441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64243" y="404664"/>
            <a:ext cx="8199437" cy="1012825"/>
          </a:xfrm>
        </p:spPr>
        <p:txBody>
          <a:bodyPr/>
          <a:lstStyle/>
          <a:p>
            <a:r>
              <a:rPr lang="fr-FR" dirty="0"/>
              <a:t>Légumes traditionnels/</a:t>
            </a:r>
            <a:r>
              <a:rPr lang="fr-FR" dirty="0" err="1"/>
              <a:t>Vergeten</a:t>
            </a:r>
            <a:r>
              <a:rPr lang="fr-FR" dirty="0"/>
              <a:t> </a:t>
            </a:r>
            <a:r>
              <a:rPr lang="fr-FR" dirty="0" err="1"/>
              <a:t>groenten</a:t>
            </a:r>
            <a:r>
              <a:rPr lang="fr-FR" dirty="0"/>
              <a:t> par Alexis </a:t>
            </a:r>
            <a:r>
              <a:rPr lang="fr-FR" dirty="0" err="1"/>
              <a:t>Ammeux</a:t>
            </a:r>
            <a:r>
              <a:rPr lang="fr-FR" dirty="0"/>
              <a:t>/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72208"/>
            <a:ext cx="4079415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Alexis </a:t>
            </a:r>
            <a:r>
              <a:rPr lang="fr-FR" dirty="0" err="1"/>
              <a:t>Ammeux</a:t>
            </a:r>
            <a:endParaRPr lang="fr-FR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/>
          <a:lstStyle/>
          <a:p>
            <a:r>
              <a:rPr lang="fr-FR" dirty="0"/>
              <a:t>Agriculture raisonnable / responsable / durable –</a:t>
            </a:r>
          </a:p>
          <a:p>
            <a:pPr marL="0" indent="0">
              <a:buNone/>
            </a:pPr>
            <a:r>
              <a:rPr lang="fr-FR" dirty="0"/>
              <a:t>    </a:t>
            </a:r>
            <a:r>
              <a:rPr lang="fr-FR" b="1" dirty="0" err="1"/>
              <a:t>Duurzaamheid</a:t>
            </a:r>
            <a:r>
              <a:rPr lang="fr-FR" b="1" dirty="0"/>
              <a:t> </a:t>
            </a:r>
          </a:p>
          <a:p>
            <a:r>
              <a:rPr lang="fr-FR" dirty="0"/>
              <a:t>Aucun produit chimique – </a:t>
            </a:r>
            <a:r>
              <a:rPr lang="fr-FR" b="1" dirty="0" err="1"/>
              <a:t>Geen</a:t>
            </a:r>
            <a:r>
              <a:rPr lang="fr-FR" b="1" dirty="0"/>
              <a:t> </a:t>
            </a:r>
            <a:r>
              <a:rPr lang="fr-FR" b="1" dirty="0" err="1"/>
              <a:t>chemische</a:t>
            </a:r>
            <a:r>
              <a:rPr lang="fr-FR" b="1" dirty="0"/>
              <a:t> </a:t>
            </a:r>
            <a:r>
              <a:rPr lang="fr-FR" b="1" dirty="0" err="1"/>
              <a:t>producten</a:t>
            </a:r>
            <a:endParaRPr lang="fr-FR" b="1" dirty="0"/>
          </a:p>
          <a:p>
            <a:r>
              <a:rPr lang="fr-FR" dirty="0"/>
              <a:t>Produits de saison et de qualité – </a:t>
            </a:r>
            <a:r>
              <a:rPr lang="fr-FR" b="1" dirty="0" err="1"/>
              <a:t>Seizoensproducten</a:t>
            </a:r>
            <a:endParaRPr lang="fr-FR" b="1" dirty="0"/>
          </a:p>
          <a:p>
            <a:r>
              <a:rPr lang="fr-FR" dirty="0"/>
              <a:t>Priorité : la vie des terres et respect des plantes – </a:t>
            </a:r>
            <a:r>
              <a:rPr lang="fr-FR" b="1" dirty="0"/>
              <a:t>Respect </a:t>
            </a:r>
            <a:r>
              <a:rPr lang="fr-FR" b="1" dirty="0" err="1"/>
              <a:t>voor</a:t>
            </a:r>
            <a:r>
              <a:rPr lang="fr-FR" b="1" dirty="0"/>
              <a:t> </a:t>
            </a:r>
            <a:r>
              <a:rPr lang="fr-FR" b="1" dirty="0" err="1"/>
              <a:t>planten</a:t>
            </a:r>
            <a:r>
              <a:rPr lang="fr-FR" b="1" dirty="0"/>
              <a:t> en </a:t>
            </a:r>
            <a:r>
              <a:rPr lang="fr-FR" b="1" dirty="0" err="1"/>
              <a:t>aarde</a:t>
            </a:r>
            <a:endParaRPr lang="fr-FR" b="1" dirty="0"/>
          </a:p>
          <a:p>
            <a:r>
              <a:rPr lang="fr-FR" dirty="0"/>
              <a:t>Tourné vers l’avenir – </a:t>
            </a:r>
            <a:r>
              <a:rPr lang="fr-FR" b="1" dirty="0" err="1"/>
              <a:t>Gericht</a:t>
            </a:r>
            <a:r>
              <a:rPr lang="fr-FR" b="1" dirty="0"/>
              <a:t> </a:t>
            </a:r>
            <a:r>
              <a:rPr lang="fr-FR" b="1" dirty="0" err="1"/>
              <a:t>naar</a:t>
            </a:r>
            <a:r>
              <a:rPr lang="fr-FR" b="1" dirty="0"/>
              <a:t> de </a:t>
            </a:r>
            <a:r>
              <a:rPr lang="fr-FR" b="1" dirty="0" err="1"/>
              <a:t>toekomst</a:t>
            </a:r>
            <a:endParaRPr lang="fr-FR" b="1" dirty="0"/>
          </a:p>
          <a:p>
            <a:r>
              <a:rPr lang="fr-FR" dirty="0"/>
              <a:t>Amélioration continue – </a:t>
            </a:r>
            <a:r>
              <a:rPr lang="fr-FR" b="1" dirty="0"/>
              <a:t>Continue </a:t>
            </a:r>
            <a:r>
              <a:rPr lang="fr-FR" b="1" dirty="0" err="1"/>
              <a:t>verbeteringen</a:t>
            </a:r>
            <a:endParaRPr lang="fr-FR" b="1" dirty="0"/>
          </a:p>
          <a:p>
            <a:r>
              <a:rPr lang="fr-FR" dirty="0"/>
              <a:t>Certifié ISO-14001 (trajet environnemental) </a:t>
            </a:r>
          </a:p>
          <a:p>
            <a:r>
              <a:rPr lang="fr-FR" dirty="0"/>
              <a:t>Vente directe – </a:t>
            </a:r>
            <a:r>
              <a:rPr lang="fr-FR" b="1" dirty="0"/>
              <a:t>Directe </a:t>
            </a:r>
            <a:r>
              <a:rPr lang="fr-FR" b="1" dirty="0" err="1"/>
              <a:t>verkoop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46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64243" y="404664"/>
            <a:ext cx="8199437" cy="1012825"/>
          </a:xfrm>
        </p:spPr>
        <p:txBody>
          <a:bodyPr/>
          <a:lstStyle/>
          <a:p>
            <a:r>
              <a:rPr lang="fr-FR" dirty="0"/>
              <a:t>Poisson Nord du Mer/</a:t>
            </a:r>
            <a:r>
              <a:rPr lang="fr-FR" dirty="0" err="1"/>
              <a:t>Noordzeevis</a:t>
            </a:r>
            <a:r>
              <a:rPr lang="fr-FR" dirty="0"/>
              <a:t> par Angus </a:t>
            </a:r>
            <a:r>
              <a:rPr lang="fr-FR" dirty="0" err="1"/>
              <a:t>Wittevrongel</a:t>
            </a:r>
            <a:r>
              <a:rPr lang="fr-FR" dirty="0"/>
              <a:t>, Mare </a:t>
            </a:r>
            <a:r>
              <a:rPr lang="fr-FR" dirty="0" err="1"/>
              <a:t>Nostrum</a:t>
            </a:r>
            <a:r>
              <a:rPr lang="fr-FR" dirty="0"/>
              <a:t> </a:t>
            </a:r>
            <a:r>
              <a:rPr lang="fr-FR" dirty="0" err="1"/>
              <a:t>Coxyde</a:t>
            </a:r>
            <a:r>
              <a:rPr lang="fr-FR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Wilde </a:t>
            </a:r>
            <a:r>
              <a:rPr lang="fr-FR" dirty="0" err="1"/>
              <a:t>zeebaars</a:t>
            </a:r>
            <a:r>
              <a:rPr lang="fr-FR" dirty="0"/>
              <a:t> – </a:t>
            </a:r>
            <a:r>
              <a:rPr lang="fr-FR" b="1" dirty="0"/>
              <a:t>Bar sauvage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Regionaal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- </a:t>
            </a:r>
            <a:r>
              <a:rPr lang="fr-FR" b="1" dirty="0"/>
              <a:t>Produit régional</a:t>
            </a:r>
            <a:br>
              <a:rPr lang="fr-FR" dirty="0"/>
            </a:br>
            <a:endParaRPr lang="fr-FR" dirty="0"/>
          </a:p>
          <a:p>
            <a:r>
              <a:rPr lang="fr-FR" dirty="0" err="1"/>
              <a:t>Topkwaliteit</a:t>
            </a:r>
            <a:r>
              <a:rPr lang="fr-FR" dirty="0"/>
              <a:t> - </a:t>
            </a:r>
            <a:r>
              <a:rPr lang="fr-FR" b="1" dirty="0"/>
              <a:t>Qualité supérieure</a:t>
            </a:r>
            <a:br>
              <a:rPr lang="fr-FR" b="1" dirty="0"/>
            </a:br>
            <a:endParaRPr lang="fr-FR" b="1" dirty="0"/>
          </a:p>
          <a:p>
            <a:r>
              <a:rPr lang="fr-FR" dirty="0" err="1"/>
              <a:t>Duurzaam</a:t>
            </a:r>
            <a:r>
              <a:rPr lang="fr-FR" dirty="0"/>
              <a:t> - </a:t>
            </a:r>
            <a:r>
              <a:rPr lang="fr-FR" b="1" dirty="0"/>
              <a:t>Durable</a:t>
            </a:r>
            <a:br>
              <a:rPr lang="fr-FR" dirty="0"/>
            </a:br>
            <a:endParaRPr lang="fr-FR" dirty="0"/>
          </a:p>
          <a:p>
            <a:r>
              <a:rPr lang="fr-FR" dirty="0" err="1"/>
              <a:t>Heerlijke</a:t>
            </a:r>
            <a:r>
              <a:rPr lang="fr-FR" dirty="0"/>
              <a:t> </a:t>
            </a:r>
            <a:r>
              <a:rPr lang="fr-FR" dirty="0" err="1"/>
              <a:t>texturen</a:t>
            </a:r>
            <a:r>
              <a:rPr lang="fr-FR" dirty="0"/>
              <a:t> – </a:t>
            </a:r>
            <a:r>
              <a:rPr lang="fr-FR" b="1" dirty="0"/>
              <a:t>Texture délicieuse</a:t>
            </a:r>
            <a:br>
              <a:rPr lang="fr-FR" b="1" dirty="0"/>
            </a:br>
            <a:endParaRPr lang="fr-FR" b="1" dirty="0"/>
          </a:p>
          <a:p>
            <a:r>
              <a:rPr lang="fr-FR" dirty="0" err="1"/>
              <a:t>Zalig</a:t>
            </a:r>
            <a:r>
              <a:rPr lang="fr-FR" dirty="0"/>
              <a:t> </a:t>
            </a:r>
            <a:r>
              <a:rPr lang="fr-FR" dirty="0" err="1"/>
              <a:t>lekker</a:t>
            </a:r>
            <a:r>
              <a:rPr lang="fr-FR" dirty="0"/>
              <a:t> – </a:t>
            </a:r>
            <a:r>
              <a:rPr lang="fr-FR" b="1" dirty="0"/>
              <a:t>Bon et délicieux</a:t>
            </a:r>
          </a:p>
        </p:txBody>
      </p:sp>
    </p:spTree>
    <p:extLst>
      <p:ext uri="{BB962C8B-B14F-4D97-AF65-F5344CB8AC3E}">
        <p14:creationId xmlns:p14="http://schemas.microsoft.com/office/powerpoint/2010/main" val="25850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199437" cy="1012825"/>
          </a:xfrm>
        </p:spPr>
        <p:txBody>
          <a:bodyPr/>
          <a:lstStyle/>
          <a:p>
            <a:r>
              <a:rPr lang="fr-FR" dirty="0"/>
              <a:t>Volaille/</a:t>
            </a:r>
            <a:r>
              <a:rPr lang="fr-FR" dirty="0" err="1"/>
              <a:t>Gevogelte</a:t>
            </a:r>
            <a:r>
              <a:rPr lang="fr-FR" dirty="0"/>
              <a:t> par Sébastien Caboche, La société </a:t>
            </a:r>
            <a:r>
              <a:rPr lang="fr-FR" dirty="0" err="1"/>
              <a:t>Peniguel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199437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  <a:p>
            <a:pPr>
              <a:buFont typeface="Wingdings" panose="05000000000000000000" pitchFamily="2" charset="2"/>
              <a:buChar char="§"/>
            </a:pPr>
            <a:endParaRPr lang="fr-FR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2" y="2013181"/>
            <a:ext cx="5975648" cy="39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77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sttoer1">
      <a:dk1>
        <a:srgbClr val="4B575F"/>
      </a:dk1>
      <a:lt1>
        <a:sysClr val="window" lastClr="FFFFFF"/>
      </a:lt1>
      <a:dk2>
        <a:srgbClr val="A40133"/>
      </a:dk2>
      <a:lt2>
        <a:srgbClr val="FFFFFF"/>
      </a:lt2>
      <a:accent1>
        <a:srgbClr val="4B575F"/>
      </a:accent1>
      <a:accent2>
        <a:srgbClr val="C00000"/>
      </a:accent2>
      <a:accent3>
        <a:srgbClr val="76923C"/>
      </a:accent3>
      <a:accent4>
        <a:srgbClr val="4BACC6"/>
      </a:accent4>
      <a:accent5>
        <a:srgbClr val="215E9A"/>
      </a:accent5>
      <a:accent6>
        <a:srgbClr val="FFFFFF"/>
      </a:accent6>
      <a:hlink>
        <a:srgbClr val="7F7F7F"/>
      </a:hlink>
      <a:folHlink>
        <a:srgbClr val="7F7F7F"/>
      </a:folHlink>
    </a:clrScheme>
    <a:fontScheme name="Westtoer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D-20131007-SjabloonWT-MASTER-KUST [Alleen-lezen]" id="{DE574A92-285B-438F-8C16-94BD63250177}" vid="{57FFD6AF-33FD-4CC9-A77B-BB6E3C962D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Bildschirmpräsentation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Verdana</vt:lpstr>
      <vt:lpstr>Wingdings</vt:lpstr>
      <vt:lpstr>Kantoorthema</vt:lpstr>
      <vt:lpstr>PowerPoint-Präsentation</vt:lpstr>
      <vt:lpstr>Lekker lokaal Bon et local</vt:lpstr>
      <vt:lpstr>Orateurs</vt:lpstr>
      <vt:lpstr>Sprekers</vt:lpstr>
      <vt:lpstr>Légumes traditionnels/Vergeten groenten par Alexis Ammeux/</vt:lpstr>
      <vt:lpstr>Alexis Ammeux</vt:lpstr>
      <vt:lpstr>Poisson Nord du Mer/Noordzeevis par Angus Wittevrongel, Mare Nostrum Coxyde </vt:lpstr>
      <vt:lpstr>Wilde zeebaars – Bar sauvage</vt:lpstr>
      <vt:lpstr>Volaille/Gevogelte par Sébastien Caboche, La société Peniguel</vt:lpstr>
      <vt:lpstr>La société Peniguel</vt:lpstr>
      <vt:lpstr>Huile et farine/Olie en bloem par Stephanie Vanderhaeghe,  Ferme du Duneleet</vt:lpstr>
      <vt:lpstr>Ferme du Duneleet</vt:lpstr>
      <vt:lpstr>Viande du porc/Varkensvlees par Bart Syryn, De Heerlijkheid </vt:lpstr>
      <vt:lpstr>Bloedworst en witte pens / Boudin noir</vt:lpstr>
      <vt:lpstr>Legumes oubliés/vergeten groenten par Dries Delanote, Le Monde des Mille Couleurs </vt:lpstr>
      <vt:lpstr>Le Monde des Mille Couleurs </vt:lpstr>
      <vt:lpstr>Légumes oubliés, vergeten groenten par Rémy Christiaen, Le potager de l’Yser  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Iris Van der Borght</dc:creator>
  <cp:lastModifiedBy>Julian Fieml</cp:lastModifiedBy>
  <cp:revision>213</cp:revision>
  <cp:lastPrinted>2017-03-02T09:44:43Z</cp:lastPrinted>
  <dcterms:created xsi:type="dcterms:W3CDTF">2017-02-23T09:15:42Z</dcterms:created>
  <dcterms:modified xsi:type="dcterms:W3CDTF">2022-06-14T07:21:05Z</dcterms:modified>
</cp:coreProperties>
</file>