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50" r:id="rId5"/>
  </p:sldMasterIdLst>
  <p:notesMasterIdLst>
    <p:notesMasterId r:id="rId27"/>
  </p:notesMasterIdLst>
  <p:sldIdLst>
    <p:sldId id="256" r:id="rId6"/>
    <p:sldId id="258" r:id="rId7"/>
    <p:sldId id="259" r:id="rId8"/>
    <p:sldId id="280" r:id="rId9"/>
    <p:sldId id="261" r:id="rId10"/>
    <p:sldId id="262" r:id="rId11"/>
    <p:sldId id="271" r:id="rId12"/>
    <p:sldId id="293" r:id="rId13"/>
    <p:sldId id="270" r:id="rId14"/>
    <p:sldId id="273" r:id="rId15"/>
    <p:sldId id="282" r:id="rId16"/>
    <p:sldId id="283" r:id="rId17"/>
    <p:sldId id="275" r:id="rId18"/>
    <p:sldId id="290" r:id="rId19"/>
    <p:sldId id="277" r:id="rId20"/>
    <p:sldId id="292" r:id="rId21"/>
    <p:sldId id="278" r:id="rId22"/>
    <p:sldId id="295" r:id="rId23"/>
    <p:sldId id="294" r:id="rId24"/>
    <p:sldId id="296" r:id="rId25"/>
    <p:sldId id="297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018883-1115-12F5-C512-234E28B7739E}" name="Gaëlle Kania" initials="GK" userId="07641b6185a12cd5" providerId="Windows Live"/>
  <p188:author id="{0C1C618B-41FD-5DFB-B35E-0BEB82468A86}" name="Delphine Fontenoy" initials="DF" userId="db916cacb5a30d5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97"/>
    <a:srgbClr val="FF5050"/>
    <a:srgbClr val="FF0000"/>
    <a:srgbClr val="343C0C"/>
    <a:srgbClr val="B2CD29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06DF7-1D10-4521-822F-8A7483852BF5}" v="395" dt="2020-11-23T10:22:03.693"/>
    <p1510:client id="{239C34BC-A40C-4690-8253-E1DE4C2EB6EC}" v="131" dt="2020-11-23T13:22:51.734"/>
    <p1510:client id="{28B94E20-87A9-49A9-814F-9890BE629469}" v="19" dt="2020-11-19T09:34:53.908"/>
    <p1510:client id="{3E6F9B18-B7AE-4E25-BA2D-34D4F17F2301}" v="5" dt="2020-11-24T10:16:38.824"/>
    <p1510:client id="{47675751-E166-488F-8E3B-2F66923E66BE}" v="9" dt="2020-11-19T09:07:37.125"/>
    <p1510:client id="{754A3E79-05E0-4AA8-8266-BA85AE985737}" v="104" dt="2020-11-18T14:47:16.868"/>
    <p1510:client id="{993084C2-F73B-43BD-9174-F4A4699BDE25}" v="3" dt="2020-11-23T11:02:41.652"/>
    <p1510:client id="{99D47F70-AD72-45BA-AC34-57F28E173777}" v="503" dt="2020-11-23T12:59:37.653"/>
    <p1510:client id="{E5783A5E-A3E1-4BAF-8639-CD099A68902B}" v="102" dt="2020-11-20T09:54:20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120" autoAdjust="0"/>
  </p:normalViewPr>
  <p:slideViewPr>
    <p:cSldViewPr snapToGrid="0">
      <p:cViewPr varScale="1">
        <p:scale>
          <a:sx n="78" d="100"/>
          <a:sy n="78" d="100"/>
        </p:scale>
        <p:origin x="18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B164F-6EA9-4F28-A593-72CA8E66DD6E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4059102E-0411-4FF1-99B1-77278A20AA9E}">
      <dgm:prSet phldrT="[Texte]" phldr="0"/>
      <dgm:spPr/>
      <dgm:t>
        <a:bodyPr/>
        <a:lstStyle/>
        <a:p>
          <a:r>
            <a:rPr lang="fr-FR">
              <a:latin typeface="Calibri Light"/>
            </a:rPr>
            <a:t>Volontaires</a:t>
          </a:r>
          <a:endParaRPr lang="fr-FR"/>
        </a:p>
      </dgm:t>
    </dgm:pt>
    <dgm:pt modelId="{A9C3F72F-A24B-4BCB-B93A-5FEF08D3CCD3}" type="parTrans" cxnId="{CC80D707-73EC-4F6F-9897-983E6B18AD10}">
      <dgm:prSet/>
      <dgm:spPr/>
    </dgm:pt>
    <dgm:pt modelId="{31061F41-81FF-4673-B16B-E022CBB0146A}" type="sibTrans" cxnId="{CC80D707-73EC-4F6F-9897-983E6B18AD10}">
      <dgm:prSet/>
      <dgm:spPr/>
      <dgm:t>
        <a:bodyPr/>
        <a:lstStyle/>
        <a:p>
          <a:endParaRPr lang="fr-FR"/>
        </a:p>
      </dgm:t>
    </dgm:pt>
    <dgm:pt modelId="{741E5A2B-DB4C-429F-A463-B37391A207ED}">
      <dgm:prSet phldrT="[Texte]" phldr="0"/>
      <dgm:spPr/>
      <dgm:t>
        <a:bodyPr/>
        <a:lstStyle/>
        <a:p>
          <a:pPr rtl="0"/>
          <a:r>
            <a:rPr lang="fr-FR">
              <a:latin typeface="Calibri Light"/>
            </a:rPr>
            <a:t>Institutions scientifiques</a:t>
          </a:r>
          <a:endParaRPr lang="fr-FR"/>
        </a:p>
      </dgm:t>
    </dgm:pt>
    <dgm:pt modelId="{106F0008-A77C-46B1-852A-238C10D372E4}" type="parTrans" cxnId="{BBD1D205-93C4-4AC9-B3FB-8755278284AF}">
      <dgm:prSet/>
      <dgm:spPr/>
    </dgm:pt>
    <dgm:pt modelId="{827BDBBD-330C-4F4D-81D9-44D89075E3CF}" type="sibTrans" cxnId="{BBD1D205-93C4-4AC9-B3FB-8755278284AF}">
      <dgm:prSet/>
      <dgm:spPr/>
      <dgm:t>
        <a:bodyPr/>
        <a:lstStyle/>
        <a:p>
          <a:endParaRPr lang="fr-FR"/>
        </a:p>
      </dgm:t>
    </dgm:pt>
    <dgm:pt modelId="{1CE04C4E-23E8-4884-A922-A69AE674669E}">
      <dgm:prSet phldrT="[Texte]" phldr="0"/>
      <dgm:spPr/>
      <dgm:t>
        <a:bodyPr/>
        <a:lstStyle/>
        <a:p>
          <a:pPr rtl="0"/>
          <a:r>
            <a:rPr lang="fr-FR">
              <a:latin typeface="Calibri Light"/>
            </a:rPr>
            <a:t>Organismes de conservation de la nature</a:t>
          </a:r>
          <a:endParaRPr lang="fr-FR"/>
        </a:p>
      </dgm:t>
    </dgm:pt>
    <dgm:pt modelId="{4E99743D-5DE6-4C02-84D1-DC94DB759B41}" type="parTrans" cxnId="{4808F390-2972-4A81-A3B4-90B92CD13229}">
      <dgm:prSet/>
      <dgm:spPr/>
    </dgm:pt>
    <dgm:pt modelId="{F4C99A81-2FD5-4E33-A573-22A1E7CCC12F}" type="sibTrans" cxnId="{4808F390-2972-4A81-A3B4-90B92CD13229}">
      <dgm:prSet/>
      <dgm:spPr/>
      <dgm:t>
        <a:bodyPr/>
        <a:lstStyle/>
        <a:p>
          <a:endParaRPr lang="fr-FR"/>
        </a:p>
      </dgm:t>
    </dgm:pt>
    <dgm:pt modelId="{61153385-1CAC-4774-9CE6-0E57A8666541}">
      <dgm:prSet phldr="0"/>
      <dgm:spPr/>
      <dgm:t>
        <a:bodyPr/>
        <a:lstStyle/>
        <a:p>
          <a:r>
            <a:rPr lang="fr-FR">
              <a:latin typeface="Calibri Light"/>
            </a:rPr>
            <a:t>Observation.org</a:t>
          </a:r>
        </a:p>
      </dgm:t>
    </dgm:pt>
    <dgm:pt modelId="{0927D890-D450-4A2A-94E9-0681B5B2FA0A}" type="parTrans" cxnId="{8D3F1C6D-1670-4C07-B28E-1B9CE84FCF57}">
      <dgm:prSet/>
      <dgm:spPr/>
    </dgm:pt>
    <dgm:pt modelId="{01747691-56F4-4CBF-9B03-78A17D6C529E}" type="sibTrans" cxnId="{8D3F1C6D-1670-4C07-B28E-1B9CE84FCF57}">
      <dgm:prSet/>
      <dgm:spPr/>
    </dgm:pt>
    <dgm:pt modelId="{4EF6FB74-4B10-4A50-9B41-606ADDD83250}" type="pres">
      <dgm:prSet presAssocID="{846B164F-6EA9-4F28-A593-72CA8E66DD6E}" presName="Name0" presStyleCnt="0">
        <dgm:presLayoutVars>
          <dgm:dir/>
          <dgm:resizeHandles val="exact"/>
        </dgm:presLayoutVars>
      </dgm:prSet>
      <dgm:spPr/>
    </dgm:pt>
    <dgm:pt modelId="{FDBEF0C9-E756-4A73-A3D4-AB7CEA5AB755}" type="pres">
      <dgm:prSet presAssocID="{846B164F-6EA9-4F28-A593-72CA8E66DD6E}" presName="vNodes" presStyleCnt="0"/>
      <dgm:spPr/>
    </dgm:pt>
    <dgm:pt modelId="{0C5A6B6C-622D-4922-9467-F1059A5D102E}" type="pres">
      <dgm:prSet presAssocID="{4059102E-0411-4FF1-99B1-77278A20AA9E}" presName="node" presStyleLbl="node1" presStyleIdx="0" presStyleCnt="4">
        <dgm:presLayoutVars>
          <dgm:bulletEnabled val="1"/>
        </dgm:presLayoutVars>
      </dgm:prSet>
      <dgm:spPr/>
    </dgm:pt>
    <dgm:pt modelId="{9738A041-A2A2-461D-9D8D-8FA1E01C0151}" type="pres">
      <dgm:prSet presAssocID="{31061F41-81FF-4673-B16B-E022CBB0146A}" presName="spacerT" presStyleCnt="0"/>
      <dgm:spPr/>
    </dgm:pt>
    <dgm:pt modelId="{5FB51FB1-5523-451A-92F8-858F13DBB0A2}" type="pres">
      <dgm:prSet presAssocID="{31061F41-81FF-4673-B16B-E022CBB0146A}" presName="sibTrans" presStyleLbl="sibTrans2D1" presStyleIdx="0" presStyleCnt="3"/>
      <dgm:spPr/>
    </dgm:pt>
    <dgm:pt modelId="{3A06634A-178E-4585-8133-CEA91792220F}" type="pres">
      <dgm:prSet presAssocID="{31061F41-81FF-4673-B16B-E022CBB0146A}" presName="spacerB" presStyleCnt="0"/>
      <dgm:spPr/>
    </dgm:pt>
    <dgm:pt modelId="{D8F421A1-2840-4A7D-80D0-763E000FEEF5}" type="pres">
      <dgm:prSet presAssocID="{741E5A2B-DB4C-429F-A463-B37391A207ED}" presName="node" presStyleLbl="node1" presStyleIdx="1" presStyleCnt="4">
        <dgm:presLayoutVars>
          <dgm:bulletEnabled val="1"/>
        </dgm:presLayoutVars>
      </dgm:prSet>
      <dgm:spPr/>
    </dgm:pt>
    <dgm:pt modelId="{E0B7E352-929B-4C5D-98A5-D1D884C3E13E}" type="pres">
      <dgm:prSet presAssocID="{827BDBBD-330C-4F4D-81D9-44D89075E3CF}" presName="spacerT" presStyleCnt="0"/>
      <dgm:spPr/>
    </dgm:pt>
    <dgm:pt modelId="{45FF2A8F-F987-4367-BED4-1714ADB62666}" type="pres">
      <dgm:prSet presAssocID="{827BDBBD-330C-4F4D-81D9-44D89075E3CF}" presName="sibTrans" presStyleLbl="sibTrans2D1" presStyleIdx="1" presStyleCnt="3"/>
      <dgm:spPr/>
    </dgm:pt>
    <dgm:pt modelId="{A138DD13-533B-49BD-9EBD-0DD426A6C7D4}" type="pres">
      <dgm:prSet presAssocID="{827BDBBD-330C-4F4D-81D9-44D89075E3CF}" presName="spacerB" presStyleCnt="0"/>
      <dgm:spPr/>
    </dgm:pt>
    <dgm:pt modelId="{8BCB250A-5804-4E24-A9C3-60722A889B97}" type="pres">
      <dgm:prSet presAssocID="{1CE04C4E-23E8-4884-A922-A69AE674669E}" presName="node" presStyleLbl="node1" presStyleIdx="2" presStyleCnt="4">
        <dgm:presLayoutVars>
          <dgm:bulletEnabled val="1"/>
        </dgm:presLayoutVars>
      </dgm:prSet>
      <dgm:spPr/>
    </dgm:pt>
    <dgm:pt modelId="{E5DF2C04-736B-430A-8F90-1239801DE165}" type="pres">
      <dgm:prSet presAssocID="{846B164F-6EA9-4F28-A593-72CA8E66DD6E}" presName="sibTransLast" presStyleLbl="sibTrans2D1" presStyleIdx="2" presStyleCnt="3"/>
      <dgm:spPr/>
    </dgm:pt>
    <dgm:pt modelId="{8C5110B4-D22D-4426-90B7-788494FF0FC6}" type="pres">
      <dgm:prSet presAssocID="{846B164F-6EA9-4F28-A593-72CA8E66DD6E}" presName="connectorText" presStyleLbl="sibTrans2D1" presStyleIdx="2" presStyleCnt="3"/>
      <dgm:spPr/>
    </dgm:pt>
    <dgm:pt modelId="{D77E76EC-ABE6-4AE5-8D42-C644C07F309C}" type="pres">
      <dgm:prSet presAssocID="{846B164F-6EA9-4F28-A593-72CA8E66DD6E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BBD1D205-93C4-4AC9-B3FB-8755278284AF}" srcId="{846B164F-6EA9-4F28-A593-72CA8E66DD6E}" destId="{741E5A2B-DB4C-429F-A463-B37391A207ED}" srcOrd="1" destOrd="0" parTransId="{106F0008-A77C-46B1-852A-238C10D372E4}" sibTransId="{827BDBBD-330C-4F4D-81D9-44D89075E3CF}"/>
    <dgm:cxn modelId="{CC80D707-73EC-4F6F-9897-983E6B18AD10}" srcId="{846B164F-6EA9-4F28-A593-72CA8E66DD6E}" destId="{4059102E-0411-4FF1-99B1-77278A20AA9E}" srcOrd="0" destOrd="0" parTransId="{A9C3F72F-A24B-4BCB-B93A-5FEF08D3CCD3}" sibTransId="{31061F41-81FF-4673-B16B-E022CBB0146A}"/>
    <dgm:cxn modelId="{5EF09608-269F-49BE-838A-0C45A3361135}" type="presOf" srcId="{61153385-1CAC-4774-9CE6-0E57A8666541}" destId="{D77E76EC-ABE6-4AE5-8D42-C644C07F309C}" srcOrd="0" destOrd="0" presId="urn:microsoft.com/office/officeart/2005/8/layout/equation2"/>
    <dgm:cxn modelId="{7FEF6035-CBFF-460D-B23D-0BD0ABF698A1}" type="presOf" srcId="{F4C99A81-2FD5-4E33-A573-22A1E7CCC12F}" destId="{E5DF2C04-736B-430A-8F90-1239801DE165}" srcOrd="0" destOrd="0" presId="urn:microsoft.com/office/officeart/2005/8/layout/equation2"/>
    <dgm:cxn modelId="{15B17549-04F4-4A8C-9EE9-477AE8EC1D54}" type="presOf" srcId="{31061F41-81FF-4673-B16B-E022CBB0146A}" destId="{5FB51FB1-5523-451A-92F8-858F13DBB0A2}" srcOrd="0" destOrd="0" presId="urn:microsoft.com/office/officeart/2005/8/layout/equation2"/>
    <dgm:cxn modelId="{8D3F1C6D-1670-4C07-B28E-1B9CE84FCF57}" srcId="{846B164F-6EA9-4F28-A593-72CA8E66DD6E}" destId="{61153385-1CAC-4774-9CE6-0E57A8666541}" srcOrd="3" destOrd="0" parTransId="{0927D890-D450-4A2A-94E9-0681B5B2FA0A}" sibTransId="{01747691-56F4-4CBF-9B03-78A17D6C529E}"/>
    <dgm:cxn modelId="{CD536C4E-F67C-4683-B365-1306175DE942}" type="presOf" srcId="{741E5A2B-DB4C-429F-A463-B37391A207ED}" destId="{D8F421A1-2840-4A7D-80D0-763E000FEEF5}" srcOrd="0" destOrd="0" presId="urn:microsoft.com/office/officeart/2005/8/layout/equation2"/>
    <dgm:cxn modelId="{EB4D8451-016E-483E-BDB1-501FA1F57F96}" type="presOf" srcId="{846B164F-6EA9-4F28-A593-72CA8E66DD6E}" destId="{4EF6FB74-4B10-4A50-9B41-606ADDD83250}" srcOrd="0" destOrd="0" presId="urn:microsoft.com/office/officeart/2005/8/layout/equation2"/>
    <dgm:cxn modelId="{EF5EC589-2940-4F5F-87EF-5B2153BA5DEC}" type="presOf" srcId="{4059102E-0411-4FF1-99B1-77278A20AA9E}" destId="{0C5A6B6C-622D-4922-9467-F1059A5D102E}" srcOrd="0" destOrd="0" presId="urn:microsoft.com/office/officeart/2005/8/layout/equation2"/>
    <dgm:cxn modelId="{4808F390-2972-4A81-A3B4-90B92CD13229}" srcId="{846B164F-6EA9-4F28-A593-72CA8E66DD6E}" destId="{1CE04C4E-23E8-4884-A922-A69AE674669E}" srcOrd="2" destOrd="0" parTransId="{4E99743D-5DE6-4C02-84D1-DC94DB759B41}" sibTransId="{F4C99A81-2FD5-4E33-A573-22A1E7CCC12F}"/>
    <dgm:cxn modelId="{58E096BA-6BEE-4D2A-AD57-2BAA4269B5E8}" type="presOf" srcId="{F4C99A81-2FD5-4E33-A573-22A1E7CCC12F}" destId="{8C5110B4-D22D-4426-90B7-788494FF0FC6}" srcOrd="1" destOrd="0" presId="urn:microsoft.com/office/officeart/2005/8/layout/equation2"/>
    <dgm:cxn modelId="{8B6E87C8-C6BC-48DB-B3EE-A93F3F38514C}" type="presOf" srcId="{827BDBBD-330C-4F4D-81D9-44D89075E3CF}" destId="{45FF2A8F-F987-4367-BED4-1714ADB62666}" srcOrd="0" destOrd="0" presId="urn:microsoft.com/office/officeart/2005/8/layout/equation2"/>
    <dgm:cxn modelId="{C7D15AFA-208F-414B-A717-9C858085AA92}" type="presOf" srcId="{1CE04C4E-23E8-4884-A922-A69AE674669E}" destId="{8BCB250A-5804-4E24-A9C3-60722A889B97}" srcOrd="0" destOrd="0" presId="urn:microsoft.com/office/officeart/2005/8/layout/equation2"/>
    <dgm:cxn modelId="{82DCB0B7-9E90-453A-8B61-E5FD74745008}" type="presParOf" srcId="{4EF6FB74-4B10-4A50-9B41-606ADDD83250}" destId="{FDBEF0C9-E756-4A73-A3D4-AB7CEA5AB755}" srcOrd="0" destOrd="0" presId="urn:microsoft.com/office/officeart/2005/8/layout/equation2"/>
    <dgm:cxn modelId="{3F2F294D-5DB3-4552-AF2A-B0420A4B185A}" type="presParOf" srcId="{FDBEF0C9-E756-4A73-A3D4-AB7CEA5AB755}" destId="{0C5A6B6C-622D-4922-9467-F1059A5D102E}" srcOrd="0" destOrd="0" presId="urn:microsoft.com/office/officeart/2005/8/layout/equation2"/>
    <dgm:cxn modelId="{CDE5E5B6-1276-4283-8E08-A85ACB4116BA}" type="presParOf" srcId="{FDBEF0C9-E756-4A73-A3D4-AB7CEA5AB755}" destId="{9738A041-A2A2-461D-9D8D-8FA1E01C0151}" srcOrd="1" destOrd="0" presId="urn:microsoft.com/office/officeart/2005/8/layout/equation2"/>
    <dgm:cxn modelId="{3C81B2C7-8456-4FF1-90F6-DD2DB92DB6EA}" type="presParOf" srcId="{FDBEF0C9-E756-4A73-A3D4-AB7CEA5AB755}" destId="{5FB51FB1-5523-451A-92F8-858F13DBB0A2}" srcOrd="2" destOrd="0" presId="urn:microsoft.com/office/officeart/2005/8/layout/equation2"/>
    <dgm:cxn modelId="{CE52B630-6FA1-4EB9-9F1B-37A3522D4F96}" type="presParOf" srcId="{FDBEF0C9-E756-4A73-A3D4-AB7CEA5AB755}" destId="{3A06634A-178E-4585-8133-CEA91792220F}" srcOrd="3" destOrd="0" presId="urn:microsoft.com/office/officeart/2005/8/layout/equation2"/>
    <dgm:cxn modelId="{288B4ED9-A4D3-4D7E-8B4B-CAA65C2468B3}" type="presParOf" srcId="{FDBEF0C9-E756-4A73-A3D4-AB7CEA5AB755}" destId="{D8F421A1-2840-4A7D-80D0-763E000FEEF5}" srcOrd="4" destOrd="0" presId="urn:microsoft.com/office/officeart/2005/8/layout/equation2"/>
    <dgm:cxn modelId="{4C1C6B1A-BD63-461F-9DC3-3DAC42580BA4}" type="presParOf" srcId="{FDBEF0C9-E756-4A73-A3D4-AB7CEA5AB755}" destId="{E0B7E352-929B-4C5D-98A5-D1D884C3E13E}" srcOrd="5" destOrd="0" presId="urn:microsoft.com/office/officeart/2005/8/layout/equation2"/>
    <dgm:cxn modelId="{E60995EF-2880-4EF7-AD65-CBB7F75B4FEA}" type="presParOf" srcId="{FDBEF0C9-E756-4A73-A3D4-AB7CEA5AB755}" destId="{45FF2A8F-F987-4367-BED4-1714ADB62666}" srcOrd="6" destOrd="0" presId="urn:microsoft.com/office/officeart/2005/8/layout/equation2"/>
    <dgm:cxn modelId="{8CCAD4A5-44BC-4507-8BD4-5F8702E284DF}" type="presParOf" srcId="{FDBEF0C9-E756-4A73-A3D4-AB7CEA5AB755}" destId="{A138DD13-533B-49BD-9EBD-0DD426A6C7D4}" srcOrd="7" destOrd="0" presId="urn:microsoft.com/office/officeart/2005/8/layout/equation2"/>
    <dgm:cxn modelId="{D4D21FB7-1A08-4F81-8395-0BE54A178ADD}" type="presParOf" srcId="{FDBEF0C9-E756-4A73-A3D4-AB7CEA5AB755}" destId="{8BCB250A-5804-4E24-A9C3-60722A889B97}" srcOrd="8" destOrd="0" presId="urn:microsoft.com/office/officeart/2005/8/layout/equation2"/>
    <dgm:cxn modelId="{F654887B-61E3-4ED5-88E8-81DCDFC7308F}" type="presParOf" srcId="{4EF6FB74-4B10-4A50-9B41-606ADDD83250}" destId="{E5DF2C04-736B-430A-8F90-1239801DE165}" srcOrd="1" destOrd="0" presId="urn:microsoft.com/office/officeart/2005/8/layout/equation2"/>
    <dgm:cxn modelId="{BBB5754E-BAE6-4E9B-8E31-849013B9DADE}" type="presParOf" srcId="{E5DF2C04-736B-430A-8F90-1239801DE165}" destId="{8C5110B4-D22D-4426-90B7-788494FF0FC6}" srcOrd="0" destOrd="0" presId="urn:microsoft.com/office/officeart/2005/8/layout/equation2"/>
    <dgm:cxn modelId="{2585F8F7-064A-4079-89DB-116ACB0CB1DE}" type="presParOf" srcId="{4EF6FB74-4B10-4A50-9B41-606ADDD83250}" destId="{D77E76EC-ABE6-4AE5-8D42-C644C07F309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A6B6C-622D-4922-9467-F1059A5D102E}">
      <dsp:nvSpPr>
        <dsp:cNvPr id="0" name=""/>
        <dsp:cNvSpPr/>
      </dsp:nvSpPr>
      <dsp:spPr>
        <a:xfrm>
          <a:off x="1178987" y="2958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Volontaires</a:t>
          </a:r>
          <a:endParaRPr lang="fr-FR" sz="1200" kern="1200"/>
        </a:p>
      </dsp:txBody>
      <dsp:txXfrm>
        <a:off x="1352688" y="176659"/>
        <a:ext cx="838705" cy="838705"/>
      </dsp:txXfrm>
    </dsp:sp>
    <dsp:sp modelId="{5FB51FB1-5523-451A-92F8-858F13DBB0A2}">
      <dsp:nvSpPr>
        <dsp:cNvPr id="0" name=""/>
        <dsp:cNvSpPr/>
      </dsp:nvSpPr>
      <dsp:spPr>
        <a:xfrm>
          <a:off x="1428069" y="1285377"/>
          <a:ext cx="687942" cy="68794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519256" y="1548446"/>
        <a:ext cx="505568" cy="161804"/>
      </dsp:txXfrm>
    </dsp:sp>
    <dsp:sp modelId="{D8F421A1-2840-4A7D-80D0-763E000FEEF5}">
      <dsp:nvSpPr>
        <dsp:cNvPr id="0" name=""/>
        <dsp:cNvSpPr/>
      </dsp:nvSpPr>
      <dsp:spPr>
        <a:xfrm>
          <a:off x="1178987" y="2069631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Institutions scientifiques</a:t>
          </a:r>
          <a:endParaRPr lang="fr-FR" sz="1200" kern="1200"/>
        </a:p>
      </dsp:txBody>
      <dsp:txXfrm>
        <a:off x="1352688" y="2243332"/>
        <a:ext cx="838705" cy="838705"/>
      </dsp:txXfrm>
    </dsp:sp>
    <dsp:sp modelId="{45FF2A8F-F987-4367-BED4-1714ADB62666}">
      <dsp:nvSpPr>
        <dsp:cNvPr id="0" name=""/>
        <dsp:cNvSpPr/>
      </dsp:nvSpPr>
      <dsp:spPr>
        <a:xfrm>
          <a:off x="1428069" y="3352050"/>
          <a:ext cx="687942" cy="68794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519256" y="3615119"/>
        <a:ext cx="505568" cy="161804"/>
      </dsp:txXfrm>
    </dsp:sp>
    <dsp:sp modelId="{8BCB250A-5804-4E24-A9C3-60722A889B97}">
      <dsp:nvSpPr>
        <dsp:cNvPr id="0" name=""/>
        <dsp:cNvSpPr/>
      </dsp:nvSpPr>
      <dsp:spPr>
        <a:xfrm>
          <a:off x="1178987" y="4136304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Organismes de conservation de la nature</a:t>
          </a:r>
          <a:endParaRPr lang="fr-FR" sz="1200" kern="1200"/>
        </a:p>
      </dsp:txBody>
      <dsp:txXfrm>
        <a:off x="1352688" y="4310005"/>
        <a:ext cx="838705" cy="838705"/>
      </dsp:txXfrm>
    </dsp:sp>
    <dsp:sp modelId="{E5DF2C04-736B-430A-8F90-1239801DE165}">
      <dsp:nvSpPr>
        <dsp:cNvPr id="0" name=""/>
        <dsp:cNvSpPr/>
      </dsp:nvSpPr>
      <dsp:spPr>
        <a:xfrm>
          <a:off x="2543010" y="2442069"/>
          <a:ext cx="377182" cy="44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2543010" y="2530315"/>
        <a:ext cx="264027" cy="264739"/>
      </dsp:txXfrm>
    </dsp:sp>
    <dsp:sp modelId="{D77E76EC-ABE6-4AE5-8D42-C644C07F309C}">
      <dsp:nvSpPr>
        <dsp:cNvPr id="0" name=""/>
        <dsp:cNvSpPr/>
      </dsp:nvSpPr>
      <dsp:spPr>
        <a:xfrm>
          <a:off x="3076758" y="1476577"/>
          <a:ext cx="2372214" cy="2372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>
              <a:latin typeface="Calibri Light"/>
            </a:rPr>
            <a:t>Observation.org</a:t>
          </a:r>
        </a:p>
      </dsp:txBody>
      <dsp:txXfrm>
        <a:off x="3424161" y="1823980"/>
        <a:ext cx="1677408" cy="1677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pPr/>
              <a:t>15-06-22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cimetières, lieux de mémoire, occupent une place importante pour les communes</a:t>
            </a:r>
            <a:r>
              <a:rPr lang="fr-FR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mais ils constituent aussi l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’un des </a:t>
            </a:r>
            <a:r>
              <a:rPr lang="fr-FR"/>
              <a:t>enjeux pour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développement de la nature en ville. </a:t>
            </a:r>
            <a:r>
              <a:rPr lang="fr-FR"/>
              <a:t>Quels sont alors les défis à relever pour passer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d’un cimetière minéral</a:t>
            </a:r>
            <a:r>
              <a:rPr lang="fr-FR"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à un cimetière végétal?</a:t>
            </a:r>
            <a:endParaRPr lang="fr-FR" sz="1200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49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L’illustration ce de qui est</a:t>
            </a:r>
            <a:r>
              <a:rPr lang="fr-FR" baseline="0"/>
              <a:t> fait sur d’autres territoires peut contribuer à convaincre les décideurs comme cela a été réalisée dans le cadre de </a:t>
            </a:r>
            <a:r>
              <a:rPr lang="fr-FR" baseline="0" err="1"/>
              <a:t>TVBuONAIR</a:t>
            </a:r>
            <a:r>
              <a:rPr lang="fr-FR" baseline="0"/>
              <a:t> avec une visite de terrain dans les cimetières de Namur.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d’ailleurs suite à cette visite que les élus français</a:t>
            </a:r>
            <a:r>
              <a:rPr lang="fr-FR" baseline="0" dirty="0"/>
              <a:t> ont souhaité décliné le label « Cimetière Nature » sur leur territoire et ont été accompagnés en ce sens par les partenaires wallons. Peut-être </a:t>
            </a:r>
            <a:r>
              <a:rPr lang="fr-FR" dirty="0"/>
              <a:t>qu’à terme </a:t>
            </a:r>
            <a:r>
              <a:rPr lang="fr-FR" baseline="0" dirty="0"/>
              <a:t>cette démarche </a:t>
            </a:r>
            <a:r>
              <a:rPr lang="fr-FR" dirty="0"/>
              <a:t>fera des émules </a:t>
            </a:r>
            <a:r>
              <a:rPr lang="fr-FR" baseline="0" dirty="0"/>
              <a:t>en dehors du territoire de la Sambre…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cela fonctionne ! En 5 ans, plus de 200 cimetières ont été labellisés côté wallon. Sur le territoire de l'Agglomération Maubeuge Val de Sambre, plus d'un tiers de communes s'est intéressé à la démarche ! Nous n'en sommes qu'au début, pour le moment, seuls 5 cimetières ont été labellisés mais les communes sont très impliquées et souhaitent aller plus loin.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Les critères portent sur le côté "vert" du cimetière et comptabilise les surfaces végétalisées, telles que les allées </a:t>
            </a:r>
            <a:r>
              <a:rPr lang="fr-FR" dirty="0" err="1"/>
              <a:t>enberhées</a:t>
            </a:r>
            <a:r>
              <a:rPr lang="fr-FR" dirty="0"/>
              <a:t> et les tapis de plantes couvre-sols qui simplifient l’entretien.</a:t>
            </a:r>
            <a:r>
              <a:rPr lang="fr-FR" baseline="0" dirty="0"/>
              <a:t> </a:t>
            </a:r>
            <a:r>
              <a:rPr lang="fr-FR" dirty="0"/>
              <a:t>Une attention est aussi apportée à la présence d'arbres, de haies et de massifs fleuris avec 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plantes vivaces et indigènes, mieux adaptées aux conditions locales et de ce fait moins gourmandes en eau et en entretien.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Pour aller plus loin dans la démarche, de simples aménagements</a:t>
            </a:r>
            <a:r>
              <a:rPr lang="fr-FR" baseline="0" dirty="0"/>
              <a:t> peuvent permettre d’accueillir la faune (tas de bois, de pierres, fauche tardive, </a:t>
            </a:r>
            <a:r>
              <a:rPr lang="fr-FR" dirty="0"/>
              <a:t>…).</a:t>
            </a:r>
            <a:r>
              <a:rPr lang="fr-FR" baseline="0" dirty="0"/>
              <a:t> En complément, l</a:t>
            </a:r>
            <a:r>
              <a:rPr lang="fr-FR" dirty="0"/>
              <a:t>’installation de gites artificiels</a:t>
            </a:r>
            <a:r>
              <a:rPr lang="fr-FR" baseline="0" dirty="0"/>
              <a:t> permet de diversifier les habitats pour la faune tout en </a:t>
            </a:r>
            <a:r>
              <a:rPr lang="fr-FR" dirty="0"/>
              <a:t>constituant des supports pédagogiques.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23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Enfin, la </a:t>
            </a:r>
            <a:r>
              <a:rPr lang="fr-FR" b="0" i="0" u="none" strike="noStrike" kern="1200" baseline="0" dirty="0"/>
              <a:t>mise en place de suivis annuels de la faune et de la flore aidera à montrer les effets des pratiques de gestion écologique sur la biodiversité.</a:t>
            </a:r>
            <a:r>
              <a:rPr lang="fr-FR" dirty="0"/>
              <a:t> Les programmes de sciences participatives constituent des outils idéaux pour former les agents et les citoyens à l’observation de leur environnement.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09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Lichens Go! propose un </a:t>
            </a:r>
            <a:r>
              <a:rPr lang="en-US" err="1"/>
              <a:t>suivi</a:t>
            </a:r>
            <a:r>
              <a:rPr lang="en-US"/>
              <a:t> des lichens </a:t>
            </a:r>
            <a:r>
              <a:rPr lang="en-US" err="1"/>
              <a:t>poussant</a:t>
            </a:r>
            <a:r>
              <a:rPr lang="en-US"/>
              <a:t> sur les </a:t>
            </a:r>
            <a:r>
              <a:rPr lang="en-US" err="1"/>
              <a:t>arbres</a:t>
            </a:r>
            <a:r>
              <a:rPr lang="en-US"/>
              <a:t> en </a:t>
            </a:r>
            <a:r>
              <a:rPr lang="en-US" err="1"/>
              <a:t>ville</a:t>
            </a:r>
            <a:r>
              <a:rPr lang="en-US"/>
              <a:t> </a:t>
            </a:r>
            <a:r>
              <a:rPr lang="en-US" err="1"/>
              <a:t>afin</a:t>
            </a:r>
            <a:r>
              <a:rPr lang="en-US"/>
              <a:t> de </a:t>
            </a:r>
            <a:r>
              <a:rPr lang="en-US" err="1"/>
              <a:t>mieux</a:t>
            </a:r>
            <a:r>
              <a:rPr lang="en-US"/>
              <a:t> </a:t>
            </a:r>
            <a:r>
              <a:rPr lang="en-US" err="1"/>
              <a:t>comprendre</a:t>
            </a:r>
            <a:r>
              <a:rPr lang="en-US"/>
              <a:t> </a:t>
            </a:r>
            <a:r>
              <a:rPr lang="en-US" err="1"/>
              <a:t>l’écologie</a:t>
            </a:r>
            <a:r>
              <a:rPr lang="en-US"/>
              <a:t> de </a:t>
            </a:r>
            <a:r>
              <a:rPr lang="en-US" err="1"/>
              <a:t>ces</a:t>
            </a:r>
            <a:r>
              <a:rPr lang="en-US"/>
              <a:t> </a:t>
            </a:r>
            <a:r>
              <a:rPr lang="en-US" err="1"/>
              <a:t>organismes</a:t>
            </a:r>
            <a:r>
              <a:rPr lang="en-US"/>
              <a:t> et </a:t>
            </a:r>
            <a:r>
              <a:rPr lang="en-US" err="1"/>
              <a:t>leurs</a:t>
            </a:r>
            <a:r>
              <a:rPr lang="en-US"/>
              <a:t> </a:t>
            </a:r>
            <a:r>
              <a:rPr lang="en-US" err="1"/>
              <a:t>sensibilités</a:t>
            </a:r>
            <a:r>
              <a:rPr lang="en-US"/>
              <a:t> à la pollution </a:t>
            </a:r>
            <a:r>
              <a:rPr lang="en-US" err="1"/>
              <a:t>atmosphérique</a:t>
            </a:r>
            <a:r>
              <a:rPr lang="en-US"/>
              <a:t>.</a:t>
            </a:r>
            <a:endParaRPr lang="fr-FR"/>
          </a:p>
          <a:p>
            <a:r>
              <a:rPr lang="en-US"/>
              <a:t>SPIPOLL - Le Suivi </a:t>
            </a:r>
            <a:r>
              <a:rPr lang="en-US" err="1"/>
              <a:t>photographique</a:t>
            </a:r>
            <a:r>
              <a:rPr lang="en-US"/>
              <a:t> des </a:t>
            </a:r>
            <a:r>
              <a:rPr lang="en-US" err="1"/>
              <a:t>insectes</a:t>
            </a:r>
            <a:r>
              <a:rPr lang="en-US"/>
              <a:t> </a:t>
            </a:r>
            <a:r>
              <a:rPr lang="en-US" err="1"/>
              <a:t>pollinisateurs</a:t>
            </a:r>
            <a:r>
              <a:rPr lang="en-US"/>
              <a:t> (</a:t>
            </a:r>
            <a:r>
              <a:rPr lang="en-US" err="1"/>
              <a:t>Spipoll</a:t>
            </a:r>
            <a:r>
              <a:rPr lang="en-US"/>
              <a:t>) </a:t>
            </a:r>
            <a:r>
              <a:rPr lang="en-US" err="1"/>
              <a:t>est</a:t>
            </a:r>
            <a:r>
              <a:rPr lang="en-US"/>
              <a:t> un </a:t>
            </a:r>
            <a:r>
              <a:rPr lang="en-US" err="1"/>
              <a:t>programme</a:t>
            </a:r>
            <a:r>
              <a:rPr lang="en-US"/>
              <a:t> de sciences </a:t>
            </a:r>
            <a:r>
              <a:rPr lang="en-US" err="1"/>
              <a:t>participatives</a:t>
            </a:r>
            <a:r>
              <a:rPr lang="en-US"/>
              <a:t> original </a:t>
            </a:r>
            <a:r>
              <a:rPr lang="en-US" err="1"/>
              <a:t>basé</a:t>
            </a:r>
            <a:r>
              <a:rPr lang="en-US"/>
              <a:t> sur la </a:t>
            </a:r>
            <a:r>
              <a:rPr lang="en-US" err="1"/>
              <a:t>photographie</a:t>
            </a:r>
            <a:r>
              <a:rPr lang="en-US"/>
              <a:t> </a:t>
            </a:r>
            <a:r>
              <a:rPr lang="en-US" err="1"/>
              <a:t>numér</a:t>
            </a:r>
            <a:endParaRPr lang="fr-FR">
              <a:cs typeface="Calibri"/>
            </a:endParaRPr>
          </a:p>
          <a:p>
            <a:r>
              <a:rPr lang="en-US"/>
              <a:t>Le </a:t>
            </a:r>
            <a:r>
              <a:rPr lang="en-US" err="1"/>
              <a:t>projet</a:t>
            </a:r>
            <a:r>
              <a:rPr lang="en-US"/>
              <a:t> "Mares à </a:t>
            </a:r>
            <a:r>
              <a:rPr lang="en-US" err="1"/>
              <a:t>compter</a:t>
            </a:r>
            <a:r>
              <a:rPr lang="en-US"/>
              <a:t>" a pour vocation le </a:t>
            </a:r>
            <a:r>
              <a:rPr lang="en-US" err="1"/>
              <a:t>recensement</a:t>
            </a:r>
            <a:r>
              <a:rPr lang="en-US"/>
              <a:t> </a:t>
            </a:r>
            <a:r>
              <a:rPr lang="en-US" err="1"/>
              <a:t>complet</a:t>
            </a:r>
            <a:r>
              <a:rPr lang="en-US"/>
              <a:t> des mares du </a:t>
            </a:r>
            <a:r>
              <a:rPr lang="en-US" err="1"/>
              <a:t>département</a:t>
            </a:r>
            <a:r>
              <a:rPr lang="en-US"/>
              <a:t> de </a:t>
            </a:r>
            <a:r>
              <a:rPr lang="en-US" err="1"/>
              <a:t>l'Allier</a:t>
            </a:r>
            <a:endParaRPr lang="fr-FR" err="1">
              <a:cs typeface="Calibri"/>
            </a:endParaRPr>
          </a:p>
          <a:p>
            <a:r>
              <a:rPr lang="en-US"/>
              <a:t>AGIIR - </a:t>
            </a:r>
            <a:r>
              <a:rPr lang="en-US" err="1"/>
              <a:t>d’étudier</a:t>
            </a:r>
            <a:r>
              <a:rPr lang="en-US"/>
              <a:t> à </a:t>
            </a:r>
            <a:r>
              <a:rPr lang="en-US" err="1"/>
              <a:t>grande</a:t>
            </a:r>
            <a:r>
              <a:rPr lang="en-US"/>
              <a:t> </a:t>
            </a:r>
            <a:r>
              <a:rPr lang="en-US" err="1"/>
              <a:t>échelle</a:t>
            </a:r>
            <a:r>
              <a:rPr lang="en-US"/>
              <a:t> la </a:t>
            </a:r>
            <a:r>
              <a:rPr lang="en-US" err="1"/>
              <a:t>répartition</a:t>
            </a:r>
            <a:r>
              <a:rPr lang="en-US"/>
              <a:t> en France de </a:t>
            </a:r>
            <a:r>
              <a:rPr lang="en-US" err="1"/>
              <a:t>plusieurs</a:t>
            </a:r>
            <a:r>
              <a:rPr lang="en-US"/>
              <a:t> </a:t>
            </a:r>
            <a:r>
              <a:rPr lang="en-US" err="1"/>
              <a:t>insectes</a:t>
            </a:r>
            <a:r>
              <a:rPr lang="en-US"/>
              <a:t> </a:t>
            </a:r>
            <a:r>
              <a:rPr lang="en-US" err="1"/>
              <a:t>majeurs</a:t>
            </a:r>
            <a:r>
              <a:rPr lang="en-US"/>
              <a:t> </a:t>
            </a:r>
            <a:r>
              <a:rPr lang="en-US" err="1"/>
              <a:t>envahissant</a:t>
            </a:r>
            <a:r>
              <a:rPr lang="en-US"/>
              <a:t> le </a:t>
            </a:r>
            <a:r>
              <a:rPr lang="en-US" err="1"/>
              <a:t>territoire</a:t>
            </a:r>
            <a:r>
              <a:rPr lang="en-US"/>
              <a:t>, la chenille </a:t>
            </a:r>
            <a:r>
              <a:rPr lang="en-US" err="1"/>
              <a:t>processionnaire</a:t>
            </a:r>
            <a:r>
              <a:rPr lang="en-US"/>
              <a:t> du pin, le </a:t>
            </a:r>
            <a:r>
              <a:rPr lang="en-US" err="1"/>
              <a:t>frelon</a:t>
            </a:r>
            <a:r>
              <a:rPr lang="en-US"/>
              <a:t> </a:t>
            </a:r>
            <a:r>
              <a:rPr lang="en-US" err="1"/>
              <a:t>asiatique</a:t>
            </a:r>
            <a:r>
              <a:rPr lang="en-US"/>
              <a:t> à </a:t>
            </a:r>
            <a:r>
              <a:rPr lang="en-US" err="1"/>
              <a:t>pattes</a:t>
            </a:r>
            <a:r>
              <a:rPr lang="en-US"/>
              <a:t> jaunes, la </a:t>
            </a:r>
            <a:r>
              <a:rPr lang="en-US" err="1"/>
              <a:t>pyrale</a:t>
            </a:r>
            <a:r>
              <a:rPr lang="en-US"/>
              <a:t> du </a:t>
            </a:r>
            <a:r>
              <a:rPr lang="en-US" err="1"/>
              <a:t>buis</a:t>
            </a:r>
            <a:r>
              <a:rPr lang="en-US"/>
              <a:t> et la </a:t>
            </a:r>
            <a:r>
              <a:rPr lang="en-US" err="1"/>
              <a:t>punaise</a:t>
            </a:r>
            <a:r>
              <a:rPr lang="en-US"/>
              <a:t> </a:t>
            </a:r>
            <a:r>
              <a:rPr lang="en-US" err="1"/>
              <a:t>diabolique</a:t>
            </a:r>
            <a:r>
              <a:rPr lang="en-US"/>
              <a:t> à </a:t>
            </a:r>
            <a:r>
              <a:rPr lang="en-US" err="1"/>
              <a:t>ce</a:t>
            </a:r>
            <a:r>
              <a:rPr lang="en-US"/>
              <a:t> jour. </a:t>
            </a:r>
            <a:endParaRPr lang="fr-FR">
              <a:cs typeface="Calibri"/>
            </a:endParaRPr>
          </a:p>
          <a:p>
            <a:r>
              <a:rPr lang="en-US"/>
              <a:t>Le </a:t>
            </a:r>
            <a:r>
              <a:rPr lang="en-US" err="1"/>
              <a:t>programme</a:t>
            </a:r>
            <a:r>
              <a:rPr lang="en-US"/>
              <a:t> Sauvages de ma rue a pour but de </a:t>
            </a:r>
            <a:r>
              <a:rPr lang="en-US" err="1"/>
              <a:t>permettre</a:t>
            </a:r>
            <a:r>
              <a:rPr lang="en-US"/>
              <a:t> aux </a:t>
            </a:r>
            <a:r>
              <a:rPr lang="en-US" err="1"/>
              <a:t>citadins</a:t>
            </a:r>
            <a:r>
              <a:rPr lang="en-US"/>
              <a:t> de </a:t>
            </a:r>
            <a:r>
              <a:rPr lang="en-US" err="1"/>
              <a:t>reconnaître</a:t>
            </a:r>
            <a:r>
              <a:rPr lang="en-US"/>
              <a:t> les </a:t>
            </a:r>
            <a:r>
              <a:rPr lang="en-US" err="1"/>
              <a:t>espèces</a:t>
            </a:r>
            <a:r>
              <a:rPr lang="en-US"/>
              <a:t> </a:t>
            </a:r>
            <a:r>
              <a:rPr lang="en-US" err="1"/>
              <a:t>végétales</a:t>
            </a:r>
            <a:r>
              <a:rPr lang="en-US"/>
              <a:t> qui </a:t>
            </a:r>
            <a:r>
              <a:rPr lang="en-US" err="1"/>
              <a:t>poussent</a:t>
            </a:r>
            <a:r>
              <a:rPr lang="en-US"/>
              <a:t> dans </a:t>
            </a:r>
            <a:r>
              <a:rPr lang="en-US" err="1"/>
              <a:t>leur</a:t>
            </a:r>
            <a:r>
              <a:rPr lang="en-US"/>
              <a:t> </a:t>
            </a:r>
            <a:r>
              <a:rPr lang="en-US" err="1"/>
              <a:t>environnement</a:t>
            </a:r>
            <a:r>
              <a:rPr lang="en-US"/>
              <a:t> </a:t>
            </a:r>
            <a:r>
              <a:rPr lang="en-US" err="1"/>
              <a:t>immédiat</a:t>
            </a:r>
            <a:r>
              <a:rPr lang="en-US"/>
              <a:t>, sur </a:t>
            </a:r>
            <a:r>
              <a:rPr lang="en-US" err="1"/>
              <a:t>leurs</a:t>
            </a:r>
            <a:r>
              <a:rPr lang="en-US"/>
              <a:t> trottoirs, tout en se formant. Pour </a:t>
            </a:r>
            <a:r>
              <a:rPr lang="en-US" err="1"/>
              <a:t>participer</a:t>
            </a:r>
            <a:r>
              <a:rPr lang="en-US"/>
              <a:t>, </a:t>
            </a:r>
            <a:r>
              <a:rPr lang="en-US" err="1"/>
              <a:t>c’est</a:t>
            </a:r>
            <a:r>
              <a:rPr lang="en-US"/>
              <a:t> </a:t>
            </a:r>
            <a:r>
              <a:rPr lang="en-US" err="1"/>
              <a:t>très</a:t>
            </a:r>
            <a:r>
              <a:rPr lang="en-US"/>
              <a:t> simple : sur </a:t>
            </a:r>
            <a:r>
              <a:rPr lang="en-US" err="1"/>
              <a:t>une</a:t>
            </a:r>
            <a:r>
              <a:rPr lang="en-US"/>
              <a:t> portion de trottoir, il </a:t>
            </a:r>
            <a:r>
              <a:rPr lang="en-US" err="1"/>
              <a:t>suffit</a:t>
            </a:r>
            <a:r>
              <a:rPr lang="en-US"/>
              <a:t> de </a:t>
            </a:r>
            <a:r>
              <a:rPr lang="en-US" err="1"/>
              <a:t>relever</a:t>
            </a:r>
            <a:r>
              <a:rPr lang="en-US"/>
              <a:t> la </a:t>
            </a:r>
            <a:r>
              <a:rPr lang="en-US" err="1"/>
              <a:t>présence</a:t>
            </a:r>
            <a:r>
              <a:rPr lang="en-US"/>
              <a:t> </a:t>
            </a:r>
            <a:r>
              <a:rPr lang="en-US" err="1"/>
              <a:t>d'espèces</a:t>
            </a:r>
            <a:r>
              <a:rPr lang="en-US"/>
              <a:t> </a:t>
            </a:r>
            <a:r>
              <a:rPr lang="en-US" err="1"/>
              <a:t>végétales</a:t>
            </a:r>
            <a:r>
              <a:rPr lang="en-US"/>
              <a:t> </a:t>
            </a:r>
            <a:r>
              <a:rPr lang="en-US" err="1"/>
              <a:t>parmi</a:t>
            </a:r>
            <a:r>
              <a:rPr lang="en-US"/>
              <a:t> les 240 </a:t>
            </a:r>
            <a:r>
              <a:rPr lang="en-US" err="1"/>
              <a:t>référencées</a:t>
            </a:r>
            <a:r>
              <a:rPr lang="en-US"/>
              <a:t> du </a:t>
            </a:r>
            <a:r>
              <a:rPr lang="en-US" err="1"/>
              <a:t>protocole</a:t>
            </a:r>
            <a:endParaRPr lang="en-US" err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503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rappel, les premières tombes des nouveaux cimetières du 19ème siècle étaient jardinées.  Les photographies anciennes témoignent d’une présence forte du végétal, mais ce souvenir semble avoir disparu des mémoires…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419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avons en tête l’image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cimetières désherbés avec des produits phytosanitaires</a:t>
            </a:r>
            <a:r>
              <a:rPr lang="fr-FR" dirty="0"/>
              <a:t>, pourtant cette situation est assez récente et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remonte en réalité qu’aux années </a:t>
            </a:r>
            <a:r>
              <a:rPr lang="fr-FR" dirty="0"/>
              <a:t>1960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Ces produits étaient utilisés de façon systématique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 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imples d’utilisation, efficaces et peu coûteux.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301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Pourtant, les </a:t>
            </a:r>
            <a:r>
              <a:rPr lang="fr-FR" b="0" i="0" u="none" strike="noStrike" kern="1200" baseline="0" dirty="0"/>
              <a:t>pesticides et biocides utilisés pour l’entretien des allées et des tombes polluent les sols et l’eau et ont des conséquences néfastes sur la santé de l’homme et de la biodiversité.</a:t>
            </a:r>
            <a:r>
              <a:rPr lang="fr-FR" dirty="0"/>
              <a:t> Leur utilisation est désormais interdite dans les espaces publics, tant en France qu’en Belgique.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729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</a:t>
            </a:r>
            <a:r>
              <a:rPr lang="fr-FR" b="0" i="0" u="none" strike="noStrike" kern="1200" baseline="0" dirty="0"/>
              <a:t> cimetières sont des lieux forts chargés émotionnellement : </a:t>
            </a:r>
            <a:r>
              <a:rPr lang="fr-FR" dirty="0"/>
              <a:t>c’est </a:t>
            </a:r>
            <a:r>
              <a:rPr lang="fr-FR" b="0" i="0" u="none" strike="noStrike" kern="1200" baseline="0" dirty="0"/>
              <a:t>à la </a:t>
            </a:r>
            <a:r>
              <a:rPr lang="fr-FR" dirty="0"/>
              <a:t>fois </a:t>
            </a:r>
            <a:r>
              <a:rPr lang="fr-FR" b="0" i="0" u="none" strike="noStrike" kern="1200" baseline="0" dirty="0"/>
              <a:t>un lieu de recueillement, de méditation et de mémoire. La </a:t>
            </a:r>
            <a:r>
              <a:rPr lang="fr-FR" dirty="0"/>
              <a:t>sensibilité des usagers y est exacerbée et les herbes</a:t>
            </a:r>
            <a:r>
              <a:rPr lang="fr-FR" baseline="0" dirty="0"/>
              <a:t> indésirables sont perçues négativement : </a:t>
            </a:r>
            <a:r>
              <a:rPr lang="fr-FR" dirty="0"/>
              <a:t>irrespect envers les défunts, sentiment de dégradation, d’abandon ou encore de « saleté ». </a:t>
            </a:r>
            <a:r>
              <a:rPr lang="fr-FR" b="0" i="0" u="none" strike="noStrike" kern="1200" baseline="0" dirty="0"/>
              <a:t>Le changement des pratiques de gestion doit donc être accompagné pour une meilleure acceptation des </a:t>
            </a:r>
            <a:r>
              <a:rPr lang="fr-FR" dirty="0"/>
              <a:t>utilisateurs</a:t>
            </a:r>
            <a:r>
              <a:rPr lang="fr-FR" b="0" i="0" u="none" strike="noStrike" kern="1200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533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En effet, ne plus utiliser de produits phytosanitaires a de nombreux avantages pour la santé humaine </a:t>
            </a:r>
            <a:r>
              <a:rPr lang="fr-FR" b="0" kern="1200" dirty="0">
                <a:effectLst/>
              </a:rPr>
              <a:t>des </a:t>
            </a:r>
            <a:r>
              <a:rPr lang="fr-FR" dirty="0"/>
              <a:t>administrés</a:t>
            </a:r>
            <a:r>
              <a:rPr lang="fr-FR" b="0" kern="1200" dirty="0">
                <a:effectLst/>
              </a:rPr>
              <a:t>, </a:t>
            </a:r>
            <a:r>
              <a:rPr lang="fr-FR" dirty="0"/>
              <a:t>l’environnement et le cadre </a:t>
            </a:r>
            <a:r>
              <a:rPr lang="fr-FR" b="0" kern="1200" dirty="0">
                <a:effectLst/>
              </a:rPr>
              <a:t>de </a:t>
            </a:r>
            <a:r>
              <a:rPr lang="fr-FR" dirty="0"/>
              <a:t>vie </a:t>
            </a:r>
            <a:r>
              <a:rPr lang="fr-FR" b="0" kern="1200" dirty="0">
                <a:effectLst/>
              </a:rPr>
              <a:t>de </a:t>
            </a:r>
            <a:r>
              <a:rPr lang="fr-FR" dirty="0"/>
              <a:t>la commune</a:t>
            </a:r>
            <a:r>
              <a:rPr lang="fr-FR" b="0" kern="1200" dirty="0">
                <a:effectLst/>
              </a:rPr>
              <a:t>. </a:t>
            </a:r>
            <a:r>
              <a:rPr lang="fr-FR" dirty="0"/>
              <a:t>Deux alternatives </a:t>
            </a:r>
            <a:r>
              <a:rPr lang="fr-FR" b="0" kern="1200" dirty="0">
                <a:effectLst/>
              </a:rPr>
              <a:t>sont </a:t>
            </a:r>
            <a:r>
              <a:rPr lang="fr-FR" dirty="0"/>
              <a:t>désormais envisageables </a:t>
            </a:r>
            <a:r>
              <a:rPr lang="fr-FR" b="0" kern="1200" baseline="0" dirty="0">
                <a:effectLst/>
              </a:rPr>
              <a:t>: </a:t>
            </a:r>
            <a:r>
              <a:rPr lang="fr-FR" dirty="0"/>
              <a:t>soit désherber autrement (pratiques manuelles</a:t>
            </a:r>
            <a:r>
              <a:rPr lang="fr-FR" b="0" kern="1200" baseline="0" dirty="0">
                <a:effectLst/>
              </a:rPr>
              <a:t>, </a:t>
            </a:r>
            <a:r>
              <a:rPr lang="fr-FR" dirty="0"/>
              <a:t>mécaniques </a:t>
            </a:r>
            <a:r>
              <a:rPr lang="fr-FR" b="0" kern="1200" baseline="0" dirty="0">
                <a:effectLst/>
              </a:rPr>
              <a:t>ou </a:t>
            </a:r>
            <a:r>
              <a:rPr lang="fr-FR" dirty="0"/>
              <a:t>thermiques) soit enherber </a:t>
            </a:r>
            <a:r>
              <a:rPr lang="fr-FR" b="0" kern="1200" baseline="0" dirty="0">
                <a:effectLst/>
              </a:rPr>
              <a:t>pour </a:t>
            </a:r>
            <a:r>
              <a:rPr lang="fr-FR" dirty="0"/>
              <a:t>ne plus avoir à désherber…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88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/>
              <a:t>L’une</a:t>
            </a:r>
            <a:r>
              <a:rPr lang="fr-FR" sz="1200" b="0" baseline="0"/>
              <a:t> des 1eres étapes vers la naturalité d’un cimetière consiste à faire évoluer la perception des usagers sur les herbes spontanées. Plusieurs études sociologiques à ce sujet révèle que c’est le stade transitoire  qui est le plus mal perçu car il renvoie notamment une impression d’absence totale d’entretien.</a:t>
            </a:r>
            <a:endParaRPr lang="fr-FR" sz="1200" b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88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Paradoxalement, plus on végétalise, moins il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nécessaire d’entretenir et de désherber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est </a:t>
            </a:r>
            <a:r>
              <a:rPr lang="fr-FR" dirty="0"/>
              <a:t>donc intéressant 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changer la destination de certains espaces afin d’y favoriser la place du végétal.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Cette évolution doit impérativement s’accompagner d’une large information des usagers et des ouvriers pour une meilleure appropriation.</a:t>
            </a:r>
            <a:r>
              <a:rPr lang="fr-FR" dirty="0"/>
              <a:t> </a:t>
            </a:r>
            <a:endParaRPr lang="fr-FR" dirty="0"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9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cimetière sans pesticides, ça implique aussi les utilisateurs. Une sensibilisation spécifique doit être axée vers ce public, en proposant par exemple la réalisation d’actions</a:t>
            </a:r>
            <a:r>
              <a:rPr lang="fr-FR" baseline="0" dirty="0"/>
              <a:t> citoyennes ou </a:t>
            </a:r>
            <a:r>
              <a:rPr lang="fr-FR" dirty="0"/>
              <a:t>l’élaboration</a:t>
            </a:r>
            <a:r>
              <a:rPr lang="fr-FR" baseline="0" dirty="0"/>
              <a:t> concertée d’</a:t>
            </a:r>
            <a:r>
              <a:rPr lang="fr-FR" dirty="0"/>
              <a:t>une charte d’engagement écologique des familles.</a:t>
            </a: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25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030" y="60325"/>
            <a:ext cx="8904237" cy="4646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804334"/>
            <a:ext cx="4510037" cy="57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Ceci est du texte</a:t>
            </a:r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83062"/>
          <a:stretch/>
        </p:blipFill>
        <p:spPr>
          <a:xfrm>
            <a:off x="0" y="-29028"/>
            <a:ext cx="12192000" cy="581477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>
            <a:off x="8237552" y="-126893"/>
            <a:ext cx="4245997" cy="739666"/>
            <a:chOff x="6178164" y="-126893"/>
            <a:chExt cx="3184498" cy="739666"/>
          </a:xfrm>
        </p:grpSpPr>
        <p:sp>
          <p:nvSpPr>
            <p:cNvPr id="11" name="Rectangle 8"/>
            <p:cNvSpPr/>
            <p:nvPr/>
          </p:nvSpPr>
          <p:spPr>
            <a:xfrm>
              <a:off x="6178164" y="-126893"/>
              <a:ext cx="3184498" cy="739666"/>
            </a:xfrm>
            <a:custGeom>
              <a:avLst/>
              <a:gdLst>
                <a:gd name="connsiteX0" fmla="*/ 0 w 4309607"/>
                <a:gd name="connsiteY0" fmla="*/ 0 h 1014309"/>
                <a:gd name="connsiteX1" fmla="*/ 4309607 w 4309607"/>
                <a:gd name="connsiteY1" fmla="*/ 0 h 1014309"/>
                <a:gd name="connsiteX2" fmla="*/ 4309607 w 4309607"/>
                <a:gd name="connsiteY2" fmla="*/ 1014309 h 1014309"/>
                <a:gd name="connsiteX3" fmla="*/ 0 w 4309607"/>
                <a:gd name="connsiteY3" fmla="*/ 1014309 h 1014309"/>
                <a:gd name="connsiteX4" fmla="*/ 0 w 4309607"/>
                <a:gd name="connsiteY4" fmla="*/ 0 h 1014309"/>
                <a:gd name="connsiteX0" fmla="*/ 0 w 4309607"/>
                <a:gd name="connsiteY0" fmla="*/ 0 h 1025719"/>
                <a:gd name="connsiteX1" fmla="*/ 4309607 w 4309607"/>
                <a:gd name="connsiteY1" fmla="*/ 0 h 1025719"/>
                <a:gd name="connsiteX2" fmla="*/ 4309607 w 4309607"/>
                <a:gd name="connsiteY2" fmla="*/ 1014309 h 1025719"/>
                <a:gd name="connsiteX3" fmla="*/ 922351 w 4309607"/>
                <a:gd name="connsiteY3" fmla="*/ 1025719 h 1025719"/>
                <a:gd name="connsiteX4" fmla="*/ 0 w 4309607"/>
                <a:gd name="connsiteY4" fmla="*/ 0 h 1025719"/>
                <a:gd name="connsiteX0" fmla="*/ 0 w 4238046"/>
                <a:gd name="connsiteY0" fmla="*/ 254442 h 1025719"/>
                <a:gd name="connsiteX1" fmla="*/ 4238046 w 4238046"/>
                <a:gd name="connsiteY1" fmla="*/ 0 h 1025719"/>
                <a:gd name="connsiteX2" fmla="*/ 4238046 w 4238046"/>
                <a:gd name="connsiteY2" fmla="*/ 1014309 h 1025719"/>
                <a:gd name="connsiteX3" fmla="*/ 850790 w 4238046"/>
                <a:gd name="connsiteY3" fmla="*/ 1025719 h 1025719"/>
                <a:gd name="connsiteX4" fmla="*/ 0 w 4238046"/>
                <a:gd name="connsiteY4" fmla="*/ 254442 h 1025719"/>
                <a:gd name="connsiteX0" fmla="*/ 0 w 4245997"/>
                <a:gd name="connsiteY0" fmla="*/ 7952 h 779229"/>
                <a:gd name="connsiteX1" fmla="*/ 4245997 w 4245997"/>
                <a:gd name="connsiteY1" fmla="*/ 0 h 779229"/>
                <a:gd name="connsiteX2" fmla="*/ 4238046 w 4245997"/>
                <a:gd name="connsiteY2" fmla="*/ 767819 h 779229"/>
                <a:gd name="connsiteX3" fmla="*/ 850790 w 4245997"/>
                <a:gd name="connsiteY3" fmla="*/ 779229 h 779229"/>
                <a:gd name="connsiteX4" fmla="*/ 0 w 4245997"/>
                <a:gd name="connsiteY4" fmla="*/ 7952 h 779229"/>
                <a:gd name="connsiteX0" fmla="*/ 0 w 4245997"/>
                <a:gd name="connsiteY0" fmla="*/ 7952 h 791673"/>
                <a:gd name="connsiteX1" fmla="*/ 4245997 w 4245997"/>
                <a:gd name="connsiteY1" fmla="*/ 0 h 791673"/>
                <a:gd name="connsiteX2" fmla="*/ 4206241 w 4245997"/>
                <a:gd name="connsiteY2" fmla="*/ 791673 h 791673"/>
                <a:gd name="connsiteX3" fmla="*/ 850790 w 4245997"/>
                <a:gd name="connsiteY3" fmla="*/ 779229 h 791673"/>
                <a:gd name="connsiteX4" fmla="*/ 0 w 4245997"/>
                <a:gd name="connsiteY4" fmla="*/ 7952 h 7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997" h="791673">
                  <a:moveTo>
                    <a:pt x="0" y="7952"/>
                  </a:moveTo>
                  <a:lnTo>
                    <a:pt x="4245997" y="0"/>
                  </a:lnTo>
                  <a:cubicBezTo>
                    <a:pt x="4243347" y="255940"/>
                    <a:pt x="4208891" y="535733"/>
                    <a:pt x="4206241" y="791673"/>
                  </a:cubicBezTo>
                  <a:lnTo>
                    <a:pt x="850790" y="779229"/>
                  </a:lnTo>
                  <a:lnTo>
                    <a:pt x="0" y="79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985" y="14887"/>
              <a:ext cx="401390" cy="5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2" r="62813" b="1"/>
            <a:stretch/>
          </p:blipFill>
          <p:spPr>
            <a:xfrm>
              <a:off x="8204450" y="14887"/>
              <a:ext cx="398310" cy="540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208" y="39401"/>
              <a:ext cx="1270375" cy="513000"/>
            </a:xfrm>
            <a:prstGeom prst="rect">
              <a:avLst/>
            </a:prstGeom>
          </p:spPr>
        </p:pic>
      </p:grp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155" y="-7726"/>
            <a:ext cx="8344111" cy="57606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8691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82730"/>
            <a:ext cx="12192000" cy="775270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5542005" y="6229234"/>
            <a:ext cx="654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Webinaire de clôture Interreg </a:t>
            </a:r>
            <a:r>
              <a:rPr lang="fr-FR" sz="1200" kern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 • Vers une nature urbaine : quelles réponses à des enjeux environnementaux et sociétaux ? • </a:t>
            </a:r>
            <a:r>
              <a:rPr lang="fr-FR" sz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novembre 2020</a:t>
            </a:r>
            <a:endParaRPr lang="fr-BE" sz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" y="6116598"/>
            <a:ext cx="1467237" cy="6869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83062"/>
          <a:stretch/>
        </p:blipFill>
        <p:spPr>
          <a:xfrm>
            <a:off x="-1" y="-29028"/>
            <a:ext cx="9939867" cy="581477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>
            <a:off x="9007502" y="-108123"/>
            <a:ext cx="3184498" cy="739666"/>
            <a:chOff x="6178164" y="-126893"/>
            <a:chExt cx="3184498" cy="739666"/>
          </a:xfrm>
        </p:grpSpPr>
        <p:sp>
          <p:nvSpPr>
            <p:cNvPr id="9" name="Rectangle 8"/>
            <p:cNvSpPr/>
            <p:nvPr/>
          </p:nvSpPr>
          <p:spPr>
            <a:xfrm>
              <a:off x="6178164" y="-126893"/>
              <a:ext cx="3184498" cy="739666"/>
            </a:xfrm>
            <a:custGeom>
              <a:avLst/>
              <a:gdLst>
                <a:gd name="connsiteX0" fmla="*/ 0 w 4309607"/>
                <a:gd name="connsiteY0" fmla="*/ 0 h 1014309"/>
                <a:gd name="connsiteX1" fmla="*/ 4309607 w 4309607"/>
                <a:gd name="connsiteY1" fmla="*/ 0 h 1014309"/>
                <a:gd name="connsiteX2" fmla="*/ 4309607 w 4309607"/>
                <a:gd name="connsiteY2" fmla="*/ 1014309 h 1014309"/>
                <a:gd name="connsiteX3" fmla="*/ 0 w 4309607"/>
                <a:gd name="connsiteY3" fmla="*/ 1014309 h 1014309"/>
                <a:gd name="connsiteX4" fmla="*/ 0 w 4309607"/>
                <a:gd name="connsiteY4" fmla="*/ 0 h 1014309"/>
                <a:gd name="connsiteX0" fmla="*/ 0 w 4309607"/>
                <a:gd name="connsiteY0" fmla="*/ 0 h 1025719"/>
                <a:gd name="connsiteX1" fmla="*/ 4309607 w 4309607"/>
                <a:gd name="connsiteY1" fmla="*/ 0 h 1025719"/>
                <a:gd name="connsiteX2" fmla="*/ 4309607 w 4309607"/>
                <a:gd name="connsiteY2" fmla="*/ 1014309 h 1025719"/>
                <a:gd name="connsiteX3" fmla="*/ 922351 w 4309607"/>
                <a:gd name="connsiteY3" fmla="*/ 1025719 h 1025719"/>
                <a:gd name="connsiteX4" fmla="*/ 0 w 4309607"/>
                <a:gd name="connsiteY4" fmla="*/ 0 h 1025719"/>
                <a:gd name="connsiteX0" fmla="*/ 0 w 4238046"/>
                <a:gd name="connsiteY0" fmla="*/ 254442 h 1025719"/>
                <a:gd name="connsiteX1" fmla="*/ 4238046 w 4238046"/>
                <a:gd name="connsiteY1" fmla="*/ 0 h 1025719"/>
                <a:gd name="connsiteX2" fmla="*/ 4238046 w 4238046"/>
                <a:gd name="connsiteY2" fmla="*/ 1014309 h 1025719"/>
                <a:gd name="connsiteX3" fmla="*/ 850790 w 4238046"/>
                <a:gd name="connsiteY3" fmla="*/ 1025719 h 1025719"/>
                <a:gd name="connsiteX4" fmla="*/ 0 w 4238046"/>
                <a:gd name="connsiteY4" fmla="*/ 254442 h 1025719"/>
                <a:gd name="connsiteX0" fmla="*/ 0 w 4245997"/>
                <a:gd name="connsiteY0" fmla="*/ 7952 h 779229"/>
                <a:gd name="connsiteX1" fmla="*/ 4245997 w 4245997"/>
                <a:gd name="connsiteY1" fmla="*/ 0 h 779229"/>
                <a:gd name="connsiteX2" fmla="*/ 4238046 w 4245997"/>
                <a:gd name="connsiteY2" fmla="*/ 767819 h 779229"/>
                <a:gd name="connsiteX3" fmla="*/ 850790 w 4245997"/>
                <a:gd name="connsiteY3" fmla="*/ 779229 h 779229"/>
                <a:gd name="connsiteX4" fmla="*/ 0 w 4245997"/>
                <a:gd name="connsiteY4" fmla="*/ 7952 h 779229"/>
                <a:gd name="connsiteX0" fmla="*/ 0 w 4245997"/>
                <a:gd name="connsiteY0" fmla="*/ 7952 h 791673"/>
                <a:gd name="connsiteX1" fmla="*/ 4245997 w 4245997"/>
                <a:gd name="connsiteY1" fmla="*/ 0 h 791673"/>
                <a:gd name="connsiteX2" fmla="*/ 4206241 w 4245997"/>
                <a:gd name="connsiteY2" fmla="*/ 791673 h 791673"/>
                <a:gd name="connsiteX3" fmla="*/ 850790 w 4245997"/>
                <a:gd name="connsiteY3" fmla="*/ 779229 h 791673"/>
                <a:gd name="connsiteX4" fmla="*/ 0 w 4245997"/>
                <a:gd name="connsiteY4" fmla="*/ 7952 h 7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997" h="791673">
                  <a:moveTo>
                    <a:pt x="0" y="7952"/>
                  </a:moveTo>
                  <a:lnTo>
                    <a:pt x="4245997" y="0"/>
                  </a:lnTo>
                  <a:cubicBezTo>
                    <a:pt x="4243347" y="255940"/>
                    <a:pt x="4208891" y="535733"/>
                    <a:pt x="4206241" y="791673"/>
                  </a:cubicBezTo>
                  <a:lnTo>
                    <a:pt x="850790" y="779229"/>
                  </a:lnTo>
                  <a:lnTo>
                    <a:pt x="0" y="79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985" y="14887"/>
              <a:ext cx="401390" cy="54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2" r="62813" b="1"/>
            <a:stretch/>
          </p:blipFill>
          <p:spPr>
            <a:xfrm>
              <a:off x="8204450" y="14887"/>
              <a:ext cx="398310" cy="5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208" y="39401"/>
              <a:ext cx="1270375" cy="5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emf"/><Relationship Id="rId4" Type="http://schemas.openxmlformats.org/officeDocument/2006/relationships/image" Target="../media/image61.jpeg"/><Relationship Id="rId9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3" descr="Une image contenant herbe, extérieur, bâtiment, parc&#10;&#10;Description générée automatiquement">
            <a:extLst>
              <a:ext uri="{FF2B5EF4-FFF2-40B4-BE49-F238E27FC236}">
                <a16:creationId xmlns:a16="http://schemas.microsoft.com/office/drawing/2014/main" id="{B69B9EC2-6880-4BD9-8A39-ED650D3D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23680"/>
          <a:stretch/>
        </p:blipFill>
        <p:spPr>
          <a:xfrm>
            <a:off x="20" y="-929820"/>
            <a:ext cx="12191980" cy="67055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639762"/>
            <a:ext cx="9144000" cy="2900518"/>
          </a:xfrm>
        </p:spPr>
        <p:txBody>
          <a:bodyPr lIns="91440" tIns="45720" rIns="91440" bIns="45720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Lato"/>
              </a:rPr>
              <a:t>Cimetière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Nature </a:t>
            </a:r>
            <a:br>
              <a:rPr lang="en-US" dirty="0">
                <a:solidFill>
                  <a:srgbClr val="FFFFFF"/>
                </a:solidFill>
                <a:latin typeface="Lato"/>
              </a:rPr>
            </a:br>
            <a:r>
              <a:rPr lang="en-US" dirty="0">
                <a:solidFill>
                  <a:srgbClr val="FFFFFF"/>
                </a:solidFill>
                <a:latin typeface="Lato"/>
              </a:rPr>
              <a:t>et observations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participatives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lIns="91440" tIns="45720" rIns="91440" bIns="45720" anchor="t">
            <a:normAutofit fontScale="77500" lnSpcReduction="20000"/>
          </a:bodyPr>
          <a:lstStyle/>
          <a:p>
            <a:r>
              <a:rPr lang="en-US" dirty="0" err="1">
                <a:solidFill>
                  <a:srgbClr val="FFFFFF"/>
                </a:solidFill>
                <a:latin typeface="Lato"/>
              </a:rPr>
              <a:t>Enjeux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environnementaux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et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défis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sociétaux</a:t>
            </a:r>
            <a:endParaRPr lang="en-US" dirty="0">
              <a:solidFill>
                <a:srgbClr val="FFFFFF"/>
              </a:solidFill>
              <a:latin typeface="Lato"/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FFFF"/>
                </a:solidFill>
                <a:latin typeface="Lato"/>
              </a:rPr>
              <a:t>25 novembre 2020 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Image 16">
            <a:extLst>
              <a:ext uri="{FF2B5EF4-FFF2-40B4-BE49-F238E27FC236}">
                <a16:creationId xmlns:a16="http://schemas.microsoft.com/office/drawing/2014/main" id="{C5719B40-9E72-4321-8A12-649DBF5B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56" y="5594328"/>
            <a:ext cx="5821993" cy="13504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F57FEF-C224-4B98-87DA-993B35EB2665}"/>
              </a:ext>
            </a:extLst>
          </p:cNvPr>
          <p:cNvSpPr/>
          <p:nvPr/>
        </p:nvSpPr>
        <p:spPr>
          <a:xfrm>
            <a:off x="-123290" y="5590983"/>
            <a:ext cx="7550521" cy="13538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20">
            <a:extLst>
              <a:ext uri="{FF2B5EF4-FFF2-40B4-BE49-F238E27FC236}">
                <a16:creationId xmlns:a16="http://schemas.microsoft.com/office/drawing/2014/main" id="{C2D5B8C5-81B5-4E1A-A556-F04E63EE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178"/>
            <a:ext cx="2743200" cy="10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0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(In)former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4740" y="1049555"/>
            <a:ext cx="3220156" cy="21737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t="1747"/>
          <a:stretch/>
        </p:blipFill>
        <p:spPr>
          <a:xfrm>
            <a:off x="9349183" y="3291840"/>
            <a:ext cx="2096057" cy="27326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1" y="3406140"/>
            <a:ext cx="1955974" cy="2607966"/>
          </a:xfrm>
          <a:prstGeom prst="rect">
            <a:avLst/>
          </a:prstGeom>
        </p:spPr>
      </p:pic>
      <p:sp>
        <p:nvSpPr>
          <p:cNvPr id="6" name="Espace réservé du texte 6"/>
          <p:cNvSpPr txBox="1">
            <a:spLocks/>
          </p:cNvSpPr>
          <p:nvPr/>
        </p:nvSpPr>
        <p:spPr>
          <a:xfrm>
            <a:off x="6675120" y="634153"/>
            <a:ext cx="4754880" cy="61713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Impliquer les citoyens</a:t>
            </a:r>
          </a:p>
        </p:txBody>
      </p:sp>
      <p:sp>
        <p:nvSpPr>
          <p:cNvPr id="7" name="Espace réservé du texte 6"/>
          <p:cNvSpPr txBox="1">
            <a:spLocks/>
          </p:cNvSpPr>
          <p:nvPr/>
        </p:nvSpPr>
        <p:spPr>
          <a:xfrm>
            <a:off x="312420" y="702733"/>
            <a:ext cx="5036820" cy="10117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Formation du personnel pour renseigner et écouter les</a:t>
            </a:r>
            <a:r>
              <a:rPr kumimoji="0" lang="fr-FR" sz="2400" b="0" i="0" u="none" strike="noStrike" kern="1200" cap="none" spc="0" normalizeH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usagers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2B5A9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027" y="1434899"/>
            <a:ext cx="3404933" cy="45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9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Les cimetières paysagers en Europe</a:t>
            </a:r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72030" y="661016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Ailleurs en Europe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6116" y="3714164"/>
            <a:ext cx="3482977" cy="231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0647" y="781504"/>
            <a:ext cx="3571239" cy="267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030" y="1394566"/>
            <a:ext cx="7063866" cy="43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4E252-B5FB-4D0B-AA98-E5D806E9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fr-FR">
                <a:cs typeface="Calibri"/>
              </a:rPr>
              <a:t>Valoriser  l’éco-exemplarité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E8827C-601E-49AE-BE0F-9B01C31BA347}"/>
              </a:ext>
            </a:extLst>
          </p:cNvPr>
          <p:cNvSpPr txBox="1"/>
          <p:nvPr/>
        </p:nvSpPr>
        <p:spPr>
          <a:xfrm>
            <a:off x="1190625" y="4732019"/>
            <a:ext cx="98107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cs typeface="Calibri" panose="020F0502020204030204"/>
              </a:rPr>
              <a:t>Une grille de critères commune à 95% entre Wallonie et bassin de la Sambre.</a:t>
            </a:r>
          </a:p>
          <a:p>
            <a:r>
              <a:rPr lang="fr-FR" sz="2000">
                <a:cs typeface="Calibri" panose="020F0502020204030204"/>
              </a:rPr>
              <a:t>Une charte graphique similaire.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803874"/>
            <a:ext cx="97935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Une coopération transfrontalière réussie : la déclinaison côté français du label wallon « Cimetière Nature »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40" y="2247900"/>
            <a:ext cx="2647950" cy="2209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Label wallon « Cimetière Nature »</a:t>
            </a:r>
          </a:p>
          <a:p>
            <a:pPr algn="ctr"/>
            <a:r>
              <a:rPr lang="fr-FR"/>
              <a:t>2017 – Journée transfrontalière sur la gestion des cimetières Visite des cimetières labellisés de Namur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96590" y="2266950"/>
            <a:ext cx="2647950" cy="2209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2018</a:t>
            </a:r>
          </a:p>
          <a:p>
            <a:pPr algn="ctr"/>
            <a:r>
              <a:rPr lang="fr-FR"/>
              <a:t>Expérimentation française</a:t>
            </a:r>
          </a:p>
          <a:p>
            <a:pPr algn="ctr"/>
            <a:r>
              <a:rPr lang="fr-FR"/>
              <a:t>Adaptation des critères (charte zéro </a:t>
            </a:r>
            <a:r>
              <a:rPr lang="fr-FR" err="1"/>
              <a:t>phyto</a:t>
            </a:r>
            <a:r>
              <a:rPr lang="fr-FR"/>
              <a:t>)</a:t>
            </a:r>
          </a:p>
          <a:p>
            <a:pPr algn="ctr"/>
            <a:r>
              <a:rPr lang="fr-FR"/>
              <a:t>Accompagnement par l’</a:t>
            </a:r>
            <a:r>
              <a:rPr lang="fr-FR" err="1"/>
              <a:t>asbl</a:t>
            </a:r>
            <a:r>
              <a:rPr lang="fr-FR"/>
              <a:t> </a:t>
            </a:r>
            <a:r>
              <a:rPr lang="fr-FR" err="1"/>
              <a:t>Ecowal</a:t>
            </a:r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6244590" y="2324100"/>
            <a:ext cx="2647950" cy="2209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2019</a:t>
            </a:r>
          </a:p>
          <a:p>
            <a:pPr algn="ctr"/>
            <a:r>
              <a:rPr lang="fr-FR"/>
              <a:t>Création d’un label sur le territoire de la CAMVS</a:t>
            </a:r>
          </a:p>
          <a:p>
            <a:pPr algn="ctr"/>
            <a:r>
              <a:rPr lang="fr-FR"/>
              <a:t>Remise des prix en novembre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11640" y="2343150"/>
            <a:ext cx="2647950" cy="2209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2022 …?</a:t>
            </a:r>
          </a:p>
          <a:p>
            <a:pPr algn="ctr"/>
            <a:r>
              <a:rPr lang="fr-FR"/>
              <a:t>Extension du label sur d’autres territoire ? A l’échelle de la région ? Au niveau national ?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834640" y="325755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ight Arrow 9"/>
          <p:cNvSpPr/>
          <p:nvPr/>
        </p:nvSpPr>
        <p:spPr>
          <a:xfrm>
            <a:off x="5911215" y="321945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>
            <a:off x="8968740" y="323850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90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 panneaux cimtie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6"/>
          <a:stretch/>
        </p:blipFill>
        <p:spPr bwMode="auto">
          <a:xfrm>
            <a:off x="1032271" y="1330587"/>
            <a:ext cx="3840684" cy="26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73" y="1203179"/>
            <a:ext cx="4065611" cy="270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86330" y="664397"/>
            <a:ext cx="473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Wallonie</a:t>
            </a:r>
          </a:p>
          <a:p>
            <a:r>
              <a:rPr lang="fr-FR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2015, ~200 cimetières labellisés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67773" y="614569"/>
            <a:ext cx="50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 la Sambre</a:t>
            </a:r>
          </a:p>
          <a:p>
            <a:r>
              <a:rPr lang="fr-FR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2019, 5 cimetières labellisés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4702" r="13776" b="7320"/>
          <a:stretch/>
        </p:blipFill>
        <p:spPr>
          <a:xfrm rot="21095298">
            <a:off x="6628304" y="4192964"/>
            <a:ext cx="2448272" cy="1692954"/>
          </a:xfrm>
          <a:prstGeom prst="rect">
            <a:avLst/>
          </a:prstGeom>
        </p:spPr>
      </p:pic>
      <p:pic>
        <p:nvPicPr>
          <p:cNvPr id="1026" name="Picture 2" descr="L’image contient peut-être : une personne ou plus, personnes debout et chaussur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339">
            <a:off x="9131164" y="4339325"/>
            <a:ext cx="2028646" cy="15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tc.be/site/FCK_STOCK/Image/publications/le-cimetiere-de-moha-un-des-89-labellises-cimetiere-nature_cimeti_re_nature_plaqu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160">
            <a:off x="3114697" y="4118246"/>
            <a:ext cx="2273821" cy="15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/>
          <a:srcRect l="19913" t="-50" r="13712" b="50"/>
          <a:stretch/>
        </p:blipFill>
        <p:spPr>
          <a:xfrm rot="21021139">
            <a:off x="772364" y="4072582"/>
            <a:ext cx="2226870" cy="18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Critères : diversité et proportion de surfaces </a:t>
            </a:r>
            <a:r>
              <a:rPr lang="fr-FR" sz="2400" err="1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végétalisées</a:t>
            </a:r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53349"/>
            <a:ext cx="2900868" cy="2175651"/>
          </a:xfrm>
          <a:prstGeom prst="rect">
            <a:avLst/>
          </a:prstGeom>
        </p:spPr>
      </p:pic>
      <p:sp>
        <p:nvSpPr>
          <p:cNvPr id="13" name="ZoneTexte 14"/>
          <p:cNvSpPr txBox="1"/>
          <p:nvPr/>
        </p:nvSpPr>
        <p:spPr>
          <a:xfrm>
            <a:off x="419100" y="3390900"/>
            <a:ext cx="380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Allées engazonnées - Cimetière de Mons</a:t>
            </a:r>
          </a:p>
        </p:txBody>
      </p:sp>
      <p:pic>
        <p:nvPicPr>
          <p:cNvPr id="14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3" y="3695700"/>
            <a:ext cx="2839347" cy="2129510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768970" y="5782490"/>
            <a:ext cx="4126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Espaces inter-tombes </a:t>
            </a:r>
            <a:r>
              <a:rPr lang="fr-FR" sz="1000" err="1"/>
              <a:t>végétalisés</a:t>
            </a:r>
            <a:r>
              <a:rPr lang="fr-FR" sz="1000"/>
              <a:t>  - Cimetière du Centre (Maubeuge)</a:t>
            </a:r>
          </a:p>
        </p:txBody>
      </p:sp>
      <p:pic>
        <p:nvPicPr>
          <p:cNvPr id="1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66" y="1659991"/>
            <a:ext cx="3501679" cy="2626259"/>
          </a:xfrm>
          <a:prstGeom prst="rect">
            <a:avLst/>
          </a:prstGeom>
        </p:spPr>
      </p:pic>
      <p:sp>
        <p:nvSpPr>
          <p:cNvPr id="19" name="ZoneTexte 13"/>
          <p:cNvSpPr txBox="1"/>
          <p:nvPr/>
        </p:nvSpPr>
        <p:spPr>
          <a:xfrm>
            <a:off x="4267199" y="4270359"/>
            <a:ext cx="3242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/>
              <a:t>Tapis de sédum -  Cimetière du Centre (Maubeuge)</a:t>
            </a:r>
          </a:p>
        </p:txBody>
      </p:sp>
      <p:pic>
        <p:nvPicPr>
          <p:cNvPr id="20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1244656"/>
            <a:ext cx="3280799" cy="4368688"/>
          </a:xfrm>
          <a:prstGeom prst="rect">
            <a:avLst/>
          </a:prstGeom>
        </p:spPr>
      </p:pic>
      <p:sp>
        <p:nvSpPr>
          <p:cNvPr id="21" name="ZoneTexte 10"/>
          <p:cNvSpPr txBox="1"/>
          <p:nvPr/>
        </p:nvSpPr>
        <p:spPr>
          <a:xfrm>
            <a:off x="9250567" y="5637473"/>
            <a:ext cx="2695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/>
              <a:t>Cimetière de Sous-le-bois (Maubeuge)</a:t>
            </a:r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779018" y="3916551"/>
            <a:ext cx="1539918" cy="203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37"/>
          <a:stretch/>
        </p:blipFill>
        <p:spPr>
          <a:xfrm>
            <a:off x="4964509" y="1600823"/>
            <a:ext cx="3049134" cy="2726442"/>
          </a:xfrm>
          <a:prstGeom prst="rect">
            <a:avLst/>
          </a:prstGeom>
        </p:spPr>
      </p:pic>
      <p:pic>
        <p:nvPicPr>
          <p:cNvPr id="1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00" y="3929796"/>
            <a:ext cx="1519201" cy="202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0" y="2075261"/>
            <a:ext cx="1901884" cy="25325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29" y="1191005"/>
            <a:ext cx="2319608" cy="3092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78" y="4095750"/>
            <a:ext cx="1496287" cy="201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69" y="1223281"/>
            <a:ext cx="3492925" cy="223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7350" y="4649854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Centre (Maubeuge)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80142" y="4341946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Sous-le-Bous (Maubeuge)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114683" y="3429000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err="1"/>
              <a:t>Ohain</a:t>
            </a:r>
            <a:r>
              <a:rPr lang="fr-FR" sz="800"/>
              <a:t> (</a:t>
            </a:r>
            <a:r>
              <a:rPr lang="fr-FR" sz="800" err="1"/>
              <a:t>Lasnes</a:t>
            </a:r>
            <a:r>
              <a:rPr lang="fr-FR" sz="800"/>
              <a:t>)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7400" y="4032317"/>
            <a:ext cx="2251145" cy="184275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804904" y="5855688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Gilles </a:t>
            </a:r>
            <a:r>
              <a:rPr lang="fr-FR" sz="800" err="1"/>
              <a:t>Lecuir</a:t>
            </a:r>
            <a:endParaRPr lang="fr-FR" sz="800"/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Points bonus : accueillir la biodiversité</a:t>
            </a: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8"/>
          <p:cNvSpPr txBox="1"/>
          <p:nvPr/>
        </p:nvSpPr>
        <p:spPr>
          <a:xfrm>
            <a:off x="6740792" y="4322896"/>
            <a:ext cx="1225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Fauche tardive (Feignies)</a:t>
            </a:r>
          </a:p>
        </p:txBody>
      </p:sp>
      <p:pic>
        <p:nvPicPr>
          <p:cNvPr id="18" name="Imag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91788" y="3799232"/>
            <a:ext cx="1593150" cy="116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41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fr-FR"/>
              <a:t>Observations participatives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Points bonus : observer et recenser les espèces</a:t>
            </a: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8A7871-708B-4AB6-AEA0-A9D7089A0C9D}"/>
              </a:ext>
            </a:extLst>
          </p:cNvPr>
          <p:cNvSpPr txBox="1"/>
          <p:nvPr/>
        </p:nvSpPr>
        <p:spPr>
          <a:xfrm>
            <a:off x="228826" y="2104218"/>
            <a:ext cx="534550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Arial"/>
                <a:cs typeface="Arial"/>
              </a:rPr>
              <a:t>Observations ponctuelles</a:t>
            </a:r>
          </a:p>
          <a:p>
            <a:r>
              <a:rPr lang="fr-FR" sz="2000">
                <a:latin typeface="Arial"/>
                <a:cs typeface="Arial"/>
              </a:rPr>
              <a:t>Programme de sciences participatives</a:t>
            </a:r>
          </a:p>
          <a:p>
            <a:endParaRPr lang="fr-FR" sz="2000">
              <a:latin typeface="Arial"/>
              <a:cs typeface="Arial"/>
            </a:endParaRP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1DED47D9-7483-414C-B8BD-EB36AB1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85" y="1903756"/>
            <a:ext cx="2743200" cy="14231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E44AA1-90F0-4D79-9086-4FAD786BE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17" y="3763882"/>
            <a:ext cx="1988304" cy="1700455"/>
          </a:xfrm>
          <a:prstGeom prst="rect">
            <a:avLst/>
          </a:prstGeom>
        </p:spPr>
      </p:pic>
      <p:pic>
        <p:nvPicPr>
          <p:cNvPr id="5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185193A-5F7D-4614-8064-0F7353828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763" y="2331096"/>
            <a:ext cx="2899798" cy="852730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256C27B4-3CC1-4347-B618-BF12CCCF6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909" y="3726750"/>
            <a:ext cx="3302431" cy="17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10" descr="Une image contenant extérieur, clôture, herbe, mouton&#10;&#10;Description générée automatiquement">
            <a:extLst>
              <a:ext uri="{FF2B5EF4-FFF2-40B4-BE49-F238E27FC236}">
                <a16:creationId xmlns:a16="http://schemas.microsoft.com/office/drawing/2014/main" id="{631FEE4D-108B-4F1F-9F33-4C4C3E974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Image 3" descr="Une image contenant personne, intérieur, table, enfant&#10;&#10;Description générée automatiquement">
            <a:extLst>
              <a:ext uri="{FF2B5EF4-FFF2-40B4-BE49-F238E27FC236}">
                <a16:creationId xmlns:a16="http://schemas.microsoft.com/office/drawing/2014/main" id="{64E06086-490D-4DF1-AA6E-8F1D7221F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" r="9695" b="-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age 7" descr="Une image contenant herbe, extérieur, champ, enfant&#10;&#10;Description générée automatiquement">
            <a:extLst>
              <a:ext uri="{FF2B5EF4-FFF2-40B4-BE49-F238E27FC236}">
                <a16:creationId xmlns:a16="http://schemas.microsoft.com/office/drawing/2014/main" id="{E31230BF-B67D-46A8-A376-13BFAF2E3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17" r="2" b="1104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87251" y="2425742"/>
            <a:ext cx="3416085" cy="646331"/>
          </a:xfr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Arial"/>
                <a:ea typeface="+mn-ea"/>
                <a:cs typeface="Arial"/>
              </a:rPr>
              <a:t>Vivre une expérience et être témoin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25997" y="4011167"/>
            <a:ext cx="3429000" cy="369332"/>
          </a:xfr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Faire savoir et transmettre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4" descr="Une image contenant personne, intérieur, enfant, table&#10;&#10;Description générée automatiquement">
            <a:extLst>
              <a:ext uri="{FF2B5EF4-FFF2-40B4-BE49-F238E27FC236}">
                <a16:creationId xmlns:a16="http://schemas.microsoft.com/office/drawing/2014/main" id="{101DCBF0-97FB-450A-BD91-98777502C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" r="11061" b="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B411CE-C79B-45D2-AEE6-D299F8CE4F10}"/>
              </a:ext>
            </a:extLst>
          </p:cNvPr>
          <p:cNvSpPr txBox="1"/>
          <p:nvPr/>
        </p:nvSpPr>
        <p:spPr>
          <a:xfrm>
            <a:off x="435470" y="1242222"/>
            <a:ext cx="534550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b="1">
                <a:latin typeface="Arial"/>
                <a:cs typeface="Arial"/>
              </a:rPr>
              <a:t>Sensibiliser et informer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2000" b="1">
              <a:latin typeface="Arial"/>
              <a:cs typeface="Arial"/>
            </a:endParaRP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48CEFABA-21F4-496C-8545-59F6A79C2D35}"/>
              </a:ext>
            </a:extLst>
          </p:cNvPr>
          <p:cNvSpPr/>
          <p:nvPr/>
        </p:nvSpPr>
        <p:spPr>
          <a:xfrm>
            <a:off x="1515772" y="1701545"/>
            <a:ext cx="490779" cy="619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3C6981CD-5EC7-49B8-8AC2-6E3D0986AEF4}"/>
              </a:ext>
            </a:extLst>
          </p:cNvPr>
          <p:cNvSpPr/>
          <p:nvPr/>
        </p:nvSpPr>
        <p:spPr>
          <a:xfrm>
            <a:off x="1515771" y="3290120"/>
            <a:ext cx="490779" cy="619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872A0686-5DC6-4913-A7B1-E28AA449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6" y="5222977"/>
            <a:ext cx="2743200" cy="14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0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1780F3-61D9-4834-845D-721D86312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Observer pour son plaisir</a:t>
            </a:r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B4F619BF-6319-48CC-AAB3-CED59E765F75}"/>
              </a:ext>
            </a:extLst>
          </p:cNvPr>
          <p:cNvSpPr txBox="1">
            <a:spLocks/>
          </p:cNvSpPr>
          <p:nvPr/>
        </p:nvSpPr>
        <p:spPr>
          <a:xfrm>
            <a:off x="1363964" y="1499175"/>
            <a:ext cx="5000816" cy="8043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Pour améliorer les connaissances sur la biodiversité </a:t>
            </a:r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047FF80-39F1-4A4A-B5B8-C600A2D44F10}"/>
              </a:ext>
            </a:extLst>
          </p:cNvPr>
          <p:cNvSpPr txBox="1">
            <a:spLocks/>
          </p:cNvSpPr>
          <p:nvPr/>
        </p:nvSpPr>
        <p:spPr>
          <a:xfrm>
            <a:off x="3236676" y="2726124"/>
            <a:ext cx="5439934" cy="575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Pour mieux préserver la biodiversité </a:t>
            </a:r>
            <a:endParaRPr lang="fr-FR"/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4952D8FA-7E89-41F8-B771-EE07184FC7A7}"/>
              </a:ext>
            </a:extLst>
          </p:cNvPr>
          <p:cNvSpPr/>
          <p:nvPr/>
        </p:nvSpPr>
        <p:spPr>
          <a:xfrm rot="5400000">
            <a:off x="427211" y="1280934"/>
            <a:ext cx="852406" cy="736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1CBDF2A3-FD49-4137-BFE0-6BF4CE8D48F8}"/>
              </a:ext>
            </a:extLst>
          </p:cNvPr>
          <p:cNvSpPr/>
          <p:nvPr/>
        </p:nvSpPr>
        <p:spPr>
          <a:xfrm rot="5400000">
            <a:off x="2351583" y="2352899"/>
            <a:ext cx="852406" cy="736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29BFF078-E3D7-43BF-BB60-DD3BE4225AD9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770067-0EAE-4846-93C0-C2890F705AD7}"/>
              </a:ext>
            </a:extLst>
          </p:cNvPr>
          <p:cNvSpPr txBox="1"/>
          <p:nvPr/>
        </p:nvSpPr>
        <p:spPr>
          <a:xfrm>
            <a:off x="4173941" y="3822646"/>
            <a:ext cx="285943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000">
                <a:latin typeface="Arial"/>
                <a:cs typeface="Arial"/>
              </a:rPr>
              <a:t>Tous acteurs</a:t>
            </a:r>
          </a:p>
        </p:txBody>
      </p:sp>
      <p:pic>
        <p:nvPicPr>
          <p:cNvPr id="14" name="Image 1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5531891-5C09-4DC6-8D6E-3EE99A3EE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6" t="-169" b="10205"/>
          <a:stretch/>
        </p:blipFill>
        <p:spPr>
          <a:xfrm>
            <a:off x="567969" y="3708708"/>
            <a:ext cx="3351653" cy="2171525"/>
          </a:xfrm>
          <a:prstGeom prst="rect">
            <a:avLst/>
          </a:prstGeom>
        </p:spPr>
      </p:pic>
      <p:sp>
        <p:nvSpPr>
          <p:cNvPr id="15" name="ZoneTexte 1">
            <a:extLst>
              <a:ext uri="{FF2B5EF4-FFF2-40B4-BE49-F238E27FC236}">
                <a16:creationId xmlns:a16="http://schemas.microsoft.com/office/drawing/2014/main" id="{B2CAB41A-A412-4F23-A35D-7FDC0B733FCD}"/>
              </a:ext>
            </a:extLst>
          </p:cNvPr>
          <p:cNvSpPr txBox="1"/>
          <p:nvPr/>
        </p:nvSpPr>
        <p:spPr>
          <a:xfrm>
            <a:off x="4168613" y="4502687"/>
            <a:ext cx="785763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latin typeface="Arial"/>
                <a:ea typeface="+mn-lt"/>
                <a:cs typeface="Arial"/>
              </a:rPr>
              <a:t>Débutants, initiés ou experts dans le domaine de l’observation</a:t>
            </a:r>
            <a:endParaRPr lang="fr-FR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6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CFBEF9-B106-4E7F-8416-5F6748BD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496" y="804334"/>
            <a:ext cx="5633664" cy="575734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Trouver l'observatoire qui convient  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AD2F88-4152-462A-A643-F844954800B2}"/>
              </a:ext>
            </a:extLst>
          </p:cNvPr>
          <p:cNvSpPr txBox="1"/>
          <p:nvPr/>
        </p:nvSpPr>
        <p:spPr>
          <a:xfrm>
            <a:off x="206655" y="1052749"/>
            <a:ext cx="797440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>
                <a:ea typeface="+mn-lt"/>
                <a:cs typeface="+mn-lt"/>
              </a:rPr>
              <a:t>Oiseaux, mollusques, plantes, insectes pollinisateurs… </a:t>
            </a:r>
            <a:endParaRPr lang="fr-FR" sz="2000"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Saisonnalité </a:t>
            </a:r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En France, en Wallonie</a:t>
            </a:r>
            <a:endParaRPr lang="fr-FR"/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Observateur débutant ou confirmé</a:t>
            </a:r>
          </a:p>
          <a:p>
            <a:endParaRPr lang="fr-FR" sz="2000">
              <a:latin typeface="Calibri"/>
              <a:cs typeface="Calibri"/>
            </a:endParaRPr>
          </a:p>
          <a:p>
            <a:endParaRPr lang="fr-FR" sz="2000">
              <a:latin typeface="Arial"/>
              <a:cs typeface="Arial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7CBC8789-7FAF-433D-8091-76D7ABA02A57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  <p:pic>
        <p:nvPicPr>
          <p:cNvPr id="4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4725C6B-5A54-4550-8DC4-5A8745A4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763" y="2331096"/>
            <a:ext cx="2899798" cy="852730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28B75805-E242-40EF-A158-729C920CF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671" y="3928033"/>
            <a:ext cx="2734160" cy="1458618"/>
          </a:xfrm>
          <a:prstGeom prst="rect">
            <a:avLst/>
          </a:prstGeom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B64AA483-3446-4800-A083-1E3AE445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57" y="2328620"/>
            <a:ext cx="1374184" cy="1361268"/>
          </a:xfrm>
          <a:prstGeom prst="rect">
            <a:avLst/>
          </a:prstGeom>
        </p:spPr>
      </p:pic>
      <p:pic>
        <p:nvPicPr>
          <p:cNvPr id="10" name="Image 10" descr="Une image contenant dessin, chapeau&#10;&#10;Description générée automatiquement">
            <a:extLst>
              <a:ext uri="{FF2B5EF4-FFF2-40B4-BE49-F238E27FC236}">
                <a16:creationId xmlns:a16="http://schemas.microsoft.com/office/drawing/2014/main" id="{BCAABFA9-1CFE-4728-B594-F70E4FBF1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176" y="3977685"/>
            <a:ext cx="1365788" cy="13787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DDE512-1943-445C-AA1E-EE1CF013F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730" y="3979542"/>
            <a:ext cx="1686380" cy="1384154"/>
          </a:xfrm>
          <a:prstGeom prst="rect">
            <a:avLst/>
          </a:prstGeom>
        </p:spPr>
      </p:pic>
      <p:pic>
        <p:nvPicPr>
          <p:cNvPr id="13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6B630E-8AB3-42A3-B1FA-5213855F2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136" y="3977403"/>
            <a:ext cx="2182484" cy="139047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78A3E6A-1BFE-4AA9-8092-785778F2D960}"/>
              </a:ext>
            </a:extLst>
          </p:cNvPr>
          <p:cNvSpPr txBox="1"/>
          <p:nvPr/>
        </p:nvSpPr>
        <p:spPr>
          <a:xfrm>
            <a:off x="324929" y="2884098"/>
            <a:ext cx="37352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000">
                <a:latin typeface="Arial"/>
                <a:cs typeface="Arial"/>
              </a:rPr>
              <a:t>Et bien d'autres...</a:t>
            </a:r>
          </a:p>
        </p:txBody>
      </p:sp>
    </p:spTree>
    <p:extLst>
      <p:ext uri="{BB962C8B-B14F-4D97-AF65-F5344CB8AC3E}">
        <p14:creationId xmlns:p14="http://schemas.microsoft.com/office/powerpoint/2010/main" val="331762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Nature en ville : le cimetière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1888468" y="864648"/>
            <a:ext cx="7375173" cy="374987"/>
          </a:xfrm>
        </p:spPr>
        <p:txBody>
          <a:bodyPr/>
          <a:lstStyle/>
          <a:p>
            <a:r>
              <a:rPr lang="fr-FR" b="1"/>
              <a:t>Du cimetière minéral au cimetière végétal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866816" y="879595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94" y="1594297"/>
            <a:ext cx="11019020" cy="36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4307E18-1543-4121-82E2-0835493131F3}"/>
              </a:ext>
            </a:extLst>
          </p:cNvPr>
          <p:cNvSpPr txBox="1">
            <a:spLocks/>
          </p:cNvSpPr>
          <p:nvPr/>
        </p:nvSpPr>
        <p:spPr>
          <a:xfrm>
            <a:off x="459896" y="956734"/>
            <a:ext cx="4510037" cy="575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Observatoire transfrontalier </a:t>
            </a:r>
            <a:endParaRPr lang="fr-FR"/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03E03A1-E96C-480D-9FD8-D90E8122C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13" y="4672030"/>
            <a:ext cx="4745065" cy="5258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E41812-7E97-4216-A08B-E8472C240E05}"/>
              </a:ext>
            </a:extLst>
          </p:cNvPr>
          <p:cNvSpPr txBox="1"/>
          <p:nvPr/>
        </p:nvSpPr>
        <p:spPr>
          <a:xfrm>
            <a:off x="396815" y="2007079"/>
            <a:ext cx="53167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latin typeface="Arial"/>
                <a:ea typeface="+mn-lt"/>
                <a:cs typeface="Arial"/>
              </a:rPr>
              <a:t>Permettre à tous les naturalistes de stocker, de gérer et de partager leurs observations de la nature </a:t>
            </a:r>
            <a:endParaRPr lang="fr-FR" sz="2400">
              <a:latin typeface="Arial"/>
              <a:cs typeface="Arial"/>
            </a:endParaRPr>
          </a:p>
        </p:txBody>
      </p:sp>
      <p:graphicFrame>
        <p:nvGraphicFramePr>
          <p:cNvPr id="11" name="Diagramme 11">
            <a:extLst>
              <a:ext uri="{FF2B5EF4-FFF2-40B4-BE49-F238E27FC236}">
                <a16:creationId xmlns:a16="http://schemas.microsoft.com/office/drawing/2014/main" id="{C4DE7B44-CD44-43C0-802B-BCE70B8C7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076500"/>
              </p:ext>
            </p:extLst>
          </p:nvPr>
        </p:nvGraphicFramePr>
        <p:xfrm>
          <a:off x="5564039" y="694428"/>
          <a:ext cx="6627960" cy="532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9" name="Titre 2">
            <a:extLst>
              <a:ext uri="{FF2B5EF4-FFF2-40B4-BE49-F238E27FC236}">
                <a16:creationId xmlns:a16="http://schemas.microsoft.com/office/drawing/2014/main" id="{2A59D1FC-FD36-4A88-8608-98C10BD7424C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</p:spTree>
    <p:extLst>
      <p:ext uri="{BB962C8B-B14F-4D97-AF65-F5344CB8AC3E}">
        <p14:creationId xmlns:p14="http://schemas.microsoft.com/office/powerpoint/2010/main" val="249594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3" descr="Une image contenant herbe, extérieur, bâtiment, parc&#10;&#10;Description générée automatiquement">
            <a:extLst>
              <a:ext uri="{FF2B5EF4-FFF2-40B4-BE49-F238E27FC236}">
                <a16:creationId xmlns:a16="http://schemas.microsoft.com/office/drawing/2014/main" id="{B69B9EC2-6880-4BD9-8A39-ED650D3D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23680"/>
          <a:stretch/>
        </p:blipFill>
        <p:spPr>
          <a:xfrm>
            <a:off x="20" y="-967920"/>
            <a:ext cx="12191980" cy="67055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525462"/>
            <a:ext cx="9144000" cy="2900518"/>
          </a:xfrm>
        </p:spPr>
        <p:txBody>
          <a:bodyPr lIns="91440" tIns="45720" rIns="91440" bIns="4572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Lato"/>
              </a:rPr>
              <a:t>Cimetière Nature </a:t>
            </a:r>
            <a:br>
              <a:rPr lang="en-US">
                <a:solidFill>
                  <a:srgbClr val="FFFFFF"/>
                </a:solidFill>
                <a:latin typeface="Lato"/>
              </a:rPr>
            </a:br>
            <a:r>
              <a:rPr lang="en-US">
                <a:solidFill>
                  <a:srgbClr val="FFFFFF"/>
                </a:solidFill>
                <a:latin typeface="Lato"/>
              </a:rPr>
              <a:t>et observations participatives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Lato"/>
              </a:rPr>
              <a:t>Merci de </a:t>
            </a:r>
            <a:r>
              <a:rPr lang="en-US" err="1">
                <a:solidFill>
                  <a:srgbClr val="FFFFFF"/>
                </a:solidFill>
                <a:latin typeface="Lato"/>
              </a:rPr>
              <a:t>votre</a:t>
            </a:r>
            <a:r>
              <a:rPr lang="en-US">
                <a:solidFill>
                  <a:srgbClr val="FFFFFF"/>
                </a:solidFill>
                <a:latin typeface="Lato"/>
              </a:rPr>
              <a:t> attention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Image 16">
            <a:extLst>
              <a:ext uri="{FF2B5EF4-FFF2-40B4-BE49-F238E27FC236}">
                <a16:creationId xmlns:a16="http://schemas.microsoft.com/office/drawing/2014/main" id="{C5719B40-9E72-4321-8A12-649DBF5B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315" y="5758713"/>
            <a:ext cx="4757964" cy="11036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F57FEF-C224-4B98-87DA-993B35EB2665}"/>
              </a:ext>
            </a:extLst>
          </p:cNvPr>
          <p:cNvSpPr/>
          <p:nvPr/>
        </p:nvSpPr>
        <p:spPr>
          <a:xfrm>
            <a:off x="-1361" y="5755368"/>
            <a:ext cx="7428592" cy="11012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20">
            <a:extLst>
              <a:ext uri="{FF2B5EF4-FFF2-40B4-BE49-F238E27FC236}">
                <a16:creationId xmlns:a16="http://schemas.microsoft.com/office/drawing/2014/main" id="{C2D5B8C5-81B5-4E1A-A556-F04E63EE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178"/>
            <a:ext cx="2743200" cy="10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Évolution des cimetières</a:t>
            </a:r>
            <a:endParaRPr lang="fr-BE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1"/>
          </p:nvPr>
        </p:nvSpPr>
        <p:spPr>
          <a:xfrm>
            <a:off x="172030" y="663433"/>
            <a:ext cx="562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B0F0"/>
                </a:solidFill>
              </a:rPr>
              <a:t>Autrefois : l’omniprésence du végétal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819" y="3609599"/>
            <a:ext cx="3168936" cy="23743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659" y="2373819"/>
            <a:ext cx="2041815" cy="2471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/>
          <a:srcRect l="3888" t="4062" r="4904" b="2218"/>
          <a:stretch/>
        </p:blipFill>
        <p:spPr>
          <a:xfrm>
            <a:off x="2251219" y="1098838"/>
            <a:ext cx="3592474" cy="22492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260122" y="3240386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Niort</a:t>
            </a:r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6971168" y="1032765"/>
            <a:ext cx="4065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>
                <a:solidFill>
                  <a:srgbClr val="00B050"/>
                </a:solidFill>
              </a:rPr>
              <a:t>Aujourd’hui : l’uniformité des pierres tombales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/>
          <a:srcRect r="2199"/>
          <a:stretch/>
        </p:blipFill>
        <p:spPr>
          <a:xfrm>
            <a:off x="6174631" y="1777951"/>
            <a:ext cx="5803271" cy="33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Évolution des cimetières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/>
          <a:srcRect l="1663" t="4194" r="4293" b="2292"/>
          <a:stretch/>
        </p:blipFill>
        <p:spPr>
          <a:xfrm>
            <a:off x="172030" y="1944299"/>
            <a:ext cx="3962806" cy="3105085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36" y="1659469"/>
            <a:ext cx="2651287" cy="39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/>
          <a:srcRect r="1773"/>
          <a:stretch/>
        </p:blipFill>
        <p:spPr>
          <a:xfrm>
            <a:off x="7505323" y="1532721"/>
            <a:ext cx="3820561" cy="2876871"/>
          </a:xfrm>
          <a:prstGeom prst="rect">
            <a:avLst/>
          </a:prstGeom>
        </p:spPr>
      </p:pic>
      <p:sp>
        <p:nvSpPr>
          <p:cNvPr id="17" name="Espace réservé du texte 6"/>
          <p:cNvSpPr>
            <a:spLocks noGrp="1"/>
          </p:cNvSpPr>
          <p:nvPr>
            <p:ph type="body" idx="1"/>
          </p:nvPr>
        </p:nvSpPr>
        <p:spPr>
          <a:xfrm>
            <a:off x="307495" y="804334"/>
            <a:ext cx="8374777" cy="575734"/>
          </a:xfrm>
        </p:spPr>
        <p:txBody>
          <a:bodyPr/>
          <a:lstStyle/>
          <a:p>
            <a:r>
              <a:rPr lang="fr-FR"/>
              <a:t>Une utilisation récente des produits phytosanitaires (1960)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5323" y="4514528"/>
            <a:ext cx="1068081" cy="14185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6381" y="4671695"/>
            <a:ext cx="1169503" cy="121042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81866" y="4716284"/>
            <a:ext cx="1366052" cy="10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Vers le zéro phyto - Réglementation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29068" y="2003173"/>
            <a:ext cx="1898912" cy="2863824"/>
            <a:chOff x="4211960" y="1488346"/>
            <a:chExt cx="1791598" cy="2854588"/>
          </a:xfrm>
        </p:grpSpPr>
        <p:cxnSp>
          <p:nvCxnSpPr>
            <p:cNvPr id="10" name="Connecteur droit 9"/>
            <p:cNvCxnSpPr>
              <a:cxnSpLocks noChangeAspect="1"/>
            </p:cNvCxnSpPr>
            <p:nvPr/>
          </p:nvCxnSpPr>
          <p:spPr>
            <a:xfrm>
              <a:off x="4211960" y="3544727"/>
              <a:ext cx="179159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4378952" y="3576101"/>
              <a:ext cx="1512715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Des ouvriers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381890" y="3913437"/>
              <a:ext cx="1454517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Des usagers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3894" y="2060280"/>
              <a:ext cx="1267731" cy="1269001"/>
            </a:xfrm>
            <a:prstGeom prst="rect">
              <a:avLst/>
            </a:prstGeom>
          </p:spPr>
        </p:pic>
        <p:cxnSp>
          <p:nvCxnSpPr>
            <p:cNvPr id="14" name="Connecteur droit 13"/>
            <p:cNvCxnSpPr>
              <a:cxnSpLocks noChangeAspect="1"/>
            </p:cNvCxnSpPr>
            <p:nvPr/>
          </p:nvCxnSpPr>
          <p:spPr>
            <a:xfrm>
              <a:off x="4211960" y="1843727"/>
              <a:ext cx="179159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212653" y="1488346"/>
              <a:ext cx="1790213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Santé publique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80140" y="1970348"/>
            <a:ext cx="2658036" cy="3632679"/>
            <a:chOff x="6441192" y="1488347"/>
            <a:chExt cx="2485208" cy="347206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1119" y="2060279"/>
              <a:ext cx="1267731" cy="1269001"/>
            </a:xfrm>
            <a:prstGeom prst="rect">
              <a:avLst/>
            </a:prstGeom>
          </p:spPr>
        </p:pic>
        <p:cxnSp>
          <p:nvCxnSpPr>
            <p:cNvPr id="18" name="Connecteur droit 17"/>
            <p:cNvCxnSpPr>
              <a:cxnSpLocks noChangeAspect="1"/>
            </p:cNvCxnSpPr>
            <p:nvPr/>
          </p:nvCxnSpPr>
          <p:spPr>
            <a:xfrm>
              <a:off x="6769187" y="1843726"/>
              <a:ext cx="1791597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cxnSpLocks noChangeAspect="1"/>
            </p:cNvCxnSpPr>
            <p:nvPr/>
          </p:nvCxnSpPr>
          <p:spPr>
            <a:xfrm>
              <a:off x="6769187" y="3544727"/>
              <a:ext cx="1791597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7134180" y="1488347"/>
              <a:ext cx="1061613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Ecologie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705442" y="3574222"/>
              <a:ext cx="1915614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Respect des sols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654843" y="3896764"/>
              <a:ext cx="2019029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Respect des eaux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441192" y="4224994"/>
              <a:ext cx="2485208" cy="73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Protection de la flore </a:t>
              </a:r>
            </a:p>
            <a:p>
              <a:pPr algn="ctr"/>
              <a:r>
                <a:rPr lang="fr-FR" sz="2200"/>
                <a:t>et de la faune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9584290" y="3258847"/>
            <a:ext cx="2437677" cy="2218614"/>
            <a:chOff x="9137525" y="3415042"/>
            <a:chExt cx="2437677" cy="2218614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7525" y="3415042"/>
              <a:ext cx="2437677" cy="211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10946704" y="5418212"/>
              <a:ext cx="5261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/>
                <a:t>© PNRA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338383" y="1120738"/>
            <a:ext cx="1539956" cy="2092772"/>
            <a:chOff x="6588224" y="116632"/>
            <a:chExt cx="1787885" cy="237568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16632"/>
              <a:ext cx="1787885" cy="2345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7668344" y="2276872"/>
              <a:ext cx="5261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/>
                <a:t>© PNRA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5620913" y="1747721"/>
            <a:ext cx="2680574" cy="3907160"/>
            <a:chOff x="5620913" y="1747721"/>
            <a:chExt cx="2680574" cy="3907160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13" y="1747721"/>
              <a:ext cx="2651287" cy="3907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Croix 29"/>
            <p:cNvSpPr/>
            <p:nvPr/>
          </p:nvSpPr>
          <p:spPr>
            <a:xfrm rot="2656374">
              <a:off x="5781487" y="2955826"/>
              <a:ext cx="2520000" cy="2520000"/>
            </a:xfrm>
            <a:prstGeom prst="plus">
              <a:avLst>
                <a:gd name="adj" fmla="val 43992"/>
              </a:avLst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7091665" y="5633656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47866" y="670503"/>
            <a:ext cx="6596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Zéro pesticide dans les espaces publics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janvier 2017 en France*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juin 2019 en Belgique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826" y="5858479"/>
            <a:ext cx="42114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/>
              <a:t>* Seuls les cimetières dédiés à un usage avéré de promenade sont concernés </a:t>
            </a:r>
          </a:p>
        </p:txBody>
      </p:sp>
    </p:spTree>
    <p:extLst>
      <p:ext uri="{BB962C8B-B14F-4D97-AF65-F5344CB8AC3E}">
        <p14:creationId xmlns:p14="http://schemas.microsoft.com/office/powerpoint/2010/main" val="385239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rbes_Cimetiere.jpg"/>
          <p:cNvPicPr>
            <a:picLocks noChangeAspect="1"/>
          </p:cNvPicPr>
          <p:nvPr/>
        </p:nvPicPr>
        <p:blipFill>
          <a:blip r:embed="rId3" cstate="print"/>
          <a:srcRect l="25312" t="5256"/>
          <a:stretch>
            <a:fillRect/>
          </a:stretch>
        </p:blipFill>
        <p:spPr>
          <a:xfrm>
            <a:off x="7448550" y="3156670"/>
            <a:ext cx="3905250" cy="2785236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Vers le zéro phyto – Accompagner le changement</a:t>
            </a:r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307496" y="664633"/>
            <a:ext cx="9280124" cy="575734"/>
          </a:xfrm>
        </p:spPr>
        <p:txBody>
          <a:bodyPr/>
          <a:lstStyle/>
          <a:p>
            <a:r>
              <a:rPr lang="fr-FR"/>
              <a:t>Accompagner le changement pour une meilleure acceptation 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26546" y="1208618"/>
            <a:ext cx="5140804" cy="5058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chemeClr val="tx2"/>
                </a:solidFill>
              </a:rPr>
              <a:t>Approche culturelle et psychologique</a:t>
            </a:r>
          </a:p>
          <a:p>
            <a:pPr algn="l"/>
            <a:endParaRPr lang="fr-FR" sz="2000">
              <a:solidFill>
                <a:schemeClr val="tx2"/>
              </a:solidFill>
            </a:endParaRPr>
          </a:p>
        </p:txBody>
      </p:sp>
      <p:sp>
        <p:nvSpPr>
          <p:cNvPr id="11" name="Pensées 10"/>
          <p:cNvSpPr/>
          <p:nvPr/>
        </p:nvSpPr>
        <p:spPr>
          <a:xfrm>
            <a:off x="4229100" y="1581150"/>
            <a:ext cx="2457450" cy="1447800"/>
          </a:xfrm>
          <a:prstGeom prst="cloudCallout">
            <a:avLst>
              <a:gd name="adj1" fmla="val -34787"/>
              <a:gd name="adj2" fmla="val 79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Recueillement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829800" y="1143000"/>
            <a:ext cx="1676400" cy="838200"/>
          </a:xfrm>
          <a:prstGeom prst="wedgeRoundRectCallout">
            <a:avLst>
              <a:gd name="adj1" fmla="val -42751"/>
              <a:gd name="adj2" fmla="val 85957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C’est sale »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0134600" y="2476500"/>
            <a:ext cx="1885950" cy="838200"/>
          </a:xfrm>
          <a:prstGeom prst="wedgeRoundRectCallout">
            <a:avLst>
              <a:gd name="adj1" fmla="val -42751"/>
              <a:gd name="adj2" fmla="val 85957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Le cimetière est négligé »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067550" y="2590800"/>
            <a:ext cx="1676400" cy="838200"/>
          </a:xfrm>
          <a:prstGeom prst="wedgeRoundRectCallout">
            <a:avLst>
              <a:gd name="adj1" fmla="val -8660"/>
              <a:gd name="adj2" fmla="val 92776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Quel irrespect »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524750" y="1257300"/>
            <a:ext cx="1924050" cy="838200"/>
          </a:xfrm>
          <a:prstGeom prst="wedgeRoundRectCallout">
            <a:avLst>
              <a:gd name="adj1" fmla="val 27546"/>
              <a:gd name="adj2" fmla="val 95048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C’est la jungle 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53800" y="5772150"/>
            <a:ext cx="5143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/>
              <a:t>© </a:t>
            </a:r>
            <a:r>
              <a:rPr lang="fr-FR" sz="800" err="1"/>
              <a:t>VdN</a:t>
            </a:r>
            <a:endParaRPr lang="fr-FR" sz="800"/>
          </a:p>
        </p:txBody>
      </p:sp>
      <p:sp>
        <p:nvSpPr>
          <p:cNvPr id="17" name="Pensées 11"/>
          <p:cNvSpPr/>
          <p:nvPr/>
        </p:nvSpPr>
        <p:spPr>
          <a:xfrm>
            <a:off x="514350" y="1790700"/>
            <a:ext cx="2733390" cy="1104900"/>
          </a:xfrm>
          <a:prstGeom prst="cloudCallout">
            <a:avLst>
              <a:gd name="adj1" fmla="val 20808"/>
              <a:gd name="adj2" fmla="val 87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Mémoire</a:t>
            </a:r>
          </a:p>
        </p:txBody>
      </p:sp>
      <p:sp>
        <p:nvSpPr>
          <p:cNvPr id="27650" name="AutoShape 2" descr="Le jardin du souvenir © Bruno Derbord.jpg"/>
          <p:cNvSpPr>
            <a:spLocks noChangeAspect="1" noChangeArrowheads="1"/>
          </p:cNvSpPr>
          <p:nvPr/>
        </p:nvSpPr>
        <p:spPr bwMode="auto">
          <a:xfrm>
            <a:off x="155575" y="-936625"/>
            <a:ext cx="2952750" cy="1962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Picture 19" descr="Nior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4974" y="3429000"/>
            <a:ext cx="3769773" cy="2505075"/>
          </a:xfrm>
          <a:prstGeom prst="rect">
            <a:avLst/>
          </a:prstGeom>
        </p:spPr>
      </p:pic>
      <p:sp>
        <p:nvSpPr>
          <p:cNvPr id="12" name="Pensées 11"/>
          <p:cNvSpPr/>
          <p:nvPr/>
        </p:nvSpPr>
        <p:spPr>
          <a:xfrm>
            <a:off x="0" y="3429000"/>
            <a:ext cx="2019300" cy="1085850"/>
          </a:xfrm>
          <a:prstGeom prst="cloudCallout">
            <a:avLst>
              <a:gd name="adj1" fmla="val 27624"/>
              <a:gd name="adj2" fmla="val 74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Propreté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5657850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/>
              <a:t>Jardin du souvenir (Niort)</a:t>
            </a:r>
          </a:p>
        </p:txBody>
      </p:sp>
    </p:spTree>
    <p:extLst>
      <p:ext uri="{BB962C8B-B14F-4D97-AF65-F5344CB8AC3E}">
        <p14:creationId xmlns:p14="http://schemas.microsoft.com/office/powerpoint/2010/main" val="281617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Communiquer : la clé de la réussite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3242" y="1182426"/>
            <a:ext cx="6625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400"/>
              <a:t> Préserver la santé des ouvriers et des usagers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Préserver  la biodiversité, l’eau et les sols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Améliorer le cadre et la qualité de vie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Diminuer les coûts d’entretien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Respecter la nouvelle réglementation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10263"/>
            <a:ext cx="3852505" cy="17580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3528" y="5603740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171856" y="5856990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379686" y="760886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Sensibiliser aux enjeux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010" y="3907047"/>
            <a:ext cx="2282075" cy="1498349"/>
          </a:xfrm>
          <a:prstGeom prst="rect">
            <a:avLst/>
          </a:prstGeom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399" y="942869"/>
            <a:ext cx="3056022" cy="51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40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Communiquer : la clé de la réussite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205360" y="5435298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307496" y="664633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Faire changer de regard sur les herbes folles</a:t>
            </a:r>
          </a:p>
        </p:txBody>
      </p:sp>
      <p:pic>
        <p:nvPicPr>
          <p:cNvPr id="11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8923" y="849973"/>
            <a:ext cx="2990438" cy="2579027"/>
          </a:xfrm>
          <a:prstGeom prst="rect">
            <a:avLst/>
          </a:prstGeom>
        </p:spPr>
      </p:pic>
      <p:grpSp>
        <p:nvGrpSpPr>
          <p:cNvPr id="12" name="Groupe 5"/>
          <p:cNvGrpSpPr/>
          <p:nvPr/>
        </p:nvGrpSpPr>
        <p:grpSpPr>
          <a:xfrm>
            <a:off x="8183880" y="3429000"/>
            <a:ext cx="3658102" cy="2434738"/>
            <a:chOff x="4427984" y="2636912"/>
            <a:chExt cx="4536504" cy="362313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780928"/>
              <a:ext cx="4536504" cy="3479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427984" y="2636912"/>
              <a:ext cx="305723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80" y="1130886"/>
            <a:ext cx="6141720" cy="488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50695"/>
            <a:ext cx="14287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40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36 collectivités d'Occitanie ont reçu le label « Terre Saine – Communes  sans pesticides » - JEV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0201389" y="3429000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Centre (Maubeuge)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94616" y="3497580"/>
            <a:ext cx="601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ADALIA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(In)former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23062"/>
            <a:ext cx="2438400" cy="1828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0245" y="3938729"/>
            <a:ext cx="2418276" cy="1813213"/>
          </a:xfrm>
          <a:prstGeom prst="rect">
            <a:avLst/>
          </a:prstGeom>
        </p:spPr>
      </p:pic>
      <p:pic>
        <p:nvPicPr>
          <p:cNvPr id="16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63" y="1280160"/>
            <a:ext cx="2956560" cy="2217420"/>
          </a:xfrm>
          <a:prstGeom prst="rect">
            <a:avLst/>
          </a:prstGeom>
        </p:spPr>
      </p:pic>
      <p:pic>
        <p:nvPicPr>
          <p:cNvPr id="17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43" y="968225"/>
            <a:ext cx="3281033" cy="2460775"/>
          </a:xfrm>
          <a:prstGeom prst="rect">
            <a:avLst/>
          </a:prstGeom>
        </p:spPr>
      </p:pic>
      <p:sp>
        <p:nvSpPr>
          <p:cNvPr id="18" name="Espace réservé du texte 6"/>
          <p:cNvSpPr txBox="1">
            <a:spLocks/>
          </p:cNvSpPr>
          <p:nvPr/>
        </p:nvSpPr>
        <p:spPr>
          <a:xfrm>
            <a:off x="307496" y="664633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Informer sur l’évolution des pratiques d’entretien</a:t>
            </a:r>
          </a:p>
        </p:txBody>
      </p:sp>
      <p:sp>
        <p:nvSpPr>
          <p:cNvPr id="19" name="Espace réservé du texte 6"/>
          <p:cNvSpPr txBox="1">
            <a:spLocks/>
          </p:cNvSpPr>
          <p:nvPr/>
        </p:nvSpPr>
        <p:spPr>
          <a:xfrm>
            <a:off x="313456" y="3697393"/>
            <a:ext cx="8419064" cy="73744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Accompagner les techniciens sur les nouvelles pratiques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9" y="1379742"/>
            <a:ext cx="2913287" cy="20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AutoShape 2" descr="https://dsm01pap001files.storage.live.com/y4mI_NO3zIlXmM9pOKbXm6j_KquL8nMcGI_UWzZRM5LmWgjwYCgZcgYaieIgta80tlWvRc5_kThVEPLkcXoG_rwuJyaOKkw-6ofjkEocC-PC7EUbC3Di5PGz6Tl93EQcwQsGr4Ecl2a2x8oGvOnbfFYu6epPf7b2_wKOTBrxeR8l1kjmN7hmbMBg56kScs-NsTEjiVQbhHUwVEXT0pptxAJKQ/IMG_5092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6" name="AutoShape 4" descr="https://dsm01pap001files.storage.live.com/y4mI_NO3zIlXmM9pOKbXm6j_KquL8nMcGI_UWzZRM5LmWgjwYCgZcgYaieIgta80tlWvRc5_kThVEPLkcXoG_rwuJyaOKkw-6ofjkEocC-PC7EUbC3Di5PGz6Tl93EQcwQsGr4Ecl2a2x8oGvOnbfFYu6epPf7b2_wKOTBrxeR8l1kjmN7hmbMBg56kScs-NsTEjiVQbhHUwVEXT0pptxAJKQ/IMG_5092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8" name="AutoShape 6" descr="https://dm2302files.storage.live.com/y4mFnjRE54K5wVQTSu23Jpr_FpQwRc42UUqSRhvF7YdxzEJrhg-yiQTXjmPaKGZAXe8hBvl-L7mJC5e2TNcUomr9nf7Bbzg6uy_vKLy0-g2ali8qJ3F_UGB-uLkzf7Sx5N8Ma5FOvZMBb4BLkXpI5jl4-bAWY_af3wlsgrOHJrdXuK05pmr5_bq_XarTN8SSl4SiygtghNO4jbz8ARRZCZArA/IMG_5111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Picture 22" descr="Ppt_Formation_C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6860" y="4257674"/>
            <a:ext cx="2156460" cy="16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075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FEF375-6F0F-4487-B7B5-4EB57D8A63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54A9C2-E745-4282-9C22-2E7CE2BDF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908ae-d96b-45fe-8961-4897c443e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594BE0-22F1-46BE-A947-16800C9408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Office PowerPoint</Application>
  <PresentationFormat>Breitbild</PresentationFormat>
  <Paragraphs>162</Paragraphs>
  <Slides>21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Wingdings</vt:lpstr>
      <vt:lpstr>Couvertures</vt:lpstr>
      <vt:lpstr>Contenu</vt:lpstr>
      <vt:lpstr>Cimetière Nature  et observations participatives</vt:lpstr>
      <vt:lpstr>Nature en ville : le cimetière</vt:lpstr>
      <vt:lpstr>Évolution des cimetières</vt:lpstr>
      <vt:lpstr>Évolution des cimetières</vt:lpstr>
      <vt:lpstr>Vers le zéro phyto - Réglementation</vt:lpstr>
      <vt:lpstr>Vers le zéro phyto – Accompagner le changement</vt:lpstr>
      <vt:lpstr>Communiquer : la clé de la réussite</vt:lpstr>
      <vt:lpstr>Communiquer : la clé de la réussite</vt:lpstr>
      <vt:lpstr>(In)former</vt:lpstr>
      <vt:lpstr>(In)former</vt:lpstr>
      <vt:lpstr>Les cimetières paysagers en Europe</vt:lpstr>
      <vt:lpstr>Valoriser  l’éco-exemplarité</vt:lpstr>
      <vt:lpstr>Le label Cimetière Nature</vt:lpstr>
      <vt:lpstr>Le label Cimetière Nature</vt:lpstr>
      <vt:lpstr>Le label Cimetière Nature</vt:lpstr>
      <vt:lpstr>Observations participatives</vt:lpstr>
      <vt:lpstr>Vivre une expérience et être témoin</vt:lpstr>
      <vt:lpstr>PowerPoint-Präsentation</vt:lpstr>
      <vt:lpstr>PowerPoint-Präsentation</vt:lpstr>
      <vt:lpstr>PowerPoint-Präsentation</vt:lpstr>
      <vt:lpstr>Cimetière Nature  et observations participatives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Julian Fieml</cp:lastModifiedBy>
  <cp:revision>125</cp:revision>
  <dcterms:created xsi:type="dcterms:W3CDTF">2019-10-14T08:46:11Z</dcterms:created>
  <dcterms:modified xsi:type="dcterms:W3CDTF">2022-06-15T08:32:40Z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