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0" r:id="rId5"/>
  </p:sldMasterIdLst>
  <p:notesMasterIdLst>
    <p:notesMasterId r:id="rId19"/>
  </p:notesMasterIdLst>
  <p:handoutMasterIdLst>
    <p:handoutMasterId r:id="rId20"/>
  </p:handoutMasterIdLst>
  <p:sldIdLst>
    <p:sldId id="256" r:id="rId6"/>
    <p:sldId id="339" r:id="rId7"/>
    <p:sldId id="340" r:id="rId8"/>
    <p:sldId id="341" r:id="rId9"/>
    <p:sldId id="322" r:id="rId10"/>
    <p:sldId id="336" r:id="rId11"/>
    <p:sldId id="338" r:id="rId12"/>
    <p:sldId id="337" r:id="rId13"/>
    <p:sldId id="260" r:id="rId14"/>
    <p:sldId id="342" r:id="rId15"/>
    <p:sldId id="259" r:id="rId16"/>
    <p:sldId id="343" r:id="rId17"/>
    <p:sldId id="25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A97"/>
    <a:srgbClr val="343C0C"/>
    <a:srgbClr val="B2CD29"/>
    <a:srgbClr val="BC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5" autoAdjust="0"/>
    <p:restoredTop sz="94660"/>
  </p:normalViewPr>
  <p:slideViewPr>
    <p:cSldViewPr snapToGrid="0">
      <p:cViewPr varScale="1">
        <p:scale>
          <a:sx n="108" d="100"/>
          <a:sy n="108" d="100"/>
        </p:scale>
        <p:origin x="1248" y="108"/>
      </p:cViewPr>
      <p:guideLst/>
    </p:cSldViewPr>
  </p:slideViewPr>
  <p:notesTextViewPr>
    <p:cViewPr>
      <p:scale>
        <a:sx n="1" d="1"/>
        <a:sy n="1" d="1"/>
      </p:scale>
      <p:origin x="0" y="0"/>
    </p:cViewPr>
  </p:notesTextViewPr>
  <p:notesViewPr>
    <p:cSldViewPr snapToGrid="0">
      <p:cViewPr varScale="1">
        <p:scale>
          <a:sx n="76" d="100"/>
          <a:sy n="76" d="100"/>
        </p:scale>
        <p:origin x="275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FB02A-409B-4798-B7C7-A3B7D62842E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fr-FR"/>
        </a:p>
      </dgm:t>
    </dgm:pt>
    <dgm:pt modelId="{5E975C65-CE82-40A5-B402-4A6972440EF7}">
      <dgm:prSet phldrT="[Texte]" custT="1"/>
      <dgm:spPr/>
      <dgm:t>
        <a:bodyPr/>
        <a:lstStyle/>
        <a:p>
          <a:r>
            <a:rPr lang="fr-FR" sz="1400" b="1" dirty="0"/>
            <a:t>Lutte contre l’artificialisation des sols</a:t>
          </a:r>
        </a:p>
      </dgm:t>
    </dgm:pt>
    <dgm:pt modelId="{A40FEA10-4DB7-4778-B380-C9BE874C691C}" type="parTrans" cxnId="{DD134619-D807-4213-8816-105A455552E5}">
      <dgm:prSet/>
      <dgm:spPr/>
      <dgm:t>
        <a:bodyPr/>
        <a:lstStyle/>
        <a:p>
          <a:endParaRPr lang="fr-FR" sz="3200"/>
        </a:p>
      </dgm:t>
    </dgm:pt>
    <dgm:pt modelId="{0AA1E78E-CE39-42E7-8381-5FC795D536B6}" type="sibTrans" cxnId="{DD134619-D807-4213-8816-105A455552E5}">
      <dgm:prSet custT="1"/>
      <dgm:spPr/>
      <dgm:t>
        <a:bodyPr/>
        <a:lstStyle/>
        <a:p>
          <a:endParaRPr lang="fr-FR" sz="2800"/>
        </a:p>
      </dgm:t>
    </dgm:pt>
    <dgm:pt modelId="{30664F74-575F-4D1D-9012-E6730EA9548E}">
      <dgm:prSet phldrT="[Texte]" custT="1"/>
      <dgm:spPr/>
      <dgm:t>
        <a:bodyPr/>
        <a:lstStyle/>
        <a:p>
          <a:r>
            <a:rPr lang="fr-FR" sz="1400" b="1" dirty="0"/>
            <a:t>Lutte contre le réchauffement climatique </a:t>
          </a:r>
          <a:br>
            <a:rPr lang="fr-FR" sz="1400" b="1" dirty="0"/>
          </a:br>
          <a:r>
            <a:rPr lang="fr-FR" sz="1400" b="1" dirty="0"/>
            <a:t>(ex: les îlots de chaleur)</a:t>
          </a:r>
        </a:p>
      </dgm:t>
    </dgm:pt>
    <dgm:pt modelId="{AC9B55EB-FBFB-44A6-B44D-29B08EF79D05}" type="parTrans" cxnId="{754B724E-B758-41BE-A355-76753E895123}">
      <dgm:prSet/>
      <dgm:spPr/>
      <dgm:t>
        <a:bodyPr/>
        <a:lstStyle/>
        <a:p>
          <a:endParaRPr lang="fr-FR" sz="3200"/>
        </a:p>
      </dgm:t>
    </dgm:pt>
    <dgm:pt modelId="{34C700F1-2A52-41F9-AED6-492001428B28}" type="sibTrans" cxnId="{754B724E-B758-41BE-A355-76753E895123}">
      <dgm:prSet custT="1"/>
      <dgm:spPr/>
      <dgm:t>
        <a:bodyPr/>
        <a:lstStyle/>
        <a:p>
          <a:endParaRPr lang="fr-FR" sz="2800"/>
        </a:p>
      </dgm:t>
    </dgm:pt>
    <dgm:pt modelId="{FEB067B4-77FC-48BC-ACD9-2A73AA418EFD}">
      <dgm:prSet phldrT="[Texte]" custT="1"/>
      <dgm:spPr/>
      <dgm:t>
        <a:bodyPr/>
        <a:lstStyle/>
        <a:p>
          <a:r>
            <a:rPr lang="fr-FR" sz="1400" b="1" dirty="0"/>
            <a:t>Adapter la ville et son système au changement climatique </a:t>
          </a:r>
          <a:r>
            <a:rPr lang="fr-FR" sz="1400" dirty="0"/>
            <a:t>(son aménagement, son patrimoine bâti, ses activités, ses habitants)</a:t>
          </a:r>
        </a:p>
      </dgm:t>
    </dgm:pt>
    <dgm:pt modelId="{B2314B53-427E-4A1E-A1EB-4190108138BE}" type="parTrans" cxnId="{875C47B3-A118-4DA0-8B63-67C0908E9B61}">
      <dgm:prSet/>
      <dgm:spPr/>
      <dgm:t>
        <a:bodyPr/>
        <a:lstStyle/>
        <a:p>
          <a:endParaRPr lang="fr-FR" sz="3200"/>
        </a:p>
      </dgm:t>
    </dgm:pt>
    <dgm:pt modelId="{C1ADBC31-DA74-48DE-A106-602303EDC24B}" type="sibTrans" cxnId="{875C47B3-A118-4DA0-8B63-67C0908E9B61}">
      <dgm:prSet custT="1"/>
      <dgm:spPr/>
      <dgm:t>
        <a:bodyPr/>
        <a:lstStyle/>
        <a:p>
          <a:endParaRPr lang="fr-FR" sz="2800"/>
        </a:p>
      </dgm:t>
    </dgm:pt>
    <dgm:pt modelId="{7D341654-EC02-4625-A71A-39B334794023}">
      <dgm:prSet custT="1"/>
      <dgm:spPr/>
      <dgm:t>
        <a:bodyPr/>
        <a:lstStyle/>
        <a:p>
          <a:r>
            <a:rPr lang="fr-FR" sz="1400" b="1" dirty="0"/>
            <a:t>Préservation des espèces faunistiques et floristiques</a:t>
          </a:r>
        </a:p>
      </dgm:t>
    </dgm:pt>
    <dgm:pt modelId="{D192BD33-579C-42F6-B121-7D5462C30057}" type="parTrans" cxnId="{614FF12B-8632-4ADF-946E-C17F7E8792D6}">
      <dgm:prSet/>
      <dgm:spPr/>
      <dgm:t>
        <a:bodyPr/>
        <a:lstStyle/>
        <a:p>
          <a:endParaRPr lang="fr-FR" sz="3200"/>
        </a:p>
      </dgm:t>
    </dgm:pt>
    <dgm:pt modelId="{D43C2EE3-7459-4B83-B150-1A7BD27450F2}" type="sibTrans" cxnId="{614FF12B-8632-4ADF-946E-C17F7E8792D6}">
      <dgm:prSet custT="1"/>
      <dgm:spPr/>
      <dgm:t>
        <a:bodyPr/>
        <a:lstStyle/>
        <a:p>
          <a:endParaRPr lang="fr-FR" sz="2800"/>
        </a:p>
      </dgm:t>
    </dgm:pt>
    <dgm:pt modelId="{AEFDBE11-6296-4313-841A-6C9066073B91}">
      <dgm:prSet custT="1"/>
      <dgm:spPr/>
      <dgm:t>
        <a:bodyPr/>
        <a:lstStyle/>
        <a:p>
          <a:r>
            <a:rPr lang="fr-FR" sz="1400" b="1" dirty="0"/>
            <a:t>Santé morale et physique </a:t>
          </a:r>
          <a:r>
            <a:rPr lang="fr-FR" sz="1400" dirty="0"/>
            <a:t>(la Nature nous fait du bien au quotidien !) </a:t>
          </a:r>
        </a:p>
      </dgm:t>
    </dgm:pt>
    <dgm:pt modelId="{A49279E6-8D3D-4762-94D6-05848D7C0770}" type="parTrans" cxnId="{D19098A9-383D-468E-9CDA-3B90EBDB056F}">
      <dgm:prSet/>
      <dgm:spPr/>
      <dgm:t>
        <a:bodyPr/>
        <a:lstStyle/>
        <a:p>
          <a:endParaRPr lang="fr-FR" sz="3200"/>
        </a:p>
      </dgm:t>
    </dgm:pt>
    <dgm:pt modelId="{63A52470-126F-4F7D-9F98-16396F2C7728}" type="sibTrans" cxnId="{D19098A9-383D-468E-9CDA-3B90EBDB056F}">
      <dgm:prSet/>
      <dgm:spPr/>
      <dgm:t>
        <a:bodyPr/>
        <a:lstStyle/>
        <a:p>
          <a:endParaRPr lang="fr-FR" sz="3200"/>
        </a:p>
      </dgm:t>
    </dgm:pt>
    <dgm:pt modelId="{9E12FD7A-22C5-44F4-BBFC-FDC7D7C39B4D}" type="pres">
      <dgm:prSet presAssocID="{00CFB02A-409B-4798-B7C7-A3B7D62842E9}" presName="outerComposite" presStyleCnt="0">
        <dgm:presLayoutVars>
          <dgm:chMax val="5"/>
          <dgm:dir/>
          <dgm:resizeHandles val="exact"/>
        </dgm:presLayoutVars>
      </dgm:prSet>
      <dgm:spPr/>
    </dgm:pt>
    <dgm:pt modelId="{5BDB4953-707C-4637-A8F0-793E18A91E48}" type="pres">
      <dgm:prSet presAssocID="{00CFB02A-409B-4798-B7C7-A3B7D62842E9}" presName="dummyMaxCanvas" presStyleCnt="0">
        <dgm:presLayoutVars/>
      </dgm:prSet>
      <dgm:spPr/>
    </dgm:pt>
    <dgm:pt modelId="{27C56B35-E320-4714-8309-990B8801C9DD}" type="pres">
      <dgm:prSet presAssocID="{00CFB02A-409B-4798-B7C7-A3B7D62842E9}" presName="FiveNodes_1" presStyleLbl="node1" presStyleIdx="0" presStyleCnt="5">
        <dgm:presLayoutVars>
          <dgm:bulletEnabled val="1"/>
        </dgm:presLayoutVars>
      </dgm:prSet>
      <dgm:spPr/>
    </dgm:pt>
    <dgm:pt modelId="{3769F664-7C83-4C03-9E7D-70C3F26F6BBB}" type="pres">
      <dgm:prSet presAssocID="{00CFB02A-409B-4798-B7C7-A3B7D62842E9}" presName="FiveNodes_2" presStyleLbl="node1" presStyleIdx="1" presStyleCnt="5">
        <dgm:presLayoutVars>
          <dgm:bulletEnabled val="1"/>
        </dgm:presLayoutVars>
      </dgm:prSet>
      <dgm:spPr/>
    </dgm:pt>
    <dgm:pt modelId="{59E12D41-0E87-4D5F-849D-2D2ECD47EF2E}" type="pres">
      <dgm:prSet presAssocID="{00CFB02A-409B-4798-B7C7-A3B7D62842E9}" presName="FiveNodes_3" presStyleLbl="node1" presStyleIdx="2" presStyleCnt="5">
        <dgm:presLayoutVars>
          <dgm:bulletEnabled val="1"/>
        </dgm:presLayoutVars>
      </dgm:prSet>
      <dgm:spPr/>
    </dgm:pt>
    <dgm:pt modelId="{B9572DCF-DCE0-4800-ABA3-845BA90388D0}" type="pres">
      <dgm:prSet presAssocID="{00CFB02A-409B-4798-B7C7-A3B7D62842E9}" presName="FiveNodes_4" presStyleLbl="node1" presStyleIdx="3" presStyleCnt="5">
        <dgm:presLayoutVars>
          <dgm:bulletEnabled val="1"/>
        </dgm:presLayoutVars>
      </dgm:prSet>
      <dgm:spPr/>
    </dgm:pt>
    <dgm:pt modelId="{91FA5072-8D5F-46BC-B4AC-6C69BA8E842A}" type="pres">
      <dgm:prSet presAssocID="{00CFB02A-409B-4798-B7C7-A3B7D62842E9}" presName="FiveNodes_5" presStyleLbl="node1" presStyleIdx="4" presStyleCnt="5">
        <dgm:presLayoutVars>
          <dgm:bulletEnabled val="1"/>
        </dgm:presLayoutVars>
      </dgm:prSet>
      <dgm:spPr/>
    </dgm:pt>
    <dgm:pt modelId="{4C1C3EAB-6F0E-493E-89E6-AD0A9A67637A}" type="pres">
      <dgm:prSet presAssocID="{00CFB02A-409B-4798-B7C7-A3B7D62842E9}" presName="FiveConn_1-2" presStyleLbl="fgAccFollowNode1" presStyleIdx="0" presStyleCnt="4">
        <dgm:presLayoutVars>
          <dgm:bulletEnabled val="1"/>
        </dgm:presLayoutVars>
      </dgm:prSet>
      <dgm:spPr/>
    </dgm:pt>
    <dgm:pt modelId="{31B43A5D-F87A-4914-9B91-A46CCD0666E1}" type="pres">
      <dgm:prSet presAssocID="{00CFB02A-409B-4798-B7C7-A3B7D62842E9}" presName="FiveConn_2-3" presStyleLbl="fgAccFollowNode1" presStyleIdx="1" presStyleCnt="4">
        <dgm:presLayoutVars>
          <dgm:bulletEnabled val="1"/>
        </dgm:presLayoutVars>
      </dgm:prSet>
      <dgm:spPr/>
    </dgm:pt>
    <dgm:pt modelId="{7AB8EB6D-D0D6-4A79-925B-16987D485E8C}" type="pres">
      <dgm:prSet presAssocID="{00CFB02A-409B-4798-B7C7-A3B7D62842E9}" presName="FiveConn_3-4" presStyleLbl="fgAccFollowNode1" presStyleIdx="2" presStyleCnt="4">
        <dgm:presLayoutVars>
          <dgm:bulletEnabled val="1"/>
        </dgm:presLayoutVars>
      </dgm:prSet>
      <dgm:spPr/>
    </dgm:pt>
    <dgm:pt modelId="{56AD5319-9920-4281-8BDC-B83FB6EACC2B}" type="pres">
      <dgm:prSet presAssocID="{00CFB02A-409B-4798-B7C7-A3B7D62842E9}" presName="FiveConn_4-5" presStyleLbl="fgAccFollowNode1" presStyleIdx="3" presStyleCnt="4">
        <dgm:presLayoutVars>
          <dgm:bulletEnabled val="1"/>
        </dgm:presLayoutVars>
      </dgm:prSet>
      <dgm:spPr/>
    </dgm:pt>
    <dgm:pt modelId="{B96114DB-679D-4349-A9F7-EA91497F0E6F}" type="pres">
      <dgm:prSet presAssocID="{00CFB02A-409B-4798-B7C7-A3B7D62842E9}" presName="FiveNodes_1_text" presStyleLbl="node1" presStyleIdx="4" presStyleCnt="5">
        <dgm:presLayoutVars>
          <dgm:bulletEnabled val="1"/>
        </dgm:presLayoutVars>
      </dgm:prSet>
      <dgm:spPr/>
    </dgm:pt>
    <dgm:pt modelId="{36CEB5C5-2E09-4F3A-9F2A-C14AB1F103E1}" type="pres">
      <dgm:prSet presAssocID="{00CFB02A-409B-4798-B7C7-A3B7D62842E9}" presName="FiveNodes_2_text" presStyleLbl="node1" presStyleIdx="4" presStyleCnt="5">
        <dgm:presLayoutVars>
          <dgm:bulletEnabled val="1"/>
        </dgm:presLayoutVars>
      </dgm:prSet>
      <dgm:spPr/>
    </dgm:pt>
    <dgm:pt modelId="{53668146-04B4-4816-993A-6129A40BA232}" type="pres">
      <dgm:prSet presAssocID="{00CFB02A-409B-4798-B7C7-A3B7D62842E9}" presName="FiveNodes_3_text" presStyleLbl="node1" presStyleIdx="4" presStyleCnt="5">
        <dgm:presLayoutVars>
          <dgm:bulletEnabled val="1"/>
        </dgm:presLayoutVars>
      </dgm:prSet>
      <dgm:spPr/>
    </dgm:pt>
    <dgm:pt modelId="{D90CB224-958B-4E59-97B3-3567BDDDDF66}" type="pres">
      <dgm:prSet presAssocID="{00CFB02A-409B-4798-B7C7-A3B7D62842E9}" presName="FiveNodes_4_text" presStyleLbl="node1" presStyleIdx="4" presStyleCnt="5">
        <dgm:presLayoutVars>
          <dgm:bulletEnabled val="1"/>
        </dgm:presLayoutVars>
      </dgm:prSet>
      <dgm:spPr/>
    </dgm:pt>
    <dgm:pt modelId="{265A01AA-F753-4917-8D71-163A679B2F8A}" type="pres">
      <dgm:prSet presAssocID="{00CFB02A-409B-4798-B7C7-A3B7D62842E9}" presName="FiveNodes_5_text" presStyleLbl="node1" presStyleIdx="4" presStyleCnt="5">
        <dgm:presLayoutVars>
          <dgm:bulletEnabled val="1"/>
        </dgm:presLayoutVars>
      </dgm:prSet>
      <dgm:spPr/>
    </dgm:pt>
  </dgm:ptLst>
  <dgm:cxnLst>
    <dgm:cxn modelId="{86098304-7334-4BA8-857E-29F84CDF81D2}" type="presOf" srcId="{7D341654-EC02-4625-A71A-39B334794023}" destId="{D90CB224-958B-4E59-97B3-3567BDDDDF66}" srcOrd="1" destOrd="0" presId="urn:microsoft.com/office/officeart/2005/8/layout/vProcess5"/>
    <dgm:cxn modelId="{F9E3A70E-2ACF-492C-818B-248F961383AD}" type="presOf" srcId="{FEB067B4-77FC-48BC-ACD9-2A73AA418EFD}" destId="{59E12D41-0E87-4D5F-849D-2D2ECD47EF2E}" srcOrd="0" destOrd="0" presId="urn:microsoft.com/office/officeart/2005/8/layout/vProcess5"/>
    <dgm:cxn modelId="{8EDEF912-856B-4DCB-A9D9-0C8ED89CE981}" type="presOf" srcId="{D43C2EE3-7459-4B83-B150-1A7BD27450F2}" destId="{56AD5319-9920-4281-8BDC-B83FB6EACC2B}" srcOrd="0" destOrd="0" presId="urn:microsoft.com/office/officeart/2005/8/layout/vProcess5"/>
    <dgm:cxn modelId="{94E4AF15-0D66-4C3C-B87D-5FF5AF086838}" type="presOf" srcId="{30664F74-575F-4D1D-9012-E6730EA9548E}" destId="{3769F664-7C83-4C03-9E7D-70C3F26F6BBB}" srcOrd="0" destOrd="0" presId="urn:microsoft.com/office/officeart/2005/8/layout/vProcess5"/>
    <dgm:cxn modelId="{DD134619-D807-4213-8816-105A455552E5}" srcId="{00CFB02A-409B-4798-B7C7-A3B7D62842E9}" destId="{5E975C65-CE82-40A5-B402-4A6972440EF7}" srcOrd="0" destOrd="0" parTransId="{A40FEA10-4DB7-4778-B380-C9BE874C691C}" sibTransId="{0AA1E78E-CE39-42E7-8381-5FC795D536B6}"/>
    <dgm:cxn modelId="{614FF12B-8632-4ADF-946E-C17F7E8792D6}" srcId="{00CFB02A-409B-4798-B7C7-A3B7D62842E9}" destId="{7D341654-EC02-4625-A71A-39B334794023}" srcOrd="3" destOrd="0" parTransId="{D192BD33-579C-42F6-B121-7D5462C30057}" sibTransId="{D43C2EE3-7459-4B83-B150-1A7BD27450F2}"/>
    <dgm:cxn modelId="{8F26BC3C-2937-4D94-80D5-CE00B48F2889}" type="presOf" srcId="{AEFDBE11-6296-4313-841A-6C9066073B91}" destId="{265A01AA-F753-4917-8D71-163A679B2F8A}" srcOrd="1" destOrd="0" presId="urn:microsoft.com/office/officeart/2005/8/layout/vProcess5"/>
    <dgm:cxn modelId="{16235B5B-61BF-429F-89BC-9FC4ED31C815}" type="presOf" srcId="{AEFDBE11-6296-4313-841A-6C9066073B91}" destId="{91FA5072-8D5F-46BC-B4AC-6C69BA8E842A}" srcOrd="0" destOrd="0" presId="urn:microsoft.com/office/officeart/2005/8/layout/vProcess5"/>
    <dgm:cxn modelId="{754B724E-B758-41BE-A355-76753E895123}" srcId="{00CFB02A-409B-4798-B7C7-A3B7D62842E9}" destId="{30664F74-575F-4D1D-9012-E6730EA9548E}" srcOrd="1" destOrd="0" parTransId="{AC9B55EB-FBFB-44A6-B44D-29B08EF79D05}" sibTransId="{34C700F1-2A52-41F9-AED6-492001428B28}"/>
    <dgm:cxn modelId="{76B28D75-BE4E-4F2D-B4AF-512AF5457597}" type="presOf" srcId="{0AA1E78E-CE39-42E7-8381-5FC795D536B6}" destId="{4C1C3EAB-6F0E-493E-89E6-AD0A9A67637A}" srcOrd="0" destOrd="0" presId="urn:microsoft.com/office/officeart/2005/8/layout/vProcess5"/>
    <dgm:cxn modelId="{ADFA4783-6425-4095-8CF9-D43C7A058581}" type="presOf" srcId="{C1ADBC31-DA74-48DE-A106-602303EDC24B}" destId="{7AB8EB6D-D0D6-4A79-925B-16987D485E8C}" srcOrd="0" destOrd="0" presId="urn:microsoft.com/office/officeart/2005/8/layout/vProcess5"/>
    <dgm:cxn modelId="{CDAF008D-5B34-4790-87FB-A06A4C644DF8}" type="presOf" srcId="{7D341654-EC02-4625-A71A-39B334794023}" destId="{B9572DCF-DCE0-4800-ABA3-845BA90388D0}" srcOrd="0" destOrd="0" presId="urn:microsoft.com/office/officeart/2005/8/layout/vProcess5"/>
    <dgm:cxn modelId="{8EDEB09F-3294-4025-B0E0-D659F065EEDA}" type="presOf" srcId="{5E975C65-CE82-40A5-B402-4A6972440EF7}" destId="{27C56B35-E320-4714-8309-990B8801C9DD}" srcOrd="0" destOrd="0" presId="urn:microsoft.com/office/officeart/2005/8/layout/vProcess5"/>
    <dgm:cxn modelId="{B7B368A7-AECB-40D8-A736-F6ABC6FB8D84}" type="presOf" srcId="{5E975C65-CE82-40A5-B402-4A6972440EF7}" destId="{B96114DB-679D-4349-A9F7-EA91497F0E6F}" srcOrd="1" destOrd="0" presId="urn:microsoft.com/office/officeart/2005/8/layout/vProcess5"/>
    <dgm:cxn modelId="{D19098A9-383D-468E-9CDA-3B90EBDB056F}" srcId="{00CFB02A-409B-4798-B7C7-A3B7D62842E9}" destId="{AEFDBE11-6296-4313-841A-6C9066073B91}" srcOrd="4" destOrd="0" parTransId="{A49279E6-8D3D-4762-94D6-05848D7C0770}" sibTransId="{63A52470-126F-4F7D-9F98-16396F2C7728}"/>
    <dgm:cxn modelId="{875C47B3-A118-4DA0-8B63-67C0908E9B61}" srcId="{00CFB02A-409B-4798-B7C7-A3B7D62842E9}" destId="{FEB067B4-77FC-48BC-ACD9-2A73AA418EFD}" srcOrd="2" destOrd="0" parTransId="{B2314B53-427E-4A1E-A1EB-4190108138BE}" sibTransId="{C1ADBC31-DA74-48DE-A106-602303EDC24B}"/>
    <dgm:cxn modelId="{ED87CFC7-2F6E-4D26-9D59-74DB6CB00708}" type="presOf" srcId="{30664F74-575F-4D1D-9012-E6730EA9548E}" destId="{36CEB5C5-2E09-4F3A-9F2A-C14AB1F103E1}" srcOrd="1" destOrd="0" presId="urn:microsoft.com/office/officeart/2005/8/layout/vProcess5"/>
    <dgm:cxn modelId="{EFECF4CC-2041-409C-A1DD-42AAEFD41B9A}" type="presOf" srcId="{00CFB02A-409B-4798-B7C7-A3B7D62842E9}" destId="{9E12FD7A-22C5-44F4-BBFC-FDC7D7C39B4D}" srcOrd="0" destOrd="0" presId="urn:microsoft.com/office/officeart/2005/8/layout/vProcess5"/>
    <dgm:cxn modelId="{D13CB0EB-E1C9-4C4D-A292-7757B9B069E9}" type="presOf" srcId="{34C700F1-2A52-41F9-AED6-492001428B28}" destId="{31B43A5D-F87A-4914-9B91-A46CCD0666E1}" srcOrd="0" destOrd="0" presId="urn:microsoft.com/office/officeart/2005/8/layout/vProcess5"/>
    <dgm:cxn modelId="{AD17C4EC-DD80-429A-9D80-319B094B0F5B}" type="presOf" srcId="{FEB067B4-77FC-48BC-ACD9-2A73AA418EFD}" destId="{53668146-04B4-4816-993A-6129A40BA232}" srcOrd="1" destOrd="0" presId="urn:microsoft.com/office/officeart/2005/8/layout/vProcess5"/>
    <dgm:cxn modelId="{A65F9723-CDF1-48F0-8AC3-A419A3540828}" type="presParOf" srcId="{9E12FD7A-22C5-44F4-BBFC-FDC7D7C39B4D}" destId="{5BDB4953-707C-4637-A8F0-793E18A91E48}" srcOrd="0" destOrd="0" presId="urn:microsoft.com/office/officeart/2005/8/layout/vProcess5"/>
    <dgm:cxn modelId="{4536923A-2D62-43E0-B4A8-47CD7E43F4A0}" type="presParOf" srcId="{9E12FD7A-22C5-44F4-BBFC-FDC7D7C39B4D}" destId="{27C56B35-E320-4714-8309-990B8801C9DD}" srcOrd="1" destOrd="0" presId="urn:microsoft.com/office/officeart/2005/8/layout/vProcess5"/>
    <dgm:cxn modelId="{E26F7F7E-4AE7-4573-AAE7-C3D49EDC8776}" type="presParOf" srcId="{9E12FD7A-22C5-44F4-BBFC-FDC7D7C39B4D}" destId="{3769F664-7C83-4C03-9E7D-70C3F26F6BBB}" srcOrd="2" destOrd="0" presId="urn:microsoft.com/office/officeart/2005/8/layout/vProcess5"/>
    <dgm:cxn modelId="{5C3940EA-3F6E-4BA0-A51C-91ADD68C90E8}" type="presParOf" srcId="{9E12FD7A-22C5-44F4-BBFC-FDC7D7C39B4D}" destId="{59E12D41-0E87-4D5F-849D-2D2ECD47EF2E}" srcOrd="3" destOrd="0" presId="urn:microsoft.com/office/officeart/2005/8/layout/vProcess5"/>
    <dgm:cxn modelId="{FF8B3E33-217E-40C7-BC0A-E2C0A4DBFE4C}" type="presParOf" srcId="{9E12FD7A-22C5-44F4-BBFC-FDC7D7C39B4D}" destId="{B9572DCF-DCE0-4800-ABA3-845BA90388D0}" srcOrd="4" destOrd="0" presId="urn:microsoft.com/office/officeart/2005/8/layout/vProcess5"/>
    <dgm:cxn modelId="{0AC7E8B5-706F-4089-9F38-C7F550B1126C}" type="presParOf" srcId="{9E12FD7A-22C5-44F4-BBFC-FDC7D7C39B4D}" destId="{91FA5072-8D5F-46BC-B4AC-6C69BA8E842A}" srcOrd="5" destOrd="0" presId="urn:microsoft.com/office/officeart/2005/8/layout/vProcess5"/>
    <dgm:cxn modelId="{DD63F4B8-96EB-43D0-92E8-22D6FB95D59B}" type="presParOf" srcId="{9E12FD7A-22C5-44F4-BBFC-FDC7D7C39B4D}" destId="{4C1C3EAB-6F0E-493E-89E6-AD0A9A67637A}" srcOrd="6" destOrd="0" presId="urn:microsoft.com/office/officeart/2005/8/layout/vProcess5"/>
    <dgm:cxn modelId="{7D665337-4AD4-4C12-9EF6-F7A7F05EC391}" type="presParOf" srcId="{9E12FD7A-22C5-44F4-BBFC-FDC7D7C39B4D}" destId="{31B43A5D-F87A-4914-9B91-A46CCD0666E1}" srcOrd="7" destOrd="0" presId="urn:microsoft.com/office/officeart/2005/8/layout/vProcess5"/>
    <dgm:cxn modelId="{618FF24A-AC37-40DD-8A12-64336B4D9DB5}" type="presParOf" srcId="{9E12FD7A-22C5-44F4-BBFC-FDC7D7C39B4D}" destId="{7AB8EB6D-D0D6-4A79-925B-16987D485E8C}" srcOrd="8" destOrd="0" presId="urn:microsoft.com/office/officeart/2005/8/layout/vProcess5"/>
    <dgm:cxn modelId="{83AA4B2D-3230-4EE8-A32F-06DE327A98B4}" type="presParOf" srcId="{9E12FD7A-22C5-44F4-BBFC-FDC7D7C39B4D}" destId="{56AD5319-9920-4281-8BDC-B83FB6EACC2B}" srcOrd="9" destOrd="0" presId="urn:microsoft.com/office/officeart/2005/8/layout/vProcess5"/>
    <dgm:cxn modelId="{AA49DC47-AB1A-449C-80B2-786EFD474FF7}" type="presParOf" srcId="{9E12FD7A-22C5-44F4-BBFC-FDC7D7C39B4D}" destId="{B96114DB-679D-4349-A9F7-EA91497F0E6F}" srcOrd="10" destOrd="0" presId="urn:microsoft.com/office/officeart/2005/8/layout/vProcess5"/>
    <dgm:cxn modelId="{7E6F5A2F-A22D-4F2B-8CCD-63BE5E603519}" type="presParOf" srcId="{9E12FD7A-22C5-44F4-BBFC-FDC7D7C39B4D}" destId="{36CEB5C5-2E09-4F3A-9F2A-C14AB1F103E1}" srcOrd="11" destOrd="0" presId="urn:microsoft.com/office/officeart/2005/8/layout/vProcess5"/>
    <dgm:cxn modelId="{6BEFAA95-BFF6-4CF4-9E63-AC362732B0D4}" type="presParOf" srcId="{9E12FD7A-22C5-44F4-BBFC-FDC7D7C39B4D}" destId="{53668146-04B4-4816-993A-6129A40BA232}" srcOrd="12" destOrd="0" presId="urn:microsoft.com/office/officeart/2005/8/layout/vProcess5"/>
    <dgm:cxn modelId="{3C9975DF-5EFC-41B3-A68D-BD4DE11F69A1}" type="presParOf" srcId="{9E12FD7A-22C5-44F4-BBFC-FDC7D7C39B4D}" destId="{D90CB224-958B-4E59-97B3-3567BDDDDF66}" srcOrd="13" destOrd="0" presId="urn:microsoft.com/office/officeart/2005/8/layout/vProcess5"/>
    <dgm:cxn modelId="{6E189B7B-BEA0-4D5C-8CEC-C4C546551213}" type="presParOf" srcId="{9E12FD7A-22C5-44F4-BBFC-FDC7D7C39B4D}" destId="{265A01AA-F753-4917-8D71-163A679B2F8A}"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56B35-E320-4714-8309-990B8801C9DD}">
      <dsp:nvSpPr>
        <dsp:cNvPr id="0" name=""/>
        <dsp:cNvSpPr/>
      </dsp:nvSpPr>
      <dsp:spPr>
        <a:xfrm>
          <a:off x="0" y="0"/>
          <a:ext cx="4275283" cy="5759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Lutte contre l’artificialisation des sols</a:t>
          </a:r>
        </a:p>
      </dsp:txBody>
      <dsp:txXfrm>
        <a:off x="16868" y="16868"/>
        <a:ext cx="3586432" cy="542189"/>
      </dsp:txXfrm>
    </dsp:sp>
    <dsp:sp modelId="{3769F664-7C83-4C03-9E7D-70C3F26F6BBB}">
      <dsp:nvSpPr>
        <dsp:cNvPr id="0" name=""/>
        <dsp:cNvSpPr/>
      </dsp:nvSpPr>
      <dsp:spPr>
        <a:xfrm>
          <a:off x="319258" y="655915"/>
          <a:ext cx="4275283" cy="575925"/>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Lutte contre le réchauffement climatique </a:t>
          </a:r>
          <a:br>
            <a:rPr lang="fr-FR" sz="1400" b="1" kern="1200" dirty="0"/>
          </a:br>
          <a:r>
            <a:rPr lang="fr-FR" sz="1400" b="1" kern="1200" dirty="0"/>
            <a:t>(ex: les îlots de chaleur)</a:t>
          </a:r>
        </a:p>
      </dsp:txBody>
      <dsp:txXfrm>
        <a:off x="336126" y="672783"/>
        <a:ext cx="3547937" cy="542189"/>
      </dsp:txXfrm>
    </dsp:sp>
    <dsp:sp modelId="{59E12D41-0E87-4D5F-849D-2D2ECD47EF2E}">
      <dsp:nvSpPr>
        <dsp:cNvPr id="0" name=""/>
        <dsp:cNvSpPr/>
      </dsp:nvSpPr>
      <dsp:spPr>
        <a:xfrm>
          <a:off x="638516" y="1311830"/>
          <a:ext cx="4275283" cy="575925"/>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Adapter la ville et son système au changement climatique </a:t>
          </a:r>
          <a:r>
            <a:rPr lang="fr-FR" sz="1400" kern="1200" dirty="0"/>
            <a:t>(son aménagement, son patrimoine bâti, ses activités, ses habitants)</a:t>
          </a:r>
        </a:p>
      </dsp:txBody>
      <dsp:txXfrm>
        <a:off x="655384" y="1328698"/>
        <a:ext cx="3547937" cy="542189"/>
      </dsp:txXfrm>
    </dsp:sp>
    <dsp:sp modelId="{B9572DCF-DCE0-4800-ABA3-845BA90388D0}">
      <dsp:nvSpPr>
        <dsp:cNvPr id="0" name=""/>
        <dsp:cNvSpPr/>
      </dsp:nvSpPr>
      <dsp:spPr>
        <a:xfrm>
          <a:off x="957774" y="1967745"/>
          <a:ext cx="4275283" cy="575925"/>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Préservation des espèces faunistiques et floristiques</a:t>
          </a:r>
        </a:p>
      </dsp:txBody>
      <dsp:txXfrm>
        <a:off x="974642" y="1984613"/>
        <a:ext cx="3547937" cy="542189"/>
      </dsp:txXfrm>
    </dsp:sp>
    <dsp:sp modelId="{91FA5072-8D5F-46BC-B4AC-6C69BA8E842A}">
      <dsp:nvSpPr>
        <dsp:cNvPr id="0" name=""/>
        <dsp:cNvSpPr/>
      </dsp:nvSpPr>
      <dsp:spPr>
        <a:xfrm>
          <a:off x="1277032" y="2623660"/>
          <a:ext cx="4275283" cy="57592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Santé morale et physique </a:t>
          </a:r>
          <a:r>
            <a:rPr lang="fr-FR" sz="1400" kern="1200" dirty="0"/>
            <a:t>(la Nature nous fait du bien au quotidien !) </a:t>
          </a:r>
        </a:p>
      </dsp:txBody>
      <dsp:txXfrm>
        <a:off x="1293900" y="2640528"/>
        <a:ext cx="3547937" cy="542189"/>
      </dsp:txXfrm>
    </dsp:sp>
    <dsp:sp modelId="{4C1C3EAB-6F0E-493E-89E6-AD0A9A67637A}">
      <dsp:nvSpPr>
        <dsp:cNvPr id="0" name=""/>
        <dsp:cNvSpPr/>
      </dsp:nvSpPr>
      <dsp:spPr>
        <a:xfrm>
          <a:off x="3900931" y="420745"/>
          <a:ext cx="374351" cy="37435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3985160" y="420745"/>
        <a:ext cx="205893" cy="281699"/>
      </dsp:txXfrm>
    </dsp:sp>
    <dsp:sp modelId="{31B43A5D-F87A-4914-9B91-A46CCD0666E1}">
      <dsp:nvSpPr>
        <dsp:cNvPr id="0" name=""/>
        <dsp:cNvSpPr/>
      </dsp:nvSpPr>
      <dsp:spPr>
        <a:xfrm>
          <a:off x="4220189" y="1076660"/>
          <a:ext cx="374351" cy="374351"/>
        </a:xfrm>
        <a:prstGeom prst="downArrow">
          <a:avLst>
            <a:gd name="adj1" fmla="val 55000"/>
            <a:gd name="adj2" fmla="val 45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304418" y="1076660"/>
        <a:ext cx="205893" cy="281699"/>
      </dsp:txXfrm>
    </dsp:sp>
    <dsp:sp modelId="{7AB8EB6D-D0D6-4A79-925B-16987D485E8C}">
      <dsp:nvSpPr>
        <dsp:cNvPr id="0" name=""/>
        <dsp:cNvSpPr/>
      </dsp:nvSpPr>
      <dsp:spPr>
        <a:xfrm>
          <a:off x="4539448" y="1722977"/>
          <a:ext cx="374351" cy="374351"/>
        </a:xfrm>
        <a:prstGeom prst="downArrow">
          <a:avLst>
            <a:gd name="adj1" fmla="val 55000"/>
            <a:gd name="adj2" fmla="val 45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623677" y="1722977"/>
        <a:ext cx="205893" cy="281699"/>
      </dsp:txXfrm>
    </dsp:sp>
    <dsp:sp modelId="{56AD5319-9920-4281-8BDC-B83FB6EACC2B}">
      <dsp:nvSpPr>
        <dsp:cNvPr id="0" name=""/>
        <dsp:cNvSpPr/>
      </dsp:nvSpPr>
      <dsp:spPr>
        <a:xfrm>
          <a:off x="4858706" y="2385291"/>
          <a:ext cx="374351" cy="374351"/>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4942935" y="2385291"/>
        <a:ext cx="205893" cy="2816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702A31-FEFD-4C5E-8CA6-F90CFECC8B60}" type="datetimeFigureOut">
              <a:rPr lang="fr-BE" smtClean="0"/>
              <a:t>15-06-22</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637558-05E3-4E97-8978-0AB59F36DC96}" type="slidenum">
              <a:rPr lang="fr-BE" smtClean="0"/>
              <a:t>‹Nr.›</a:t>
            </a:fld>
            <a:endParaRPr lang="fr-BE"/>
          </a:p>
        </p:txBody>
      </p:sp>
    </p:spTree>
    <p:extLst>
      <p:ext uri="{BB962C8B-B14F-4D97-AF65-F5344CB8AC3E}">
        <p14:creationId xmlns:p14="http://schemas.microsoft.com/office/powerpoint/2010/main" val="156758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E6AE-6738-4FFF-AA29-5DDBB3FE334A}" type="datetimeFigureOut">
              <a:rPr lang="fr-BE" smtClean="0"/>
              <a:t>15-06-22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6D7C-69EE-428B-991C-A42E9D3D48A5}" type="slidenum">
              <a:rPr lang="fr-BE" smtClean="0"/>
              <a:t>‹Nr.›</a:t>
            </a:fld>
            <a:endParaRPr lang="fr-BE"/>
          </a:p>
        </p:txBody>
      </p:sp>
    </p:spTree>
    <p:extLst>
      <p:ext uri="{BB962C8B-B14F-4D97-AF65-F5344CB8AC3E}">
        <p14:creationId xmlns:p14="http://schemas.microsoft.com/office/powerpoint/2010/main" val="212849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BFE13470-1A2E-49E0-8783-BA2532161F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F1A5FFFA-7CC8-4888-80B2-9D69AEB04D84}"/>
              </a:ext>
            </a:extLst>
          </p:cNvPr>
          <p:cNvSpPr>
            <a:spLocks noGrp="1"/>
          </p:cNvSpPr>
          <p:nvPr>
            <p:ph type="body" idx="1"/>
          </p:nvPr>
        </p:nvSpPr>
        <p:spPr>
          <a:noFill/>
        </p:spPr>
        <p:txBody>
          <a:bodyPr/>
          <a:lstStyle/>
          <a:p>
            <a:pPr eaLnBrk="1" hangingPunct="1">
              <a:spcBef>
                <a:spcPct val="0"/>
              </a:spcBef>
            </a:pPr>
            <a:endParaRPr lang="fr-FR" altLang="fr-FR"/>
          </a:p>
        </p:txBody>
      </p:sp>
      <p:sp>
        <p:nvSpPr>
          <p:cNvPr id="8196" name="Espace réservé du numéro de diapositive 3">
            <a:extLst>
              <a:ext uri="{FF2B5EF4-FFF2-40B4-BE49-F238E27FC236}">
                <a16:creationId xmlns:a16="http://schemas.microsoft.com/office/drawing/2014/main" id="{506D0428-C661-4051-8376-DC02A06B2B75}"/>
              </a:ext>
            </a:extLst>
          </p:cNvPr>
          <p:cNvSpPr>
            <a:spLocks noGrp="1"/>
          </p:cNvSpPr>
          <p:nvPr>
            <p:ph type="sldNum" sz="quarter" idx="5"/>
          </p:nvPr>
        </p:nvSpPr>
        <p:spPr>
          <a:noFill/>
        </p:spPr>
        <p:txBody>
          <a:bodyPr/>
          <a:lstStyle>
            <a:lvl1pPr defTabSz="920750">
              <a:defRPr>
                <a:solidFill>
                  <a:schemeClr val="tx1"/>
                </a:solidFill>
                <a:latin typeface="Calibri" panose="020F0502020204030204" pitchFamily="34" charset="0"/>
              </a:defRPr>
            </a:lvl1pPr>
            <a:lvl2pPr marL="741363" indent="-284163" defTabSz="920750">
              <a:defRPr>
                <a:solidFill>
                  <a:schemeClr val="tx1"/>
                </a:solidFill>
                <a:latin typeface="Calibri" panose="020F0502020204030204" pitchFamily="34" charset="0"/>
              </a:defRPr>
            </a:lvl2pPr>
            <a:lvl3pPr marL="1139825" indent="-227013" defTabSz="920750">
              <a:defRPr>
                <a:solidFill>
                  <a:schemeClr val="tx1"/>
                </a:solidFill>
                <a:latin typeface="Calibri" panose="020F0502020204030204" pitchFamily="34" charset="0"/>
              </a:defRPr>
            </a:lvl3pPr>
            <a:lvl4pPr marL="1597025" indent="-227013" defTabSz="920750">
              <a:defRPr>
                <a:solidFill>
                  <a:schemeClr val="tx1"/>
                </a:solidFill>
                <a:latin typeface="Calibri" panose="020F0502020204030204" pitchFamily="34" charset="0"/>
              </a:defRPr>
            </a:lvl4pPr>
            <a:lvl5pPr marL="2052638" indent="-227013" defTabSz="920750">
              <a:defRPr>
                <a:solidFill>
                  <a:schemeClr val="tx1"/>
                </a:solidFill>
                <a:latin typeface="Calibri" panose="020F0502020204030204" pitchFamily="34" charset="0"/>
              </a:defRPr>
            </a:lvl5pPr>
            <a:lvl6pPr marL="2509838" indent="-227013" defTabSz="920750" eaLnBrk="0" fontAlgn="base" hangingPunct="0">
              <a:spcBef>
                <a:spcPct val="0"/>
              </a:spcBef>
              <a:spcAft>
                <a:spcPct val="0"/>
              </a:spcAft>
              <a:defRPr>
                <a:solidFill>
                  <a:schemeClr val="tx1"/>
                </a:solidFill>
                <a:latin typeface="Calibri" panose="020F0502020204030204" pitchFamily="34" charset="0"/>
              </a:defRPr>
            </a:lvl6pPr>
            <a:lvl7pPr marL="2967038" indent="-227013" defTabSz="920750" eaLnBrk="0" fontAlgn="base" hangingPunct="0">
              <a:spcBef>
                <a:spcPct val="0"/>
              </a:spcBef>
              <a:spcAft>
                <a:spcPct val="0"/>
              </a:spcAft>
              <a:defRPr>
                <a:solidFill>
                  <a:schemeClr val="tx1"/>
                </a:solidFill>
                <a:latin typeface="Calibri" panose="020F0502020204030204" pitchFamily="34" charset="0"/>
              </a:defRPr>
            </a:lvl7pPr>
            <a:lvl8pPr marL="3424238" indent="-227013" defTabSz="920750" eaLnBrk="0" fontAlgn="base" hangingPunct="0">
              <a:spcBef>
                <a:spcPct val="0"/>
              </a:spcBef>
              <a:spcAft>
                <a:spcPct val="0"/>
              </a:spcAft>
              <a:defRPr>
                <a:solidFill>
                  <a:schemeClr val="tx1"/>
                </a:solidFill>
                <a:latin typeface="Calibri" panose="020F0502020204030204" pitchFamily="34" charset="0"/>
              </a:defRPr>
            </a:lvl8pPr>
            <a:lvl9pPr marL="3881438" indent="-227013" defTabSz="920750" eaLnBrk="0" fontAlgn="base" hangingPunct="0">
              <a:spcBef>
                <a:spcPct val="0"/>
              </a:spcBef>
              <a:spcAft>
                <a:spcPct val="0"/>
              </a:spcAft>
              <a:defRPr>
                <a:solidFill>
                  <a:schemeClr val="tx1"/>
                </a:solidFill>
                <a:latin typeface="Calibri" panose="020F0502020204030204" pitchFamily="34" charset="0"/>
              </a:defRPr>
            </a:lvl9pPr>
          </a:lstStyle>
          <a:p>
            <a:fld id="{D98C0CDB-91CA-4FD7-8F0C-25DA44CE34E0}" type="slidenum">
              <a:rPr lang="fr-FR" altLang="fr-FR"/>
              <a:pPr/>
              <a:t>5</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35320" y="-47767"/>
            <a:ext cx="12297833" cy="6980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BE" dirty="0"/>
          </a:p>
        </p:txBody>
      </p:sp>
      <p:sp>
        <p:nvSpPr>
          <p:cNvPr id="15" name="Rectangle 14"/>
          <p:cNvSpPr/>
          <p:nvPr userDrawn="1"/>
        </p:nvSpPr>
        <p:spPr>
          <a:xfrm>
            <a:off x="-35320" y="5712977"/>
            <a:ext cx="12297834" cy="122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4" y="82294"/>
            <a:ext cx="3880112" cy="1816612"/>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2898" r="22294" b="13973"/>
          <a:stretch/>
        </p:blipFill>
        <p:spPr>
          <a:xfrm>
            <a:off x="7206020" y="5739576"/>
            <a:ext cx="4988258" cy="1155099"/>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BCD631"/>
            </a:gs>
            <a:gs pos="50000">
              <a:srgbClr val="BCD631"/>
            </a:gs>
            <a:gs pos="100000">
              <a:srgbClr val="BCD631"/>
            </a:gs>
          </a:gsLst>
          <a:lin ang="189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43168" y="-68239"/>
            <a:ext cx="12312506" cy="6987654"/>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4000" y="2989009"/>
            <a:ext cx="9144000" cy="1464659"/>
          </a:xfrm>
          <a:prstGeom prst="rect">
            <a:avLst/>
          </a:prstGeom>
        </p:spPr>
        <p:txBody>
          <a:bodyPr anchor="t">
            <a:normAutofit/>
          </a:bodyPr>
          <a:lstStyle>
            <a:lvl1pPr algn="ctr">
              <a:defRPr sz="36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973" y="160572"/>
            <a:ext cx="2882884" cy="1349724"/>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5760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AC7DB25-B593-468E-98FD-EC2E0ED25E5A}"/>
              </a:ext>
            </a:extLst>
          </p:cNvPr>
          <p:cNvSpPr>
            <a:spLocks noGrp="1"/>
          </p:cNvSpPr>
          <p:nvPr>
            <p:ph type="dt" sz="half" idx="10"/>
          </p:nvPr>
        </p:nvSpPr>
        <p:spPr/>
        <p:txBody>
          <a:bodyPr/>
          <a:lstStyle>
            <a:lvl1pPr>
              <a:defRPr/>
            </a:lvl1pPr>
          </a:lstStyle>
          <a:p>
            <a:pPr>
              <a:defRPr/>
            </a:pPr>
            <a:fld id="{5CBD1BAF-C26C-4343-834C-4F105889689A}" type="datetime1">
              <a:rPr lang="fr-FR"/>
              <a:pPr>
                <a:defRPr/>
              </a:pPr>
              <a:t>15/06/2022</a:t>
            </a:fld>
            <a:endParaRPr lang="fr-FR"/>
          </a:p>
        </p:txBody>
      </p:sp>
      <p:sp>
        <p:nvSpPr>
          <p:cNvPr id="5" name="Espace réservé du pied de page 4">
            <a:extLst>
              <a:ext uri="{FF2B5EF4-FFF2-40B4-BE49-F238E27FC236}">
                <a16:creationId xmlns:a16="http://schemas.microsoft.com/office/drawing/2014/main" id="{33DB4095-F5BE-4675-9E2E-25203B95585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7A268A4-DF42-44F0-8EF0-DBBCDB0E159E}"/>
              </a:ext>
            </a:extLst>
          </p:cNvPr>
          <p:cNvSpPr>
            <a:spLocks noGrp="1"/>
          </p:cNvSpPr>
          <p:nvPr>
            <p:ph type="sldNum" sz="quarter" idx="12"/>
          </p:nvPr>
        </p:nvSpPr>
        <p:spPr>
          <a:xfrm>
            <a:off x="9296400" y="6356350"/>
            <a:ext cx="2743200" cy="365125"/>
          </a:xfrm>
        </p:spPr>
        <p:txBody>
          <a:bodyPr/>
          <a:lstStyle>
            <a:lvl1pPr>
              <a:defRPr b="1">
                <a:solidFill>
                  <a:srgbClr val="FF0000"/>
                </a:solidFill>
              </a:defRPr>
            </a:lvl1pPr>
          </a:lstStyle>
          <a:p>
            <a:fld id="{981CAF93-7AC7-4FBA-B15C-E97FA76040FC}" type="slidenum">
              <a:rPr lang="fr-FR" altLang="fr-FR"/>
              <a:pPr/>
              <a:t>‹Nr.›</a:t>
            </a:fld>
            <a:endParaRPr lang="fr-FR" altLang="fr-FR"/>
          </a:p>
        </p:txBody>
      </p:sp>
    </p:spTree>
    <p:extLst>
      <p:ext uri="{BB962C8B-B14F-4D97-AF65-F5344CB8AC3E}">
        <p14:creationId xmlns:p14="http://schemas.microsoft.com/office/powerpoint/2010/main" val="189811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A8786B-61FA-45C7-9397-CA74E33C1C49}"/>
              </a:ext>
            </a:extLst>
          </p:cNvPr>
          <p:cNvSpPr>
            <a:spLocks noGrp="1"/>
          </p:cNvSpPr>
          <p:nvPr>
            <p:ph type="dt" sz="half" idx="10"/>
          </p:nvPr>
        </p:nvSpPr>
        <p:spPr/>
        <p:txBody>
          <a:bodyPr/>
          <a:lstStyle>
            <a:lvl1pPr>
              <a:defRPr/>
            </a:lvl1pPr>
          </a:lstStyle>
          <a:p>
            <a:pPr>
              <a:defRPr/>
            </a:pPr>
            <a:fld id="{8C3BE29F-5382-47AE-A685-C2E19F946FC4}" type="datetime1">
              <a:rPr lang="fr-FR"/>
              <a:pPr>
                <a:defRPr/>
              </a:pPr>
              <a:t>15/06/2022</a:t>
            </a:fld>
            <a:endParaRPr lang="fr-FR"/>
          </a:p>
        </p:txBody>
      </p:sp>
      <p:sp>
        <p:nvSpPr>
          <p:cNvPr id="5" name="Espace réservé du pied de page 4">
            <a:extLst>
              <a:ext uri="{FF2B5EF4-FFF2-40B4-BE49-F238E27FC236}">
                <a16:creationId xmlns:a16="http://schemas.microsoft.com/office/drawing/2014/main" id="{44504DB9-57EF-4915-B4D2-04009233A7D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FD105E9-15E3-451D-991D-5E3FE4B9E6C2}"/>
              </a:ext>
            </a:extLst>
          </p:cNvPr>
          <p:cNvSpPr>
            <a:spLocks noGrp="1"/>
          </p:cNvSpPr>
          <p:nvPr>
            <p:ph type="sldNum" sz="quarter" idx="12"/>
          </p:nvPr>
        </p:nvSpPr>
        <p:spPr/>
        <p:txBody>
          <a:bodyPr/>
          <a:lstStyle>
            <a:lvl1pPr>
              <a:defRPr/>
            </a:lvl1pPr>
          </a:lstStyle>
          <a:p>
            <a:fld id="{1925921E-96F3-4739-B481-927C3A5B4F0C}" type="slidenum">
              <a:rPr lang="fr-FR" altLang="fr-FR"/>
              <a:pPr/>
              <a:t>‹Nr.›</a:t>
            </a:fld>
            <a:endParaRPr lang="fr-FR" altLang="fr-FR"/>
          </a:p>
        </p:txBody>
      </p:sp>
    </p:spTree>
    <p:extLst>
      <p:ext uri="{BB962C8B-B14F-4D97-AF65-F5344CB8AC3E}">
        <p14:creationId xmlns:p14="http://schemas.microsoft.com/office/powerpoint/2010/main" val="1050803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4446" r="9373" b="27520"/>
          <a:stretch/>
        </p:blipFill>
        <p:spPr>
          <a:xfrm>
            <a:off x="-35511" y="-34119"/>
            <a:ext cx="12277553" cy="6912591"/>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8"/>
            <a:ext cx="12192000" cy="1145022"/>
          </a:xfrm>
          <a:prstGeom prst="rect">
            <a:avLst/>
          </a:prstGeom>
          <a:solidFill>
            <a:srgbClr val="2B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ZoneTexte 15"/>
          <p:cNvSpPr txBox="1"/>
          <p:nvPr userDrawn="1"/>
        </p:nvSpPr>
        <p:spPr>
          <a:xfrm>
            <a:off x="5358809" y="5971351"/>
            <a:ext cx="6544575" cy="461665"/>
          </a:xfrm>
          <a:prstGeom prst="rect">
            <a:avLst/>
          </a:prstGeom>
          <a:noFill/>
        </p:spPr>
        <p:txBody>
          <a:bodyPr wrap="square" rtlCol="0">
            <a:spAutoFit/>
          </a:bodyPr>
          <a:lstStyle/>
          <a:p>
            <a:pPr algn="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Workshop Interreg </a:t>
            </a:r>
            <a:r>
              <a:rPr lang="fr-FR" sz="1200" kern="1200" baseline="0" dirty="0" err="1">
                <a:solidFill>
                  <a:schemeClr val="bg1"/>
                </a:solidFill>
                <a:latin typeface="Lato" panose="020F0502020204030203" pitchFamily="34" charset="0"/>
                <a:ea typeface="Lato" panose="020F0502020204030203" pitchFamily="34" charset="0"/>
                <a:cs typeface="Lato" panose="020F0502020204030203" pitchFamily="34" charset="0"/>
              </a:rPr>
              <a:t>TVBuONAIR</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 • Comment repenser la végétalisation de l’espace urbain et les opérations d’aménagement</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 </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 30 septembre 2020</a:t>
            </a:r>
            <a:endParaRPr lang="fr-BE"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Imag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1023" y="5922129"/>
            <a:ext cx="1467237" cy="686939"/>
          </a:xfrm>
          <a:prstGeom prst="rect">
            <a:avLst/>
          </a:prstGeom>
        </p:spPr>
      </p:pic>
      <p:sp>
        <p:nvSpPr>
          <p:cNvPr id="2" name="ZoneTexte 1"/>
          <p:cNvSpPr txBox="1"/>
          <p:nvPr userDrawn="1"/>
        </p:nvSpPr>
        <p:spPr>
          <a:xfrm>
            <a:off x="10449722" y="6354048"/>
            <a:ext cx="1453662" cy="276999"/>
          </a:xfrm>
          <a:prstGeom prst="rect">
            <a:avLst/>
          </a:prstGeom>
          <a:noFill/>
        </p:spPr>
        <p:txBody>
          <a:bodyPr wrap="square" rtlCol="0">
            <a:spAutoFit/>
          </a:bodyPr>
          <a:lstStyle/>
          <a:p>
            <a:pPr algn="r"/>
            <a:fld id="{3AEBD276-8116-4DE6-AC28-722D05969BCA}" type="slidenum">
              <a:rPr lang="fr-BE" sz="1200" kern="1200" smtClean="0">
                <a:solidFill>
                  <a:schemeClr val="bg1"/>
                </a:solidFill>
                <a:latin typeface="Arial" panose="020B0604020202020204" pitchFamily="34" charset="0"/>
                <a:ea typeface="+mn-ea"/>
                <a:cs typeface="Arial" panose="020B0604020202020204" pitchFamily="34" charset="0"/>
              </a:rPr>
              <a:pPr algn="r"/>
              <a:t>‹Nr.›</a:t>
            </a:fld>
            <a:endParaRPr lang="fr-BE" sz="120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7"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diagramLayout" Target="../diagrams/layout1.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31.jpeg"/><Relationship Id="rId5" Type="http://schemas.openxmlformats.org/officeDocument/2006/relationships/image" Target="../media/image11.jpeg"/><Relationship Id="rId10" Type="http://schemas.microsoft.com/office/2007/relationships/diagramDrawing" Target="../diagrams/drawing1.xml"/><Relationship Id="rId4" Type="http://schemas.openxmlformats.org/officeDocument/2006/relationships/image" Target="../media/image10.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jpeg"/><Relationship Id="rId7"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3.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14.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11.jpeg"/><Relationship Id="rId5" Type="http://schemas.openxmlformats.org/officeDocument/2006/relationships/image" Target="../media/image21.jpeg"/><Relationship Id="rId10" Type="http://schemas.openxmlformats.org/officeDocument/2006/relationships/image" Target="../media/image10.jpeg"/><Relationship Id="rId4" Type="http://schemas.openxmlformats.org/officeDocument/2006/relationships/image" Target="../media/image20.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8.jpe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www.tvbuonair.eu/"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959199"/>
            <a:ext cx="9144000" cy="1387501"/>
          </a:xfrm>
        </p:spPr>
        <p:txBody>
          <a:bodyPr/>
          <a:lstStyle/>
          <a:p>
            <a:r>
              <a:rPr lang="en-US" dirty="0">
                <a:latin typeface="Arial Rounded MT Bold" panose="020F0704030504030204" pitchFamily="34" charset="0"/>
              </a:rPr>
              <a:t>WORKSHOP TRANSFRONTALIER</a:t>
            </a:r>
          </a:p>
        </p:txBody>
      </p:sp>
      <p:sp>
        <p:nvSpPr>
          <p:cNvPr id="3" name="Sous-titre 2"/>
          <p:cNvSpPr>
            <a:spLocks noGrp="1"/>
          </p:cNvSpPr>
          <p:nvPr>
            <p:ph type="subTitle" idx="1"/>
          </p:nvPr>
        </p:nvSpPr>
        <p:spPr>
          <a:xfrm>
            <a:off x="1306167" y="3621472"/>
            <a:ext cx="9579665" cy="817687"/>
          </a:xfrm>
        </p:spPr>
        <p:txBody>
          <a:bodyPr/>
          <a:lstStyle/>
          <a:p>
            <a:r>
              <a:rPr lang="en-US" b="1" i="1" dirty="0"/>
              <a:t>COMMENT REPENSER LA VÉGÉTALISATION DE L’ESPACE URBAIN ET LES OPÉRATIONS D’AMÉNAGEMENT ?</a:t>
            </a:r>
          </a:p>
        </p:txBody>
      </p:sp>
      <p:sp>
        <p:nvSpPr>
          <p:cNvPr id="4" name="Titre 1">
            <a:extLst>
              <a:ext uri="{FF2B5EF4-FFF2-40B4-BE49-F238E27FC236}">
                <a16:creationId xmlns:a16="http://schemas.microsoft.com/office/drawing/2014/main" id="{1A6C4CAE-D7C1-44C1-8AE3-F335A88E0EB4}"/>
              </a:ext>
            </a:extLst>
          </p:cNvPr>
          <p:cNvSpPr txBox="1">
            <a:spLocks/>
          </p:cNvSpPr>
          <p:nvPr/>
        </p:nvSpPr>
        <p:spPr>
          <a:xfrm>
            <a:off x="4691269" y="248479"/>
            <a:ext cx="6838906" cy="1143341"/>
          </a:xfrm>
          <a:prstGeom prst="rect">
            <a:avLst/>
          </a:prstGeom>
        </p:spPr>
        <p:txBody>
          <a:bodyPr anchor="b">
            <a:normAutofit fontScale="92500" lnSpcReduction="20000"/>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3200" i="1" dirty="0">
                <a:latin typeface="Ink Free" panose="03080402000500000000" pitchFamily="66" charset="0"/>
              </a:rPr>
              <a:t>BIENVENUE  !</a:t>
            </a:r>
          </a:p>
          <a:p>
            <a:r>
              <a:rPr lang="en-US" sz="3200" i="1" dirty="0">
                <a:latin typeface="Ink Free" panose="03080402000500000000" pitchFamily="66" charset="0"/>
              </a:rPr>
              <a:t>Merci de </a:t>
            </a:r>
            <a:r>
              <a:rPr lang="en-US" sz="3200" i="1" dirty="0" err="1">
                <a:latin typeface="Ink Free" panose="03080402000500000000" pitchFamily="66" charset="0"/>
              </a:rPr>
              <a:t>bien</a:t>
            </a:r>
            <a:r>
              <a:rPr lang="en-US" sz="3200" i="1" dirty="0">
                <a:latin typeface="Ink Free" panose="03080402000500000000" pitchFamily="66" charset="0"/>
              </a:rPr>
              <a:t> </a:t>
            </a:r>
            <a:r>
              <a:rPr lang="en-US" sz="3200" i="1" dirty="0" err="1">
                <a:latin typeface="Ink Free" panose="03080402000500000000" pitchFamily="66" charset="0"/>
              </a:rPr>
              <a:t>vouloir</a:t>
            </a:r>
            <a:r>
              <a:rPr lang="en-US" sz="3200" i="1" dirty="0">
                <a:latin typeface="Ink Free" panose="03080402000500000000" pitchFamily="66" charset="0"/>
              </a:rPr>
              <a:t> </a:t>
            </a:r>
            <a:r>
              <a:rPr lang="en-US" sz="3200" i="1" dirty="0" err="1">
                <a:latin typeface="Ink Free" panose="03080402000500000000" pitchFamily="66" charset="0"/>
              </a:rPr>
              <a:t>couper</a:t>
            </a:r>
            <a:r>
              <a:rPr lang="en-US" sz="3200" i="1" dirty="0">
                <a:latin typeface="Ink Free" panose="03080402000500000000" pitchFamily="66" charset="0"/>
              </a:rPr>
              <a:t> </a:t>
            </a:r>
            <a:r>
              <a:rPr lang="en-US" sz="3200" i="1" dirty="0" err="1">
                <a:latin typeface="Ink Free" panose="03080402000500000000" pitchFamily="66" charset="0"/>
              </a:rPr>
              <a:t>vos</a:t>
            </a:r>
            <a:r>
              <a:rPr lang="en-US" sz="3200" i="1" dirty="0">
                <a:latin typeface="Ink Free" panose="03080402000500000000" pitchFamily="66" charset="0"/>
              </a:rPr>
              <a:t> micros, </a:t>
            </a:r>
            <a:r>
              <a:rPr lang="en-US" sz="3200" i="1" dirty="0" err="1">
                <a:latin typeface="Ink Free" panose="03080402000500000000" pitchFamily="66" charset="0"/>
              </a:rPr>
              <a:t>caméras</a:t>
            </a:r>
            <a:r>
              <a:rPr lang="en-US" sz="3200" i="1" dirty="0">
                <a:latin typeface="Ink Free" panose="03080402000500000000" pitchFamily="66" charset="0"/>
              </a:rPr>
              <a:t> et portables</a:t>
            </a:r>
          </a:p>
        </p:txBody>
      </p:sp>
      <p:sp>
        <p:nvSpPr>
          <p:cNvPr id="8" name="Titre 1">
            <a:extLst>
              <a:ext uri="{FF2B5EF4-FFF2-40B4-BE49-F238E27FC236}">
                <a16:creationId xmlns:a16="http://schemas.microsoft.com/office/drawing/2014/main" id="{7B614861-DF5E-4293-8EF6-E0E3902B80EA}"/>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337228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a:extLst>
              <a:ext uri="{FF2B5EF4-FFF2-40B4-BE49-F238E27FC236}">
                <a16:creationId xmlns:a16="http://schemas.microsoft.com/office/drawing/2014/main" id="{EF9565DD-0270-45DE-B083-C62C9F780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a:extLst>
              <a:ext uri="{FF2B5EF4-FFF2-40B4-BE49-F238E27FC236}">
                <a16:creationId xmlns:a16="http://schemas.microsoft.com/office/drawing/2014/main" id="{F5E6F4D2-F6E8-43B6-9021-580A62E26D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2">
            <a:extLst>
              <a:ext uri="{FF2B5EF4-FFF2-40B4-BE49-F238E27FC236}">
                <a16:creationId xmlns:a16="http://schemas.microsoft.com/office/drawing/2014/main" id="{10C640CF-A5E0-4CAA-88ED-91B5A52B031A}"/>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3">
            <a:extLst>
              <a:ext uri="{FF2B5EF4-FFF2-40B4-BE49-F238E27FC236}">
                <a16:creationId xmlns:a16="http://schemas.microsoft.com/office/drawing/2014/main" id="{F1592EA4-FDE7-4AB7-B728-F77614C508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5">
            <a:extLst>
              <a:ext uri="{FF2B5EF4-FFF2-40B4-BE49-F238E27FC236}">
                <a16:creationId xmlns:a16="http://schemas.microsoft.com/office/drawing/2014/main" id="{B12AB5DE-0EEB-45E5-87B7-F15C2F5AE409}"/>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&amp; OUTILS DE PLANIFICATION</a:t>
            </a:r>
          </a:p>
        </p:txBody>
      </p:sp>
      <p:cxnSp>
        <p:nvCxnSpPr>
          <p:cNvPr id="10" name="Connecteur droit 9">
            <a:extLst>
              <a:ext uri="{FF2B5EF4-FFF2-40B4-BE49-F238E27FC236}">
                <a16:creationId xmlns:a16="http://schemas.microsoft.com/office/drawing/2014/main" id="{27972704-4FBC-41DF-A93C-7216F1F43A6E}"/>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39ACC43-F692-46B7-8A83-BFB23496EC74}"/>
              </a:ext>
            </a:extLst>
          </p:cNvPr>
          <p:cNvSpPr txBox="1"/>
          <p:nvPr/>
        </p:nvSpPr>
        <p:spPr>
          <a:xfrm>
            <a:off x="6546576" y="4846065"/>
            <a:ext cx="6634370" cy="646331"/>
          </a:xfrm>
          <a:prstGeom prst="rect">
            <a:avLst/>
          </a:prstGeom>
          <a:noFill/>
        </p:spPr>
        <p:txBody>
          <a:bodyPr wrap="square" rtlCol="0">
            <a:spAutoFit/>
          </a:bodyPr>
          <a:lstStyle/>
          <a:p>
            <a:endParaRPr lang="fr-FR" dirty="0"/>
          </a:p>
          <a:p>
            <a:r>
              <a:rPr lang="fr-FR" dirty="0"/>
              <a:t>EX CBS: ROUBAIX/CAMVS/BERLIN/NAMUR/BRUXELLES</a:t>
            </a:r>
          </a:p>
        </p:txBody>
      </p:sp>
      <p:sp>
        <p:nvSpPr>
          <p:cNvPr id="3" name="ZoneTexte 30">
            <a:extLst>
              <a:ext uri="{FF2B5EF4-FFF2-40B4-BE49-F238E27FC236}">
                <a16:creationId xmlns:a16="http://schemas.microsoft.com/office/drawing/2014/main" id="{FD3A39AF-E630-4CA3-BD82-0C84CFA40B4B}"/>
              </a:ext>
            </a:extLst>
          </p:cNvPr>
          <p:cNvSpPr txBox="1">
            <a:spLocks noChangeArrowheads="1"/>
          </p:cNvSpPr>
          <p:nvPr/>
        </p:nvSpPr>
        <p:spPr bwMode="auto">
          <a:xfrm>
            <a:off x="153988" y="1078132"/>
            <a:ext cx="11518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400" cap="small" dirty="0">
                <a:solidFill>
                  <a:schemeClr val="accent5"/>
                </a:solidFill>
                <a:latin typeface="Arial" panose="020B0604020202020204" pitchFamily="34" charset="0"/>
                <a:cs typeface="Arial" panose="020B0604020202020204" pitchFamily="34" charset="0"/>
              </a:rPr>
              <a:t>DES ENJEUX MAJEURS PARTAGÈS SUR LES DEUX VERSANTS</a:t>
            </a:r>
          </a:p>
          <a:p>
            <a:pPr eaLnBrk="1" hangingPunct="1">
              <a:lnSpc>
                <a:spcPct val="100000"/>
              </a:lnSpc>
              <a:spcBef>
                <a:spcPct val="0"/>
              </a:spcBef>
              <a:buFont typeface="Arial" panose="020B0604020202020204" pitchFamily="34" charset="0"/>
              <a:buNone/>
              <a:defRPr/>
            </a:pPr>
            <a:endParaRPr lang="fr-FR" altLang="fr-FR" sz="2400" i="1" cap="small" dirty="0">
              <a:solidFill>
                <a:schemeClr val="accent5"/>
              </a:solidFill>
              <a:latin typeface="Arial" panose="020B0604020202020204" pitchFamily="34" charset="0"/>
              <a:cs typeface="Arial" panose="020B0604020202020204" pitchFamily="34" charset="0"/>
            </a:endParaRPr>
          </a:p>
        </p:txBody>
      </p:sp>
      <p:graphicFrame>
        <p:nvGraphicFramePr>
          <p:cNvPr id="4" name="Diagramme 3">
            <a:extLst>
              <a:ext uri="{FF2B5EF4-FFF2-40B4-BE49-F238E27FC236}">
                <a16:creationId xmlns:a16="http://schemas.microsoft.com/office/drawing/2014/main" id="{D1385FCD-62EE-43E1-AFEB-9FBD9A6810B5}"/>
              </a:ext>
            </a:extLst>
          </p:cNvPr>
          <p:cNvGraphicFramePr/>
          <p:nvPr>
            <p:extLst>
              <p:ext uri="{D42A27DB-BD31-4B8C-83A1-F6EECF244321}">
                <p14:modId xmlns:p14="http://schemas.microsoft.com/office/powerpoint/2010/main" val="3686757213"/>
              </p:ext>
            </p:extLst>
          </p:nvPr>
        </p:nvGraphicFramePr>
        <p:xfrm>
          <a:off x="286923" y="2185608"/>
          <a:ext cx="5552316" cy="3199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ZoneTexte 11">
            <a:extLst>
              <a:ext uri="{FF2B5EF4-FFF2-40B4-BE49-F238E27FC236}">
                <a16:creationId xmlns:a16="http://schemas.microsoft.com/office/drawing/2014/main" id="{13EF0C1E-9988-47BF-A7D3-E1EABC149C72}"/>
              </a:ext>
            </a:extLst>
          </p:cNvPr>
          <p:cNvSpPr txBox="1"/>
          <p:nvPr/>
        </p:nvSpPr>
        <p:spPr>
          <a:xfrm>
            <a:off x="259935" y="1644001"/>
            <a:ext cx="5085177" cy="369332"/>
          </a:xfrm>
          <a:prstGeom prst="rect">
            <a:avLst/>
          </a:prstGeom>
          <a:noFill/>
        </p:spPr>
        <p:txBody>
          <a:bodyPr wrap="square" rtlCol="0">
            <a:spAutoFit/>
          </a:bodyPr>
          <a:lstStyle/>
          <a:p>
            <a:r>
              <a:rPr lang="fr-FR" b="1" u="sng" dirty="0"/>
              <a:t>Des bénéfices systémiques de la Nature en ville</a:t>
            </a:r>
          </a:p>
        </p:txBody>
      </p:sp>
      <p:sp>
        <p:nvSpPr>
          <p:cNvPr id="13" name="ZoneTexte 12">
            <a:extLst>
              <a:ext uri="{FF2B5EF4-FFF2-40B4-BE49-F238E27FC236}">
                <a16:creationId xmlns:a16="http://schemas.microsoft.com/office/drawing/2014/main" id="{EC321279-9FF4-4F46-BD7E-A89937A5E1C7}"/>
              </a:ext>
            </a:extLst>
          </p:cNvPr>
          <p:cNvSpPr txBox="1"/>
          <p:nvPr/>
        </p:nvSpPr>
        <p:spPr>
          <a:xfrm>
            <a:off x="185530" y="5323119"/>
            <a:ext cx="5085177" cy="338554"/>
          </a:xfrm>
          <a:prstGeom prst="rect">
            <a:avLst/>
          </a:prstGeom>
          <a:noFill/>
        </p:spPr>
        <p:txBody>
          <a:bodyPr wrap="square" rtlCol="0">
            <a:spAutoFit/>
          </a:bodyPr>
          <a:lstStyle/>
          <a:p>
            <a:r>
              <a:rPr lang="fr-FR" sz="1600" b="1" dirty="0"/>
              <a:t>Et bien d’autres…</a:t>
            </a:r>
          </a:p>
        </p:txBody>
      </p:sp>
      <p:sp>
        <p:nvSpPr>
          <p:cNvPr id="15" name="Rectangle : coins arrondis 14">
            <a:extLst>
              <a:ext uri="{FF2B5EF4-FFF2-40B4-BE49-F238E27FC236}">
                <a16:creationId xmlns:a16="http://schemas.microsoft.com/office/drawing/2014/main" id="{2B119763-AE69-4A21-AA00-148C417E3669}"/>
              </a:ext>
            </a:extLst>
          </p:cNvPr>
          <p:cNvSpPr/>
          <p:nvPr/>
        </p:nvSpPr>
        <p:spPr>
          <a:xfrm>
            <a:off x="5792372" y="1749923"/>
            <a:ext cx="5169867" cy="10181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rPr>
              <a:t>Si Michel FOUCHER définit la frontière comme « des structures spatiales élémentaires, de forme linéaire, à fonction de discontinuité géopolitique et de marquage », la biodiversité, elle, n’en dispose d’aucune, qu’elle soit réelle, symbolique ou imaginaire.</a:t>
            </a:r>
          </a:p>
        </p:txBody>
      </p:sp>
      <p:pic>
        <p:nvPicPr>
          <p:cNvPr id="11266" name="Picture 2" descr="Citation Stock Vector Illustration And Royalty Free Citation Clipart">
            <a:extLst>
              <a:ext uri="{FF2B5EF4-FFF2-40B4-BE49-F238E27FC236}">
                <a16:creationId xmlns:a16="http://schemas.microsoft.com/office/drawing/2014/main" id="{106E2923-A3E9-4648-ADAF-434C286D2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86899" y="1828667"/>
            <a:ext cx="845199" cy="8451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 coins arrondis 16">
            <a:extLst>
              <a:ext uri="{FF2B5EF4-FFF2-40B4-BE49-F238E27FC236}">
                <a16:creationId xmlns:a16="http://schemas.microsoft.com/office/drawing/2014/main" id="{AEF43637-46FA-4BC6-B9FB-851CECFAC11B}"/>
              </a:ext>
            </a:extLst>
          </p:cNvPr>
          <p:cNvSpPr/>
          <p:nvPr/>
        </p:nvSpPr>
        <p:spPr>
          <a:xfrm>
            <a:off x="6503021" y="2957185"/>
            <a:ext cx="5115822" cy="179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6">
                    <a:lumMod val="40000"/>
                    <a:lumOff val="60000"/>
                  </a:schemeClr>
                </a:solidFill>
              </a:rPr>
              <a:t>TVBUONAIR</a:t>
            </a:r>
            <a:endParaRPr lang="fr-FR" b="1" dirty="0">
              <a:solidFill>
                <a:schemeClr val="accent6">
                  <a:lumMod val="40000"/>
                  <a:lumOff val="60000"/>
                </a:schemeClr>
              </a:solidFill>
            </a:endParaRPr>
          </a:p>
          <a:p>
            <a:pPr algn="ctr"/>
            <a:endParaRPr lang="fr-FR" sz="1050" b="1" dirty="0"/>
          </a:p>
          <a:p>
            <a:pPr marL="342900" indent="-342900" algn="ctr">
              <a:buAutoNum type="arabicPeriod"/>
            </a:pPr>
            <a:r>
              <a:rPr lang="fr-FR" b="1" dirty="0"/>
              <a:t>Cadre et/ou laboratoire d’expérimentations</a:t>
            </a:r>
          </a:p>
          <a:p>
            <a:pPr marL="342900" indent="-342900" algn="ctr">
              <a:buAutoNum type="arabicPeriod"/>
            </a:pPr>
            <a:r>
              <a:rPr lang="fr-FR" b="1" dirty="0"/>
              <a:t>Espace de dialogue transfrontalier pour partager les retours d’expériences</a:t>
            </a:r>
          </a:p>
          <a:p>
            <a:pPr marL="342900" indent="-342900" algn="ctr">
              <a:buAutoNum type="arabicPeriod"/>
            </a:pPr>
            <a:r>
              <a:rPr lang="fr-FR" b="1" dirty="0"/>
              <a:t>Répertoire de bonnes pratiques</a:t>
            </a:r>
          </a:p>
        </p:txBody>
      </p:sp>
      <p:sp>
        <p:nvSpPr>
          <p:cNvPr id="19" name="Flèche : bas 18">
            <a:extLst>
              <a:ext uri="{FF2B5EF4-FFF2-40B4-BE49-F238E27FC236}">
                <a16:creationId xmlns:a16="http://schemas.microsoft.com/office/drawing/2014/main" id="{CB80A701-5F50-4C79-93B4-718B4A39C1A9}"/>
              </a:ext>
            </a:extLst>
          </p:cNvPr>
          <p:cNvSpPr/>
          <p:nvPr/>
        </p:nvSpPr>
        <p:spPr>
          <a:xfrm>
            <a:off x="8917059" y="4846065"/>
            <a:ext cx="288235" cy="30240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4585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a:extLst>
              <a:ext uri="{FF2B5EF4-FFF2-40B4-BE49-F238E27FC236}">
                <a16:creationId xmlns:a16="http://schemas.microsoft.com/office/drawing/2014/main" id="{42163CC9-38D9-4AE0-BE7D-AA8CD7084B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a:extLst>
              <a:ext uri="{FF2B5EF4-FFF2-40B4-BE49-F238E27FC236}">
                <a16:creationId xmlns:a16="http://schemas.microsoft.com/office/drawing/2014/main" id="{B5CBE9D3-370B-442C-B3CC-D375434C64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2">
            <a:extLst>
              <a:ext uri="{FF2B5EF4-FFF2-40B4-BE49-F238E27FC236}">
                <a16:creationId xmlns:a16="http://schemas.microsoft.com/office/drawing/2014/main" id="{5A27EC85-024E-4F46-85DE-9809F2E9E478}"/>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3">
            <a:extLst>
              <a:ext uri="{FF2B5EF4-FFF2-40B4-BE49-F238E27FC236}">
                <a16:creationId xmlns:a16="http://schemas.microsoft.com/office/drawing/2014/main" id="{1C9CED47-88FD-460D-9126-1B8F640D7F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5">
            <a:extLst>
              <a:ext uri="{FF2B5EF4-FFF2-40B4-BE49-F238E27FC236}">
                <a16:creationId xmlns:a16="http://schemas.microsoft.com/office/drawing/2014/main" id="{3951DA7E-8DE6-44B6-8B78-969F40D0B84C}"/>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&amp; OUTILS DE PLANIFICATION</a:t>
            </a:r>
          </a:p>
        </p:txBody>
      </p:sp>
      <p:cxnSp>
        <p:nvCxnSpPr>
          <p:cNvPr id="10" name="Connecteur droit 9">
            <a:extLst>
              <a:ext uri="{FF2B5EF4-FFF2-40B4-BE49-F238E27FC236}">
                <a16:creationId xmlns:a16="http://schemas.microsoft.com/office/drawing/2014/main" id="{BD2AF34A-F612-4F09-BB14-DED5F231FE4F}"/>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 name="ZoneTexte 30">
            <a:extLst>
              <a:ext uri="{FF2B5EF4-FFF2-40B4-BE49-F238E27FC236}">
                <a16:creationId xmlns:a16="http://schemas.microsoft.com/office/drawing/2014/main" id="{D6272BF6-B5D0-418E-8828-A7EBD1642712}"/>
              </a:ext>
            </a:extLst>
          </p:cNvPr>
          <p:cNvSpPr txBox="1">
            <a:spLocks noChangeArrowheads="1"/>
          </p:cNvSpPr>
          <p:nvPr/>
        </p:nvSpPr>
        <p:spPr bwMode="auto">
          <a:xfrm>
            <a:off x="269738" y="1149832"/>
            <a:ext cx="11518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000" cap="small" dirty="0">
                <a:solidFill>
                  <a:schemeClr val="accent5"/>
                </a:solidFill>
                <a:latin typeface="Arial" panose="020B0604020202020204" pitchFamily="34" charset="0"/>
                <a:cs typeface="Arial" panose="020B0604020202020204" pitchFamily="34" charset="0"/>
              </a:rPr>
              <a:t>CREATION D’UN VADE-MECUM TRANSFRONTALIER</a:t>
            </a:r>
            <a:endParaRPr lang="fr-FR" altLang="fr-FR" sz="2000" i="1" cap="small" dirty="0">
              <a:solidFill>
                <a:schemeClr val="accent5"/>
              </a:solidFill>
              <a:latin typeface="Arial" panose="020B0604020202020204" pitchFamily="34" charset="0"/>
              <a:cs typeface="Arial" panose="020B0604020202020204" pitchFamily="34" charset="0"/>
            </a:endParaRPr>
          </a:p>
        </p:txBody>
      </p:sp>
      <p:sp>
        <p:nvSpPr>
          <p:cNvPr id="16" name="Rectangle à coins arrondis 20">
            <a:extLst>
              <a:ext uri="{FF2B5EF4-FFF2-40B4-BE49-F238E27FC236}">
                <a16:creationId xmlns:a16="http://schemas.microsoft.com/office/drawing/2014/main" id="{4DC790B4-7EF2-43BC-8E3D-2B0EDEDE3B6C}"/>
              </a:ext>
            </a:extLst>
          </p:cNvPr>
          <p:cNvSpPr/>
          <p:nvPr/>
        </p:nvSpPr>
        <p:spPr>
          <a:xfrm>
            <a:off x="1652998" y="3971780"/>
            <a:ext cx="5478325" cy="53503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Rechercher une cohérence entre les outils de planification wallons et français</a:t>
            </a:r>
          </a:p>
        </p:txBody>
      </p:sp>
      <p:sp>
        <p:nvSpPr>
          <p:cNvPr id="18" name="Rectangle à coins arrondis 29">
            <a:extLst>
              <a:ext uri="{FF2B5EF4-FFF2-40B4-BE49-F238E27FC236}">
                <a16:creationId xmlns:a16="http://schemas.microsoft.com/office/drawing/2014/main" id="{C2BC8677-D61A-42CD-BA9E-4B094E0EA34A}"/>
              </a:ext>
            </a:extLst>
          </p:cNvPr>
          <p:cNvSpPr/>
          <p:nvPr/>
        </p:nvSpPr>
        <p:spPr>
          <a:xfrm>
            <a:off x="1652998" y="4767583"/>
            <a:ext cx="5478325" cy="6185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Faciliter l’envie d’expérimenter (ex: le Vademecum </a:t>
            </a:r>
            <a:r>
              <a:rPr lang="fr-FR" sz="1600" b="1" dirty="0" err="1">
                <a:solidFill>
                  <a:srgbClr val="0070C0"/>
                </a:solidFill>
              </a:rPr>
              <a:t>TVBuONAIR</a:t>
            </a:r>
            <a:r>
              <a:rPr lang="fr-FR" sz="1600" b="1" dirty="0">
                <a:solidFill>
                  <a:srgbClr val="0070C0"/>
                </a:solidFill>
              </a:rPr>
              <a:t> peut-il être annexé aux PLUi et/ou SDC?)</a:t>
            </a:r>
          </a:p>
        </p:txBody>
      </p:sp>
      <p:sp>
        <p:nvSpPr>
          <p:cNvPr id="20" name="ZoneTexte 19">
            <a:extLst>
              <a:ext uri="{FF2B5EF4-FFF2-40B4-BE49-F238E27FC236}">
                <a16:creationId xmlns:a16="http://schemas.microsoft.com/office/drawing/2014/main" id="{0FF9BBBE-43EA-453E-986E-218414218416}"/>
              </a:ext>
            </a:extLst>
          </p:cNvPr>
          <p:cNvSpPr txBox="1"/>
          <p:nvPr/>
        </p:nvSpPr>
        <p:spPr>
          <a:xfrm>
            <a:off x="337929" y="1589318"/>
            <a:ext cx="6301409" cy="1077218"/>
          </a:xfrm>
          <a:prstGeom prst="rect">
            <a:avLst/>
          </a:prstGeom>
          <a:noFill/>
          <a:ln>
            <a:solidFill>
              <a:schemeClr val="tx1"/>
            </a:solidFill>
          </a:ln>
        </p:spPr>
        <p:txBody>
          <a:bodyPr wrap="square" rtlCol="0">
            <a:spAutoFit/>
          </a:bodyPr>
          <a:lstStyle/>
          <a:p>
            <a:pPr algn="just"/>
            <a:r>
              <a:rPr lang="fr-FR" sz="1600" dirty="0"/>
              <a:t>Outil de </a:t>
            </a:r>
            <a:r>
              <a:rPr lang="fr-FR" sz="1600" b="1" dirty="0"/>
              <a:t>sensibilisation et d’appui méthodologique </a:t>
            </a:r>
            <a:r>
              <a:rPr lang="fr-FR" sz="1600" dirty="0"/>
              <a:t>pour accompagner tous les acteurs à l’intégration de la trame verte et bleue urbaine dans les documents de planification (aménagement du territoire, urbanisme, protection de l’environnement, paysages)</a:t>
            </a:r>
          </a:p>
        </p:txBody>
      </p:sp>
      <p:pic>
        <p:nvPicPr>
          <p:cNvPr id="22" name="Image 21">
            <a:extLst>
              <a:ext uri="{FF2B5EF4-FFF2-40B4-BE49-F238E27FC236}">
                <a16:creationId xmlns:a16="http://schemas.microsoft.com/office/drawing/2014/main" id="{B01B12A9-5393-454C-A5A4-2DFD49EBD91A}"/>
              </a:ext>
            </a:extLst>
          </p:cNvPr>
          <p:cNvPicPr>
            <a:picLocks noChangeAspect="1"/>
          </p:cNvPicPr>
          <p:nvPr/>
        </p:nvPicPr>
        <p:blipFill>
          <a:blip r:embed="rId6"/>
          <a:stretch>
            <a:fillRect/>
          </a:stretch>
        </p:blipFill>
        <p:spPr>
          <a:xfrm>
            <a:off x="7033487" y="1177405"/>
            <a:ext cx="1653001" cy="1668132"/>
          </a:xfrm>
          <a:prstGeom prst="rect">
            <a:avLst/>
          </a:prstGeom>
        </p:spPr>
      </p:pic>
      <p:sp>
        <p:nvSpPr>
          <p:cNvPr id="23" name="ZoneTexte 22">
            <a:extLst>
              <a:ext uri="{FF2B5EF4-FFF2-40B4-BE49-F238E27FC236}">
                <a16:creationId xmlns:a16="http://schemas.microsoft.com/office/drawing/2014/main" id="{9AECB3DA-4936-49BD-9FD1-B973CF1052F2}"/>
              </a:ext>
            </a:extLst>
          </p:cNvPr>
          <p:cNvSpPr txBox="1"/>
          <p:nvPr/>
        </p:nvSpPr>
        <p:spPr>
          <a:xfrm>
            <a:off x="225388" y="3053849"/>
            <a:ext cx="1871663" cy="369332"/>
          </a:xfrm>
          <a:prstGeom prst="rect">
            <a:avLst/>
          </a:prstGeom>
          <a:noFill/>
        </p:spPr>
        <p:txBody>
          <a:bodyPr wrap="square" rtlCol="0">
            <a:spAutoFit/>
          </a:bodyPr>
          <a:lstStyle/>
          <a:p>
            <a:r>
              <a:rPr lang="fr-FR" b="1" dirty="0">
                <a:solidFill>
                  <a:srgbClr val="0070C0"/>
                </a:solidFill>
              </a:rPr>
              <a:t>Objectif n°1</a:t>
            </a:r>
          </a:p>
        </p:txBody>
      </p:sp>
      <p:sp>
        <p:nvSpPr>
          <p:cNvPr id="24" name="ZoneTexte 23">
            <a:extLst>
              <a:ext uri="{FF2B5EF4-FFF2-40B4-BE49-F238E27FC236}">
                <a16:creationId xmlns:a16="http://schemas.microsoft.com/office/drawing/2014/main" id="{30DB8B6D-1FCE-4DAC-8ADE-771B5FA2EEB5}"/>
              </a:ext>
            </a:extLst>
          </p:cNvPr>
          <p:cNvSpPr txBox="1"/>
          <p:nvPr/>
        </p:nvSpPr>
        <p:spPr>
          <a:xfrm>
            <a:off x="195431" y="3919967"/>
            <a:ext cx="1871663" cy="369332"/>
          </a:xfrm>
          <a:prstGeom prst="rect">
            <a:avLst/>
          </a:prstGeom>
          <a:noFill/>
        </p:spPr>
        <p:txBody>
          <a:bodyPr wrap="square" rtlCol="0">
            <a:spAutoFit/>
          </a:bodyPr>
          <a:lstStyle/>
          <a:p>
            <a:r>
              <a:rPr lang="fr-FR" b="1" dirty="0">
                <a:solidFill>
                  <a:srgbClr val="0070C0"/>
                </a:solidFill>
              </a:rPr>
              <a:t>Objectif n°2</a:t>
            </a:r>
          </a:p>
        </p:txBody>
      </p:sp>
      <p:sp>
        <p:nvSpPr>
          <p:cNvPr id="26" name="ZoneTexte 25">
            <a:extLst>
              <a:ext uri="{FF2B5EF4-FFF2-40B4-BE49-F238E27FC236}">
                <a16:creationId xmlns:a16="http://schemas.microsoft.com/office/drawing/2014/main" id="{51B8DE6A-DC93-4852-977A-8E2EE4F9F381}"/>
              </a:ext>
            </a:extLst>
          </p:cNvPr>
          <p:cNvSpPr txBox="1"/>
          <p:nvPr/>
        </p:nvSpPr>
        <p:spPr>
          <a:xfrm>
            <a:off x="225387" y="4756255"/>
            <a:ext cx="1871663" cy="369332"/>
          </a:xfrm>
          <a:prstGeom prst="rect">
            <a:avLst/>
          </a:prstGeom>
          <a:noFill/>
        </p:spPr>
        <p:txBody>
          <a:bodyPr wrap="square" rtlCol="0">
            <a:spAutoFit/>
          </a:bodyPr>
          <a:lstStyle/>
          <a:p>
            <a:r>
              <a:rPr lang="fr-FR" b="1" dirty="0">
                <a:solidFill>
                  <a:srgbClr val="0070C0"/>
                </a:solidFill>
              </a:rPr>
              <a:t>Objectif n°3</a:t>
            </a:r>
          </a:p>
        </p:txBody>
      </p:sp>
      <p:sp>
        <p:nvSpPr>
          <p:cNvPr id="28" name="Rectangle à coins arrondis 20">
            <a:extLst>
              <a:ext uri="{FF2B5EF4-FFF2-40B4-BE49-F238E27FC236}">
                <a16:creationId xmlns:a16="http://schemas.microsoft.com/office/drawing/2014/main" id="{6A1F05DA-8BD8-42E5-A667-B817A9770670}"/>
              </a:ext>
            </a:extLst>
          </p:cNvPr>
          <p:cNvSpPr/>
          <p:nvPr/>
        </p:nvSpPr>
        <p:spPr>
          <a:xfrm>
            <a:off x="1652998" y="3120887"/>
            <a:ext cx="5478325" cy="53503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Acculturer aux notions de trame verte et bleue urbaine et les possibilités de mise en œuvre sur les territoires</a:t>
            </a:r>
          </a:p>
        </p:txBody>
      </p:sp>
      <p:sp>
        <p:nvSpPr>
          <p:cNvPr id="30" name="Rectangle : coins arrondis 29">
            <a:extLst>
              <a:ext uri="{FF2B5EF4-FFF2-40B4-BE49-F238E27FC236}">
                <a16:creationId xmlns:a16="http://schemas.microsoft.com/office/drawing/2014/main" id="{FD6C3705-2EC6-4B3D-A4F9-2EFC86DBE28E}"/>
              </a:ext>
            </a:extLst>
          </p:cNvPr>
          <p:cNvSpPr/>
          <p:nvPr/>
        </p:nvSpPr>
        <p:spPr>
          <a:xfrm>
            <a:off x="8950445" y="1222433"/>
            <a:ext cx="2574236" cy="1179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3 VOLETS</a:t>
            </a:r>
          </a:p>
          <a:p>
            <a:pPr marL="285750" indent="-285750" algn="ctr">
              <a:buFont typeface="Wingdings" panose="05000000000000000000" pitchFamily="2" charset="2"/>
              <a:buChar char="q"/>
            </a:pPr>
            <a:r>
              <a:rPr lang="fr-FR" dirty="0"/>
              <a:t>Pour CONNAITRE</a:t>
            </a:r>
          </a:p>
          <a:p>
            <a:pPr marL="285750" indent="-285750" algn="ctr">
              <a:buFont typeface="Wingdings" panose="05000000000000000000" pitchFamily="2" charset="2"/>
              <a:buChar char="q"/>
            </a:pPr>
            <a:r>
              <a:rPr lang="fr-FR" dirty="0"/>
              <a:t>POUR APPLIQUER</a:t>
            </a:r>
          </a:p>
          <a:p>
            <a:pPr marL="285750" indent="-285750" algn="ctr">
              <a:buFont typeface="Wingdings" panose="05000000000000000000" pitchFamily="2" charset="2"/>
              <a:buChar char="q"/>
            </a:pPr>
            <a:r>
              <a:rPr lang="fr-FR" dirty="0"/>
              <a:t>POUR APPROFONDIR</a:t>
            </a:r>
          </a:p>
        </p:txBody>
      </p:sp>
      <p:sp>
        <p:nvSpPr>
          <p:cNvPr id="31" name="ZoneTexte 30">
            <a:extLst>
              <a:ext uri="{FF2B5EF4-FFF2-40B4-BE49-F238E27FC236}">
                <a16:creationId xmlns:a16="http://schemas.microsoft.com/office/drawing/2014/main" id="{022BA89C-6240-4C25-840C-9F9654CAFC23}"/>
              </a:ext>
            </a:extLst>
          </p:cNvPr>
          <p:cNvSpPr txBox="1"/>
          <p:nvPr/>
        </p:nvSpPr>
        <p:spPr>
          <a:xfrm>
            <a:off x="8155056" y="2454527"/>
            <a:ext cx="3528651" cy="369332"/>
          </a:xfrm>
          <a:prstGeom prst="rect">
            <a:avLst/>
          </a:prstGeom>
          <a:noFill/>
        </p:spPr>
        <p:txBody>
          <a:bodyPr wrap="square" rtlCol="0">
            <a:spAutoFit/>
          </a:bodyPr>
          <a:lstStyle/>
          <a:p>
            <a:r>
              <a:rPr lang="fr-FR" b="1" dirty="0"/>
              <a:t>+ Mode d’emploi (clés de lecture)</a:t>
            </a:r>
          </a:p>
        </p:txBody>
      </p:sp>
      <p:pic>
        <p:nvPicPr>
          <p:cNvPr id="33" name="Image 32">
            <a:extLst>
              <a:ext uri="{FF2B5EF4-FFF2-40B4-BE49-F238E27FC236}">
                <a16:creationId xmlns:a16="http://schemas.microsoft.com/office/drawing/2014/main" id="{CC52F66B-9ECC-4E64-A93A-22F20EDDD4FC}"/>
              </a:ext>
            </a:extLst>
          </p:cNvPr>
          <p:cNvPicPr>
            <a:picLocks noChangeAspect="1"/>
          </p:cNvPicPr>
          <p:nvPr/>
        </p:nvPicPr>
        <p:blipFill rotWithShape="1">
          <a:blip r:embed="rId7"/>
          <a:srcRect l="2742"/>
          <a:stretch/>
        </p:blipFill>
        <p:spPr>
          <a:xfrm>
            <a:off x="8155056" y="3184582"/>
            <a:ext cx="4036944" cy="2523586"/>
          </a:xfrm>
          <a:prstGeom prst="rect">
            <a:avLst/>
          </a:prstGeom>
        </p:spPr>
      </p:pic>
      <p:sp>
        <p:nvSpPr>
          <p:cNvPr id="34" name="Bulle narrative : ronde 33">
            <a:extLst>
              <a:ext uri="{FF2B5EF4-FFF2-40B4-BE49-F238E27FC236}">
                <a16:creationId xmlns:a16="http://schemas.microsoft.com/office/drawing/2014/main" id="{C1B44B65-01F0-4D77-A0FF-A7F81FAC4F99}"/>
              </a:ext>
            </a:extLst>
          </p:cNvPr>
          <p:cNvSpPr/>
          <p:nvPr/>
        </p:nvSpPr>
        <p:spPr>
          <a:xfrm>
            <a:off x="7357698" y="3110286"/>
            <a:ext cx="1594715" cy="696273"/>
          </a:xfrm>
          <a:prstGeom prst="wedgeEllipseCallout">
            <a:avLst>
              <a:gd name="adj1" fmla="val 46479"/>
              <a:gd name="adj2" fmla="val 4713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Disponible fin NOVEMBRE 2020</a:t>
            </a:r>
          </a:p>
        </p:txBody>
      </p:sp>
      <p:pic>
        <p:nvPicPr>
          <p:cNvPr id="36" name="Picture 2" descr="Information Icon Clip Art at Clker.com - vector clip art online, royalty  free &amp; public domain">
            <a:extLst>
              <a:ext uri="{FF2B5EF4-FFF2-40B4-BE49-F238E27FC236}">
                <a16:creationId xmlns:a16="http://schemas.microsoft.com/office/drawing/2014/main" id="{12084B5E-E20B-42B5-B2DE-FCEF531588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3814" y="3806559"/>
            <a:ext cx="462482" cy="46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1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63560"/>
            <a:ext cx="9144000" cy="1077205"/>
          </a:xfrm>
        </p:spPr>
        <p:txBody>
          <a:bodyPr>
            <a:normAutofit fontScale="90000"/>
          </a:bodyPr>
          <a:lstStyle/>
          <a:p>
            <a:r>
              <a:rPr lang="en-US" dirty="0">
                <a:latin typeface="Arial Rounded MT Bold" panose="020F0704030504030204" pitchFamily="34" charset="0"/>
              </a:rPr>
              <a:t>KESAKO LE COEFFICIENT DE BIOTOPE PAR SURFACE ?</a:t>
            </a:r>
          </a:p>
        </p:txBody>
      </p:sp>
      <p:sp>
        <p:nvSpPr>
          <p:cNvPr id="3" name="Sous-titre 2"/>
          <p:cNvSpPr>
            <a:spLocks noGrp="1"/>
          </p:cNvSpPr>
          <p:nvPr>
            <p:ph type="subTitle" idx="1"/>
          </p:nvPr>
        </p:nvSpPr>
        <p:spPr>
          <a:xfrm>
            <a:off x="1256471" y="3278572"/>
            <a:ext cx="9579665" cy="817687"/>
          </a:xfrm>
        </p:spPr>
        <p:txBody>
          <a:bodyPr/>
          <a:lstStyle/>
          <a:p>
            <a:r>
              <a:rPr lang="en-US" sz="2000" b="1" i="1" dirty="0"/>
              <a:t>Birgit BEYER – </a:t>
            </a:r>
            <a:r>
              <a:rPr lang="en-US" sz="2000" b="1" i="1" dirty="0" err="1"/>
              <a:t>Directrice</a:t>
            </a:r>
            <a:r>
              <a:rPr lang="en-US" sz="2000" b="1" i="1" dirty="0"/>
              <a:t> du </a:t>
            </a:r>
            <a:r>
              <a:rPr lang="en-US" sz="2000" b="1" i="1" dirty="0" err="1"/>
              <a:t>département</a:t>
            </a:r>
            <a:r>
              <a:rPr lang="en-US" sz="2000" b="1" i="1" dirty="0"/>
              <a:t> des </a:t>
            </a:r>
            <a:r>
              <a:rPr lang="en-US" sz="2000" b="1" i="1" dirty="0" err="1"/>
              <a:t>Espaces</a:t>
            </a:r>
            <a:r>
              <a:rPr lang="en-US" sz="2000" b="1" i="1" dirty="0"/>
              <a:t> Verts</a:t>
            </a:r>
          </a:p>
          <a:p>
            <a:r>
              <a:rPr lang="en-US" sz="2400" b="1" i="1" dirty="0"/>
              <a:t>BERLIN (ALLEMAGNE) </a:t>
            </a:r>
            <a:br>
              <a:rPr lang="en-US" sz="2000" b="1" i="1" dirty="0"/>
            </a:br>
            <a:endParaRPr lang="en-US" sz="2000" b="1" i="1" dirty="0"/>
          </a:p>
        </p:txBody>
      </p:sp>
      <p:sp>
        <p:nvSpPr>
          <p:cNvPr id="6" name="Titre 1">
            <a:extLst>
              <a:ext uri="{FF2B5EF4-FFF2-40B4-BE49-F238E27FC236}">
                <a16:creationId xmlns:a16="http://schemas.microsoft.com/office/drawing/2014/main" id="{DECFD673-B999-4C75-8863-B9CA8CE44E74}"/>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401982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5A97"/>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524000" y="3106907"/>
            <a:ext cx="9144000" cy="712990"/>
          </a:xfrm>
        </p:spPr>
        <p:txBody>
          <a:bodyPr>
            <a:normAutofit/>
          </a:bodyPr>
          <a:lstStyle/>
          <a:p>
            <a:r>
              <a:rPr lang="en-US" sz="4000" dirty="0">
                <a:latin typeface="Arial Rounded MT Bold" panose="020F0704030504030204" pitchFamily="34" charset="0"/>
              </a:rPr>
              <a:t>MERCI POUR VOTRE ATTENTION !</a:t>
            </a:r>
          </a:p>
        </p:txBody>
      </p:sp>
      <p:sp>
        <p:nvSpPr>
          <p:cNvPr id="4" name="Titre 2">
            <a:extLst>
              <a:ext uri="{FF2B5EF4-FFF2-40B4-BE49-F238E27FC236}">
                <a16:creationId xmlns:a16="http://schemas.microsoft.com/office/drawing/2014/main" id="{F308A2CC-3CB6-4A28-B420-E361736518FB}"/>
              </a:ext>
            </a:extLst>
          </p:cNvPr>
          <p:cNvSpPr txBox="1">
            <a:spLocks/>
          </p:cNvSpPr>
          <p:nvPr/>
        </p:nvSpPr>
        <p:spPr>
          <a:xfrm>
            <a:off x="4553778" y="6145010"/>
            <a:ext cx="9144000" cy="712990"/>
          </a:xfrm>
          <a:prstGeom prst="rect">
            <a:avLst/>
          </a:prstGeom>
        </p:spPr>
        <p:txBody>
          <a:bodyPr anchor="t">
            <a:normAutofit/>
          </a:bodyPr>
          <a:lstStyle>
            <a:lvl1pPr algn="ctr" defTabSz="914400" rtl="0" eaLnBrk="1" latinLnBrk="0" hangingPunct="1">
              <a:lnSpc>
                <a:spcPct val="90000"/>
              </a:lnSpc>
              <a:spcBef>
                <a:spcPct val="0"/>
              </a:spcBef>
              <a:buNone/>
              <a:defRPr sz="36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dirty="0">
                <a:latin typeface="Arial Rounded MT Bold" panose="020F0704030504030204" pitchFamily="34" charset="0"/>
              </a:rPr>
              <a:t>Et </a:t>
            </a:r>
            <a:r>
              <a:rPr lang="en-US" sz="2400" dirty="0" err="1">
                <a:latin typeface="Arial Rounded MT Bold" panose="020F0704030504030204" pitchFamily="34" charset="0"/>
              </a:rPr>
              <a:t>prenez</a:t>
            </a:r>
            <a:r>
              <a:rPr lang="en-US" sz="2400" dirty="0">
                <a:latin typeface="Arial Rounded MT Bold" panose="020F0704030504030204" pitchFamily="34" charset="0"/>
              </a:rPr>
              <a:t> </a:t>
            </a:r>
            <a:r>
              <a:rPr lang="en-US" sz="2400" dirty="0" err="1">
                <a:latin typeface="Arial Rounded MT Bold" panose="020F0704030504030204" pitchFamily="34" charset="0"/>
              </a:rPr>
              <a:t>soin</a:t>
            </a:r>
            <a:r>
              <a:rPr lang="en-US" sz="2400" dirty="0">
                <a:latin typeface="Arial Rounded MT Bold" panose="020F0704030504030204" pitchFamily="34" charset="0"/>
              </a:rPr>
              <a:t> de </a:t>
            </a:r>
            <a:r>
              <a:rPr lang="en-US" sz="2400" dirty="0" err="1">
                <a:latin typeface="Arial Rounded MT Bold" panose="020F0704030504030204" pitchFamily="34" charset="0"/>
              </a:rPr>
              <a:t>vous</a:t>
            </a:r>
            <a:r>
              <a:rPr lang="en-US" sz="2400" dirty="0">
                <a:latin typeface="Arial Rounded MT Bold" panose="020F0704030504030204" pitchFamily="34" charset="0"/>
              </a:rPr>
              <a:t> et des </a:t>
            </a:r>
            <a:r>
              <a:rPr lang="en-US" sz="2400" dirty="0" err="1">
                <a:latin typeface="Arial Rounded MT Bold" panose="020F0704030504030204" pitchFamily="34" charset="0"/>
              </a:rPr>
              <a:t>autres</a:t>
            </a:r>
            <a:r>
              <a:rPr lang="en-US" sz="2400" dirty="0">
                <a:latin typeface="Arial Rounded MT Bold" panose="020F0704030504030204" pitchFamily="34" charset="0"/>
              </a:rPr>
              <a:t>…</a:t>
            </a:r>
          </a:p>
        </p:txBody>
      </p:sp>
    </p:spTree>
    <p:extLst>
      <p:ext uri="{BB962C8B-B14F-4D97-AF65-F5344CB8AC3E}">
        <p14:creationId xmlns:p14="http://schemas.microsoft.com/office/powerpoint/2010/main" val="302837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texte, extérieur, rue&#10;&#10;Description générée automatiquement">
            <a:extLst>
              <a:ext uri="{FF2B5EF4-FFF2-40B4-BE49-F238E27FC236}">
                <a16:creationId xmlns:a16="http://schemas.microsoft.com/office/drawing/2014/main" id="{C7DFC470-687F-4006-A98E-1EF32B35C7BE}"/>
              </a:ext>
            </a:extLst>
          </p:cNvPr>
          <p:cNvPicPr>
            <a:picLocks noChangeAspect="1"/>
          </p:cNvPicPr>
          <p:nvPr/>
        </p:nvPicPr>
        <p:blipFill>
          <a:blip r:embed="rId2"/>
          <a:stretch>
            <a:fillRect/>
          </a:stretch>
        </p:blipFill>
        <p:spPr>
          <a:xfrm>
            <a:off x="189105" y="1628884"/>
            <a:ext cx="5952853" cy="3274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descr="Une image contenant texte&#10;&#10;Description générée automatiquement">
            <a:extLst>
              <a:ext uri="{FF2B5EF4-FFF2-40B4-BE49-F238E27FC236}">
                <a16:creationId xmlns:a16="http://schemas.microsoft.com/office/drawing/2014/main" id="{B74AFDBA-35C8-4285-85D5-D690B5119B06}"/>
              </a:ext>
            </a:extLst>
          </p:cNvPr>
          <p:cNvPicPr>
            <a:picLocks noChangeAspect="1"/>
          </p:cNvPicPr>
          <p:nvPr/>
        </p:nvPicPr>
        <p:blipFill>
          <a:blip r:embed="rId3"/>
          <a:stretch>
            <a:fillRect/>
          </a:stretch>
        </p:blipFill>
        <p:spPr>
          <a:xfrm>
            <a:off x="6261836" y="1323733"/>
            <a:ext cx="5696334" cy="2264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ZoneTexte 15">
            <a:extLst>
              <a:ext uri="{FF2B5EF4-FFF2-40B4-BE49-F238E27FC236}">
                <a16:creationId xmlns:a16="http://schemas.microsoft.com/office/drawing/2014/main" id="{C1A43258-3A8B-4B45-873A-11FC95741A00}"/>
              </a:ext>
            </a:extLst>
          </p:cNvPr>
          <p:cNvSpPr txBox="1">
            <a:spLocks noChangeArrowheads="1"/>
          </p:cNvSpPr>
          <p:nvPr/>
        </p:nvSpPr>
        <p:spPr bwMode="auto">
          <a:xfrm>
            <a:off x="349250" y="201613"/>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                    PROGRAMME DU WEBINAIRE</a:t>
            </a:r>
          </a:p>
        </p:txBody>
      </p:sp>
      <p:cxnSp>
        <p:nvCxnSpPr>
          <p:cNvPr id="12" name="Connecteur droit 11">
            <a:extLst>
              <a:ext uri="{FF2B5EF4-FFF2-40B4-BE49-F238E27FC236}">
                <a16:creationId xmlns:a16="http://schemas.microsoft.com/office/drawing/2014/main" id="{26FF0608-7003-4AD6-95DB-3804ED41CABA}"/>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14" name="Image 18">
            <a:extLst>
              <a:ext uri="{FF2B5EF4-FFF2-40B4-BE49-F238E27FC236}">
                <a16:creationId xmlns:a16="http://schemas.microsoft.com/office/drawing/2014/main" id="{1BD0441C-5C61-4EA6-B543-8DEF2EFDD0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5">
            <a:extLst>
              <a:ext uri="{FF2B5EF4-FFF2-40B4-BE49-F238E27FC236}">
                <a16:creationId xmlns:a16="http://schemas.microsoft.com/office/drawing/2014/main" id="{BFD3CBF9-6AE5-462E-B599-06F2E85FF4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a:extLst>
              <a:ext uri="{FF2B5EF4-FFF2-40B4-BE49-F238E27FC236}">
                <a16:creationId xmlns:a16="http://schemas.microsoft.com/office/drawing/2014/main" id="{83598CBD-BD86-4632-989F-C4AE09FDD843}"/>
              </a:ext>
            </a:extLst>
          </p:cNvPr>
          <p:cNvPicPr>
            <a:picLocks noChangeAspect="1"/>
          </p:cNvPicPr>
          <p:nvPr/>
        </p:nvPicPr>
        <p:blipFill>
          <a:blip r:embed="rId6">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7">
            <a:extLst>
              <a:ext uri="{FF2B5EF4-FFF2-40B4-BE49-F238E27FC236}">
                <a16:creationId xmlns:a16="http://schemas.microsoft.com/office/drawing/2014/main" id="{62E084A0-5AFA-40F5-A13A-083B412E15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 coins arrondis 6">
            <a:extLst>
              <a:ext uri="{FF2B5EF4-FFF2-40B4-BE49-F238E27FC236}">
                <a16:creationId xmlns:a16="http://schemas.microsoft.com/office/drawing/2014/main" id="{93AA76E9-F43F-407E-9B3F-77DF47E26D80}"/>
              </a:ext>
            </a:extLst>
          </p:cNvPr>
          <p:cNvSpPr/>
          <p:nvPr/>
        </p:nvSpPr>
        <p:spPr>
          <a:xfrm>
            <a:off x="7281204" y="4499590"/>
            <a:ext cx="4134678" cy="806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PRENEZ LA PAROLE DURANT LE SÉMINAIRE GRÂCE AU CHAT DÉDIÉ !</a:t>
            </a:r>
          </a:p>
        </p:txBody>
      </p:sp>
      <p:pic>
        <p:nvPicPr>
          <p:cNvPr id="10242" name="Picture 2" descr="Mignon Sourire Bot Bot Travaillant Dans Les écouteurs Avec Micro Derrière  L'ordinateur Portable. Vecteur Ligne Plate Moderne Style Dessin Animé  Personnage Illustration Icône Design. Isolé Sur Fond Blanc Concept De Robot  Chat">
            <a:extLst>
              <a:ext uri="{FF2B5EF4-FFF2-40B4-BE49-F238E27FC236}">
                <a16:creationId xmlns:a16="http://schemas.microsoft.com/office/drawing/2014/main" id="{C385E38B-FB77-4051-B23C-B0430CFFBC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8436" y="4232308"/>
            <a:ext cx="837786" cy="837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5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13864"/>
            <a:ext cx="9144000" cy="1077205"/>
          </a:xfrm>
        </p:spPr>
        <p:txBody>
          <a:bodyPr/>
          <a:lstStyle/>
          <a:p>
            <a:r>
              <a:rPr lang="en-US" dirty="0">
                <a:latin typeface="Arial Rounded MT Bold" panose="020F0704030504030204" pitchFamily="34" charset="0"/>
              </a:rPr>
              <a:t>MOT D’OUVERTURE</a:t>
            </a:r>
          </a:p>
        </p:txBody>
      </p:sp>
      <p:sp>
        <p:nvSpPr>
          <p:cNvPr id="3" name="Sous-titre 2"/>
          <p:cNvSpPr>
            <a:spLocks noGrp="1"/>
          </p:cNvSpPr>
          <p:nvPr>
            <p:ph type="subTitle" idx="1"/>
          </p:nvPr>
        </p:nvSpPr>
        <p:spPr>
          <a:xfrm>
            <a:off x="1256471" y="3278572"/>
            <a:ext cx="9579665" cy="817687"/>
          </a:xfrm>
        </p:spPr>
        <p:txBody>
          <a:bodyPr/>
          <a:lstStyle/>
          <a:p>
            <a:r>
              <a:rPr lang="en-US" sz="2000" b="1" i="1" dirty="0"/>
              <a:t>Thomas PLAISANT – Directeur adjoint </a:t>
            </a:r>
            <a:br>
              <a:rPr lang="en-US" sz="2000" b="1" i="1" dirty="0"/>
            </a:br>
            <a:r>
              <a:rPr lang="en-US" sz="1800" b="1" i="1" dirty="0"/>
              <a:t>AGENCE DE DEVELOPPEMENT ET D’URBANISME DE LA SAMBRE</a:t>
            </a:r>
            <a:endParaRPr lang="en-US" sz="2000" b="1" i="1" dirty="0"/>
          </a:p>
        </p:txBody>
      </p:sp>
      <p:sp>
        <p:nvSpPr>
          <p:cNvPr id="6" name="Titre 1">
            <a:extLst>
              <a:ext uri="{FF2B5EF4-FFF2-40B4-BE49-F238E27FC236}">
                <a16:creationId xmlns:a16="http://schemas.microsoft.com/office/drawing/2014/main" id="{DECFD673-B999-4C75-8863-B9CA8CE44E74}"/>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61929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63560"/>
            <a:ext cx="9144000" cy="1077205"/>
          </a:xfrm>
        </p:spPr>
        <p:txBody>
          <a:bodyPr>
            <a:normAutofit fontScale="90000"/>
          </a:bodyPr>
          <a:lstStyle/>
          <a:p>
            <a:r>
              <a:rPr lang="en-US" dirty="0">
                <a:latin typeface="Arial Rounded MT Bold" panose="020F0704030504030204" pitchFamily="34" charset="0"/>
              </a:rPr>
              <a:t>PROPOS INTRODUCTIFS </a:t>
            </a:r>
            <a:br>
              <a:rPr lang="en-US" dirty="0">
                <a:latin typeface="Arial Rounded MT Bold" panose="020F0704030504030204" pitchFamily="34" charset="0"/>
              </a:rPr>
            </a:br>
            <a:r>
              <a:rPr lang="en-US" sz="3600" dirty="0">
                <a:latin typeface="Arial Rounded MT Bold" panose="020F0704030504030204" pitchFamily="34" charset="0"/>
              </a:rPr>
              <a:t>CONTEXTUALISONS !</a:t>
            </a:r>
            <a:endParaRPr lang="en-US" dirty="0">
              <a:latin typeface="Arial Rounded MT Bold" panose="020F0704030504030204" pitchFamily="34" charset="0"/>
            </a:endParaRPr>
          </a:p>
        </p:txBody>
      </p:sp>
      <p:sp>
        <p:nvSpPr>
          <p:cNvPr id="3" name="Sous-titre 2"/>
          <p:cNvSpPr>
            <a:spLocks noGrp="1"/>
          </p:cNvSpPr>
          <p:nvPr>
            <p:ph type="subTitle" idx="1"/>
          </p:nvPr>
        </p:nvSpPr>
        <p:spPr>
          <a:xfrm>
            <a:off x="1256471" y="3278572"/>
            <a:ext cx="9579665" cy="817687"/>
          </a:xfrm>
        </p:spPr>
        <p:txBody>
          <a:bodyPr/>
          <a:lstStyle/>
          <a:p>
            <a:r>
              <a:rPr lang="en-US" sz="2000" b="1" i="1" dirty="0"/>
              <a:t>Corentin GREUEZ – Chargé de mission </a:t>
            </a:r>
            <a:r>
              <a:rPr lang="en-US" sz="2000" b="1" i="1" dirty="0" err="1"/>
              <a:t>Climat</a:t>
            </a:r>
            <a:r>
              <a:rPr lang="en-US" sz="2000" b="1" i="1" dirty="0"/>
              <a:t>, Air, Energies</a:t>
            </a:r>
            <a:br>
              <a:rPr lang="en-US" sz="2000" b="1" i="1" dirty="0"/>
            </a:br>
            <a:r>
              <a:rPr lang="en-US" sz="1800" b="1" i="1" dirty="0"/>
              <a:t>AGENCE DE DEVELOPPEMENT ET D’URBANISME DE LA SAMBRE</a:t>
            </a:r>
            <a:endParaRPr lang="en-US" sz="2000" b="1" i="1" dirty="0"/>
          </a:p>
        </p:txBody>
      </p:sp>
      <p:sp>
        <p:nvSpPr>
          <p:cNvPr id="6" name="Titre 1">
            <a:extLst>
              <a:ext uri="{FF2B5EF4-FFF2-40B4-BE49-F238E27FC236}">
                <a16:creationId xmlns:a16="http://schemas.microsoft.com/office/drawing/2014/main" id="{DECFD673-B999-4C75-8863-B9CA8CE44E74}"/>
              </a:ext>
            </a:extLst>
          </p:cNvPr>
          <p:cNvSpPr txBox="1">
            <a:spLocks/>
          </p:cNvSpPr>
          <p:nvPr/>
        </p:nvSpPr>
        <p:spPr>
          <a:xfrm>
            <a:off x="-2122004" y="5148274"/>
            <a:ext cx="9144000" cy="1387501"/>
          </a:xfrm>
          <a:prstGeom prst="rect">
            <a:avLst/>
          </a:prstGeom>
        </p:spPr>
        <p:txBody>
          <a:bodyPr anchor="b">
            <a:normAutofit/>
          </a:bodyPr>
          <a:lstStyle>
            <a:lvl1pPr algn="ctr" defTabSz="914400" rtl="0" eaLnBrk="1" latinLnBrk="0" hangingPunct="1">
              <a:lnSpc>
                <a:spcPct val="90000"/>
              </a:lnSpc>
              <a:spcBef>
                <a:spcPct val="0"/>
              </a:spcBef>
              <a:buNone/>
              <a:defRPr sz="4000" b="1"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2400" i="1" dirty="0" err="1">
                <a:solidFill>
                  <a:schemeClr val="accent5"/>
                </a:solidFill>
              </a:rPr>
              <a:t>Mercredi</a:t>
            </a:r>
            <a:r>
              <a:rPr lang="en-US" sz="2400" i="1" dirty="0">
                <a:solidFill>
                  <a:schemeClr val="accent5"/>
                </a:solidFill>
              </a:rPr>
              <a:t> 30 </a:t>
            </a:r>
            <a:r>
              <a:rPr lang="en-US" sz="2400" i="1" dirty="0" err="1">
                <a:solidFill>
                  <a:schemeClr val="accent5"/>
                </a:solidFill>
              </a:rPr>
              <a:t>Septembre</a:t>
            </a:r>
            <a:r>
              <a:rPr lang="en-US" sz="2400" i="1" dirty="0">
                <a:solidFill>
                  <a:schemeClr val="accent5"/>
                </a:solidFill>
              </a:rPr>
              <a:t> 2020</a:t>
            </a:r>
          </a:p>
        </p:txBody>
      </p:sp>
    </p:spTree>
    <p:extLst>
      <p:ext uri="{BB962C8B-B14F-4D97-AF65-F5344CB8AC3E}">
        <p14:creationId xmlns:p14="http://schemas.microsoft.com/office/powerpoint/2010/main" val="410774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Résultat de recherche d'images pour &quot;actions écologiques&quot;">
            <a:extLst>
              <a:ext uri="{FF2B5EF4-FFF2-40B4-BE49-F238E27FC236}">
                <a16:creationId xmlns:a16="http://schemas.microsoft.com/office/drawing/2014/main" id="{A6B87D01-87C4-4374-8076-1F1492C38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931" y="1802506"/>
            <a:ext cx="2276094" cy="1496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3" name="ZoneTexte 15">
            <a:extLst>
              <a:ext uri="{FF2B5EF4-FFF2-40B4-BE49-F238E27FC236}">
                <a16:creationId xmlns:a16="http://schemas.microsoft.com/office/drawing/2014/main" id="{CB9E55D8-C33E-4AB5-8F83-0F9558AFF76E}"/>
              </a:ext>
            </a:extLst>
          </p:cNvPr>
          <p:cNvSpPr txBox="1">
            <a:spLocks noChangeArrowheads="1"/>
          </p:cNvSpPr>
          <p:nvPr/>
        </p:nvSpPr>
        <p:spPr bwMode="auto">
          <a:xfrm>
            <a:off x="349250" y="201613"/>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                    LE PROJET INTERREG </a:t>
            </a: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t>
            </a:r>
          </a:p>
        </p:txBody>
      </p:sp>
      <p:sp>
        <p:nvSpPr>
          <p:cNvPr id="7174" name="ZoneTexte 30">
            <a:extLst>
              <a:ext uri="{FF2B5EF4-FFF2-40B4-BE49-F238E27FC236}">
                <a16:creationId xmlns:a16="http://schemas.microsoft.com/office/drawing/2014/main" id="{FAC7B0DB-1655-477F-88B5-A76AC8790E0C}"/>
              </a:ext>
            </a:extLst>
          </p:cNvPr>
          <p:cNvSpPr txBox="1">
            <a:spLocks noChangeArrowheads="1"/>
          </p:cNvSpPr>
          <p:nvPr/>
        </p:nvSpPr>
        <p:spPr bwMode="auto">
          <a:xfrm>
            <a:off x="166942" y="1199840"/>
            <a:ext cx="11518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000" cap="small" dirty="0">
                <a:solidFill>
                  <a:schemeClr val="accent5"/>
                </a:solidFill>
                <a:latin typeface="Arial" panose="020B0604020202020204" pitchFamily="34" charset="0"/>
                <a:cs typeface="Arial" panose="020B0604020202020204" pitchFamily="34" charset="0"/>
              </a:rPr>
              <a:t>Un constat: Retrouver une Cohérence Écologique Transfrontalière</a:t>
            </a:r>
            <a:endParaRPr lang="fr-FR" altLang="fr-FR" sz="2000" i="1" cap="small" dirty="0">
              <a:solidFill>
                <a:schemeClr val="accent5"/>
              </a:solidFill>
              <a:latin typeface="Arial" panose="020B0604020202020204" pitchFamily="34" charset="0"/>
              <a:cs typeface="Arial" panose="020B0604020202020204" pitchFamily="34" charset="0"/>
            </a:endParaRPr>
          </a:p>
        </p:txBody>
      </p:sp>
      <p:cxnSp>
        <p:nvCxnSpPr>
          <p:cNvPr id="3" name="Connecteur droit 2">
            <a:extLst>
              <a:ext uri="{FF2B5EF4-FFF2-40B4-BE49-F238E27FC236}">
                <a16:creationId xmlns:a16="http://schemas.microsoft.com/office/drawing/2014/main" id="{E15B420C-8D60-487E-9788-92BB822830A6}"/>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177" name="ZoneTexte 30">
            <a:extLst>
              <a:ext uri="{FF2B5EF4-FFF2-40B4-BE49-F238E27FC236}">
                <a16:creationId xmlns:a16="http://schemas.microsoft.com/office/drawing/2014/main" id="{B409BFDA-5F19-4F21-8404-D8B4B29C9299}"/>
              </a:ext>
            </a:extLst>
          </p:cNvPr>
          <p:cNvSpPr txBox="1">
            <a:spLocks noChangeArrowheads="1"/>
          </p:cNvSpPr>
          <p:nvPr/>
        </p:nvSpPr>
        <p:spPr bwMode="auto">
          <a:xfrm>
            <a:off x="198247" y="1868315"/>
            <a:ext cx="7670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rPr>
              <a:t>Le réseau écologique du bassin de la Sambre apparait fortement fragmenté </a:t>
            </a:r>
          </a:p>
          <a:p>
            <a:pPr algn="just" eaLnBrk="1" hangingPunct="1">
              <a:lnSpc>
                <a:spcPct val="100000"/>
              </a:lnSpc>
              <a:spcBef>
                <a:spcPct val="0"/>
              </a:spcBef>
              <a:buFont typeface="Arial" panose="020B0604020202020204" pitchFamily="34" charset="0"/>
              <a:buNone/>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 </a:t>
            </a: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Enjeu de </a:t>
            </a:r>
            <a:r>
              <a:rPr lang="fr-BE" altLang="fr-FR" sz="1500" b="1"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remise en état des corridors écologiques à l'échelle transfrontalière</a:t>
            </a:r>
            <a:endPar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endParaRPr>
          </a:p>
          <a:p>
            <a:pPr algn="just" eaLnBrk="1" hangingPunct="1">
              <a:lnSpc>
                <a:spcPct val="100000"/>
              </a:lnSpc>
              <a:spcBef>
                <a:spcPct val="0"/>
              </a:spcBef>
              <a:defRPr/>
            </a:pP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a:p>
            <a:pPr algn="just" eaLnBrk="1" hangingPunct="1">
              <a:lnSpc>
                <a:spcPct val="100000"/>
              </a:lnSpc>
              <a:spcBef>
                <a:spcPct val="0"/>
              </a:spcBef>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Besoin d’une coordination des actions individuelles entreprises sur l’ensemble du territoire transfrontalier </a:t>
            </a:r>
          </a:p>
          <a:p>
            <a:pPr algn="just" eaLnBrk="1" hangingPunct="1">
              <a:lnSpc>
                <a:spcPct val="100000"/>
              </a:lnSpc>
              <a:spcBef>
                <a:spcPct val="0"/>
              </a:spcBef>
              <a:buFont typeface="Arial" panose="020B0604020202020204" pitchFamily="34" charset="0"/>
              <a:buNone/>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 </a:t>
            </a: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Enjeu de </a:t>
            </a:r>
            <a:r>
              <a:rPr lang="fr-BE" altLang="fr-FR" sz="1500" b="1"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gestion</a:t>
            </a: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 visant une cohérence écologique</a:t>
            </a:r>
          </a:p>
          <a:p>
            <a:pPr algn="just" eaLnBrk="1" hangingPunct="1">
              <a:lnSpc>
                <a:spcPct val="100000"/>
              </a:lnSpc>
              <a:spcBef>
                <a:spcPct val="0"/>
              </a:spcBef>
              <a:defRPr/>
            </a:pP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a:p>
            <a:pPr algn="just" eaLnBrk="1" hangingPunct="1">
              <a:lnSpc>
                <a:spcPct val="100000"/>
              </a:lnSpc>
              <a:spcBef>
                <a:spcPct val="0"/>
              </a:spcBef>
              <a:defRPr/>
            </a:pPr>
            <a:r>
              <a:rPr lang="fr-BE" altLang="fr-FR" sz="1500" dirty="0">
                <a:solidFill>
                  <a:srgbClr val="595959"/>
                </a:solidFill>
                <a:latin typeface="Arial" panose="020B0604020202020204" pitchFamily="34" charset="0"/>
                <a:ea typeface="Microsoft YaHei Light" panose="020B0502040204020203" pitchFamily="34" charset="-122"/>
                <a:cs typeface="Arial" panose="020B0604020202020204" pitchFamily="34" charset="0"/>
              </a:rPr>
              <a:t>Territoire urbanisé le long de la Sambre (artificialisation des sols)</a:t>
            </a:r>
          </a:p>
          <a:p>
            <a:pPr algn="just" eaLnBrk="1" hangingPunct="1">
              <a:lnSpc>
                <a:spcPct val="100000"/>
              </a:lnSpc>
              <a:spcBef>
                <a:spcPct val="0"/>
              </a:spcBef>
              <a:buFont typeface="Wingdings" panose="05000000000000000000" pitchFamily="2" charset="2"/>
              <a:buChar char="à"/>
              <a:defRPr/>
            </a:pPr>
            <a:r>
              <a:rPr lang="fr-BE" altLang="fr-FR" sz="1500"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Enjeu de la </a:t>
            </a:r>
            <a:r>
              <a:rPr lang="fr-BE" altLang="fr-FR" sz="1500" b="1" dirty="0">
                <a:solidFill>
                  <a:schemeClr val="accent5"/>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réintroduction de la nature en ville</a:t>
            </a:r>
          </a:p>
          <a:p>
            <a:pPr algn="just" eaLnBrk="1" hangingPunct="1">
              <a:lnSpc>
                <a:spcPct val="100000"/>
              </a:lnSpc>
              <a:spcBef>
                <a:spcPct val="0"/>
              </a:spcBef>
              <a:buFont typeface="Wingdings" panose="05000000000000000000" pitchFamily="2" charset="2"/>
              <a:buChar char="à"/>
              <a:defRPr/>
            </a:pPr>
            <a:endParaRPr lang="fr-BE" altLang="fr-FR" sz="1500" b="1"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endParaRPr>
          </a:p>
          <a:p>
            <a:pPr algn="just" eaLnBrk="1" hangingPunct="1">
              <a:lnSpc>
                <a:spcPct val="100000"/>
              </a:lnSpc>
              <a:spcBef>
                <a:spcPct val="0"/>
              </a:spcBef>
              <a:defRPr/>
            </a:pPr>
            <a:r>
              <a:rPr lang="fr-BE" altLang="fr-FR" sz="1500" b="1" dirty="0">
                <a:solidFill>
                  <a:srgbClr val="595959"/>
                </a:solidFill>
                <a:latin typeface="Arial" panose="020B0604020202020204" pitchFamily="34" charset="0"/>
                <a:ea typeface="Microsoft YaHei Light" panose="020B0502040204020203" pitchFamily="34" charset="-122"/>
                <a:cs typeface="Arial" panose="020B0604020202020204" pitchFamily="34" charset="0"/>
                <a:sym typeface="Wingdings" panose="05000000000000000000" pitchFamily="2" charset="2"/>
              </a:rPr>
              <a:t>Adaptation au changement climatique des villes</a:t>
            </a: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a:p>
            <a:pPr algn="just" eaLnBrk="1" hangingPunct="1">
              <a:lnSpc>
                <a:spcPct val="100000"/>
              </a:lnSpc>
              <a:spcBef>
                <a:spcPct val="0"/>
              </a:spcBef>
              <a:defRPr/>
            </a:pPr>
            <a:endParaRPr lang="fr-FR" altLang="fr-FR" sz="1500" dirty="0">
              <a:latin typeface="Arial" panose="020B0604020202020204" pitchFamily="34" charset="0"/>
              <a:ea typeface="Microsoft YaHei Light" panose="020B0502040204020203" pitchFamily="34" charset="-122"/>
              <a:cs typeface="Arial" panose="020B0604020202020204" pitchFamily="34" charset="0"/>
            </a:endParaRPr>
          </a:p>
        </p:txBody>
      </p:sp>
      <p:pic>
        <p:nvPicPr>
          <p:cNvPr id="5132" name="Picture 12" descr="Résultat de recherche d'images pour &quot;routes sambre avesnois&quot;">
            <a:extLst>
              <a:ext uri="{FF2B5EF4-FFF2-40B4-BE49-F238E27FC236}">
                <a16:creationId xmlns:a16="http://schemas.microsoft.com/office/drawing/2014/main" id="{741113AA-BD9D-417A-9AD1-0D289512E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1852" y="1091297"/>
            <a:ext cx="2471900" cy="1403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6" name="Picture 16" descr="Résultat de recherche d'images pour &quot;urbanisation maubeuge&quot;">
            <a:extLst>
              <a:ext uri="{FF2B5EF4-FFF2-40B4-BE49-F238E27FC236}">
                <a16:creationId xmlns:a16="http://schemas.microsoft.com/office/drawing/2014/main" id="{2AC47255-5151-4ABF-A96F-3E1247744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8288" y="3180948"/>
            <a:ext cx="2543873" cy="1353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 1">
            <a:extLst>
              <a:ext uri="{FF2B5EF4-FFF2-40B4-BE49-F238E27FC236}">
                <a16:creationId xmlns:a16="http://schemas.microsoft.com/office/drawing/2014/main" id="{FFF34A8D-40DC-4BD8-BA96-0DE557892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6910" y="4798368"/>
            <a:ext cx="2837784" cy="702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81" name="Image 18">
            <a:extLst>
              <a:ext uri="{FF2B5EF4-FFF2-40B4-BE49-F238E27FC236}">
                <a16:creationId xmlns:a16="http://schemas.microsoft.com/office/drawing/2014/main" id="{77CF7F23-4CFA-465C-AC2B-F9A8E0C846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Image 15">
            <a:extLst>
              <a:ext uri="{FF2B5EF4-FFF2-40B4-BE49-F238E27FC236}">
                <a16:creationId xmlns:a16="http://schemas.microsoft.com/office/drawing/2014/main" id="{F7D47D1E-9337-4148-9C3C-AE163FB5B8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Image 16">
            <a:extLst>
              <a:ext uri="{FF2B5EF4-FFF2-40B4-BE49-F238E27FC236}">
                <a16:creationId xmlns:a16="http://schemas.microsoft.com/office/drawing/2014/main" id="{29F4C1E1-5083-418B-B73A-605500290AEA}"/>
              </a:ext>
            </a:extLst>
          </p:cNvPr>
          <p:cNvPicPr>
            <a:picLocks noChangeAspect="1"/>
          </p:cNvPicPr>
          <p:nvPr/>
        </p:nvPicPr>
        <p:blipFill>
          <a:blip r:embed="rId9">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Image 17">
            <a:extLst>
              <a:ext uri="{FF2B5EF4-FFF2-40B4-BE49-F238E27FC236}">
                <a16:creationId xmlns:a16="http://schemas.microsoft.com/office/drawing/2014/main" id="{C56F0670-A0E8-4886-BD62-DADCD55F9A8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Le Plan Climat Air Energie Territorial Sambre-Avesnois – AGENCE DE  DEVELOPPEMENT ET D'URBANISME DE LA SAMBRE">
            <a:extLst>
              <a:ext uri="{FF2B5EF4-FFF2-40B4-BE49-F238E27FC236}">
                <a16:creationId xmlns:a16="http://schemas.microsoft.com/office/drawing/2014/main" id="{36FA56DD-212C-4F19-A35B-C6210695A7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1205" y="3558525"/>
            <a:ext cx="1304925" cy="1008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a:extLst>
              <a:ext uri="{FF2B5EF4-FFF2-40B4-BE49-F238E27FC236}">
                <a16:creationId xmlns:a16="http://schemas.microsoft.com/office/drawing/2014/main" id="{0EAB365C-3E18-408C-9D33-E2F08DCE2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200" dirty="0">
              <a:solidFill>
                <a:srgbClr val="898989"/>
              </a:solidFill>
            </a:endParaRPr>
          </a:p>
        </p:txBody>
      </p:sp>
      <p:sp>
        <p:nvSpPr>
          <p:cNvPr id="6" name="ZoneTexte 30">
            <a:extLst>
              <a:ext uri="{FF2B5EF4-FFF2-40B4-BE49-F238E27FC236}">
                <a16:creationId xmlns:a16="http://schemas.microsoft.com/office/drawing/2014/main" id="{EDE53414-63E6-48DB-8A09-99823514F674}"/>
              </a:ext>
            </a:extLst>
          </p:cNvPr>
          <p:cNvSpPr txBox="1">
            <a:spLocks noChangeArrowheads="1"/>
          </p:cNvSpPr>
          <p:nvPr/>
        </p:nvSpPr>
        <p:spPr bwMode="auto">
          <a:xfrm>
            <a:off x="163927" y="1003490"/>
            <a:ext cx="11518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400" cap="small" dirty="0">
                <a:solidFill>
                  <a:schemeClr val="accent5"/>
                </a:solidFill>
                <a:latin typeface="Arial" panose="020B0604020202020204" pitchFamily="34" charset="0"/>
                <a:cs typeface="Arial" panose="020B0604020202020204" pitchFamily="34" charset="0"/>
              </a:rPr>
              <a:t>Un Projet Global de mise en cohérence écologique de la Vallée de la Sambre</a:t>
            </a:r>
            <a:endParaRPr lang="fr-FR" altLang="fr-FR" sz="2400" i="1" cap="small" dirty="0">
              <a:solidFill>
                <a:schemeClr val="accent5"/>
              </a:solidFill>
              <a:latin typeface="Arial" panose="020B0604020202020204" pitchFamily="34" charset="0"/>
              <a:cs typeface="Arial" panose="020B0604020202020204" pitchFamily="34" charset="0"/>
            </a:endParaRPr>
          </a:p>
        </p:txBody>
      </p:sp>
      <p:sp>
        <p:nvSpPr>
          <p:cNvPr id="10250" name="ZoneTexte 30">
            <a:extLst>
              <a:ext uri="{FF2B5EF4-FFF2-40B4-BE49-F238E27FC236}">
                <a16:creationId xmlns:a16="http://schemas.microsoft.com/office/drawing/2014/main" id="{5D5EA6E4-902C-4806-A168-F713B765BCE5}"/>
              </a:ext>
            </a:extLst>
          </p:cNvPr>
          <p:cNvSpPr txBox="1">
            <a:spLocks noChangeArrowheads="1"/>
          </p:cNvSpPr>
          <p:nvPr/>
        </p:nvSpPr>
        <p:spPr bwMode="auto">
          <a:xfrm>
            <a:off x="307975" y="1483722"/>
            <a:ext cx="1143793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defRPr/>
            </a:pPr>
            <a:r>
              <a:rPr lang="fr-FR" altLang="fr-FR" sz="1600" dirty="0">
                <a:latin typeface="Arial" panose="020B0604020202020204" pitchFamily="34" charset="0"/>
                <a:cs typeface="Arial" panose="020B0604020202020204" pitchFamily="34" charset="0"/>
              </a:rPr>
              <a:t>Démarrage du projet en </a:t>
            </a:r>
            <a:r>
              <a:rPr lang="fr-FR" altLang="fr-FR" sz="1600" b="1" dirty="0">
                <a:latin typeface="Arial" panose="020B0604020202020204" pitchFamily="34" charset="0"/>
                <a:cs typeface="Arial" panose="020B0604020202020204" pitchFamily="34" charset="0"/>
              </a:rPr>
              <a:t>Juillet 2016 </a:t>
            </a:r>
            <a:r>
              <a:rPr lang="fr-FR" altLang="fr-FR" sz="1600" dirty="0">
                <a:latin typeface="Arial" panose="020B0604020202020204" pitchFamily="34" charset="0"/>
                <a:cs typeface="Arial" panose="020B0604020202020204" pitchFamily="34" charset="0"/>
              </a:rPr>
              <a:t>– Fin du projet en </a:t>
            </a:r>
            <a:r>
              <a:rPr lang="fr-FR" altLang="fr-FR" sz="1600" b="1" dirty="0">
                <a:latin typeface="Arial" panose="020B0604020202020204" pitchFamily="34" charset="0"/>
                <a:cs typeface="Arial" panose="020B0604020202020204" pitchFamily="34" charset="0"/>
              </a:rPr>
              <a:t>Décembre 2020</a:t>
            </a:r>
          </a:p>
          <a:p>
            <a:pPr marL="0" indent="0" algn="just" eaLnBrk="1" hangingPunct="1">
              <a:lnSpc>
                <a:spcPct val="100000"/>
              </a:lnSpc>
              <a:spcBef>
                <a:spcPct val="0"/>
              </a:spcBef>
              <a:buFont typeface="Arial" panose="020B0604020202020204" pitchFamily="34" charset="0"/>
              <a:buNone/>
              <a:defRPr/>
            </a:pPr>
            <a:endParaRPr lang="fr-FR" altLang="fr-FR" sz="1600" b="1" dirty="0">
              <a:latin typeface="Arial" panose="020B0604020202020204" pitchFamily="34" charset="0"/>
              <a:cs typeface="Arial" panose="020B0604020202020204" pitchFamily="34" charset="0"/>
            </a:endParaRPr>
          </a:p>
          <a:p>
            <a:pPr algn="just" eaLnBrk="1" hangingPunct="1">
              <a:lnSpc>
                <a:spcPct val="100000"/>
              </a:lnSpc>
              <a:spcBef>
                <a:spcPct val="0"/>
              </a:spcBef>
              <a:defRPr/>
            </a:pPr>
            <a:r>
              <a:rPr lang="fr-FR" altLang="fr-FR" sz="1600" b="1" dirty="0">
                <a:latin typeface="Arial" panose="020B0604020202020204" pitchFamily="34" charset="0"/>
                <a:cs typeface="Arial" panose="020B0604020202020204" pitchFamily="34" charset="0"/>
              </a:rPr>
              <a:t>Consortium</a:t>
            </a:r>
          </a:p>
          <a:p>
            <a:pPr lvl="1" algn="just" eaLnBrk="1" hangingPunct="1">
              <a:lnSpc>
                <a:spcPct val="100000"/>
              </a:lnSpc>
              <a:spcBef>
                <a:spcPct val="0"/>
              </a:spcBef>
              <a:defRPr/>
            </a:pPr>
            <a:r>
              <a:rPr lang="fr-FR" altLang="fr-FR" sz="1600" dirty="0">
                <a:latin typeface="Arial" panose="020B0604020202020204" pitchFamily="34" charset="0"/>
                <a:cs typeface="Arial" panose="020B0604020202020204" pitchFamily="34" charset="0"/>
              </a:rPr>
              <a:t>5 opérateurs</a:t>
            </a:r>
          </a:p>
          <a:p>
            <a:pPr marL="457200" lvl="1" indent="0" algn="just" eaLnBrk="1" hangingPunct="1">
              <a:lnSpc>
                <a:spcPct val="100000"/>
              </a:lnSpc>
              <a:spcBef>
                <a:spcPct val="0"/>
              </a:spcBef>
              <a:buFont typeface="Arial" panose="020B0604020202020204" pitchFamily="34" charset="0"/>
              <a:buNone/>
              <a:defRPr/>
            </a:pPr>
            <a:endParaRPr lang="fr-FR" altLang="fr-FR" sz="1600" dirty="0">
              <a:latin typeface="Arial" panose="020B0604020202020204" pitchFamily="34" charset="0"/>
              <a:cs typeface="Arial" panose="020B0604020202020204" pitchFamily="34" charset="0"/>
            </a:endParaRPr>
          </a:p>
          <a:p>
            <a:pPr lvl="1" algn="just" eaLnBrk="1" hangingPunct="1">
              <a:lnSpc>
                <a:spcPct val="100000"/>
              </a:lnSpc>
              <a:spcBef>
                <a:spcPct val="0"/>
              </a:spcBef>
              <a:defRPr/>
            </a:pPr>
            <a:r>
              <a:rPr lang="fr-FR" altLang="fr-FR" sz="1600" dirty="0">
                <a:latin typeface="Arial" panose="020B0604020202020204" pitchFamily="34" charset="0"/>
                <a:cs typeface="Arial" panose="020B0604020202020204" pitchFamily="34" charset="0"/>
              </a:rPr>
              <a:t>11 opérateurs associés (communes, services de l’Etat, PNRA, Contrat de rivière)</a:t>
            </a:r>
          </a:p>
          <a:p>
            <a:pPr algn="just" eaLnBrk="1" hangingPunct="1">
              <a:lnSpc>
                <a:spcPct val="100000"/>
              </a:lnSpc>
              <a:spcBef>
                <a:spcPct val="0"/>
              </a:spcBef>
              <a:defRPr/>
            </a:pPr>
            <a:endParaRPr lang="fr-FR" altLang="fr-FR" sz="2000" dirty="0">
              <a:latin typeface="Arial" panose="020B0604020202020204" pitchFamily="34" charset="0"/>
              <a:cs typeface="Arial" panose="020B0604020202020204" pitchFamily="34" charset="0"/>
            </a:endParaRPr>
          </a:p>
          <a:p>
            <a:pPr algn="just" eaLnBrk="1" hangingPunct="1">
              <a:lnSpc>
                <a:spcPct val="100000"/>
              </a:lnSpc>
              <a:spcBef>
                <a:spcPct val="0"/>
              </a:spcBef>
              <a:defRPr/>
            </a:pPr>
            <a:r>
              <a:rPr lang="fr-FR" altLang="fr-FR" sz="1600" b="1" dirty="0">
                <a:latin typeface="Arial" panose="020B0604020202020204" pitchFamily="34" charset="0"/>
                <a:cs typeface="Arial" panose="020B0604020202020204" pitchFamily="34" charset="0"/>
              </a:rPr>
              <a:t>Quatre </a:t>
            </a:r>
            <a:r>
              <a:rPr lang="fr-FR" altLang="fr-FR" sz="1600" b="1" u="sng" dirty="0">
                <a:latin typeface="Arial" panose="020B0604020202020204" pitchFamily="34" charset="0"/>
                <a:cs typeface="Arial" panose="020B0604020202020204" pitchFamily="34" charset="0"/>
              </a:rPr>
              <a:t>objectifs</a:t>
            </a:r>
            <a:r>
              <a:rPr lang="fr-FR" altLang="fr-FR" sz="1600" b="1" dirty="0">
                <a:latin typeface="Arial" panose="020B0604020202020204" pitchFamily="34" charset="0"/>
                <a:cs typeface="Arial" panose="020B0604020202020204" pitchFamily="34" charset="0"/>
              </a:rPr>
              <a:t> majeurs</a:t>
            </a:r>
          </a:p>
          <a:p>
            <a:pPr algn="just" eaLnBrk="1" hangingPunct="1">
              <a:lnSpc>
                <a:spcPct val="100000"/>
              </a:lnSpc>
              <a:spcBef>
                <a:spcPct val="0"/>
              </a:spcBef>
              <a:defRPr/>
            </a:pPr>
            <a:endParaRPr lang="fr-FR" altLang="fr-FR" sz="1600" dirty="0">
              <a:latin typeface="Arial" panose="020B0604020202020204" pitchFamily="34" charset="0"/>
              <a:cs typeface="Arial" panose="020B0604020202020204" pitchFamily="34" charset="0"/>
            </a:endParaRPr>
          </a:p>
        </p:txBody>
      </p:sp>
      <p:pic>
        <p:nvPicPr>
          <p:cNvPr id="22" name="Image 21">
            <a:extLst>
              <a:ext uri="{FF2B5EF4-FFF2-40B4-BE49-F238E27FC236}">
                <a16:creationId xmlns:a16="http://schemas.microsoft.com/office/drawing/2014/main" id="{1AF512FB-ED57-491F-BB5E-331B2F39C64B}"/>
              </a:ext>
            </a:extLst>
          </p:cNvPr>
          <p:cNvPicPr>
            <a:picLocks noChangeAspect="1"/>
          </p:cNvPicPr>
          <p:nvPr/>
        </p:nvPicPr>
        <p:blipFill>
          <a:blip r:embed="rId2"/>
          <a:stretch>
            <a:fillRect/>
          </a:stretch>
        </p:blipFill>
        <p:spPr>
          <a:xfrm>
            <a:off x="3728667" y="3253209"/>
            <a:ext cx="7013763" cy="2263977"/>
          </a:xfrm>
          <a:prstGeom prst="rect">
            <a:avLst/>
          </a:prstGeom>
          <a:ln>
            <a:solidFill>
              <a:schemeClr val="tx1"/>
            </a:solidFill>
          </a:ln>
        </p:spPr>
      </p:pic>
      <p:pic>
        <p:nvPicPr>
          <p:cNvPr id="9226" name="Image 11">
            <a:extLst>
              <a:ext uri="{FF2B5EF4-FFF2-40B4-BE49-F238E27FC236}">
                <a16:creationId xmlns:a16="http://schemas.microsoft.com/office/drawing/2014/main" id="{CA7B5B82-4EC2-4080-8A9F-8C1E068EDE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4077" y="2099455"/>
            <a:ext cx="1303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 12">
            <a:extLst>
              <a:ext uri="{FF2B5EF4-FFF2-40B4-BE49-F238E27FC236}">
                <a16:creationId xmlns:a16="http://schemas.microsoft.com/office/drawing/2014/main" id="{F53FB5BE-A1F1-49F4-9846-37B16FD2FE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414" y="2043893"/>
            <a:ext cx="4968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Image 13">
            <a:extLst>
              <a:ext uri="{FF2B5EF4-FFF2-40B4-BE49-F238E27FC236}">
                <a16:creationId xmlns:a16="http://schemas.microsoft.com/office/drawing/2014/main" id="{773A5B69-ACBB-4A34-8C3B-4AFB994EEA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7027" y="1893080"/>
            <a:ext cx="8651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Image 15">
            <a:extLst>
              <a:ext uri="{FF2B5EF4-FFF2-40B4-BE49-F238E27FC236}">
                <a16:creationId xmlns:a16="http://schemas.microsoft.com/office/drawing/2014/main" id="{332D1070-8295-45A5-94A5-E2BBB17DED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90014" y="2110568"/>
            <a:ext cx="13081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Image 16">
            <a:extLst>
              <a:ext uri="{FF2B5EF4-FFF2-40B4-BE49-F238E27FC236}">
                <a16:creationId xmlns:a16="http://schemas.microsoft.com/office/drawing/2014/main" id="{98EAB225-F3F0-4F4B-86C3-04CE8711F6E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914" y="2015318"/>
            <a:ext cx="105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Image 18">
            <a:extLst>
              <a:ext uri="{FF2B5EF4-FFF2-40B4-BE49-F238E27FC236}">
                <a16:creationId xmlns:a16="http://schemas.microsoft.com/office/drawing/2014/main" id="{24B59973-DCB9-462A-99A7-5C2ED985975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438" y="169863"/>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Image 18">
            <a:extLst>
              <a:ext uri="{FF2B5EF4-FFF2-40B4-BE49-F238E27FC236}">
                <a16:creationId xmlns:a16="http://schemas.microsoft.com/office/drawing/2014/main" id="{EF70CC08-C90F-4F93-97C0-4342BDDCDB4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8600" y="190500"/>
            <a:ext cx="401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Image 19">
            <a:extLst>
              <a:ext uri="{FF2B5EF4-FFF2-40B4-BE49-F238E27FC236}">
                <a16:creationId xmlns:a16="http://schemas.microsoft.com/office/drawing/2014/main" id="{6E79AE04-4DCF-447D-A276-50856B8AE5D5}"/>
              </a:ext>
            </a:extLst>
          </p:cNvPr>
          <p:cNvPicPr>
            <a:picLocks noChangeAspect="1"/>
          </p:cNvPicPr>
          <p:nvPr/>
        </p:nvPicPr>
        <p:blipFill>
          <a:blip r:embed="rId10">
            <a:extLst>
              <a:ext uri="{28A0092B-C50C-407E-A947-70E740481C1C}">
                <a14:useLocalDpi xmlns:a14="http://schemas.microsoft.com/office/drawing/2010/main" val="0"/>
              </a:ext>
            </a:extLst>
          </a:blip>
          <a:srcRect t="-1692" r="62813" b="2"/>
          <a:stretch>
            <a:fillRect/>
          </a:stretch>
        </p:blipFill>
        <p:spPr bwMode="auto">
          <a:xfrm>
            <a:off x="2278063" y="190500"/>
            <a:ext cx="3984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Image 20">
            <a:extLst>
              <a:ext uri="{FF2B5EF4-FFF2-40B4-BE49-F238E27FC236}">
                <a16:creationId xmlns:a16="http://schemas.microsoft.com/office/drawing/2014/main" id="{160636FC-1424-41C1-AA64-F967962C2FE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6938" y="214313"/>
            <a:ext cx="12715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5">
            <a:extLst>
              <a:ext uri="{FF2B5EF4-FFF2-40B4-BE49-F238E27FC236}">
                <a16:creationId xmlns:a16="http://schemas.microsoft.com/office/drawing/2014/main" id="{F978A686-973D-4EF9-9FE6-E8640BEF68D9}"/>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LE PROJET INTERREG TVBUONAIR?</a:t>
            </a:r>
          </a:p>
        </p:txBody>
      </p:sp>
      <p:cxnSp>
        <p:nvCxnSpPr>
          <p:cNvPr id="21" name="Connecteur droit 20">
            <a:extLst>
              <a:ext uri="{FF2B5EF4-FFF2-40B4-BE49-F238E27FC236}">
                <a16:creationId xmlns:a16="http://schemas.microsoft.com/office/drawing/2014/main" id="{FAAE50F6-83F9-4609-A2E1-233636237F88}"/>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3074" name="Picture 2" descr="Parc Naturel Régional de l'Avesnois (PNRA) / Les partenaires - Observatoire  climat">
            <a:extLst>
              <a:ext uri="{FF2B5EF4-FFF2-40B4-BE49-F238E27FC236}">
                <a16:creationId xmlns:a16="http://schemas.microsoft.com/office/drawing/2014/main" id="{68C155BD-286D-43E3-A496-E0653036AA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07814" y="1858154"/>
            <a:ext cx="677845" cy="865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a:extLst>
              <a:ext uri="{FF2B5EF4-FFF2-40B4-BE49-F238E27FC236}">
                <a16:creationId xmlns:a16="http://schemas.microsoft.com/office/drawing/2014/main" id="{58AC1761-6E5D-4095-B1F5-D37D31CE6535}"/>
              </a:ext>
            </a:extLst>
          </p:cNvPr>
          <p:cNvSpPr/>
          <p:nvPr/>
        </p:nvSpPr>
        <p:spPr>
          <a:xfrm>
            <a:off x="9629775" y="3986213"/>
            <a:ext cx="2208213"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buFont typeface="Wingdings" panose="05000000000000000000" pitchFamily="2" charset="2"/>
              <a:buChar char="q"/>
              <a:defRPr/>
            </a:pPr>
            <a:r>
              <a:rPr lang="fr-FR" sz="1200" b="1" dirty="0"/>
              <a:t>14 COMMUNES WALLONNES</a:t>
            </a:r>
          </a:p>
          <a:p>
            <a:pPr algn="ctr">
              <a:defRPr/>
            </a:pPr>
            <a:endParaRPr lang="fr-FR" sz="1200" b="1" dirty="0"/>
          </a:p>
          <a:p>
            <a:pPr marL="285750" indent="-285750" algn="ctr">
              <a:buFont typeface="Wingdings" panose="05000000000000000000" pitchFamily="2" charset="2"/>
              <a:buChar char="q"/>
              <a:defRPr/>
            </a:pPr>
            <a:r>
              <a:rPr lang="fr-FR" sz="1200" b="1" dirty="0"/>
              <a:t>PLUS DE 50 COMMUNES FRANÇAISES </a:t>
            </a:r>
          </a:p>
          <a:p>
            <a:pPr algn="ctr">
              <a:defRPr/>
            </a:pPr>
            <a:r>
              <a:rPr lang="fr-FR" sz="1200" b="1" dirty="0"/>
              <a:t>        (35 DE LA CAMVS)</a:t>
            </a:r>
          </a:p>
        </p:txBody>
      </p:sp>
      <p:pic>
        <p:nvPicPr>
          <p:cNvPr id="11268" name="Image 12">
            <a:extLst>
              <a:ext uri="{FF2B5EF4-FFF2-40B4-BE49-F238E27FC236}">
                <a16:creationId xmlns:a16="http://schemas.microsoft.com/office/drawing/2014/main" id="{A5B8273C-1DD9-4194-8A39-569DD4644E58}"/>
              </a:ext>
            </a:extLst>
          </p:cNvPr>
          <p:cNvPicPr>
            <a:picLocks noChangeAspect="1"/>
          </p:cNvPicPr>
          <p:nvPr/>
        </p:nvPicPr>
        <p:blipFill>
          <a:blip r:embed="rId2">
            <a:extLst>
              <a:ext uri="{28A0092B-C50C-407E-A947-70E740481C1C}">
                <a14:useLocalDpi xmlns:a14="http://schemas.microsoft.com/office/drawing/2010/main" val="0"/>
              </a:ext>
            </a:extLst>
          </a:blip>
          <a:srcRect l="33054" r="31210"/>
          <a:stretch>
            <a:fillRect/>
          </a:stretch>
        </p:blipFill>
        <p:spPr bwMode="auto">
          <a:xfrm>
            <a:off x="7224713" y="1643063"/>
            <a:ext cx="22510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 16">
            <a:extLst>
              <a:ext uri="{FF2B5EF4-FFF2-40B4-BE49-F238E27FC236}">
                <a16:creationId xmlns:a16="http://schemas.microsoft.com/office/drawing/2014/main" id="{0FF83E09-6FEE-4CBC-96B1-9CF4DD9A571C}"/>
              </a:ext>
            </a:extLst>
          </p:cNvPr>
          <p:cNvPicPr>
            <a:picLocks noChangeAspect="1"/>
          </p:cNvPicPr>
          <p:nvPr/>
        </p:nvPicPr>
        <p:blipFill>
          <a:blip r:embed="rId2">
            <a:extLst>
              <a:ext uri="{28A0092B-C50C-407E-A947-70E740481C1C}">
                <a14:useLocalDpi xmlns:a14="http://schemas.microsoft.com/office/drawing/2010/main" val="0"/>
              </a:ext>
            </a:extLst>
          </a:blip>
          <a:srcRect r="66035"/>
          <a:stretch>
            <a:fillRect/>
          </a:stretch>
        </p:blipFill>
        <p:spPr bwMode="auto">
          <a:xfrm>
            <a:off x="9640888" y="1638300"/>
            <a:ext cx="21431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19">
            <a:extLst>
              <a:ext uri="{FF2B5EF4-FFF2-40B4-BE49-F238E27FC236}">
                <a16:creationId xmlns:a16="http://schemas.microsoft.com/office/drawing/2014/main" id="{A84B9776-94ED-48E1-90CE-18941B42D7F8}"/>
              </a:ext>
            </a:extLst>
          </p:cNvPr>
          <p:cNvPicPr>
            <a:picLocks noChangeAspect="1"/>
          </p:cNvPicPr>
          <p:nvPr/>
        </p:nvPicPr>
        <p:blipFill>
          <a:blip r:embed="rId2">
            <a:extLst>
              <a:ext uri="{28A0092B-C50C-407E-A947-70E740481C1C}">
                <a14:useLocalDpi xmlns:a14="http://schemas.microsoft.com/office/drawing/2010/main" val="0"/>
              </a:ext>
            </a:extLst>
          </a:blip>
          <a:srcRect l="67361"/>
          <a:stretch>
            <a:fillRect/>
          </a:stretch>
        </p:blipFill>
        <p:spPr bwMode="auto">
          <a:xfrm>
            <a:off x="7224712" y="3524250"/>
            <a:ext cx="22510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Espace réservé du numéro de diapositive 3">
            <a:extLst>
              <a:ext uri="{FF2B5EF4-FFF2-40B4-BE49-F238E27FC236}">
                <a16:creationId xmlns:a16="http://schemas.microsoft.com/office/drawing/2014/main" id="{2D57FFE5-604D-4632-9F51-992E6EAEE5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200" dirty="0">
              <a:solidFill>
                <a:srgbClr val="898989"/>
              </a:solidFill>
            </a:endParaRPr>
          </a:p>
        </p:txBody>
      </p:sp>
      <p:sp>
        <p:nvSpPr>
          <p:cNvPr id="15" name="ZoneTexte 30">
            <a:extLst>
              <a:ext uri="{FF2B5EF4-FFF2-40B4-BE49-F238E27FC236}">
                <a16:creationId xmlns:a16="http://schemas.microsoft.com/office/drawing/2014/main" id="{11B96D15-6515-43A6-B58F-448EF490260E}"/>
              </a:ext>
            </a:extLst>
          </p:cNvPr>
          <p:cNvSpPr txBox="1">
            <a:spLocks noChangeArrowheads="1"/>
          </p:cNvSpPr>
          <p:nvPr/>
        </p:nvSpPr>
        <p:spPr bwMode="auto">
          <a:xfrm>
            <a:off x="265113" y="1059585"/>
            <a:ext cx="1151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None/>
              <a:defRPr/>
            </a:pPr>
            <a:r>
              <a:rPr lang="fr-FR" altLang="fr-FR" sz="2000" cap="small" dirty="0">
                <a:solidFill>
                  <a:schemeClr val="accent5"/>
                </a:solidFill>
                <a:latin typeface="Arial" panose="020B0604020202020204" pitchFamily="34" charset="0"/>
                <a:cs typeface="Arial" panose="020B0604020202020204" pitchFamily="34" charset="0"/>
              </a:rPr>
              <a:t>Territoire du Projet : Bassin de la Sambre</a:t>
            </a:r>
            <a:endParaRPr lang="fr-FR" altLang="fr-FR" sz="2000" i="1" cap="small" dirty="0">
              <a:solidFill>
                <a:schemeClr val="accent5"/>
              </a:solidFill>
              <a:latin typeface="Arial" panose="020B0604020202020204" pitchFamily="34" charset="0"/>
              <a:cs typeface="Arial" panose="020B0604020202020204" pitchFamily="34" charset="0"/>
            </a:endParaRPr>
          </a:p>
        </p:txBody>
      </p:sp>
      <p:pic>
        <p:nvPicPr>
          <p:cNvPr id="11277" name="Image 18">
            <a:extLst>
              <a:ext uri="{FF2B5EF4-FFF2-40B4-BE49-F238E27FC236}">
                <a16:creationId xmlns:a16="http://schemas.microsoft.com/office/drawing/2014/main" id="{F6E52847-2C68-48DA-8603-1BB645765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Image 21">
            <a:extLst>
              <a:ext uri="{FF2B5EF4-FFF2-40B4-BE49-F238E27FC236}">
                <a16:creationId xmlns:a16="http://schemas.microsoft.com/office/drawing/2014/main" id="{74ACFD92-77F0-4FDB-A576-69779BB355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Image 22">
            <a:extLst>
              <a:ext uri="{FF2B5EF4-FFF2-40B4-BE49-F238E27FC236}">
                <a16:creationId xmlns:a16="http://schemas.microsoft.com/office/drawing/2014/main" id="{6FEF4737-0FDD-4B08-9E33-FF2AB2E1A52F}"/>
              </a:ext>
            </a:extLst>
          </p:cNvPr>
          <p:cNvPicPr>
            <a:picLocks noChangeAspect="1"/>
          </p:cNvPicPr>
          <p:nvPr/>
        </p:nvPicPr>
        <p:blipFill>
          <a:blip r:embed="rId5">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Image 23">
            <a:extLst>
              <a:ext uri="{FF2B5EF4-FFF2-40B4-BE49-F238E27FC236}">
                <a16:creationId xmlns:a16="http://schemas.microsoft.com/office/drawing/2014/main" id="{F46EE8D0-E26E-4141-9B53-189B9F9BA2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5">
            <a:extLst>
              <a:ext uri="{FF2B5EF4-FFF2-40B4-BE49-F238E27FC236}">
                <a16:creationId xmlns:a16="http://schemas.microsoft.com/office/drawing/2014/main" id="{12402885-730C-4025-B508-A4DF39E4CF24}"/>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LE PROJET INTERREG TVBUONAIR?</a:t>
            </a:r>
          </a:p>
        </p:txBody>
      </p:sp>
      <p:cxnSp>
        <p:nvCxnSpPr>
          <p:cNvPr id="20" name="Connecteur droit 19">
            <a:extLst>
              <a:ext uri="{FF2B5EF4-FFF2-40B4-BE49-F238E27FC236}">
                <a16:creationId xmlns:a16="http://schemas.microsoft.com/office/drawing/2014/main" id="{47C90A12-97CC-4267-8C24-B34F540E9E3A}"/>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EC111ED-3475-4019-A0D2-1E6467ED38A7}"/>
              </a:ext>
            </a:extLst>
          </p:cNvPr>
          <p:cNvPicPr>
            <a:picLocks noChangeAspect="1"/>
          </p:cNvPicPr>
          <p:nvPr/>
        </p:nvPicPr>
        <p:blipFill>
          <a:blip r:embed="rId7"/>
          <a:stretch>
            <a:fillRect/>
          </a:stretch>
        </p:blipFill>
        <p:spPr>
          <a:xfrm>
            <a:off x="1383747" y="1840537"/>
            <a:ext cx="5494132" cy="3649793"/>
          </a:xfrm>
          <a:prstGeom prst="rect">
            <a:avLst/>
          </a:prstGeom>
          <a:ln>
            <a:solidFill>
              <a:schemeClr val="tx1"/>
            </a:solidFill>
          </a:ln>
        </p:spPr>
      </p:pic>
      <p:pic>
        <p:nvPicPr>
          <p:cNvPr id="25" name="Image 24">
            <a:extLst>
              <a:ext uri="{FF2B5EF4-FFF2-40B4-BE49-F238E27FC236}">
                <a16:creationId xmlns:a16="http://schemas.microsoft.com/office/drawing/2014/main" id="{2080AECE-C231-42D2-B583-3320ED33B7DF}"/>
              </a:ext>
            </a:extLst>
          </p:cNvPr>
          <p:cNvPicPr>
            <a:picLocks noChangeAspect="1"/>
          </p:cNvPicPr>
          <p:nvPr/>
        </p:nvPicPr>
        <p:blipFill>
          <a:blip r:embed="rId8"/>
          <a:stretch>
            <a:fillRect/>
          </a:stretch>
        </p:blipFill>
        <p:spPr>
          <a:xfrm>
            <a:off x="208755" y="1537136"/>
            <a:ext cx="2251076" cy="1590624"/>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FDF0B6C3-D69F-4895-93F6-3757F9AD9C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fr-FR" sz="1200" dirty="0">
              <a:solidFill>
                <a:srgbClr val="898989"/>
              </a:solidFill>
            </a:endParaRPr>
          </a:p>
        </p:txBody>
      </p:sp>
      <p:sp>
        <p:nvSpPr>
          <p:cNvPr id="22" name="ZoneTexte 8">
            <a:extLst>
              <a:ext uri="{FF2B5EF4-FFF2-40B4-BE49-F238E27FC236}">
                <a16:creationId xmlns:a16="http://schemas.microsoft.com/office/drawing/2014/main" id="{B84ECABD-737C-4D03-8837-A807BFEA591B}"/>
              </a:ext>
            </a:extLst>
          </p:cNvPr>
          <p:cNvSpPr txBox="1"/>
          <p:nvPr/>
        </p:nvSpPr>
        <p:spPr>
          <a:xfrm flipH="1">
            <a:off x="9164638" y="4283075"/>
            <a:ext cx="2562225" cy="1200150"/>
          </a:xfrm>
          <a:prstGeom prst="rect">
            <a:avLst/>
          </a:prstGeom>
          <a:ln w="38100"/>
        </p:spPr>
        <p:style>
          <a:lnRef idx="2">
            <a:schemeClr val="accent5"/>
          </a:lnRef>
          <a:fillRef idx="1">
            <a:schemeClr val="lt1"/>
          </a:fillRef>
          <a:effectRef idx="0">
            <a:schemeClr val="accent5"/>
          </a:effectRef>
          <a:fontRef idx="minor">
            <a:schemeClr val="dk1"/>
          </a:fontRef>
        </p:style>
        <p:txBody>
          <a:bodyPr>
            <a:spAutoFit/>
          </a:bodyPr>
          <a:lstStyle>
            <a:defPPr>
              <a:defRPr lang="fr-FR"/>
            </a:defPPr>
            <a:lvl1pPr algn="ctr">
              <a:defRPr sz="2000">
                <a:solidFill>
                  <a:srgbClr val="2B5A96"/>
                </a:solidFill>
                <a:latin typeface="Montserrat"/>
              </a:defRPr>
            </a:lvl1pPr>
          </a:lstStyle>
          <a:p>
            <a:pPr>
              <a:defRPr/>
            </a:pPr>
            <a:r>
              <a:rPr lang="fr-BE" sz="1800" b="1" dirty="0">
                <a:latin typeface="Arial" panose="020B0604020202020204" pitchFamily="34" charset="0"/>
                <a:cs typeface="Arial" panose="020B0604020202020204" pitchFamily="34" charset="0"/>
              </a:rPr>
              <a:t>Intégration de la </a:t>
            </a:r>
            <a:r>
              <a:rPr lang="fr-BE" sz="1800" b="1" dirty="0" err="1">
                <a:latin typeface="Arial" panose="020B0604020202020204" pitchFamily="34" charset="0"/>
                <a:cs typeface="Arial" panose="020B0604020202020204" pitchFamily="34" charset="0"/>
              </a:rPr>
              <a:t>TVBu</a:t>
            </a:r>
            <a:r>
              <a:rPr lang="fr-BE" sz="1800" b="1" dirty="0">
                <a:latin typeface="Arial" panose="020B0604020202020204" pitchFamily="34" charset="0"/>
                <a:cs typeface="Arial" panose="020B0604020202020204" pitchFamily="34" charset="0"/>
              </a:rPr>
              <a:t> dans les outils de planification </a:t>
            </a:r>
          </a:p>
          <a:p>
            <a:pPr>
              <a:defRPr/>
            </a:pPr>
            <a:r>
              <a:rPr lang="fr-BE" sz="1800" b="1" dirty="0">
                <a:latin typeface="Arial" panose="020B0604020202020204" pitchFamily="34" charset="0"/>
                <a:cs typeface="Arial" panose="020B0604020202020204" pitchFamily="34" charset="0"/>
              </a:rPr>
              <a:t>wallons et </a:t>
            </a:r>
            <a:r>
              <a:rPr lang="fr-BE" sz="1800" b="1" dirty="0" err="1">
                <a:latin typeface="Arial" panose="020B0604020202020204" pitchFamily="34" charset="0"/>
                <a:cs typeface="Arial" panose="020B0604020202020204" pitchFamily="34" charset="0"/>
              </a:rPr>
              <a:t>sambriens</a:t>
            </a:r>
            <a:endParaRPr lang="fr-BE" sz="1800" b="1" dirty="0">
              <a:latin typeface="Arial" panose="020B0604020202020204" pitchFamily="34" charset="0"/>
              <a:cs typeface="Arial" panose="020B0604020202020204" pitchFamily="34" charset="0"/>
            </a:endParaRPr>
          </a:p>
        </p:txBody>
      </p:sp>
      <p:sp>
        <p:nvSpPr>
          <p:cNvPr id="23" name="Flèche vers le bas 22">
            <a:extLst>
              <a:ext uri="{FF2B5EF4-FFF2-40B4-BE49-F238E27FC236}">
                <a16:creationId xmlns:a16="http://schemas.microsoft.com/office/drawing/2014/main" id="{FFD835EB-4553-4C8B-987B-1AFF40A61731}"/>
              </a:ext>
            </a:extLst>
          </p:cNvPr>
          <p:cNvSpPr/>
          <p:nvPr/>
        </p:nvSpPr>
        <p:spPr>
          <a:xfrm>
            <a:off x="9874250" y="2892188"/>
            <a:ext cx="1143000" cy="1286112"/>
          </a:xfrm>
          <a:prstGeom prst="downArrow">
            <a:avLst/>
          </a:prstGeom>
          <a:solidFill>
            <a:schemeClr val="accent5"/>
          </a:solidFill>
          <a:ln>
            <a:solidFill>
              <a:srgbClr val="2B5A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BE"/>
          </a:p>
        </p:txBody>
      </p:sp>
      <p:pic>
        <p:nvPicPr>
          <p:cNvPr id="10259" name="Image 18">
            <a:extLst>
              <a:ext uri="{FF2B5EF4-FFF2-40B4-BE49-F238E27FC236}">
                <a16:creationId xmlns:a16="http://schemas.microsoft.com/office/drawing/2014/main" id="{4C00E438-1FEA-45AE-BB18-494591D38B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231775"/>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Image 24">
            <a:extLst>
              <a:ext uri="{FF2B5EF4-FFF2-40B4-BE49-F238E27FC236}">
                <a16:creationId xmlns:a16="http://schemas.microsoft.com/office/drawing/2014/main" id="{DA46FCF6-350D-425B-B9FA-BE5F1F6059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250825"/>
            <a:ext cx="4016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Image 25">
            <a:extLst>
              <a:ext uri="{FF2B5EF4-FFF2-40B4-BE49-F238E27FC236}">
                <a16:creationId xmlns:a16="http://schemas.microsoft.com/office/drawing/2014/main" id="{B0FB8D43-6B39-4948-8778-6F6693064385}"/>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78063" y="250825"/>
            <a:ext cx="3984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Image 26">
            <a:extLst>
              <a:ext uri="{FF2B5EF4-FFF2-40B4-BE49-F238E27FC236}">
                <a16:creationId xmlns:a16="http://schemas.microsoft.com/office/drawing/2014/main" id="{0ADCD1E4-BE7A-4BB6-86C8-A97C9DEDB4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6938" y="276225"/>
            <a:ext cx="12715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15">
            <a:extLst>
              <a:ext uri="{FF2B5EF4-FFF2-40B4-BE49-F238E27FC236}">
                <a16:creationId xmlns:a16="http://schemas.microsoft.com/office/drawing/2014/main" id="{2AEBDABF-31B7-4D34-978C-BD5DB75CA657}"/>
              </a:ext>
            </a:extLst>
          </p:cNvPr>
          <p:cNvSpPr txBox="1">
            <a:spLocks noChangeArrowheads="1"/>
          </p:cNvSpPr>
          <p:nvPr/>
        </p:nvSpPr>
        <p:spPr bwMode="auto">
          <a:xfrm>
            <a:off x="1268620" y="204787"/>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a:solidFill>
                  <a:srgbClr val="2B5A97"/>
                </a:solidFill>
                <a:latin typeface="Arial" panose="020B0604020202020204" pitchFamily="34" charset="0"/>
                <a:cs typeface="Arial" panose="020B0604020202020204" pitchFamily="34" charset="0"/>
              </a:rPr>
              <a:t>               LE PROJET INTERREG TVBUONAIR ?</a:t>
            </a:r>
          </a:p>
        </p:txBody>
      </p:sp>
      <p:cxnSp>
        <p:nvCxnSpPr>
          <p:cNvPr id="25" name="Connecteur droit 24">
            <a:extLst>
              <a:ext uri="{FF2B5EF4-FFF2-40B4-BE49-F238E27FC236}">
                <a16:creationId xmlns:a16="http://schemas.microsoft.com/office/drawing/2014/main" id="{631113B5-0BC4-4AF4-B593-C9704BA93C0F}"/>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2" name="ZoneTexte 30">
            <a:extLst>
              <a:ext uri="{FF2B5EF4-FFF2-40B4-BE49-F238E27FC236}">
                <a16:creationId xmlns:a16="http://schemas.microsoft.com/office/drawing/2014/main" id="{B0CFF6A0-2986-49CE-A7C4-BAC4CB4CABE8}"/>
              </a:ext>
            </a:extLst>
          </p:cNvPr>
          <p:cNvSpPr txBox="1">
            <a:spLocks noChangeArrowheads="1"/>
          </p:cNvSpPr>
          <p:nvPr/>
        </p:nvSpPr>
        <p:spPr bwMode="auto">
          <a:xfrm>
            <a:off x="153988" y="1078132"/>
            <a:ext cx="11518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fr-FR" altLang="fr-FR" sz="2400" cap="small" dirty="0">
                <a:solidFill>
                  <a:schemeClr val="accent5"/>
                </a:solidFill>
                <a:latin typeface="Arial" panose="020B0604020202020204" pitchFamily="34" charset="0"/>
                <a:cs typeface="Arial" panose="020B0604020202020204" pitchFamily="34" charset="0"/>
              </a:rPr>
              <a:t>Des livrables déjà disponibles sur le site </a:t>
            </a:r>
            <a:r>
              <a:rPr lang="fr-FR" altLang="fr-FR" sz="2400" cap="small" dirty="0">
                <a:solidFill>
                  <a:schemeClr val="accent5"/>
                </a:solidFill>
                <a:latin typeface="Arial" panose="020B0604020202020204" pitchFamily="34" charset="0"/>
                <a:cs typeface="Arial" panose="020B0604020202020204" pitchFamily="34" charset="0"/>
                <a:hlinkClick r:id="rId6"/>
              </a:rPr>
              <a:t>www.tvbuonair.eu</a:t>
            </a:r>
            <a:endParaRPr lang="fr-FR" altLang="fr-FR" sz="2400" cap="small" dirty="0">
              <a:solidFill>
                <a:schemeClr val="accent5"/>
              </a:solidFill>
              <a:latin typeface="Arial" panose="020B0604020202020204" pitchFamily="34" charset="0"/>
              <a:cs typeface="Arial" panose="020B0604020202020204" pitchFamily="34" charset="0"/>
            </a:endParaRPr>
          </a:p>
          <a:p>
            <a:pPr eaLnBrk="1" hangingPunct="1">
              <a:lnSpc>
                <a:spcPct val="100000"/>
              </a:lnSpc>
              <a:spcBef>
                <a:spcPct val="0"/>
              </a:spcBef>
              <a:buFont typeface="Arial" panose="020B0604020202020204" pitchFamily="34" charset="0"/>
              <a:buNone/>
              <a:defRPr/>
            </a:pPr>
            <a:endParaRPr lang="fr-FR" altLang="fr-FR" sz="2400" i="1" cap="small" dirty="0">
              <a:solidFill>
                <a:schemeClr val="accent5"/>
              </a:solidFill>
              <a:latin typeface="Arial" panose="020B0604020202020204" pitchFamily="34" charset="0"/>
              <a:cs typeface="Arial" panose="020B0604020202020204" pitchFamily="34" charset="0"/>
            </a:endParaRPr>
          </a:p>
        </p:txBody>
      </p:sp>
      <p:sp>
        <p:nvSpPr>
          <p:cNvPr id="3" name="Rectangle : coins arrondis 2">
            <a:extLst>
              <a:ext uri="{FF2B5EF4-FFF2-40B4-BE49-F238E27FC236}">
                <a16:creationId xmlns:a16="http://schemas.microsoft.com/office/drawing/2014/main" id="{C975076E-1AC8-4B6F-AF51-9C856A087C2D}"/>
              </a:ext>
            </a:extLst>
          </p:cNvPr>
          <p:cNvSpPr/>
          <p:nvPr/>
        </p:nvSpPr>
        <p:spPr>
          <a:xfrm>
            <a:off x="178524" y="1707362"/>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diagnostic exhaustif de la trame verte et bleu transfrontalière</a:t>
            </a:r>
          </a:p>
        </p:txBody>
      </p:sp>
      <p:sp>
        <p:nvSpPr>
          <p:cNvPr id="4" name="Rectangle : coins arrondis 3">
            <a:extLst>
              <a:ext uri="{FF2B5EF4-FFF2-40B4-BE49-F238E27FC236}">
                <a16:creationId xmlns:a16="http://schemas.microsoft.com/office/drawing/2014/main" id="{A455DF5B-7D9D-4794-94AF-527FE5B90390}"/>
              </a:ext>
            </a:extLst>
          </p:cNvPr>
          <p:cNvSpPr/>
          <p:nvPr/>
        </p:nvSpPr>
        <p:spPr>
          <a:xfrm>
            <a:off x="3034677" y="1707361"/>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outil de cartographie dynamique (potentiel écologique d’un îlot)</a:t>
            </a:r>
          </a:p>
        </p:txBody>
      </p:sp>
      <p:sp>
        <p:nvSpPr>
          <p:cNvPr id="5" name="Rectangle : coins arrondis 4">
            <a:extLst>
              <a:ext uri="{FF2B5EF4-FFF2-40B4-BE49-F238E27FC236}">
                <a16:creationId xmlns:a16="http://schemas.microsoft.com/office/drawing/2014/main" id="{0FFD9A3D-F576-41EE-AB47-D9C7965475DE}"/>
              </a:ext>
            </a:extLst>
          </p:cNvPr>
          <p:cNvSpPr/>
          <p:nvPr/>
        </p:nvSpPr>
        <p:spPr>
          <a:xfrm>
            <a:off x="5913438" y="1692354"/>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schéma d’orientations transfrontalières</a:t>
            </a:r>
          </a:p>
        </p:txBody>
      </p:sp>
      <p:sp>
        <p:nvSpPr>
          <p:cNvPr id="6" name="Rectangle : coins arrondis 5">
            <a:extLst>
              <a:ext uri="{FF2B5EF4-FFF2-40B4-BE49-F238E27FC236}">
                <a16:creationId xmlns:a16="http://schemas.microsoft.com/office/drawing/2014/main" id="{4F13BC6C-B5F8-46FB-A8C7-A683A10DD1F3}"/>
              </a:ext>
            </a:extLst>
          </p:cNvPr>
          <p:cNvSpPr/>
          <p:nvPr/>
        </p:nvSpPr>
        <p:spPr>
          <a:xfrm>
            <a:off x="178524" y="2930691"/>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charte d’engagements politiques</a:t>
            </a:r>
          </a:p>
        </p:txBody>
      </p:sp>
      <p:sp>
        <p:nvSpPr>
          <p:cNvPr id="7" name="Rectangle : coins arrondis 6">
            <a:extLst>
              <a:ext uri="{FF2B5EF4-FFF2-40B4-BE49-F238E27FC236}">
                <a16:creationId xmlns:a16="http://schemas.microsoft.com/office/drawing/2014/main" id="{8B192C4D-2228-4773-BB3A-00B152634C62}"/>
              </a:ext>
            </a:extLst>
          </p:cNvPr>
          <p:cNvSpPr/>
          <p:nvPr/>
        </p:nvSpPr>
        <p:spPr>
          <a:xfrm>
            <a:off x="3034677" y="2930691"/>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expérimentations socio-urbaines (</a:t>
            </a:r>
            <a:r>
              <a:rPr lang="fr-FR" dirty="0" err="1"/>
              <a:t>sociotopes</a:t>
            </a:r>
            <a:r>
              <a:rPr lang="fr-FR" dirty="0"/>
              <a:t>)</a:t>
            </a:r>
          </a:p>
        </p:txBody>
      </p:sp>
      <p:pic>
        <p:nvPicPr>
          <p:cNvPr id="8" name="Image 12">
            <a:extLst>
              <a:ext uri="{FF2B5EF4-FFF2-40B4-BE49-F238E27FC236}">
                <a16:creationId xmlns:a16="http://schemas.microsoft.com/office/drawing/2014/main" id="{BFFC030A-F792-4720-B779-512E62567A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3262" y="1254535"/>
            <a:ext cx="2525090" cy="10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a:extLst>
              <a:ext uri="{FF2B5EF4-FFF2-40B4-BE49-F238E27FC236}">
                <a16:creationId xmlns:a16="http://schemas.microsoft.com/office/drawing/2014/main" id="{0D7F08DC-0B6E-4513-858C-95B60FF2C055}"/>
              </a:ext>
            </a:extLst>
          </p:cNvPr>
          <p:cNvSpPr txBox="1"/>
          <p:nvPr/>
        </p:nvSpPr>
        <p:spPr>
          <a:xfrm>
            <a:off x="9123262" y="2444120"/>
            <a:ext cx="2525090" cy="2616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r-FR" sz="1100" b="1" dirty="0">
                <a:solidFill>
                  <a:srgbClr val="C00000"/>
                </a:solidFill>
                <a:latin typeface="Arial" panose="020B0604020202020204" pitchFamily="34" charset="0"/>
                <a:cs typeface="Arial" panose="020B0604020202020204" pitchFamily="34" charset="0"/>
              </a:rPr>
              <a:t>CROISEMENT DES APPROCHES</a:t>
            </a:r>
          </a:p>
        </p:txBody>
      </p:sp>
      <p:sp>
        <p:nvSpPr>
          <p:cNvPr id="17" name="Rectangle : coins arrondis 16">
            <a:extLst>
              <a:ext uri="{FF2B5EF4-FFF2-40B4-BE49-F238E27FC236}">
                <a16:creationId xmlns:a16="http://schemas.microsoft.com/office/drawing/2014/main" id="{11DE59D0-57E9-4784-9FEC-258A016F88D9}"/>
              </a:ext>
            </a:extLst>
          </p:cNvPr>
          <p:cNvSpPr/>
          <p:nvPr/>
        </p:nvSpPr>
        <p:spPr>
          <a:xfrm>
            <a:off x="5890830" y="2930690"/>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jeu de société participatif </a:t>
            </a:r>
          </a:p>
          <a:p>
            <a:pPr algn="ctr"/>
            <a:r>
              <a:rPr lang="fr-FR" dirty="0"/>
              <a:t>(</a:t>
            </a:r>
            <a:r>
              <a:rPr lang="fr-FR" dirty="0" err="1"/>
              <a:t>Sneaky</a:t>
            </a:r>
            <a:r>
              <a:rPr lang="fr-FR" dirty="0"/>
              <a:t> </a:t>
            </a:r>
            <a:r>
              <a:rPr lang="fr-FR" dirty="0" err="1"/>
              <a:t>Cards</a:t>
            </a:r>
            <a:r>
              <a:rPr lang="fr-FR" dirty="0"/>
              <a:t>)</a:t>
            </a:r>
          </a:p>
        </p:txBody>
      </p:sp>
      <p:sp>
        <p:nvSpPr>
          <p:cNvPr id="19" name="Rectangle : coins arrondis 18">
            <a:extLst>
              <a:ext uri="{FF2B5EF4-FFF2-40B4-BE49-F238E27FC236}">
                <a16:creationId xmlns:a16="http://schemas.microsoft.com/office/drawing/2014/main" id="{48CE7C0B-2120-45B6-B0B5-066AA24AEC74}"/>
              </a:ext>
            </a:extLst>
          </p:cNvPr>
          <p:cNvSpPr/>
          <p:nvPr/>
        </p:nvSpPr>
        <p:spPr>
          <a:xfrm>
            <a:off x="156817" y="4221121"/>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sites vitrines aménagés sur les deux versants</a:t>
            </a:r>
          </a:p>
        </p:txBody>
      </p:sp>
      <p:sp>
        <p:nvSpPr>
          <p:cNvPr id="20" name="Rectangle : coins arrondis 19">
            <a:extLst>
              <a:ext uri="{FF2B5EF4-FFF2-40B4-BE49-F238E27FC236}">
                <a16:creationId xmlns:a16="http://schemas.microsoft.com/office/drawing/2014/main" id="{0A36F0DE-E147-4308-BAEA-053F141895A6}"/>
              </a:ext>
            </a:extLst>
          </p:cNvPr>
          <p:cNvSpPr/>
          <p:nvPr/>
        </p:nvSpPr>
        <p:spPr>
          <a:xfrm>
            <a:off x="3034676" y="4221120"/>
            <a:ext cx="2708413" cy="10705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VADEMECUM transfrontalier de la </a:t>
            </a:r>
            <a:r>
              <a:rPr lang="fr-FR" dirty="0" err="1"/>
              <a:t>TVBu</a:t>
            </a:r>
            <a:r>
              <a:rPr lang="fr-FR" dirty="0"/>
              <a:t> </a:t>
            </a:r>
            <a:r>
              <a:rPr lang="fr-FR" dirty="0">
                <a:solidFill>
                  <a:srgbClr val="FF0000"/>
                </a:solidFill>
              </a:rPr>
              <a:t>(en cours de finalisation)</a:t>
            </a:r>
          </a:p>
        </p:txBody>
      </p:sp>
      <p:sp>
        <p:nvSpPr>
          <p:cNvPr id="27" name="Rectangle : coins arrondis 26">
            <a:extLst>
              <a:ext uri="{FF2B5EF4-FFF2-40B4-BE49-F238E27FC236}">
                <a16:creationId xmlns:a16="http://schemas.microsoft.com/office/drawing/2014/main" id="{4AAAA648-BFF3-4B76-93E5-75CC6850DD66}"/>
              </a:ext>
            </a:extLst>
          </p:cNvPr>
          <p:cNvSpPr/>
          <p:nvPr/>
        </p:nvSpPr>
        <p:spPr>
          <a:xfrm>
            <a:off x="5912535" y="4221120"/>
            <a:ext cx="2708413" cy="1070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L’expérimentation du CBS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8">
            <a:extLst>
              <a:ext uri="{FF2B5EF4-FFF2-40B4-BE49-F238E27FC236}">
                <a16:creationId xmlns:a16="http://schemas.microsoft.com/office/drawing/2014/main" id="{EF9565DD-0270-45DE-B083-C62C9F780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6850"/>
            <a:ext cx="825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1">
            <a:extLst>
              <a:ext uri="{FF2B5EF4-FFF2-40B4-BE49-F238E27FC236}">
                <a16:creationId xmlns:a16="http://schemas.microsoft.com/office/drawing/2014/main" id="{F5E6F4D2-F6E8-43B6-9021-580A62E26D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138" y="217488"/>
            <a:ext cx="401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2">
            <a:extLst>
              <a:ext uri="{FF2B5EF4-FFF2-40B4-BE49-F238E27FC236}">
                <a16:creationId xmlns:a16="http://schemas.microsoft.com/office/drawing/2014/main" id="{10C640CF-A5E0-4CAA-88ED-91B5A52B031A}"/>
              </a:ext>
            </a:extLst>
          </p:cNvPr>
          <p:cNvPicPr>
            <a:picLocks noChangeAspect="1"/>
          </p:cNvPicPr>
          <p:nvPr/>
        </p:nvPicPr>
        <p:blipFill>
          <a:blip r:embed="rId4">
            <a:extLst>
              <a:ext uri="{28A0092B-C50C-407E-A947-70E740481C1C}">
                <a14:useLocalDpi xmlns:a14="http://schemas.microsoft.com/office/drawing/2010/main" val="0"/>
              </a:ext>
            </a:extLst>
          </a:blip>
          <a:srcRect t="-1692" r="62813" b="2"/>
          <a:stretch>
            <a:fillRect/>
          </a:stretch>
        </p:blipFill>
        <p:spPr bwMode="auto">
          <a:xfrm>
            <a:off x="2260600" y="217488"/>
            <a:ext cx="3984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3">
            <a:extLst>
              <a:ext uri="{FF2B5EF4-FFF2-40B4-BE49-F238E27FC236}">
                <a16:creationId xmlns:a16="http://schemas.microsoft.com/office/drawing/2014/main" id="{F1592EA4-FDE7-4AB7-B728-F77614C508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41300"/>
            <a:ext cx="1270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5">
            <a:extLst>
              <a:ext uri="{FF2B5EF4-FFF2-40B4-BE49-F238E27FC236}">
                <a16:creationId xmlns:a16="http://schemas.microsoft.com/office/drawing/2014/main" id="{B12AB5DE-0EEB-45E5-87B7-F15C2F5AE409}"/>
              </a:ext>
            </a:extLst>
          </p:cNvPr>
          <p:cNvSpPr txBox="1">
            <a:spLocks noChangeArrowheads="1"/>
          </p:cNvSpPr>
          <p:nvPr/>
        </p:nvSpPr>
        <p:spPr bwMode="auto">
          <a:xfrm>
            <a:off x="1653001" y="200846"/>
            <a:ext cx="106902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fr-FR" altLang="fr-FR" sz="2500" b="1" cap="all" dirty="0" err="1">
                <a:solidFill>
                  <a:srgbClr val="2B5A97"/>
                </a:solidFill>
                <a:latin typeface="Arial" panose="020B0604020202020204" pitchFamily="34" charset="0"/>
                <a:cs typeface="Arial" panose="020B0604020202020204" pitchFamily="34" charset="0"/>
              </a:rPr>
              <a:t>TVBuONAIR</a:t>
            </a:r>
            <a:r>
              <a:rPr lang="fr-FR" altLang="fr-FR" sz="2500" b="1" cap="all" dirty="0">
                <a:solidFill>
                  <a:srgbClr val="2B5A97"/>
                </a:solidFill>
                <a:latin typeface="Arial" panose="020B0604020202020204" pitchFamily="34" charset="0"/>
                <a:cs typeface="Arial" panose="020B0604020202020204" pitchFamily="34" charset="0"/>
              </a:rPr>
              <a:t> &amp; OUTILS DE PLANIFICATION</a:t>
            </a:r>
          </a:p>
        </p:txBody>
      </p:sp>
      <p:cxnSp>
        <p:nvCxnSpPr>
          <p:cNvPr id="10" name="Connecteur droit 9">
            <a:extLst>
              <a:ext uri="{FF2B5EF4-FFF2-40B4-BE49-F238E27FC236}">
                <a16:creationId xmlns:a16="http://schemas.microsoft.com/office/drawing/2014/main" id="{27972704-4FBC-41DF-A93C-7216F1F43A6E}"/>
              </a:ext>
            </a:extLst>
          </p:cNvPr>
          <p:cNvCxnSpPr/>
          <p:nvPr/>
        </p:nvCxnSpPr>
        <p:spPr>
          <a:xfrm flipV="1">
            <a:off x="0" y="909495"/>
            <a:ext cx="10690225" cy="9525"/>
          </a:xfrm>
          <a:prstGeom prst="line">
            <a:avLst/>
          </a:prstGeom>
          <a:ln w="254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0D45A62-E997-4618-8A45-9DF62F0F14CA}"/>
              </a:ext>
            </a:extLst>
          </p:cNvPr>
          <p:cNvSpPr txBox="1"/>
          <p:nvPr/>
        </p:nvSpPr>
        <p:spPr>
          <a:xfrm>
            <a:off x="165430" y="1529669"/>
            <a:ext cx="7070256" cy="707061"/>
          </a:xfrm>
          <a:prstGeom prst="rect">
            <a:avLst/>
          </a:prstGeom>
          <a:noFill/>
        </p:spPr>
        <p:txBody>
          <a:bodyPr wrap="square">
            <a:spAutoFit/>
          </a:bodyPr>
          <a:lstStyle/>
          <a:p>
            <a:pPr algn="ctr"/>
            <a:r>
              <a:rPr lang="en-US" sz="2000" b="1" i="1" dirty="0">
                <a:solidFill>
                  <a:schemeClr val="accent5"/>
                </a:solidFill>
              </a:rPr>
              <a:t>COMMENT REPENSER LA VÉGÉTALISATION DE L’ESPACE URBAIN ET LES OPERATIONS D’AMÉNAGEMENT ?</a:t>
            </a:r>
          </a:p>
        </p:txBody>
      </p:sp>
      <p:sp>
        <p:nvSpPr>
          <p:cNvPr id="14" name="ZoneTexte 13">
            <a:extLst>
              <a:ext uri="{FF2B5EF4-FFF2-40B4-BE49-F238E27FC236}">
                <a16:creationId xmlns:a16="http://schemas.microsoft.com/office/drawing/2014/main" id="{8EAB449D-4118-4089-9D41-68ADD62516F9}"/>
              </a:ext>
            </a:extLst>
          </p:cNvPr>
          <p:cNvSpPr txBox="1"/>
          <p:nvPr/>
        </p:nvSpPr>
        <p:spPr>
          <a:xfrm>
            <a:off x="207682" y="2476964"/>
            <a:ext cx="4105835" cy="369332"/>
          </a:xfrm>
          <a:prstGeom prst="rect">
            <a:avLst/>
          </a:prstGeom>
          <a:noFill/>
        </p:spPr>
        <p:txBody>
          <a:bodyPr wrap="square" rtlCol="0">
            <a:spAutoFit/>
          </a:bodyPr>
          <a:lstStyle/>
          <a:p>
            <a:r>
              <a:rPr lang="fr-FR" b="1" u="sng" dirty="0">
                <a:solidFill>
                  <a:schemeClr val="bg1">
                    <a:lumMod val="50000"/>
                  </a:schemeClr>
                </a:solidFill>
              </a:rPr>
              <a:t>Plusieurs constats</a:t>
            </a:r>
          </a:p>
        </p:txBody>
      </p:sp>
      <p:sp>
        <p:nvSpPr>
          <p:cNvPr id="16" name="Sous-titre 2">
            <a:extLst>
              <a:ext uri="{FF2B5EF4-FFF2-40B4-BE49-F238E27FC236}">
                <a16:creationId xmlns:a16="http://schemas.microsoft.com/office/drawing/2014/main" id="{1D56921B-7BC8-4C24-A7F1-C25EAD385B80}"/>
              </a:ext>
            </a:extLst>
          </p:cNvPr>
          <p:cNvSpPr txBox="1">
            <a:spLocks/>
          </p:cNvSpPr>
          <p:nvPr/>
        </p:nvSpPr>
        <p:spPr>
          <a:xfrm>
            <a:off x="-58200" y="2872692"/>
            <a:ext cx="6914767" cy="18446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00000"/>
              </a:lnSpc>
              <a:spcBef>
                <a:spcPct val="0"/>
              </a:spcBef>
              <a:buFont typeface="Arial" panose="020B0604020202020204" pitchFamily="34" charset="0"/>
              <a:buChar char="•"/>
            </a:pPr>
            <a:r>
              <a:rPr lang="fr-BE" sz="1600" u="sng" dirty="0">
                <a:solidFill>
                  <a:schemeClr val="tx1">
                    <a:lumMod val="75000"/>
                    <a:lumOff val="25000"/>
                  </a:schemeClr>
                </a:solidFill>
              </a:rPr>
              <a:t>Constat n°1</a:t>
            </a:r>
            <a:r>
              <a:rPr lang="fr-BE" sz="1600" dirty="0">
                <a:solidFill>
                  <a:schemeClr val="tx1">
                    <a:lumMod val="75000"/>
                    <a:lumOff val="25000"/>
                  </a:schemeClr>
                </a:solidFill>
              </a:rPr>
              <a:t>: </a:t>
            </a:r>
            <a:r>
              <a:rPr lang="fr-FR" altLang="fr-FR" sz="1600" dirty="0">
                <a:solidFill>
                  <a:schemeClr val="tx1">
                    <a:lumMod val="75000"/>
                    <a:lumOff val="25000"/>
                  </a:schemeClr>
                </a:solidFill>
                <a:sym typeface="Wingdings" panose="05000000000000000000" pitchFamily="2" charset="2"/>
              </a:rPr>
              <a:t>Hétérogénéité des outils de planification sur les 2 versants (échelles, finalités, prise en compte de la TVB)</a:t>
            </a:r>
          </a:p>
          <a:p>
            <a:pPr marL="742950" lvl="1" indent="-285750" algn="l">
              <a:buFont typeface="Arial" panose="020B0604020202020204" pitchFamily="34" charset="0"/>
              <a:buChar char="•"/>
            </a:pPr>
            <a:r>
              <a:rPr lang="fr-FR" sz="1600" u="sng" dirty="0">
                <a:solidFill>
                  <a:schemeClr val="tx1">
                    <a:lumMod val="75000"/>
                    <a:lumOff val="25000"/>
                  </a:schemeClr>
                </a:solidFill>
              </a:rPr>
              <a:t>Constat n°2</a:t>
            </a:r>
            <a:r>
              <a:rPr lang="fr-FR" sz="1600" dirty="0">
                <a:solidFill>
                  <a:schemeClr val="tx1">
                    <a:lumMod val="75000"/>
                    <a:lumOff val="25000"/>
                  </a:schemeClr>
                </a:solidFill>
              </a:rPr>
              <a:t>: </a:t>
            </a:r>
          </a:p>
          <a:p>
            <a:pPr marL="1200150" lvl="2" indent="-285750" algn="l">
              <a:buFont typeface="Wingdings" panose="05000000000000000000" pitchFamily="2" charset="2"/>
              <a:buChar char="ü"/>
            </a:pPr>
            <a:r>
              <a:rPr lang="fr-FR" sz="1600" dirty="0">
                <a:solidFill>
                  <a:schemeClr val="tx1">
                    <a:lumMod val="75000"/>
                    <a:lumOff val="25000"/>
                  </a:schemeClr>
                </a:solidFill>
              </a:rPr>
              <a:t>Existence d’une définition réglementaire de la TVB en France</a:t>
            </a:r>
          </a:p>
          <a:p>
            <a:pPr marL="1200150" lvl="2" indent="-285750" algn="l">
              <a:buFont typeface="Wingdings" panose="05000000000000000000" pitchFamily="2" charset="2"/>
              <a:buChar char="ü"/>
            </a:pPr>
            <a:r>
              <a:rPr lang="fr-FR" sz="1600" dirty="0">
                <a:solidFill>
                  <a:schemeClr val="tx1">
                    <a:lumMod val="75000"/>
                    <a:lumOff val="25000"/>
                  </a:schemeClr>
                </a:solidFill>
              </a:rPr>
              <a:t>La TVB n’est pas inscrite en tant que telle en Wallonie, on parle des Liaisons écologiques principales</a:t>
            </a:r>
          </a:p>
          <a:p>
            <a:pPr marL="742950" lvl="1" indent="-285750" algn="l">
              <a:buFont typeface="Arial" panose="020B0604020202020204" pitchFamily="34" charset="0"/>
              <a:buChar char="•"/>
            </a:pPr>
            <a:r>
              <a:rPr lang="fr-BE" sz="1600" u="sng" dirty="0">
                <a:solidFill>
                  <a:schemeClr val="tx1">
                    <a:lumMod val="75000"/>
                    <a:lumOff val="25000"/>
                  </a:schemeClr>
                </a:solidFill>
              </a:rPr>
              <a:t>Constat n°3</a:t>
            </a:r>
            <a:r>
              <a:rPr lang="fr-BE" sz="1600" dirty="0">
                <a:solidFill>
                  <a:schemeClr val="tx1">
                    <a:lumMod val="75000"/>
                    <a:lumOff val="25000"/>
                  </a:schemeClr>
                </a:solidFill>
              </a:rPr>
              <a:t>: </a:t>
            </a:r>
            <a:r>
              <a:rPr lang="fr-FR" altLang="fr-FR" sz="1600" dirty="0">
                <a:solidFill>
                  <a:schemeClr val="tx1">
                    <a:lumMod val="75000"/>
                    <a:lumOff val="25000"/>
                  </a:schemeClr>
                </a:solidFill>
                <a:sym typeface="Wingdings" panose="05000000000000000000" pitchFamily="2" charset="2"/>
              </a:rPr>
              <a:t>Nouveau contexte institutionnel en matière d’urbanisme sur les deux versants</a:t>
            </a:r>
          </a:p>
          <a:p>
            <a:pPr lvl="1" algn="l"/>
            <a:endParaRPr lang="fr-FR" sz="1600" dirty="0">
              <a:solidFill>
                <a:srgbClr val="002060"/>
              </a:solidFill>
            </a:endParaRPr>
          </a:p>
          <a:p>
            <a:pPr lvl="1" algn="l"/>
            <a:endParaRPr lang="fr-BE" sz="1600" dirty="0">
              <a:solidFill>
                <a:schemeClr val="tx1">
                  <a:lumMod val="65000"/>
                  <a:lumOff val="35000"/>
                </a:schemeClr>
              </a:solidFill>
              <a:ea typeface="Microsoft JhengHei" panose="020B0604030504040204" pitchFamily="34" charset="-120"/>
            </a:endParaRPr>
          </a:p>
        </p:txBody>
      </p:sp>
      <p:sp>
        <p:nvSpPr>
          <p:cNvPr id="18" name="Rectangle à coins arrondis 14">
            <a:extLst>
              <a:ext uri="{FF2B5EF4-FFF2-40B4-BE49-F238E27FC236}">
                <a16:creationId xmlns:a16="http://schemas.microsoft.com/office/drawing/2014/main" id="{7608F39B-7AA6-4CE4-8F80-6A98945840F0}"/>
              </a:ext>
            </a:extLst>
          </p:cNvPr>
          <p:cNvSpPr/>
          <p:nvPr/>
        </p:nvSpPr>
        <p:spPr>
          <a:xfrm>
            <a:off x="7102860" y="2537530"/>
            <a:ext cx="2166251" cy="1085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SCOT SAMBRE-AVESNOIS EN COURS</a:t>
            </a:r>
          </a:p>
        </p:txBody>
      </p:sp>
      <p:sp>
        <p:nvSpPr>
          <p:cNvPr id="22" name="Rectangle à coins arrondis 13">
            <a:extLst>
              <a:ext uri="{FF2B5EF4-FFF2-40B4-BE49-F238E27FC236}">
                <a16:creationId xmlns:a16="http://schemas.microsoft.com/office/drawing/2014/main" id="{87BBC492-AAE2-4E4B-81C7-C608E3100D07}"/>
              </a:ext>
            </a:extLst>
          </p:cNvPr>
          <p:cNvSpPr/>
          <p:nvPr/>
        </p:nvSpPr>
        <p:spPr>
          <a:xfrm>
            <a:off x="9299317" y="3422123"/>
            <a:ext cx="2500874" cy="1085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Élaboration des PLUi </a:t>
            </a:r>
            <a:r>
              <a:rPr lang="fr-FR" sz="1600" dirty="0"/>
              <a:t>(prescriptions, projets, zonages, OAP)</a:t>
            </a:r>
            <a:endParaRPr lang="fr-FR" sz="1600" b="1" dirty="0"/>
          </a:p>
        </p:txBody>
      </p:sp>
      <p:sp>
        <p:nvSpPr>
          <p:cNvPr id="23" name="Flèche : virage 22">
            <a:extLst>
              <a:ext uri="{FF2B5EF4-FFF2-40B4-BE49-F238E27FC236}">
                <a16:creationId xmlns:a16="http://schemas.microsoft.com/office/drawing/2014/main" id="{4496ACDE-2A70-4BA4-BD56-3B996E2A0969}"/>
              </a:ext>
            </a:extLst>
          </p:cNvPr>
          <p:cNvSpPr/>
          <p:nvPr/>
        </p:nvSpPr>
        <p:spPr>
          <a:xfrm rot="5400000">
            <a:off x="9470225" y="2695274"/>
            <a:ext cx="574550" cy="749921"/>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5" name="Rectangle à coins arrondis 16">
            <a:extLst>
              <a:ext uri="{FF2B5EF4-FFF2-40B4-BE49-F238E27FC236}">
                <a16:creationId xmlns:a16="http://schemas.microsoft.com/office/drawing/2014/main" id="{EE1E1E33-B410-412A-8954-E3388A1DE126}"/>
              </a:ext>
            </a:extLst>
          </p:cNvPr>
          <p:cNvSpPr/>
          <p:nvPr/>
        </p:nvSpPr>
        <p:spPr>
          <a:xfrm>
            <a:off x="7072656" y="4492853"/>
            <a:ext cx="2226661" cy="1058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Entrée en vigueur du nouveau </a:t>
            </a:r>
            <a:r>
              <a:rPr lang="fr-FR" sz="1600" b="1" dirty="0"/>
              <a:t>code wallon de développement territorial</a:t>
            </a:r>
          </a:p>
        </p:txBody>
      </p:sp>
      <p:pic>
        <p:nvPicPr>
          <p:cNvPr id="27" name="Picture 4" descr="https://upload.wikimedia.org/wikipedia/commons/thumb/6/65/Flag_of_Belgium.svg/langfr-225px-Flag_of_Belgium.svg.png">
            <a:extLst>
              <a:ext uri="{FF2B5EF4-FFF2-40B4-BE49-F238E27FC236}">
                <a16:creationId xmlns:a16="http://schemas.microsoft.com/office/drawing/2014/main" id="{55244676-F200-4DC0-9357-D5E417A83F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5406" y="4837719"/>
            <a:ext cx="669875" cy="4946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Ã©sultat de recherche d'images pour &quot;drapeau franÃ§ais&quot;">
            <a:extLst>
              <a:ext uri="{FF2B5EF4-FFF2-40B4-BE49-F238E27FC236}">
                <a16:creationId xmlns:a16="http://schemas.microsoft.com/office/drawing/2014/main" id="{793A81B3-5A2F-4E47-845E-35B074564A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3975" y="3749614"/>
            <a:ext cx="522722" cy="348482"/>
          </a:xfrm>
          <a:prstGeom prst="rect">
            <a:avLst/>
          </a:prstGeom>
          <a:noFill/>
          <a:extLst>
            <a:ext uri="{909E8E84-426E-40DD-AFC4-6F175D3DCCD1}">
              <a14:hiddenFill xmlns:a14="http://schemas.microsoft.com/office/drawing/2010/main">
                <a:solidFill>
                  <a:srgbClr val="FFFFFF"/>
                </a:solidFill>
              </a14:hiddenFill>
            </a:ext>
          </a:extLst>
        </p:spPr>
      </p:pic>
      <p:sp>
        <p:nvSpPr>
          <p:cNvPr id="31" name="Sous-titre 2">
            <a:extLst>
              <a:ext uri="{FF2B5EF4-FFF2-40B4-BE49-F238E27FC236}">
                <a16:creationId xmlns:a16="http://schemas.microsoft.com/office/drawing/2014/main" id="{7ACA7697-949B-4D75-A3AD-AD6D01758B18}"/>
              </a:ext>
            </a:extLst>
          </p:cNvPr>
          <p:cNvSpPr txBox="1">
            <a:spLocks/>
          </p:cNvSpPr>
          <p:nvPr/>
        </p:nvSpPr>
        <p:spPr>
          <a:xfrm>
            <a:off x="151709" y="5040305"/>
            <a:ext cx="6562173" cy="18446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ct val="0"/>
              </a:spcBef>
            </a:pPr>
            <a:r>
              <a:rPr lang="fr-FR" altLang="fr-FR" sz="1800" b="1" dirty="0">
                <a:solidFill>
                  <a:srgbClr val="C00000"/>
                </a:solidFill>
                <a:ea typeface="Microsoft JhengHei" panose="020B0604030504040204" pitchFamily="34" charset="-120"/>
                <a:sym typeface="Wingdings" panose="05000000000000000000" pitchFamily="2" charset="2"/>
              </a:rPr>
              <a:t> Les outils de planification constituent de véritables leviers pour intégrer la nature en ville</a:t>
            </a:r>
          </a:p>
          <a:p>
            <a:pPr algn="just">
              <a:lnSpc>
                <a:spcPct val="100000"/>
              </a:lnSpc>
              <a:spcBef>
                <a:spcPct val="0"/>
              </a:spcBef>
            </a:pPr>
            <a:endParaRPr lang="fr-FR" altLang="fr-FR" sz="1800" b="1" dirty="0">
              <a:solidFill>
                <a:schemeClr val="tx1">
                  <a:lumMod val="65000"/>
                  <a:lumOff val="35000"/>
                </a:schemeClr>
              </a:solidFill>
              <a:ea typeface="Microsoft JhengHei" panose="020B0604030504040204" pitchFamily="34" charset="-120"/>
            </a:endParaRPr>
          </a:p>
        </p:txBody>
      </p:sp>
      <p:sp>
        <p:nvSpPr>
          <p:cNvPr id="34" name="Rectangle : coins arrondis 33">
            <a:extLst>
              <a:ext uri="{FF2B5EF4-FFF2-40B4-BE49-F238E27FC236}">
                <a16:creationId xmlns:a16="http://schemas.microsoft.com/office/drawing/2014/main" id="{E2D32C10-AA75-4E04-AB4A-D3296EC28251}"/>
              </a:ext>
            </a:extLst>
          </p:cNvPr>
          <p:cNvSpPr/>
          <p:nvPr/>
        </p:nvSpPr>
        <p:spPr>
          <a:xfrm>
            <a:off x="165429" y="1022214"/>
            <a:ext cx="7070257" cy="1301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2791F1DD-A7C3-43E7-951B-B2CC8727665A}"/>
              </a:ext>
            </a:extLst>
          </p:cNvPr>
          <p:cNvSpPr/>
          <p:nvPr/>
        </p:nvSpPr>
        <p:spPr>
          <a:xfrm>
            <a:off x="1544387" y="1144987"/>
            <a:ext cx="4312340" cy="32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PROBLEMATIQUE DU WEBINAIRE ?</a:t>
            </a:r>
          </a:p>
        </p:txBody>
      </p:sp>
      <p:sp>
        <p:nvSpPr>
          <p:cNvPr id="37" name="Bulle narrative : rectangle à coins arrondis 36">
            <a:extLst>
              <a:ext uri="{FF2B5EF4-FFF2-40B4-BE49-F238E27FC236}">
                <a16:creationId xmlns:a16="http://schemas.microsoft.com/office/drawing/2014/main" id="{64049D82-E79F-411D-9ED0-1F9967143DCF}"/>
              </a:ext>
            </a:extLst>
          </p:cNvPr>
          <p:cNvSpPr/>
          <p:nvPr/>
        </p:nvSpPr>
        <p:spPr>
          <a:xfrm>
            <a:off x="7716593" y="1075963"/>
            <a:ext cx="3753395" cy="960643"/>
          </a:xfrm>
          <a:prstGeom prst="wedgeRoundRectCallout">
            <a:avLst>
              <a:gd name="adj1" fmla="val -62482"/>
              <a:gd name="adj2" fmla="val 921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REPONSE ?</a:t>
            </a:r>
          </a:p>
          <a:p>
            <a:pPr algn="ctr"/>
            <a:r>
              <a:rPr lang="fr-FR" sz="2000" b="1" dirty="0">
                <a:solidFill>
                  <a:schemeClr val="tx1"/>
                </a:solidFill>
              </a:rPr>
              <a:t>LES INTERVENANTS &amp; VOUS !</a:t>
            </a:r>
          </a:p>
        </p:txBody>
      </p:sp>
    </p:spTree>
    <p:extLst>
      <p:ext uri="{BB962C8B-B14F-4D97-AF65-F5344CB8AC3E}">
        <p14:creationId xmlns:p14="http://schemas.microsoft.com/office/powerpoint/2010/main" val="1430264365"/>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B37756E94F054DA7BB41554EB9CF8B" ma:contentTypeVersion="7" ma:contentTypeDescription="Crée un document." ma:contentTypeScope="" ma:versionID="42604abc525832d29a65b5c3ce378c71">
  <xsd:schema xmlns:xsd="http://www.w3.org/2001/XMLSchema" xmlns:xs="http://www.w3.org/2001/XMLSchema" xmlns:p="http://schemas.microsoft.com/office/2006/metadata/properties" xmlns:ns2="5ca908ae-d96b-45fe-8961-4897c443e6a8" targetNamespace="http://schemas.microsoft.com/office/2006/metadata/properties" ma:root="true" ma:fieldsID="e47279782066bcb73d9deefcf2230587" ns2:_="">
    <xsd:import namespace="5ca908ae-d96b-45fe-8961-4897c443e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908ae-d96b-45fe-8961-4897c443e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94605-4E56-4F37-84A1-D6A8A3F1CAEE}">
  <ds:schemaRefs>
    <ds:schemaRef ds:uri="http://www.w3.org/XML/1998/namespace"/>
    <ds:schemaRef ds:uri="5ca908ae-d96b-45fe-8961-4897c443e6a8"/>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0D55B3A-53A7-4EDF-AA7A-0CA857C9C264}">
  <ds:schemaRefs>
    <ds:schemaRef ds:uri="http://schemas.microsoft.com/sharepoint/v3/contenttype/forms"/>
  </ds:schemaRefs>
</ds:datastoreItem>
</file>

<file path=customXml/itemProps3.xml><?xml version="1.0" encoding="utf-8"?>
<ds:datastoreItem xmlns:ds="http://schemas.openxmlformats.org/officeDocument/2006/customXml" ds:itemID="{39FADFBC-DB31-462F-B6E6-AA8DF052D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a908ae-d96b-45fe-8961-4897c443e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Breitbild</PresentationFormat>
  <Paragraphs>110</Paragraphs>
  <Slides>13</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13</vt:i4>
      </vt:variant>
    </vt:vector>
  </HeadingPairs>
  <TitlesOfParts>
    <vt:vector size="22" baseType="lpstr">
      <vt:lpstr>Arial</vt:lpstr>
      <vt:lpstr>Arial Rounded MT Bold</vt:lpstr>
      <vt:lpstr>Calibri</vt:lpstr>
      <vt:lpstr>Calibri Light</vt:lpstr>
      <vt:lpstr>Ink Free</vt:lpstr>
      <vt:lpstr>Lato</vt:lpstr>
      <vt:lpstr>Wingdings</vt:lpstr>
      <vt:lpstr>Couvertures</vt:lpstr>
      <vt:lpstr>Contenu</vt:lpstr>
      <vt:lpstr>WORKSHOP TRANSFRONTALIER</vt:lpstr>
      <vt:lpstr>PowerPoint-Präsentation</vt:lpstr>
      <vt:lpstr>MOT D’OUVERTURE</vt:lpstr>
      <vt:lpstr>PROPOS INTRODUCTIFS  CONTEXTUALISONS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KESAKO LE COEFFICIENT DE BIOTOPE PAR SURFACE ?</vt:lpstr>
      <vt:lpstr>MERCI POUR VOTRE ATTENTION !</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Julian Fieml</cp:lastModifiedBy>
  <cp:revision>45</cp:revision>
  <dcterms:created xsi:type="dcterms:W3CDTF">2019-10-14T08:46:11Z</dcterms:created>
  <dcterms:modified xsi:type="dcterms:W3CDTF">2022-06-15T08:38:56Z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0x0101005DB37756E94F054DA7BB41554EB9CF8B</vt:lpwstr>
  </property>
</Properties>
</file>