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6796088" cy="99250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796800" cy="99252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2" name="CustomShape 2"/>
          <p:cNvSpPr/>
          <p:nvPr/>
        </p:nvSpPr>
        <p:spPr>
          <a:xfrm>
            <a:off x="0" y="0"/>
            <a:ext cx="6796080" cy="9925200"/>
          </a:xfrm>
          <a:custGeom>
            <a:avLst/>
            <a:gdLst/>
            <a:ahLst/>
            <a:cxnLst/>
            <a:rect l="0" t="0" r="r" b="b"/>
            <a:pathLst>
              <a:path w="18880" h="2757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7566"/>
                </a:lnTo>
                <a:lnTo>
                  <a:pt x="0" y="27567"/>
                </a:lnTo>
                <a:cubicBezTo>
                  <a:pt x="0" y="27567"/>
                  <a:pt x="0" y="27568"/>
                  <a:pt x="1" y="27569"/>
                </a:cubicBezTo>
                <a:lnTo>
                  <a:pt x="2" y="27570"/>
                </a:lnTo>
                <a:cubicBezTo>
                  <a:pt x="3" y="27571"/>
                  <a:pt x="4" y="27571"/>
                  <a:pt x="4" y="27571"/>
                </a:cubicBezTo>
                <a:lnTo>
                  <a:pt x="18874" y="27571"/>
                </a:lnTo>
                <a:lnTo>
                  <a:pt x="18875" y="27571"/>
                </a:lnTo>
                <a:cubicBezTo>
                  <a:pt x="18875" y="27571"/>
                  <a:pt x="18876" y="27571"/>
                  <a:pt x="18877" y="27570"/>
                </a:cubicBezTo>
                <a:lnTo>
                  <a:pt x="18878" y="27569"/>
                </a:lnTo>
                <a:cubicBezTo>
                  <a:pt x="18879" y="27568"/>
                  <a:pt x="18879" y="27567"/>
                  <a:pt x="18879" y="27567"/>
                </a:cubicBezTo>
                <a:lnTo>
                  <a:pt x="18879" y="4"/>
                </a:lnTo>
                <a:lnTo>
                  <a:pt x="18879" y="4"/>
                </a:lnTo>
                <a:lnTo>
                  <a:pt x="18879" y="4"/>
                </a:lnTo>
                <a:cubicBezTo>
                  <a:pt x="18879" y="4"/>
                  <a:pt x="18879" y="3"/>
                  <a:pt x="18878" y="2"/>
                </a:cubicBezTo>
                <a:lnTo>
                  <a:pt x="18877" y="1"/>
                </a:lnTo>
                <a:cubicBezTo>
                  <a:pt x="18876" y="0"/>
                  <a:pt x="18875" y="0"/>
                  <a:pt x="18875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0" y="0"/>
            <a:ext cx="6796080" cy="9925200"/>
          </a:xfrm>
          <a:custGeom>
            <a:avLst/>
            <a:gdLst/>
            <a:ahLst/>
            <a:cxnLst/>
            <a:rect l="0" t="0" r="r" b="b"/>
            <a:pathLst>
              <a:path w="18880" h="2757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7566"/>
                </a:lnTo>
                <a:lnTo>
                  <a:pt x="0" y="27567"/>
                </a:lnTo>
                <a:cubicBezTo>
                  <a:pt x="0" y="27567"/>
                  <a:pt x="0" y="27568"/>
                  <a:pt x="1" y="27569"/>
                </a:cubicBezTo>
                <a:lnTo>
                  <a:pt x="2" y="27570"/>
                </a:lnTo>
                <a:cubicBezTo>
                  <a:pt x="3" y="27571"/>
                  <a:pt x="4" y="27571"/>
                  <a:pt x="4" y="27571"/>
                </a:cubicBezTo>
                <a:lnTo>
                  <a:pt x="18874" y="27571"/>
                </a:lnTo>
                <a:lnTo>
                  <a:pt x="18875" y="27571"/>
                </a:lnTo>
                <a:cubicBezTo>
                  <a:pt x="18875" y="27571"/>
                  <a:pt x="18876" y="27571"/>
                  <a:pt x="18877" y="27570"/>
                </a:cubicBezTo>
                <a:lnTo>
                  <a:pt x="18878" y="27569"/>
                </a:lnTo>
                <a:cubicBezTo>
                  <a:pt x="18879" y="27568"/>
                  <a:pt x="18879" y="27567"/>
                  <a:pt x="18879" y="27567"/>
                </a:cubicBezTo>
                <a:lnTo>
                  <a:pt x="18879" y="4"/>
                </a:lnTo>
                <a:lnTo>
                  <a:pt x="18879" y="4"/>
                </a:lnTo>
                <a:lnTo>
                  <a:pt x="18879" y="4"/>
                </a:lnTo>
                <a:cubicBezTo>
                  <a:pt x="18879" y="4"/>
                  <a:pt x="18879" y="3"/>
                  <a:pt x="18878" y="2"/>
                </a:cubicBezTo>
                <a:lnTo>
                  <a:pt x="18877" y="1"/>
                </a:lnTo>
                <a:cubicBezTo>
                  <a:pt x="18876" y="0"/>
                  <a:pt x="18875" y="0"/>
                  <a:pt x="18875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0" y="0"/>
            <a:ext cx="29462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5"/>
          <p:cNvSpPr/>
          <p:nvPr/>
        </p:nvSpPr>
        <p:spPr>
          <a:xfrm>
            <a:off x="3851280" y="0"/>
            <a:ext cx="29462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6"/>
          <p:cNvSpPr>
            <a:spLocks noGrp="1" noRot="1" noChangeAspect="1"/>
          </p:cNvSpPr>
          <p:nvPr>
            <p:ph type="sldImg"/>
          </p:nvPr>
        </p:nvSpPr>
        <p:spPr>
          <a:xfrm>
            <a:off x="917640" y="745920"/>
            <a:ext cx="4959360" cy="37162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r>
              <a:rPr lang="de-DE" sz="4400" b="0" strike="noStrike" spc="-1">
                <a:solidFill>
                  <a:srgbClr val="000000"/>
                </a:solidFill>
                <a:latin typeface="Times New Roman"/>
              </a:rPr>
              <a:t>Folie mittels Klicken verschieben</a:t>
            </a: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906480" y="4714920"/>
            <a:ext cx="4981680" cy="1224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200" b="0" strike="noStrike" spc="-1">
                <a:solidFill>
                  <a:srgbClr val="000000"/>
                </a:solidFill>
                <a:latin typeface="Times New Roman"/>
              </a:rPr>
              <a:t>Format der Notizen mittels Klicken bearbeiten</a:t>
            </a:r>
          </a:p>
        </p:txBody>
      </p:sp>
      <p:sp>
        <p:nvSpPr>
          <p:cNvPr id="48" name="CustomShape 8"/>
          <p:cNvSpPr/>
          <p:nvPr/>
        </p:nvSpPr>
        <p:spPr>
          <a:xfrm>
            <a:off x="0" y="9651960"/>
            <a:ext cx="29462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PlaceHolder 9"/>
          <p:cNvSpPr>
            <a:spLocks noGrp="1"/>
          </p:cNvSpPr>
          <p:nvPr>
            <p:ph type="sldNum"/>
          </p:nvPr>
        </p:nvSpPr>
        <p:spPr>
          <a:xfrm>
            <a:off x="3851280" y="9650520"/>
            <a:ext cx="2943360" cy="272880"/>
          </a:xfrm>
          <a:prstGeom prst="rect">
            <a:avLst/>
          </a:prstGeom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867CBB1A-BA39-4C3F-A6FA-E09C67FD095C}" type="slidenum">
              <a:rPr lang="de-DE" sz="1200" b="0" strike="noStrike" spc="-1">
                <a:solidFill>
                  <a:srgbClr val="000000"/>
                </a:solidFill>
                <a:latin typeface="Berlin CI"/>
                <a:ea typeface="DejaVu Sans Condensed"/>
              </a:rPr>
              <a:t>‹Nr.›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31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5DC15C90-2248-4249-9CCA-C9699CAA50D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27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24B6DF64-08EC-413D-86B5-97D0C1002F81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10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54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7393CAF4-19A7-4F7C-81CE-957380CFA12A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11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57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677A78D8-A1B4-4211-AA82-6784DF4C1B4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12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0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8C5667F2-21DA-4D49-84C7-5FE4E26AD45E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13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3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05187B37-450E-429D-B7FD-B5582E5DDC7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14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6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CFFDAE17-4E87-460C-8AAE-5EEF561FC6DA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15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9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A38D4066-4124-415C-98C0-DFE5B2F0C31F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16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72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C447798B-83FB-4AFE-8AAA-7E9E81BEF4D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17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75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0EBE41F6-036F-41B3-A7AD-789C47916481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19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78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5FF098A2-74AC-440E-8848-DF8319D7259E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20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81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41D412DE-45E2-4B2F-A45A-CCFE67EC89C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30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BD7F8DFB-395B-4359-BF6B-007A0095E053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21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84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247B2162-5046-4370-8A73-6CADFCDADAB1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23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87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76D63D04-9357-4DE5-BAD3-A428196BDD5C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24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90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B0118966-6FF4-4EC3-8BD2-7B9C60C9ABB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25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93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D0BC2453-66A3-4901-BA66-BF3142041520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3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33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5CA4D4EE-B4BE-4EEE-B5E6-FBCB9BE8973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4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36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F37A47F1-8A47-4CE7-B82C-983E40343DD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5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39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865BBD33-117F-42D3-9A15-A70F092D6B93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6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42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991B3284-23C1-4A0E-9A9B-93E5824B6177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7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45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061E1FAF-A0B5-462D-82C1-650395FD5CA6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8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48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ABB136B5-50DF-4700-B134-2F79577D838B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9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51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769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440" y="4129200"/>
            <a:ext cx="7769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8544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668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312000" y="198108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38920" y="198108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85440" y="412920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312000" y="412920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38920" y="412920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440" y="1981080"/>
            <a:ext cx="7769160" cy="41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marL="342720" algn="ctr">
              <a:spcBef>
                <a:spcPts val="799"/>
              </a:spcBef>
            </a:pPr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769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440" y="465120"/>
            <a:ext cx="7769160" cy="6639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marL="342720" algn="ctr">
              <a:spcBef>
                <a:spcPts val="799"/>
              </a:spcBef>
            </a:pPr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8544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668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440" y="4129200"/>
            <a:ext cx="7769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r>
              <a:rPr lang="de-DE" sz="4400" b="0" strike="noStrike" spc="-1">
                <a:solidFill>
                  <a:srgbClr val="000000"/>
                </a:solidFill>
                <a:latin typeface="Times New Roman"/>
              </a:rPr>
              <a:t>Format des Titeltextes durch Klicken bearbeiten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769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pPr marL="342720">
              <a:spcBef>
                <a:spcPts val="799"/>
              </a:spcBef>
            </a:pPr>
            <a:r>
              <a:rPr lang="de-DE" sz="3200" b="0" strike="noStrike" spc="-1">
                <a:solidFill>
                  <a:srgbClr val="000000"/>
                </a:solidFill>
                <a:latin typeface="Times New Roman"/>
              </a:rPr>
              <a:t>Format des Gliederungstextes durch Klicken bearbeiten</a:t>
            </a:r>
          </a:p>
          <a:p>
            <a:pPr marL="742680" lvl="1"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lang="de-DE" sz="2800" b="0" strike="noStrike" spc="-1">
                <a:solidFill>
                  <a:srgbClr val="000000"/>
                </a:solidFill>
                <a:latin typeface="Times New Roman"/>
              </a:rPr>
              <a:t>Zweite Gliederungsebene</a:t>
            </a:r>
          </a:p>
          <a:p>
            <a:pPr marL="1143000" lvl="2">
              <a:spcBef>
                <a:spcPts val="598"/>
              </a:spcBef>
              <a:buClr>
                <a:srgbClr val="000000"/>
              </a:buClr>
              <a:buFont typeface="Times New Roman"/>
              <a:buChar char="•"/>
            </a:pPr>
            <a:r>
              <a:rPr lang="de-DE" sz="2400" b="0" strike="noStrike" spc="-1">
                <a:solidFill>
                  <a:srgbClr val="000000"/>
                </a:solidFill>
                <a:latin typeface="Times New Roman"/>
              </a:rPr>
              <a:t>Dritte Gliederungsebene</a:t>
            </a:r>
          </a:p>
          <a:p>
            <a:pPr marL="1600200" lvl="3">
              <a:spcBef>
                <a:spcPts val="499"/>
              </a:spcBef>
              <a:buClr>
                <a:srgbClr val="000000"/>
              </a:buClr>
              <a:buFont typeface="Times New Roman"/>
              <a:buChar char="–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Vierte Gliederungsebene</a:t>
            </a:r>
          </a:p>
          <a:p>
            <a:pPr marL="2057400" lvl="4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Fünfte Gliederungsebene</a:t>
            </a:r>
          </a:p>
          <a:p>
            <a:pPr marL="2057400" lvl="5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Sechste Gliederungsebene</a:t>
            </a:r>
          </a:p>
          <a:p>
            <a:pPr marL="2057400" lvl="6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Siebte Gliederungsebene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8160"/>
            <a:ext cx="1901880" cy="453960"/>
          </a:xfrm>
          <a:prstGeom prst="rect">
            <a:avLst/>
          </a:prstGeom>
        </p:spPr>
        <p:txBody>
          <a:bodyPr lIns="92160" tIns="46080" rIns="92160" bIns="46080">
            <a:noAutofit/>
          </a:bodyPr>
          <a:lstStyle/>
          <a:p>
            <a:pPr>
              <a:spcBef>
                <a:spcPts val="249"/>
              </a:spcBef>
            </a:pPr>
            <a:fld id="{366D2418-2049-4AF9-9C61-6E9D98915280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5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7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2" Type="http://schemas.microsoft.com/office/2007/relationships/media" Target="../media/media19.wav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1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22.wav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2" Type="http://schemas.microsoft.com/office/2007/relationships/media" Target="../media/media23.wav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4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" name="Grafik 51"/>
          <p:cNvPicPr/>
          <p:nvPr/>
        </p:nvPicPr>
        <p:blipFill>
          <a:blip r:embed="rId5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  <a:ln>
            <a:noFill/>
          </a:ln>
        </p:spPr>
      </p:pic>
      <p:pic>
        <p:nvPicPr>
          <p:cNvPr id="53" name="Grafik 52"/>
          <p:cNvPicPr/>
          <p:nvPr/>
        </p:nvPicPr>
        <p:blipFill>
          <a:blip r:embed="rId6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sp>
        <p:nvSpPr>
          <p:cNvPr id="54" name="CustomShape 3"/>
          <p:cNvSpPr/>
          <p:nvPr/>
        </p:nvSpPr>
        <p:spPr>
          <a:xfrm>
            <a:off x="324000" y="260280"/>
            <a:ext cx="633564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400" b="1" strike="noStrike" spc="-1" dirty="0">
                <a:solidFill>
                  <a:srgbClr val="000000"/>
                </a:solidFill>
                <a:latin typeface="Berlin CI"/>
              </a:rPr>
              <a:t>Le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Berlin CI"/>
              </a:rPr>
              <a:t>Coefficient</a:t>
            </a:r>
            <a:r>
              <a:rPr lang="de-DE" sz="2400" b="1" strike="noStrike" spc="-1" dirty="0">
                <a:solidFill>
                  <a:srgbClr val="000000"/>
                </a:solidFill>
                <a:latin typeface="Berlin CI"/>
              </a:rPr>
              <a:t> de Biotope par Surface (CBS)</a:t>
            </a:r>
            <a:br>
              <a:rPr dirty="0"/>
            </a:br>
            <a:r>
              <a:rPr lang="de-DE" sz="2400" b="1" strike="noStrike" spc="-1" dirty="0">
                <a:solidFill>
                  <a:srgbClr val="000000"/>
                </a:solidFill>
                <a:latin typeface="Berlin CI"/>
              </a:rPr>
              <a:t> à Berlin</a:t>
            </a: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048" y="10857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914400" y="457200"/>
            <a:ext cx="719784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               Les écoles </a:t>
            </a:r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(différents types d'écoles publiques, écoles des métiers, centres scolaires et terrains de sports)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912960" y="179064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jusqu'à 0,37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0,38 à 0,49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à partir de 0,50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2921040" y="179064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0,45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4915080" y="1790640"/>
            <a:ext cx="320328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 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48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6"/>
          <p:cNvSpPr/>
          <p:nvPr/>
        </p:nvSpPr>
        <p:spPr>
          <a:xfrm>
            <a:off x="914400" y="1447920"/>
            <a:ext cx="7197840" cy="30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Jardins d'enfants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CustomShape 7"/>
          <p:cNvSpPr/>
          <p:nvPr/>
        </p:nvSpPr>
        <p:spPr>
          <a:xfrm>
            <a:off x="914400" y="104292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8"/>
          <p:cNvSpPr/>
          <p:nvPr/>
        </p:nvSpPr>
        <p:spPr>
          <a:xfrm>
            <a:off x="2921040" y="104292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CustomShape 9"/>
          <p:cNvSpPr/>
          <p:nvPr/>
        </p:nvSpPr>
        <p:spPr>
          <a:xfrm>
            <a:off x="4915080" y="104292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624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  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CustomShape 10"/>
          <p:cNvSpPr/>
          <p:nvPr/>
        </p:nvSpPr>
        <p:spPr>
          <a:xfrm>
            <a:off x="914400" y="2438280"/>
            <a:ext cx="7197840" cy="30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Infrastructures Techniques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CustomShape 11"/>
          <p:cNvSpPr/>
          <p:nvPr/>
        </p:nvSpPr>
        <p:spPr>
          <a:xfrm>
            <a:off x="914400" y="278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12"/>
          <p:cNvSpPr/>
          <p:nvPr/>
        </p:nvSpPr>
        <p:spPr>
          <a:xfrm>
            <a:off x="2921040" y="278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stomShape 13"/>
          <p:cNvSpPr/>
          <p:nvPr/>
        </p:nvSpPr>
        <p:spPr>
          <a:xfrm>
            <a:off x="4915080" y="278136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066680" y="1981080"/>
            <a:ext cx="7010640" cy="33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Le coefficient de biotope par surface décrit la proportion entre toutes les surfaces favorables à la nature sur la parcelle et la surface totale de la parcelle.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			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826920" y="260280"/>
            <a:ext cx="7543800" cy="167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centre-ville vert de Berlin –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Coefficient de Biotope par Surface </a:t>
            </a:r>
            <a:br/>
            <a:r>
              <a:rPr lang="de-DE" sz="2400" b="0" strike="noStrike" spc="-1">
                <a:solidFill>
                  <a:srgbClr val="000080"/>
                </a:solidFill>
                <a:latin typeface="Tahoma"/>
              </a:rPr>
              <a:t>Calcul du CBS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2209680" y="3200400"/>
            <a:ext cx="5410440" cy="1494360"/>
          </a:xfrm>
          <a:prstGeom prst="rect">
            <a:avLst/>
          </a:prstGeom>
          <a:noFill/>
          <a:ln w="2556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 = 	</a:t>
            </a:r>
            <a:r>
              <a:rPr lang="de-DE" sz="2800" b="0" u="sng" strike="noStrike" spc="-1" baseline="30000">
                <a:solidFill>
                  <a:srgbClr val="000000"/>
                </a:solidFill>
                <a:uFillTx/>
                <a:latin typeface="Tahoma"/>
              </a:rPr>
              <a:t>Surfaces écoaménageables</a:t>
            </a:r>
            <a:r>
              <a:rPr lang="de-DE" sz="2800" b="0" strike="noStrike" spc="-1" baseline="30000">
                <a:solidFill>
                  <a:srgbClr val="000000"/>
                </a:solidFill>
                <a:latin typeface="Tahoma"/>
              </a:rPr>
              <a:t>	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800" b="0" strike="noStrike" spc="-1" baseline="30000">
                <a:solidFill>
                  <a:srgbClr val="000000"/>
                </a:solidFill>
                <a:latin typeface="Tahoma"/>
              </a:rPr>
              <a:t>	Surface de la parcelle</a:t>
            </a: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</a:t>
            </a:r>
            <a:br/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Line 5"/>
          <p:cNvSpPr/>
          <p:nvPr/>
        </p:nvSpPr>
        <p:spPr>
          <a:xfrm>
            <a:off x="3200400" y="3657600"/>
            <a:ext cx="274320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Line 6"/>
          <p:cNvSpPr/>
          <p:nvPr/>
        </p:nvSpPr>
        <p:spPr>
          <a:xfrm>
            <a:off x="3048120" y="3733920"/>
            <a:ext cx="320040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Line 7"/>
          <p:cNvSpPr/>
          <p:nvPr/>
        </p:nvSpPr>
        <p:spPr>
          <a:xfrm>
            <a:off x="3276720" y="3733920"/>
            <a:ext cx="304776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Line 8"/>
          <p:cNvSpPr/>
          <p:nvPr/>
        </p:nvSpPr>
        <p:spPr>
          <a:xfrm>
            <a:off x="3048120" y="3733920"/>
            <a:ext cx="327636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2686" y="61653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1" name="Grafik 150"/>
          <p:cNvPicPr/>
          <p:nvPr/>
        </p:nvPicPr>
        <p:blipFill>
          <a:blip r:embed="rId5"/>
          <a:stretch/>
        </p:blipFill>
        <p:spPr>
          <a:xfrm>
            <a:off x="1143000" y="1905120"/>
            <a:ext cx="1006560" cy="1006200"/>
          </a:xfrm>
          <a:prstGeom prst="rect">
            <a:avLst/>
          </a:prstGeom>
          <a:ln>
            <a:noFill/>
          </a:ln>
        </p:spPr>
      </p:pic>
      <p:pic>
        <p:nvPicPr>
          <p:cNvPr id="152" name="Grafik 151"/>
          <p:cNvPicPr/>
          <p:nvPr/>
        </p:nvPicPr>
        <p:blipFill>
          <a:blip r:embed="rId6"/>
          <a:stretch/>
        </p:blipFill>
        <p:spPr>
          <a:xfrm>
            <a:off x="2133720" y="1905120"/>
            <a:ext cx="296640" cy="1006200"/>
          </a:xfrm>
          <a:prstGeom prst="rect">
            <a:avLst/>
          </a:prstGeom>
          <a:ln>
            <a:noFill/>
          </a:ln>
        </p:spPr>
      </p:pic>
      <p:pic>
        <p:nvPicPr>
          <p:cNvPr id="153" name="Grafik 152"/>
          <p:cNvPicPr/>
          <p:nvPr/>
        </p:nvPicPr>
        <p:blipFill>
          <a:blip r:embed="rId6"/>
          <a:stretch/>
        </p:blipFill>
        <p:spPr>
          <a:xfrm>
            <a:off x="4267080" y="1905120"/>
            <a:ext cx="297000" cy="1006200"/>
          </a:xfrm>
          <a:prstGeom prst="rect">
            <a:avLst/>
          </a:prstGeom>
          <a:ln>
            <a:noFill/>
          </a:ln>
        </p:spPr>
      </p:pic>
      <p:pic>
        <p:nvPicPr>
          <p:cNvPr id="154" name="Grafik 153"/>
          <p:cNvPicPr/>
          <p:nvPr/>
        </p:nvPicPr>
        <p:blipFill>
          <a:blip r:embed="rId7"/>
          <a:stretch/>
        </p:blipFill>
        <p:spPr>
          <a:xfrm>
            <a:off x="1143000" y="312408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55" name="Grafik 154"/>
          <p:cNvPicPr/>
          <p:nvPr/>
        </p:nvPicPr>
        <p:blipFill>
          <a:blip r:embed="rId6"/>
          <a:stretch/>
        </p:blipFill>
        <p:spPr>
          <a:xfrm>
            <a:off x="2133720" y="312408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56" name="Grafik 155"/>
          <p:cNvPicPr/>
          <p:nvPr/>
        </p:nvPicPr>
        <p:blipFill>
          <a:blip r:embed="rId6"/>
          <a:stretch/>
        </p:blipFill>
        <p:spPr>
          <a:xfrm>
            <a:off x="4267080" y="312408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57" name="Grafik 156"/>
          <p:cNvPicPr/>
          <p:nvPr/>
        </p:nvPicPr>
        <p:blipFill>
          <a:blip r:embed="rId8"/>
          <a:stretch/>
        </p:blipFill>
        <p:spPr>
          <a:xfrm>
            <a:off x="1143000" y="43434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58" name="Grafik 157"/>
          <p:cNvPicPr/>
          <p:nvPr/>
        </p:nvPicPr>
        <p:blipFill>
          <a:blip r:embed="rId6"/>
          <a:stretch/>
        </p:blipFill>
        <p:spPr>
          <a:xfrm>
            <a:off x="2133720" y="43434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59" name="Grafik 158"/>
          <p:cNvPicPr/>
          <p:nvPr/>
        </p:nvPicPr>
        <p:blipFill>
          <a:blip r:embed="rId6"/>
          <a:stretch/>
        </p:blipFill>
        <p:spPr>
          <a:xfrm>
            <a:off x="4267080" y="4343400"/>
            <a:ext cx="297000" cy="100656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990720" y="533520"/>
            <a:ext cx="4876560" cy="30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3"/>
              </a:spcBef>
            </a:pPr>
            <a:r>
              <a:rPr lang="de-DE" sz="1400" b="1" strike="noStrike" spc="-1">
                <a:solidFill>
                  <a:srgbClr val="000000"/>
                </a:solidFill>
                <a:latin typeface="Verdana"/>
              </a:rPr>
              <a:t>Coefficient valeur écologique par m² 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1066680" y="1371600"/>
            <a:ext cx="243864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des types de surface</a:t>
            </a: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 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4"/>
          <p:cNvSpPr/>
          <p:nvPr/>
        </p:nvSpPr>
        <p:spPr>
          <a:xfrm>
            <a:off x="4114800" y="1371600"/>
            <a:ext cx="35812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Description des types de surface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2590920" y="2057400"/>
            <a:ext cx="11430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Surfaces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imperméables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0,0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CustomShape 6"/>
          <p:cNvSpPr/>
          <p:nvPr/>
        </p:nvSpPr>
        <p:spPr>
          <a:xfrm>
            <a:off x="2590920" y="3200400"/>
            <a:ext cx="990360" cy="85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Surfaces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semi-perméables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0,3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CustomShape 7"/>
          <p:cNvSpPr/>
          <p:nvPr/>
        </p:nvSpPr>
        <p:spPr>
          <a:xfrm>
            <a:off x="2666880" y="4419720"/>
            <a:ext cx="914400" cy="85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Surfaces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semi-ouvertes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0,5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ustomShape 8"/>
          <p:cNvSpPr/>
          <p:nvPr/>
        </p:nvSpPr>
        <p:spPr>
          <a:xfrm>
            <a:off x="4648320" y="1981080"/>
            <a:ext cx="289548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Revêtement imperméable pour l'air et l'eau, sans végétation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(par ex. béton, bitume, dallage avec une couche de mortier)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CustomShape 9"/>
          <p:cNvSpPr/>
          <p:nvPr/>
        </p:nvSpPr>
        <p:spPr>
          <a:xfrm>
            <a:off x="4648320" y="3200400"/>
            <a:ext cx="281916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revêtement perméable pour l'air et l'eau, normalement pas de végétation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(par ex. clinker, dallage mosaïque, dallage avec une couche de gravier/sable)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ustomShape 10"/>
          <p:cNvSpPr/>
          <p:nvPr/>
        </p:nvSpPr>
        <p:spPr>
          <a:xfrm>
            <a:off x="4648320" y="4343400"/>
            <a:ext cx="259056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revêtement perméable pour l'air et l'eau, infiltration d'eau de pluie, avec végétation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(par ex. dallage de bois, pierres de treillis de pelouse)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Grafik 168"/>
          <p:cNvPicPr/>
          <p:nvPr/>
        </p:nvPicPr>
        <p:blipFill>
          <a:blip r:embed="rId9"/>
          <a:stretch/>
        </p:blipFill>
        <p:spPr>
          <a:xfrm>
            <a:off x="1143000" y="54864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70" name="Grafik 169"/>
          <p:cNvPicPr/>
          <p:nvPr/>
        </p:nvPicPr>
        <p:blipFill>
          <a:blip r:embed="rId6"/>
          <a:stretch/>
        </p:blipFill>
        <p:spPr>
          <a:xfrm>
            <a:off x="2133720" y="54864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71" name="Grafik 170"/>
          <p:cNvPicPr/>
          <p:nvPr/>
        </p:nvPicPr>
        <p:blipFill>
          <a:blip r:embed="rId6"/>
          <a:stretch/>
        </p:blipFill>
        <p:spPr>
          <a:xfrm>
            <a:off x="4267080" y="5486400"/>
            <a:ext cx="297000" cy="1006560"/>
          </a:xfrm>
          <a:prstGeom prst="rect">
            <a:avLst/>
          </a:prstGeom>
          <a:ln>
            <a:noFill/>
          </a:ln>
        </p:spPr>
      </p:pic>
      <p:sp>
        <p:nvSpPr>
          <p:cNvPr id="172" name="CustomShape 11"/>
          <p:cNvSpPr/>
          <p:nvPr/>
        </p:nvSpPr>
        <p:spPr>
          <a:xfrm>
            <a:off x="2666880" y="5638680"/>
            <a:ext cx="121932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 dalle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0,5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CustomShape 12"/>
          <p:cNvSpPr/>
          <p:nvPr/>
        </p:nvSpPr>
        <p:spPr>
          <a:xfrm>
            <a:off x="4648320" y="5562720"/>
            <a:ext cx="25146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 sur les dalles de rez-de-chaussée et garages souterrains avec une épaisseur de terre végétale jusqu'à 80 cm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0392" y="61385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Grafik 174"/>
          <p:cNvPicPr/>
          <p:nvPr/>
        </p:nvPicPr>
        <p:blipFill>
          <a:blip r:embed="rId5"/>
          <a:stretch/>
        </p:blipFill>
        <p:spPr>
          <a:xfrm>
            <a:off x="1143000" y="60948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76" name="Grafik 175"/>
          <p:cNvPicPr/>
          <p:nvPr/>
        </p:nvPicPr>
        <p:blipFill>
          <a:blip r:embed="rId6"/>
          <a:stretch/>
        </p:blipFill>
        <p:spPr>
          <a:xfrm>
            <a:off x="2133720" y="60948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77" name="Grafik 176"/>
          <p:cNvPicPr/>
          <p:nvPr/>
        </p:nvPicPr>
        <p:blipFill>
          <a:blip r:embed="rId6"/>
          <a:stretch/>
        </p:blipFill>
        <p:spPr>
          <a:xfrm>
            <a:off x="4267080" y="68580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78" name="Grafik 177"/>
          <p:cNvPicPr/>
          <p:nvPr/>
        </p:nvPicPr>
        <p:blipFill>
          <a:blip r:embed="rId7"/>
          <a:stretch/>
        </p:blipFill>
        <p:spPr>
          <a:xfrm>
            <a:off x="1143000" y="18288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79" name="Grafik 178"/>
          <p:cNvPicPr/>
          <p:nvPr/>
        </p:nvPicPr>
        <p:blipFill>
          <a:blip r:embed="rId6"/>
          <a:stretch/>
        </p:blipFill>
        <p:spPr>
          <a:xfrm>
            <a:off x="2133720" y="18288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80" name="Grafik 179"/>
          <p:cNvPicPr/>
          <p:nvPr/>
        </p:nvPicPr>
        <p:blipFill>
          <a:blip r:embed="rId6"/>
          <a:stretch/>
        </p:blipFill>
        <p:spPr>
          <a:xfrm>
            <a:off x="4267080" y="182880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81" name="Grafik 180"/>
          <p:cNvPicPr/>
          <p:nvPr/>
        </p:nvPicPr>
        <p:blipFill>
          <a:blip r:embed="rId8"/>
          <a:stretch/>
        </p:blipFill>
        <p:spPr>
          <a:xfrm>
            <a:off x="1143000" y="3048120"/>
            <a:ext cx="1006560" cy="1006200"/>
          </a:xfrm>
          <a:prstGeom prst="rect">
            <a:avLst/>
          </a:prstGeom>
          <a:ln>
            <a:noFill/>
          </a:ln>
        </p:spPr>
      </p:pic>
      <p:pic>
        <p:nvPicPr>
          <p:cNvPr id="182" name="Grafik 181"/>
          <p:cNvPicPr/>
          <p:nvPr/>
        </p:nvPicPr>
        <p:blipFill>
          <a:blip r:embed="rId6"/>
          <a:stretch/>
        </p:blipFill>
        <p:spPr>
          <a:xfrm>
            <a:off x="2133720" y="3048120"/>
            <a:ext cx="296640" cy="1006200"/>
          </a:xfrm>
          <a:prstGeom prst="rect">
            <a:avLst/>
          </a:prstGeom>
          <a:ln>
            <a:noFill/>
          </a:ln>
        </p:spPr>
      </p:pic>
      <p:pic>
        <p:nvPicPr>
          <p:cNvPr id="183" name="Grafik 182"/>
          <p:cNvPicPr/>
          <p:nvPr/>
        </p:nvPicPr>
        <p:blipFill>
          <a:blip r:embed="rId6"/>
          <a:stretch/>
        </p:blipFill>
        <p:spPr>
          <a:xfrm>
            <a:off x="4267080" y="3048120"/>
            <a:ext cx="297000" cy="1006200"/>
          </a:xfrm>
          <a:prstGeom prst="rect">
            <a:avLst/>
          </a:prstGeom>
          <a:ln>
            <a:noFill/>
          </a:ln>
        </p:spPr>
      </p:pic>
      <p:pic>
        <p:nvPicPr>
          <p:cNvPr id="184" name="Grafik 183"/>
          <p:cNvPicPr/>
          <p:nvPr/>
        </p:nvPicPr>
        <p:blipFill>
          <a:blip r:embed="rId9"/>
          <a:stretch/>
        </p:blipFill>
        <p:spPr>
          <a:xfrm>
            <a:off x="1143000" y="426708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85" name="Grafik 184"/>
          <p:cNvPicPr/>
          <p:nvPr/>
        </p:nvPicPr>
        <p:blipFill>
          <a:blip r:embed="rId6"/>
          <a:stretch/>
        </p:blipFill>
        <p:spPr>
          <a:xfrm>
            <a:off x="2133720" y="426708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86" name="Grafik 185"/>
          <p:cNvPicPr/>
          <p:nvPr/>
        </p:nvPicPr>
        <p:blipFill>
          <a:blip r:embed="rId6"/>
          <a:stretch/>
        </p:blipFill>
        <p:spPr>
          <a:xfrm>
            <a:off x="4267080" y="426708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87" name="Grafik 186"/>
          <p:cNvPicPr/>
          <p:nvPr/>
        </p:nvPicPr>
        <p:blipFill>
          <a:blip r:embed="rId10"/>
          <a:stretch/>
        </p:blipFill>
        <p:spPr>
          <a:xfrm>
            <a:off x="1143000" y="54864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88" name="Grafik 187"/>
          <p:cNvPicPr/>
          <p:nvPr/>
        </p:nvPicPr>
        <p:blipFill>
          <a:blip r:embed="rId6"/>
          <a:stretch/>
        </p:blipFill>
        <p:spPr>
          <a:xfrm>
            <a:off x="2133720" y="54864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89" name="Grafik 188"/>
          <p:cNvPicPr/>
          <p:nvPr/>
        </p:nvPicPr>
        <p:blipFill>
          <a:blip r:embed="rId6"/>
          <a:stretch/>
        </p:blipFill>
        <p:spPr>
          <a:xfrm>
            <a:off x="4267080" y="5486400"/>
            <a:ext cx="297000" cy="100656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2590920" y="838080"/>
            <a:ext cx="13716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 dalle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0,7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4724280" y="914400"/>
            <a:ext cx="2819520" cy="55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 sans corrélation en pleine terre avec une épaisseur de terre végétale au moins de 80 cm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2590920" y="1905120"/>
            <a:ext cx="106668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</a:t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en pleine terre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1,0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4724280" y="1981080"/>
            <a:ext cx="266724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Continuité avec la terre naturelle, disponible au développement de la flore et de la faune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CustomShape 6"/>
          <p:cNvSpPr/>
          <p:nvPr/>
        </p:nvSpPr>
        <p:spPr>
          <a:xfrm>
            <a:off x="2590920" y="3200400"/>
            <a:ext cx="16002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Infiltration d'eau de pluie par m² de surface de toit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0,2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4724280" y="3276720"/>
            <a:ext cx="2971800" cy="55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Infiltration d'eau de pluie pour enrichir la nappe phréatique, infiltration dans des surfaces plantées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CustomShape 8"/>
          <p:cNvSpPr/>
          <p:nvPr/>
        </p:nvSpPr>
        <p:spPr>
          <a:xfrm>
            <a:off x="2590920" y="4419720"/>
            <a:ext cx="1600200" cy="85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Verdissement vertical, jusqu'à la hauteur de 10 m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0,5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CustomShape 9"/>
          <p:cNvSpPr/>
          <p:nvPr/>
        </p:nvSpPr>
        <p:spPr>
          <a:xfrm>
            <a:off x="4800600" y="4572000"/>
            <a:ext cx="251460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Végétalisation des murs aveugles jusqu'à 10 m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10"/>
          <p:cNvSpPr/>
          <p:nvPr/>
        </p:nvSpPr>
        <p:spPr>
          <a:xfrm>
            <a:off x="2590920" y="5715000"/>
            <a:ext cx="1447560" cy="55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Planter la toiture</a:t>
            </a:r>
            <a:br/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0,7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CustomShape 11"/>
          <p:cNvSpPr/>
          <p:nvPr/>
        </p:nvSpPr>
        <p:spPr>
          <a:xfrm>
            <a:off x="4800600" y="5715000"/>
            <a:ext cx="26668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Planter sur les toits de manière extensive ou intensive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2360" y="6062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04920" y="228600"/>
            <a:ext cx="843264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Exemples de calcul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457200" y="792000"/>
            <a:ext cx="8229600" cy="73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Chaque parcelle offre des possibilités différentes pour l‘aménagement des surfaces. </a:t>
            </a:r>
            <a:r>
              <a:rPr lang="de-DE" sz="2400" b="1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457200" y="1981080"/>
            <a:ext cx="3809880" cy="91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Surface de parcelle	479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Surface emprise au sol	279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Surface espace libre	200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4648320" y="1676520"/>
            <a:ext cx="3733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[Coefficient emprise au sol 0.59]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Grafik 203"/>
          <p:cNvPicPr/>
          <p:nvPr/>
        </p:nvPicPr>
        <p:blipFill>
          <a:blip r:embed="rId5"/>
          <a:stretch/>
        </p:blipFill>
        <p:spPr>
          <a:xfrm>
            <a:off x="6172200" y="2133720"/>
            <a:ext cx="2309760" cy="4432320"/>
          </a:xfrm>
          <a:prstGeom prst="rect">
            <a:avLst/>
          </a:prstGeom>
          <a:ln>
            <a:noFill/>
          </a:ln>
        </p:spPr>
      </p:pic>
      <p:sp>
        <p:nvSpPr>
          <p:cNvPr id="205" name="CustomShape 5"/>
          <p:cNvSpPr/>
          <p:nvPr/>
        </p:nvSpPr>
        <p:spPr>
          <a:xfrm>
            <a:off x="2133720" y="5105520"/>
            <a:ext cx="10922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= 0.06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ustomShape 6"/>
          <p:cNvSpPr/>
          <p:nvPr/>
        </p:nvSpPr>
        <p:spPr>
          <a:xfrm>
            <a:off x="457200" y="2895480"/>
            <a:ext cx="34290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Calcul: CBS existant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7"/>
          <p:cNvSpPr/>
          <p:nvPr/>
        </p:nvSpPr>
        <p:spPr>
          <a:xfrm>
            <a:off x="457200" y="3505320"/>
            <a:ext cx="3809880" cy="11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140 m² Asphalte	x 0,0 = 0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59 m² cailloutis avec pelouse 	             x 0.5 = 30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 m² sol ouvert	x 1.0 = 1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8"/>
          <p:cNvSpPr/>
          <p:nvPr/>
        </p:nvSpPr>
        <p:spPr>
          <a:xfrm>
            <a:off x="1371600" y="4876920"/>
            <a:ext cx="4572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31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ustomShape 9"/>
          <p:cNvSpPr/>
          <p:nvPr/>
        </p:nvSpPr>
        <p:spPr>
          <a:xfrm>
            <a:off x="1295280" y="5257800"/>
            <a:ext cx="6098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479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10"/>
          <p:cNvSpPr/>
          <p:nvPr/>
        </p:nvSpPr>
        <p:spPr>
          <a:xfrm>
            <a:off x="533520" y="5105520"/>
            <a:ext cx="6858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CustomShape 11"/>
          <p:cNvSpPr/>
          <p:nvPr/>
        </p:nvSpPr>
        <p:spPr>
          <a:xfrm>
            <a:off x="533520" y="5791320"/>
            <a:ext cx="35049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CBS nécessaire = 0.3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Line 12"/>
          <p:cNvSpPr/>
          <p:nvPr/>
        </p:nvSpPr>
        <p:spPr>
          <a:xfrm>
            <a:off x="1295280" y="5257800"/>
            <a:ext cx="60984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Line 13"/>
          <p:cNvSpPr/>
          <p:nvPr/>
        </p:nvSpPr>
        <p:spPr>
          <a:xfrm>
            <a:off x="533520" y="3809880"/>
            <a:ext cx="335268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Line 14"/>
          <p:cNvSpPr/>
          <p:nvPr/>
        </p:nvSpPr>
        <p:spPr>
          <a:xfrm>
            <a:off x="533520" y="4343400"/>
            <a:ext cx="335268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Line 15"/>
          <p:cNvSpPr/>
          <p:nvPr/>
        </p:nvSpPr>
        <p:spPr>
          <a:xfrm>
            <a:off x="533520" y="4648320"/>
            <a:ext cx="335268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6"/>
          <p:cNvSpPr/>
          <p:nvPr/>
        </p:nvSpPr>
        <p:spPr>
          <a:xfrm>
            <a:off x="403200" y="141844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7"/>
          <p:cNvSpPr/>
          <p:nvPr/>
        </p:nvSpPr>
        <p:spPr>
          <a:xfrm>
            <a:off x="457200" y="1584360"/>
            <a:ext cx="145728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Situation</a:t>
            </a: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440" y="61581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0" y="228600"/>
            <a:ext cx="914400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Exemples de calcul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380880" y="914400"/>
            <a:ext cx="281952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Variante 1</a:t>
            </a: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380880" y="1447920"/>
            <a:ext cx="8382240" cy="91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La reduction de la surface d‘asphalte, l‘échange de revêtement et l‘agrandissement de l‘espace vert en pleine terre permettent de réaliser le CBS de 0.3 sur la surface de la cour.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362320" y="5257800"/>
            <a:ext cx="13208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998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= 0.3</a:t>
            </a:r>
            <a:r>
              <a:rPr lang="de-DE" sz="16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Grafik 221"/>
          <p:cNvPicPr/>
          <p:nvPr/>
        </p:nvPicPr>
        <p:blipFill>
          <a:blip r:embed="rId5"/>
          <a:stretch/>
        </p:blipFill>
        <p:spPr>
          <a:xfrm>
            <a:off x="6477120" y="2209680"/>
            <a:ext cx="2203200" cy="4302360"/>
          </a:xfrm>
          <a:prstGeom prst="rect">
            <a:avLst/>
          </a:prstGeom>
          <a:ln>
            <a:noFill/>
          </a:ln>
        </p:spPr>
      </p:pic>
      <p:sp>
        <p:nvSpPr>
          <p:cNvPr id="223" name="CustomShape 5"/>
          <p:cNvSpPr/>
          <p:nvPr/>
        </p:nvSpPr>
        <p:spPr>
          <a:xfrm>
            <a:off x="380880" y="2514600"/>
            <a:ext cx="49532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Calcul: CBS Variante 1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CustomShape 6"/>
          <p:cNvSpPr/>
          <p:nvPr/>
        </p:nvSpPr>
        <p:spPr>
          <a:xfrm>
            <a:off x="380880" y="3124080"/>
            <a:ext cx="396252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115 m² Espace vert 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CustomShape 7"/>
          <p:cNvSpPr/>
          <p:nvPr/>
        </p:nvSpPr>
        <p:spPr>
          <a:xfrm>
            <a:off x="380880" y="3429000"/>
            <a:ext cx="54104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pleine terre.	      x 1.0 = 115.0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380880" y="3886200"/>
            <a:ext cx="5181840" cy="7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85 m² Revêtement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de petit pavés            x 0.3 = 25.5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CustomShape 9"/>
          <p:cNvSpPr/>
          <p:nvPr/>
        </p:nvSpPr>
        <p:spPr>
          <a:xfrm>
            <a:off x="457200" y="5257800"/>
            <a:ext cx="6858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CustomShape 10"/>
          <p:cNvSpPr/>
          <p:nvPr/>
        </p:nvSpPr>
        <p:spPr>
          <a:xfrm>
            <a:off x="1295280" y="5029200"/>
            <a:ext cx="8384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140.5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CustomShape 11"/>
          <p:cNvSpPr/>
          <p:nvPr/>
        </p:nvSpPr>
        <p:spPr>
          <a:xfrm>
            <a:off x="1371600" y="5410080"/>
            <a:ext cx="60948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479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Line 12"/>
          <p:cNvSpPr/>
          <p:nvPr/>
        </p:nvSpPr>
        <p:spPr>
          <a:xfrm>
            <a:off x="1295280" y="5410080"/>
            <a:ext cx="81288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Line 13"/>
          <p:cNvSpPr/>
          <p:nvPr/>
        </p:nvSpPr>
        <p:spPr>
          <a:xfrm>
            <a:off x="380880" y="3733920"/>
            <a:ext cx="403884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14"/>
          <p:cNvSpPr/>
          <p:nvPr/>
        </p:nvSpPr>
        <p:spPr>
          <a:xfrm>
            <a:off x="380880" y="4648320"/>
            <a:ext cx="419112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15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962" y="58772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0" y="228600"/>
            <a:ext cx="914400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Exemples de calcul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301680" y="168120"/>
            <a:ext cx="843912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3"/>
          <p:cNvSpPr/>
          <p:nvPr/>
        </p:nvSpPr>
        <p:spPr>
          <a:xfrm>
            <a:off x="380880" y="762120"/>
            <a:ext cx="35816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Variante 2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CustomShape 4"/>
          <p:cNvSpPr/>
          <p:nvPr/>
        </p:nvSpPr>
        <p:spPr>
          <a:xfrm>
            <a:off x="380880" y="1219320"/>
            <a:ext cx="8153640" cy="91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La construction d‘un garage à vélo demande l‘augmentation des surfaces semi-perméables. Maintenant le CBS nécessaire pourra seulement être réalisé en utilisant les murs et le toit.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Grafik 237"/>
          <p:cNvPicPr/>
          <p:nvPr/>
        </p:nvPicPr>
        <p:blipFill>
          <a:blip r:embed="rId5"/>
          <a:stretch/>
        </p:blipFill>
        <p:spPr>
          <a:xfrm>
            <a:off x="6297480" y="2438280"/>
            <a:ext cx="2252880" cy="4071960"/>
          </a:xfrm>
          <a:prstGeom prst="rect">
            <a:avLst/>
          </a:prstGeom>
          <a:ln>
            <a:noFill/>
          </a:ln>
        </p:spPr>
      </p:pic>
      <p:sp>
        <p:nvSpPr>
          <p:cNvPr id="239" name="CustomShape 5"/>
          <p:cNvSpPr/>
          <p:nvPr/>
        </p:nvSpPr>
        <p:spPr>
          <a:xfrm>
            <a:off x="380880" y="2286000"/>
            <a:ext cx="45720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marL="457200" lvl="1"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  <a:ea typeface="Droid Sans Fallback"/>
              </a:rPr>
              <a:t>Calcul: CBS Variante 2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stomShape 6"/>
          <p:cNvSpPr/>
          <p:nvPr/>
        </p:nvSpPr>
        <p:spPr>
          <a:xfrm>
            <a:off x="380880" y="2819520"/>
            <a:ext cx="4953240" cy="20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21 m² dalle de béton	x 0.0 = 0,0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79 m² espace vert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         en pleine terre 	x 1.0 = 79.0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100 m² revêtement de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         petits pavés 	x 0.3 = 30.0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10 m² murs végétalisés     x 0.5 = 5.0 m²</a:t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41 m² toit végétalisé 	x 0.7 = 29.0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Line 7"/>
          <p:cNvSpPr/>
          <p:nvPr/>
        </p:nvSpPr>
        <p:spPr>
          <a:xfrm>
            <a:off x="380880" y="4267080"/>
            <a:ext cx="449604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Line 8"/>
          <p:cNvSpPr/>
          <p:nvPr/>
        </p:nvSpPr>
        <p:spPr>
          <a:xfrm>
            <a:off x="380880" y="4495680"/>
            <a:ext cx="457200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9"/>
          <p:cNvSpPr/>
          <p:nvPr/>
        </p:nvSpPr>
        <p:spPr>
          <a:xfrm>
            <a:off x="380880" y="3657600"/>
            <a:ext cx="441972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Line 10"/>
          <p:cNvSpPr/>
          <p:nvPr/>
        </p:nvSpPr>
        <p:spPr>
          <a:xfrm>
            <a:off x="380880" y="3124080"/>
            <a:ext cx="426744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11"/>
          <p:cNvSpPr/>
          <p:nvPr/>
        </p:nvSpPr>
        <p:spPr>
          <a:xfrm>
            <a:off x="380880" y="4800600"/>
            <a:ext cx="449604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12"/>
          <p:cNvSpPr/>
          <p:nvPr/>
        </p:nvSpPr>
        <p:spPr>
          <a:xfrm>
            <a:off x="457200" y="5486400"/>
            <a:ext cx="44197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    -----------     = 0,3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CustomShape 13"/>
          <p:cNvSpPr/>
          <p:nvPr/>
        </p:nvSpPr>
        <p:spPr>
          <a:xfrm>
            <a:off x="1050840" y="5240160"/>
            <a:ext cx="1235160" cy="24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14"/>
          <p:cNvSpPr/>
          <p:nvPr/>
        </p:nvSpPr>
        <p:spPr>
          <a:xfrm>
            <a:off x="1584360" y="5316480"/>
            <a:ext cx="1082520" cy="244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15"/>
          <p:cNvSpPr/>
          <p:nvPr/>
        </p:nvSpPr>
        <p:spPr>
          <a:xfrm>
            <a:off x="1447920" y="5257800"/>
            <a:ext cx="9903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143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CustomShape 16"/>
          <p:cNvSpPr/>
          <p:nvPr/>
        </p:nvSpPr>
        <p:spPr>
          <a:xfrm>
            <a:off x="1447920" y="5791320"/>
            <a:ext cx="9903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479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Line 17"/>
          <p:cNvSpPr/>
          <p:nvPr/>
        </p:nvSpPr>
        <p:spPr>
          <a:xfrm>
            <a:off x="1219320" y="5791320"/>
            <a:ext cx="106668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Line 18"/>
          <p:cNvSpPr/>
          <p:nvPr/>
        </p:nvSpPr>
        <p:spPr>
          <a:xfrm flipH="1">
            <a:off x="1292040" y="5786280"/>
            <a:ext cx="996840" cy="1116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19"/>
          <p:cNvSpPr/>
          <p:nvPr/>
        </p:nvSpPr>
        <p:spPr>
          <a:xfrm>
            <a:off x="1295280" y="5791320"/>
            <a:ext cx="99072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20" y="59754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6" name="Grafik 255"/>
          <p:cNvPicPr/>
          <p:nvPr/>
        </p:nvPicPr>
        <p:blipFill>
          <a:blip r:embed="rId5"/>
          <a:stretch/>
        </p:blipFill>
        <p:spPr>
          <a:xfrm>
            <a:off x="380880" y="1066680"/>
            <a:ext cx="3780000" cy="5429520"/>
          </a:xfrm>
          <a:prstGeom prst="rect">
            <a:avLst/>
          </a:prstGeom>
          <a:ln>
            <a:noFill/>
          </a:ln>
        </p:spPr>
      </p:pic>
      <p:pic>
        <p:nvPicPr>
          <p:cNvPr id="257" name="Grafik 256"/>
          <p:cNvPicPr/>
          <p:nvPr/>
        </p:nvPicPr>
        <p:blipFill>
          <a:blip r:embed="rId6"/>
          <a:stretch/>
        </p:blipFill>
        <p:spPr>
          <a:xfrm>
            <a:off x="6629400" y="3124080"/>
            <a:ext cx="2362320" cy="2044800"/>
          </a:xfrm>
          <a:prstGeom prst="rect">
            <a:avLst/>
          </a:prstGeom>
          <a:ln>
            <a:noFill/>
          </a:ln>
        </p:spPr>
      </p:pic>
      <p:pic>
        <p:nvPicPr>
          <p:cNvPr id="258" name="Grafik 257"/>
          <p:cNvPicPr/>
          <p:nvPr/>
        </p:nvPicPr>
        <p:blipFill>
          <a:blip r:embed="rId7"/>
          <a:stretch/>
        </p:blipFill>
        <p:spPr>
          <a:xfrm>
            <a:off x="4267080" y="2336760"/>
            <a:ext cx="2239920" cy="3606840"/>
          </a:xfrm>
          <a:prstGeom prst="rect">
            <a:avLst/>
          </a:prstGeom>
          <a:ln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304920" y="6477120"/>
            <a:ext cx="297180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Cour à Kreuzberg, Dresdener Straße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4191120" y="5943600"/>
            <a:ext cx="17524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Cour à Kreuzberg, Waldemarstraße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CustomShape 5"/>
          <p:cNvSpPr/>
          <p:nvPr/>
        </p:nvSpPr>
        <p:spPr>
          <a:xfrm>
            <a:off x="1447920" y="7632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CustomShape 6"/>
          <p:cNvSpPr/>
          <p:nvPr/>
        </p:nvSpPr>
        <p:spPr>
          <a:xfrm>
            <a:off x="2133720" y="533520"/>
            <a:ext cx="342900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Verdissement vertical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Grafik 262"/>
          <p:cNvPicPr/>
          <p:nvPr/>
        </p:nvPicPr>
        <p:blipFill>
          <a:blip r:embed="rId8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sp>
        <p:nvSpPr>
          <p:cNvPr id="264" name="CustomShape 7"/>
          <p:cNvSpPr/>
          <p:nvPr/>
        </p:nvSpPr>
        <p:spPr>
          <a:xfrm>
            <a:off x="967320" y="6038640"/>
            <a:ext cx="26668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Cour à Kreuzberg, Fraenkelufer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603864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967320" y="6038640"/>
            <a:ext cx="3280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Fa</a:t>
            </a:r>
            <a:r>
              <a:rPr lang="de-DE" sz="1200" b="0" strike="noStrike" spc="-1">
                <a:solidFill>
                  <a:srgbClr val="000000"/>
                </a:solidFill>
                <a:latin typeface="Latin Modern Sans Demi Cond"/>
                <a:ea typeface="Latin Modern Sans Demi Cond"/>
              </a:rPr>
              <a:t>ç</a:t>
            </a: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ade à Kreuzberg, Reichenberger Strasse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1439640" y="10296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2125440" y="560160"/>
            <a:ext cx="342900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Verdissement vertical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Grafik 267"/>
          <p:cNvPicPr/>
          <p:nvPr/>
        </p:nvPicPr>
        <p:blipFill>
          <a:blip r:embed="rId4"/>
          <a:stretch/>
        </p:blipFill>
        <p:spPr>
          <a:xfrm rot="5400000">
            <a:off x="17640" y="1637640"/>
            <a:ext cx="5040000" cy="3780000"/>
          </a:xfrm>
          <a:prstGeom prst="rect">
            <a:avLst/>
          </a:prstGeom>
          <a:ln>
            <a:noFill/>
          </a:ln>
        </p:spPr>
      </p:pic>
      <p:pic>
        <p:nvPicPr>
          <p:cNvPr id="269" name="Grafik 268"/>
          <p:cNvPicPr/>
          <p:nvPr/>
        </p:nvPicPr>
        <p:blipFill>
          <a:blip r:embed="rId5"/>
          <a:stretch/>
        </p:blipFill>
        <p:spPr>
          <a:xfrm>
            <a:off x="4608000" y="1008000"/>
            <a:ext cx="3780000" cy="5040000"/>
          </a:xfrm>
          <a:prstGeom prst="rect">
            <a:avLst/>
          </a:prstGeom>
          <a:ln>
            <a:noFill/>
          </a:ln>
        </p:spPr>
      </p:pic>
      <p:pic>
        <p:nvPicPr>
          <p:cNvPr id="270" name="Grafik 269"/>
          <p:cNvPicPr/>
          <p:nvPr/>
        </p:nvPicPr>
        <p:blipFill>
          <a:blip r:embed="rId6"/>
          <a:stretch/>
        </p:blipFill>
        <p:spPr>
          <a:xfrm>
            <a:off x="7391880" y="15264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61778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3"/>
          <p:cNvSpPr/>
          <p:nvPr/>
        </p:nvSpPr>
        <p:spPr>
          <a:xfrm>
            <a:off x="1447920" y="24300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Grafik 273"/>
          <p:cNvPicPr/>
          <p:nvPr/>
        </p:nvPicPr>
        <p:blipFill>
          <a:blip r:embed="rId5"/>
          <a:stretch/>
        </p:blipFill>
        <p:spPr>
          <a:xfrm>
            <a:off x="609480" y="2057400"/>
            <a:ext cx="2640240" cy="3797280"/>
          </a:xfrm>
          <a:prstGeom prst="rect">
            <a:avLst/>
          </a:prstGeom>
          <a:ln>
            <a:noFill/>
          </a:ln>
        </p:spPr>
      </p:pic>
      <p:pic>
        <p:nvPicPr>
          <p:cNvPr id="275" name="Grafik 274"/>
          <p:cNvPicPr/>
          <p:nvPr/>
        </p:nvPicPr>
        <p:blipFill>
          <a:blip r:embed="rId6"/>
          <a:stretch/>
        </p:blipFill>
        <p:spPr>
          <a:xfrm>
            <a:off x="4038480" y="2766960"/>
            <a:ext cx="4267440" cy="3024360"/>
          </a:xfrm>
          <a:prstGeom prst="rect">
            <a:avLst/>
          </a:prstGeom>
          <a:ln>
            <a:noFill/>
          </a:ln>
        </p:spPr>
      </p:pic>
      <p:sp>
        <p:nvSpPr>
          <p:cNvPr id="276" name="CustomShape 4"/>
          <p:cNvSpPr/>
          <p:nvPr/>
        </p:nvSpPr>
        <p:spPr>
          <a:xfrm>
            <a:off x="3962520" y="5775480"/>
            <a:ext cx="26668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Décoration et protection de la facade – cour à Tiergarten, Derfflingerstraße 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2133720" y="822240"/>
            <a:ext cx="342900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Verdissement vertical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3352680" y="4114800"/>
            <a:ext cx="609840" cy="304920"/>
          </a:xfrm>
          <a:custGeom>
            <a:avLst/>
            <a:gdLst/>
            <a:ahLst/>
            <a:cxnLst/>
            <a:rect l="0" t="0" r="r" b="b"/>
            <a:pathLst>
              <a:path w="1696" h="849">
                <a:moveTo>
                  <a:pt x="0" y="212"/>
                </a:moveTo>
                <a:lnTo>
                  <a:pt x="1271" y="212"/>
                </a:lnTo>
                <a:lnTo>
                  <a:pt x="1271" y="0"/>
                </a:lnTo>
                <a:lnTo>
                  <a:pt x="1695" y="424"/>
                </a:lnTo>
                <a:lnTo>
                  <a:pt x="1271" y="848"/>
                </a:lnTo>
                <a:lnTo>
                  <a:pt x="1271" y="636"/>
                </a:lnTo>
                <a:lnTo>
                  <a:pt x="0" y="636"/>
                </a:lnTo>
                <a:lnTo>
                  <a:pt x="0" y="212"/>
                </a:lnTo>
              </a:path>
            </a:pathLst>
          </a:custGeom>
          <a:solidFill>
            <a:srgbClr val="969696"/>
          </a:solidFill>
          <a:ln w="2232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7"/>
          <p:cNvSpPr/>
          <p:nvPr/>
        </p:nvSpPr>
        <p:spPr>
          <a:xfrm>
            <a:off x="533520" y="1600200"/>
            <a:ext cx="1295280" cy="30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3"/>
              </a:spcBef>
            </a:pPr>
            <a:r>
              <a:rPr lang="de-DE" sz="1400" b="1" strike="noStrike" spc="-1">
                <a:solidFill>
                  <a:srgbClr val="000000"/>
                </a:solidFill>
                <a:latin typeface="Berlin CI"/>
              </a:rPr>
              <a:t>Avant: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3962520" y="2362320"/>
            <a:ext cx="1143000" cy="30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3"/>
              </a:spcBef>
            </a:pPr>
            <a:r>
              <a:rPr lang="de-DE" sz="1400" b="1" strike="noStrike" spc="-1">
                <a:solidFill>
                  <a:srgbClr val="000000"/>
                </a:solidFill>
                <a:latin typeface="Berlin CI"/>
              </a:rPr>
              <a:t>Après: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1" name="Grafik 280"/>
          <p:cNvPicPr/>
          <p:nvPr/>
        </p:nvPicPr>
        <p:blipFill>
          <a:blip r:embed="rId7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9520" y="611743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" name="Grafik 56"/>
          <p:cNvPicPr/>
          <p:nvPr/>
        </p:nvPicPr>
        <p:blipFill>
          <a:blip r:embed="rId5"/>
          <a:stretch/>
        </p:blipFill>
        <p:spPr>
          <a:xfrm>
            <a:off x="457200" y="914400"/>
            <a:ext cx="6948360" cy="5602320"/>
          </a:xfrm>
          <a:prstGeom prst="rect">
            <a:avLst/>
          </a:prstGeom>
          <a:ln w="9360" cap="sq">
            <a:solidFill>
              <a:srgbClr val="000000"/>
            </a:solidFill>
            <a:miter/>
          </a:ln>
        </p:spPr>
      </p:pic>
      <p:sp>
        <p:nvSpPr>
          <p:cNvPr id="58" name="CustomShape 3"/>
          <p:cNvSpPr/>
          <p:nvPr/>
        </p:nvSpPr>
        <p:spPr>
          <a:xfrm>
            <a:off x="1219320" y="228600"/>
            <a:ext cx="49528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plans de paysage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Grafik 58"/>
          <p:cNvPicPr/>
          <p:nvPr/>
        </p:nvPicPr>
        <p:blipFill>
          <a:blip r:embed="rId6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5220" y="508518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rafik 281"/>
          <p:cNvPicPr/>
          <p:nvPr/>
        </p:nvPicPr>
        <p:blipFill>
          <a:blip r:embed="rId5"/>
          <a:stretch/>
        </p:blipFill>
        <p:spPr>
          <a:xfrm>
            <a:off x="3200400" y="1828800"/>
            <a:ext cx="5715000" cy="4086360"/>
          </a:xfrm>
          <a:prstGeom prst="rect">
            <a:avLst/>
          </a:prstGeom>
          <a:ln>
            <a:noFill/>
          </a:ln>
        </p:spPr>
      </p:pic>
      <p:sp>
        <p:nvSpPr>
          <p:cNvPr id="283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"/>
          <p:cNvSpPr/>
          <p:nvPr/>
        </p:nvSpPr>
        <p:spPr>
          <a:xfrm>
            <a:off x="1447920" y="31896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Grafik 285"/>
          <p:cNvPicPr/>
          <p:nvPr/>
        </p:nvPicPr>
        <p:blipFill>
          <a:blip r:embed="rId6"/>
          <a:stretch/>
        </p:blipFill>
        <p:spPr>
          <a:xfrm>
            <a:off x="533520" y="4343400"/>
            <a:ext cx="2361960" cy="1749600"/>
          </a:xfrm>
          <a:prstGeom prst="rect">
            <a:avLst/>
          </a:prstGeom>
          <a:ln>
            <a:noFill/>
          </a:ln>
        </p:spPr>
      </p:pic>
      <p:pic>
        <p:nvPicPr>
          <p:cNvPr id="287" name="Grafik 286"/>
          <p:cNvPicPr/>
          <p:nvPr/>
        </p:nvPicPr>
        <p:blipFill>
          <a:blip r:embed="rId7"/>
          <a:stretch/>
        </p:blipFill>
        <p:spPr>
          <a:xfrm>
            <a:off x="431640" y="1397160"/>
            <a:ext cx="2463840" cy="2336760"/>
          </a:xfrm>
          <a:prstGeom prst="rect">
            <a:avLst/>
          </a:prstGeom>
          <a:ln>
            <a:noFill/>
          </a:ln>
        </p:spPr>
      </p:pic>
      <p:sp>
        <p:nvSpPr>
          <p:cNvPr id="288" name="CustomShape 4"/>
          <p:cNvSpPr/>
          <p:nvPr/>
        </p:nvSpPr>
        <p:spPr>
          <a:xfrm>
            <a:off x="457200" y="6095880"/>
            <a:ext cx="1828800" cy="45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Les habitants pendant le travail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5"/>
          <p:cNvSpPr/>
          <p:nvPr/>
        </p:nvSpPr>
        <p:spPr>
          <a:xfrm>
            <a:off x="380880" y="3733920"/>
            <a:ext cx="1752840" cy="45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Idée pour la cour dans la Mareschstraße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ustomShape 6"/>
          <p:cNvSpPr/>
          <p:nvPr/>
        </p:nvSpPr>
        <p:spPr>
          <a:xfrm>
            <a:off x="3124080" y="5927760"/>
            <a:ext cx="1981440" cy="45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Cour dans la Mareschstraße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Grafik 290"/>
          <p:cNvPicPr/>
          <p:nvPr/>
        </p:nvPicPr>
        <p:blipFill>
          <a:blip r:embed="rId8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8420" y="61835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3"/>
          <p:cNvSpPr/>
          <p:nvPr/>
        </p:nvSpPr>
        <p:spPr>
          <a:xfrm>
            <a:off x="1295280" y="318960"/>
            <a:ext cx="518184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CustomShape 4"/>
          <p:cNvSpPr/>
          <p:nvPr/>
        </p:nvSpPr>
        <p:spPr>
          <a:xfrm>
            <a:off x="1143000" y="6019920"/>
            <a:ext cx="26668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Cour à Kreuzberg, Fraenkelufer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Grafik 295"/>
          <p:cNvPicPr/>
          <p:nvPr/>
        </p:nvPicPr>
        <p:blipFill>
          <a:blip r:embed="rId5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97" name="Grafik 296"/>
          <p:cNvPicPr/>
          <p:nvPr/>
        </p:nvPicPr>
        <p:blipFill>
          <a:blip r:embed="rId6"/>
          <a:stretch/>
        </p:blipFill>
        <p:spPr>
          <a:xfrm>
            <a:off x="1296000" y="1410840"/>
            <a:ext cx="6120000" cy="459000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618247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rafik 297"/>
          <p:cNvPicPr/>
          <p:nvPr/>
        </p:nvPicPr>
        <p:blipFill>
          <a:blip r:embed="rId4"/>
          <a:srcRect l="5579"/>
          <a:stretch/>
        </p:blipFill>
        <p:spPr>
          <a:xfrm rot="5400000">
            <a:off x="182880" y="1508760"/>
            <a:ext cx="4871880" cy="3870000"/>
          </a:xfrm>
          <a:prstGeom prst="rect">
            <a:avLst/>
          </a:prstGeom>
          <a:ln>
            <a:noFill/>
          </a:ln>
        </p:spPr>
      </p:pic>
      <p:pic>
        <p:nvPicPr>
          <p:cNvPr id="299" name="Grafik 298"/>
          <p:cNvPicPr/>
          <p:nvPr/>
        </p:nvPicPr>
        <p:blipFill>
          <a:blip r:embed="rId5"/>
          <a:srcRect b="2431"/>
          <a:stretch/>
        </p:blipFill>
        <p:spPr>
          <a:xfrm>
            <a:off x="4788000" y="1056240"/>
            <a:ext cx="3708000" cy="4823640"/>
          </a:xfrm>
          <a:prstGeom prst="rect">
            <a:avLst/>
          </a:prstGeom>
          <a:ln>
            <a:noFill/>
          </a:ln>
        </p:spPr>
      </p:pic>
      <p:sp>
        <p:nvSpPr>
          <p:cNvPr id="300" name="CustomShape 1"/>
          <p:cNvSpPr/>
          <p:nvPr/>
        </p:nvSpPr>
        <p:spPr>
          <a:xfrm>
            <a:off x="1287000" y="338760"/>
            <a:ext cx="518184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895320" y="6038640"/>
            <a:ext cx="7384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Jardinet au rez-de-chaussée à Kreuzberg, Hornstrasse   Plantes indigènes pour les abeilles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Grafik 301"/>
          <p:cNvPicPr/>
          <p:nvPr/>
        </p:nvPicPr>
        <p:blipFill>
          <a:blip r:embed="rId6"/>
          <a:stretch/>
        </p:blipFill>
        <p:spPr>
          <a:xfrm>
            <a:off x="7391880" y="15264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1980" y="626176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3"/>
          <p:cNvSpPr/>
          <p:nvPr/>
        </p:nvSpPr>
        <p:spPr>
          <a:xfrm>
            <a:off x="1295280" y="228600"/>
            <a:ext cx="495324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toits verts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6" name="Grafik 305"/>
          <p:cNvPicPr/>
          <p:nvPr/>
        </p:nvPicPr>
        <p:blipFill>
          <a:blip r:embed="rId5"/>
          <a:stretch/>
        </p:blipFill>
        <p:spPr>
          <a:xfrm>
            <a:off x="4343400" y="2743200"/>
            <a:ext cx="4343400" cy="3111480"/>
          </a:xfrm>
          <a:prstGeom prst="rect">
            <a:avLst/>
          </a:prstGeom>
          <a:ln>
            <a:noFill/>
          </a:ln>
        </p:spPr>
      </p:pic>
      <p:sp>
        <p:nvSpPr>
          <p:cNvPr id="307" name="CustomShape 4"/>
          <p:cNvSpPr/>
          <p:nvPr/>
        </p:nvSpPr>
        <p:spPr>
          <a:xfrm>
            <a:off x="152280" y="4267080"/>
            <a:ext cx="388008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Les toits végétalisés  de l'Université Libre de Berlin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8" name="Grafik 307"/>
          <p:cNvPicPr/>
          <p:nvPr/>
        </p:nvPicPr>
        <p:blipFill>
          <a:blip r:embed="rId6"/>
          <a:stretch/>
        </p:blipFill>
        <p:spPr>
          <a:xfrm>
            <a:off x="254160" y="1295280"/>
            <a:ext cx="3936960" cy="2946600"/>
          </a:xfrm>
          <a:prstGeom prst="rect">
            <a:avLst/>
          </a:prstGeom>
          <a:ln>
            <a:noFill/>
          </a:ln>
        </p:spPr>
      </p:pic>
      <p:sp>
        <p:nvSpPr>
          <p:cNvPr id="309" name="CustomShape 5"/>
          <p:cNvSpPr/>
          <p:nvPr/>
        </p:nvSpPr>
        <p:spPr>
          <a:xfrm>
            <a:off x="4267080" y="5867280"/>
            <a:ext cx="327672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Les terrasses végétalisées – administration de la Caisse d'Epargne à Wilmersdorf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0" name="Grafik 309"/>
          <p:cNvPicPr/>
          <p:nvPr/>
        </p:nvPicPr>
        <p:blipFill>
          <a:blip r:embed="rId7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3600" y="627066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3"/>
          <p:cNvSpPr/>
          <p:nvPr/>
        </p:nvSpPr>
        <p:spPr>
          <a:xfrm>
            <a:off x="1368360" y="228600"/>
            <a:ext cx="5761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toits végétalisés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Grafik 313"/>
          <p:cNvPicPr/>
          <p:nvPr/>
        </p:nvPicPr>
        <p:blipFill>
          <a:blip r:embed="rId5"/>
          <a:stretch/>
        </p:blipFill>
        <p:spPr>
          <a:xfrm>
            <a:off x="703440" y="1066680"/>
            <a:ext cx="3411360" cy="5172120"/>
          </a:xfrm>
          <a:prstGeom prst="rect">
            <a:avLst/>
          </a:prstGeom>
          <a:ln>
            <a:noFill/>
          </a:ln>
        </p:spPr>
      </p:pic>
      <p:sp>
        <p:nvSpPr>
          <p:cNvPr id="315" name="CustomShape 4"/>
          <p:cNvSpPr/>
          <p:nvPr/>
        </p:nvSpPr>
        <p:spPr>
          <a:xfrm>
            <a:off x="4724280" y="3813120"/>
            <a:ext cx="3886200" cy="25113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6" name="Grafik 315"/>
          <p:cNvPicPr/>
          <p:nvPr/>
        </p:nvPicPr>
        <p:blipFill>
          <a:blip r:embed="rId7"/>
          <a:stretch/>
        </p:blipFill>
        <p:spPr>
          <a:xfrm>
            <a:off x="5181480" y="914400"/>
            <a:ext cx="2819520" cy="2374920"/>
          </a:xfrm>
          <a:prstGeom prst="rect">
            <a:avLst/>
          </a:prstGeom>
          <a:ln>
            <a:noFill/>
          </a:ln>
        </p:spPr>
      </p:pic>
      <p:sp>
        <p:nvSpPr>
          <p:cNvPr id="317" name="CustomShape 5"/>
          <p:cNvSpPr/>
          <p:nvPr/>
        </p:nvSpPr>
        <p:spPr>
          <a:xfrm>
            <a:off x="5105520" y="3276720"/>
            <a:ext cx="251460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Toits végétalisés extensifs sur un immeuble à Kreuzberg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CustomShape 6"/>
          <p:cNvSpPr/>
          <p:nvPr/>
        </p:nvSpPr>
        <p:spPr>
          <a:xfrm>
            <a:off x="4648320" y="6324480"/>
            <a:ext cx="402732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Toit végétalisé intensif sur le même immeuble à Kreuzberg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9" name="Grafik 318"/>
          <p:cNvPicPr/>
          <p:nvPr/>
        </p:nvPicPr>
        <p:blipFill>
          <a:blip r:embed="rId8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584" y="630203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2" name="Grafik 321"/>
          <p:cNvPicPr/>
          <p:nvPr/>
        </p:nvPicPr>
        <p:blipFill>
          <a:blip r:embed="rId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323" name="CustomShape 3"/>
          <p:cNvSpPr/>
          <p:nvPr/>
        </p:nvSpPr>
        <p:spPr>
          <a:xfrm>
            <a:off x="457200" y="332280"/>
            <a:ext cx="8075520" cy="113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de-DE" sz="1350" b="0" strike="noStrike" spc="-1">
                <a:solidFill>
                  <a:srgbClr val="000000"/>
                </a:solidFill>
                <a:latin typeface="Berlin CI"/>
              </a:rPr>
              <a:t>https://www.berlin.de/sen/uvk/natur-und-gruen/landschaftsplanung/bff-biotopflaechenfaktor/</a:t>
            </a:r>
            <a:endParaRPr lang="de-DE" sz="135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248"/>
              </a:spcBef>
            </a:pPr>
            <a:r>
              <a:rPr lang="de-DE" sz="3600" b="1" strike="noStrike" spc="-1">
                <a:solidFill>
                  <a:srgbClr val="000000"/>
                </a:solidFill>
                <a:latin typeface="Berlin CI"/>
              </a:rPr>
              <a:t>Merci beaucoup de votre attention!!! </a:t>
            </a:r>
            <a:endParaRPr lang="de-DE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4" name="Grafik 323"/>
          <p:cNvPicPr/>
          <p:nvPr/>
        </p:nvPicPr>
        <p:blipFill>
          <a:blip r:embed="rId6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741" y="17008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5562720" y="304920"/>
            <a:ext cx="335268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"/>
          <p:cNvSpPr/>
          <p:nvPr/>
        </p:nvSpPr>
        <p:spPr>
          <a:xfrm>
            <a:off x="1752480" y="0"/>
            <a:ext cx="5867640" cy="51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Times New Roman"/>
              </a:rPr>
              <a:t>Procédure d‘un Plan de Paysage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Grafik 61"/>
          <p:cNvPicPr/>
          <p:nvPr/>
        </p:nvPicPr>
        <p:blipFill>
          <a:blip r:embed="rId5"/>
          <a:stretch/>
        </p:blipFill>
        <p:spPr>
          <a:xfrm>
            <a:off x="7391520" y="152280"/>
            <a:ext cx="1612800" cy="596880"/>
          </a:xfrm>
          <a:prstGeom prst="rect">
            <a:avLst/>
          </a:prstGeom>
          <a:ln>
            <a:noFill/>
          </a:ln>
        </p:spPr>
      </p:pic>
      <p:sp>
        <p:nvSpPr>
          <p:cNvPr id="63" name="CustomShape 3"/>
          <p:cNvSpPr/>
          <p:nvPr/>
        </p:nvSpPr>
        <p:spPr>
          <a:xfrm>
            <a:off x="2590920" y="762120"/>
            <a:ext cx="3352680" cy="53316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Initiation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CustomShape 4"/>
          <p:cNvSpPr/>
          <p:nvPr/>
        </p:nvSpPr>
        <p:spPr>
          <a:xfrm>
            <a:off x="762120" y="5715000"/>
            <a:ext cx="7010280" cy="68580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298"/>
              </a:spcBef>
            </a:pPr>
            <a:r>
              <a:rPr lang="fr-FR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L’approbation du parlement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CustomShape 5"/>
          <p:cNvSpPr/>
          <p:nvPr/>
        </p:nvSpPr>
        <p:spPr>
          <a:xfrm>
            <a:off x="2362320" y="3200400"/>
            <a:ext cx="3886200" cy="68580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Consultation des organisations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responsables d'intérêt public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CustomShape 6"/>
          <p:cNvSpPr/>
          <p:nvPr/>
        </p:nvSpPr>
        <p:spPr>
          <a:xfrm>
            <a:off x="2209680" y="4419720"/>
            <a:ext cx="4114800" cy="76176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Publication officielle dans les médias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7"/>
          <p:cNvSpPr/>
          <p:nvPr/>
        </p:nvSpPr>
        <p:spPr>
          <a:xfrm>
            <a:off x="2590920" y="1828800"/>
            <a:ext cx="3429000" cy="83808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Participation du public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Line 8"/>
          <p:cNvSpPr/>
          <p:nvPr/>
        </p:nvSpPr>
        <p:spPr>
          <a:xfrm>
            <a:off x="4267080" y="1371600"/>
            <a:ext cx="1800" cy="380880"/>
          </a:xfrm>
          <a:prstGeom prst="line">
            <a:avLst/>
          </a:prstGeom>
          <a:ln w="9360" cap="sq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Line 9"/>
          <p:cNvSpPr/>
          <p:nvPr/>
        </p:nvSpPr>
        <p:spPr>
          <a:xfrm>
            <a:off x="4267080" y="2743200"/>
            <a:ext cx="1800" cy="380880"/>
          </a:xfrm>
          <a:prstGeom prst="line">
            <a:avLst/>
          </a:prstGeom>
          <a:ln w="9360" cap="sq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Line 10"/>
          <p:cNvSpPr/>
          <p:nvPr/>
        </p:nvSpPr>
        <p:spPr>
          <a:xfrm>
            <a:off x="4267080" y="3962520"/>
            <a:ext cx="1800" cy="380880"/>
          </a:xfrm>
          <a:prstGeom prst="line">
            <a:avLst/>
          </a:prstGeom>
          <a:ln w="9360" cap="sq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5205" y="585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3" name="Grafik 72"/>
          <p:cNvPicPr/>
          <p:nvPr/>
        </p:nvPicPr>
        <p:blipFill>
          <a:blip r:embed="rId5"/>
          <a:stretch/>
        </p:blipFill>
        <p:spPr>
          <a:xfrm>
            <a:off x="7086600" y="195120"/>
            <a:ext cx="1758960" cy="642960"/>
          </a:xfrm>
          <a:prstGeom prst="rect">
            <a:avLst/>
          </a:prstGeom>
          <a:ln>
            <a:noFill/>
          </a:ln>
        </p:spPr>
      </p:pic>
      <p:sp>
        <p:nvSpPr>
          <p:cNvPr id="74" name="CustomShape 3"/>
          <p:cNvSpPr/>
          <p:nvPr/>
        </p:nvSpPr>
        <p:spPr>
          <a:xfrm>
            <a:off x="914400" y="6308640"/>
            <a:ext cx="19810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Luftbild von geschlossener Blockbebauung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CustomShape 4"/>
          <p:cNvSpPr/>
          <p:nvPr/>
        </p:nvSpPr>
        <p:spPr>
          <a:xfrm>
            <a:off x="990720" y="228600"/>
            <a:ext cx="617220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La structure du centre ville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CustomShape 5"/>
          <p:cNvSpPr/>
          <p:nvPr/>
        </p:nvSpPr>
        <p:spPr>
          <a:xfrm>
            <a:off x="7620120" y="6400800"/>
            <a:ext cx="1752480" cy="39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7" name="Grafik 76"/>
          <p:cNvPicPr/>
          <p:nvPr/>
        </p:nvPicPr>
        <p:blipFill>
          <a:blip r:embed="rId6"/>
          <a:stretch/>
        </p:blipFill>
        <p:spPr>
          <a:xfrm>
            <a:off x="990720" y="1087560"/>
            <a:ext cx="6759360" cy="523692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9960" y="61212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6372360" y="5589720"/>
            <a:ext cx="2466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Tahoma"/>
              </a:rPr>
              <a:t>Cour d‘un édifice typique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Tahoma"/>
              </a:rPr>
              <a:t>du 19</a:t>
            </a:r>
            <a:r>
              <a:rPr lang="de-DE" sz="1200" b="0" strike="noStrike" spc="-1" baseline="30000">
                <a:solidFill>
                  <a:srgbClr val="000000"/>
                </a:solidFill>
                <a:latin typeface="Tahoma"/>
              </a:rPr>
              <a:t>e</a:t>
            </a:r>
            <a:r>
              <a:rPr lang="de-DE" sz="1200" b="0" strike="noStrike" spc="-1">
                <a:solidFill>
                  <a:srgbClr val="000000"/>
                </a:solidFill>
                <a:latin typeface="Tahoma"/>
              </a:rPr>
              <a:t> siècle à Prenzlauer Berg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457200" y="1828800"/>
            <a:ext cx="5943600" cy="45250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haute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densité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constructions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grandes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nuisances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environnementales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caractérisent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particulièrement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centre-ville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. Les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surfaces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à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usage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intensif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souvent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gravement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limitées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dans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leur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fonction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par : </a:t>
            </a:r>
            <a:br>
              <a:rPr dirty="0"/>
            </a:b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forte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imperméabilisation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du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sol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alimentation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insuffisante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nappes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phréatiques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due à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l‘écoulement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rapide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précipitations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dans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les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canalisations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le manque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d‘humidité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atmosphérique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l‘excès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réchauffement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rétrécissement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croissant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l‘espace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vital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pour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faune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flore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manque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d‘espaces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verts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741240" lvl="1" indent="-2840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  <a:ea typeface="Droid Sans Fallback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  <a:ea typeface="Droid Sans Fallback"/>
              </a:rPr>
              <a:t>suffisants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  <a:ea typeface="Droid Sans Fallback"/>
              </a:rPr>
              <a:t>.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609480" y="380880"/>
            <a:ext cx="8077320" cy="13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centre-ville vert de Berlin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Coefficient de Biotope par Surface </a:t>
            </a:r>
            <a:br/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Situation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CustomShape 4"/>
          <p:cNvSpPr/>
          <p:nvPr/>
        </p:nvSpPr>
        <p:spPr>
          <a:xfrm>
            <a:off x="610920" y="316008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5"/>
          <p:cNvSpPr/>
          <p:nvPr/>
        </p:nvSpPr>
        <p:spPr>
          <a:xfrm>
            <a:off x="610920" y="3693600"/>
            <a:ext cx="530280" cy="149040"/>
          </a:xfrm>
          <a:custGeom>
            <a:avLst/>
            <a:gdLst/>
            <a:ahLst/>
            <a:cxnLst/>
            <a:rect l="0" t="0" r="r" b="b"/>
            <a:pathLst>
              <a:path w="1475" h="416">
                <a:moveTo>
                  <a:pt x="0" y="103"/>
                </a:moveTo>
                <a:lnTo>
                  <a:pt x="1105" y="103"/>
                </a:lnTo>
                <a:lnTo>
                  <a:pt x="1105" y="0"/>
                </a:lnTo>
                <a:lnTo>
                  <a:pt x="1474" y="207"/>
                </a:lnTo>
                <a:lnTo>
                  <a:pt x="1105" y="415"/>
                </a:lnTo>
                <a:lnTo>
                  <a:pt x="1105" y="311"/>
                </a:lnTo>
                <a:lnTo>
                  <a:pt x="0" y="311"/>
                </a:lnTo>
                <a:lnTo>
                  <a:pt x="0" y="103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6"/>
          <p:cNvSpPr/>
          <p:nvPr/>
        </p:nvSpPr>
        <p:spPr>
          <a:xfrm>
            <a:off x="622080" y="460620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7"/>
          <p:cNvSpPr/>
          <p:nvPr/>
        </p:nvSpPr>
        <p:spPr>
          <a:xfrm>
            <a:off x="622080" y="536832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Grafik 84"/>
          <p:cNvPicPr/>
          <p:nvPr/>
        </p:nvPicPr>
        <p:blipFill>
          <a:blip r:embed="rId5"/>
          <a:stretch/>
        </p:blipFill>
        <p:spPr>
          <a:xfrm>
            <a:off x="6372360" y="1628640"/>
            <a:ext cx="2100240" cy="3873600"/>
          </a:xfrm>
          <a:prstGeom prst="rect">
            <a:avLst/>
          </a:prstGeom>
          <a:ln>
            <a:noFill/>
          </a:ln>
        </p:spPr>
      </p:pic>
      <p:sp>
        <p:nvSpPr>
          <p:cNvPr id="86" name="CustomShape 8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6098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826920" y="260280"/>
            <a:ext cx="7543800" cy="13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Centre-ville vert de Berlin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Coefficient de Biotope par Surface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br/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Objectifs et contenus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403200" y="1600200"/>
            <a:ext cx="7848720" cy="34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endParaRPr lang="de-DE" sz="1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garantir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améliorer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microclimat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l‘hygiène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atmosphérique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garantir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développer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fonction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sols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l'alimentation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la                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nappe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phréatique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créer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revaloriser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l‘espace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vital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pour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faune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flore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améliorer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l‘environnement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l‘habitat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.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Le CBS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peut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être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fixé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dans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plan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paysage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pour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certaines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zones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urbaines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choisies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présentant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structures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similaires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.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693720" y="2227320"/>
            <a:ext cx="530280" cy="149040"/>
          </a:xfrm>
          <a:custGeom>
            <a:avLst/>
            <a:gdLst/>
            <a:ahLst/>
            <a:cxnLst/>
            <a:rect l="0" t="0" r="r" b="b"/>
            <a:pathLst>
              <a:path w="1475" h="416">
                <a:moveTo>
                  <a:pt x="0" y="103"/>
                </a:moveTo>
                <a:lnTo>
                  <a:pt x="1105" y="103"/>
                </a:lnTo>
                <a:lnTo>
                  <a:pt x="1105" y="0"/>
                </a:lnTo>
                <a:lnTo>
                  <a:pt x="1474" y="207"/>
                </a:lnTo>
                <a:lnTo>
                  <a:pt x="1105" y="415"/>
                </a:lnTo>
                <a:lnTo>
                  <a:pt x="1105" y="311"/>
                </a:lnTo>
                <a:lnTo>
                  <a:pt x="0" y="311"/>
                </a:lnTo>
                <a:lnTo>
                  <a:pt x="0" y="103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4"/>
          <p:cNvSpPr/>
          <p:nvPr/>
        </p:nvSpPr>
        <p:spPr>
          <a:xfrm>
            <a:off x="720720" y="2808360"/>
            <a:ext cx="530280" cy="149040"/>
          </a:xfrm>
          <a:custGeom>
            <a:avLst/>
            <a:gdLst/>
            <a:ahLst/>
            <a:cxnLst/>
            <a:rect l="0" t="0" r="r" b="b"/>
            <a:pathLst>
              <a:path w="1475" h="416">
                <a:moveTo>
                  <a:pt x="0" y="103"/>
                </a:moveTo>
                <a:lnTo>
                  <a:pt x="1105" y="103"/>
                </a:lnTo>
                <a:lnTo>
                  <a:pt x="1105" y="0"/>
                </a:lnTo>
                <a:lnTo>
                  <a:pt x="1474" y="207"/>
                </a:lnTo>
                <a:lnTo>
                  <a:pt x="1105" y="415"/>
                </a:lnTo>
                <a:lnTo>
                  <a:pt x="1105" y="311"/>
                </a:lnTo>
                <a:lnTo>
                  <a:pt x="0" y="311"/>
                </a:lnTo>
                <a:lnTo>
                  <a:pt x="0" y="103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5"/>
          <p:cNvSpPr/>
          <p:nvPr/>
        </p:nvSpPr>
        <p:spPr>
          <a:xfrm>
            <a:off x="720720" y="3384720"/>
            <a:ext cx="530280" cy="150480"/>
          </a:xfrm>
          <a:custGeom>
            <a:avLst/>
            <a:gdLst/>
            <a:ahLst/>
            <a:cxnLst/>
            <a:rect l="0" t="0" r="r" b="b"/>
            <a:pathLst>
              <a:path w="1475" h="420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9"/>
                </a:lnTo>
                <a:lnTo>
                  <a:pt x="1105" y="419"/>
                </a:lnTo>
                <a:lnTo>
                  <a:pt x="1105" y="314"/>
                </a:lnTo>
                <a:lnTo>
                  <a:pt x="0" y="314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6"/>
          <p:cNvSpPr/>
          <p:nvPr/>
        </p:nvSpPr>
        <p:spPr>
          <a:xfrm>
            <a:off x="720720" y="388764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7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332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4572000" y="380880"/>
            <a:ext cx="4114800" cy="173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centre-ville vert de Berlin - Coefficient de Biotope par Surface </a:t>
            </a:r>
            <a:br/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Le plan de paysage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Grafik 94"/>
          <p:cNvPicPr/>
          <p:nvPr/>
        </p:nvPicPr>
        <p:blipFill>
          <a:blip r:embed="rId5"/>
          <a:stretch/>
        </p:blipFill>
        <p:spPr>
          <a:xfrm>
            <a:off x="5435640" y="2781360"/>
            <a:ext cx="2708280" cy="3708360"/>
          </a:xfrm>
          <a:prstGeom prst="rect">
            <a:avLst/>
          </a:prstGeom>
          <a:ln>
            <a:noFill/>
          </a:ln>
        </p:spPr>
      </p:pic>
      <p:sp>
        <p:nvSpPr>
          <p:cNvPr id="96" name="CustomShape 2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7" name="Grafik 96"/>
          <p:cNvPicPr/>
          <p:nvPr/>
        </p:nvPicPr>
        <p:blipFill>
          <a:blip/>
          <a:stretch/>
        </p:blipFill>
        <p:spPr>
          <a:xfrm>
            <a:off x="533520" y="380880"/>
            <a:ext cx="4114800" cy="3292560"/>
          </a:xfrm>
          <a:prstGeom prst="rect">
            <a:avLst/>
          </a:prstGeom>
          <a:ln>
            <a:noFill/>
          </a:ln>
        </p:spPr>
      </p:pic>
      <p:pic>
        <p:nvPicPr>
          <p:cNvPr id="98" name="Grafik 97"/>
          <p:cNvPicPr/>
          <p:nvPr/>
        </p:nvPicPr>
        <p:blipFill>
          <a:blip r:embed="rId6"/>
          <a:stretch/>
        </p:blipFill>
        <p:spPr>
          <a:xfrm>
            <a:off x="533520" y="3733920"/>
            <a:ext cx="2057400" cy="2228760"/>
          </a:xfrm>
          <a:prstGeom prst="rect">
            <a:avLst/>
          </a:prstGeom>
          <a:ln>
            <a:noFill/>
          </a:ln>
        </p:spPr>
      </p:pic>
      <p:pic>
        <p:nvPicPr>
          <p:cNvPr id="99" name="Grafik 98"/>
          <p:cNvPicPr/>
          <p:nvPr/>
        </p:nvPicPr>
        <p:blipFill>
          <a:blip r:embed="rId7"/>
          <a:stretch/>
        </p:blipFill>
        <p:spPr>
          <a:xfrm>
            <a:off x="2666880" y="3733920"/>
            <a:ext cx="2057400" cy="22096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620192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5562720" y="304920"/>
            <a:ext cx="335268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/>
          <p:cNvSpPr/>
          <p:nvPr/>
        </p:nvSpPr>
        <p:spPr>
          <a:xfrm>
            <a:off x="-1143000" y="457200"/>
            <a:ext cx="4114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/>
          <p:cNvSpPr/>
          <p:nvPr/>
        </p:nvSpPr>
        <p:spPr>
          <a:xfrm>
            <a:off x="152280" y="380880"/>
            <a:ext cx="4648320" cy="39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Plan de paysage - situation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4952880" y="1523880"/>
            <a:ext cx="4191120" cy="39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Plan de paysage -  projection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Grafik 103"/>
          <p:cNvPicPr/>
          <p:nvPr/>
        </p:nvPicPr>
        <p:blipFill>
          <a:blip r:embed="rId5"/>
          <a:stretch/>
        </p:blipFill>
        <p:spPr>
          <a:xfrm>
            <a:off x="7391520" y="152280"/>
            <a:ext cx="1612800" cy="596880"/>
          </a:xfrm>
          <a:prstGeom prst="rect">
            <a:avLst/>
          </a:prstGeom>
          <a:ln>
            <a:noFill/>
          </a:ln>
        </p:spPr>
      </p:pic>
      <p:pic>
        <p:nvPicPr>
          <p:cNvPr id="105" name="Grafik 104"/>
          <p:cNvPicPr/>
          <p:nvPr/>
        </p:nvPicPr>
        <p:blipFill>
          <a:blip r:embed="rId6"/>
          <a:stretch/>
        </p:blipFill>
        <p:spPr>
          <a:xfrm>
            <a:off x="152280" y="838080"/>
            <a:ext cx="4648320" cy="4648320"/>
          </a:xfrm>
          <a:prstGeom prst="rect">
            <a:avLst/>
          </a:prstGeom>
          <a:ln>
            <a:noFill/>
          </a:ln>
        </p:spPr>
      </p:pic>
      <p:pic>
        <p:nvPicPr>
          <p:cNvPr id="106" name="Grafik 105"/>
          <p:cNvPicPr/>
          <p:nvPr/>
        </p:nvPicPr>
        <p:blipFill>
          <a:blip r:embed="rId7"/>
          <a:stretch/>
        </p:blipFill>
        <p:spPr>
          <a:xfrm>
            <a:off x="4191120" y="1905120"/>
            <a:ext cx="4800600" cy="461484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366" y="60212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914400" y="457200"/>
            <a:ext cx="71978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  <a:spcBef>
                <a:spcPts val="748"/>
              </a:spcBef>
            </a:pPr>
            <a:r>
              <a:rPr lang="de-DE" sz="1000" b="1" strike="noStrike" spc="-1">
                <a:solidFill>
                  <a:srgbClr val="FFFFFF"/>
                </a:solidFill>
                <a:latin typeface="Verdana"/>
              </a:rPr>
              <a:t>                                                                       </a:t>
            </a: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CBS-Projet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914400" y="762120"/>
            <a:ext cx="3959280" cy="822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Restructuration/ élargissement des bâtiments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création de pièces nouvelles / extensions, augmentation de l'emprise au sol (DC)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4915080" y="765000"/>
            <a:ext cx="3203280" cy="1213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           Constructions neuves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914400" y="161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DC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2921040" y="161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CBS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914400" y="2006640"/>
            <a:ext cx="719784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               Appartements</a:t>
            </a:r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 (exclusivement pour y habiter et d'utilisation mixte des                         étages sans utilisation commerciale de l'espace libre)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CustomShape 8"/>
          <p:cNvSpPr/>
          <p:nvPr/>
        </p:nvSpPr>
        <p:spPr>
          <a:xfrm>
            <a:off x="914400" y="258588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jusqu'à 0,37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0,38 à 0,49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à partir de 0,50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CustomShape 9"/>
          <p:cNvSpPr/>
          <p:nvPr/>
        </p:nvSpPr>
        <p:spPr>
          <a:xfrm>
            <a:off x="2921040" y="258588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0,45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CustomShape 10"/>
          <p:cNvSpPr/>
          <p:nvPr/>
        </p:nvSpPr>
        <p:spPr>
          <a:xfrm>
            <a:off x="4915080" y="2585880"/>
            <a:ext cx="320328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 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48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CustomShape 11"/>
          <p:cNvSpPr/>
          <p:nvPr/>
        </p:nvSpPr>
        <p:spPr>
          <a:xfrm>
            <a:off x="914400" y="3230640"/>
            <a:ext cx="719784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Utilisation industrielle et commerciale</a:t>
            </a:r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 (la mixité d'utilisation                         commerciale avec l'utilisation de l'espace libre)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CustomShape 12"/>
          <p:cNvSpPr/>
          <p:nvPr/>
        </p:nvSpPr>
        <p:spPr>
          <a:xfrm>
            <a:off x="914400" y="380988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13"/>
          <p:cNvSpPr/>
          <p:nvPr/>
        </p:nvSpPr>
        <p:spPr>
          <a:xfrm>
            <a:off x="2921040" y="380988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CustomShape 14"/>
          <p:cNvSpPr/>
          <p:nvPr/>
        </p:nvSpPr>
        <p:spPr>
          <a:xfrm>
            <a:off x="4915080" y="380988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624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  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CustomShape 15"/>
          <p:cNvSpPr/>
          <p:nvPr/>
        </p:nvSpPr>
        <p:spPr>
          <a:xfrm>
            <a:off x="914400" y="4206960"/>
            <a:ext cx="7197840" cy="644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Utilisation des zones urbaines centrales</a:t>
            </a:r>
            <a:br/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(exploitation commerciale ainsi que les établissements centraux de                                 l'économie, de l'administration et autres utilisations des zones urbaines centrales)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16"/>
          <p:cNvSpPr/>
          <p:nvPr/>
        </p:nvSpPr>
        <p:spPr>
          <a:xfrm>
            <a:off x="914400" y="488304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17"/>
          <p:cNvSpPr/>
          <p:nvPr/>
        </p:nvSpPr>
        <p:spPr>
          <a:xfrm>
            <a:off x="2921040" y="488304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CustomShape 18"/>
          <p:cNvSpPr/>
          <p:nvPr/>
        </p:nvSpPr>
        <p:spPr>
          <a:xfrm>
            <a:off x="4915080" y="488304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19"/>
          <p:cNvSpPr/>
          <p:nvPr/>
        </p:nvSpPr>
        <p:spPr>
          <a:xfrm>
            <a:off x="914400" y="5281560"/>
            <a:ext cx="7197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Installations d'intérêts</a:t>
            </a:r>
            <a:br/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(culturels et sociaux)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CustomShape 20"/>
          <p:cNvSpPr/>
          <p:nvPr/>
        </p:nvSpPr>
        <p:spPr>
          <a:xfrm>
            <a:off x="914400" y="5775480"/>
            <a:ext cx="1957320" cy="61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jusqu'à 0,37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0,38 à 0,49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à partir de 0,50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ustomShape 21"/>
          <p:cNvSpPr/>
          <p:nvPr/>
        </p:nvSpPr>
        <p:spPr>
          <a:xfrm>
            <a:off x="2921040" y="5775480"/>
            <a:ext cx="1957320" cy="61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0,45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ustomShape 22"/>
          <p:cNvSpPr/>
          <p:nvPr/>
        </p:nvSpPr>
        <p:spPr>
          <a:xfrm>
            <a:off x="4915080" y="5775480"/>
            <a:ext cx="3203280" cy="61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 </a:t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48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400" y="622624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917E18-6A4F-4AE2-B7F9-8FFD62ED9F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908ae-d96b-45fe-8961-4897c443e6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93FF56-35FA-4C89-A985-1C77085D4F1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E3DB75D-F233-48E5-AA79-9AE45ACEAB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1286</Words>
  <Application>Microsoft Office PowerPoint</Application>
  <PresentationFormat>Bildschirmpräsentation (4:3)</PresentationFormat>
  <Paragraphs>193</Paragraphs>
  <Slides>25</Slides>
  <Notes>23</Notes>
  <HiddenSlides>0</HiddenSlides>
  <MMClips>24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Berlin CI</vt:lpstr>
      <vt:lpstr>Latin Modern Sans Demi Cond</vt:lpstr>
      <vt:lpstr>Tahoma</vt:lpstr>
      <vt:lpstr>Times New Roman</vt:lpstr>
      <vt:lpstr>Verdana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Biotop-und Artenschutz</dc:title>
  <dc:subject>Moskau-Präsentation</dc:subject>
  <dc:creator>Demmler,Manja</dc:creator>
  <cp:lastModifiedBy>Julian Fieml</cp:lastModifiedBy>
  <cp:revision>700</cp:revision>
  <cp:lastPrinted>2004-11-01T09:31:57Z</cp:lastPrinted>
  <dcterms:created xsi:type="dcterms:W3CDTF">2003-12-17T11:24:35Z</dcterms:created>
  <dcterms:modified xsi:type="dcterms:W3CDTF">2022-06-15T08:40:50Z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