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50" r:id="rId5"/>
  </p:sldMasterIdLst>
  <p:notesMasterIdLst>
    <p:notesMasterId r:id="rId29"/>
  </p:notesMasterIdLst>
  <p:sldIdLst>
    <p:sldId id="256" r:id="rId6"/>
    <p:sldId id="258" r:id="rId7"/>
    <p:sldId id="272" r:id="rId8"/>
    <p:sldId id="259" r:id="rId9"/>
    <p:sldId id="260" r:id="rId10"/>
    <p:sldId id="265" r:id="rId11"/>
    <p:sldId id="269" r:id="rId12"/>
    <p:sldId id="273" r:id="rId13"/>
    <p:sldId id="266" r:id="rId14"/>
    <p:sldId id="276" r:id="rId15"/>
    <p:sldId id="274" r:id="rId16"/>
    <p:sldId id="267" r:id="rId17"/>
    <p:sldId id="277" r:id="rId18"/>
    <p:sldId id="278" r:id="rId19"/>
    <p:sldId id="268" r:id="rId20"/>
    <p:sldId id="275" r:id="rId21"/>
    <p:sldId id="261" r:id="rId22"/>
    <p:sldId id="263" r:id="rId23"/>
    <p:sldId id="264" r:id="rId24"/>
    <p:sldId id="262" r:id="rId25"/>
    <p:sldId id="270" r:id="rId26"/>
    <p:sldId id="271" r:id="rId27"/>
    <p:sldId id="257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A97"/>
    <a:srgbClr val="343C0C"/>
    <a:srgbClr val="B2CD29"/>
    <a:srgbClr val="BCD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AE6AE-6738-4FFF-AA29-5DDBB3FE334A}" type="datetimeFigureOut">
              <a:rPr lang="fr-BE" smtClean="0"/>
              <a:t>15-06-22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76D7C-69EE-428B-991C-A42E9D3D48A5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849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de garde"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-35320" y="-47767"/>
            <a:ext cx="12297833" cy="698083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noFill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95912"/>
            <a:ext cx="9144000" cy="1387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04026"/>
            <a:ext cx="9144000" cy="817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B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  <a:endParaRPr lang="fr-BE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35320" y="5712977"/>
            <a:ext cx="12297834" cy="122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" y="82294"/>
            <a:ext cx="3880112" cy="18166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8" r="22294" b="13973"/>
          <a:stretch/>
        </p:blipFill>
        <p:spPr>
          <a:xfrm>
            <a:off x="7206020" y="5739576"/>
            <a:ext cx="4988258" cy="11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gradFill>
          <a:gsLst>
            <a:gs pos="0">
              <a:srgbClr val="BCD631"/>
            </a:gs>
            <a:gs pos="50000">
              <a:srgbClr val="BCD631"/>
            </a:gs>
            <a:gs pos="100000">
              <a:srgbClr val="BCD63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3168" y="-68239"/>
            <a:ext cx="12312506" cy="69876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989009"/>
            <a:ext cx="9144000" cy="14646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3" y="160572"/>
            <a:ext cx="2882884" cy="13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7496" y="1490213"/>
            <a:ext cx="11595887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Ceci est du texte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605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07497" y="1490213"/>
            <a:ext cx="5543046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3"/>
          </p:nvPr>
        </p:nvSpPr>
        <p:spPr>
          <a:xfrm>
            <a:off x="6198499" y="1490213"/>
            <a:ext cx="5704885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25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954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" r="9373" b="27520"/>
          <a:stretch/>
        </p:blipFill>
        <p:spPr>
          <a:xfrm>
            <a:off x="-35511" y="-34119"/>
            <a:ext cx="12277553" cy="69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1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712978"/>
            <a:ext cx="12192000" cy="1145022"/>
          </a:xfrm>
          <a:prstGeom prst="rect">
            <a:avLst/>
          </a:prstGeom>
          <a:solidFill>
            <a:srgbClr val="2B5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5358809" y="6127100"/>
            <a:ext cx="6544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Workshop Interreg </a:t>
            </a:r>
            <a:r>
              <a:rPr lang="fr-FR" sz="1200" kern="1200" baseline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TVBuONAIR</a:t>
            </a:r>
            <a:r>
              <a:rPr lang="fr-FR" sz="1200" kern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• Le Coefficient </a:t>
            </a:r>
            <a:r>
              <a:rPr lang="fr-FR" sz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Biotope par Surface </a:t>
            </a:r>
            <a:r>
              <a:rPr lang="fr-FR" sz="1200" kern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</a:t>
            </a:r>
            <a:r>
              <a:rPr lang="fr-FR" sz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30 septembre 2020</a:t>
            </a:r>
            <a:endParaRPr lang="fr-BE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3" y="5922129"/>
            <a:ext cx="1467237" cy="686939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0449722" y="6354048"/>
            <a:ext cx="1453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EBD276-8116-4DE6-AC28-722D05969BCA}" type="slidenum">
              <a:rPr lang="fr-BE" sz="12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/>
              <a:t>‹Nr.›</a:t>
            </a:fld>
            <a:endParaRPr lang="fr-BE" sz="12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0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03158" y="2723175"/>
            <a:ext cx="9144000" cy="1387501"/>
          </a:xfrm>
        </p:spPr>
        <p:txBody>
          <a:bodyPr/>
          <a:lstStyle/>
          <a:p>
            <a:r>
              <a:rPr lang="en-US" dirty="0" err="1"/>
              <a:t>Prise</a:t>
            </a:r>
            <a:r>
              <a:rPr lang="en-US" dirty="0"/>
              <a:t> en </a:t>
            </a:r>
            <a:r>
              <a:rPr lang="en-US" dirty="0" err="1"/>
              <a:t>compte</a:t>
            </a:r>
            <a:r>
              <a:rPr lang="en-US" dirty="0"/>
              <a:t> de la </a:t>
            </a:r>
            <a:r>
              <a:rPr lang="en-US" dirty="0" err="1"/>
              <a:t>biodiversité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</a:t>
            </a:r>
            <a:r>
              <a:rPr lang="en-US" dirty="0" err="1"/>
              <a:t>l’intervention</a:t>
            </a:r>
            <a:r>
              <a:rPr lang="en-US" dirty="0"/>
              <a:t> de </a:t>
            </a:r>
            <a:r>
              <a:rPr lang="en-US" dirty="0" err="1"/>
              <a:t>l’EPF</a:t>
            </a:r>
            <a:r>
              <a:rPr lang="en-US" dirty="0"/>
              <a:t> N-</a:t>
            </a:r>
            <a:r>
              <a:rPr lang="en-US" dirty="0" err="1"/>
              <a:t>PdC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10106" y="4191185"/>
            <a:ext cx="9144000" cy="817687"/>
          </a:xfrm>
        </p:spPr>
        <p:txBody>
          <a:bodyPr/>
          <a:lstStyle/>
          <a:p>
            <a:r>
              <a:rPr lang="en-US" dirty="0" err="1"/>
              <a:t>Notamment</a:t>
            </a:r>
            <a:r>
              <a:rPr lang="en-US" dirty="0"/>
              <a:t> </a:t>
            </a:r>
            <a:r>
              <a:rPr lang="en-US" dirty="0" err="1"/>
              <a:t>lors</a:t>
            </a:r>
            <a:r>
              <a:rPr lang="en-US" dirty="0"/>
              <a:t> des </a:t>
            </a:r>
            <a:r>
              <a:rPr lang="en-US" dirty="0" err="1"/>
              <a:t>chantiers</a:t>
            </a:r>
            <a:r>
              <a:rPr lang="en-US" dirty="0"/>
              <a:t> de </a:t>
            </a:r>
            <a:r>
              <a:rPr lang="en-US" dirty="0" err="1"/>
              <a:t>déconstruction</a:t>
            </a:r>
            <a:endParaRPr lang="en-US" dirty="0"/>
          </a:p>
        </p:txBody>
      </p:sp>
      <p:pic>
        <p:nvPicPr>
          <p:cNvPr id="4" name="Imag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76" y="0"/>
            <a:ext cx="2498224" cy="249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80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77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09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68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80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20 - Je n’installe pas de clôture imperméable autour du site et ne laisse pas de pièges pour la faune</a:t>
            </a:r>
          </a:p>
          <a:p>
            <a:r>
              <a:rPr lang="fr-FR" dirty="0"/>
              <a:t>21 - Je ne broie pas la végétation en place sans l’évacuer </a:t>
            </a:r>
          </a:p>
          <a:p>
            <a:r>
              <a:rPr lang="fr-FR" dirty="0"/>
              <a:t>22 - J’évite d’intervenir voire de broyer la végétation en place au printemps et en été et je fais attention à la faune présente </a:t>
            </a:r>
          </a:p>
          <a:p>
            <a:r>
              <a:rPr lang="fr-FR" dirty="0"/>
              <a:t>23 - Je suis vigilant dans le déplacement des tas de pierres et bois stockés sur site</a:t>
            </a:r>
          </a:p>
          <a:p>
            <a:r>
              <a:rPr lang="fr-FR" dirty="0"/>
              <a:t>24 - Je fais des semis de couvres-sols et en périodes adaptées</a:t>
            </a:r>
          </a:p>
          <a:p>
            <a:r>
              <a:rPr lang="fr-FR" dirty="0"/>
              <a:t>25 - Je choisis des graines et des plants issus de ma région</a:t>
            </a:r>
          </a:p>
          <a:p>
            <a:r>
              <a:rPr lang="fr-FR" dirty="0"/>
              <a:t>26 - Je n’apporte pas de terres issues d’un autre chantier (sans vérification) </a:t>
            </a:r>
          </a:p>
          <a:p>
            <a:r>
              <a:rPr lang="fr-FR" dirty="0"/>
              <a:t> .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 </a:t>
            </a:r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0989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hinanthe Wattrelos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79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04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628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16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27 - Je m’assure que les machines de chantier ne sont pas « contaminées »</a:t>
            </a:r>
          </a:p>
          <a:p>
            <a:r>
              <a:rPr lang="fr-FR" dirty="0"/>
              <a:t>28 - Je suis vigilant lors des pleins de carburant et j’encourage l’utilisation des huiles et graisses végétales </a:t>
            </a:r>
          </a:p>
          <a:p>
            <a:r>
              <a:rPr lang="fr-FR" dirty="0"/>
              <a:t>29 – J’opte pour un plan lumière adapté</a:t>
            </a:r>
          </a:p>
          <a:p>
            <a:r>
              <a:rPr lang="fr-FR" dirty="0"/>
              <a:t>30 – Je fais une dératisation précautionneuse </a:t>
            </a:r>
          </a:p>
          <a:p>
            <a:r>
              <a:rPr lang="fr-FR" dirty="0"/>
              <a:t>31 – Je communique autour de moi et suis curieux « de nature » </a:t>
            </a:r>
          </a:p>
          <a:p>
            <a:r>
              <a:rPr lang="fr-FR" dirty="0"/>
              <a:t>32 - Je communique sans réserve et sans délais les informations à l’ensemble des acteurs du chantier (notamment si présence d’espèces protégées)</a:t>
            </a:r>
          </a:p>
          <a:p>
            <a:r>
              <a:rPr lang="fr-FR" dirty="0"/>
              <a:t>33 – Je m’entoure d’un réseau d’experts </a:t>
            </a:r>
          </a:p>
          <a:p>
            <a:r>
              <a:rPr lang="fr-FR" dirty="0"/>
              <a:t> 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9861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69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17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 descr="RIMG64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15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0760" y="645862"/>
            <a:ext cx="11595887" cy="824404"/>
          </a:xfrm>
        </p:spPr>
        <p:txBody>
          <a:bodyPr/>
          <a:lstStyle/>
          <a:p>
            <a:r>
              <a:rPr lang="fr-BE" dirty="0"/>
              <a:t>Et après le chantier 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r-BE" dirty="0"/>
              <a:t>La destruction d’éléments de patrimoine (arbres</a:t>
            </a:r>
            <a:r>
              <a:rPr lang="mr-IN" dirty="0"/>
              <a:t>…</a:t>
            </a:r>
            <a:r>
              <a:rPr lang="fr-FR" dirty="0"/>
              <a:t> espèces protégées/patrimoniales)</a:t>
            </a:r>
            <a:r>
              <a:rPr lang="fr-BE" dirty="0"/>
              <a:t> reste de la responsabilité de l’aménageur (prévoir un urbanisme différent)</a:t>
            </a:r>
          </a:p>
          <a:p>
            <a:pPr marL="342900" indent="-342900">
              <a:buFontTx/>
              <a:buChar char="-"/>
            </a:pPr>
            <a:r>
              <a:rPr lang="fr-BE" dirty="0"/>
              <a:t>La présence d’espèces protégées est communiquée à l’aménageurs (amont et après chantier...)</a:t>
            </a:r>
          </a:p>
          <a:p>
            <a:pPr marL="342900" indent="-342900">
              <a:buFontTx/>
              <a:buChar char="-"/>
            </a:pPr>
            <a:r>
              <a:rPr lang="fr-BE" dirty="0"/>
              <a:t>L’ EPF ne réalise les demandes de dérogation que pour ses propres impacts (Hirondelles des fenêtres - séquence ERC). Le repreneur est associé aux obligations qui vont s’imposer à lui (Choucas des tours)</a:t>
            </a:r>
          </a:p>
          <a:p>
            <a:pPr marL="342900" indent="-342900">
              <a:buFontTx/>
              <a:buChar char="-"/>
            </a:pPr>
            <a:r>
              <a:rPr lang="fr-BE" dirty="0"/>
              <a:t>La mention des espèces protégées (flore, chiroptères...) est mentionnée dans les actes de vente (ORE)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2644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866" y="699336"/>
            <a:ext cx="11595887" cy="824404"/>
          </a:xfrm>
        </p:spPr>
        <p:txBody>
          <a:bodyPr>
            <a:normAutofit fontScale="90000"/>
          </a:bodyPr>
          <a:lstStyle/>
          <a:p>
            <a:r>
              <a:rPr lang="fr-BE" dirty="0"/>
              <a:t>Des innovations sur les espaces urbains déconstruits et temporairement disponibles  (le temps du portage):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4022" y="1864529"/>
            <a:ext cx="11595887" cy="383281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fr-BE" dirty="0"/>
              <a:t>Verdissements généralisés (prix national du Génie écolgique en novembre 2018)</a:t>
            </a:r>
          </a:p>
          <a:p>
            <a:pPr marL="342900" indent="-342900">
              <a:buFontTx/>
              <a:buChar char="-"/>
            </a:pPr>
            <a:r>
              <a:rPr lang="fr-BE" dirty="0"/>
              <a:t>Création d’archipels de biodiversité (boisements temporaires !) et convention EPF-Région pour le plan régional «  1 million d’arbres pour les Hauts-de-France »</a:t>
            </a:r>
          </a:p>
          <a:p>
            <a:r>
              <a:rPr lang="fr-BE" dirty="0"/>
              <a:t>-   Création d’une première pépinière </a:t>
            </a:r>
            <a:r>
              <a:rPr lang="fr-BE" i="1" dirty="0"/>
              <a:t>in situ</a:t>
            </a:r>
          </a:p>
          <a:p>
            <a:r>
              <a:rPr lang="fr-BE" dirty="0"/>
              <a:t>-   Implantation de végétaux pour la production de biomasse (programme New </a:t>
            </a:r>
            <a:r>
              <a:rPr lang="mr-IN" dirty="0"/>
              <a:t>–</a:t>
            </a:r>
            <a:r>
              <a:rPr lang="fr-BE" dirty="0"/>
              <a:t>C-land)</a:t>
            </a:r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335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Qu’est-ce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l’EPF</a:t>
            </a:r>
            <a:r>
              <a:rPr lang="en-US" dirty="0"/>
              <a:t> Nord </a:t>
            </a:r>
            <a:r>
              <a:rPr lang="mr-IN" dirty="0"/>
              <a:t>–</a:t>
            </a:r>
            <a:r>
              <a:rPr lang="en-US" dirty="0"/>
              <a:t> Pas de Calais ?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établissement</a:t>
            </a:r>
            <a:r>
              <a:rPr lang="en-US" dirty="0"/>
              <a:t> public de </a:t>
            </a:r>
            <a:r>
              <a:rPr lang="en-US" dirty="0" err="1"/>
              <a:t>l’Etat</a:t>
            </a:r>
            <a:r>
              <a:rPr lang="en-US" dirty="0"/>
              <a:t> </a:t>
            </a:r>
            <a:r>
              <a:rPr lang="en-US" dirty="0" err="1"/>
              <a:t>créé</a:t>
            </a:r>
            <a:r>
              <a:rPr lang="en-US" dirty="0"/>
              <a:t> en </a:t>
            </a:r>
            <a:r>
              <a:rPr lang="en-US" dirty="0" err="1"/>
              <a:t>décembre</a:t>
            </a:r>
            <a:r>
              <a:rPr lang="en-US" dirty="0"/>
              <a:t> 1990</a:t>
            </a:r>
          </a:p>
          <a:p>
            <a:r>
              <a:rPr lang="en-US" dirty="0"/>
              <a:t>Un </a:t>
            </a:r>
            <a:r>
              <a:rPr lang="en-US" dirty="0" err="1"/>
              <a:t>outil</a:t>
            </a:r>
            <a:r>
              <a:rPr lang="en-US" dirty="0"/>
              <a:t> pour le </a:t>
            </a:r>
            <a:r>
              <a:rPr lang="en-US" dirty="0" err="1"/>
              <a:t>recyclage</a:t>
            </a:r>
            <a:r>
              <a:rPr lang="en-US" dirty="0"/>
              <a:t> </a:t>
            </a:r>
            <a:r>
              <a:rPr lang="en-US" dirty="0" err="1"/>
              <a:t>urbain</a:t>
            </a:r>
            <a:r>
              <a:rPr lang="en-US" dirty="0"/>
              <a:t> et de </a:t>
            </a:r>
            <a:r>
              <a:rPr lang="en-US" dirty="0" err="1"/>
              <a:t>lutte</a:t>
            </a:r>
            <a:r>
              <a:rPr lang="en-US" dirty="0"/>
              <a:t> </a:t>
            </a:r>
            <a:r>
              <a:rPr lang="en-US" dirty="0" err="1"/>
              <a:t>contre</a:t>
            </a:r>
            <a:r>
              <a:rPr lang="en-US" dirty="0"/>
              <a:t> la </a:t>
            </a:r>
            <a:r>
              <a:rPr lang="en-US" dirty="0" err="1"/>
              <a:t>péri-urbanisation</a:t>
            </a:r>
            <a:endParaRPr lang="en-US" dirty="0"/>
          </a:p>
          <a:p>
            <a:r>
              <a:rPr lang="en-US" dirty="0"/>
              <a:t>Des </a:t>
            </a:r>
            <a:r>
              <a:rPr lang="en-US" dirty="0" err="1"/>
              <a:t>ressources</a:t>
            </a:r>
            <a:r>
              <a:rPr lang="en-US" dirty="0"/>
              <a:t> </a:t>
            </a:r>
            <a:r>
              <a:rPr lang="en-US" dirty="0" err="1"/>
              <a:t>propres</a:t>
            </a:r>
            <a:endParaRPr lang="en-US" dirty="0"/>
          </a:p>
          <a:p>
            <a:r>
              <a:rPr lang="en-US" dirty="0" err="1"/>
              <a:t>Une</a:t>
            </a:r>
            <a:r>
              <a:rPr lang="en-US" dirty="0"/>
              <a:t> intervention </a:t>
            </a:r>
            <a:r>
              <a:rPr lang="en-US" dirty="0" err="1"/>
              <a:t>dans</a:t>
            </a:r>
            <a:r>
              <a:rPr lang="en-US" dirty="0"/>
              <a:t> le cadre de la </a:t>
            </a:r>
            <a:r>
              <a:rPr lang="en-US" dirty="0" err="1"/>
              <a:t>contractualisation</a:t>
            </a:r>
            <a:r>
              <a:rPr lang="en-US" dirty="0"/>
              <a:t> (EPCI, Commune)</a:t>
            </a:r>
          </a:p>
          <a:p>
            <a:r>
              <a:rPr lang="en-US" dirty="0"/>
              <a:t>Un </a:t>
            </a:r>
            <a:r>
              <a:rPr lang="en-US" dirty="0" err="1"/>
              <a:t>rôle</a:t>
            </a:r>
            <a:r>
              <a:rPr lang="en-US" dirty="0"/>
              <a:t> de maître </a:t>
            </a:r>
            <a:r>
              <a:rPr lang="en-US" dirty="0" err="1"/>
              <a:t>d’ouvrage</a:t>
            </a:r>
            <a:r>
              <a:rPr lang="en-US" dirty="0"/>
              <a:t> (acquisition, </a:t>
            </a:r>
            <a:r>
              <a:rPr lang="en-US" dirty="0" err="1"/>
              <a:t>déconstruction</a:t>
            </a:r>
            <a:r>
              <a:rPr lang="en-US" dirty="0"/>
              <a:t>, </a:t>
            </a:r>
            <a:r>
              <a:rPr lang="en-US" dirty="0" err="1"/>
              <a:t>gestion</a:t>
            </a:r>
            <a:r>
              <a:rPr lang="en-US" dirty="0"/>
              <a:t>, cession, </a:t>
            </a:r>
            <a:r>
              <a:rPr lang="en-US" dirty="0" err="1"/>
              <a:t>conseils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r>
              <a:rPr lang="en-US" dirty="0"/>
              <a:t>Un </a:t>
            </a:r>
            <a:r>
              <a:rPr lang="en-US" dirty="0" err="1"/>
              <a:t>outil</a:t>
            </a:r>
            <a:r>
              <a:rPr lang="en-US" dirty="0"/>
              <a:t> au service du ZAN et de la compensation</a:t>
            </a:r>
          </a:p>
          <a:p>
            <a:r>
              <a:rPr lang="en-US" dirty="0"/>
              <a:t>Un </a:t>
            </a:r>
            <a:r>
              <a:rPr lang="en-US" dirty="0" err="1"/>
              <a:t>programme</a:t>
            </a:r>
            <a:r>
              <a:rPr lang="en-US" dirty="0"/>
              <a:t> </a:t>
            </a:r>
            <a:r>
              <a:rPr lang="en-US" dirty="0" err="1"/>
              <a:t>d’intervention</a:t>
            </a:r>
            <a:r>
              <a:rPr lang="en-US" dirty="0"/>
              <a:t> </a:t>
            </a:r>
            <a:r>
              <a:rPr lang="en-US" dirty="0" err="1"/>
              <a:t>revu</a:t>
            </a:r>
            <a:r>
              <a:rPr lang="en-US" dirty="0"/>
              <a:t> </a:t>
            </a:r>
            <a:r>
              <a:rPr lang="en-US" dirty="0" err="1"/>
              <a:t>tous</a:t>
            </a:r>
            <a:r>
              <a:rPr lang="en-US" dirty="0"/>
              <a:t> les 5 </a:t>
            </a:r>
            <a:r>
              <a:rPr lang="en-US" dirty="0" err="1"/>
              <a:t>ans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264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 descr="RIMG71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83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 descr="RIMG75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34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GTI Sodifa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59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2072106" y="1395749"/>
            <a:ext cx="9144000" cy="1237830"/>
          </a:xfrm>
        </p:spPr>
        <p:txBody>
          <a:bodyPr>
            <a:normAutofit/>
          </a:bodyPr>
          <a:lstStyle/>
          <a:p>
            <a:r>
              <a:rPr lang="en-US" dirty="0"/>
              <a:t>Merci pour </a:t>
            </a:r>
            <a:r>
              <a:rPr lang="en-US" dirty="0" err="1"/>
              <a:t>votre</a:t>
            </a:r>
            <a:r>
              <a:rPr lang="en-US" dirty="0"/>
              <a:t> attention</a:t>
            </a:r>
            <a:br>
              <a:rPr lang="en-US" dirty="0"/>
            </a:br>
            <a:r>
              <a:rPr lang="en-US" dirty="0" err="1"/>
              <a:t>g.lemoine@epf-npdc.fr</a:t>
            </a:r>
            <a:endParaRPr lang="en-US" dirty="0"/>
          </a:p>
        </p:txBody>
      </p:sp>
      <p:pic>
        <p:nvPicPr>
          <p:cNvPr id="2" name="Image 1" descr="logo Lauréat génie écologique_2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27" y="2941053"/>
            <a:ext cx="3921373" cy="3916947"/>
          </a:xfrm>
          <a:prstGeom prst="rect">
            <a:avLst/>
          </a:prstGeom>
        </p:spPr>
      </p:pic>
      <p:pic>
        <p:nvPicPr>
          <p:cNvPr id="4" name="Image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74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75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4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Un  PPI nouveau (2020-2024) !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443" y="1075792"/>
            <a:ext cx="11595887" cy="3832815"/>
          </a:xfrm>
        </p:spPr>
        <p:txBody>
          <a:bodyPr/>
          <a:lstStyle/>
          <a:p>
            <a:r>
              <a:rPr lang="fr-BE" dirty="0"/>
              <a:t>Un document qui présente et cadre la nature de l’intervention de l’EPF</a:t>
            </a:r>
          </a:p>
          <a:p>
            <a:r>
              <a:rPr lang="fr-BE" dirty="0"/>
              <a:t>Un document initialement très technique (nature des travaux et nature des financements..) qui devient un outil plus « philosophique », plus politique.</a:t>
            </a:r>
          </a:p>
          <a:p>
            <a:r>
              <a:rPr lang="fr-BE" dirty="0"/>
              <a:t>Pas de règles « trop » figées. Des règles qui s’adaptent aux besoins des territoires.</a:t>
            </a:r>
          </a:p>
          <a:p>
            <a:r>
              <a:rPr lang="fr-BE" dirty="0"/>
              <a:t>Un document qui a été co-construit (concertation, ateliers techniques et territoriaux, contributions de 31 partenaires</a:t>
            </a:r>
            <a:r>
              <a:rPr lang="fr-FR" dirty="0"/>
              <a:t>, de l’Etat et de la Région ).</a:t>
            </a:r>
          </a:p>
          <a:p>
            <a:r>
              <a:rPr lang="fr-BE" dirty="0"/>
              <a:t>Des « préambules » : lutte contre les inégalités territorales (sociales) et luttes contre  l’effondrement de la biodiversité et le réchauffement climatique, recyclage des maté riaux</a:t>
            </a:r>
            <a:r>
              <a:rPr lang="mr-IN" dirty="0"/>
              <a:t>…</a:t>
            </a:r>
            <a:endParaRPr lang="fr-BE" dirty="0"/>
          </a:p>
          <a:p>
            <a:r>
              <a:rPr lang="fr-BE" dirty="0"/>
              <a:t>Des usages temporaires encouragés (biodiversité, agricuture urbaine, street art, écopâturage</a:t>
            </a:r>
            <a:r>
              <a:rPr lang="mr-IN" dirty="0"/>
              <a:t>…</a:t>
            </a:r>
            <a:r>
              <a:rPr lang="fr-FR" dirty="0"/>
              <a:t>)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371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4023" y="1169371"/>
            <a:ext cx="11595887" cy="3832815"/>
          </a:xfrm>
        </p:spPr>
        <p:txBody>
          <a:bodyPr/>
          <a:lstStyle/>
          <a:p>
            <a:r>
              <a:rPr lang="fr-FR" dirty="0"/>
              <a:t>0 – Je me préoccupe de la présence d’éléments de biodiversité sur ma zone de chantier, avant d’intervenir</a:t>
            </a:r>
          </a:p>
          <a:p>
            <a:r>
              <a:rPr lang="fr-FR" dirty="0"/>
              <a:t>1 -</a:t>
            </a:r>
            <a:r>
              <a:rPr lang="fr-FR" b="1" dirty="0"/>
              <a:t> </a:t>
            </a:r>
            <a:r>
              <a:rPr lang="fr-FR" dirty="0"/>
              <a:t>Je préserve les espèces protégées (et patrimoniales) présentes sur ma zone de chantier</a:t>
            </a:r>
          </a:p>
          <a:p>
            <a:r>
              <a:rPr lang="fr-FR" dirty="0"/>
              <a:t>2 – Je préserve tous les arbres et toute la végétation présente (sauf si contraintes techniques : pollution, remblais à évacuer, arbres et arbustes à proximité des bâtiments à démolir)</a:t>
            </a:r>
          </a:p>
          <a:p>
            <a:r>
              <a:rPr lang="fr-FR" dirty="0"/>
              <a:t>3 - Si je dois couper des arbres, arbustes et lierres, je ne le fais qu’en hiver (octobre à mi-mars) et je vérifie que les cavités dans les arbres n’accueillent pas de chauves-souris hivernantes</a:t>
            </a:r>
          </a:p>
          <a:p>
            <a:r>
              <a:rPr lang="fr-FR" dirty="0"/>
              <a:t>4 - Je protège les troncs et les racines des arbres en place par la mise en place de protections adaptées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393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7496" y="1490213"/>
            <a:ext cx="11595887" cy="4044313"/>
          </a:xfrm>
        </p:spPr>
        <p:txBody>
          <a:bodyPr/>
          <a:lstStyle/>
          <a:p>
            <a:r>
              <a:rPr lang="fr-FR" dirty="0"/>
              <a:t>5 – Je ne déplace et plante un arbre qu’en automne et hiver</a:t>
            </a:r>
          </a:p>
          <a:p>
            <a:r>
              <a:rPr lang="fr-FR" dirty="0"/>
              <a:t>6 – Je préserve les sols et pelouses/prairies présentes</a:t>
            </a:r>
          </a:p>
          <a:p>
            <a:r>
              <a:rPr lang="fr-FR" dirty="0"/>
              <a:t>7 – Je préserve les mares et dépressions humides</a:t>
            </a:r>
          </a:p>
          <a:p>
            <a:r>
              <a:rPr lang="fr-FR" dirty="0"/>
              <a:t>8 – Si je détruis une mare, j’interviens en hiver  et je fais un inventaire préalable</a:t>
            </a:r>
          </a:p>
          <a:p>
            <a:r>
              <a:rPr lang="fr-FR" dirty="0"/>
              <a:t>9 – Je préserve les cavités favorables aux chiroptères</a:t>
            </a:r>
          </a:p>
          <a:p>
            <a:r>
              <a:rPr lang="fr-FR" dirty="0"/>
              <a:t>10 - Je ne détruis pas une cave en hiver sans inventaire</a:t>
            </a:r>
          </a:p>
          <a:p>
            <a:r>
              <a:rPr lang="fr-FR" dirty="0"/>
              <a:t>11 - Je ne détruis pas des combles ou un grenier en été sans inventaire</a:t>
            </a:r>
          </a:p>
          <a:p>
            <a:r>
              <a:rPr lang="fr-FR" dirty="0"/>
              <a:t>12 - Je dispose des plaques « herpétologiques » sur le chantier, loin des zones de circulation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 </a:t>
            </a:r>
          </a:p>
          <a:p>
            <a:endParaRPr lang="fr-FR" dirty="0"/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745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 descr="RIMG79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94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RIMG43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60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règles « de bon sens » pour la prise en compte de la biodiversité sur un chantier</a:t>
            </a:r>
            <a:br>
              <a:rPr lang="fr-FR" dirty="0"/>
            </a:b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13 – Si c’est possible, je crée une dépression humide (mare à boue) et gère les eaux sur site (profil concave)</a:t>
            </a:r>
          </a:p>
          <a:p>
            <a:r>
              <a:rPr lang="fr-FR" dirty="0"/>
              <a:t>14 - Je vérifie qu’il n’y a pas de nids sur les façades des bâtiments</a:t>
            </a:r>
          </a:p>
          <a:p>
            <a:r>
              <a:rPr lang="fr-FR" dirty="0"/>
              <a:t>15 - Je vérifie qu’il n’y a pas de rapaces nocturnes dans les greniers </a:t>
            </a:r>
          </a:p>
          <a:p>
            <a:r>
              <a:rPr lang="fr-FR" dirty="0"/>
              <a:t>16 – Je suis attentif à la présence de pelotes de rejection</a:t>
            </a:r>
          </a:p>
          <a:p>
            <a:r>
              <a:rPr lang="fr-FR" dirty="0"/>
              <a:t>17 - Je propose un plan de circulation qui impacte au minimum les sols </a:t>
            </a:r>
          </a:p>
          <a:p>
            <a:r>
              <a:rPr lang="fr-FR" dirty="0"/>
              <a:t>18 - J’identifie et traite les espèces exotiques envahissantes </a:t>
            </a:r>
          </a:p>
          <a:p>
            <a:r>
              <a:rPr lang="fr-FR" dirty="0"/>
              <a:t>19 - J’évite de laisser sur place des bacs qui stockent de l’eau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42436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37756E94F054DA7BB41554EB9CF8B" ma:contentTypeVersion="7" ma:contentTypeDescription="Crée un document." ma:contentTypeScope="" ma:versionID="42604abc525832d29a65b5c3ce378c71">
  <xsd:schema xmlns:xsd="http://www.w3.org/2001/XMLSchema" xmlns:xs="http://www.w3.org/2001/XMLSchema" xmlns:p="http://schemas.microsoft.com/office/2006/metadata/properties" xmlns:ns2="5ca908ae-d96b-45fe-8961-4897c443e6a8" targetNamespace="http://schemas.microsoft.com/office/2006/metadata/properties" ma:root="true" ma:fieldsID="e47279782066bcb73d9deefcf2230587" ns2:_="">
    <xsd:import namespace="5ca908ae-d96b-45fe-8961-4897c443e6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908ae-d96b-45fe-8961-4897c443e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DFC9F5-9E64-4014-8EC5-6438B66C28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908ae-d96b-45fe-8961-4897c443e6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321B8F-7EB2-4ABD-9005-4C772BF4CAE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F35D6C3-83F9-49A4-8AFC-35D92E734A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1079</Words>
  <Application>Microsoft Office PowerPoint</Application>
  <PresentationFormat>Breitbild</PresentationFormat>
  <Paragraphs>90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Arial</vt:lpstr>
      <vt:lpstr>Calibri</vt:lpstr>
      <vt:lpstr>Lato</vt:lpstr>
      <vt:lpstr>Couvertures</vt:lpstr>
      <vt:lpstr>Contenu</vt:lpstr>
      <vt:lpstr>Prise en compte de la biodiversité dans l’intervention de l’EPF N-PdC</vt:lpstr>
      <vt:lpstr>Qu’est-ce que l’EPF Nord – Pas de Calais ?</vt:lpstr>
      <vt:lpstr>PowerPoint-Präsentation</vt:lpstr>
      <vt:lpstr>Un  PPI nouveau (2020-2024) !</vt:lpstr>
      <vt:lpstr>Les règles « de bon sens » pour la prise en compte de la biodiversité sur un chantier </vt:lpstr>
      <vt:lpstr>Les règles « de bon sens » pour la prise en compte de la biodiversité sur un chantier </vt:lpstr>
      <vt:lpstr>Les règles « de bon sens » pour la prise en compte de la biodiversité sur un chantier </vt:lpstr>
      <vt:lpstr>PowerPoint-Präsentation</vt:lpstr>
      <vt:lpstr>Les règles « de bon sens » pour la prise en compte de la biodiversité sur un chantier </vt:lpstr>
      <vt:lpstr>PowerPoint-Präsentation</vt:lpstr>
      <vt:lpstr>PowerPoint-Präsentation</vt:lpstr>
      <vt:lpstr>Les règles « de bon sens » pour la prise en compte de la biodiversité sur un chantier </vt:lpstr>
      <vt:lpstr>PowerPoint-Präsentation</vt:lpstr>
      <vt:lpstr>PowerPoint-Präsentation</vt:lpstr>
      <vt:lpstr>Les règles « de bon sens » pour la prise en compte de la biodiversité sur un chantier </vt:lpstr>
      <vt:lpstr>PowerPoint-Präsentation</vt:lpstr>
      <vt:lpstr>PowerPoint-Präsentation</vt:lpstr>
      <vt:lpstr>Et après le chantier ?</vt:lpstr>
      <vt:lpstr>Des innovations sur les espaces urbains déconstruits et temporairement disponibles  (le temps du portage):</vt:lpstr>
      <vt:lpstr>PowerPoint-Präsentation</vt:lpstr>
      <vt:lpstr>PowerPoint-Präsentation</vt:lpstr>
      <vt:lpstr>PowerPoint-Präsentation</vt:lpstr>
      <vt:lpstr>Merci pour votre attention g.lemoine@epf-npdc.fr</vt:lpstr>
    </vt:vector>
  </TitlesOfParts>
  <Company>Université Catholique de 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Jimmy Havenith</dc:creator>
  <cp:lastModifiedBy>Julian Fieml</cp:lastModifiedBy>
  <cp:revision>43</cp:revision>
  <dcterms:created xsi:type="dcterms:W3CDTF">2019-10-14T08:46:11Z</dcterms:created>
  <dcterms:modified xsi:type="dcterms:W3CDTF">2022-06-15T08:51:54Z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0x0101005DB37756E94F054DA7BB41554EB9CF8B</vt:lpwstr>
  </property>
</Properties>
</file>