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FAEE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0299" autoAdjust="0"/>
  </p:normalViewPr>
  <p:slideViewPr>
    <p:cSldViewPr>
      <p:cViewPr varScale="1">
        <p:scale>
          <a:sx n="100" d="100"/>
          <a:sy n="100" d="100"/>
        </p:scale>
        <p:origin x="19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E467D-DA36-4512-B9B2-769535547435}" type="datetimeFigureOut">
              <a:rPr lang="fr-BE" smtClean="0"/>
              <a:pPr/>
              <a:t>15-06-22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5A7EE-6E4E-44D7-B365-6B828ED23FB2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776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F6A6-A8F6-4D2D-B7A0-DDAD1E975F21}" type="datetimeFigureOut">
              <a:rPr lang="fr-BE" smtClean="0"/>
              <a:pPr/>
              <a:t>15-06-22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AC639-6D4E-421E-BDAF-73DF92CD3507}" type="slidenum">
              <a:rPr lang="fr-BE" smtClean="0"/>
              <a:pPr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554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99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‹Nr.›</a:t>
            </a:fld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fondPPT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75656" y="2060848"/>
            <a:ext cx="7211144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76256" y="6448251"/>
            <a:ext cx="936104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accent5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00392" y="6448251"/>
            <a:ext cx="576064" cy="365125"/>
          </a:xfrm>
          <a:prstGeom prst="rect">
            <a:avLst/>
          </a:prstGeom>
        </p:spPr>
        <p:txBody>
          <a:bodyPr anchor="ctr"/>
          <a:lstStyle>
            <a:lvl1pPr algn="r">
              <a:defRPr sz="1000" b="1">
                <a:solidFill>
                  <a:srgbClr val="000099"/>
                </a:solidFill>
                <a:latin typeface="Montserrat" pitchFamily="50" charset="0"/>
                <a:cs typeface="Montserrat" pitchFamily="50" charset="0"/>
              </a:defRPr>
            </a:lvl1pPr>
          </a:lstStyle>
          <a:p>
            <a:fld id="{59649E7E-1DDF-4917-9840-1400783AFAEF}" type="slidenum">
              <a:rPr lang="fr-BE" smtClean="0"/>
              <a:pPr/>
              <a:t>‹Nr.›</a:t>
            </a:fld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132"/>
            <a:ext cx="2051720" cy="8285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57" y="6227725"/>
            <a:ext cx="439751" cy="5916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" r="62813" b="1"/>
          <a:stretch/>
        </p:blipFill>
        <p:spPr>
          <a:xfrm>
            <a:off x="5959785" y="6227725"/>
            <a:ext cx="431983" cy="5856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000099"/>
          </a:solidFill>
          <a:latin typeface="Montserrat" pitchFamily="50" charset="0"/>
          <a:ea typeface="+mj-ea"/>
          <a:cs typeface="Montserrat" pitchFamily="50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FAEE5"/>
        </a:buClr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Montserrat" pitchFamily="50" charset="0"/>
          <a:ea typeface="+mn-ea"/>
          <a:cs typeface="Montserrat" pitchFamily="50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83768" y="2564904"/>
            <a:ext cx="6660232" cy="1611611"/>
          </a:xfrm>
        </p:spPr>
        <p:txBody>
          <a:bodyPr anchor="t" anchorCtr="0">
            <a:normAutofit fontScale="90000"/>
          </a:bodyPr>
          <a:lstStyle/>
          <a:p>
            <a:pPr algn="l"/>
            <a:r>
              <a:rPr lang="fr-BE" sz="3600" dirty="0"/>
              <a:t>Séminaire de lancement</a:t>
            </a:r>
            <a:br>
              <a:rPr lang="fr-BE" sz="3600" dirty="0"/>
            </a:br>
            <a:r>
              <a:rPr lang="fr-BE" sz="3600" dirty="0"/>
              <a:t>Atelier 1: « Trame bleue »</a:t>
            </a:r>
            <a:br>
              <a:rPr lang="fr-BE" sz="3200" dirty="0">
                <a:solidFill>
                  <a:srgbClr val="000099"/>
                </a:solidFill>
                <a:latin typeface="Montserrat" pitchFamily="50" charset="0"/>
              </a:rPr>
            </a:br>
            <a:r>
              <a:rPr lang="fr-BE" sz="2400" dirty="0">
                <a:solidFill>
                  <a:srgbClr val="9FAEE5"/>
                </a:solidFill>
                <a:latin typeface="Montserrat" pitchFamily="50" charset="0"/>
              </a:rPr>
              <a:t>17 novembre 2016</a:t>
            </a:r>
            <a:br>
              <a:rPr lang="fr-BE" sz="3200" dirty="0">
                <a:solidFill>
                  <a:srgbClr val="9FAEE5"/>
                </a:solidFill>
                <a:latin typeface="Montserrat" pitchFamily="50" charset="0"/>
              </a:rPr>
            </a:br>
            <a:endParaRPr lang="fr-BE" sz="3200" dirty="0">
              <a:solidFill>
                <a:srgbClr val="000099"/>
              </a:solidFill>
              <a:latin typeface="Montserrat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83768" y="66690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PROGRAMME DE COOPÉRATION TRANSFRONTALIÈRE</a:t>
            </a:r>
          </a:p>
          <a:p>
            <a:r>
              <a:rPr lang="nl-NL" sz="10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GRENSOVERSCHRIJDEND SAMENWERKINKSPROGRAMMA</a:t>
            </a:r>
            <a:endParaRPr lang="fr-BE" sz="1000" b="1" dirty="0">
              <a:solidFill>
                <a:srgbClr val="9FAEE5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fr-BE" sz="10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1" y="6475413"/>
            <a:ext cx="9143999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700" b="1" dirty="0">
                <a:solidFill>
                  <a:srgbClr val="000099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AVEC LE SOUTIEN DU FONDS EUROPÉEN DE DÉVELOPPEMENT RÉGIONAL</a:t>
            </a:r>
          </a:p>
          <a:p>
            <a:pPr algn="ctr"/>
            <a:r>
              <a:rPr lang="nl-NL" sz="700" b="1" dirty="0">
                <a:solidFill>
                  <a:srgbClr val="9FAEE5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MET STEUN VAN HET EUROPEES FONDS VOOR REGIONALE ONTWIKKELING</a:t>
            </a:r>
            <a:endParaRPr lang="fr-BE" sz="700" b="1" dirty="0">
              <a:solidFill>
                <a:srgbClr val="000099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1062311" cy="10623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35" y="4089969"/>
            <a:ext cx="1062311" cy="10623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4" y="4102866"/>
            <a:ext cx="1062311" cy="106231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9" y="4115763"/>
            <a:ext cx="1062311" cy="10623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96980"/>
            <a:ext cx="4713669" cy="1903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2</a:t>
            </a:fld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4848" y="566192"/>
            <a:ext cx="8229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000099"/>
                </a:solidFill>
                <a:latin typeface="Montserrat" pitchFamily="50" charset="0"/>
                <a:ea typeface="+mj-ea"/>
                <a:cs typeface="Montserrat" pitchFamily="50" charset="0"/>
              </a:defRPr>
            </a:lvl1pPr>
          </a:lstStyle>
          <a:p>
            <a:r>
              <a:rPr lang="fr-FR" dirty="0"/>
              <a:t>Constat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052736"/>
            <a:ext cx="8229600" cy="4056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FAEE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fr-FR">
                <a:solidFill>
                  <a:schemeClr val="accent4"/>
                </a:solidFill>
              </a:rPr>
              <a:t> Cohésion transfrontalière concernant la gestion du bassin versant de la Sambre ?</a:t>
            </a:r>
            <a:endParaRPr lang="fr-FR" dirty="0">
              <a:solidFill>
                <a:schemeClr val="accent4"/>
              </a:solidFill>
            </a:endParaRPr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9" y="2132856"/>
            <a:ext cx="5735845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9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3</a:t>
            </a:fld>
            <a:endParaRPr lang="fr-BE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-171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>
                <a:solidFill>
                  <a:srgbClr val="000099"/>
                </a:solidFill>
                <a:latin typeface="Montserrat"/>
              </a:rPr>
              <a:t>Objectifs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010901"/>
            <a:ext cx="33123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4"/>
                </a:solidFill>
                <a:latin typeface="Montserrat"/>
              </a:rPr>
              <a:t>Identifier les moyens et les actions à mettre en œuvre permettant une gestion concertée des continuités écologiques aquatiques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400" dirty="0">
              <a:solidFill>
                <a:schemeClr val="accent4"/>
              </a:solidFill>
              <a:latin typeface="Montserrat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4"/>
                </a:solidFill>
                <a:latin typeface="Montserrat"/>
              </a:rPr>
              <a:t>Comment restaurer la Trame bleue dans le milieu urbanisé d’un territoire transfrontalier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12" y="849486"/>
            <a:ext cx="8928992" cy="78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accent4"/>
                </a:solidFill>
                <a:latin typeface="Montserrat"/>
              </a:rPr>
              <a:t>Définir les forces, faiblesses et enjeux du territoire de la Sambre transfrontalière et s’accorder collectivement sur une trame bleue </a:t>
            </a:r>
          </a:p>
        </p:txBody>
      </p:sp>
      <p:pic>
        <p:nvPicPr>
          <p:cNvPr id="9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079"/>
            <a:ext cx="5839077" cy="41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5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4</a:t>
            </a:fld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67444" y="4604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rgbClr val="000099"/>
                </a:solidFill>
                <a:latin typeface="Montserrat"/>
              </a:rPr>
              <a:t>Résultats attendus de cet atelier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492896"/>
            <a:ext cx="8964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accent4"/>
                </a:solidFill>
                <a:latin typeface="Montserrat"/>
              </a:rPr>
              <a:t>Dégager une stratégie commune et globale (méthodes et moyens) à mettre en place afin d’aboutir à une gestion concertée du bassin versant de la Sambre transfrontalière ?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400" dirty="0">
              <a:solidFill>
                <a:schemeClr val="accent4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676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5</a:t>
            </a:fld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323528" y="908720"/>
            <a:ext cx="8496944" cy="885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BE" sz="1200" dirty="0">
                <a:solidFill>
                  <a:schemeClr val="accent4"/>
                </a:solidFill>
                <a:latin typeface="Montserrat"/>
              </a:rPr>
              <a:t>Indentification des secteurs à enjeux sur le territoire du projet afin d’engager une première démarche d’action collective ? </a:t>
            </a:r>
          </a:p>
          <a:p>
            <a:pPr algn="just">
              <a:lnSpc>
                <a:spcPct val="150000"/>
              </a:lnSpc>
            </a:pPr>
            <a:r>
              <a:rPr lang="fr-BE" sz="1200" dirty="0">
                <a:solidFill>
                  <a:schemeClr val="accent4"/>
                </a:solidFill>
                <a:latin typeface="Montserrat"/>
              </a:rPr>
              <a:t>Quelles actions concrètes ? Quelles instances ? Quelles échelles d’intervention ?</a:t>
            </a:r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16" y="1794347"/>
            <a:ext cx="6252767" cy="4437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021" y="0"/>
            <a:ext cx="60561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>
                <a:solidFill>
                  <a:srgbClr val="000099"/>
                </a:solidFill>
                <a:latin typeface="Montserrat"/>
              </a:rPr>
              <a:t>Résultats attendus de cet atelier</a:t>
            </a:r>
          </a:p>
        </p:txBody>
      </p:sp>
    </p:spTree>
    <p:extLst>
      <p:ext uri="{BB962C8B-B14F-4D97-AF65-F5344CB8AC3E}">
        <p14:creationId xmlns:p14="http://schemas.microsoft.com/office/powerpoint/2010/main" val="10791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6</a:t>
            </a:fld>
            <a:endParaRPr lang="fr-BE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467544" y="1317104"/>
            <a:ext cx="8229600" cy="4056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FAEE5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Montserrat" pitchFamily="50" charset="0"/>
                <a:ea typeface="+mn-ea"/>
                <a:cs typeface="Montserrat" pitchFamily="50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BE">
                <a:solidFill>
                  <a:schemeClr val="accent4"/>
                </a:solidFill>
              </a:rPr>
              <a:t> Définir les espèces cibles sur lesquelles s’appuyer pour restaurer des continuités écologiques sur la bassin versant de la Sambre transfrontalière</a:t>
            </a: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230425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ACDC8E-0222-4BCD-A7FB-B7EE68099609}" type="datetime1">
              <a:rPr lang="fr-BE" smtClean="0"/>
              <a:pPr/>
              <a:t>15-06-22</a:t>
            </a:fld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9649E7E-1DDF-4917-9840-1400783AFAEF}" type="slidenum">
              <a:rPr lang="fr-BE" smtClean="0"/>
              <a:pPr/>
              <a:t>7</a:t>
            </a:fld>
            <a:endParaRPr lang="fr-BE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824518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>
                <a:solidFill>
                  <a:srgbClr val="000099"/>
                </a:solidFill>
                <a:latin typeface="Montserrat"/>
              </a:rPr>
              <a:t>Les intervenants de cet atelier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2287319"/>
            <a:ext cx="89644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2"/>
                </a:solidFill>
                <a:latin typeface="Montserrat"/>
              </a:rPr>
              <a:t>Stéphane JOURDAN, </a:t>
            </a:r>
            <a:r>
              <a:rPr lang="fr-FR" sz="2400" i="1" dirty="0">
                <a:solidFill>
                  <a:schemeClr val="tx2"/>
                </a:solidFill>
                <a:latin typeface="Montserrat"/>
              </a:rPr>
              <a:t>Chef de service « Milieux Aquatiques et Maîtrise d’Ouvrage », Agence de l’Eau Artois – Picardie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fr-FR" sz="2400" i="1" dirty="0">
              <a:solidFill>
                <a:schemeClr val="tx2"/>
              </a:solidFill>
              <a:latin typeface="Montserrat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i="1">
                <a:solidFill>
                  <a:schemeClr val="tx2"/>
                </a:solidFill>
                <a:latin typeface="Montserrat"/>
              </a:rPr>
              <a:t>Olivier COLLETTE, </a:t>
            </a:r>
            <a:r>
              <a:rPr lang="fr-FR" sz="2400" i="1" dirty="0">
                <a:solidFill>
                  <a:schemeClr val="tx2"/>
                </a:solidFill>
                <a:latin typeface="Montserrat"/>
              </a:rPr>
              <a:t>Contrat de rivière Sambre et affluents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2400" dirty="0">
              <a:solidFill>
                <a:schemeClr val="tx2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2400" dirty="0">
              <a:solidFill>
                <a:schemeClr val="tx2"/>
              </a:solidFill>
              <a:latin typeface="Montserrat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fr-FR" sz="2400" dirty="0">
              <a:solidFill>
                <a:schemeClr val="tx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278357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Bildschirmpräsentation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Montserrat</vt:lpstr>
      <vt:lpstr>Open Sans</vt:lpstr>
      <vt:lpstr>Wingdings</vt:lpstr>
      <vt:lpstr>Thème Office</vt:lpstr>
      <vt:lpstr>Séminaire de lancement Atelier 1: « Trame bleue » 17 novembre 2016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MASA</dc:creator>
  <cp:lastModifiedBy>Julian Fieml</cp:lastModifiedBy>
  <cp:revision>37</cp:revision>
  <dcterms:created xsi:type="dcterms:W3CDTF">2011-11-07T15:20:13Z</dcterms:created>
  <dcterms:modified xsi:type="dcterms:W3CDTF">2022-06-15T09:51:11Z</dcterms:modified>
</cp:coreProperties>
</file>