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  <p:sldMasterId id="2147484240" r:id="rId2"/>
  </p:sldMasterIdLst>
  <p:notesMasterIdLst>
    <p:notesMasterId r:id="rId36"/>
  </p:notesMasterIdLst>
  <p:handoutMasterIdLst>
    <p:handoutMasterId r:id="rId37"/>
  </p:handoutMasterIdLst>
  <p:sldIdLst>
    <p:sldId id="359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23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50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8" r:id="rId34"/>
    <p:sldId id="349" r:id="rId35"/>
  </p:sldIdLst>
  <p:sldSz cx="9144000" cy="6858000" type="screen4x3"/>
  <p:notesSz cx="9872663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FF66FF"/>
    <a:srgbClr val="FFEC5D"/>
    <a:srgbClr val="FFF7B9"/>
    <a:srgbClr val="04617B"/>
    <a:srgbClr val="4BB7E7"/>
    <a:srgbClr val="459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9" autoAdjust="0"/>
  </p:normalViewPr>
  <p:slideViewPr>
    <p:cSldViewPr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9725"/>
          </a:xfrm>
          <a:prstGeom prst="rect">
            <a:avLst/>
          </a:prstGeom>
        </p:spPr>
        <p:txBody>
          <a:bodyPr vert="horz" lIns="95227" tIns="47614" rIns="95227" bIns="47614" rtlCol="0"/>
          <a:lstStyle>
            <a:lvl1pPr algn="l">
              <a:defRPr sz="13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39725"/>
          </a:xfrm>
          <a:prstGeom prst="rect">
            <a:avLst/>
          </a:prstGeom>
        </p:spPr>
        <p:txBody>
          <a:bodyPr vert="horz" lIns="95227" tIns="47614" rIns="95227" bIns="47614" rtlCol="0"/>
          <a:lstStyle>
            <a:lvl1pPr algn="r">
              <a:defRPr sz="1300"/>
            </a:lvl1pPr>
          </a:lstStyle>
          <a:p>
            <a:pPr>
              <a:defRPr/>
            </a:pPr>
            <a:fld id="{86B170AF-E2EA-4AF3-997C-4823DC498DD8}" type="datetimeFigureOut">
              <a:rPr lang="fr-BE"/>
              <a:pPr>
                <a:defRPr/>
              </a:pPr>
              <a:t>15-06-22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6725" cy="339725"/>
          </a:xfrm>
          <a:prstGeom prst="rect">
            <a:avLst/>
          </a:prstGeom>
        </p:spPr>
        <p:txBody>
          <a:bodyPr vert="horz" lIns="95227" tIns="47614" rIns="95227" bIns="4761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8312" cy="339725"/>
          </a:xfrm>
          <a:prstGeom prst="rect">
            <a:avLst/>
          </a:prstGeom>
        </p:spPr>
        <p:txBody>
          <a:bodyPr vert="horz" lIns="95227" tIns="47614" rIns="95227" bIns="47614" rtlCol="0" anchor="b"/>
          <a:lstStyle>
            <a:lvl1pPr algn="r">
              <a:defRPr sz="1300"/>
            </a:lvl1pPr>
          </a:lstStyle>
          <a:p>
            <a:pPr>
              <a:defRPr/>
            </a:pPr>
            <a:fld id="{630C356A-89F9-4772-A294-5D3338B73E83}" type="slidenum">
              <a:rPr lang="fr-BE"/>
              <a:pPr>
                <a:defRPr/>
              </a:pPr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0881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9725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pPr>
              <a:defRPr/>
            </a:pPr>
            <a:fld id="{AB59F2AB-BBE0-447D-89BF-E9589E9A0A11}" type="datetimeFigureOut">
              <a:rPr lang="fr-BE"/>
              <a:pPr>
                <a:defRPr/>
              </a:pPr>
              <a:t>15-06-22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2" rIns="91422" bIns="45712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7813" cy="3059113"/>
          </a:xfrm>
          <a:prstGeom prst="rect">
            <a:avLst/>
          </a:prstGeom>
        </p:spPr>
        <p:txBody>
          <a:bodyPr vert="horz" lIns="91422" tIns="45712" rIns="91422" bIns="45712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39725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C8F21C86-3CD7-4313-9F06-11F228EE8976}" type="slidenum">
              <a:rPr lang="fr-BE"/>
              <a:pPr>
                <a:defRPr/>
              </a:pPr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1080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FC8CF-5689-4B6A-8CFE-EC09DAB79268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202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FC8CF-5689-4B6A-8CFE-EC09DAB79268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513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FC8CF-5689-4B6A-8CFE-EC09DAB79268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135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F21C86-3CD7-4313-9F06-11F228EE8976}" type="slidenum">
              <a:rPr lang="fr-BE" smtClean="0"/>
              <a:pPr>
                <a:defRPr/>
              </a:pPr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654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2AE1-D89B-4AA9-A42B-D8CFC53643A3}" type="datetime1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17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5073-EA9A-4171-A97F-C2758611B0A6}" type="datetime1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764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B198-FF1B-43AA-9908-856B585DE7CC}" type="datetime1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470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536" y="5954256"/>
            <a:ext cx="9908200" cy="18672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2EFC188D-A6EB-4072-A8A3-CD133E758F2E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4624"/>
            <a:ext cx="1534929" cy="1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8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E2A7611B-13BF-4B1E-8762-C281D14D8CB3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411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1EB9F-511D-4920-92ED-B8CE136EDD09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745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08FF177D-F8D0-4C1C-AF0E-64FE62413109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422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C222B950-E97E-40BA-810B-7EEFE726B3D9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002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7E2AC705-D5D0-4F30-9DD4-C2AC753082F3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12448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04DA0C1F-A59F-4670-BA04-7FCE7FF97932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8732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808708D0-E79E-457F-BB0F-DB8B508B5970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878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4424-EAB8-4DB3-B6A6-AF5A3154182A}" type="datetime1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1924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378D9A86-689E-4F7E-923E-62BBF4921796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10063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3D02A3A8-49CF-4BF9-A3AA-28BC88BF883F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61566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4F32ACD0-D9A5-476A-BDDB-C05D0A9E7187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71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3ED3163-8DC5-4EAE-8007-3F9DD07337DC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299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6DDD-3FC6-476A-9CD4-FB2BB51C280B}" type="datetime1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472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86C0-505D-4195-9B6B-2894C6BF7ACC}" type="datetime1">
              <a:rPr lang="fr-BE" smtClean="0"/>
              <a:t>15-06-22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812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62280-FCF0-4A2B-970D-DD81BB4BD216}" type="datetime1">
              <a:rPr lang="fr-BE" smtClean="0"/>
              <a:t>15-06-22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073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8A2D-C705-4834-8277-87A2552D0581}" type="datetime1">
              <a:rPr lang="fr-BE" smtClean="0"/>
              <a:t>15-06-22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615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0894-84EA-4806-95B3-0D5B2634D4AE}" type="datetime1">
              <a:rPr lang="fr-BE" smtClean="0"/>
              <a:t>15-06-22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10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46F0-0FFE-46CE-AD1E-853C2C255157}" type="datetime1">
              <a:rPr lang="fr-BE" smtClean="0"/>
              <a:t>15-06-22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551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09E9-076D-4144-822F-CD9E669A307C}" type="datetime1">
              <a:rPr lang="fr-BE" smtClean="0"/>
              <a:t>15-06-22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Contrat de Rivière Sambre et Affluents ASBL - JWE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12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32BB-B73C-4400-B45B-35436DFB70ED}" type="datetime1">
              <a:rPr lang="fr-BE" smtClean="0"/>
              <a:t>15-06-22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Contrat de Rivière Sambre et Affluents ASBL - JWE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4507-B758-49BB-A86A-B6A3447A08C1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31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5536" y="5954256"/>
            <a:ext cx="9908200" cy="1867232"/>
          </a:xfrm>
          <a:prstGeom prst="rect">
            <a:avLst/>
          </a:prstGeom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7130535D-EC31-4998-B3D9-7551F86C757A}" type="datetime1">
              <a:rPr lang="fr-BE" smtClean="0"/>
              <a:t>15-06-22</a:t>
            </a:fld>
            <a:endParaRPr lang="fr-BE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BE"/>
              <a:t>Contrat de Rivière Sambre et Affluents ASBL - JWE 2017</a:t>
            </a:r>
            <a:endParaRPr lang="fr-BE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3ED3163-8DC5-4EAE-8007-3F9DD07337D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459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Séminaire de Lancement du projet </a:t>
            </a:r>
            <a:r>
              <a:rPr lang="fr-BE" dirty="0" err="1"/>
              <a:t>Interreg</a:t>
            </a:r>
            <a:r>
              <a:rPr lang="fr-BE" dirty="0"/>
              <a:t> V A-</a:t>
            </a:r>
            <a:r>
              <a:rPr lang="fr-BE" dirty="0" err="1"/>
              <a:t>TVBuONAIR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Ateliers Techniciens: Comment intégrer la Trame verte et bleu de manière Transfrontalière</a:t>
            </a:r>
          </a:p>
          <a:p>
            <a:r>
              <a:rPr lang="fr-BE" dirty="0"/>
              <a:t>Les connectivités écologiques en zones frontalières</a:t>
            </a:r>
          </a:p>
        </p:txBody>
      </p:sp>
    </p:spTree>
    <p:extLst>
      <p:ext uri="{BB962C8B-B14F-4D97-AF65-F5344CB8AC3E}">
        <p14:creationId xmlns:p14="http://schemas.microsoft.com/office/powerpoint/2010/main" val="58477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125973"/>
            <a:ext cx="684076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+mj-lt"/>
                <a:ea typeface="+mj-ea"/>
                <a:cs typeface="+mj-cs"/>
              </a:rPr>
              <a:t>Création de zones d’habitats et de sites de reproduction au niveau des annexes fluviales de la Basse Sambre en vue de préserver et de redévelopper la faune aquatique</a:t>
            </a:r>
            <a:endParaRPr lang="fr-BE" altLang="fr-FR" sz="2400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060848"/>
            <a:ext cx="11299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:\Users\Maison de la pêche\Desktop\DSC041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78641" y="2056372"/>
            <a:ext cx="4586718" cy="322022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3" name="Picture 11" descr="C:\Users\Maison de la pêche\AppData\Local\Microsoft\Windows\Temporary Internet Files\Content.Outlook\09M887K8\logo couleurs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243" y="3500724"/>
            <a:ext cx="1102643" cy="10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6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Titre 2"/>
          <p:cNvSpPr>
            <a:spLocks noGrp="1"/>
          </p:cNvSpPr>
          <p:nvPr>
            <p:ph type="title"/>
          </p:nvPr>
        </p:nvSpPr>
        <p:spPr bwMode="auto">
          <a:xfrm>
            <a:off x="395536" y="44624"/>
            <a:ext cx="7886700" cy="1325563"/>
          </a:xfrm>
        </p:spPr>
        <p:txBody>
          <a:bodyPr>
            <a:normAutofit/>
          </a:bodyPr>
          <a:lstStyle/>
          <a:p>
            <a:r>
              <a:rPr lang="fr-FR" altLang="fr-FR" sz="3200" dirty="0">
                <a:effectLst/>
                <a:latin typeface="+mn-lt"/>
                <a:cs typeface="Times New Roman" pitchFamily="18" charset="0"/>
              </a:rPr>
              <a:t>Présentation </a:t>
            </a:r>
            <a:r>
              <a:rPr lang="fr-FR" altLang="fr-FR" sz="3200" dirty="0">
                <a:latin typeface="+mn-lt"/>
                <a:cs typeface="Times New Roman" pitchFamily="18" charset="0"/>
              </a:rPr>
              <a:t>et contexte</a:t>
            </a:r>
            <a:endParaRPr lang="fr-BE" altLang="fr-FR" sz="3200" dirty="0">
              <a:latin typeface="+mn-lt"/>
              <a:cs typeface="Times New Roman" pitchFamily="18" charset="0"/>
            </a:endParaRPr>
          </a:p>
        </p:txBody>
      </p:sp>
      <p:sp>
        <p:nvSpPr>
          <p:cNvPr id="1126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3483C288-EB79-41BA-AA7C-C4B7285ECF14}" type="slidenum">
              <a:rPr lang="fr-BE" altLang="fr-FR" smtClean="0">
                <a:latin typeface="Calibri" charset="0"/>
              </a:rPr>
              <a:pPr eaLnBrk="1" hangingPunct="1"/>
              <a:t>11</a:t>
            </a:fld>
            <a:endParaRPr lang="fr-BE" altLang="fr-FR">
              <a:latin typeface="Calibri" charset="0"/>
            </a:endParaRPr>
          </a:p>
        </p:txBody>
      </p:sp>
      <p:sp>
        <p:nvSpPr>
          <p:cNvPr id="11267" name="Espace réservé du contenu 2"/>
          <p:cNvSpPr txBox="1">
            <a:spLocks/>
          </p:cNvSpPr>
          <p:nvPr/>
        </p:nvSpPr>
        <p:spPr bwMode="auto">
          <a:xfrm>
            <a:off x="347663" y="1292225"/>
            <a:ext cx="16589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fr-BE" altLang="fr-FR" sz="1600" dirty="0">
                <a:latin typeface="Calibri" charset="0"/>
                <a:cs typeface="Arial" charset="0"/>
              </a:rPr>
              <a:t>Consultation des gestionnaires</a:t>
            </a:r>
            <a:endParaRPr lang="fr-BE" altLang="fr-FR" sz="1800" dirty="0">
              <a:latin typeface="Calibri" charset="0"/>
              <a:cs typeface="Arial" charset="0"/>
            </a:endParaRPr>
          </a:p>
        </p:txBody>
      </p:sp>
      <p:sp>
        <p:nvSpPr>
          <p:cNvPr id="22" name="Forme libre 21"/>
          <p:cNvSpPr/>
          <p:nvPr/>
        </p:nvSpPr>
        <p:spPr>
          <a:xfrm rot="348265">
            <a:off x="998538" y="2022475"/>
            <a:ext cx="1246187" cy="315913"/>
          </a:xfrm>
          <a:custGeom>
            <a:avLst/>
            <a:gdLst>
              <a:gd name="connsiteX0" fmla="*/ 29329 w 369854"/>
              <a:gd name="connsiteY0" fmla="*/ 0 h 306095"/>
              <a:gd name="connsiteX1" fmla="*/ 29329 w 369854"/>
              <a:gd name="connsiteY1" fmla="*/ 254000 h 306095"/>
              <a:gd name="connsiteX2" fmla="*/ 334129 w 369854"/>
              <a:gd name="connsiteY2" fmla="*/ 304800 h 306095"/>
              <a:gd name="connsiteX3" fmla="*/ 359529 w 369854"/>
              <a:gd name="connsiteY3" fmla="*/ 292100 h 306095"/>
              <a:gd name="connsiteX4" fmla="*/ 296029 w 369854"/>
              <a:gd name="connsiteY4" fmla="*/ 304800 h 306095"/>
              <a:gd name="connsiteX0" fmla="*/ 31125 w 361325"/>
              <a:gd name="connsiteY0" fmla="*/ 0 h 304800"/>
              <a:gd name="connsiteX1" fmla="*/ 31125 w 361325"/>
              <a:gd name="connsiteY1" fmla="*/ 254000 h 304800"/>
              <a:gd name="connsiteX2" fmla="*/ 361325 w 361325"/>
              <a:gd name="connsiteY2" fmla="*/ 292100 h 304800"/>
              <a:gd name="connsiteX3" fmla="*/ 297825 w 361325"/>
              <a:gd name="connsiteY3" fmla="*/ 304800 h 304800"/>
              <a:gd name="connsiteX0" fmla="*/ 26665 w 293365"/>
              <a:gd name="connsiteY0" fmla="*/ 0 h 304800"/>
              <a:gd name="connsiteX1" fmla="*/ 26665 w 293365"/>
              <a:gd name="connsiteY1" fmla="*/ 254000 h 304800"/>
              <a:gd name="connsiteX2" fmla="*/ 293365 w 293365"/>
              <a:gd name="connsiteY2" fmla="*/ 304800 h 304800"/>
              <a:gd name="connsiteX0" fmla="*/ 6925 w 354587"/>
              <a:gd name="connsiteY0" fmla="*/ 0 h 309563"/>
              <a:gd name="connsiteX1" fmla="*/ 87887 w 354587"/>
              <a:gd name="connsiteY1" fmla="*/ 258763 h 309563"/>
              <a:gd name="connsiteX2" fmla="*/ 354587 w 354587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851 w 348513"/>
              <a:gd name="connsiteY0" fmla="*/ 0 h 309563"/>
              <a:gd name="connsiteX1" fmla="*/ 81813 w 348513"/>
              <a:gd name="connsiteY1" fmla="*/ 258763 h 309563"/>
              <a:gd name="connsiteX2" fmla="*/ 348513 w 348513"/>
              <a:gd name="connsiteY2" fmla="*/ 309563 h 309563"/>
              <a:gd name="connsiteX0" fmla="*/ 334 w 347996"/>
              <a:gd name="connsiteY0" fmla="*/ 0 h 309563"/>
              <a:gd name="connsiteX1" fmla="*/ 81296 w 347996"/>
              <a:gd name="connsiteY1" fmla="*/ 258763 h 309563"/>
              <a:gd name="connsiteX2" fmla="*/ 347996 w 347996"/>
              <a:gd name="connsiteY2" fmla="*/ 309563 h 309563"/>
              <a:gd name="connsiteX0" fmla="*/ 9626 w 357288"/>
              <a:gd name="connsiteY0" fmla="*/ 0 h 309563"/>
              <a:gd name="connsiteX1" fmla="*/ 100 w 357288"/>
              <a:gd name="connsiteY1" fmla="*/ 263526 h 309563"/>
              <a:gd name="connsiteX2" fmla="*/ 357288 w 357288"/>
              <a:gd name="connsiteY2" fmla="*/ 309563 h 309563"/>
              <a:gd name="connsiteX0" fmla="*/ 49072 w 396734"/>
              <a:gd name="connsiteY0" fmla="*/ 0 h 334980"/>
              <a:gd name="connsiteX1" fmla="*/ 39546 w 396734"/>
              <a:gd name="connsiteY1" fmla="*/ 263526 h 334980"/>
              <a:gd name="connsiteX2" fmla="*/ 396734 w 396734"/>
              <a:gd name="connsiteY2" fmla="*/ 309563 h 334980"/>
              <a:gd name="connsiteX0" fmla="*/ 7275 w 354937"/>
              <a:gd name="connsiteY0" fmla="*/ 0 h 334980"/>
              <a:gd name="connsiteX1" fmla="*/ 69186 w 354937"/>
              <a:gd name="connsiteY1" fmla="*/ 263526 h 334980"/>
              <a:gd name="connsiteX2" fmla="*/ 354937 w 354937"/>
              <a:gd name="connsiteY2" fmla="*/ 309563 h 334980"/>
              <a:gd name="connsiteX0" fmla="*/ 1699 w 354123"/>
              <a:gd name="connsiteY0" fmla="*/ 0 h 352425"/>
              <a:gd name="connsiteX1" fmla="*/ 63610 w 354123"/>
              <a:gd name="connsiteY1" fmla="*/ 263526 h 352425"/>
              <a:gd name="connsiteX2" fmla="*/ 354123 w 354123"/>
              <a:gd name="connsiteY2" fmla="*/ 352425 h 352425"/>
              <a:gd name="connsiteX0" fmla="*/ 8050 w 360474"/>
              <a:gd name="connsiteY0" fmla="*/ 0 h 352425"/>
              <a:gd name="connsiteX1" fmla="*/ 41386 w 360474"/>
              <a:gd name="connsiteY1" fmla="*/ 225426 h 352425"/>
              <a:gd name="connsiteX2" fmla="*/ 360474 w 360474"/>
              <a:gd name="connsiteY2" fmla="*/ 352425 h 352425"/>
              <a:gd name="connsiteX0" fmla="*/ 1389 w 353813"/>
              <a:gd name="connsiteY0" fmla="*/ 0 h 352425"/>
              <a:gd name="connsiteX1" fmla="*/ 68062 w 353813"/>
              <a:gd name="connsiteY1" fmla="*/ 273051 h 352425"/>
              <a:gd name="connsiteX2" fmla="*/ 353813 w 353813"/>
              <a:gd name="connsiteY2" fmla="*/ 352425 h 352425"/>
              <a:gd name="connsiteX0" fmla="*/ 7227 w 359651"/>
              <a:gd name="connsiteY0" fmla="*/ 0 h 353198"/>
              <a:gd name="connsiteX1" fmla="*/ 73900 w 359651"/>
              <a:gd name="connsiteY1" fmla="*/ 273051 h 353198"/>
              <a:gd name="connsiteX2" fmla="*/ 359651 w 359651"/>
              <a:gd name="connsiteY2" fmla="*/ 352425 h 353198"/>
              <a:gd name="connsiteX0" fmla="*/ 927 w 367639"/>
              <a:gd name="connsiteY0" fmla="*/ 0 h 352425"/>
              <a:gd name="connsiteX1" fmla="*/ 81888 w 367639"/>
              <a:gd name="connsiteY1" fmla="*/ 273051 h 352425"/>
              <a:gd name="connsiteX2" fmla="*/ 367639 w 367639"/>
              <a:gd name="connsiteY2" fmla="*/ 352425 h 352425"/>
              <a:gd name="connsiteX0" fmla="*/ 1643 w 349305"/>
              <a:gd name="connsiteY0" fmla="*/ 0 h 352425"/>
              <a:gd name="connsiteX1" fmla="*/ 63554 w 349305"/>
              <a:gd name="connsiteY1" fmla="*/ 273051 h 352425"/>
              <a:gd name="connsiteX2" fmla="*/ 349305 w 349305"/>
              <a:gd name="connsiteY2" fmla="*/ 352425 h 352425"/>
              <a:gd name="connsiteX0" fmla="*/ 3980 w 351642"/>
              <a:gd name="connsiteY0" fmla="*/ 0 h 352603"/>
              <a:gd name="connsiteX1" fmla="*/ 65891 w 351642"/>
              <a:gd name="connsiteY1" fmla="*/ 273051 h 352603"/>
              <a:gd name="connsiteX2" fmla="*/ 351642 w 351642"/>
              <a:gd name="connsiteY2" fmla="*/ 352425 h 3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42" h="352603">
                <a:moveTo>
                  <a:pt x="3980" y="0"/>
                </a:moveTo>
                <a:cubicBezTo>
                  <a:pt x="-2370" y="15876"/>
                  <a:pt x="-11103" y="180976"/>
                  <a:pt x="65891" y="273051"/>
                </a:cubicBezTo>
                <a:cubicBezTo>
                  <a:pt x="142885" y="365126"/>
                  <a:pt x="338943" y="351367"/>
                  <a:pt x="351642" y="352425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latin typeface="Calibri" panose="020F0502020204030204" pitchFamily="34" charset="0"/>
            </a:endParaRPr>
          </a:p>
        </p:txBody>
      </p:sp>
      <p:sp>
        <p:nvSpPr>
          <p:cNvPr id="11269" name="Espace réservé du contenu 2"/>
          <p:cNvSpPr txBox="1">
            <a:spLocks/>
          </p:cNvSpPr>
          <p:nvPr/>
        </p:nvSpPr>
        <p:spPr bwMode="auto">
          <a:xfrm>
            <a:off x="-19050" y="2235200"/>
            <a:ext cx="19732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fr-BE" altLang="fr-FR" sz="1600" dirty="0">
                <a:latin typeface="Calibri" charset="0"/>
                <a:cs typeface="Arial" charset="0"/>
              </a:rPr>
              <a:t>Propositions d’action CC/partenaires</a:t>
            </a:r>
            <a:endParaRPr lang="fr-BE" altLang="fr-FR" sz="1800" dirty="0">
              <a:latin typeface="Calibri" charset="0"/>
              <a:cs typeface="Arial" charset="0"/>
            </a:endParaRPr>
          </a:p>
        </p:txBody>
      </p:sp>
      <p:grpSp>
        <p:nvGrpSpPr>
          <p:cNvPr id="24" name="Groupe 23"/>
          <p:cNvGrpSpPr>
            <a:grpSpLocks/>
          </p:cNvGrpSpPr>
          <p:nvPr/>
        </p:nvGrpSpPr>
        <p:grpSpPr bwMode="auto">
          <a:xfrm>
            <a:off x="3203575" y="3141663"/>
            <a:ext cx="3600450" cy="1039812"/>
            <a:chOff x="3203848" y="3140968"/>
            <a:chExt cx="3600400" cy="1040481"/>
          </a:xfrm>
        </p:grpSpPr>
        <p:sp>
          <p:nvSpPr>
            <p:cNvPr id="11290" name="Espace réservé du contenu 2"/>
            <p:cNvSpPr txBox="1">
              <a:spLocks/>
            </p:cNvSpPr>
            <p:nvPr/>
          </p:nvSpPr>
          <p:spPr bwMode="auto">
            <a:xfrm>
              <a:off x="5129459" y="3212436"/>
              <a:ext cx="1674789" cy="55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-84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-8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-84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-84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Tx/>
                <a:buNone/>
              </a:pPr>
              <a:r>
                <a:rPr lang="fr-BE" altLang="fr-FR" sz="1800">
                  <a:latin typeface="Calibri" charset="0"/>
                  <a:cs typeface="Arial" charset="0"/>
                </a:rPr>
                <a:t>Projet PA</a:t>
              </a: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Tx/>
                <a:buNone/>
              </a:pPr>
              <a:endParaRPr lang="fr-BE" altLang="fr-FR" sz="1800">
                <a:latin typeface="Calibri" charset="0"/>
                <a:cs typeface="Arial" charset="0"/>
              </a:endParaRPr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3394345" y="3140968"/>
              <a:ext cx="1681140" cy="316115"/>
            </a:xfrm>
            <a:custGeom>
              <a:avLst/>
              <a:gdLst>
                <a:gd name="connsiteX0" fmla="*/ 29329 w 369854"/>
                <a:gd name="connsiteY0" fmla="*/ 0 h 306095"/>
                <a:gd name="connsiteX1" fmla="*/ 29329 w 369854"/>
                <a:gd name="connsiteY1" fmla="*/ 254000 h 306095"/>
                <a:gd name="connsiteX2" fmla="*/ 334129 w 369854"/>
                <a:gd name="connsiteY2" fmla="*/ 304800 h 306095"/>
                <a:gd name="connsiteX3" fmla="*/ 359529 w 369854"/>
                <a:gd name="connsiteY3" fmla="*/ 292100 h 306095"/>
                <a:gd name="connsiteX4" fmla="*/ 296029 w 369854"/>
                <a:gd name="connsiteY4" fmla="*/ 304800 h 306095"/>
                <a:gd name="connsiteX0" fmla="*/ 31125 w 361325"/>
                <a:gd name="connsiteY0" fmla="*/ 0 h 304800"/>
                <a:gd name="connsiteX1" fmla="*/ 31125 w 361325"/>
                <a:gd name="connsiteY1" fmla="*/ 254000 h 304800"/>
                <a:gd name="connsiteX2" fmla="*/ 361325 w 361325"/>
                <a:gd name="connsiteY2" fmla="*/ 292100 h 304800"/>
                <a:gd name="connsiteX3" fmla="*/ 297825 w 361325"/>
                <a:gd name="connsiteY3" fmla="*/ 304800 h 304800"/>
                <a:gd name="connsiteX0" fmla="*/ 26665 w 293365"/>
                <a:gd name="connsiteY0" fmla="*/ 0 h 304800"/>
                <a:gd name="connsiteX1" fmla="*/ 26665 w 293365"/>
                <a:gd name="connsiteY1" fmla="*/ 254000 h 304800"/>
                <a:gd name="connsiteX2" fmla="*/ 293365 w 293365"/>
                <a:gd name="connsiteY2" fmla="*/ 304800 h 304800"/>
                <a:gd name="connsiteX0" fmla="*/ 6925 w 354587"/>
                <a:gd name="connsiteY0" fmla="*/ 0 h 309563"/>
                <a:gd name="connsiteX1" fmla="*/ 87887 w 354587"/>
                <a:gd name="connsiteY1" fmla="*/ 258763 h 309563"/>
                <a:gd name="connsiteX2" fmla="*/ 354587 w 354587"/>
                <a:gd name="connsiteY2" fmla="*/ 309563 h 309563"/>
                <a:gd name="connsiteX0" fmla="*/ 72 w 347734"/>
                <a:gd name="connsiteY0" fmla="*/ 0 h 309563"/>
                <a:gd name="connsiteX1" fmla="*/ 81034 w 347734"/>
                <a:gd name="connsiteY1" fmla="*/ 258763 h 309563"/>
                <a:gd name="connsiteX2" fmla="*/ 347734 w 347734"/>
                <a:gd name="connsiteY2" fmla="*/ 309563 h 309563"/>
                <a:gd name="connsiteX0" fmla="*/ 72 w 347734"/>
                <a:gd name="connsiteY0" fmla="*/ 0 h 309563"/>
                <a:gd name="connsiteX1" fmla="*/ 81034 w 347734"/>
                <a:gd name="connsiteY1" fmla="*/ 258763 h 309563"/>
                <a:gd name="connsiteX2" fmla="*/ 347734 w 347734"/>
                <a:gd name="connsiteY2" fmla="*/ 309563 h 309563"/>
                <a:gd name="connsiteX0" fmla="*/ 851 w 348513"/>
                <a:gd name="connsiteY0" fmla="*/ 0 h 309563"/>
                <a:gd name="connsiteX1" fmla="*/ 81813 w 348513"/>
                <a:gd name="connsiteY1" fmla="*/ 258763 h 309563"/>
                <a:gd name="connsiteX2" fmla="*/ 348513 w 348513"/>
                <a:gd name="connsiteY2" fmla="*/ 309563 h 309563"/>
                <a:gd name="connsiteX0" fmla="*/ 334 w 347996"/>
                <a:gd name="connsiteY0" fmla="*/ 0 h 309563"/>
                <a:gd name="connsiteX1" fmla="*/ 81296 w 347996"/>
                <a:gd name="connsiteY1" fmla="*/ 258763 h 309563"/>
                <a:gd name="connsiteX2" fmla="*/ 347996 w 347996"/>
                <a:gd name="connsiteY2" fmla="*/ 309563 h 309563"/>
                <a:gd name="connsiteX0" fmla="*/ 9626 w 357288"/>
                <a:gd name="connsiteY0" fmla="*/ 0 h 309563"/>
                <a:gd name="connsiteX1" fmla="*/ 100 w 357288"/>
                <a:gd name="connsiteY1" fmla="*/ 263526 h 309563"/>
                <a:gd name="connsiteX2" fmla="*/ 357288 w 357288"/>
                <a:gd name="connsiteY2" fmla="*/ 309563 h 309563"/>
                <a:gd name="connsiteX0" fmla="*/ 49072 w 396734"/>
                <a:gd name="connsiteY0" fmla="*/ 0 h 334980"/>
                <a:gd name="connsiteX1" fmla="*/ 39546 w 396734"/>
                <a:gd name="connsiteY1" fmla="*/ 263526 h 334980"/>
                <a:gd name="connsiteX2" fmla="*/ 396734 w 396734"/>
                <a:gd name="connsiteY2" fmla="*/ 309563 h 334980"/>
                <a:gd name="connsiteX0" fmla="*/ 7275 w 354937"/>
                <a:gd name="connsiteY0" fmla="*/ 0 h 334980"/>
                <a:gd name="connsiteX1" fmla="*/ 69186 w 354937"/>
                <a:gd name="connsiteY1" fmla="*/ 263526 h 334980"/>
                <a:gd name="connsiteX2" fmla="*/ 354937 w 354937"/>
                <a:gd name="connsiteY2" fmla="*/ 309563 h 334980"/>
                <a:gd name="connsiteX0" fmla="*/ 1699 w 354123"/>
                <a:gd name="connsiteY0" fmla="*/ 0 h 352425"/>
                <a:gd name="connsiteX1" fmla="*/ 63610 w 354123"/>
                <a:gd name="connsiteY1" fmla="*/ 263526 h 352425"/>
                <a:gd name="connsiteX2" fmla="*/ 354123 w 354123"/>
                <a:gd name="connsiteY2" fmla="*/ 352425 h 352425"/>
                <a:gd name="connsiteX0" fmla="*/ 8050 w 360474"/>
                <a:gd name="connsiteY0" fmla="*/ 0 h 352425"/>
                <a:gd name="connsiteX1" fmla="*/ 41386 w 360474"/>
                <a:gd name="connsiteY1" fmla="*/ 225426 h 352425"/>
                <a:gd name="connsiteX2" fmla="*/ 360474 w 360474"/>
                <a:gd name="connsiteY2" fmla="*/ 352425 h 352425"/>
                <a:gd name="connsiteX0" fmla="*/ 1389 w 353813"/>
                <a:gd name="connsiteY0" fmla="*/ 0 h 352425"/>
                <a:gd name="connsiteX1" fmla="*/ 68062 w 353813"/>
                <a:gd name="connsiteY1" fmla="*/ 273051 h 352425"/>
                <a:gd name="connsiteX2" fmla="*/ 353813 w 353813"/>
                <a:gd name="connsiteY2" fmla="*/ 352425 h 352425"/>
                <a:gd name="connsiteX0" fmla="*/ 7227 w 359651"/>
                <a:gd name="connsiteY0" fmla="*/ 0 h 353198"/>
                <a:gd name="connsiteX1" fmla="*/ 73900 w 359651"/>
                <a:gd name="connsiteY1" fmla="*/ 273051 h 353198"/>
                <a:gd name="connsiteX2" fmla="*/ 359651 w 359651"/>
                <a:gd name="connsiteY2" fmla="*/ 352425 h 353198"/>
                <a:gd name="connsiteX0" fmla="*/ 927 w 367639"/>
                <a:gd name="connsiteY0" fmla="*/ 0 h 352425"/>
                <a:gd name="connsiteX1" fmla="*/ 81888 w 367639"/>
                <a:gd name="connsiteY1" fmla="*/ 273051 h 352425"/>
                <a:gd name="connsiteX2" fmla="*/ 367639 w 367639"/>
                <a:gd name="connsiteY2" fmla="*/ 352425 h 352425"/>
                <a:gd name="connsiteX0" fmla="*/ 1643 w 349305"/>
                <a:gd name="connsiteY0" fmla="*/ 0 h 352425"/>
                <a:gd name="connsiteX1" fmla="*/ 63554 w 349305"/>
                <a:gd name="connsiteY1" fmla="*/ 273051 h 352425"/>
                <a:gd name="connsiteX2" fmla="*/ 349305 w 349305"/>
                <a:gd name="connsiteY2" fmla="*/ 352425 h 352425"/>
                <a:gd name="connsiteX0" fmla="*/ 3980 w 351642"/>
                <a:gd name="connsiteY0" fmla="*/ 0 h 352603"/>
                <a:gd name="connsiteX1" fmla="*/ 65891 w 351642"/>
                <a:gd name="connsiteY1" fmla="*/ 273051 h 352603"/>
                <a:gd name="connsiteX2" fmla="*/ 351642 w 351642"/>
                <a:gd name="connsiteY2" fmla="*/ 352425 h 3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42" h="352603">
                  <a:moveTo>
                    <a:pt x="3980" y="0"/>
                  </a:moveTo>
                  <a:cubicBezTo>
                    <a:pt x="-2370" y="15876"/>
                    <a:pt x="-11103" y="180976"/>
                    <a:pt x="65891" y="273051"/>
                  </a:cubicBezTo>
                  <a:cubicBezTo>
                    <a:pt x="142885" y="365126"/>
                    <a:pt x="338943" y="351367"/>
                    <a:pt x="351642" y="352425"/>
                  </a:cubicBezTo>
                </a:path>
              </a:pathLst>
            </a:custGeom>
            <a:noFill/>
            <a:ln w="508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1400">
                <a:latin typeface="Calibri" panose="020F0502020204030204" pitchFamily="34" charset="0"/>
              </a:endParaRPr>
            </a:p>
          </p:txBody>
        </p:sp>
        <p:sp>
          <p:nvSpPr>
            <p:cNvPr id="11292" name="Rectangle 35"/>
            <p:cNvSpPr>
              <a:spLocks noChangeArrowheads="1"/>
            </p:cNvSpPr>
            <p:nvPr/>
          </p:nvSpPr>
          <p:spPr bwMode="auto">
            <a:xfrm>
              <a:off x="3203848" y="3534838"/>
              <a:ext cx="2176433" cy="646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fr-BE" altLang="fr-FR" sz="1200" i="1">
                  <a:solidFill>
                    <a:schemeClr val="tx2"/>
                  </a:solidFill>
                  <a:latin typeface="Calibri" charset="0"/>
                </a:rPr>
                <a:t>Affinage + Validation actions et engagements financiers partenaires</a:t>
              </a:r>
            </a:p>
          </p:txBody>
        </p:sp>
      </p:grpSp>
      <p:sp>
        <p:nvSpPr>
          <p:cNvPr id="42" name="Forme libre 41"/>
          <p:cNvSpPr/>
          <p:nvPr/>
        </p:nvSpPr>
        <p:spPr>
          <a:xfrm rot="19589946" flipV="1">
            <a:off x="1765300" y="3514725"/>
            <a:ext cx="552450" cy="379413"/>
          </a:xfrm>
          <a:custGeom>
            <a:avLst/>
            <a:gdLst>
              <a:gd name="connsiteX0" fmla="*/ 29329 w 369854"/>
              <a:gd name="connsiteY0" fmla="*/ 0 h 306095"/>
              <a:gd name="connsiteX1" fmla="*/ 29329 w 369854"/>
              <a:gd name="connsiteY1" fmla="*/ 254000 h 306095"/>
              <a:gd name="connsiteX2" fmla="*/ 334129 w 369854"/>
              <a:gd name="connsiteY2" fmla="*/ 304800 h 306095"/>
              <a:gd name="connsiteX3" fmla="*/ 359529 w 369854"/>
              <a:gd name="connsiteY3" fmla="*/ 292100 h 306095"/>
              <a:gd name="connsiteX4" fmla="*/ 296029 w 369854"/>
              <a:gd name="connsiteY4" fmla="*/ 304800 h 306095"/>
              <a:gd name="connsiteX0" fmla="*/ 31125 w 361325"/>
              <a:gd name="connsiteY0" fmla="*/ 0 h 304800"/>
              <a:gd name="connsiteX1" fmla="*/ 31125 w 361325"/>
              <a:gd name="connsiteY1" fmla="*/ 254000 h 304800"/>
              <a:gd name="connsiteX2" fmla="*/ 361325 w 361325"/>
              <a:gd name="connsiteY2" fmla="*/ 292100 h 304800"/>
              <a:gd name="connsiteX3" fmla="*/ 297825 w 361325"/>
              <a:gd name="connsiteY3" fmla="*/ 304800 h 304800"/>
              <a:gd name="connsiteX0" fmla="*/ 26665 w 293365"/>
              <a:gd name="connsiteY0" fmla="*/ 0 h 304800"/>
              <a:gd name="connsiteX1" fmla="*/ 26665 w 293365"/>
              <a:gd name="connsiteY1" fmla="*/ 254000 h 304800"/>
              <a:gd name="connsiteX2" fmla="*/ 293365 w 293365"/>
              <a:gd name="connsiteY2" fmla="*/ 304800 h 304800"/>
              <a:gd name="connsiteX0" fmla="*/ 6925 w 354587"/>
              <a:gd name="connsiteY0" fmla="*/ 0 h 309563"/>
              <a:gd name="connsiteX1" fmla="*/ 87887 w 354587"/>
              <a:gd name="connsiteY1" fmla="*/ 258763 h 309563"/>
              <a:gd name="connsiteX2" fmla="*/ 354587 w 354587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851 w 348513"/>
              <a:gd name="connsiteY0" fmla="*/ 0 h 309563"/>
              <a:gd name="connsiteX1" fmla="*/ 81813 w 348513"/>
              <a:gd name="connsiteY1" fmla="*/ 258763 h 309563"/>
              <a:gd name="connsiteX2" fmla="*/ 348513 w 348513"/>
              <a:gd name="connsiteY2" fmla="*/ 309563 h 309563"/>
              <a:gd name="connsiteX0" fmla="*/ 334 w 347996"/>
              <a:gd name="connsiteY0" fmla="*/ 0 h 309563"/>
              <a:gd name="connsiteX1" fmla="*/ 81296 w 347996"/>
              <a:gd name="connsiteY1" fmla="*/ 258763 h 309563"/>
              <a:gd name="connsiteX2" fmla="*/ 347996 w 347996"/>
              <a:gd name="connsiteY2" fmla="*/ 309563 h 309563"/>
              <a:gd name="connsiteX0" fmla="*/ 9626 w 357288"/>
              <a:gd name="connsiteY0" fmla="*/ 0 h 309563"/>
              <a:gd name="connsiteX1" fmla="*/ 100 w 357288"/>
              <a:gd name="connsiteY1" fmla="*/ 263526 h 309563"/>
              <a:gd name="connsiteX2" fmla="*/ 357288 w 357288"/>
              <a:gd name="connsiteY2" fmla="*/ 309563 h 309563"/>
              <a:gd name="connsiteX0" fmla="*/ 49072 w 396734"/>
              <a:gd name="connsiteY0" fmla="*/ 0 h 334980"/>
              <a:gd name="connsiteX1" fmla="*/ 39546 w 396734"/>
              <a:gd name="connsiteY1" fmla="*/ 263526 h 334980"/>
              <a:gd name="connsiteX2" fmla="*/ 396734 w 396734"/>
              <a:gd name="connsiteY2" fmla="*/ 309563 h 334980"/>
              <a:gd name="connsiteX0" fmla="*/ 7275 w 354937"/>
              <a:gd name="connsiteY0" fmla="*/ 0 h 334980"/>
              <a:gd name="connsiteX1" fmla="*/ 69186 w 354937"/>
              <a:gd name="connsiteY1" fmla="*/ 263526 h 334980"/>
              <a:gd name="connsiteX2" fmla="*/ 354937 w 354937"/>
              <a:gd name="connsiteY2" fmla="*/ 309563 h 334980"/>
              <a:gd name="connsiteX0" fmla="*/ 1699 w 354123"/>
              <a:gd name="connsiteY0" fmla="*/ 0 h 352425"/>
              <a:gd name="connsiteX1" fmla="*/ 63610 w 354123"/>
              <a:gd name="connsiteY1" fmla="*/ 263526 h 352425"/>
              <a:gd name="connsiteX2" fmla="*/ 354123 w 354123"/>
              <a:gd name="connsiteY2" fmla="*/ 352425 h 352425"/>
              <a:gd name="connsiteX0" fmla="*/ 8050 w 360474"/>
              <a:gd name="connsiteY0" fmla="*/ 0 h 352425"/>
              <a:gd name="connsiteX1" fmla="*/ 41386 w 360474"/>
              <a:gd name="connsiteY1" fmla="*/ 225426 h 352425"/>
              <a:gd name="connsiteX2" fmla="*/ 360474 w 360474"/>
              <a:gd name="connsiteY2" fmla="*/ 352425 h 352425"/>
              <a:gd name="connsiteX0" fmla="*/ 1389 w 353813"/>
              <a:gd name="connsiteY0" fmla="*/ 0 h 352425"/>
              <a:gd name="connsiteX1" fmla="*/ 68062 w 353813"/>
              <a:gd name="connsiteY1" fmla="*/ 273051 h 352425"/>
              <a:gd name="connsiteX2" fmla="*/ 353813 w 353813"/>
              <a:gd name="connsiteY2" fmla="*/ 352425 h 352425"/>
              <a:gd name="connsiteX0" fmla="*/ 7227 w 359651"/>
              <a:gd name="connsiteY0" fmla="*/ 0 h 353198"/>
              <a:gd name="connsiteX1" fmla="*/ 73900 w 359651"/>
              <a:gd name="connsiteY1" fmla="*/ 273051 h 353198"/>
              <a:gd name="connsiteX2" fmla="*/ 359651 w 359651"/>
              <a:gd name="connsiteY2" fmla="*/ 352425 h 353198"/>
              <a:gd name="connsiteX0" fmla="*/ 927 w 367639"/>
              <a:gd name="connsiteY0" fmla="*/ 0 h 352425"/>
              <a:gd name="connsiteX1" fmla="*/ 81888 w 367639"/>
              <a:gd name="connsiteY1" fmla="*/ 273051 h 352425"/>
              <a:gd name="connsiteX2" fmla="*/ 367639 w 367639"/>
              <a:gd name="connsiteY2" fmla="*/ 352425 h 352425"/>
              <a:gd name="connsiteX0" fmla="*/ 1643 w 349305"/>
              <a:gd name="connsiteY0" fmla="*/ 0 h 352425"/>
              <a:gd name="connsiteX1" fmla="*/ 63554 w 349305"/>
              <a:gd name="connsiteY1" fmla="*/ 273051 h 352425"/>
              <a:gd name="connsiteX2" fmla="*/ 349305 w 349305"/>
              <a:gd name="connsiteY2" fmla="*/ 352425 h 352425"/>
              <a:gd name="connsiteX0" fmla="*/ 3980 w 351642"/>
              <a:gd name="connsiteY0" fmla="*/ 0 h 352603"/>
              <a:gd name="connsiteX1" fmla="*/ 65891 w 351642"/>
              <a:gd name="connsiteY1" fmla="*/ 273051 h 352603"/>
              <a:gd name="connsiteX2" fmla="*/ 351642 w 351642"/>
              <a:gd name="connsiteY2" fmla="*/ 352425 h 3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42" h="352603">
                <a:moveTo>
                  <a:pt x="3980" y="0"/>
                </a:moveTo>
                <a:cubicBezTo>
                  <a:pt x="-2370" y="15876"/>
                  <a:pt x="-11103" y="180976"/>
                  <a:pt x="65891" y="273051"/>
                </a:cubicBezTo>
                <a:cubicBezTo>
                  <a:pt x="142885" y="365126"/>
                  <a:pt x="338943" y="351367"/>
                  <a:pt x="351642" y="352425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latin typeface="Calibri" panose="020F0502020204030204" pitchFamily="34" charset="0"/>
            </a:endParaRPr>
          </a:p>
        </p:txBody>
      </p:sp>
      <p:grpSp>
        <p:nvGrpSpPr>
          <p:cNvPr id="11272" name="Groupe 7"/>
          <p:cNvGrpSpPr>
            <a:grpSpLocks/>
          </p:cNvGrpSpPr>
          <p:nvPr/>
        </p:nvGrpSpPr>
        <p:grpSpPr bwMode="auto">
          <a:xfrm>
            <a:off x="1954213" y="1838325"/>
            <a:ext cx="2790825" cy="1457325"/>
            <a:chOff x="2086360" y="2020372"/>
            <a:chExt cx="2791255" cy="1458549"/>
          </a:xfrm>
        </p:grpSpPr>
        <p:sp>
          <p:nvSpPr>
            <p:cNvPr id="43" name="Ellipse 42"/>
            <p:cNvSpPr/>
            <p:nvPr/>
          </p:nvSpPr>
          <p:spPr>
            <a:xfrm>
              <a:off x="2086360" y="2706748"/>
              <a:ext cx="1155878" cy="772173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2489647" y="2020372"/>
              <a:ext cx="1155878" cy="772173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3721737" y="2524033"/>
              <a:ext cx="1155878" cy="772173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Ellipse 2"/>
            <p:cNvSpPr/>
            <p:nvPr/>
          </p:nvSpPr>
          <p:spPr>
            <a:xfrm>
              <a:off x="2494410" y="2137946"/>
              <a:ext cx="2240308" cy="1069285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BE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Groupes de travail</a:t>
              </a:r>
            </a:p>
          </p:txBody>
        </p:sp>
      </p:grpSp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5508625" y="3616325"/>
            <a:ext cx="2732088" cy="1219200"/>
            <a:chOff x="5508832" y="3617015"/>
            <a:chExt cx="2731826" cy="1218623"/>
          </a:xfrm>
        </p:grpSpPr>
        <p:sp>
          <p:nvSpPr>
            <p:cNvPr id="11283" name="Espace réservé du contenu 2"/>
            <p:cNvSpPr txBox="1">
              <a:spLocks/>
            </p:cNvSpPr>
            <p:nvPr/>
          </p:nvSpPr>
          <p:spPr bwMode="auto">
            <a:xfrm>
              <a:off x="6540608" y="3716981"/>
              <a:ext cx="1700050" cy="43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-84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-8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-84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-84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-84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  <a:ea typeface="ヒラギノ角ゴ Pro W3" pitchFamily="-8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Tx/>
                <a:buNone/>
              </a:pPr>
              <a:r>
                <a:rPr lang="fr-BE" altLang="fr-FR" sz="2400">
                  <a:latin typeface="Calibri" charset="0"/>
                  <a:cs typeface="Arial" charset="0"/>
                </a:rPr>
                <a:t>PA Sambre</a:t>
              </a: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Tx/>
                <a:buNone/>
              </a:pPr>
              <a:endParaRPr lang="fr-BE" altLang="fr-FR" sz="2200">
                <a:latin typeface="Calibri" charset="0"/>
                <a:cs typeface="Arial" charset="0"/>
              </a:endParaRP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Tx/>
                <a:buNone/>
              </a:pPr>
              <a:endParaRPr lang="fr-BE" altLang="fr-FR" sz="2200">
                <a:latin typeface="Calibri" charset="0"/>
                <a:cs typeface="Arial" charset="0"/>
              </a:endParaRPr>
            </a:p>
          </p:txBody>
        </p:sp>
        <p:sp>
          <p:nvSpPr>
            <p:cNvPr id="55" name="Forme libre 54"/>
            <p:cNvSpPr/>
            <p:nvPr/>
          </p:nvSpPr>
          <p:spPr>
            <a:xfrm>
              <a:off x="5748522" y="3617015"/>
              <a:ext cx="623827" cy="315763"/>
            </a:xfrm>
            <a:custGeom>
              <a:avLst/>
              <a:gdLst>
                <a:gd name="connsiteX0" fmla="*/ 29329 w 369854"/>
                <a:gd name="connsiteY0" fmla="*/ 0 h 306095"/>
                <a:gd name="connsiteX1" fmla="*/ 29329 w 369854"/>
                <a:gd name="connsiteY1" fmla="*/ 254000 h 306095"/>
                <a:gd name="connsiteX2" fmla="*/ 334129 w 369854"/>
                <a:gd name="connsiteY2" fmla="*/ 304800 h 306095"/>
                <a:gd name="connsiteX3" fmla="*/ 359529 w 369854"/>
                <a:gd name="connsiteY3" fmla="*/ 292100 h 306095"/>
                <a:gd name="connsiteX4" fmla="*/ 296029 w 369854"/>
                <a:gd name="connsiteY4" fmla="*/ 304800 h 306095"/>
                <a:gd name="connsiteX0" fmla="*/ 31125 w 361325"/>
                <a:gd name="connsiteY0" fmla="*/ 0 h 304800"/>
                <a:gd name="connsiteX1" fmla="*/ 31125 w 361325"/>
                <a:gd name="connsiteY1" fmla="*/ 254000 h 304800"/>
                <a:gd name="connsiteX2" fmla="*/ 361325 w 361325"/>
                <a:gd name="connsiteY2" fmla="*/ 292100 h 304800"/>
                <a:gd name="connsiteX3" fmla="*/ 297825 w 361325"/>
                <a:gd name="connsiteY3" fmla="*/ 304800 h 304800"/>
                <a:gd name="connsiteX0" fmla="*/ 26665 w 293365"/>
                <a:gd name="connsiteY0" fmla="*/ 0 h 304800"/>
                <a:gd name="connsiteX1" fmla="*/ 26665 w 293365"/>
                <a:gd name="connsiteY1" fmla="*/ 254000 h 304800"/>
                <a:gd name="connsiteX2" fmla="*/ 293365 w 293365"/>
                <a:gd name="connsiteY2" fmla="*/ 304800 h 304800"/>
                <a:gd name="connsiteX0" fmla="*/ 6925 w 354587"/>
                <a:gd name="connsiteY0" fmla="*/ 0 h 309563"/>
                <a:gd name="connsiteX1" fmla="*/ 87887 w 354587"/>
                <a:gd name="connsiteY1" fmla="*/ 258763 h 309563"/>
                <a:gd name="connsiteX2" fmla="*/ 354587 w 354587"/>
                <a:gd name="connsiteY2" fmla="*/ 309563 h 309563"/>
                <a:gd name="connsiteX0" fmla="*/ 72 w 347734"/>
                <a:gd name="connsiteY0" fmla="*/ 0 h 309563"/>
                <a:gd name="connsiteX1" fmla="*/ 81034 w 347734"/>
                <a:gd name="connsiteY1" fmla="*/ 258763 h 309563"/>
                <a:gd name="connsiteX2" fmla="*/ 347734 w 347734"/>
                <a:gd name="connsiteY2" fmla="*/ 309563 h 309563"/>
                <a:gd name="connsiteX0" fmla="*/ 72 w 347734"/>
                <a:gd name="connsiteY0" fmla="*/ 0 h 309563"/>
                <a:gd name="connsiteX1" fmla="*/ 81034 w 347734"/>
                <a:gd name="connsiteY1" fmla="*/ 258763 h 309563"/>
                <a:gd name="connsiteX2" fmla="*/ 347734 w 347734"/>
                <a:gd name="connsiteY2" fmla="*/ 309563 h 309563"/>
                <a:gd name="connsiteX0" fmla="*/ 851 w 348513"/>
                <a:gd name="connsiteY0" fmla="*/ 0 h 309563"/>
                <a:gd name="connsiteX1" fmla="*/ 81813 w 348513"/>
                <a:gd name="connsiteY1" fmla="*/ 258763 h 309563"/>
                <a:gd name="connsiteX2" fmla="*/ 348513 w 348513"/>
                <a:gd name="connsiteY2" fmla="*/ 309563 h 309563"/>
                <a:gd name="connsiteX0" fmla="*/ 334 w 347996"/>
                <a:gd name="connsiteY0" fmla="*/ 0 h 309563"/>
                <a:gd name="connsiteX1" fmla="*/ 81296 w 347996"/>
                <a:gd name="connsiteY1" fmla="*/ 258763 h 309563"/>
                <a:gd name="connsiteX2" fmla="*/ 347996 w 347996"/>
                <a:gd name="connsiteY2" fmla="*/ 309563 h 309563"/>
                <a:gd name="connsiteX0" fmla="*/ 9626 w 357288"/>
                <a:gd name="connsiteY0" fmla="*/ 0 h 309563"/>
                <a:gd name="connsiteX1" fmla="*/ 100 w 357288"/>
                <a:gd name="connsiteY1" fmla="*/ 263526 h 309563"/>
                <a:gd name="connsiteX2" fmla="*/ 357288 w 357288"/>
                <a:gd name="connsiteY2" fmla="*/ 309563 h 309563"/>
                <a:gd name="connsiteX0" fmla="*/ 49072 w 396734"/>
                <a:gd name="connsiteY0" fmla="*/ 0 h 334980"/>
                <a:gd name="connsiteX1" fmla="*/ 39546 w 396734"/>
                <a:gd name="connsiteY1" fmla="*/ 263526 h 334980"/>
                <a:gd name="connsiteX2" fmla="*/ 396734 w 396734"/>
                <a:gd name="connsiteY2" fmla="*/ 309563 h 334980"/>
                <a:gd name="connsiteX0" fmla="*/ 7275 w 354937"/>
                <a:gd name="connsiteY0" fmla="*/ 0 h 334980"/>
                <a:gd name="connsiteX1" fmla="*/ 69186 w 354937"/>
                <a:gd name="connsiteY1" fmla="*/ 263526 h 334980"/>
                <a:gd name="connsiteX2" fmla="*/ 354937 w 354937"/>
                <a:gd name="connsiteY2" fmla="*/ 309563 h 334980"/>
                <a:gd name="connsiteX0" fmla="*/ 1699 w 354123"/>
                <a:gd name="connsiteY0" fmla="*/ 0 h 352425"/>
                <a:gd name="connsiteX1" fmla="*/ 63610 w 354123"/>
                <a:gd name="connsiteY1" fmla="*/ 263526 h 352425"/>
                <a:gd name="connsiteX2" fmla="*/ 354123 w 354123"/>
                <a:gd name="connsiteY2" fmla="*/ 352425 h 352425"/>
                <a:gd name="connsiteX0" fmla="*/ 8050 w 360474"/>
                <a:gd name="connsiteY0" fmla="*/ 0 h 352425"/>
                <a:gd name="connsiteX1" fmla="*/ 41386 w 360474"/>
                <a:gd name="connsiteY1" fmla="*/ 225426 h 352425"/>
                <a:gd name="connsiteX2" fmla="*/ 360474 w 360474"/>
                <a:gd name="connsiteY2" fmla="*/ 352425 h 352425"/>
                <a:gd name="connsiteX0" fmla="*/ 1389 w 353813"/>
                <a:gd name="connsiteY0" fmla="*/ 0 h 352425"/>
                <a:gd name="connsiteX1" fmla="*/ 68062 w 353813"/>
                <a:gd name="connsiteY1" fmla="*/ 273051 h 352425"/>
                <a:gd name="connsiteX2" fmla="*/ 353813 w 353813"/>
                <a:gd name="connsiteY2" fmla="*/ 352425 h 352425"/>
                <a:gd name="connsiteX0" fmla="*/ 7227 w 359651"/>
                <a:gd name="connsiteY0" fmla="*/ 0 h 353198"/>
                <a:gd name="connsiteX1" fmla="*/ 73900 w 359651"/>
                <a:gd name="connsiteY1" fmla="*/ 273051 h 353198"/>
                <a:gd name="connsiteX2" fmla="*/ 359651 w 359651"/>
                <a:gd name="connsiteY2" fmla="*/ 352425 h 353198"/>
                <a:gd name="connsiteX0" fmla="*/ 927 w 367639"/>
                <a:gd name="connsiteY0" fmla="*/ 0 h 352425"/>
                <a:gd name="connsiteX1" fmla="*/ 81888 w 367639"/>
                <a:gd name="connsiteY1" fmla="*/ 273051 h 352425"/>
                <a:gd name="connsiteX2" fmla="*/ 367639 w 367639"/>
                <a:gd name="connsiteY2" fmla="*/ 352425 h 352425"/>
                <a:gd name="connsiteX0" fmla="*/ 1643 w 349305"/>
                <a:gd name="connsiteY0" fmla="*/ 0 h 352425"/>
                <a:gd name="connsiteX1" fmla="*/ 63554 w 349305"/>
                <a:gd name="connsiteY1" fmla="*/ 273051 h 352425"/>
                <a:gd name="connsiteX2" fmla="*/ 349305 w 349305"/>
                <a:gd name="connsiteY2" fmla="*/ 352425 h 352425"/>
                <a:gd name="connsiteX0" fmla="*/ 3980 w 351642"/>
                <a:gd name="connsiteY0" fmla="*/ 0 h 352603"/>
                <a:gd name="connsiteX1" fmla="*/ 65891 w 351642"/>
                <a:gd name="connsiteY1" fmla="*/ 273051 h 352603"/>
                <a:gd name="connsiteX2" fmla="*/ 351642 w 351642"/>
                <a:gd name="connsiteY2" fmla="*/ 352425 h 35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42" h="352603">
                  <a:moveTo>
                    <a:pt x="3980" y="0"/>
                  </a:moveTo>
                  <a:cubicBezTo>
                    <a:pt x="-2370" y="15876"/>
                    <a:pt x="-11103" y="180976"/>
                    <a:pt x="65891" y="273051"/>
                  </a:cubicBezTo>
                  <a:cubicBezTo>
                    <a:pt x="142885" y="365126"/>
                    <a:pt x="338943" y="351367"/>
                    <a:pt x="351642" y="352425"/>
                  </a:cubicBezTo>
                </a:path>
              </a:pathLst>
            </a:custGeom>
            <a:noFill/>
            <a:ln w="508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>
                <a:latin typeface="Calibri" panose="020F0502020204030204" pitchFamily="34" charset="0"/>
              </a:endParaRPr>
            </a:p>
          </p:txBody>
        </p:sp>
        <p:sp>
          <p:nvSpPr>
            <p:cNvPr id="11285" name="Rectangle 55"/>
            <p:cNvSpPr>
              <a:spLocks noChangeArrowheads="1"/>
            </p:cNvSpPr>
            <p:nvPr/>
          </p:nvSpPr>
          <p:spPr bwMode="auto">
            <a:xfrm>
              <a:off x="5508832" y="4005769"/>
              <a:ext cx="1392105" cy="82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fr-BE" altLang="fr-FR" sz="1400" i="1">
                  <a:solidFill>
                    <a:schemeClr val="tx2"/>
                  </a:solidFill>
                  <a:latin typeface="Calibri" charset="0"/>
                </a:rPr>
                <a:t>Validation</a:t>
              </a:r>
              <a:r>
                <a:rPr lang="fr-BE" altLang="fr-FR" sz="1600" i="1">
                  <a:solidFill>
                    <a:schemeClr val="tx2"/>
                  </a:solidFill>
                  <a:latin typeface="Calibri" charset="0"/>
                </a:rPr>
                <a:t> par Comité de Rivière</a:t>
              </a:r>
            </a:p>
          </p:txBody>
        </p:sp>
      </p:grpSp>
      <p:sp>
        <p:nvSpPr>
          <p:cNvPr id="11274" name="Espace réservé du contenu 2"/>
          <p:cNvSpPr txBox="1">
            <a:spLocks/>
          </p:cNvSpPr>
          <p:nvPr/>
        </p:nvSpPr>
        <p:spPr bwMode="auto">
          <a:xfrm>
            <a:off x="1470025" y="3973513"/>
            <a:ext cx="14970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fr-BE" altLang="fr-FR" sz="1600">
                <a:latin typeface="Calibri" charset="0"/>
                <a:cs typeface="Arial" charset="0"/>
              </a:rPr>
              <a:t>Spécificités du sous bassin</a:t>
            </a:r>
            <a:endParaRPr lang="fr-BE" altLang="fr-FR" sz="1800">
              <a:latin typeface="Calibri" charset="0"/>
              <a:cs typeface="Arial" charset="0"/>
            </a:endParaRPr>
          </a:p>
        </p:txBody>
      </p:sp>
      <p:grpSp>
        <p:nvGrpSpPr>
          <p:cNvPr id="21" name="Groupe 20"/>
          <p:cNvGrpSpPr>
            <a:grpSpLocks/>
          </p:cNvGrpSpPr>
          <p:nvPr/>
        </p:nvGrpSpPr>
        <p:grpSpPr bwMode="auto">
          <a:xfrm>
            <a:off x="7451725" y="1504950"/>
            <a:ext cx="1782763" cy="2111375"/>
            <a:chOff x="7452321" y="1505316"/>
            <a:chExt cx="1781784" cy="2111007"/>
          </a:xfrm>
        </p:grpSpPr>
        <p:cxnSp>
          <p:nvCxnSpPr>
            <p:cNvPr id="25" name="Connecteur droit 24"/>
            <p:cNvCxnSpPr/>
            <p:nvPr/>
          </p:nvCxnSpPr>
          <p:spPr>
            <a:xfrm flipH="1">
              <a:off x="7452321" y="2222741"/>
              <a:ext cx="298286" cy="1393582"/>
            </a:xfrm>
            <a:prstGeom prst="line">
              <a:avLst/>
            </a:prstGeom>
            <a:noFill/>
            <a:ln w="50800"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281" name="Rectangle 59"/>
            <p:cNvSpPr>
              <a:spLocks noChangeArrowheads="1"/>
            </p:cNvSpPr>
            <p:nvPr/>
          </p:nvSpPr>
          <p:spPr bwMode="auto">
            <a:xfrm>
              <a:off x="7718875" y="2394161"/>
              <a:ext cx="1515230" cy="646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  <a:ea typeface="ヒラギノ角ゴ Pro W3" pitchFamily="-84" charset="-128"/>
                </a:defRPr>
              </a:lvl9pPr>
            </a:lstStyle>
            <a:p>
              <a:pPr eaLnBrk="1" hangingPunct="1"/>
              <a:r>
                <a:rPr lang="fr-BE" altLang="fr-FR" sz="1200" i="1">
                  <a:solidFill>
                    <a:schemeClr val="tx2"/>
                  </a:solidFill>
                  <a:latin typeface="Calibri" charset="0"/>
                </a:rPr>
                <a:t>Envoi au SPW pour avis administration + approbation Ministre</a:t>
              </a:r>
            </a:p>
          </p:txBody>
        </p:sp>
        <p:pic>
          <p:nvPicPr>
            <p:cNvPr id="11282" name="Picture 5" descr="http://t3.gstatic.com/images?q=tbn:ANd9GcR04z1msBS7GbwQELHz4xzkGgjLV_RW4fve_JcP9dckYYtkPyUr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847" y="1505316"/>
              <a:ext cx="1315622" cy="66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Forme libre 45"/>
          <p:cNvSpPr/>
          <p:nvPr/>
        </p:nvSpPr>
        <p:spPr>
          <a:xfrm rot="4753816">
            <a:off x="2784475" y="1244601"/>
            <a:ext cx="338137" cy="563562"/>
          </a:xfrm>
          <a:custGeom>
            <a:avLst/>
            <a:gdLst>
              <a:gd name="connsiteX0" fmla="*/ 29329 w 369854"/>
              <a:gd name="connsiteY0" fmla="*/ 0 h 306095"/>
              <a:gd name="connsiteX1" fmla="*/ 29329 w 369854"/>
              <a:gd name="connsiteY1" fmla="*/ 254000 h 306095"/>
              <a:gd name="connsiteX2" fmla="*/ 334129 w 369854"/>
              <a:gd name="connsiteY2" fmla="*/ 304800 h 306095"/>
              <a:gd name="connsiteX3" fmla="*/ 359529 w 369854"/>
              <a:gd name="connsiteY3" fmla="*/ 292100 h 306095"/>
              <a:gd name="connsiteX4" fmla="*/ 296029 w 369854"/>
              <a:gd name="connsiteY4" fmla="*/ 304800 h 306095"/>
              <a:gd name="connsiteX0" fmla="*/ 31125 w 361325"/>
              <a:gd name="connsiteY0" fmla="*/ 0 h 304800"/>
              <a:gd name="connsiteX1" fmla="*/ 31125 w 361325"/>
              <a:gd name="connsiteY1" fmla="*/ 254000 h 304800"/>
              <a:gd name="connsiteX2" fmla="*/ 361325 w 361325"/>
              <a:gd name="connsiteY2" fmla="*/ 292100 h 304800"/>
              <a:gd name="connsiteX3" fmla="*/ 297825 w 361325"/>
              <a:gd name="connsiteY3" fmla="*/ 304800 h 304800"/>
              <a:gd name="connsiteX0" fmla="*/ 26665 w 293365"/>
              <a:gd name="connsiteY0" fmla="*/ 0 h 304800"/>
              <a:gd name="connsiteX1" fmla="*/ 26665 w 293365"/>
              <a:gd name="connsiteY1" fmla="*/ 254000 h 304800"/>
              <a:gd name="connsiteX2" fmla="*/ 293365 w 293365"/>
              <a:gd name="connsiteY2" fmla="*/ 304800 h 304800"/>
              <a:gd name="connsiteX0" fmla="*/ 6925 w 354587"/>
              <a:gd name="connsiteY0" fmla="*/ 0 h 309563"/>
              <a:gd name="connsiteX1" fmla="*/ 87887 w 354587"/>
              <a:gd name="connsiteY1" fmla="*/ 258763 h 309563"/>
              <a:gd name="connsiteX2" fmla="*/ 354587 w 354587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72 w 347734"/>
              <a:gd name="connsiteY0" fmla="*/ 0 h 309563"/>
              <a:gd name="connsiteX1" fmla="*/ 81034 w 347734"/>
              <a:gd name="connsiteY1" fmla="*/ 258763 h 309563"/>
              <a:gd name="connsiteX2" fmla="*/ 347734 w 347734"/>
              <a:gd name="connsiteY2" fmla="*/ 309563 h 309563"/>
              <a:gd name="connsiteX0" fmla="*/ 851 w 348513"/>
              <a:gd name="connsiteY0" fmla="*/ 0 h 309563"/>
              <a:gd name="connsiteX1" fmla="*/ 81813 w 348513"/>
              <a:gd name="connsiteY1" fmla="*/ 258763 h 309563"/>
              <a:gd name="connsiteX2" fmla="*/ 348513 w 348513"/>
              <a:gd name="connsiteY2" fmla="*/ 309563 h 309563"/>
              <a:gd name="connsiteX0" fmla="*/ 334 w 347996"/>
              <a:gd name="connsiteY0" fmla="*/ 0 h 309563"/>
              <a:gd name="connsiteX1" fmla="*/ 81296 w 347996"/>
              <a:gd name="connsiteY1" fmla="*/ 258763 h 309563"/>
              <a:gd name="connsiteX2" fmla="*/ 347996 w 347996"/>
              <a:gd name="connsiteY2" fmla="*/ 309563 h 309563"/>
              <a:gd name="connsiteX0" fmla="*/ 9626 w 357288"/>
              <a:gd name="connsiteY0" fmla="*/ 0 h 309563"/>
              <a:gd name="connsiteX1" fmla="*/ 100 w 357288"/>
              <a:gd name="connsiteY1" fmla="*/ 263526 h 309563"/>
              <a:gd name="connsiteX2" fmla="*/ 357288 w 357288"/>
              <a:gd name="connsiteY2" fmla="*/ 309563 h 309563"/>
              <a:gd name="connsiteX0" fmla="*/ 49072 w 396734"/>
              <a:gd name="connsiteY0" fmla="*/ 0 h 334980"/>
              <a:gd name="connsiteX1" fmla="*/ 39546 w 396734"/>
              <a:gd name="connsiteY1" fmla="*/ 263526 h 334980"/>
              <a:gd name="connsiteX2" fmla="*/ 396734 w 396734"/>
              <a:gd name="connsiteY2" fmla="*/ 309563 h 334980"/>
              <a:gd name="connsiteX0" fmla="*/ 7275 w 354937"/>
              <a:gd name="connsiteY0" fmla="*/ 0 h 334980"/>
              <a:gd name="connsiteX1" fmla="*/ 69186 w 354937"/>
              <a:gd name="connsiteY1" fmla="*/ 263526 h 334980"/>
              <a:gd name="connsiteX2" fmla="*/ 354937 w 354937"/>
              <a:gd name="connsiteY2" fmla="*/ 309563 h 334980"/>
              <a:gd name="connsiteX0" fmla="*/ 1699 w 354123"/>
              <a:gd name="connsiteY0" fmla="*/ 0 h 352425"/>
              <a:gd name="connsiteX1" fmla="*/ 63610 w 354123"/>
              <a:gd name="connsiteY1" fmla="*/ 263526 h 352425"/>
              <a:gd name="connsiteX2" fmla="*/ 354123 w 354123"/>
              <a:gd name="connsiteY2" fmla="*/ 352425 h 352425"/>
              <a:gd name="connsiteX0" fmla="*/ 8050 w 360474"/>
              <a:gd name="connsiteY0" fmla="*/ 0 h 352425"/>
              <a:gd name="connsiteX1" fmla="*/ 41386 w 360474"/>
              <a:gd name="connsiteY1" fmla="*/ 225426 h 352425"/>
              <a:gd name="connsiteX2" fmla="*/ 360474 w 360474"/>
              <a:gd name="connsiteY2" fmla="*/ 352425 h 352425"/>
              <a:gd name="connsiteX0" fmla="*/ 1389 w 353813"/>
              <a:gd name="connsiteY0" fmla="*/ 0 h 352425"/>
              <a:gd name="connsiteX1" fmla="*/ 68062 w 353813"/>
              <a:gd name="connsiteY1" fmla="*/ 273051 h 352425"/>
              <a:gd name="connsiteX2" fmla="*/ 353813 w 353813"/>
              <a:gd name="connsiteY2" fmla="*/ 352425 h 352425"/>
              <a:gd name="connsiteX0" fmla="*/ 7227 w 359651"/>
              <a:gd name="connsiteY0" fmla="*/ 0 h 353198"/>
              <a:gd name="connsiteX1" fmla="*/ 73900 w 359651"/>
              <a:gd name="connsiteY1" fmla="*/ 273051 h 353198"/>
              <a:gd name="connsiteX2" fmla="*/ 359651 w 359651"/>
              <a:gd name="connsiteY2" fmla="*/ 352425 h 353198"/>
              <a:gd name="connsiteX0" fmla="*/ 927 w 367639"/>
              <a:gd name="connsiteY0" fmla="*/ 0 h 352425"/>
              <a:gd name="connsiteX1" fmla="*/ 81888 w 367639"/>
              <a:gd name="connsiteY1" fmla="*/ 273051 h 352425"/>
              <a:gd name="connsiteX2" fmla="*/ 367639 w 367639"/>
              <a:gd name="connsiteY2" fmla="*/ 352425 h 352425"/>
              <a:gd name="connsiteX0" fmla="*/ 1643 w 349305"/>
              <a:gd name="connsiteY0" fmla="*/ 0 h 352425"/>
              <a:gd name="connsiteX1" fmla="*/ 63554 w 349305"/>
              <a:gd name="connsiteY1" fmla="*/ 273051 h 352425"/>
              <a:gd name="connsiteX2" fmla="*/ 349305 w 349305"/>
              <a:gd name="connsiteY2" fmla="*/ 352425 h 352425"/>
              <a:gd name="connsiteX0" fmla="*/ 3980 w 351642"/>
              <a:gd name="connsiteY0" fmla="*/ 0 h 352603"/>
              <a:gd name="connsiteX1" fmla="*/ 65891 w 351642"/>
              <a:gd name="connsiteY1" fmla="*/ 273051 h 352603"/>
              <a:gd name="connsiteX2" fmla="*/ 351642 w 351642"/>
              <a:gd name="connsiteY2" fmla="*/ 352425 h 3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642" h="352603">
                <a:moveTo>
                  <a:pt x="3980" y="0"/>
                </a:moveTo>
                <a:cubicBezTo>
                  <a:pt x="-2370" y="15876"/>
                  <a:pt x="-11103" y="180976"/>
                  <a:pt x="65891" y="273051"/>
                </a:cubicBezTo>
                <a:cubicBezTo>
                  <a:pt x="142885" y="365126"/>
                  <a:pt x="338943" y="351367"/>
                  <a:pt x="351642" y="352425"/>
                </a:cubicBezTo>
              </a:path>
            </a:pathLst>
          </a:custGeom>
          <a:noFill/>
          <a:ln w="508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latin typeface="Calibri" panose="020F0502020204030204" pitchFamily="34" charset="0"/>
            </a:endParaRPr>
          </a:p>
        </p:txBody>
      </p:sp>
      <p:sp>
        <p:nvSpPr>
          <p:cNvPr id="11277" name="Espace réservé du contenu 2"/>
          <p:cNvSpPr txBox="1">
            <a:spLocks/>
          </p:cNvSpPr>
          <p:nvPr/>
        </p:nvSpPr>
        <p:spPr bwMode="auto">
          <a:xfrm>
            <a:off x="3275013" y="1114425"/>
            <a:ext cx="18002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Tx/>
              <a:buNone/>
            </a:pPr>
            <a:r>
              <a:rPr lang="fr-BE" altLang="fr-FR" sz="1800">
                <a:latin typeface="Calibri" charset="0"/>
                <a:cs typeface="Arial" charset="0"/>
              </a:rPr>
              <a:t>Objectifs DCE / PGDH / CR</a:t>
            </a:r>
            <a:endParaRPr lang="fr-BE" altLang="fr-FR" sz="2000">
              <a:latin typeface="Calibri" charset="0"/>
              <a:cs typeface="Arial" charset="0"/>
            </a:endParaRPr>
          </a:p>
        </p:txBody>
      </p:sp>
      <p:sp>
        <p:nvSpPr>
          <p:cNvPr id="11278" name="ZoneTexte 76"/>
          <p:cNvSpPr txBox="1">
            <a:spLocks noChangeArrowheads="1"/>
          </p:cNvSpPr>
          <p:nvPr/>
        </p:nvSpPr>
        <p:spPr bwMode="auto">
          <a:xfrm>
            <a:off x="1455738" y="5013325"/>
            <a:ext cx="5708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fr-BE" altLang="fr-FR" b="1" dirty="0">
                <a:latin typeface="Calibri" charset="0"/>
              </a:rPr>
              <a:t>Elaboration et soumission d’actions pour un PA triennal </a:t>
            </a:r>
          </a:p>
        </p:txBody>
      </p:sp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0" y="2859088"/>
            <a:ext cx="7921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C:\Users\Maison de la pêche\AppData\Local\Microsoft\Windows\Temporary Internet Files\Content.Outlook\09M887K8\logo couleurs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69" y="2827445"/>
            <a:ext cx="7921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45024"/>
            <a:ext cx="808206" cy="7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fr-FR" altLang="fr-FR" sz="3200" dirty="0">
                <a:effectLst/>
                <a:latin typeface="Calibri" charset="0"/>
                <a:cs typeface="Times New Roman" pitchFamily="18" charset="0"/>
              </a:rPr>
              <a:t>Situation en milieux artificialisés </a:t>
            </a:r>
            <a:endParaRPr lang="fr-BE" altLang="fr-FR" sz="3200" dirty="0">
              <a:effectLst/>
              <a:latin typeface="Calibri" charset="0"/>
              <a:cs typeface="Times New Roman" pitchFamily="18" charset="0"/>
            </a:endParaRPr>
          </a:p>
        </p:txBody>
      </p:sp>
      <p:sp>
        <p:nvSpPr>
          <p:cNvPr id="1229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84" charset="2"/>
              <a:buNone/>
            </a:pPr>
            <a:r>
              <a:rPr lang="fr-BE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Le cas de la basse Sambre et du Canal</a:t>
            </a:r>
            <a:r>
              <a:rPr lang="fr-BE" altLang="fr-FR" sz="2400" dirty="0">
                <a:latin typeface="Calibri" charset="0"/>
                <a:cs typeface="Times New Roman" pitchFamily="18" charset="0"/>
                <a:sym typeface="Calibri" charset="0"/>
              </a:rPr>
              <a:t>: </a:t>
            </a:r>
            <a:endParaRPr lang="fr-BE" altLang="fr-FR" sz="2400" dirty="0">
              <a:latin typeface="Calibri" charset="0"/>
              <a:cs typeface="Times New Roman" pitchFamily="18" charset="0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84" charset="2"/>
              <a:buChar char=""/>
            </a:pPr>
            <a:r>
              <a:rPr lang="fr-BE" altLang="fr-FR" sz="2000" dirty="0">
                <a:latin typeface="Calibri" charset="0"/>
                <a:cs typeface="Times New Roman" pitchFamily="18" charset="0"/>
              </a:rPr>
              <a:t>Aménagements et gestion hydraulique pour la navigation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84" charset="2"/>
              <a:buChar char=""/>
            </a:pPr>
            <a:r>
              <a:rPr lang="fr-BE" altLang="fr-FR" sz="2000" dirty="0">
                <a:latin typeface="Calibri" charset="0"/>
                <a:cs typeface="Times New Roman" pitchFamily="18" charset="0"/>
              </a:rPr>
              <a:t>Milieu urbanisé, berges artificielles bloquées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84" charset="2"/>
              <a:buChar char=""/>
            </a:pPr>
            <a:r>
              <a:rPr lang="fr-BE" altLang="fr-FR" sz="2000" dirty="0" err="1">
                <a:latin typeface="Calibri" charset="0"/>
                <a:cs typeface="Times New Roman" pitchFamily="18" charset="0"/>
              </a:rPr>
              <a:t>Inondabilité</a:t>
            </a:r>
            <a:r>
              <a:rPr lang="fr-BE" altLang="fr-FR" sz="2000" dirty="0">
                <a:latin typeface="Calibri" charset="0"/>
                <a:cs typeface="Times New Roman" pitchFamily="18" charset="0"/>
              </a:rPr>
              <a:t> fortement modifiée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84" charset="2"/>
              <a:buChar char=""/>
            </a:pPr>
            <a:endParaRPr lang="fr-BE" altLang="fr-FR" sz="2000" dirty="0">
              <a:latin typeface="Calibri" charset="0"/>
              <a:cs typeface="Times New Roman" pitchFamily="18" charset="0"/>
            </a:endParaRPr>
          </a:p>
          <a:p>
            <a:pPr>
              <a:buFont typeface="Wingdings 3" pitchFamily="-84" charset="2"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Conséquence pour le développement des espèces aquatiques</a:t>
            </a:r>
            <a:endParaRPr lang="fr-FR" altLang="fr-FR" sz="24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r>
              <a:rPr lang="fr-BE" altLang="fr-FR" sz="2000" dirty="0">
                <a:latin typeface="Calibri" charset="0"/>
                <a:cs typeface="Times New Roman" pitchFamily="18" charset="0"/>
                <a:sym typeface="Wingdings" pitchFamily="2" charset="2"/>
              </a:rPr>
              <a:t>Rareté de la végétation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Absence de supports de pontes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Manque d’habitats</a:t>
            </a:r>
            <a:endParaRPr lang="fr-BE" altLang="fr-FR" sz="2400" dirty="0">
              <a:latin typeface="Calibri" charset="0"/>
              <a:sym typeface="Wingdings" pitchFamily="2" charset="2"/>
            </a:endParaRPr>
          </a:p>
          <a:p>
            <a:r>
              <a:rPr lang="fr-BE" altLang="fr-FR" sz="2000" dirty="0">
                <a:latin typeface="Calibri" charset="0"/>
                <a:cs typeface="Times New Roman" pitchFamily="18" charset="0"/>
                <a:sym typeface="Wingdings" pitchFamily="2" charset="2"/>
              </a:rPr>
              <a:t>Oscillation du niveau d’eau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Mise à sec des pontes déposées à une faible profondeur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Mortalité des larves et alevins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84" charset="2"/>
              <a:buChar char=""/>
            </a:pPr>
            <a:endParaRPr lang="fr-BE" altLang="fr-FR" sz="2000" dirty="0">
              <a:latin typeface="Calibri" charset="0"/>
              <a:cs typeface="Times New Roman" pitchFamily="18" charset="0"/>
            </a:endParaRPr>
          </a:p>
        </p:txBody>
      </p:sp>
      <p:sp>
        <p:nvSpPr>
          <p:cNvPr id="12292" name="Espace réservé du contenu 1"/>
          <p:cNvSpPr txBox="1">
            <a:spLocks/>
          </p:cNvSpPr>
          <p:nvPr/>
        </p:nvSpPr>
        <p:spPr bwMode="auto">
          <a:xfrm>
            <a:off x="457200" y="3214017"/>
            <a:ext cx="82296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620713" indent="-22860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858838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1430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13716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1828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286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2743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2004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endParaRPr lang="fr-BE" altLang="fr-F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8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4321175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6228333" y="3213621"/>
            <a:ext cx="792162" cy="792163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42" y="2484040"/>
            <a:ext cx="4248150" cy="3314700"/>
          </a:xfrm>
          <a:noFill/>
        </p:spPr>
      </p:pic>
      <p:sp>
        <p:nvSpPr>
          <p:cNvPr id="13317" name="ZoneTexte 10"/>
          <p:cNvSpPr txBox="1">
            <a:spLocks noChangeArrowheads="1"/>
          </p:cNvSpPr>
          <p:nvPr/>
        </p:nvSpPr>
        <p:spPr bwMode="auto">
          <a:xfrm>
            <a:off x="250825" y="1773238"/>
            <a:ext cx="4321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r>
              <a:rPr lang="fr-BE" altLang="fr-FR" sz="2800">
                <a:latin typeface="Calibri" charset="0"/>
                <a:cs typeface="Times New Roman" pitchFamily="18" charset="0"/>
                <a:sym typeface="Wingdings" pitchFamily="2" charset="2"/>
              </a:rPr>
              <a:t>Variation niveau d’eau</a:t>
            </a:r>
          </a:p>
        </p:txBody>
      </p:sp>
      <p:sp>
        <p:nvSpPr>
          <p:cNvPr id="13318" name="ZoneTexte 11"/>
          <p:cNvSpPr txBox="1">
            <a:spLocks noChangeArrowheads="1"/>
          </p:cNvSpPr>
          <p:nvPr/>
        </p:nvSpPr>
        <p:spPr bwMode="auto">
          <a:xfrm>
            <a:off x="4822825" y="1773238"/>
            <a:ext cx="4321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r>
              <a:rPr lang="fr-BE" altLang="fr-FR" sz="2800">
                <a:latin typeface="Calibri" charset="0"/>
                <a:cs typeface="Times New Roman" pitchFamily="18" charset="0"/>
                <a:sym typeface="Wingdings" pitchFamily="2" charset="2"/>
              </a:rPr>
              <a:t>Œuf de brochet à sec</a:t>
            </a:r>
          </a:p>
        </p:txBody>
      </p:sp>
      <p:sp>
        <p:nvSpPr>
          <p:cNvPr id="13319" name="ZoneTexte 10"/>
          <p:cNvSpPr txBox="1">
            <a:spLocks noChangeArrowheads="1"/>
          </p:cNvSpPr>
          <p:nvPr/>
        </p:nvSpPr>
        <p:spPr bwMode="auto">
          <a:xfrm>
            <a:off x="250825" y="1298973"/>
            <a:ext cx="896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-8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-84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-84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ea typeface="ヒラギノ角ゴ Pro W3" pitchFamily="-84" charset="-128"/>
              </a:defRPr>
            </a:lvl9pPr>
          </a:lstStyle>
          <a:p>
            <a:pPr>
              <a:buFontTx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Problématique rencontrée pour le développement des espèces aquatiques</a:t>
            </a:r>
            <a:endParaRPr lang="fr-BE" altLang="fr-FR" sz="2000" dirty="0">
              <a:latin typeface="Calibri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fr-FR" altLang="fr-FR" sz="3200" dirty="0">
                <a:effectLst/>
                <a:latin typeface="Calibri" charset="0"/>
                <a:cs typeface="Times New Roman" pitchFamily="18" charset="0"/>
              </a:rPr>
              <a:t>Situation en milieux artificialisés </a:t>
            </a:r>
            <a:endParaRPr lang="fr-BE" altLang="fr-FR" sz="3200" dirty="0">
              <a:effectLst/>
              <a:latin typeface="Calibri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6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fr-FR" altLang="fr-FR" sz="3600">
                <a:effectLst/>
                <a:latin typeface="Calibri" charset="0"/>
                <a:cs typeface="Times New Roman" pitchFamily="18" charset="0"/>
              </a:rPr>
              <a:t>Situation en milieux artificialisés </a:t>
            </a:r>
            <a:endParaRPr lang="fr-BE" altLang="fr-FR" sz="3600">
              <a:effectLst/>
              <a:latin typeface="Calibri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buFont typeface="Wingdings 3" pitchFamily="-84" charset="2"/>
              <a:buNone/>
              <a:defRPr/>
            </a:pPr>
            <a:r>
              <a:rPr lang="fr-FR" sz="2000" b="1" u="sng" dirty="0">
                <a:latin typeface="Calibri" panose="020F0502020204030204" pitchFamily="34" charset="0"/>
                <a:cs typeface="Times New Roman" pitchFamily="18" charset="0"/>
                <a:sym typeface="Calibri" charset="0"/>
              </a:rPr>
              <a:t>Problématique rencontrée pour le développement des espèces aquatiques</a:t>
            </a:r>
            <a:br>
              <a:rPr lang="fr-FR" sz="2000" b="1" u="sng" dirty="0">
                <a:latin typeface="Calibri" panose="020F0502020204030204" pitchFamily="34" charset="0"/>
                <a:cs typeface="Times New Roman" pitchFamily="18" charset="0"/>
                <a:sym typeface="Calibri" charset="0"/>
              </a:rPr>
            </a:br>
            <a:endParaRPr lang="fr-BE" sz="2000" dirty="0">
              <a:latin typeface="Calibri" panose="020F0502020204030204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r>
              <a:rPr lang="fr-BE" sz="2800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Espèces visées  Espèces </a:t>
            </a:r>
            <a:r>
              <a:rPr lang="fr-BE" sz="2800" dirty="0" err="1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phytophiles</a:t>
            </a:r>
            <a:endParaRPr lang="fr-BE" sz="2800" dirty="0">
              <a:latin typeface="Calibri" panose="020F0502020204030204" pitchFamily="34" charset="0"/>
              <a:cs typeface="Times New Roman" pitchFamily="18" charset="0"/>
              <a:sym typeface="Wingdings" pitchFamily="2" charset="2"/>
            </a:endParaRPr>
          </a:p>
          <a:p>
            <a:pPr lvl="3"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fr-BE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Pontes sur les végétaux immergés</a:t>
            </a:r>
          </a:p>
          <a:p>
            <a:pPr lvl="3"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fr-BE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Généralement à proximité de la berge dans une faible profondeur d’eau</a:t>
            </a:r>
          </a:p>
          <a:p>
            <a:pPr lvl="3">
              <a:lnSpc>
                <a:spcPct val="150000"/>
              </a:lnSpc>
              <a:buClr>
                <a:schemeClr val="accent1"/>
              </a:buClr>
              <a:buSzPct val="120000"/>
              <a:buFont typeface="Arial" pitchFamily="34" charset="0"/>
              <a:buChar char="•"/>
              <a:defRPr/>
            </a:pPr>
            <a:r>
              <a:rPr lang="fr-BE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Exemples :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BE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Brochet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BE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Brème (zone de frai dans les eaux peu profondes, habitat présentant des </a:t>
            </a:r>
            <a:r>
              <a:rPr lang="fr-BE" dirty="0" err="1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macrophytes</a:t>
            </a:r>
            <a:r>
              <a:rPr lang="fr-BE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 immergés)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BE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Gardon (larves inféodées aux végétaux, juvéniles en eaux peu profondes)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BE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Tanche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FR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Macro invertébrés</a:t>
            </a:r>
            <a:endParaRPr lang="fr-BE" dirty="0">
              <a:latin typeface="Calibri" panose="020F0502020204030204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buFont typeface="Wingdings 3" pitchFamily="-84" charset="2"/>
              <a:buNone/>
              <a:defRPr/>
            </a:pPr>
            <a:endParaRPr lang="fr-BE" sz="2400" dirty="0">
              <a:latin typeface="Calibri" panose="020F0502020204030204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endParaRPr lang="fr-B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7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sz="3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8434" name="Espace réservé du contenu 1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351338"/>
          </a:xfrm>
        </p:spPr>
        <p:txBody>
          <a:bodyPr/>
          <a:lstStyle/>
          <a:p>
            <a:pPr algn="r">
              <a:buFont typeface="Wingdings 3" pitchFamily="-84" charset="2"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Radeaux végétalisés – Conception et mise en place</a:t>
            </a:r>
          </a:p>
          <a:p>
            <a:pPr algn="r">
              <a:buFont typeface="Wingdings 3" pitchFamily="-84" charset="2"/>
              <a:buNone/>
            </a:pPr>
            <a:endParaRPr lang="fr-FR" altLang="fr-FR" sz="20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pPr algn="r">
              <a:buFont typeface="Wingdings 3" pitchFamily="-84" charset="2"/>
              <a:buNone/>
            </a:pPr>
            <a:endParaRPr lang="fr-FR" altLang="fr-FR" sz="20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pPr algn="r"/>
            <a:endParaRPr lang="fr-BE" altLang="fr-FR" dirty="0">
              <a:latin typeface="Calibri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484" y="1628800"/>
            <a:ext cx="3365385" cy="20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F:\Radeaux\DSC03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608680"/>
            <a:ext cx="3455937" cy="21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D:\Jonathan\Photos\2012\Suivi radeaux 10072012\DSC011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483" y="3851274"/>
            <a:ext cx="3365385" cy="223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D:\Jonathan\Photos\2012\17-04-2012\DSC008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789040"/>
            <a:ext cx="3354657" cy="21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53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1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351338"/>
          </a:xfrm>
        </p:spPr>
        <p:txBody>
          <a:bodyPr/>
          <a:lstStyle/>
          <a:p>
            <a:pPr algn="r">
              <a:buFont typeface="Wingdings 3" pitchFamily="-84" charset="2"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Radeaux végétalisés– Résultats :</a:t>
            </a:r>
          </a:p>
          <a:p>
            <a:pPr algn="r">
              <a:buFont typeface="Wingdings 3" pitchFamily="-84" charset="2"/>
              <a:buNone/>
            </a:pPr>
            <a:endParaRPr lang="fr-BE" altLang="fr-FR" dirty="0">
              <a:latin typeface="Calibri" charset="0"/>
            </a:endParaRPr>
          </a:p>
          <a:p>
            <a:pPr algn="r">
              <a:buFont typeface="Wingdings 3" pitchFamily="-84" charset="2"/>
              <a:buNone/>
            </a:pPr>
            <a:endParaRPr lang="fr-BE" altLang="fr-FR" dirty="0">
              <a:latin typeface="Calibri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34" y="1628800"/>
            <a:ext cx="42481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D:\Jonathan\Photos\Photos_panneau\vlcsnap-2013-10-02-14h10m30s226_bis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44894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sz="32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5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contenu 1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>
            <a:normAutofit fontScale="85000" lnSpcReduction="10000"/>
          </a:bodyPr>
          <a:lstStyle/>
          <a:p>
            <a:pPr>
              <a:buFont typeface="Wingdings 3" pitchFamily="-84" charset="2"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Radeaux végétalisés</a:t>
            </a:r>
          </a:p>
          <a:p>
            <a:r>
              <a:rPr lang="fr-BE" altLang="fr-FR" sz="2200" dirty="0">
                <a:latin typeface="Calibri" charset="0"/>
                <a:cs typeface="Times New Roman" pitchFamily="18" charset="0"/>
                <a:sym typeface="Wingdings" pitchFamily="2" charset="2"/>
              </a:rPr>
              <a:t>Principaux avantages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>
                <a:latin typeface="Calibri" charset="0"/>
                <a:cs typeface="Times New Roman" pitchFamily="18" charset="0"/>
                <a:sym typeface="Wingdings" pitchFamily="2" charset="2"/>
              </a:rPr>
              <a:t>Création d’un support de ponte naturelle, de zones de développement, de zones  de caches et de protection  Recréation d’un véritable milieu de vie.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>
                <a:latin typeface="Calibri" charset="0"/>
                <a:cs typeface="Times New Roman" pitchFamily="18" charset="0"/>
                <a:sym typeface="Wingdings" pitchFamily="2" charset="2"/>
              </a:rPr>
              <a:t>Mise en place sur des annexes fluviales, canaux non navigués, étangs, lacs…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>
                <a:latin typeface="Calibri" charset="0"/>
                <a:cs typeface="Times New Roman" pitchFamily="18" charset="0"/>
                <a:sym typeface="Wingdings" pitchFamily="2" charset="2"/>
              </a:rPr>
              <a:t>Installation sur des sites avec de grandes variations du niveau d’eau</a:t>
            </a:r>
          </a:p>
          <a:p>
            <a:pPr lvl="3" algn="just">
              <a:lnSpc>
                <a:spcPct val="150000"/>
              </a:lnSpc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>
                <a:latin typeface="Calibri" charset="0"/>
                <a:cs typeface="Times New Roman" pitchFamily="18" charset="0"/>
                <a:sym typeface="Wingdings" pitchFamily="2" charset="2"/>
              </a:rPr>
              <a:t>Impact paysager positif</a:t>
            </a:r>
          </a:p>
          <a:p>
            <a:r>
              <a:rPr lang="fr-BE" altLang="fr-FR" sz="2200" dirty="0">
                <a:latin typeface="Calibri" charset="0"/>
                <a:cs typeface="Times New Roman" pitchFamily="18" charset="0"/>
                <a:sym typeface="Wingdings" pitchFamily="2" charset="2"/>
              </a:rPr>
              <a:t>Limites de la technique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>
                <a:latin typeface="Calibri" charset="0"/>
                <a:cs typeface="Times New Roman" pitchFamily="18" charset="0"/>
                <a:sym typeface="Wingdings" pitchFamily="2" charset="2"/>
              </a:rPr>
              <a:t>Installation impossible sur le cours principal d’une rivière ou d’un fleuve car les structures ne résistent pas aux éventuels coups d’eau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>
                <a:latin typeface="Calibri" charset="0"/>
                <a:cs typeface="Times New Roman" pitchFamily="18" charset="0"/>
                <a:sym typeface="Wingdings" pitchFamily="2" charset="2"/>
              </a:rPr>
              <a:t>Manutention important (Remplacement des treillis de protection, du lestage…)</a:t>
            </a:r>
          </a:p>
          <a:p>
            <a:pPr lvl="3" algn="just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900" dirty="0">
                <a:latin typeface="Calibri" charset="0"/>
                <a:cs typeface="Times New Roman" pitchFamily="18" charset="0"/>
                <a:sym typeface="Wingdings" pitchFamily="2" charset="2"/>
              </a:rPr>
              <a:t>Accès difficile au centre du radeau (regarnissage et fauche des fanes impossible)</a:t>
            </a:r>
            <a:endParaRPr lang="fr-FR" altLang="fr-FR" sz="1900" dirty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FR" altLang="fr-FR" sz="20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BE" altLang="fr-FR" dirty="0">
              <a:latin typeface="Calibri" charset="0"/>
            </a:endParaRPr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dirty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sz="32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Julien_docs\Darse de Cheratte\Photos\Cheratte\Suivi\Appareil végétatif et racinaire\Suivi Juillet 2013\DSC028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75" y="-31750"/>
            <a:ext cx="4643438" cy="68897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2" descr="C:\Julien_docs\Darse de Cheratte\Photos\Cheratte\Photos Darse\Jean Noel Schmidt\P10001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467995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ZoneTexte 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bg2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ヒラギノ角ゴ Pro W3" pitchFamily="-84" charset="-128"/>
              </a:defRPr>
            </a:lvl9pPr>
          </a:lstStyle>
          <a:p>
            <a:r>
              <a:rPr lang="fr-FR" altLang="fr-FR" sz="3200" b="1">
                <a:solidFill>
                  <a:schemeClr val="tx2"/>
                </a:solidFill>
                <a:latin typeface="Calibri" charset="0"/>
                <a:cs typeface="Times New Roman" pitchFamily="18" charset="0"/>
              </a:rPr>
              <a:t>La solution préconisée: les paniers végétalisées</a:t>
            </a:r>
            <a:endParaRPr lang="fr-BE" altLang="fr-FR" sz="3200" b="1">
              <a:solidFill>
                <a:schemeClr val="tx2"/>
              </a:solidFill>
              <a:latin typeface="Calibri" charset="0"/>
              <a:cs typeface="Times New Roman" pitchFamily="18" charset="0"/>
            </a:endParaRPr>
          </a:p>
        </p:txBody>
      </p:sp>
      <p:pic>
        <p:nvPicPr>
          <p:cNvPr id="24581" name="Picture 4" descr="C:\Users\Maison de la pêche\Desktop\Communication\Photos panneau fascines\DSC03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46799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754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274" y="1413123"/>
            <a:ext cx="43132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 dirty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dirty="0">
              <a:latin typeface="Calibri" panose="020F0502020204030204" pitchFamily="34" charset="0"/>
            </a:endParaRPr>
          </a:p>
        </p:txBody>
      </p:sp>
      <p:sp>
        <p:nvSpPr>
          <p:cNvPr id="21506" name="Espace réservé du contenu 1"/>
          <p:cNvSpPr>
            <a:spLocks noGrp="1"/>
          </p:cNvSpPr>
          <p:nvPr>
            <p:ph idx="1"/>
          </p:nvPr>
        </p:nvSpPr>
        <p:spPr>
          <a:xfrm>
            <a:off x="2661964" y="1093886"/>
            <a:ext cx="7886700" cy="435133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Paniers végétalisés – Conception et mise en place</a:t>
            </a:r>
          </a:p>
          <a:p>
            <a:pPr>
              <a:buFont typeface="Wingdings 3" pitchFamily="-84" charset="2"/>
              <a:buNone/>
            </a:pPr>
            <a:endParaRPr lang="fr-FR" altLang="fr-FR" sz="20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FR" altLang="fr-FR" sz="20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endParaRPr lang="fr-BE" altLang="fr-FR" dirty="0">
              <a:latin typeface="Calibri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440111"/>
            <a:ext cx="417671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4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138" y="2975380"/>
            <a:ext cx="4124302" cy="23730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Les Contrats de rivières en Wallonie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650" y="1831525"/>
            <a:ext cx="3484179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308610">
              <a:lnSpc>
                <a:spcPct val="80000"/>
              </a:lnSpc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fr-FR" sz="105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DEFINITION:</a:t>
            </a:r>
            <a:b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fr-F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11480" indent="-308610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fr-FR" sz="1050" dirty="0">
                <a:latin typeface="Calibri" panose="020F0502020204030204" pitchFamily="34" charset="0"/>
              </a:rPr>
              <a:t>	</a:t>
            </a:r>
            <a:r>
              <a:rPr lang="fr-FR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Protocole d’accord entre l’ensemble des acteurs publics et privés sur des objectifs visant à concilier les multiples fonctions et usages des cours d’eau, de leurs abords et des ressources en eau du bassin.</a:t>
            </a:r>
          </a:p>
          <a:p>
            <a:pPr marL="411480" indent="-308610" algn="just">
              <a:buClr>
                <a:prstClr val="white">
                  <a:shade val="95000"/>
                </a:prstClr>
              </a:buClr>
              <a:buSzPct val="65000"/>
              <a:defRPr/>
            </a:pPr>
            <a:br>
              <a:rPr lang="fr-FR" sz="12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05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OBJECTIFS:</a:t>
            </a:r>
          </a:p>
          <a:p>
            <a:pPr marL="411480" indent="-308610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fr-FR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fr-FR" sz="105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La restauration, la protection et la valorisation des ressources en eau du bassin, en intégrant harmonieusement l'ensemble des caractéristiques propres à la rivière.</a:t>
            </a:r>
          </a:p>
          <a:p>
            <a:pPr marL="411480" indent="-308610">
              <a:buClr>
                <a:prstClr val="white">
                  <a:shade val="95000"/>
                </a:prstClr>
              </a:buClr>
              <a:buSzPct val="65000"/>
              <a:defRPr/>
            </a:pPr>
            <a:endParaRPr lang="fr-FR" sz="1200" b="1" dirty="0">
              <a:latin typeface="Calibri" panose="020F0502020204030204" pitchFamily="34" charset="0"/>
              <a:cs typeface="Arial" pitchFamily="34" charset="0"/>
            </a:endParaRPr>
          </a:p>
          <a:p>
            <a:pPr marL="411480" indent="-308610">
              <a:spcBef>
                <a:spcPct val="0"/>
              </a:spcBef>
              <a:buSzPct val="65000"/>
              <a:defRPr/>
            </a:pPr>
            <a:r>
              <a:rPr lang="fr-FR" sz="105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ENGAGEMENTS:</a:t>
            </a:r>
            <a:b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r-FR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11480" indent="-308610" algn="just">
              <a:buClr>
                <a:prstClr val="white">
                  <a:shade val="95000"/>
                </a:prstClr>
              </a:buClr>
              <a:buSzPct val="65000"/>
              <a:defRPr/>
            </a:pPr>
            <a:r>
              <a:rPr lang="fr-FR" sz="1050" dirty="0">
                <a:latin typeface="Calibri" panose="020F0502020204030204" pitchFamily="34" charset="0"/>
                <a:cs typeface="Times New Roman" panose="02020603050405020304" pitchFamily="18" charset="0"/>
              </a:rPr>
              <a:t>	Le contrat de rivière engage ses signataires, chacun dans le cadre de ses responsabilités, à atteindre des objectifs déterminés dans des délais raisonnables et à en assurer l'exécution.</a:t>
            </a:r>
            <a:r>
              <a:rPr lang="fr-FR" sz="105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6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sz="320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sz="3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2530" name="Espace réservé du contenu 1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351338"/>
          </a:xfrm>
        </p:spPr>
        <p:txBody>
          <a:bodyPr/>
          <a:lstStyle/>
          <a:p>
            <a:pPr algn="r">
              <a:buFont typeface="Wingdings 3" pitchFamily="-84" charset="2"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Paniers végétalisés – Résultats :</a:t>
            </a:r>
          </a:p>
          <a:p>
            <a:pPr algn="r">
              <a:buFont typeface="Wingdings 3" pitchFamily="-84" charset="2"/>
              <a:buNone/>
            </a:pPr>
            <a:endParaRPr lang="fr-BE" altLang="fr-FR" dirty="0">
              <a:latin typeface="Calibri" charset="0"/>
            </a:endParaRPr>
          </a:p>
          <a:p>
            <a:pPr algn="r">
              <a:buFont typeface="Wingdings 3" pitchFamily="-84" charset="2"/>
              <a:buNone/>
            </a:pPr>
            <a:endParaRPr lang="fr-BE" altLang="fr-FR" dirty="0">
              <a:latin typeface="Calibri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07" y="1557338"/>
            <a:ext cx="4373685" cy="40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3211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899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sz="3200" dirty="0">
                <a:effectLst/>
                <a:latin typeface="Calibri" panose="020F0502020204030204" pitchFamily="34" charset="0"/>
                <a:cs typeface="Times New Roman" pitchFamily="18" charset="0"/>
              </a:rPr>
              <a:t>Exemples d’aménagements à destination piscicole</a:t>
            </a:r>
            <a:endParaRPr lang="fr-BE" u="sng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3554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3" pitchFamily="-84" charset="2"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Calibri" charset="0"/>
              </a:rPr>
              <a:t>Paniers végétalisés</a:t>
            </a:r>
          </a:p>
          <a:p>
            <a:r>
              <a:rPr lang="fr-BE" altLang="fr-FR" sz="1900" dirty="0">
                <a:latin typeface="Calibri" charset="0"/>
                <a:cs typeface="Times New Roman" pitchFamily="18" charset="0"/>
                <a:sym typeface="Wingdings" pitchFamily="2" charset="2"/>
              </a:rPr>
              <a:t>Principaux avantages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>
                <a:latin typeface="Calibri" charset="0"/>
                <a:cs typeface="Times New Roman" pitchFamily="18" charset="0"/>
                <a:sym typeface="Wingdings" pitchFamily="2" charset="2"/>
              </a:rPr>
              <a:t>Création d’un support de ponte naturelle, de zones de développement ,de zones    caches et de protection  Recréation d’un véritable milieu de vie.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>
                <a:latin typeface="Calibri" charset="0"/>
                <a:cs typeface="Times New Roman" pitchFamily="18" charset="0"/>
                <a:sym typeface="Wingdings" pitchFamily="2" charset="2"/>
              </a:rPr>
              <a:t>Mise en place sur des cours d’eau artificialisés possédant des berges bétonnées droites ou inclinées (canaux et fleuve non navigués ou peu navigués,…)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>
                <a:latin typeface="Calibri" charset="0"/>
                <a:cs typeface="Times New Roman" pitchFamily="18" charset="0"/>
                <a:sym typeface="Wingdings" pitchFamily="2" charset="2"/>
              </a:rPr>
              <a:t>Résiste aux coups d’eau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>
                <a:latin typeface="Calibri" charset="0"/>
                <a:cs typeface="Times New Roman" pitchFamily="18" charset="0"/>
                <a:sym typeface="Wingdings" pitchFamily="2" charset="2"/>
              </a:rPr>
              <a:t>Manutention limitée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>
                <a:latin typeface="Calibri" charset="0"/>
                <a:cs typeface="Times New Roman" pitchFamily="18" charset="0"/>
                <a:sym typeface="Wingdings" pitchFamily="2" charset="2"/>
              </a:rPr>
              <a:t>Impact paysager positif</a:t>
            </a:r>
          </a:p>
          <a:p>
            <a:r>
              <a:rPr lang="fr-BE" altLang="fr-FR" sz="1900" dirty="0">
                <a:latin typeface="Calibri" charset="0"/>
                <a:cs typeface="Times New Roman" pitchFamily="18" charset="0"/>
                <a:sym typeface="Wingdings" pitchFamily="2" charset="2"/>
              </a:rPr>
              <a:t>Limites de la technique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>
                <a:latin typeface="Calibri" charset="0"/>
                <a:cs typeface="Times New Roman" pitchFamily="18" charset="0"/>
                <a:sym typeface="Wingdings" pitchFamily="2" charset="2"/>
              </a:rPr>
              <a:t>Problématique en cas de variations quotidiennes du niveau d’eau (sup à 25 cm)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sz="1600" dirty="0">
                <a:latin typeface="Calibri" charset="0"/>
                <a:cs typeface="Times New Roman" pitchFamily="18" charset="0"/>
                <a:sym typeface="Wingdings" pitchFamily="2" charset="2"/>
              </a:rPr>
              <a:t>Obligation de berges en «dures » pour ancrer les structures</a:t>
            </a:r>
          </a:p>
          <a:p>
            <a:pPr>
              <a:buFont typeface="Wingdings 3" pitchFamily="-84" charset="2"/>
              <a:buNone/>
            </a:pPr>
            <a:endParaRPr lang="fr-BE" altLang="fr-FR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4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re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r>
              <a:rPr lang="fr-FR" altLang="fr-FR" sz="3200" dirty="0">
                <a:effectLst/>
                <a:latin typeface="Calibri" charset="0"/>
                <a:cs typeface="Times New Roman" pitchFamily="18" charset="0"/>
              </a:rPr>
              <a:t>La solution préconisée: les paniers végétalisés</a:t>
            </a:r>
            <a:br>
              <a:rPr lang="fr-BE" altLang="fr-FR" sz="3200" dirty="0">
                <a:effectLst/>
                <a:latin typeface="Calibri" charset="0"/>
                <a:cs typeface="Times New Roman" pitchFamily="18" charset="0"/>
              </a:rPr>
            </a:br>
            <a:endParaRPr lang="fr-BE" altLang="fr-FR" sz="3200" dirty="0">
              <a:effectLst/>
              <a:latin typeface="Calibri" charset="0"/>
            </a:endParaRPr>
          </a:p>
        </p:txBody>
      </p:sp>
      <p:sp>
        <p:nvSpPr>
          <p:cNvPr id="2560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altLang="fr-FR" sz="2000" dirty="0">
                <a:latin typeface="Calibri" charset="0"/>
              </a:rPr>
              <a:t>Mise en place du projets : ex de </a:t>
            </a:r>
            <a:r>
              <a:rPr lang="fr-BE" altLang="fr-FR" sz="2000" dirty="0" err="1">
                <a:latin typeface="Calibri" charset="0"/>
              </a:rPr>
              <a:t>pisciflore</a:t>
            </a:r>
            <a:r>
              <a:rPr lang="fr-BE" altLang="fr-FR" sz="2000" dirty="0">
                <a:latin typeface="Calibri" charset="0"/>
              </a:rPr>
              <a:t> sur la basse Meuse</a:t>
            </a:r>
          </a:p>
          <a:p>
            <a:endParaRPr lang="fr-BE" altLang="fr-FR" sz="2000" dirty="0">
              <a:latin typeface="Calibri" charset="0"/>
              <a:cs typeface="Times New Roman" pitchFamily="18" charset="0"/>
              <a:sym typeface="Wingdings" pitchFamily="2" charset="2"/>
            </a:endParaRPr>
          </a:p>
          <a:p>
            <a:r>
              <a:rPr lang="fr-BE" altLang="fr-FR" sz="1800" dirty="0">
                <a:latin typeface="Calibri" charset="0"/>
                <a:cs typeface="Times New Roman" pitchFamily="18" charset="0"/>
                <a:sym typeface="Wingdings" pitchFamily="2" charset="2"/>
              </a:rPr>
              <a:t>Plantation, à l’aide d’hélophytes, et mise en culture des fascines</a:t>
            </a:r>
          </a:p>
          <a:p>
            <a:r>
              <a:rPr lang="fr-BE" altLang="fr-FR" sz="1800" dirty="0">
                <a:latin typeface="Calibri" charset="0"/>
                <a:cs typeface="Times New Roman" pitchFamily="18" charset="0"/>
                <a:sym typeface="Wingdings" pitchFamily="2" charset="2"/>
              </a:rPr>
              <a:t>Conception des paniers métalliques</a:t>
            </a:r>
          </a:p>
          <a:p>
            <a:r>
              <a:rPr lang="fr-BE" altLang="fr-FR" sz="1800" dirty="0">
                <a:latin typeface="Calibri" charset="0"/>
                <a:cs typeface="Times New Roman" pitchFamily="18" charset="0"/>
                <a:sym typeface="Wingdings" pitchFamily="2" charset="2"/>
              </a:rPr>
              <a:t>Mise en place des paniers métalliques </a:t>
            </a:r>
          </a:p>
          <a:p>
            <a:r>
              <a:rPr lang="fr-BE" altLang="fr-FR" sz="1800" dirty="0">
                <a:latin typeface="Calibri" charset="0"/>
                <a:cs typeface="Times New Roman" pitchFamily="18" charset="0"/>
                <a:sym typeface="Wingdings" pitchFamily="2" charset="2"/>
              </a:rPr>
              <a:t>Mise en place des fascines végétalisées dans les paniers métalliques </a:t>
            </a:r>
          </a:p>
          <a:p>
            <a:r>
              <a:rPr lang="fr-BE" altLang="fr-FR" sz="1800" dirty="0">
                <a:latin typeface="Calibri" charset="0"/>
                <a:cs typeface="Times New Roman" pitchFamily="18" charset="0"/>
                <a:sym typeface="Wingdings" pitchFamily="2" charset="2"/>
              </a:rPr>
              <a:t>Résultats</a:t>
            </a:r>
          </a:p>
          <a:p>
            <a:r>
              <a:rPr lang="fr-BE" altLang="fr-FR" sz="1800" dirty="0">
                <a:latin typeface="Calibri" charset="0"/>
                <a:cs typeface="Times New Roman" pitchFamily="18" charset="0"/>
                <a:sym typeface="Wingdings" pitchFamily="2" charset="2"/>
              </a:rPr>
              <a:t>Coût </a:t>
            </a:r>
            <a:endParaRPr lang="fr-BE" altLang="fr-F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6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anchor="t">
            <a:normAutofit/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fr-FR" sz="3200" dirty="0">
                <a:effectLst/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3200" u="sng" dirty="0">
              <a:latin typeface="Calibri" panose="020F0502020204030204" pitchFamily="34" charset="0"/>
              <a:cs typeface="Times New Roman" pitchFamily="18" charset="0"/>
              <a:sym typeface="Calibri" charset="0"/>
            </a:endParaRPr>
          </a:p>
        </p:txBody>
      </p:sp>
      <p:sp>
        <p:nvSpPr>
          <p:cNvPr id="26626" name="Espace réservé du contenu 1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35133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BE" altLang="fr-FR" sz="2000" b="1" u="sng" dirty="0">
                <a:latin typeface="Calibri" charset="0"/>
                <a:cs typeface="Times New Roman" pitchFamily="18" charset="0"/>
                <a:sym typeface="Wingdings" pitchFamily="2" charset="2"/>
              </a:rPr>
              <a:t>Plantation, à l’aide d’hélophytes, et mise en culture des fascines de coco</a:t>
            </a:r>
            <a:endParaRPr lang="fr-FR" altLang="fr-FR" sz="20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r>
              <a:rPr lang="fr-BE" altLang="fr-FR" sz="2000" dirty="0">
                <a:latin typeface="Calibri" charset="0"/>
                <a:cs typeface="Times New Roman" pitchFamily="18" charset="0"/>
              </a:rPr>
              <a:t>Choix des plants d’hélophytes:</a:t>
            </a:r>
          </a:p>
          <a:p>
            <a:pPr lvl="3">
              <a:buClr>
                <a:schemeClr val="accent1"/>
              </a:buClr>
              <a:buSzPct val="120000"/>
            </a:pPr>
            <a:r>
              <a:rPr lang="fr-BE" altLang="fr-FR" dirty="0">
                <a:latin typeface="Calibri" charset="0"/>
                <a:cs typeface="Times New Roman" pitchFamily="18" charset="0"/>
              </a:rPr>
              <a:t>Différents types biologiques (</a:t>
            </a:r>
            <a:r>
              <a:rPr lang="fr-BE" altLang="fr-FR" dirty="0" err="1">
                <a:latin typeface="Calibri" charset="0"/>
                <a:cs typeface="Times New Roman" pitchFamily="18" charset="0"/>
              </a:rPr>
              <a:t>hémicryptophyte</a:t>
            </a:r>
            <a:r>
              <a:rPr lang="fr-BE" altLang="fr-FR" dirty="0">
                <a:latin typeface="Calibri" charset="0"/>
                <a:cs typeface="Times New Roman" pitchFamily="18" charset="0"/>
              </a:rPr>
              <a:t> cespiteux ou non,</a:t>
            </a:r>
            <a:br>
              <a:rPr lang="fr-BE" altLang="fr-FR" dirty="0">
                <a:latin typeface="Calibri" charset="0"/>
                <a:cs typeface="Times New Roman" pitchFamily="18" charset="0"/>
              </a:rPr>
            </a:br>
            <a:r>
              <a:rPr lang="fr-BE" altLang="fr-FR" dirty="0">
                <a:latin typeface="Calibri" charset="0"/>
                <a:cs typeface="Times New Roman" pitchFamily="18" charset="0"/>
              </a:rPr>
              <a:t>géophytes,..)</a:t>
            </a:r>
          </a:p>
          <a:p>
            <a:pPr lvl="3">
              <a:buClr>
                <a:schemeClr val="accent1"/>
              </a:buClr>
              <a:buSzPct val="120000"/>
            </a:pPr>
            <a:r>
              <a:rPr lang="fr-BE" altLang="fr-FR" dirty="0">
                <a:latin typeface="Calibri" charset="0"/>
                <a:cs typeface="Times New Roman" pitchFamily="18" charset="0"/>
              </a:rPr>
              <a:t>Importance de la phénologie (espèces précoces)</a:t>
            </a:r>
          </a:p>
          <a:p>
            <a:pPr lvl="3">
              <a:buClr>
                <a:schemeClr val="accent1"/>
              </a:buClr>
              <a:buSzPct val="120000"/>
            </a:pPr>
            <a:r>
              <a:rPr lang="fr-BE" altLang="fr-FR" dirty="0">
                <a:latin typeface="Calibri" charset="0"/>
                <a:cs typeface="Times New Roman" pitchFamily="18" charset="0"/>
              </a:rPr>
              <a:t>Importance du développement (système racinaire)</a:t>
            </a:r>
          </a:p>
          <a:p>
            <a:pPr lvl="3">
              <a:buClr>
                <a:schemeClr val="accent1"/>
              </a:buClr>
              <a:buSzPct val="120000"/>
            </a:pPr>
            <a:r>
              <a:rPr lang="fr-BE" altLang="fr-FR" dirty="0">
                <a:latin typeface="Calibri" charset="0"/>
                <a:cs typeface="Times New Roman" pitchFamily="18" charset="0"/>
              </a:rPr>
              <a:t>Expérience du passé (radeaux végétalisés) a également permis de</a:t>
            </a:r>
            <a:br>
              <a:rPr lang="fr-BE" altLang="fr-FR" dirty="0">
                <a:latin typeface="Calibri" charset="0"/>
                <a:cs typeface="Times New Roman" pitchFamily="18" charset="0"/>
              </a:rPr>
            </a:br>
            <a:r>
              <a:rPr lang="fr-BE" altLang="fr-FR" dirty="0">
                <a:latin typeface="Calibri" charset="0"/>
                <a:cs typeface="Times New Roman" pitchFamily="18" charset="0"/>
              </a:rPr>
              <a:t>sélectionner les hélophytes</a:t>
            </a:r>
            <a:endParaRPr lang="fr-FR" altLang="fr-FR" dirty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FR" altLang="fr-FR" sz="20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FR" altLang="fr-FR" sz="20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BE" altLang="fr-FR" sz="2000" b="1" u="sng" dirty="0">
              <a:latin typeface="Calibri" charset="0"/>
              <a:cs typeface="Times New Roman" pitchFamily="18" charset="0"/>
              <a:sym typeface="Calibri" charset="0"/>
            </a:endParaRPr>
          </a:p>
          <a:p>
            <a:pPr>
              <a:buFont typeface="Wingdings 3" pitchFamily="-84" charset="2"/>
              <a:buNone/>
            </a:pPr>
            <a:endParaRPr lang="fr-BE" altLang="fr-FR" sz="2000" b="1" u="sng" dirty="0">
              <a:latin typeface="Calibri" charset="0"/>
              <a:cs typeface="Times New Roman" pitchFamily="18" charset="0"/>
              <a:sym typeface="Calibri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892946"/>
            <a:ext cx="3960812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912" y="4004072"/>
            <a:ext cx="40386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56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None/>
              <a:defRPr/>
            </a:pPr>
            <a:endParaRPr lang="fr-BE" sz="3200" b="1" u="sng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  <a:sym typeface="Calibri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3200" dirty="0"/>
          </a:p>
        </p:txBody>
      </p:sp>
      <p:sp>
        <p:nvSpPr>
          <p:cNvPr id="27651" name="Espace réservé du contenu 1"/>
          <p:cNvSpPr>
            <a:spLocks noGrp="1"/>
          </p:cNvSpPr>
          <p:nvPr>
            <p:ph idx="1"/>
          </p:nvPr>
        </p:nvSpPr>
        <p:spPr>
          <a:xfrm>
            <a:off x="628650" y="1381918"/>
            <a:ext cx="7886700" cy="435133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000" b="1" u="sng" dirty="0">
                <a:latin typeface="Calibri" charset="0"/>
                <a:cs typeface="Times New Roman" pitchFamily="18" charset="0"/>
                <a:sym typeface="Wingdings" pitchFamily="2" charset="2"/>
              </a:rPr>
              <a:t>Conception des paniers métalliques</a:t>
            </a:r>
          </a:p>
          <a:p>
            <a:r>
              <a:rPr lang="fr-FR" altLang="fr-FR" sz="2000" dirty="0">
                <a:latin typeface="Calibri" charset="0"/>
                <a:cs typeface="Times New Roman" pitchFamily="18" charset="0"/>
                <a:sym typeface="Wingdings" pitchFamily="2" charset="2"/>
              </a:rPr>
              <a:t>Réalisation: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>
                <a:latin typeface="Calibri" charset="0"/>
                <a:cs typeface="Times New Roman" pitchFamily="18" charset="0"/>
              </a:rPr>
              <a:t>Galvanisation des structures </a:t>
            </a:r>
            <a:r>
              <a:rPr lang="fr-FR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 éviter la corrosion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Treillis de protection galvanisé et plastifié 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Pose d’une grille amovible sur la partie supérieure de chaque structure</a:t>
            </a:r>
            <a:endParaRPr lang="fr-FR" altLang="fr-FR" dirty="0">
              <a:latin typeface="Calibri" charset="0"/>
              <a:cs typeface="Times New Roman" pitchFamily="18" charset="0"/>
              <a:sym typeface="Wingdings" pitchFamily="2" charset="2"/>
            </a:endParaRPr>
          </a:p>
          <a:p>
            <a:pPr lvl="3">
              <a:buClr>
                <a:schemeClr val="accent1"/>
              </a:buClr>
              <a:buSzPct val="120000"/>
              <a:buFont typeface="Wingdings 2" pitchFamily="-84" charset="2"/>
              <a:buNone/>
            </a:pPr>
            <a:r>
              <a:rPr lang="fr-FR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	 </a:t>
            </a:r>
            <a:r>
              <a:rPr lang="fr-FR" altLang="fr-FR" b="1" dirty="0">
                <a:latin typeface="Calibri" charset="0"/>
                <a:cs typeface="Times New Roman" pitchFamily="18" charset="0"/>
                <a:sym typeface="Wingdings" pitchFamily="2" charset="2"/>
              </a:rPr>
              <a:t>Durée de vie des structures estimée à minimum 15 ans 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Installation  de structures inox en Meuse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Dimension: L=250 cm : l= 80 cm : H=De 50 cm à 120 cm</a:t>
            </a:r>
            <a:endParaRPr lang="fr-FR" altLang="fr-FR" dirty="0">
              <a:latin typeface="Calibri" charset="0"/>
              <a:cs typeface="Times New Roman" pitchFamily="18" charset="0"/>
              <a:sym typeface="Wingdings" pitchFamily="2" charset="2"/>
            </a:endParaRPr>
          </a:p>
          <a:p>
            <a:endParaRPr lang="fr-BE" altLang="fr-FR" dirty="0">
              <a:latin typeface="Calibri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365625"/>
            <a:ext cx="4651611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365625"/>
            <a:ext cx="44291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554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4000" dirty="0"/>
          </a:p>
        </p:txBody>
      </p:sp>
      <p:sp>
        <p:nvSpPr>
          <p:cNvPr id="28674" name="Espace réservé du contenu 1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BE" altLang="fr-FR" sz="2000" b="1" u="sng" dirty="0">
                <a:latin typeface="Calibri" charset="0"/>
                <a:cs typeface="Times New Roman" pitchFamily="18" charset="0"/>
                <a:sym typeface="Wingdings" pitchFamily="2" charset="2"/>
              </a:rPr>
              <a:t>Mise en place des paniers métalliques</a:t>
            </a:r>
          </a:p>
          <a:p>
            <a:r>
              <a:rPr lang="fr-FR" altLang="fr-FR" sz="2000" dirty="0">
                <a:latin typeface="Calibri" charset="0"/>
                <a:cs typeface="Times New Roman" pitchFamily="18" charset="0"/>
                <a:sym typeface="Wingdings" pitchFamily="2" charset="2"/>
              </a:rPr>
              <a:t>Fixation: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>
                <a:latin typeface="Calibri" charset="0"/>
                <a:cs typeface="Times New Roman" pitchFamily="18" charset="0"/>
              </a:rPr>
              <a:t>Visserie inox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Tenir compte du niveau d’eau normal  Hélophytes constamment sous eau (20cm) </a:t>
            </a:r>
          </a:p>
          <a:p>
            <a:pPr>
              <a:buFont typeface="Wingdings 3" pitchFamily="-84" charset="2"/>
              <a:buNone/>
            </a:pPr>
            <a:r>
              <a:rPr lang="fr-BE" altLang="fr-FR" sz="2000" b="1" u="sng" dirty="0">
                <a:latin typeface="Calibri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>
              <a:buFont typeface="Wingdings 3" pitchFamily="-84" charset="2"/>
              <a:buNone/>
            </a:pPr>
            <a:endParaRPr lang="fr-BE" altLang="fr-FR" sz="2000" b="1" u="sng" dirty="0">
              <a:latin typeface="Calibri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9525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84" charset="2"/>
              <a:buNone/>
              <a:defRPr/>
            </a:pPr>
            <a:endParaRPr lang="fr-BE" sz="3200" b="1" u="sng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Calibri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84947"/>
            <a:ext cx="46450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0" y="3383359"/>
            <a:ext cx="44989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41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  <a:noFill/>
          <a:ln>
            <a:miter lim="800000"/>
            <a:headEnd/>
            <a:tailEnd/>
          </a:ln>
          <a:effectLst>
            <a:softEdge rad="112500"/>
          </a:effectLst>
        </p:spPr>
        <p:txBody>
          <a:bodyPr/>
          <a:lstStyle/>
          <a:p>
            <a:pPr>
              <a:buFont typeface="Wingdings 3" pitchFamily="-84" charset="2"/>
              <a:buNone/>
              <a:defRPr/>
            </a:pPr>
            <a:r>
              <a:rPr lang="fr-BE" sz="2000" b="1" u="sng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Mise en place des fascines végétalisées dans les paniers métalliques </a:t>
            </a:r>
          </a:p>
          <a:p>
            <a:pPr>
              <a:defRPr/>
            </a:pPr>
            <a:r>
              <a:rPr lang="fr-BE" sz="2000" dirty="0">
                <a:latin typeface="Calibri" panose="020F0502020204030204" pitchFamily="34" charset="0"/>
                <a:cs typeface="Times New Roman" pitchFamily="18" charset="0"/>
                <a:sym typeface="Wingdings" pitchFamily="2" charset="2"/>
              </a:rPr>
              <a:t>Installation: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  <a:defRPr/>
            </a:pPr>
            <a:r>
              <a:rPr lang="fr-BE" dirty="0">
                <a:latin typeface="Calibri" panose="020F0502020204030204" pitchFamily="34" charset="0"/>
                <a:cs typeface="Times New Roman" pitchFamily="18" charset="0"/>
              </a:rPr>
              <a:t>Placement des fascines par espèce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  <a:defRPr/>
            </a:pPr>
            <a:r>
              <a:rPr lang="fr-BE" dirty="0">
                <a:latin typeface="Calibri" panose="020F0502020204030204" pitchFamily="34" charset="0"/>
                <a:cs typeface="Times New Roman" pitchFamily="18" charset="0"/>
              </a:rPr>
              <a:t>Fixation des fascines aux paniers à l’aide de collier de serrage 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3416697"/>
            <a:ext cx="431958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16697"/>
            <a:ext cx="4321175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81050" y="5175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165542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84" charset="2"/>
              <a:buNone/>
            </a:pPr>
            <a:r>
              <a:rPr lang="fr-BE" altLang="fr-FR" sz="2200" b="1" u="sng" dirty="0">
                <a:latin typeface="Calibri" charset="0"/>
                <a:cs typeface="Times New Roman" pitchFamily="18" charset="0"/>
                <a:sym typeface="Wingdings" pitchFamily="2" charset="2"/>
              </a:rPr>
              <a:t>Résultats</a:t>
            </a:r>
          </a:p>
          <a:p>
            <a:r>
              <a:rPr lang="fr-FR" altLang="fr-FR" sz="2000" dirty="0">
                <a:latin typeface="Calibri" charset="0"/>
                <a:cs typeface="Times New Roman" pitchFamily="18" charset="0"/>
                <a:sym typeface="Wingdings" pitchFamily="2" charset="2"/>
              </a:rPr>
              <a:t>Développement du système aérien et racinaire des hélophytes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Reprise de l’entièreté des plants sélectionnés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De 20 à 100 cm de racines sous les paniers métalliques</a:t>
            </a:r>
            <a:endParaRPr lang="fr-BE" altLang="fr-FR" sz="2000" b="1" u="sng" dirty="0">
              <a:latin typeface="Calibri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3621710"/>
            <a:ext cx="3128963" cy="326367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99" r="11581"/>
          <a:stretch>
            <a:fillRect/>
          </a:stretch>
        </p:blipFill>
        <p:spPr bwMode="auto">
          <a:xfrm>
            <a:off x="5949885" y="3621710"/>
            <a:ext cx="3192528" cy="326367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550" y="3876902"/>
            <a:ext cx="2819335" cy="3007515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81050" y="5175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797537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200" b="1" u="sng" dirty="0">
                <a:latin typeface="Calibri" charset="0"/>
                <a:cs typeface="Times New Roman" pitchFamily="18" charset="0"/>
              </a:rPr>
              <a:t>Résultats</a:t>
            </a:r>
          </a:p>
          <a:p>
            <a:r>
              <a:rPr lang="fr-FR" altLang="fr-FR" sz="2000" dirty="0">
                <a:latin typeface="Calibri" charset="0"/>
                <a:cs typeface="Times New Roman" pitchFamily="18" charset="0"/>
              </a:rPr>
              <a:t>Création d’habitats 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>
                <a:latin typeface="Calibri" charset="0"/>
                <a:cs typeface="Times New Roman" pitchFamily="18" charset="0"/>
              </a:rPr>
              <a:t>Zone de nourrissage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>
                <a:latin typeface="Calibri" charset="0"/>
                <a:cs typeface="Times New Roman" pitchFamily="18" charset="0"/>
              </a:rPr>
              <a:t>Zone de refuge et de caches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76600"/>
            <a:ext cx="3402013" cy="28813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2263" y="1196975"/>
            <a:ext cx="3616325" cy="27701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233" name="Picture 9" descr="C:\Users\Maison de la pêche\Desktop\Communication\Photo brochure 2\brochet racine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5" y="4672013"/>
            <a:ext cx="2716213" cy="20161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816110" y="3967163"/>
            <a:ext cx="6365845" cy="11233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257300" lvl="3" indent="-3429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alibri" panose="020F0502020204030204" pitchFamily="34" charset="0"/>
                <a:cs typeface="Times New Roman" pitchFamily="18" charset="0"/>
              </a:rPr>
              <a:t>Espèces concernées:</a:t>
            </a:r>
          </a:p>
          <a:p>
            <a:pPr marL="1657350" lvl="4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Calibri" panose="020F0502020204030204" pitchFamily="34" charset="0"/>
                <a:cs typeface="Times New Roman" pitchFamily="18" charset="0"/>
              </a:rPr>
              <a:t>brochet, brèmes, gardons, tanche, perches , </a:t>
            </a:r>
            <a:r>
              <a:rPr lang="fr-FR" dirty="0" err="1">
                <a:latin typeface="Calibri" panose="020F0502020204030204" pitchFamily="34" charset="0"/>
                <a:cs typeface="Times New Roman" pitchFamily="18" charset="0"/>
              </a:rPr>
              <a:t>etc</a:t>
            </a:r>
            <a:r>
              <a:rPr lang="fr-FR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lvl="5">
              <a:buFont typeface="Wingdings 2"/>
              <a:buNone/>
              <a:defRPr/>
            </a:pPr>
            <a:endParaRPr lang="fr-FR" sz="11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endParaRPr lang="fr-BE" dirty="0">
              <a:latin typeface="Calibri" panose="020F0502020204030204" pitchFamily="34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710517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3200" dirty="0">
              <a:latin typeface="Calibri" panose="020F0502020204030204" pitchFamily="34" charset="0"/>
            </a:endParaRPr>
          </a:p>
        </p:txBody>
      </p:sp>
      <p:sp>
        <p:nvSpPr>
          <p:cNvPr id="3277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800" b="1" u="sng" dirty="0">
                <a:latin typeface="Calibri" charset="0"/>
                <a:cs typeface="Times New Roman" pitchFamily="18" charset="0"/>
              </a:rPr>
              <a:t>Résultats</a:t>
            </a:r>
          </a:p>
          <a:p>
            <a:r>
              <a:rPr lang="fr-FR" altLang="fr-FR" sz="2000" dirty="0">
                <a:latin typeface="Calibri" charset="0"/>
                <a:cs typeface="Times New Roman" pitchFamily="18" charset="0"/>
              </a:rPr>
              <a:t>Création de substrat de pontes</a:t>
            </a:r>
          </a:p>
          <a:p>
            <a:pPr lvl="3">
              <a:lnSpc>
                <a:spcPct val="150000"/>
              </a:lnSpc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FR" altLang="fr-FR" dirty="0">
                <a:latin typeface="Calibri" charset="0"/>
                <a:cs typeface="Times New Roman" pitchFamily="18" charset="0"/>
              </a:rPr>
              <a:t>Pontes sur le système racinaire des plantes </a:t>
            </a:r>
          </a:p>
          <a:p>
            <a:pPr>
              <a:buFont typeface="Wingdings 3" pitchFamily="-84" charset="2"/>
              <a:buNone/>
            </a:pPr>
            <a:endParaRPr lang="fr-BE" altLang="fr-FR" dirty="0">
              <a:latin typeface="Calibri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81" y="3572098"/>
            <a:ext cx="18716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537" y="3905251"/>
            <a:ext cx="3661019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C:\Users\Maison de la pêche\Desktop\Communication\Photo brochure 2\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996" y="3905250"/>
            <a:ext cx="32051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3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Les Contrat de rivières en Wallonie</a:t>
            </a:r>
            <a:br>
              <a:rPr lang="fr-BE" dirty="0"/>
            </a:br>
            <a:r>
              <a:rPr lang="fr-BE" dirty="0"/>
              <a:t>Quelques chiffres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056" y="2133454"/>
            <a:ext cx="5571619" cy="36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3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contenu 1"/>
          <p:cNvSpPr>
            <a:spLocks noGrp="1"/>
          </p:cNvSpPr>
          <p:nvPr>
            <p:ph idx="1"/>
          </p:nvPr>
        </p:nvSpPr>
        <p:spPr>
          <a:xfrm>
            <a:off x="468313" y="1354732"/>
            <a:ext cx="8229600" cy="495458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800" b="1" u="sng" dirty="0">
                <a:latin typeface="Calibri" charset="0"/>
                <a:cs typeface="Times New Roman" pitchFamily="18" charset="0"/>
              </a:rPr>
              <a:t>Résultats</a:t>
            </a:r>
            <a:endParaRPr lang="fr-FR" altLang="fr-FR" sz="2400" b="1" u="sng" dirty="0">
              <a:latin typeface="Calibri" charset="0"/>
              <a:cs typeface="Times New Roman" pitchFamily="18" charset="0"/>
            </a:endParaRPr>
          </a:p>
          <a:p>
            <a:r>
              <a:rPr lang="fr-BE" altLang="fr-FR" sz="2000" dirty="0">
                <a:latin typeface="Calibri" charset="0"/>
                <a:cs typeface="Times New Roman" pitchFamily="18" charset="0"/>
              </a:rPr>
              <a:t>Une aubaine pour la faune environnante: 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Oiseaux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Batraciens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Macro-invertébrés </a:t>
            </a:r>
          </a:p>
          <a:p>
            <a:pPr lvl="3">
              <a:buClr>
                <a:schemeClr val="accent1"/>
              </a:buClr>
              <a:buSzPct val="120000"/>
              <a:buFont typeface="Arial" charset="0"/>
              <a:buChar char="•"/>
            </a:pPr>
            <a:r>
              <a:rPr lang="fr-BE" altLang="fr-FR" dirty="0">
                <a:latin typeface="Calibri" charset="0"/>
                <a:cs typeface="Times New Roman" pitchFamily="18" charset="0"/>
                <a:sym typeface="Wingdings" pitchFamily="2" charset="2"/>
              </a:rPr>
              <a:t>Zooplanctons</a:t>
            </a:r>
          </a:p>
          <a:p>
            <a:endParaRPr lang="fr-BE" altLang="fr-FR" dirty="0">
              <a:latin typeface="Calibri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104051"/>
            <a:ext cx="3549601" cy="3107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868863"/>
            <a:ext cx="2200275" cy="1844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09963"/>
            <a:ext cx="4860925" cy="23764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3852963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contenu 1"/>
          <p:cNvSpPr>
            <a:spLocks noGrp="1"/>
          </p:cNvSpPr>
          <p:nvPr>
            <p:ph idx="1"/>
          </p:nvPr>
        </p:nvSpPr>
        <p:spPr>
          <a:xfrm>
            <a:off x="628650" y="1237902"/>
            <a:ext cx="7886700" cy="4351338"/>
          </a:xfrm>
        </p:spPr>
        <p:txBody>
          <a:bodyPr/>
          <a:lstStyle/>
          <a:p>
            <a:pPr>
              <a:buFont typeface="Wingdings 3" pitchFamily="-84" charset="2"/>
              <a:buNone/>
            </a:pPr>
            <a:r>
              <a:rPr lang="fr-FR" altLang="fr-FR" sz="2400" b="1" u="sng" dirty="0">
                <a:latin typeface="Calibri" charset="0"/>
                <a:cs typeface="Times New Roman" pitchFamily="18" charset="0"/>
              </a:rPr>
              <a:t>Prix du projet</a:t>
            </a:r>
          </a:p>
          <a:p>
            <a:r>
              <a:rPr lang="fr-FR" altLang="fr-FR" sz="1800" dirty="0">
                <a:latin typeface="Calibri" charset="0"/>
                <a:cs typeface="Times New Roman" pitchFamily="18" charset="0"/>
              </a:rPr>
              <a:t>Coût au mètre linéaire pour la réalisation et la mise en place des paniers végétalisés</a:t>
            </a:r>
          </a:p>
          <a:p>
            <a:pPr>
              <a:buFont typeface="Wingdings 3" pitchFamily="-84" charset="2"/>
              <a:buNone/>
            </a:pPr>
            <a:endParaRPr lang="fr-FR" altLang="fr-FR" sz="2400" b="1" u="sng" dirty="0">
              <a:latin typeface="Calibri" charset="0"/>
              <a:cs typeface="Times New Roman" pitchFamily="18" charset="0"/>
            </a:endParaRPr>
          </a:p>
          <a:p>
            <a:pPr>
              <a:buFont typeface="Wingdings 3" pitchFamily="-84" charset="2"/>
              <a:buNone/>
            </a:pPr>
            <a:endParaRPr lang="fr-BE" altLang="fr-FR" sz="2800" dirty="0">
              <a:latin typeface="Calibri" charset="0"/>
              <a:cs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90550"/>
              </p:ext>
            </p:extLst>
          </p:nvPr>
        </p:nvGraphicFramePr>
        <p:xfrm>
          <a:off x="971600" y="2420889"/>
          <a:ext cx="7128792" cy="360039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56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u="none" strike="noStrike" dirty="0">
                          <a:effectLst/>
                        </a:rPr>
                        <a:t>Matériaux</a:t>
                      </a:r>
                      <a:endParaRPr lang="fr-BE" sz="1100" b="1" i="0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u="none" strike="noStrike" dirty="0">
                          <a:effectLst/>
                        </a:rPr>
                        <a:t>Coût </a:t>
                      </a:r>
                      <a:r>
                        <a:rPr lang="fr-BE" sz="1100" b="1" u="none" strike="noStrike" dirty="0" err="1">
                          <a:effectLst/>
                        </a:rPr>
                        <a:t>TVAc</a:t>
                      </a:r>
                      <a:endParaRPr lang="fr-BE" sz="1100" b="1" i="0" u="none" strike="noStrike" dirty="0">
                        <a:solidFill>
                          <a:srgbClr val="96363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201 m de rouleaux de coco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2892,96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Réalisation 72 m paniers métalliques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7405,2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Treillis protection contre l'avifaune 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309,88 €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>
                          <a:effectLst/>
                        </a:rPr>
                        <a:t>Collier de serrage pour diverses fixations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133,53 €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925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Fixation des structures au mur de la darse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2081,41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41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>
                          <a:effectLst/>
                        </a:rPr>
                        <a:t>Main d'oeurvre ( 167h à 18, 22€/Heure)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>
                          <a:effectLst/>
                        </a:rPr>
                        <a:t>0</a:t>
                      </a:r>
                      <a:endParaRPr lang="fr-B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Prix total (72m)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u="none" strike="noStrike" dirty="0">
                          <a:effectLst/>
                        </a:rPr>
                        <a:t>12822,98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1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u="none" strike="noStrike" dirty="0">
                          <a:effectLst/>
                        </a:rPr>
                        <a:t>Prix au mètre linéaire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u="none" strike="noStrike" dirty="0">
                          <a:effectLst/>
                        </a:rPr>
                        <a:t>178,10 €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Times New Roman" pitchFamily="18" charset="0"/>
              </a:rPr>
              <a:t>La solution préconisée: les paniers végétalisés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959374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dirty="0">
                <a:latin typeface="+mn-lt"/>
              </a:rPr>
              <a:t>Le financement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8"/>
          </a:xfrm>
        </p:spPr>
        <p:txBody>
          <a:bodyPr/>
          <a:lstStyle/>
          <a:p>
            <a:r>
              <a:rPr lang="fr-BE" sz="2400" dirty="0"/>
              <a:t>Plusieurs</a:t>
            </a:r>
            <a:r>
              <a:rPr lang="fr-BE" dirty="0"/>
              <a:t> pistes :</a:t>
            </a:r>
          </a:p>
          <a:p>
            <a:r>
              <a:rPr lang="fr-BE" sz="2400" dirty="0">
                <a:latin typeface="Calibri" panose="020F0502020204030204" pitchFamily="34" charset="0"/>
              </a:rPr>
              <a:t>Financement spécial du cabinet </a:t>
            </a:r>
            <a:r>
              <a:rPr lang="fr-BE" sz="2400" dirty="0" err="1">
                <a:latin typeface="Calibri" panose="020F0502020204030204" pitchFamily="34" charset="0"/>
              </a:rPr>
              <a:t>Collin</a:t>
            </a:r>
            <a:r>
              <a:rPr lang="fr-BE" sz="2400" dirty="0">
                <a:latin typeface="Calibri" panose="020F0502020204030204" pitchFamily="34" charset="0"/>
              </a:rPr>
              <a:t> </a:t>
            </a:r>
            <a:r>
              <a:rPr lang="fr-BE" sz="1600" dirty="0">
                <a:latin typeface="Calibri" panose="020F0502020204030204" pitchFamily="34" charset="0"/>
              </a:rPr>
              <a:t>( sous réserve d’acceptation)</a:t>
            </a:r>
            <a:endParaRPr lang="fr-BE" sz="2400" dirty="0">
              <a:latin typeface="Calibri" panose="020F0502020204030204" pitchFamily="34" charset="0"/>
            </a:endParaRPr>
          </a:p>
          <a:p>
            <a:r>
              <a:rPr lang="fr-BE" sz="2400" dirty="0">
                <a:latin typeface="Calibri" panose="020F0502020204030204" pitchFamily="34" charset="0"/>
              </a:rPr>
              <a:t>Financement via le Fond Piscicole de Wallonie </a:t>
            </a:r>
            <a:r>
              <a:rPr lang="fr-BE" sz="1600" dirty="0">
                <a:latin typeface="Calibri" panose="020F0502020204030204" pitchFamily="34" charset="0"/>
              </a:rPr>
              <a:t>( sous réserve d’acceptation)</a:t>
            </a:r>
            <a:endParaRPr lang="fr-BE" sz="2400" dirty="0">
              <a:latin typeface="Calibri" panose="020F0502020204030204" pitchFamily="34" charset="0"/>
            </a:endParaRPr>
          </a:p>
          <a:p>
            <a:r>
              <a:rPr lang="fr-BE" sz="2400" dirty="0">
                <a:latin typeface="Calibri" panose="020F0502020204030204" pitchFamily="34" charset="0"/>
              </a:rPr>
              <a:t>Financement via la FHPS</a:t>
            </a:r>
          </a:p>
          <a:p>
            <a:r>
              <a:rPr lang="fr-BE" sz="2400" dirty="0">
                <a:latin typeface="Calibri" panose="020F0502020204030204" pitchFamily="34" charset="0"/>
              </a:rPr>
              <a:t>Main d’</a:t>
            </a:r>
            <a:r>
              <a:rPr lang="fr-BE" sz="2400" dirty="0" err="1">
                <a:latin typeface="Calibri" panose="020F0502020204030204" pitchFamily="34" charset="0"/>
              </a:rPr>
              <a:t>oeuvre</a:t>
            </a:r>
            <a:r>
              <a:rPr lang="fr-BE" sz="2400" dirty="0">
                <a:latin typeface="Calibri" panose="020F0502020204030204" pitchFamily="34" charset="0"/>
              </a:rPr>
              <a:t> prise en charge via MPW et CRSA</a:t>
            </a:r>
          </a:p>
          <a:p>
            <a:r>
              <a:rPr lang="fr-BE" sz="2400" dirty="0">
                <a:latin typeface="Calibri" panose="020F0502020204030204" pitchFamily="34" charset="0"/>
              </a:rPr>
              <a:t>Sources extérieurs : appels à projets, PCDN, entreprises,…</a:t>
            </a:r>
          </a:p>
        </p:txBody>
      </p:sp>
    </p:spTree>
    <p:extLst>
      <p:ext uri="{BB962C8B-B14F-4D97-AF65-F5344CB8AC3E}">
        <p14:creationId xmlns:p14="http://schemas.microsoft.com/office/powerpoint/2010/main" val="1378281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4400" dirty="0"/>
              <a:t>Remarques et questions ?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657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Les Contrat de rivières en Wallonie</a:t>
            </a:r>
            <a:br>
              <a:rPr lang="fr-BE" dirty="0"/>
            </a:br>
            <a:r>
              <a:rPr lang="fr-BE" dirty="0"/>
              <a:t>Quelques chiffres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1026" name="Image 1" descr="image00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02" y="1951111"/>
            <a:ext cx="4793456" cy="370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2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Le Contrat de Rivière Sambre &amp; affluents </a:t>
            </a:r>
            <a:r>
              <a:rPr lang="fr-BE" dirty="0" err="1"/>
              <a:t>asbl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401" y="1832281"/>
            <a:ext cx="3546047" cy="3309368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88436"/>
              </p:ext>
            </p:extLst>
          </p:nvPr>
        </p:nvGraphicFramePr>
        <p:xfrm>
          <a:off x="622300" y="1825625"/>
          <a:ext cx="3872813" cy="1297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145">
                  <a:extLst>
                    <a:ext uri="{9D8B030D-6E8A-4147-A177-3AD203B41FA5}">
                      <a16:colId xmlns:a16="http://schemas.microsoft.com/office/drawing/2014/main" val="2336868461"/>
                    </a:ext>
                  </a:extLst>
                </a:gridCol>
                <a:gridCol w="618660">
                  <a:extLst>
                    <a:ext uri="{9D8B030D-6E8A-4147-A177-3AD203B41FA5}">
                      <a16:colId xmlns:a16="http://schemas.microsoft.com/office/drawing/2014/main" val="639745295"/>
                    </a:ext>
                  </a:extLst>
                </a:gridCol>
                <a:gridCol w="619136">
                  <a:extLst>
                    <a:ext uri="{9D8B030D-6E8A-4147-A177-3AD203B41FA5}">
                      <a16:colId xmlns:a16="http://schemas.microsoft.com/office/drawing/2014/main" val="3653629376"/>
                    </a:ext>
                  </a:extLst>
                </a:gridCol>
                <a:gridCol w="619612">
                  <a:extLst>
                    <a:ext uri="{9D8B030D-6E8A-4147-A177-3AD203B41FA5}">
                      <a16:colId xmlns:a16="http://schemas.microsoft.com/office/drawing/2014/main" val="432219330"/>
                    </a:ext>
                  </a:extLst>
                </a:gridCol>
                <a:gridCol w="570595">
                  <a:extLst>
                    <a:ext uri="{9D8B030D-6E8A-4147-A177-3AD203B41FA5}">
                      <a16:colId xmlns:a16="http://schemas.microsoft.com/office/drawing/2014/main" val="66370725"/>
                    </a:ext>
                  </a:extLst>
                </a:gridCol>
                <a:gridCol w="687665">
                  <a:extLst>
                    <a:ext uri="{9D8B030D-6E8A-4147-A177-3AD203B41FA5}">
                      <a16:colId xmlns:a16="http://schemas.microsoft.com/office/drawing/2014/main" val="2249631166"/>
                    </a:ext>
                  </a:extLst>
                </a:gridCol>
              </a:tblGrid>
              <a:tr h="304217">
                <a:tc>
                  <a:txBody>
                    <a:bodyPr/>
                    <a:lstStyle/>
                    <a:p>
                      <a:endParaRPr lang="fr-BE" sz="800" dirty="0">
                        <a:effectLst/>
                        <a:latin typeface="Calibri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Non Classés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1</a:t>
                      </a:r>
                      <a:r>
                        <a:rPr lang="fr-BE" sz="800" baseline="30000">
                          <a:effectLst/>
                        </a:rPr>
                        <a:t>er</a:t>
                      </a:r>
                      <a:r>
                        <a:rPr lang="fr-BE" sz="800">
                          <a:effectLst/>
                        </a:rPr>
                        <a:t> Catégorie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2</a:t>
                      </a:r>
                      <a:r>
                        <a:rPr lang="fr-BE" sz="800" baseline="30000">
                          <a:effectLst/>
                        </a:rPr>
                        <a:t>ème</a:t>
                      </a:r>
                      <a:r>
                        <a:rPr lang="fr-BE" sz="800">
                          <a:effectLst/>
                        </a:rPr>
                        <a:t> Catégorie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3</a:t>
                      </a:r>
                      <a:r>
                        <a:rPr lang="fr-BE" sz="800" baseline="30000" dirty="0">
                          <a:effectLst/>
                        </a:rPr>
                        <a:t>ème</a:t>
                      </a:r>
                      <a:r>
                        <a:rPr lang="fr-BE" sz="800" dirty="0">
                          <a:effectLst/>
                        </a:rPr>
                        <a:t> Catégorie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Voies navigables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extLst>
                  <a:ext uri="{0D108BD9-81ED-4DB2-BD59-A6C34878D82A}">
                    <a16:rowId xmlns:a16="http://schemas.microsoft.com/office/drawing/2014/main" val="4172294855"/>
                  </a:ext>
                </a:extLst>
              </a:tr>
              <a:tr h="213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714375" algn="l"/>
                        </a:tabLst>
                      </a:pPr>
                      <a:r>
                        <a:rPr lang="fr-BE" sz="800">
                          <a:effectLst/>
                        </a:rPr>
                        <a:t>Sambre	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  1.173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   168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   518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   333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127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extLst>
                  <a:ext uri="{0D108BD9-81ED-4DB2-BD59-A6C34878D82A}">
                    <a16:rowId xmlns:a16="http://schemas.microsoft.com/office/drawing/2014/main" val="2911536109"/>
                  </a:ext>
                </a:extLst>
              </a:tr>
              <a:tr h="357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Région wallonne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10.012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4.216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5.577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1.707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863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extLst>
                  <a:ext uri="{0D108BD9-81ED-4DB2-BD59-A6C34878D82A}">
                    <a16:rowId xmlns:a16="http://schemas.microsoft.com/office/drawing/2014/main" val="2092768916"/>
                  </a:ext>
                </a:extLst>
              </a:tr>
              <a:tr h="258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>
                          <a:effectLst/>
                        </a:rPr>
                        <a:t>Proportion</a:t>
                      </a:r>
                      <a:endParaRPr lang="fr-B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11,7 %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4,0 %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9,3 %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19,5 %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BE" sz="800" dirty="0">
                          <a:effectLst/>
                        </a:rPr>
                        <a:t>14,7 %</a:t>
                      </a:r>
                      <a:endParaRPr lang="fr-B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34256" marB="34256"/>
                </a:tc>
                <a:extLst>
                  <a:ext uri="{0D108BD9-81ED-4DB2-BD59-A6C34878D82A}">
                    <a16:rowId xmlns:a16="http://schemas.microsoft.com/office/drawing/2014/main" val="115246318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7874" y="3486965"/>
            <a:ext cx="40379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BE" sz="1350" dirty="0">
                <a:latin typeface="Calibri" panose="020F0502020204030204" pitchFamily="34" charset="0"/>
                <a:cs typeface="Aharoni" panose="02010803020104030203" pitchFamily="2" charset="-79"/>
              </a:rPr>
              <a:t>32 Communes partenaires et 2 Provinces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BE" sz="1350" dirty="0">
                <a:latin typeface="Calibri" panose="020F0502020204030204" pitchFamily="34" charset="0"/>
                <a:cs typeface="Aharoni" panose="02010803020104030203" pitchFamily="2" charset="-79"/>
              </a:rPr>
              <a:t>Superficie de 1.703 km²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BE" sz="1350" dirty="0">
                <a:latin typeface="Calibri" panose="020F0502020204030204" pitchFamily="34" charset="0"/>
                <a:cs typeface="Aharoni" panose="02010803020104030203" pitchFamily="2" charset="-79"/>
              </a:rPr>
              <a:t>610.000 habitants 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BE" sz="1350" dirty="0">
                <a:latin typeface="Calibri" panose="020F0502020204030204" pitchFamily="34" charset="0"/>
                <a:cs typeface="Aharoni" panose="02010803020104030203" pitchFamily="2" charset="-79"/>
              </a:rPr>
              <a:t>Un cours d’eau principal de 82 km en RW</a:t>
            </a:r>
          </a:p>
          <a:p>
            <a:pPr marL="214313" indent="-214313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fr-BE" sz="1350" dirty="0">
                <a:latin typeface="Calibri" panose="020F0502020204030204" pitchFamily="34" charset="0"/>
                <a:cs typeface="Aharoni" panose="02010803020104030203" pitchFamily="2" charset="-79"/>
              </a:rPr>
              <a:t>Environs 28.000 entreprises</a:t>
            </a:r>
          </a:p>
        </p:txBody>
      </p:sp>
    </p:spTree>
    <p:extLst>
      <p:ext uri="{BB962C8B-B14F-4D97-AF65-F5344CB8AC3E}">
        <p14:creationId xmlns:p14="http://schemas.microsoft.com/office/powerpoint/2010/main" val="163219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Le Contrat de Rivière Sambre &amp; affluents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45769" y="1760540"/>
            <a:ext cx="6309122" cy="392415"/>
          </a:xfrm>
          <a:prstGeom prst="rect">
            <a:avLst/>
          </a:prstGeom>
        </p:spPr>
        <p:txBody>
          <a:bodyPr vert="horz" lIns="68580" tIns="34290" rIns="68580" bIns="3429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BE" sz="2100" dirty="0">
                <a:solidFill>
                  <a:srgbClr val="04617B"/>
                </a:solidFill>
                <a:latin typeface="Calibri" panose="020F0502020204030204" pitchFamily="34" charset="0"/>
                <a:ea typeface="+mn-ea"/>
                <a:cs typeface="Arial" charset="0"/>
              </a:rPr>
              <a:t>La dynamique impulsée via le CR Sambre</a:t>
            </a:r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842594" y="4044864"/>
            <a:ext cx="33778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200" dirty="0"/>
              <a:t>Animation / Groupe de Travail /Comité local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200" dirty="0"/>
              <a:t>Sensibilisation/Communication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200" dirty="0"/>
              <a:t>Inventaires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200" dirty="0"/>
              <a:t>Soutien projets des Partenaires</a:t>
            </a:r>
          </a:p>
        </p:txBody>
      </p:sp>
      <p:sp>
        <p:nvSpPr>
          <p:cNvPr id="14" name="Flèche vers le bas 13"/>
          <p:cNvSpPr/>
          <p:nvPr/>
        </p:nvSpPr>
        <p:spPr>
          <a:xfrm>
            <a:off x="3233839" y="2884448"/>
            <a:ext cx="297656" cy="558404"/>
          </a:xfrm>
          <a:prstGeom prst="downArrow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fr-BE" sz="1350" ker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ZoneTexte 6"/>
          <p:cNvSpPr txBox="1">
            <a:spLocks noChangeArrowheads="1"/>
          </p:cNvSpPr>
          <p:nvPr/>
        </p:nvSpPr>
        <p:spPr bwMode="auto">
          <a:xfrm>
            <a:off x="2569369" y="5556968"/>
            <a:ext cx="17823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Programme d’actions</a:t>
            </a:r>
          </a:p>
        </p:txBody>
      </p:sp>
      <p:sp>
        <p:nvSpPr>
          <p:cNvPr id="16" name="ZoneTexte 4"/>
          <p:cNvSpPr txBox="1">
            <a:spLocks noChangeArrowheads="1"/>
          </p:cNvSpPr>
          <p:nvPr/>
        </p:nvSpPr>
        <p:spPr bwMode="auto">
          <a:xfrm>
            <a:off x="2415472" y="3442852"/>
            <a:ext cx="20514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350" b="1" dirty="0"/>
              <a:t>ETABLIR</a:t>
            </a:r>
            <a:r>
              <a:rPr lang="fr-BE" altLang="fr-FR" sz="1350" dirty="0"/>
              <a:t> ou </a:t>
            </a:r>
            <a:r>
              <a:rPr lang="fr-BE" altLang="fr-FR" sz="1350" b="1" dirty="0"/>
              <a:t>RETABLIR</a:t>
            </a:r>
            <a:r>
              <a:rPr lang="fr-BE" altLang="fr-FR" sz="1350" dirty="0"/>
              <a:t> le </a:t>
            </a:r>
            <a:r>
              <a:rPr lang="fr-BE" altLang="fr-FR" sz="1350" b="1" dirty="0"/>
              <a:t>Contact</a:t>
            </a:r>
          </a:p>
        </p:txBody>
      </p:sp>
      <p:sp>
        <p:nvSpPr>
          <p:cNvPr id="17" name="ZoneTexte 37"/>
          <p:cNvSpPr txBox="1">
            <a:spLocks noChangeArrowheads="1"/>
          </p:cNvSpPr>
          <p:nvPr/>
        </p:nvSpPr>
        <p:spPr bwMode="auto">
          <a:xfrm>
            <a:off x="4497015" y="3240785"/>
            <a:ext cx="273110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Gestionnaires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Acteurs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Cellule de coordination </a:t>
            </a:r>
          </a:p>
        </p:txBody>
      </p:sp>
      <p:sp>
        <p:nvSpPr>
          <p:cNvPr id="18" name="Double flèche verticale 17"/>
          <p:cNvSpPr/>
          <p:nvPr/>
        </p:nvSpPr>
        <p:spPr>
          <a:xfrm>
            <a:off x="3318146" y="4801915"/>
            <a:ext cx="254794" cy="6131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4359" y="5450199"/>
            <a:ext cx="1782366" cy="490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sz="1350">
              <a:latin typeface="Calibri" panose="020F0502020204030204" pitchFamily="34" charset="0"/>
            </a:endParaRPr>
          </a:p>
        </p:txBody>
      </p:sp>
      <p:sp>
        <p:nvSpPr>
          <p:cNvPr id="20" name="ZoneTexte 7"/>
          <p:cNvSpPr txBox="1">
            <a:spLocks noChangeArrowheads="1"/>
          </p:cNvSpPr>
          <p:nvPr/>
        </p:nvSpPr>
        <p:spPr bwMode="auto">
          <a:xfrm>
            <a:off x="601963" y="2244608"/>
            <a:ext cx="585906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dirty="0"/>
              <a:t>Directive Cadre Eau</a:t>
            </a:r>
            <a:endParaRPr lang="fr-BE" altLang="fr-FR" sz="135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350" dirty="0"/>
              <a:t>Politique européenne pour une gestion intégrée dans le domaine de l’eau</a:t>
            </a:r>
          </a:p>
        </p:txBody>
      </p:sp>
      <p:sp>
        <p:nvSpPr>
          <p:cNvPr id="21" name="Accolade ouvrante 20"/>
          <p:cNvSpPr/>
          <p:nvPr/>
        </p:nvSpPr>
        <p:spPr>
          <a:xfrm>
            <a:off x="4423196" y="3234492"/>
            <a:ext cx="73819" cy="6929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 sz="135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0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8407846" cy="1325563"/>
          </a:xfrm>
        </p:spPr>
        <p:txBody>
          <a:bodyPr>
            <a:normAutofit/>
          </a:bodyPr>
          <a:lstStyle/>
          <a:p>
            <a:r>
              <a:rPr lang="fr-BE" dirty="0"/>
              <a:t>Connectivité d’habitat : projet 2017-2019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0C383-0BEC-40DF-A147-08CB6F85B50F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pic>
        <p:nvPicPr>
          <p:cNvPr id="15" name="Picture 2" descr="Z:\03 ELABORATION PA\PA 2017 2019\PA 2017-2019\2. Définition actions\Actions Communes\Communes Olivier\MLT\Photos et PDF\SA25R_Wespes_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383" y="2205562"/>
            <a:ext cx="2310111" cy="20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796" y="2140845"/>
            <a:ext cx="3056417" cy="197586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500" dirty="0">
                <a:latin typeface="+mj-lt"/>
              </a:rPr>
              <a:t>Exemples d’actions : </a:t>
            </a:r>
          </a:p>
          <a:p>
            <a:pPr lvl="2"/>
            <a:endParaRPr lang="fr-BE" dirty="0">
              <a:latin typeface="+mj-lt"/>
            </a:endParaRPr>
          </a:p>
          <a:p>
            <a:pPr lvl="3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637" y="3874680"/>
            <a:ext cx="3125760" cy="18521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905" y="2078186"/>
            <a:ext cx="4536281" cy="3456553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2612494" y="3245726"/>
            <a:ext cx="1581134" cy="23648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28643" y="4522372"/>
            <a:ext cx="233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Découverte lors de l’inventaire de </a:t>
            </a:r>
          </a:p>
          <a:p>
            <a:r>
              <a:rPr lang="fr-BE" sz="1200" dirty="0"/>
              <a:t>3 fours à chaux le long du ruisseau</a:t>
            </a:r>
          </a:p>
        </p:txBody>
      </p:sp>
    </p:spTree>
    <p:extLst>
      <p:ext uri="{BB962C8B-B14F-4D97-AF65-F5344CB8AC3E}">
        <p14:creationId xmlns:p14="http://schemas.microsoft.com/office/powerpoint/2010/main" val="37686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8515350" cy="1325563"/>
          </a:xfrm>
        </p:spPr>
        <p:txBody>
          <a:bodyPr>
            <a:normAutofit/>
          </a:bodyPr>
          <a:lstStyle/>
          <a:p>
            <a:r>
              <a:rPr lang="fr-BE" dirty="0"/>
              <a:t>Connectivité d’habitat : projet 2017-2019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69950"/>
            <a:ext cx="7886700" cy="4351338"/>
          </a:xfrm>
        </p:spPr>
        <p:txBody>
          <a:bodyPr>
            <a:normAutofit/>
          </a:bodyPr>
          <a:lstStyle/>
          <a:p>
            <a:r>
              <a:rPr lang="fr-BE" sz="1800" dirty="0">
                <a:latin typeface="+mj-lt"/>
              </a:rPr>
              <a:t>Exemples d’actions : Le cas de la réserve naturelle de La </a:t>
            </a:r>
            <a:r>
              <a:rPr lang="fr-BE" sz="1800" dirty="0" err="1">
                <a:latin typeface="+mj-lt"/>
              </a:rPr>
              <a:t>Marlière</a:t>
            </a:r>
            <a:r>
              <a:rPr lang="fr-BE" sz="1800" dirty="0">
                <a:latin typeface="+mj-lt"/>
              </a:rPr>
              <a:t> ( </a:t>
            </a:r>
            <a:r>
              <a:rPr lang="fr-BE" sz="1800" dirty="0" err="1">
                <a:latin typeface="+mj-lt"/>
              </a:rPr>
              <a:t>Estinnes</a:t>
            </a:r>
            <a:r>
              <a:rPr lang="fr-BE" sz="1800" dirty="0">
                <a:latin typeface="+mj-lt"/>
              </a:rPr>
              <a:t>)</a:t>
            </a:r>
          </a:p>
          <a:p>
            <a:pPr lvl="2"/>
            <a:endParaRPr lang="fr-BE" dirty="0">
              <a:latin typeface="+mj-lt"/>
            </a:endParaRPr>
          </a:p>
          <a:p>
            <a:pPr lvl="3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0C383-0BEC-40DF-A147-08CB6F85B50F}" type="slidenum">
              <a:rPr lang="fr-BE" smtClean="0"/>
              <a:pPr>
                <a:defRPr/>
              </a:pPr>
              <a:t>8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49" y="2337092"/>
            <a:ext cx="5014420" cy="3540180"/>
          </a:xfrm>
          <a:prstGeom prst="rect">
            <a:avLst/>
          </a:prstGeom>
        </p:spPr>
      </p:pic>
      <p:sp>
        <p:nvSpPr>
          <p:cNvPr id="6" name="Étoile à 5 branches 5"/>
          <p:cNvSpPr/>
          <p:nvPr/>
        </p:nvSpPr>
        <p:spPr>
          <a:xfrm>
            <a:off x="1503472" y="3575552"/>
            <a:ext cx="260131" cy="293370"/>
          </a:xfrm>
          <a:prstGeom prst="star5">
            <a:avLst>
              <a:gd name="adj" fmla="val 1666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857" y="2168764"/>
            <a:ext cx="1331461" cy="888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983" y="3111859"/>
            <a:ext cx="1744335" cy="8990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306" y="4065682"/>
            <a:ext cx="1991012" cy="149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9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dirty="0"/>
              <a:t>Connectivité d’habitat : projet 2014-2016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>
                <a:latin typeface="+mj-lt"/>
              </a:rPr>
              <a:t>Projet </a:t>
            </a:r>
            <a:r>
              <a:rPr lang="fr-BE" sz="1800" dirty="0" err="1">
                <a:latin typeface="+mj-lt"/>
              </a:rPr>
              <a:t>Trutta-thure</a:t>
            </a:r>
            <a:r>
              <a:rPr lang="fr-BE" sz="1800" dirty="0">
                <a:latin typeface="+mj-lt"/>
              </a:rPr>
              <a:t> : restauration d’une souche de Truite </a:t>
            </a:r>
            <a:r>
              <a:rPr lang="fr-BE" sz="1800" dirty="0" err="1">
                <a:latin typeface="+mj-lt"/>
              </a:rPr>
              <a:t>fario</a:t>
            </a:r>
            <a:r>
              <a:rPr lang="fr-BE" sz="1800" dirty="0">
                <a:latin typeface="+mj-lt"/>
              </a:rPr>
              <a:t> sur le sous bassin de la </a:t>
            </a:r>
            <a:r>
              <a:rPr lang="fr-BE" sz="1800" dirty="0" err="1">
                <a:latin typeface="+mj-lt"/>
              </a:rPr>
              <a:t>Thure</a:t>
            </a:r>
            <a:r>
              <a:rPr lang="fr-BE" sz="1800" dirty="0">
                <a:latin typeface="+mj-lt"/>
              </a:rPr>
              <a:t>. </a:t>
            </a:r>
          </a:p>
          <a:p>
            <a:pPr lvl="3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  <a:p>
            <a:pPr lvl="1"/>
            <a:endParaRPr lang="fr-BE" sz="1050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0C383-0BEC-40DF-A147-08CB6F85B50F}" type="slidenum">
              <a:rPr lang="fr-BE" smtClean="0"/>
              <a:pPr>
                <a:defRPr/>
              </a:pPr>
              <a:t>9</a:t>
            </a:fld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2457391"/>
            <a:ext cx="4655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/>
              <a:t>Projet issu d’une réflexion des sociétés de pêche sur base des</a:t>
            </a:r>
          </a:p>
          <a:p>
            <a:r>
              <a:rPr lang="fr-BE" sz="1400" dirty="0"/>
              <a:t>constatations de terrain.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22" y="2239222"/>
            <a:ext cx="2301743" cy="37793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75" y="2947592"/>
            <a:ext cx="1854845" cy="1500323"/>
          </a:xfrm>
          <a:prstGeom prst="rect">
            <a:avLst/>
          </a:prstGeom>
        </p:spPr>
      </p:pic>
      <p:pic>
        <p:nvPicPr>
          <p:cNvPr id="10" name="Picture 6" descr="C:\Documents and Settings\Propriétaire\Bureau\BILD01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733103"/>
            <a:ext cx="1813012" cy="136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Documents and Settings\Propriétaire\Bureau\BILD014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339" y="3108857"/>
            <a:ext cx="1940241" cy="145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70644" y="4441988"/>
            <a:ext cx="226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/>
              <a:t>Individu prélevé sur la </a:t>
            </a:r>
            <a:r>
              <a:rPr lang="fr-BE" sz="1400" dirty="0" err="1"/>
              <a:t>Thure</a:t>
            </a:r>
            <a:endParaRPr lang="fr-BE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563888" y="48499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Prélèvement de la nageoire adipeuse et analyse génétique</a:t>
            </a:r>
          </a:p>
        </p:txBody>
      </p:sp>
    </p:spTree>
    <p:extLst>
      <p:ext uri="{BB962C8B-B14F-4D97-AF65-F5344CB8AC3E}">
        <p14:creationId xmlns:p14="http://schemas.microsoft.com/office/powerpoint/2010/main" val="126200143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1409</Words>
  <Application>Microsoft Office PowerPoint</Application>
  <PresentationFormat>Bildschirmpräsentation (4:3)</PresentationFormat>
  <Paragraphs>245</Paragraphs>
  <Slides>33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Wingdings 2</vt:lpstr>
      <vt:lpstr>Wingdings 3</vt:lpstr>
      <vt:lpstr>Conception personnalisée</vt:lpstr>
      <vt:lpstr>1_Conception personnalisée</vt:lpstr>
      <vt:lpstr>Séminaire de Lancement du projet Interreg V A-TVBuONAIR</vt:lpstr>
      <vt:lpstr>Les Contrats de rivières en Wallonie</vt:lpstr>
      <vt:lpstr>Les Contrat de rivières en Wallonie Quelques chiffres</vt:lpstr>
      <vt:lpstr>Les Contrat de rivières en Wallonie Quelques chiffres</vt:lpstr>
      <vt:lpstr>Le Contrat de Rivière Sambre &amp; affluents asbl</vt:lpstr>
      <vt:lpstr>Le Contrat de Rivière Sambre &amp; affluents</vt:lpstr>
      <vt:lpstr>Connectivité d’habitat : projet 2017-2019</vt:lpstr>
      <vt:lpstr>Connectivité d’habitat : projet 2017-2019</vt:lpstr>
      <vt:lpstr>Connectivité d’habitat : projet 2014-2016</vt:lpstr>
      <vt:lpstr>PowerPoint-Präsentation</vt:lpstr>
      <vt:lpstr>Présentation et contexte</vt:lpstr>
      <vt:lpstr>Situation en milieux artificialisés </vt:lpstr>
      <vt:lpstr>Situation en milieux artificialisés </vt:lpstr>
      <vt:lpstr>Situation en milieux artificialisés </vt:lpstr>
      <vt:lpstr>Exemples d’aménagements à destination piscicole</vt:lpstr>
      <vt:lpstr>Exemples d’aménagements à destination piscicole</vt:lpstr>
      <vt:lpstr>Exemples d’aménagements à destination piscicole</vt:lpstr>
      <vt:lpstr>PowerPoint-Präsentation</vt:lpstr>
      <vt:lpstr>Exemples d’aménagements à destination piscicole</vt:lpstr>
      <vt:lpstr>Exemples d’aménagements à destination piscicole</vt:lpstr>
      <vt:lpstr>Exemples d’aménagements à destination piscicole</vt:lpstr>
      <vt:lpstr>La solution préconisée: les paniers végétalisés </vt:lpstr>
      <vt:lpstr>La solution préconisée: les paniers végétalisés</vt:lpstr>
      <vt:lpstr>La solution préconisée: les paniers végétalisés</vt:lpstr>
      <vt:lpstr>La solution préconisée: les paniers végétalisés</vt:lpstr>
      <vt:lpstr>PowerPoint-Präsentation</vt:lpstr>
      <vt:lpstr>PowerPoint-Präsentation</vt:lpstr>
      <vt:lpstr>La solution préconisée: les paniers végétalisés</vt:lpstr>
      <vt:lpstr>La solution préconisée: les paniers végétalisés</vt:lpstr>
      <vt:lpstr>La solution préconisée: les paniers végétalisés</vt:lpstr>
      <vt:lpstr>La solution préconisée: les paniers végétalisés</vt:lpstr>
      <vt:lpstr>Le financement </vt:lpstr>
      <vt:lpstr>Remarques et questions 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 Sambre Centrale &amp; Affluents</dc:title>
  <dc:creator>USER</dc:creator>
  <cp:lastModifiedBy>Julian Fieml</cp:lastModifiedBy>
  <cp:revision>251</cp:revision>
  <cp:lastPrinted>2013-11-25T07:04:21Z</cp:lastPrinted>
  <dcterms:created xsi:type="dcterms:W3CDTF">2011-01-04T09:25:30Z</dcterms:created>
  <dcterms:modified xsi:type="dcterms:W3CDTF">2022-06-15T09:55:52Z</dcterms:modified>
</cp:coreProperties>
</file>