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60"/>
  </p:notesMasterIdLst>
  <p:sldIdLst>
    <p:sldId id="305" r:id="rId2"/>
    <p:sldId id="272" r:id="rId3"/>
    <p:sldId id="313" r:id="rId4"/>
    <p:sldId id="302" r:id="rId5"/>
    <p:sldId id="301" r:id="rId6"/>
    <p:sldId id="303" r:id="rId7"/>
    <p:sldId id="304" r:id="rId8"/>
    <p:sldId id="306" r:id="rId9"/>
    <p:sldId id="307" r:id="rId10"/>
    <p:sldId id="308" r:id="rId11"/>
    <p:sldId id="309" r:id="rId12"/>
    <p:sldId id="310" r:id="rId13"/>
    <p:sldId id="311" r:id="rId14"/>
    <p:sldId id="312" r:id="rId15"/>
    <p:sldId id="314" r:id="rId16"/>
    <p:sldId id="315" r:id="rId17"/>
    <p:sldId id="316" r:id="rId18"/>
    <p:sldId id="318" r:id="rId19"/>
    <p:sldId id="319" r:id="rId20"/>
    <p:sldId id="317" r:id="rId21"/>
    <p:sldId id="334" r:id="rId22"/>
    <p:sldId id="345" r:id="rId23"/>
    <p:sldId id="344" r:id="rId24"/>
    <p:sldId id="338" r:id="rId25"/>
    <p:sldId id="339" r:id="rId26"/>
    <p:sldId id="340" r:id="rId27"/>
    <p:sldId id="346" r:id="rId28"/>
    <p:sldId id="341" r:id="rId29"/>
    <p:sldId id="342" r:id="rId30"/>
    <p:sldId id="343" r:id="rId31"/>
    <p:sldId id="320" r:id="rId32"/>
    <p:sldId id="332" r:id="rId33"/>
    <p:sldId id="347" r:id="rId34"/>
    <p:sldId id="335" r:id="rId35"/>
    <p:sldId id="337" r:id="rId36"/>
    <p:sldId id="348" r:id="rId37"/>
    <p:sldId id="349" r:id="rId38"/>
    <p:sldId id="359" r:id="rId39"/>
    <p:sldId id="360" r:id="rId40"/>
    <p:sldId id="353" r:id="rId41"/>
    <p:sldId id="327" r:id="rId42"/>
    <p:sldId id="354" r:id="rId43"/>
    <p:sldId id="355" r:id="rId44"/>
    <p:sldId id="356" r:id="rId45"/>
    <p:sldId id="357" r:id="rId46"/>
    <p:sldId id="280" r:id="rId47"/>
    <p:sldId id="281" r:id="rId48"/>
    <p:sldId id="328" r:id="rId49"/>
    <p:sldId id="329" r:id="rId50"/>
    <p:sldId id="330" r:id="rId51"/>
    <p:sldId id="293" r:id="rId52"/>
    <p:sldId id="285" r:id="rId53"/>
    <p:sldId id="331" r:id="rId54"/>
    <p:sldId id="289" r:id="rId55"/>
    <p:sldId id="336" r:id="rId56"/>
    <p:sldId id="350" r:id="rId57"/>
    <p:sldId id="352" r:id="rId58"/>
    <p:sldId id="358" r:id="rId59"/>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tion par défaut" id="{0198710A-F772-4F12-B02D-7A313D47D796}">
          <p14:sldIdLst>
            <p14:sldId id="305"/>
            <p14:sldId id="272"/>
            <p14:sldId id="313"/>
            <p14:sldId id="302"/>
            <p14:sldId id="301"/>
            <p14:sldId id="303"/>
            <p14:sldId id="304"/>
            <p14:sldId id="306"/>
            <p14:sldId id="307"/>
            <p14:sldId id="308"/>
            <p14:sldId id="309"/>
            <p14:sldId id="310"/>
            <p14:sldId id="311"/>
            <p14:sldId id="312"/>
            <p14:sldId id="314"/>
            <p14:sldId id="315"/>
            <p14:sldId id="316"/>
            <p14:sldId id="318"/>
            <p14:sldId id="319"/>
            <p14:sldId id="317"/>
            <p14:sldId id="334"/>
            <p14:sldId id="345"/>
            <p14:sldId id="344"/>
            <p14:sldId id="338"/>
            <p14:sldId id="339"/>
            <p14:sldId id="340"/>
            <p14:sldId id="346"/>
            <p14:sldId id="341"/>
            <p14:sldId id="342"/>
            <p14:sldId id="343"/>
            <p14:sldId id="320"/>
            <p14:sldId id="332"/>
            <p14:sldId id="347"/>
            <p14:sldId id="335"/>
            <p14:sldId id="337"/>
            <p14:sldId id="348"/>
            <p14:sldId id="349"/>
            <p14:sldId id="359"/>
            <p14:sldId id="360"/>
            <p14:sldId id="353"/>
            <p14:sldId id="327"/>
            <p14:sldId id="354"/>
            <p14:sldId id="355"/>
            <p14:sldId id="356"/>
            <p14:sldId id="357"/>
            <p14:sldId id="280"/>
            <p14:sldId id="281"/>
            <p14:sldId id="328"/>
            <p14:sldId id="329"/>
            <p14:sldId id="330"/>
            <p14:sldId id="293"/>
            <p14:sldId id="285"/>
            <p14:sldId id="331"/>
            <p14:sldId id="289"/>
            <p14:sldId id="336"/>
            <p14:sldId id="350"/>
            <p14:sldId id="352"/>
            <p14:sldId id="358"/>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3943" autoAdjust="0"/>
  </p:normalViewPr>
  <p:slideViewPr>
    <p:cSldViewPr>
      <p:cViewPr varScale="1">
        <p:scale>
          <a:sx n="104" d="100"/>
          <a:sy n="104" d="100"/>
        </p:scale>
        <p:origin x="1824" y="102"/>
      </p:cViewPr>
      <p:guideLst>
        <p:guide orient="horz" pos="2160"/>
        <p:guide pos="2880"/>
      </p:guideLst>
    </p:cSldViewPr>
  </p:slideViewPr>
  <p:notesTextViewPr>
    <p:cViewPr>
      <p:scale>
        <a:sx n="1" d="1"/>
        <a:sy n="1" d="1"/>
      </p:scale>
      <p:origin x="0" y="0"/>
    </p:cViewPr>
  </p:notesTextViewPr>
  <p:notesViewPr>
    <p:cSldViewPr showGuides="1">
      <p:cViewPr varScale="1">
        <p:scale>
          <a:sx n="85" d="100"/>
          <a:sy n="85" d="100"/>
        </p:scale>
        <p:origin x="-3834" y="-9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9CA828A-C539-40DE-AB05-B53DF70A7A05}" type="datetimeFigureOut">
              <a:rPr lang="fr-FR" smtClean="0"/>
              <a:t>15/06/2022</a:t>
            </a:fld>
            <a:endParaRPr lang="fr-FR"/>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459E15A-B932-44ED-B42B-A7122E7C3649}" type="slidenum">
              <a:rPr lang="fr-FR" smtClean="0"/>
              <a:t>‹Nr.›</a:t>
            </a:fld>
            <a:endParaRPr lang="fr-FR"/>
          </a:p>
        </p:txBody>
      </p:sp>
    </p:spTree>
    <p:extLst>
      <p:ext uri="{BB962C8B-B14F-4D97-AF65-F5344CB8AC3E}">
        <p14:creationId xmlns:p14="http://schemas.microsoft.com/office/powerpoint/2010/main" val="40612359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200" b="1" dirty="0">
                <a:solidFill>
                  <a:schemeClr val="tx1"/>
                </a:solidFill>
                <a:latin typeface="+mn-lt"/>
              </a:rPr>
              <a:t>Pressions de diverses natures</a:t>
            </a:r>
          </a:p>
          <a:p>
            <a:r>
              <a:rPr lang="fr-FR" dirty="0"/>
              <a:t>Caractéristiques chimiques, physico-chimiques, hydromorphologiques et biologiques déterminées par des facteurs environnementaux naturels tels que  la géologie (nature du sous sol), le climat (température, pluie), la géomorphologie (pente, altitude, relief, drainage..) le relief, la climatologie…qui conditionnent les caractéristiques chimiques et physico-chimiques de l’eau, l’hydromorphologie, et la vie aquatique</a:t>
            </a:r>
          </a:p>
          <a:p>
            <a:endParaRPr lang="fr-FR" dirty="0"/>
          </a:p>
        </p:txBody>
      </p:sp>
      <p:sp>
        <p:nvSpPr>
          <p:cNvPr id="4" name="Espace réservé du numéro de diapositive 3"/>
          <p:cNvSpPr>
            <a:spLocks noGrp="1"/>
          </p:cNvSpPr>
          <p:nvPr>
            <p:ph type="sldNum" sz="quarter" idx="10"/>
          </p:nvPr>
        </p:nvSpPr>
        <p:spPr/>
        <p:txBody>
          <a:bodyPr/>
          <a:lstStyle/>
          <a:p>
            <a:fld id="{9E58B37D-4E08-40F5-8D31-A0BEAE2F5344}" type="slidenum">
              <a:rPr lang="fr-FR" smtClean="0"/>
              <a:pPr/>
              <a:t>7</a:t>
            </a:fld>
            <a:endParaRPr lang="fr-FR"/>
          </a:p>
        </p:txBody>
      </p:sp>
    </p:spTree>
    <p:extLst>
      <p:ext uri="{BB962C8B-B14F-4D97-AF65-F5344CB8AC3E}">
        <p14:creationId xmlns:p14="http://schemas.microsoft.com/office/powerpoint/2010/main" val="41995832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6" name="Rectangle 7"/>
          <p:cNvSpPr>
            <a:spLocks noGrp="1" noChangeArrowheads="1"/>
          </p:cNvSpPr>
          <p:nvPr>
            <p:ph type="sldNum" sz="quarter" idx="5"/>
          </p:nvPr>
        </p:nvSpPr>
        <p:spPr>
          <a:noFill/>
          <a:ln>
            <a:miter lim="800000"/>
            <a:headEnd/>
            <a:tailEnd/>
          </a:ln>
        </p:spPr>
        <p:txBody>
          <a:bodyPr/>
          <a:lstStyle/>
          <a:p>
            <a:fld id="{875B2282-DFF0-46C7-A061-79734D83860E}" type="slidenum">
              <a:rPr lang="fr-FR" smtClean="0">
                <a:solidFill>
                  <a:srgbClr val="000000"/>
                </a:solidFill>
                <a:latin typeface="Arial" pitchFamily="34" charset="0"/>
              </a:rPr>
              <a:pPr/>
              <a:t>8</a:t>
            </a:fld>
            <a:endParaRPr lang="fr-FR">
              <a:solidFill>
                <a:srgbClr val="000000"/>
              </a:solidFill>
              <a:latin typeface="Arial" pitchFamily="34" charset="0"/>
            </a:endParaRPr>
          </a:p>
        </p:txBody>
      </p:sp>
      <p:sp>
        <p:nvSpPr>
          <p:cNvPr id="308227" name="Espace réservé de l'image des diapositives 1"/>
          <p:cNvSpPr>
            <a:spLocks noGrp="1" noRot="1" noChangeAspect="1" noTextEdit="1"/>
          </p:cNvSpPr>
          <p:nvPr>
            <p:ph type="sldImg"/>
          </p:nvPr>
        </p:nvSpPr>
        <p:spPr>
          <a:ln/>
        </p:spPr>
      </p:sp>
      <p:sp>
        <p:nvSpPr>
          <p:cNvPr id="308228" name="Espace réservé des commentaires 2"/>
          <p:cNvSpPr>
            <a:spLocks noGrp="1"/>
          </p:cNvSpPr>
          <p:nvPr>
            <p:ph type="body" idx="1"/>
          </p:nvPr>
        </p:nvSpPr>
        <p:spPr>
          <a:noFill/>
        </p:spPr>
        <p:txBody>
          <a:bodyPr/>
          <a:lstStyle/>
          <a:p>
            <a:pPr eaLnBrk="1" hangingPunct="1"/>
            <a:endParaRPr lang="fr-FR">
              <a:latin typeface="Arial" pitchFamily="34" charset="0"/>
            </a:endParaRPr>
          </a:p>
        </p:txBody>
      </p:sp>
      <p:sp>
        <p:nvSpPr>
          <p:cNvPr id="308229" name="Espace réservé du numéro de diapositive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1F506ED4-D1C8-4E65-8431-9F38E8CA34C1}" type="slidenum">
              <a:rPr lang="fr-FR" sz="1200">
                <a:solidFill>
                  <a:srgbClr val="000000"/>
                </a:solidFill>
              </a:rPr>
              <a:pPr algn="r"/>
              <a:t>8</a:t>
            </a:fld>
            <a:endParaRPr lang="fr-FR" sz="1200">
              <a:solidFill>
                <a:srgbClr val="000000"/>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2" name="Rectangle 7"/>
          <p:cNvSpPr>
            <a:spLocks noGrp="1" noChangeArrowheads="1"/>
          </p:cNvSpPr>
          <p:nvPr>
            <p:ph type="sldNum" sz="quarter" idx="5"/>
          </p:nvPr>
        </p:nvSpPr>
        <p:spPr>
          <a:noFill/>
          <a:ln>
            <a:miter lim="800000"/>
            <a:headEnd/>
            <a:tailEnd/>
          </a:ln>
        </p:spPr>
        <p:txBody>
          <a:bodyPr/>
          <a:lstStyle/>
          <a:p>
            <a:fld id="{E108ACBD-7A62-4C7F-A29E-762C0E9EA14D}" type="slidenum">
              <a:rPr lang="fr-FR" smtClean="0">
                <a:solidFill>
                  <a:srgbClr val="000000"/>
                </a:solidFill>
                <a:latin typeface="Arial" pitchFamily="34" charset="0"/>
              </a:rPr>
              <a:pPr/>
              <a:t>9</a:t>
            </a:fld>
            <a:endParaRPr lang="fr-FR">
              <a:solidFill>
                <a:srgbClr val="000000"/>
              </a:solidFill>
              <a:latin typeface="Arial" pitchFamily="34" charset="0"/>
            </a:endParaRPr>
          </a:p>
        </p:txBody>
      </p:sp>
      <p:sp>
        <p:nvSpPr>
          <p:cNvPr id="302083"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3A868EF0-8A46-45B1-9C51-CC015A0B0557}" type="slidenum">
              <a:rPr lang="fr-FR" sz="1200">
                <a:solidFill>
                  <a:srgbClr val="000000"/>
                </a:solidFill>
              </a:rPr>
              <a:pPr algn="r"/>
              <a:t>9</a:t>
            </a:fld>
            <a:endParaRPr lang="fr-FR" sz="1200">
              <a:solidFill>
                <a:srgbClr val="000000"/>
              </a:solidFill>
            </a:endParaRPr>
          </a:p>
        </p:txBody>
      </p:sp>
      <p:sp>
        <p:nvSpPr>
          <p:cNvPr id="302084" name="Rectangle 2"/>
          <p:cNvSpPr>
            <a:spLocks noGrp="1" noRot="1" noChangeAspect="1" noChangeArrowheads="1" noTextEdit="1"/>
          </p:cNvSpPr>
          <p:nvPr>
            <p:ph type="sldImg"/>
          </p:nvPr>
        </p:nvSpPr>
        <p:spPr>
          <a:ln/>
        </p:spPr>
      </p:sp>
      <p:sp>
        <p:nvSpPr>
          <p:cNvPr id="302085" name="Rectangle 3"/>
          <p:cNvSpPr>
            <a:spLocks noGrp="1" noChangeArrowheads="1"/>
          </p:cNvSpPr>
          <p:nvPr>
            <p:ph type="body" idx="1"/>
          </p:nvPr>
        </p:nvSpPr>
        <p:spPr>
          <a:noFill/>
        </p:spPr>
        <p:txBody>
          <a:bodyPr/>
          <a:lstStyle/>
          <a:p>
            <a:pPr eaLnBrk="1" hangingPunct="1"/>
            <a:endParaRPr lang="fr-FR" sz="1000">
              <a:latin typeface="Arial"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Espace réservé de l'image des diapositives 1"/>
          <p:cNvSpPr>
            <a:spLocks noGrp="1" noRot="1" noChangeAspect="1" noTextEdit="1"/>
          </p:cNvSpPr>
          <p:nvPr>
            <p:ph type="sldImg"/>
          </p:nvPr>
        </p:nvSpPr>
        <p:spPr>
          <a:ln/>
        </p:spPr>
      </p:sp>
      <p:sp>
        <p:nvSpPr>
          <p:cNvPr id="91139" name="Espace réservé des commentaires 2"/>
          <p:cNvSpPr>
            <a:spLocks noGrp="1"/>
          </p:cNvSpPr>
          <p:nvPr>
            <p:ph type="body" idx="1"/>
          </p:nvPr>
        </p:nvSpPr>
        <p:spPr>
          <a:noFill/>
        </p:spPr>
        <p:txBody>
          <a:bodyPr/>
          <a:lstStyle/>
          <a:p>
            <a:endParaRPr lang="fr-FR" altLang="fr-F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6" name="Espace réservé de l'image des diapositives 1"/>
          <p:cNvSpPr>
            <a:spLocks noGrp="1" noRot="1" noChangeAspect="1" noTextEdit="1"/>
          </p:cNvSpPr>
          <p:nvPr>
            <p:ph type="sldImg"/>
          </p:nvPr>
        </p:nvSpPr>
        <p:spPr>
          <a:ln/>
        </p:spPr>
      </p:sp>
      <p:sp>
        <p:nvSpPr>
          <p:cNvPr id="328707" name="Espace réservé des commentaires 2"/>
          <p:cNvSpPr>
            <a:spLocks noGrp="1"/>
          </p:cNvSpPr>
          <p:nvPr>
            <p:ph type="body" idx="1"/>
          </p:nvPr>
        </p:nvSpPr>
        <p:spPr>
          <a:noFill/>
        </p:spPr>
        <p:txBody>
          <a:bodyPr/>
          <a:lstStyle/>
          <a:p>
            <a:endParaRPr lang="fr-FR">
              <a:latin typeface="Arial" pitchFamily="34" charset="0"/>
            </a:endParaRPr>
          </a:p>
        </p:txBody>
      </p:sp>
      <p:sp>
        <p:nvSpPr>
          <p:cNvPr id="328708" name="Espace réservé du numéro de diapositive 3"/>
          <p:cNvSpPr>
            <a:spLocks noGrp="1"/>
          </p:cNvSpPr>
          <p:nvPr>
            <p:ph type="sldNum" sz="quarter" idx="5"/>
          </p:nvPr>
        </p:nvSpPr>
        <p:spPr>
          <a:noFill/>
          <a:ln>
            <a:miter lim="800000"/>
            <a:headEnd/>
            <a:tailEnd/>
          </a:ln>
        </p:spPr>
        <p:txBody>
          <a:bodyPr/>
          <a:lstStyle/>
          <a:p>
            <a:fld id="{497FCCCB-8D05-4630-BA5A-C1E6BB3070C7}" type="slidenum">
              <a:rPr lang="fr-FR" smtClean="0">
                <a:latin typeface="Arial" pitchFamily="34" charset="0"/>
              </a:rPr>
              <a:pPr/>
              <a:t>43</a:t>
            </a:fld>
            <a:endParaRPr lang="fr-FR">
              <a:latin typeface="Arial"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AC4D1D8C-73E8-43BA-856B-A47D69EE8A25}" type="slidenum">
              <a:rPr lang="fr-FR" altLang="fr-FR" smtClean="0"/>
              <a:pPr eaLnBrk="1" hangingPunct="1"/>
              <a:t>56</a:t>
            </a:fld>
            <a:endParaRPr lang="fr-FR" altLang="fr-FR"/>
          </a:p>
        </p:txBody>
      </p:sp>
      <p:sp>
        <p:nvSpPr>
          <p:cNvPr id="197635"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fld id="{CD24E1E4-58DB-464B-8749-A482F5C93439}" type="slidenum">
              <a:rPr lang="fr-FR" altLang="fr-FR" sz="1200"/>
              <a:pPr algn="r" eaLnBrk="1" hangingPunct="1"/>
              <a:t>56</a:t>
            </a:fld>
            <a:endParaRPr lang="fr-FR" altLang="fr-FR" sz="1200"/>
          </a:p>
        </p:txBody>
      </p:sp>
      <p:sp>
        <p:nvSpPr>
          <p:cNvPr id="197636" name="Rectangle 2"/>
          <p:cNvSpPr>
            <a:spLocks noGrp="1" noRot="1" noChangeAspect="1" noChangeArrowheads="1" noTextEdit="1"/>
          </p:cNvSpPr>
          <p:nvPr>
            <p:ph type="sldImg"/>
          </p:nvPr>
        </p:nvSpPr>
        <p:spPr>
          <a:ln/>
        </p:spPr>
      </p:sp>
      <p:sp>
        <p:nvSpPr>
          <p:cNvPr id="19763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latin typeface="Arial"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Vide">
    <p:spTree>
      <p:nvGrpSpPr>
        <p:cNvPr id="1" name=""/>
        <p:cNvGrpSpPr/>
        <p:nvPr/>
      </p:nvGrpSpPr>
      <p:grpSpPr>
        <a:xfrm>
          <a:off x="0" y="0"/>
          <a:ext cx="0" cy="0"/>
          <a:chOff x="0" y="0"/>
          <a:chExt cx="0" cy="0"/>
        </a:xfrm>
      </p:grpSpPr>
      <p:sp>
        <p:nvSpPr>
          <p:cNvPr id="7" name="Espace réservé du contenu 6"/>
          <p:cNvSpPr>
            <a:spLocks noGrp="1"/>
          </p:cNvSpPr>
          <p:nvPr>
            <p:ph sz="quarter" idx="10"/>
          </p:nvPr>
        </p:nvSpPr>
        <p:spPr>
          <a:xfrm>
            <a:off x="251520" y="1556792"/>
            <a:ext cx="8712968" cy="4896544"/>
          </a:xfrm>
        </p:spPr>
        <p:txBody>
          <a:bodyPr/>
          <a:lstStyle>
            <a:lvl1pPr>
              <a:buClr>
                <a:srgbClr val="C00000"/>
              </a:buClr>
              <a:defRPr sz="2200" b="1"/>
            </a:lvl1pPr>
            <a:lvl2pPr>
              <a:buClr>
                <a:srgbClr val="C00000"/>
              </a:buClr>
              <a:defRPr sz="2000" b="1"/>
            </a:lvl2pPr>
            <a:lvl3pPr>
              <a:buClr>
                <a:srgbClr val="C00000"/>
              </a:buClr>
              <a:defRPr sz="1800"/>
            </a:lvl3pPr>
            <a:lvl4pPr marL="1600200" indent="-228600">
              <a:buClr>
                <a:srgbClr val="C00000"/>
              </a:buClr>
              <a:buFont typeface="Wingdings" pitchFamily="2" charset="2"/>
              <a:buChar char="§"/>
              <a:defRPr sz="1600"/>
            </a:lvl4p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p:txBody>
      </p:sp>
      <p:sp>
        <p:nvSpPr>
          <p:cNvPr id="10" name="Titre 9"/>
          <p:cNvSpPr>
            <a:spLocks noGrp="1"/>
          </p:cNvSpPr>
          <p:nvPr>
            <p:ph type="title"/>
          </p:nvPr>
        </p:nvSpPr>
        <p:spPr>
          <a:xfrm>
            <a:off x="107504" y="188640"/>
            <a:ext cx="9036496" cy="1143000"/>
          </a:xfrm>
        </p:spPr>
        <p:txBody>
          <a:bodyPr/>
          <a:lstStyle/>
          <a:p>
            <a:r>
              <a:rPr lang="fr-FR" dirty="0"/>
              <a:t>Modifiez le style du titre</a:t>
            </a:r>
          </a:p>
        </p:txBody>
      </p:sp>
    </p:spTree>
    <p:extLst>
      <p:ext uri="{BB962C8B-B14F-4D97-AF65-F5344CB8AC3E}">
        <p14:creationId xmlns:p14="http://schemas.microsoft.com/office/powerpoint/2010/main" val="7698421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9_Vi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a:prstGeom prst="rect">
            <a:avLst/>
          </a:prstGeom>
        </p:spPr>
        <p:txBody>
          <a:bodyPr/>
          <a:lstStyle/>
          <a:p>
            <a:r>
              <a:rPr lang="fr-FR"/>
              <a:t>Modifiez le style du titre</a:t>
            </a:r>
          </a:p>
        </p:txBody>
      </p:sp>
    </p:spTree>
    <p:extLst>
      <p:ext uri="{BB962C8B-B14F-4D97-AF65-F5344CB8AC3E}">
        <p14:creationId xmlns:p14="http://schemas.microsoft.com/office/powerpoint/2010/main" val="33692971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0_Vi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a:prstGeom prst="rect">
            <a:avLst/>
          </a:prstGeom>
        </p:spPr>
        <p:txBody>
          <a:bodyPr/>
          <a:lstStyle/>
          <a:p>
            <a:r>
              <a:rPr lang="fr-FR"/>
              <a:t>Modifiez le style du titre</a:t>
            </a:r>
          </a:p>
        </p:txBody>
      </p:sp>
    </p:spTree>
    <p:extLst>
      <p:ext uri="{BB962C8B-B14F-4D97-AF65-F5344CB8AC3E}">
        <p14:creationId xmlns:p14="http://schemas.microsoft.com/office/powerpoint/2010/main" val="34908258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1_Vi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a:prstGeom prst="rect">
            <a:avLst/>
          </a:prstGeom>
        </p:spPr>
        <p:txBody>
          <a:bodyPr/>
          <a:lstStyle/>
          <a:p>
            <a:r>
              <a:rPr lang="fr-FR"/>
              <a:t>Modifiez le style du titre</a:t>
            </a:r>
          </a:p>
        </p:txBody>
      </p:sp>
    </p:spTree>
    <p:extLst>
      <p:ext uri="{BB962C8B-B14F-4D97-AF65-F5344CB8AC3E}">
        <p14:creationId xmlns:p14="http://schemas.microsoft.com/office/powerpoint/2010/main" val="34281294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2_Vi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a:prstGeom prst="rect">
            <a:avLst/>
          </a:prstGeom>
        </p:spPr>
        <p:txBody>
          <a:bodyPr/>
          <a:lstStyle/>
          <a:p>
            <a:r>
              <a:rPr lang="fr-FR"/>
              <a:t>Modifiez le style du titre</a:t>
            </a:r>
          </a:p>
        </p:txBody>
      </p:sp>
    </p:spTree>
    <p:extLst>
      <p:ext uri="{BB962C8B-B14F-4D97-AF65-F5344CB8AC3E}">
        <p14:creationId xmlns:p14="http://schemas.microsoft.com/office/powerpoint/2010/main" val="25894368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3_Vi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a:prstGeom prst="rect">
            <a:avLst/>
          </a:prstGeom>
        </p:spPr>
        <p:txBody>
          <a:bodyPr/>
          <a:lstStyle/>
          <a:p>
            <a:r>
              <a:rPr lang="fr-FR"/>
              <a:t>Modifiez le style du titre</a:t>
            </a:r>
          </a:p>
        </p:txBody>
      </p:sp>
    </p:spTree>
    <p:extLst>
      <p:ext uri="{BB962C8B-B14F-4D97-AF65-F5344CB8AC3E}">
        <p14:creationId xmlns:p14="http://schemas.microsoft.com/office/powerpoint/2010/main" val="5682778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a:t>Modifiez le style du titre</a:t>
            </a: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Modifiez le style des sous-titres du masque</a:t>
            </a:r>
          </a:p>
        </p:txBody>
      </p:sp>
      <p:sp>
        <p:nvSpPr>
          <p:cNvPr id="4" name="Espace réservé de la date 3"/>
          <p:cNvSpPr>
            <a:spLocks noGrp="1"/>
          </p:cNvSpPr>
          <p:nvPr>
            <p:ph type="dt" sz="half" idx="10"/>
          </p:nvPr>
        </p:nvSpPr>
        <p:spPr>
          <a:xfrm>
            <a:off x="457200" y="6356350"/>
            <a:ext cx="2133600" cy="365125"/>
          </a:xfrm>
          <a:prstGeom prst="rect">
            <a:avLst/>
          </a:prstGeom>
        </p:spPr>
        <p:txBody>
          <a:bodyPr/>
          <a:lstStyle/>
          <a:p>
            <a:fld id="{BEE9BD0B-71E7-45BC-B047-E2893D427A95}" type="datetimeFigureOut">
              <a:rPr lang="fr-FR">
                <a:solidFill>
                  <a:srgbClr val="000000"/>
                </a:solidFill>
              </a:rPr>
              <a:pPr/>
              <a:t>15/06/2022</a:t>
            </a:fld>
            <a:endParaRPr lang="fr-FR">
              <a:solidFill>
                <a:srgbClr val="000000"/>
              </a:solidFill>
            </a:endParaRPr>
          </a:p>
        </p:txBody>
      </p:sp>
      <p:sp>
        <p:nvSpPr>
          <p:cNvPr id="5" name="Espace réservé du pied de page 4"/>
          <p:cNvSpPr>
            <a:spLocks noGrp="1"/>
          </p:cNvSpPr>
          <p:nvPr>
            <p:ph type="ftr" sz="quarter" idx="11"/>
          </p:nvPr>
        </p:nvSpPr>
        <p:spPr>
          <a:xfrm>
            <a:off x="3124200" y="6356350"/>
            <a:ext cx="2895600" cy="365125"/>
          </a:xfrm>
          <a:prstGeom prst="rect">
            <a:avLst/>
          </a:prstGeom>
        </p:spPr>
        <p:txBody>
          <a:bodyPr/>
          <a:lstStyle/>
          <a:p>
            <a:endParaRPr lang="fr-FR">
              <a:solidFill>
                <a:srgbClr val="000000"/>
              </a:solidFill>
            </a:endParaRPr>
          </a:p>
        </p:txBody>
      </p:sp>
      <p:sp>
        <p:nvSpPr>
          <p:cNvPr id="6" name="Espace réservé du numéro de diapositive 5"/>
          <p:cNvSpPr>
            <a:spLocks noGrp="1"/>
          </p:cNvSpPr>
          <p:nvPr>
            <p:ph type="sldNum" sz="quarter" idx="12"/>
          </p:nvPr>
        </p:nvSpPr>
        <p:spPr>
          <a:xfrm>
            <a:off x="6553200" y="6356350"/>
            <a:ext cx="2133600" cy="365125"/>
          </a:xfrm>
          <a:prstGeom prst="rect">
            <a:avLst/>
          </a:prstGeom>
        </p:spPr>
        <p:txBody>
          <a:bodyPr/>
          <a:lstStyle/>
          <a:p>
            <a:fld id="{0EFECEB0-DE62-46EA-BB91-F4590581EA3E}" type="slidenum">
              <a:rPr lang="fr-FR">
                <a:solidFill>
                  <a:srgbClr val="000000"/>
                </a:solidFill>
              </a:rPr>
              <a:pPr/>
              <a:t>‹Nr.›</a:t>
            </a:fld>
            <a:endParaRPr lang="fr-FR">
              <a:solidFill>
                <a:srgbClr val="000000"/>
              </a:solidFill>
            </a:endParaRPr>
          </a:p>
        </p:txBody>
      </p:sp>
    </p:spTree>
    <p:extLst>
      <p:ext uri="{BB962C8B-B14F-4D97-AF65-F5344CB8AC3E}">
        <p14:creationId xmlns:p14="http://schemas.microsoft.com/office/powerpoint/2010/main" val="212949382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4_Vi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a:prstGeom prst="rect">
            <a:avLst/>
          </a:prstGeom>
        </p:spPr>
        <p:txBody>
          <a:bodyPr/>
          <a:lstStyle/>
          <a:p>
            <a:r>
              <a:rPr lang="fr-FR" dirty="0"/>
              <a:t>Modifiez le style du titre</a:t>
            </a:r>
          </a:p>
        </p:txBody>
      </p:sp>
    </p:spTree>
    <p:extLst>
      <p:ext uri="{BB962C8B-B14F-4D97-AF65-F5344CB8AC3E}">
        <p14:creationId xmlns:p14="http://schemas.microsoft.com/office/powerpoint/2010/main" val="4612881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5_Vi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a:prstGeom prst="rect">
            <a:avLst/>
          </a:prstGeom>
        </p:spPr>
        <p:txBody>
          <a:bodyPr/>
          <a:lstStyle/>
          <a:p>
            <a:r>
              <a:rPr lang="fr-FR" dirty="0"/>
              <a:t>Modifiez le style du titre</a:t>
            </a:r>
          </a:p>
        </p:txBody>
      </p:sp>
    </p:spTree>
    <p:extLst>
      <p:ext uri="{BB962C8B-B14F-4D97-AF65-F5344CB8AC3E}">
        <p14:creationId xmlns:p14="http://schemas.microsoft.com/office/powerpoint/2010/main" val="327302968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6_Vi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a:prstGeom prst="rect">
            <a:avLst/>
          </a:prstGeom>
        </p:spPr>
        <p:txBody>
          <a:bodyPr/>
          <a:lstStyle/>
          <a:p>
            <a:r>
              <a:rPr lang="fr-FR" dirty="0"/>
              <a:t>Modifiez le style du titre</a:t>
            </a:r>
          </a:p>
        </p:txBody>
      </p:sp>
    </p:spTree>
    <p:extLst>
      <p:ext uri="{BB962C8B-B14F-4D97-AF65-F5344CB8AC3E}">
        <p14:creationId xmlns:p14="http://schemas.microsoft.com/office/powerpoint/2010/main" val="181635040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7_Vi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a:prstGeom prst="rect">
            <a:avLst/>
          </a:prstGeom>
        </p:spPr>
        <p:txBody>
          <a:bodyPr/>
          <a:lstStyle/>
          <a:p>
            <a:r>
              <a:rPr lang="fr-FR" dirty="0"/>
              <a:t>Modifiez le style du titre</a:t>
            </a:r>
          </a:p>
        </p:txBody>
      </p:sp>
    </p:spTree>
    <p:extLst>
      <p:ext uri="{BB962C8B-B14F-4D97-AF65-F5344CB8AC3E}">
        <p14:creationId xmlns:p14="http://schemas.microsoft.com/office/powerpoint/2010/main" val="12334953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2_Vide">
    <p:spTree>
      <p:nvGrpSpPr>
        <p:cNvPr id="1" name=""/>
        <p:cNvGrpSpPr/>
        <p:nvPr/>
      </p:nvGrpSpPr>
      <p:grpSpPr>
        <a:xfrm>
          <a:off x="0" y="0"/>
          <a:ext cx="0" cy="0"/>
          <a:chOff x="0" y="0"/>
          <a:chExt cx="0" cy="0"/>
        </a:xfrm>
      </p:grpSpPr>
      <p:sp>
        <p:nvSpPr>
          <p:cNvPr id="10" name="Titre 9"/>
          <p:cNvSpPr>
            <a:spLocks noGrp="1"/>
          </p:cNvSpPr>
          <p:nvPr>
            <p:ph type="title"/>
          </p:nvPr>
        </p:nvSpPr>
        <p:spPr>
          <a:xfrm>
            <a:off x="107504" y="188640"/>
            <a:ext cx="9036496" cy="1143000"/>
          </a:xfrm>
        </p:spPr>
        <p:txBody>
          <a:bodyPr/>
          <a:lstStyle/>
          <a:p>
            <a:r>
              <a:rPr lang="fr-FR" dirty="0"/>
              <a:t>Modifiez le style du titre</a:t>
            </a:r>
          </a:p>
        </p:txBody>
      </p:sp>
    </p:spTree>
    <p:extLst>
      <p:ext uri="{BB962C8B-B14F-4D97-AF65-F5344CB8AC3E}">
        <p14:creationId xmlns:p14="http://schemas.microsoft.com/office/powerpoint/2010/main" val="170992991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8_Vi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a:prstGeom prst="rect">
            <a:avLst/>
          </a:prstGeom>
        </p:spPr>
        <p:txBody>
          <a:bodyPr/>
          <a:lstStyle/>
          <a:p>
            <a:r>
              <a:rPr lang="fr-FR" dirty="0"/>
              <a:t>Modifiez le style du titre</a:t>
            </a:r>
          </a:p>
        </p:txBody>
      </p:sp>
    </p:spTree>
    <p:extLst>
      <p:ext uri="{BB962C8B-B14F-4D97-AF65-F5344CB8AC3E}">
        <p14:creationId xmlns:p14="http://schemas.microsoft.com/office/powerpoint/2010/main" val="233334359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9_Vi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a:prstGeom prst="rect">
            <a:avLst/>
          </a:prstGeom>
        </p:spPr>
        <p:txBody>
          <a:bodyPr/>
          <a:lstStyle/>
          <a:p>
            <a:r>
              <a:rPr lang="fr-FR" dirty="0"/>
              <a:t>Modifiez le style du titre</a:t>
            </a:r>
          </a:p>
        </p:txBody>
      </p:sp>
    </p:spTree>
    <p:extLst>
      <p:ext uri="{BB962C8B-B14F-4D97-AF65-F5344CB8AC3E}">
        <p14:creationId xmlns:p14="http://schemas.microsoft.com/office/powerpoint/2010/main" val="90187262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21_Vi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a:prstGeom prst="rect">
            <a:avLst/>
          </a:prstGeom>
        </p:spPr>
        <p:txBody>
          <a:bodyPr/>
          <a:lstStyle/>
          <a:p>
            <a:r>
              <a:rPr lang="fr-FR" dirty="0"/>
              <a:t>Modifiez le style du titre</a:t>
            </a:r>
          </a:p>
        </p:txBody>
      </p:sp>
    </p:spTree>
    <p:extLst>
      <p:ext uri="{BB962C8B-B14F-4D97-AF65-F5344CB8AC3E}">
        <p14:creationId xmlns:p14="http://schemas.microsoft.com/office/powerpoint/2010/main" val="264322692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22_Vi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a:prstGeom prst="rect">
            <a:avLst/>
          </a:prstGeom>
        </p:spPr>
        <p:txBody>
          <a:bodyPr/>
          <a:lstStyle/>
          <a:p>
            <a:r>
              <a:rPr lang="fr-FR" dirty="0"/>
              <a:t>Modifiez le style du titre</a:t>
            </a:r>
          </a:p>
        </p:txBody>
      </p:sp>
    </p:spTree>
    <p:extLst>
      <p:ext uri="{BB962C8B-B14F-4D97-AF65-F5344CB8AC3E}">
        <p14:creationId xmlns:p14="http://schemas.microsoft.com/office/powerpoint/2010/main" val="100234690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cSld name="1_Vide">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fr-FR"/>
          </a:p>
        </p:txBody>
      </p:sp>
      <p:sp>
        <p:nvSpPr>
          <p:cNvPr id="3" name="Rectangle 3"/>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endParaRPr lang="fr-FR"/>
          </a:p>
        </p:txBody>
      </p:sp>
      <p:sp>
        <p:nvSpPr>
          <p:cNvPr id="4" name="Rectangle 4"/>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a:defRPr/>
            </a:pPr>
            <a:fld id="{768D677D-BEB2-4C64-AE25-2903EF297380}" type="slidenum">
              <a:rPr lang="fr-FR"/>
              <a:pPr>
                <a:defRPr/>
              </a:pPr>
              <a:t>‹Nr.›</a:t>
            </a:fld>
            <a:endParaRPr lang="fr-FR"/>
          </a:p>
        </p:txBody>
      </p:sp>
    </p:spTree>
    <p:extLst>
      <p:ext uri="{BB962C8B-B14F-4D97-AF65-F5344CB8AC3E}">
        <p14:creationId xmlns:p14="http://schemas.microsoft.com/office/powerpoint/2010/main" val="103336954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e la date 2"/>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fr-FR"/>
          </a:p>
        </p:txBody>
      </p:sp>
      <p:sp>
        <p:nvSpPr>
          <p:cNvPr id="4" name="Espace réservé du pied de page 3"/>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endParaRPr lang="fr-FR"/>
          </a:p>
        </p:txBody>
      </p:sp>
      <p:sp>
        <p:nvSpPr>
          <p:cNvPr id="5" name="Espace réservé du numéro de diapositive 4"/>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a:defRPr/>
            </a:pPr>
            <a:fld id="{88EE92F9-16F0-4E66-92F7-BBE4B672FC47}" type="slidenum">
              <a:rPr lang="fr-FR"/>
              <a:pPr>
                <a:defRPr/>
              </a:pPr>
              <a:t>‹Nr.›</a:t>
            </a:fld>
            <a:endParaRPr lang="fr-FR"/>
          </a:p>
        </p:txBody>
      </p:sp>
    </p:spTree>
    <p:extLst>
      <p:ext uri="{BB962C8B-B14F-4D97-AF65-F5344CB8AC3E}">
        <p14:creationId xmlns:p14="http://schemas.microsoft.com/office/powerpoint/2010/main" val="47461041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contenu 2"/>
          <p:cNvSpPr>
            <a:spLocks noGrp="1"/>
          </p:cNvSpPr>
          <p:nvPr>
            <p:ph sz="half" idx="1"/>
          </p:nvPr>
        </p:nvSpPr>
        <p:spPr>
          <a:xfrm>
            <a:off x="303213" y="1484313"/>
            <a:ext cx="4217987" cy="4752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4673600" y="1484313"/>
            <a:ext cx="4219575" cy="4752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Rectangle 2"/>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fr-FR"/>
          </a:p>
        </p:txBody>
      </p:sp>
      <p:sp>
        <p:nvSpPr>
          <p:cNvPr id="6" name="Rectangle 3"/>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endParaRPr lang="fr-FR"/>
          </a:p>
        </p:txBody>
      </p:sp>
      <p:sp>
        <p:nvSpPr>
          <p:cNvPr id="7" name="Rectangle 4"/>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a:defRPr/>
            </a:pPr>
            <a:fld id="{968C5376-BE96-4EFD-A258-F0C5E657E1DE}" type="slidenum">
              <a:rPr lang="fr-FR"/>
              <a:pPr>
                <a:defRPr/>
              </a:pPr>
              <a:t>‹Nr.›</a:t>
            </a:fld>
            <a:endParaRPr lang="fr-FR"/>
          </a:p>
        </p:txBody>
      </p:sp>
    </p:spTree>
    <p:extLst>
      <p:ext uri="{BB962C8B-B14F-4D97-AF65-F5344CB8AC3E}">
        <p14:creationId xmlns:p14="http://schemas.microsoft.com/office/powerpoint/2010/main" val="31451621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3_Vide">
    <p:spTree>
      <p:nvGrpSpPr>
        <p:cNvPr id="1" name=""/>
        <p:cNvGrpSpPr/>
        <p:nvPr/>
      </p:nvGrpSpPr>
      <p:grpSpPr>
        <a:xfrm>
          <a:off x="0" y="0"/>
          <a:ext cx="0" cy="0"/>
          <a:chOff x="0" y="0"/>
          <a:chExt cx="0" cy="0"/>
        </a:xfrm>
      </p:grpSpPr>
      <p:sp>
        <p:nvSpPr>
          <p:cNvPr id="10" name="Titre 9"/>
          <p:cNvSpPr>
            <a:spLocks noGrp="1"/>
          </p:cNvSpPr>
          <p:nvPr>
            <p:ph type="title"/>
          </p:nvPr>
        </p:nvSpPr>
        <p:spPr>
          <a:xfrm>
            <a:off x="107504" y="188640"/>
            <a:ext cx="9036496" cy="1143000"/>
          </a:xfrm>
        </p:spPr>
        <p:txBody>
          <a:bodyPr/>
          <a:lstStyle/>
          <a:p>
            <a:r>
              <a:rPr lang="fr-FR" dirty="0"/>
              <a:t>Modifiez le style du titre</a:t>
            </a:r>
          </a:p>
        </p:txBody>
      </p:sp>
    </p:spTree>
    <p:extLst>
      <p:ext uri="{BB962C8B-B14F-4D97-AF65-F5344CB8AC3E}">
        <p14:creationId xmlns:p14="http://schemas.microsoft.com/office/powerpoint/2010/main" val="18109633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4_Vide">
    <p:spTree>
      <p:nvGrpSpPr>
        <p:cNvPr id="1" name=""/>
        <p:cNvGrpSpPr/>
        <p:nvPr/>
      </p:nvGrpSpPr>
      <p:grpSpPr>
        <a:xfrm>
          <a:off x="0" y="0"/>
          <a:ext cx="0" cy="0"/>
          <a:chOff x="0" y="0"/>
          <a:chExt cx="0" cy="0"/>
        </a:xfrm>
      </p:grpSpPr>
      <p:sp>
        <p:nvSpPr>
          <p:cNvPr id="10" name="Titre 9"/>
          <p:cNvSpPr>
            <a:spLocks noGrp="1"/>
          </p:cNvSpPr>
          <p:nvPr>
            <p:ph type="title"/>
          </p:nvPr>
        </p:nvSpPr>
        <p:spPr>
          <a:xfrm>
            <a:off x="107504" y="188640"/>
            <a:ext cx="9036496" cy="1143000"/>
          </a:xfrm>
        </p:spPr>
        <p:txBody>
          <a:bodyPr/>
          <a:lstStyle/>
          <a:p>
            <a:r>
              <a:rPr lang="fr-FR" dirty="0"/>
              <a:t>Modifiez le style du titre</a:t>
            </a:r>
          </a:p>
        </p:txBody>
      </p:sp>
    </p:spTree>
    <p:extLst>
      <p:ext uri="{BB962C8B-B14F-4D97-AF65-F5344CB8AC3E}">
        <p14:creationId xmlns:p14="http://schemas.microsoft.com/office/powerpoint/2010/main" val="25356897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5_Vide">
    <p:spTree>
      <p:nvGrpSpPr>
        <p:cNvPr id="1" name=""/>
        <p:cNvGrpSpPr/>
        <p:nvPr/>
      </p:nvGrpSpPr>
      <p:grpSpPr>
        <a:xfrm>
          <a:off x="0" y="0"/>
          <a:ext cx="0" cy="0"/>
          <a:chOff x="0" y="0"/>
          <a:chExt cx="0" cy="0"/>
        </a:xfrm>
      </p:grpSpPr>
      <p:sp>
        <p:nvSpPr>
          <p:cNvPr id="10" name="Titre 9"/>
          <p:cNvSpPr>
            <a:spLocks noGrp="1"/>
          </p:cNvSpPr>
          <p:nvPr>
            <p:ph type="title"/>
          </p:nvPr>
        </p:nvSpPr>
        <p:spPr>
          <a:xfrm>
            <a:off x="107504" y="188640"/>
            <a:ext cx="9036496" cy="1143000"/>
          </a:xfrm>
        </p:spPr>
        <p:txBody>
          <a:bodyPr/>
          <a:lstStyle/>
          <a:p>
            <a:r>
              <a:rPr lang="fr-FR" dirty="0"/>
              <a:t>Modifiez le style du titre</a:t>
            </a:r>
          </a:p>
        </p:txBody>
      </p:sp>
    </p:spTree>
    <p:extLst>
      <p:ext uri="{BB962C8B-B14F-4D97-AF65-F5344CB8AC3E}">
        <p14:creationId xmlns:p14="http://schemas.microsoft.com/office/powerpoint/2010/main" val="27796533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6_Vide">
    <p:spTree>
      <p:nvGrpSpPr>
        <p:cNvPr id="1" name=""/>
        <p:cNvGrpSpPr/>
        <p:nvPr/>
      </p:nvGrpSpPr>
      <p:grpSpPr>
        <a:xfrm>
          <a:off x="0" y="0"/>
          <a:ext cx="0" cy="0"/>
          <a:chOff x="0" y="0"/>
          <a:chExt cx="0" cy="0"/>
        </a:xfrm>
      </p:grpSpPr>
      <p:sp>
        <p:nvSpPr>
          <p:cNvPr id="10" name="Titre 9"/>
          <p:cNvSpPr>
            <a:spLocks noGrp="1"/>
          </p:cNvSpPr>
          <p:nvPr>
            <p:ph type="title"/>
          </p:nvPr>
        </p:nvSpPr>
        <p:spPr>
          <a:xfrm>
            <a:off x="107504" y="188640"/>
            <a:ext cx="9036496" cy="1143000"/>
          </a:xfrm>
        </p:spPr>
        <p:txBody>
          <a:bodyPr/>
          <a:lstStyle/>
          <a:p>
            <a:r>
              <a:rPr lang="fr-FR" dirty="0"/>
              <a:t>Modifiez le style du titre</a:t>
            </a:r>
          </a:p>
        </p:txBody>
      </p:sp>
    </p:spTree>
    <p:extLst>
      <p:ext uri="{BB962C8B-B14F-4D97-AF65-F5344CB8AC3E}">
        <p14:creationId xmlns:p14="http://schemas.microsoft.com/office/powerpoint/2010/main" val="22085690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a:prstGeom prst="rect">
            <a:avLst/>
          </a:prstGeom>
        </p:spPr>
        <p:txBody>
          <a:bodyPr/>
          <a:lstStyle/>
          <a:p>
            <a:r>
              <a:rPr lang="fr-FR"/>
              <a:t>Modifiez le style du titre</a:t>
            </a:r>
          </a:p>
        </p:txBody>
      </p:sp>
      <p:sp>
        <p:nvSpPr>
          <p:cNvPr id="3" name="Espace réservé du contenu 2"/>
          <p:cNvSpPr>
            <a:spLocks noGrp="1"/>
          </p:cNvSpPr>
          <p:nvPr>
            <p:ph idx="1"/>
          </p:nvPr>
        </p:nvSpPr>
        <p:spPr>
          <a:xfrm>
            <a:off x="457200" y="1600200"/>
            <a:ext cx="8229600" cy="4525963"/>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6545847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7_Vi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a:prstGeom prst="rect">
            <a:avLst/>
          </a:prstGeom>
        </p:spPr>
        <p:txBody>
          <a:bodyPr/>
          <a:lstStyle/>
          <a:p>
            <a:r>
              <a:rPr lang="fr-FR"/>
              <a:t>Modifiez le style du titre</a:t>
            </a:r>
          </a:p>
        </p:txBody>
      </p:sp>
    </p:spTree>
    <p:extLst>
      <p:ext uri="{BB962C8B-B14F-4D97-AF65-F5344CB8AC3E}">
        <p14:creationId xmlns:p14="http://schemas.microsoft.com/office/powerpoint/2010/main" val="17732771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8_Vi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a:prstGeom prst="rect">
            <a:avLst/>
          </a:prstGeom>
        </p:spPr>
        <p:txBody>
          <a:bodyPr/>
          <a:lstStyle/>
          <a:p>
            <a:r>
              <a:rPr lang="fr-FR"/>
              <a:t>Modifiez le style du titre</a:t>
            </a:r>
          </a:p>
        </p:txBody>
      </p:sp>
    </p:spTree>
    <p:extLst>
      <p:ext uri="{BB962C8B-B14F-4D97-AF65-F5344CB8AC3E}">
        <p14:creationId xmlns:p14="http://schemas.microsoft.com/office/powerpoint/2010/main" val="6328868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1.jpe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34"/>
          <p:cNvGrpSpPr>
            <a:grpSpLocks/>
          </p:cNvGrpSpPr>
          <p:nvPr/>
        </p:nvGrpSpPr>
        <p:grpSpPr bwMode="auto">
          <a:xfrm>
            <a:off x="0" y="0"/>
            <a:ext cx="9144000" cy="6838950"/>
            <a:chOff x="0" y="12"/>
            <a:chExt cx="5760" cy="4308"/>
          </a:xfrm>
        </p:grpSpPr>
        <p:pic>
          <p:nvPicPr>
            <p:cNvPr id="1029" name="Picture 35" descr="fond de page"/>
            <p:cNvPicPr>
              <a:picLocks noChangeAspect="1" noChangeArrowheads="1"/>
            </p:cNvPicPr>
            <p:nvPr userDrawn="1"/>
          </p:nvPicPr>
          <p:blipFill>
            <a:blip r:embed="rId28">
              <a:extLst>
                <a:ext uri="{28A0092B-C50C-407E-A947-70E740481C1C}">
                  <a14:useLocalDpi xmlns:a14="http://schemas.microsoft.com/office/drawing/2010/main" val="0"/>
                </a:ext>
              </a:extLst>
            </a:blip>
            <a:srcRect/>
            <a:stretch>
              <a:fillRect/>
            </a:stretch>
          </p:blipFill>
          <p:spPr bwMode="auto">
            <a:xfrm>
              <a:off x="0" y="12"/>
              <a:ext cx="5760" cy="4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0" name="Rectangle 36"/>
            <p:cNvSpPr>
              <a:spLocks noChangeArrowheads="1"/>
            </p:cNvSpPr>
            <p:nvPr userDrawn="1"/>
          </p:nvSpPr>
          <p:spPr bwMode="auto">
            <a:xfrm>
              <a:off x="4332" y="3838"/>
              <a:ext cx="1428" cy="48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solidFill>
                  <a:srgbClr val="000000"/>
                </a:solidFill>
              </a:endParaRPr>
            </a:p>
          </p:txBody>
        </p:sp>
      </p:grpSp>
      <p:sp>
        <p:nvSpPr>
          <p:cNvPr id="1027" name="Text Box 16"/>
          <p:cNvSpPr txBox="1">
            <a:spLocks noChangeArrowheads="1"/>
          </p:cNvSpPr>
          <p:nvPr/>
        </p:nvSpPr>
        <p:spPr bwMode="auto">
          <a:xfrm>
            <a:off x="11113" y="6518275"/>
            <a:ext cx="3581430"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defRPr/>
            </a:pPr>
            <a:r>
              <a:rPr lang="fr-FR" sz="1300" b="1" dirty="0">
                <a:solidFill>
                  <a:srgbClr val="000099"/>
                </a:solidFill>
                <a:latin typeface="Verdana" pitchFamily="34" charset="0"/>
              </a:rPr>
              <a:t>Journée Trame</a:t>
            </a:r>
            <a:r>
              <a:rPr lang="fr-FR" sz="1300" b="1" baseline="0" dirty="0">
                <a:solidFill>
                  <a:srgbClr val="000099"/>
                </a:solidFill>
                <a:latin typeface="Verdana" pitchFamily="34" charset="0"/>
              </a:rPr>
              <a:t> Bleue – 17/11/2016</a:t>
            </a:r>
            <a:endParaRPr lang="fr-FR" sz="1300" b="1" dirty="0">
              <a:solidFill>
                <a:srgbClr val="000099"/>
              </a:solidFill>
              <a:latin typeface="Verdana" pitchFamily="34" charset="0"/>
            </a:endParaRPr>
          </a:p>
        </p:txBody>
      </p:sp>
      <p:sp>
        <p:nvSpPr>
          <p:cNvPr id="2" name="Espace réservé du titre 1"/>
          <p:cNvSpPr>
            <a:spLocks noGrp="1"/>
          </p:cNvSpPr>
          <p:nvPr>
            <p:ph type="title"/>
          </p:nvPr>
        </p:nvSpPr>
        <p:spPr>
          <a:xfrm>
            <a:off x="457200" y="188640"/>
            <a:ext cx="8229600" cy="1143000"/>
          </a:xfrm>
          <a:prstGeom prst="rect">
            <a:avLst/>
          </a:prstGeom>
        </p:spPr>
        <p:txBody>
          <a:bodyPr vert="horz" lIns="91440" tIns="45720" rIns="91440" bIns="45720" rtlCol="0" anchor="ctr">
            <a:normAutofit/>
          </a:bodyPr>
          <a:lstStyle/>
          <a:p>
            <a:r>
              <a:rPr lang="fr-FR" dirty="0"/>
              <a:t>Modifiez le style du titre</a:t>
            </a:r>
          </a:p>
        </p:txBody>
      </p:sp>
      <p:sp>
        <p:nvSpPr>
          <p:cNvPr id="3" name="Espace réservé du texte 2"/>
          <p:cNvSpPr>
            <a:spLocks noGrp="1"/>
          </p:cNvSpPr>
          <p:nvPr>
            <p:ph type="body" idx="1"/>
          </p:nvPr>
        </p:nvSpPr>
        <p:spPr>
          <a:xfrm>
            <a:off x="457200" y="1783314"/>
            <a:ext cx="8229600" cy="4525963"/>
          </a:xfrm>
          <a:prstGeom prst="rect">
            <a:avLst/>
          </a:prstGeom>
        </p:spPr>
        <p:txBody>
          <a:bodyPr vert="horz" lIns="91440" tIns="45720" rIns="91440" bIns="45720" rtlCol="0">
            <a:normAutofit/>
          </a:bodyPr>
          <a:lstStyle/>
          <a:p>
            <a:pPr lvl="0"/>
            <a:r>
              <a:rPr lang="fr-FR" dirty="0"/>
              <a:t>Modifiez les styles du texte du masque</a:t>
            </a:r>
          </a:p>
          <a:p>
            <a:pPr lvl="1"/>
            <a:r>
              <a:rPr lang="fr-FR" dirty="0"/>
              <a:t>Deuxième niveau</a:t>
            </a:r>
          </a:p>
          <a:p>
            <a:pPr lvl="2"/>
            <a:r>
              <a:rPr lang="fr-FR" dirty="0"/>
              <a:t>Troisième niveau</a:t>
            </a:r>
          </a:p>
        </p:txBody>
      </p:sp>
      <p:pic>
        <p:nvPicPr>
          <p:cNvPr id="9" name="Image 8"/>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7028379" y="6165304"/>
            <a:ext cx="1315164" cy="571150"/>
          </a:xfrm>
          <a:prstGeom prst="rect">
            <a:avLst/>
          </a:prstGeom>
        </p:spPr>
      </p:pic>
      <p:sp>
        <p:nvSpPr>
          <p:cNvPr id="10" name="Rectangle 9"/>
          <p:cNvSpPr/>
          <p:nvPr userDrawn="1"/>
        </p:nvSpPr>
        <p:spPr>
          <a:xfrm>
            <a:off x="8367042" y="6334894"/>
            <a:ext cx="576064" cy="5040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r>
              <a:rPr lang="fr-FR" sz="500" dirty="0">
                <a:solidFill>
                  <a:srgbClr val="000000"/>
                </a:solidFill>
                <a:latin typeface="Arial" panose="020B0604020202020204" pitchFamily="34" charset="0"/>
                <a:cs typeface="Arial" panose="020B0604020202020204" pitchFamily="34" charset="0"/>
              </a:rPr>
              <a:t>ISO 9001</a:t>
            </a:r>
          </a:p>
          <a:p>
            <a:r>
              <a:rPr lang="fr-FR" sz="500" dirty="0">
                <a:solidFill>
                  <a:srgbClr val="000000"/>
                </a:solidFill>
                <a:latin typeface="Arial" panose="020B0604020202020204" pitchFamily="34" charset="0"/>
                <a:cs typeface="Arial" panose="020B0604020202020204" pitchFamily="34" charset="0"/>
              </a:rPr>
              <a:t>ISO 14001</a:t>
            </a:r>
          </a:p>
          <a:p>
            <a:r>
              <a:rPr lang="fr-FR" sz="500" dirty="0">
                <a:solidFill>
                  <a:srgbClr val="000000"/>
                </a:solidFill>
                <a:latin typeface="Arial" panose="020B0604020202020204" pitchFamily="34" charset="0"/>
                <a:cs typeface="Arial" panose="020B0604020202020204" pitchFamily="34" charset="0"/>
              </a:rPr>
              <a:t>OHSAS 18001</a:t>
            </a:r>
          </a:p>
        </p:txBody>
      </p:sp>
    </p:spTree>
    <p:extLst>
      <p:ext uri="{BB962C8B-B14F-4D97-AF65-F5344CB8AC3E}">
        <p14:creationId xmlns:p14="http://schemas.microsoft.com/office/powerpoint/2010/main" val="2883627884"/>
      </p:ext>
    </p:extLst>
  </p:cSld>
  <p:clrMap bg1="lt1" tx1="dk1" bg2="lt2" tx2="dk2" accent1="accent1" accent2="accent2" accent3="accent3" accent4="accent4" accent5="accent5" accent6="accent6" hlink="hlink" folHlink="folHlink"/>
  <p:sldLayoutIdLst>
    <p:sldLayoutId id="2147483661"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 id="2147483678" r:id="rId17"/>
    <p:sldLayoutId id="2147483679" r:id="rId18"/>
    <p:sldLayoutId id="2147483680" r:id="rId19"/>
    <p:sldLayoutId id="2147483681" r:id="rId20"/>
    <p:sldLayoutId id="2147483682" r:id="rId21"/>
    <p:sldLayoutId id="2147483683" r:id="rId22"/>
    <p:sldLayoutId id="2147483684" r:id="rId23"/>
    <p:sldLayoutId id="2147483686" r:id="rId24"/>
    <p:sldLayoutId id="2147483687" r:id="rId25"/>
    <p:sldLayoutId id="2147483688" r:id="rId26"/>
  </p:sldLayoutIdLst>
  <p:txStyles>
    <p:titleStyle>
      <a:lvl1pPr algn="ctr" rtl="0" eaLnBrk="1" fontAlgn="base" hangingPunct="1">
        <a:spcBef>
          <a:spcPct val="0"/>
        </a:spcBef>
        <a:spcAft>
          <a:spcPct val="0"/>
        </a:spcAft>
        <a:defRPr sz="2800" b="1">
          <a:solidFill>
            <a:srgbClr val="000099"/>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p:titleStyle>
    <p:bodyStyle>
      <a:lvl1pPr marL="342900" indent="-342900" algn="l" rtl="0" eaLnBrk="1" fontAlgn="base" hangingPunct="1">
        <a:spcBef>
          <a:spcPct val="20000"/>
        </a:spcBef>
        <a:spcAft>
          <a:spcPct val="0"/>
        </a:spcAft>
        <a:buChar char="•"/>
        <a:defRPr sz="3200">
          <a:solidFill>
            <a:srgbClr val="000099"/>
          </a:solidFill>
          <a:latin typeface="+mn-lt"/>
          <a:ea typeface="+mn-ea"/>
          <a:cs typeface="+mn-cs"/>
        </a:defRPr>
      </a:lvl1pPr>
      <a:lvl2pPr marL="742950" indent="-285750" algn="l" rtl="0" eaLnBrk="1" fontAlgn="base" hangingPunct="1">
        <a:spcBef>
          <a:spcPct val="20000"/>
        </a:spcBef>
        <a:spcAft>
          <a:spcPct val="0"/>
        </a:spcAft>
        <a:buChar char="–"/>
        <a:defRPr sz="2800">
          <a:solidFill>
            <a:srgbClr val="000099"/>
          </a:solidFill>
          <a:latin typeface="+mn-lt"/>
        </a:defRPr>
      </a:lvl2pPr>
      <a:lvl3pPr marL="1143000" indent="-228600" algn="l" rtl="0" eaLnBrk="1" fontAlgn="base" hangingPunct="1">
        <a:spcBef>
          <a:spcPct val="20000"/>
        </a:spcBef>
        <a:spcAft>
          <a:spcPct val="0"/>
        </a:spcAft>
        <a:buChar char="•"/>
        <a:defRPr sz="2400">
          <a:solidFill>
            <a:srgbClr val="000099"/>
          </a:solidFill>
          <a:latin typeface="+mn-lt"/>
        </a:defRPr>
      </a:lvl3pPr>
      <a:lvl4pPr marL="1600200" indent="-228600" algn="l" rtl="0" eaLnBrk="1" fontAlgn="base" hangingPunct="1">
        <a:spcBef>
          <a:spcPct val="20000"/>
        </a:spcBef>
        <a:spcAft>
          <a:spcPct val="0"/>
        </a:spcAft>
        <a:buChar char="–"/>
        <a:defRPr sz="2000">
          <a:solidFill>
            <a:srgbClr val="000099"/>
          </a:solidFill>
          <a:latin typeface="+mn-lt"/>
        </a:defRPr>
      </a:lvl4pPr>
      <a:lvl5pPr marL="2057400" indent="-228600" algn="l" rtl="0" eaLnBrk="1" fontAlgn="base" hangingPunct="1">
        <a:spcBef>
          <a:spcPct val="20000"/>
        </a:spcBef>
        <a:spcAft>
          <a:spcPct val="0"/>
        </a:spcAft>
        <a:buChar char="»"/>
        <a:defRPr sz="2000">
          <a:solidFill>
            <a:srgbClr val="000099"/>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5.xml"/></Relationships>
</file>

<file path=ppt/slides/_rels/slide11.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5.xml"/></Relationships>
</file>

<file path=ppt/slides/_rels/slide21.xml.rels><?xml version="1.0" encoding="UTF-8" standalone="yes"?>
<Relationships xmlns="http://schemas.openxmlformats.org/package/2006/relationships"><Relationship Id="rId2" Type="http://schemas.openxmlformats.org/officeDocument/2006/relationships/image" Target="../media/image59.wmf"/><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8" Type="http://schemas.openxmlformats.org/officeDocument/2006/relationships/image" Target="../media/image63.jpeg"/><Relationship Id="rId13" Type="http://schemas.openxmlformats.org/officeDocument/2006/relationships/image" Target="../media/image68.jpeg"/><Relationship Id="rId3" Type="http://schemas.openxmlformats.org/officeDocument/2006/relationships/image" Target="../media/image60.jpeg"/><Relationship Id="rId7" Type="http://schemas.openxmlformats.org/officeDocument/2006/relationships/image" Target="../media/image62.jpeg"/><Relationship Id="rId12" Type="http://schemas.openxmlformats.org/officeDocument/2006/relationships/image" Target="../media/image67.emf"/><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61.jpeg"/><Relationship Id="rId11" Type="http://schemas.openxmlformats.org/officeDocument/2006/relationships/image" Target="../media/image66.jpeg"/><Relationship Id="rId5" Type="http://schemas.openxmlformats.org/officeDocument/2006/relationships/image" Target="../media/image33.jpeg"/><Relationship Id="rId10" Type="http://schemas.openxmlformats.org/officeDocument/2006/relationships/image" Target="../media/image65.jpeg"/><Relationship Id="rId4" Type="http://schemas.openxmlformats.org/officeDocument/2006/relationships/image" Target="../media/image32.jpeg"/><Relationship Id="rId9" Type="http://schemas.openxmlformats.org/officeDocument/2006/relationships/image" Target="../media/image64.png"/><Relationship Id="rId14" Type="http://schemas.openxmlformats.org/officeDocument/2006/relationships/image" Target="../media/image69.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7.xml"/><Relationship Id="rId4" Type="http://schemas.openxmlformats.org/officeDocument/2006/relationships/image" Target="../media/image72.png"/></Relationships>
</file>

<file path=ppt/slides/_rels/slide25.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74.jpeg"/><Relationship Id="rId7" Type="http://schemas.openxmlformats.org/officeDocument/2006/relationships/image" Target="../media/image78.png"/><Relationship Id="rId2" Type="http://schemas.openxmlformats.org/officeDocument/2006/relationships/image" Target="../media/image73.jpeg"/><Relationship Id="rId1" Type="http://schemas.openxmlformats.org/officeDocument/2006/relationships/slideLayout" Target="../slideLayouts/slideLayout7.xml"/><Relationship Id="rId6" Type="http://schemas.openxmlformats.org/officeDocument/2006/relationships/image" Target="../media/image77.jpeg"/><Relationship Id="rId5" Type="http://schemas.openxmlformats.org/officeDocument/2006/relationships/image" Target="../media/image76.png"/><Relationship Id="rId4" Type="http://schemas.openxmlformats.org/officeDocument/2006/relationships/image" Target="../media/image75.png"/></Relationships>
</file>

<file path=ppt/slides/_rels/slide26.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7.xml"/><Relationship Id="rId6" Type="http://schemas.openxmlformats.org/officeDocument/2006/relationships/image" Target="../media/image84.jpeg"/><Relationship Id="rId5" Type="http://schemas.openxmlformats.org/officeDocument/2006/relationships/image" Target="../media/image83.jpeg"/><Relationship Id="rId4" Type="http://schemas.openxmlformats.org/officeDocument/2006/relationships/image" Target="../media/image82.jpeg"/></Relationships>
</file>

<file path=ppt/slides/_rels/slide27.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G"/><Relationship Id="rId1" Type="http://schemas.openxmlformats.org/officeDocument/2006/relationships/slideLayout" Target="../slideLayouts/slideLayout7.xml"/><Relationship Id="rId6" Type="http://schemas.openxmlformats.org/officeDocument/2006/relationships/image" Target="../media/image89.png"/><Relationship Id="rId5" Type="http://schemas.openxmlformats.org/officeDocument/2006/relationships/image" Target="../media/image88.jpeg"/><Relationship Id="rId4" Type="http://schemas.openxmlformats.org/officeDocument/2006/relationships/image" Target="../media/image87.jpeg"/></Relationships>
</file>

<file path=ppt/slides/_rels/slide28.xml.rels><?xml version="1.0" encoding="UTF-8" standalone="yes"?>
<Relationships xmlns="http://schemas.openxmlformats.org/package/2006/relationships"><Relationship Id="rId3" Type="http://schemas.openxmlformats.org/officeDocument/2006/relationships/image" Target="../media/image91.jpeg"/><Relationship Id="rId7" Type="http://schemas.openxmlformats.org/officeDocument/2006/relationships/image" Target="../media/image95.jpeg"/><Relationship Id="rId2" Type="http://schemas.openxmlformats.org/officeDocument/2006/relationships/image" Target="../media/image90.jpeg"/><Relationship Id="rId1" Type="http://schemas.openxmlformats.org/officeDocument/2006/relationships/slideLayout" Target="../slideLayouts/slideLayout7.xml"/><Relationship Id="rId6" Type="http://schemas.openxmlformats.org/officeDocument/2006/relationships/image" Target="../media/image94.jpeg"/><Relationship Id="rId5" Type="http://schemas.openxmlformats.org/officeDocument/2006/relationships/image" Target="../media/image93.jpeg"/><Relationship Id="rId4" Type="http://schemas.openxmlformats.org/officeDocument/2006/relationships/image" Target="../media/image92.jpeg"/></Relationships>
</file>

<file path=ppt/slides/_rels/slide29.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103.jpeg"/><Relationship Id="rId3" Type="http://schemas.openxmlformats.org/officeDocument/2006/relationships/image" Target="../media/image98.jpeg"/><Relationship Id="rId7" Type="http://schemas.openxmlformats.org/officeDocument/2006/relationships/image" Target="../media/image102.png"/><Relationship Id="rId2" Type="http://schemas.openxmlformats.org/officeDocument/2006/relationships/image" Target="../media/image97.emf"/><Relationship Id="rId1" Type="http://schemas.openxmlformats.org/officeDocument/2006/relationships/slideLayout" Target="../slideLayouts/slideLayout24.xml"/><Relationship Id="rId6" Type="http://schemas.openxmlformats.org/officeDocument/2006/relationships/image" Target="../media/image101.jpeg"/><Relationship Id="rId5" Type="http://schemas.openxmlformats.org/officeDocument/2006/relationships/image" Target="../media/image100.jpeg"/><Relationship Id="rId10" Type="http://schemas.openxmlformats.org/officeDocument/2006/relationships/image" Target="../media/image105.jpeg"/><Relationship Id="rId4" Type="http://schemas.openxmlformats.org/officeDocument/2006/relationships/image" Target="../media/image99.jpeg"/><Relationship Id="rId9" Type="http://schemas.openxmlformats.org/officeDocument/2006/relationships/image" Target="../media/image104.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108.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24.xml"/></Relationships>
</file>

<file path=ppt/slides/_rels/slide38.xml.rels><?xml version="1.0" encoding="UTF-8" standalone="yes"?>
<Relationships xmlns="http://schemas.openxmlformats.org/package/2006/relationships"><Relationship Id="rId2" Type="http://schemas.openxmlformats.org/officeDocument/2006/relationships/image" Target="../media/image114.jpg"/><Relationship Id="rId1" Type="http://schemas.openxmlformats.org/officeDocument/2006/relationships/slideLayout" Target="../slideLayouts/slideLayout24.xml"/></Relationships>
</file>

<file path=ppt/slides/_rels/slide39.xml.rels><?xml version="1.0" encoding="UTF-8" standalone="yes"?>
<Relationships xmlns="http://schemas.openxmlformats.org/package/2006/relationships"><Relationship Id="rId2" Type="http://schemas.openxmlformats.org/officeDocument/2006/relationships/image" Target="../media/image115.emf"/><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image" Target="../media/image117.png"/><Relationship Id="rId1" Type="http://schemas.openxmlformats.org/officeDocument/2006/relationships/slideLayout" Target="../slideLayouts/slideLayout24.xml"/></Relationships>
</file>

<file path=ppt/slides/_rels/slide42.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24.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122.jpg"/><Relationship Id="rId1" Type="http://schemas.openxmlformats.org/officeDocument/2006/relationships/slideLayout" Target="../slideLayouts/slideLayout24.xml"/></Relationships>
</file>

<file path=ppt/slides/_rels/slide49.xml.rels><?xml version="1.0" encoding="UTF-8" standalone="yes"?>
<Relationships xmlns="http://schemas.openxmlformats.org/package/2006/relationships"><Relationship Id="rId2" Type="http://schemas.openxmlformats.org/officeDocument/2006/relationships/image" Target="../media/image123.jpg"/><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18" Type="http://schemas.openxmlformats.org/officeDocument/2006/relationships/image" Target="../media/image21.png"/><Relationship Id="rId26" Type="http://schemas.openxmlformats.org/officeDocument/2006/relationships/image" Target="../media/image29.png"/><Relationship Id="rId3" Type="http://schemas.openxmlformats.org/officeDocument/2006/relationships/image" Target="../media/image6.gif"/><Relationship Id="rId21" Type="http://schemas.openxmlformats.org/officeDocument/2006/relationships/image" Target="../media/image24.png"/><Relationship Id="rId7" Type="http://schemas.openxmlformats.org/officeDocument/2006/relationships/image" Target="../media/image10.png"/><Relationship Id="rId12" Type="http://schemas.openxmlformats.org/officeDocument/2006/relationships/image" Target="../media/image15.png"/><Relationship Id="rId17" Type="http://schemas.openxmlformats.org/officeDocument/2006/relationships/image" Target="../media/image20.png"/><Relationship Id="rId25" Type="http://schemas.openxmlformats.org/officeDocument/2006/relationships/image" Target="../media/image28.png"/><Relationship Id="rId2" Type="http://schemas.openxmlformats.org/officeDocument/2006/relationships/image" Target="../media/image5.png"/><Relationship Id="rId16" Type="http://schemas.openxmlformats.org/officeDocument/2006/relationships/image" Target="../media/image19.png"/><Relationship Id="rId20" Type="http://schemas.openxmlformats.org/officeDocument/2006/relationships/image" Target="../media/image23.png"/><Relationship Id="rId1" Type="http://schemas.openxmlformats.org/officeDocument/2006/relationships/slideLayout" Target="../slideLayouts/slideLayout24.xml"/><Relationship Id="rId6" Type="http://schemas.openxmlformats.org/officeDocument/2006/relationships/image" Target="../media/image9.png"/><Relationship Id="rId11" Type="http://schemas.openxmlformats.org/officeDocument/2006/relationships/image" Target="../media/image14.png"/><Relationship Id="rId24" Type="http://schemas.openxmlformats.org/officeDocument/2006/relationships/image" Target="../media/image27.png"/><Relationship Id="rId5" Type="http://schemas.openxmlformats.org/officeDocument/2006/relationships/image" Target="../media/image8.png"/><Relationship Id="rId15" Type="http://schemas.openxmlformats.org/officeDocument/2006/relationships/image" Target="../media/image18.png"/><Relationship Id="rId23" Type="http://schemas.openxmlformats.org/officeDocument/2006/relationships/image" Target="../media/image26.png"/><Relationship Id="rId10" Type="http://schemas.openxmlformats.org/officeDocument/2006/relationships/image" Target="../media/image13.png"/><Relationship Id="rId19" Type="http://schemas.openxmlformats.org/officeDocument/2006/relationships/image" Target="../media/image22.pn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17.png"/><Relationship Id="rId22" Type="http://schemas.openxmlformats.org/officeDocument/2006/relationships/image" Target="../media/image25.png"/><Relationship Id="rId27" Type="http://schemas.openxmlformats.org/officeDocument/2006/relationships/image" Target="../media/image30.png"/></Relationships>
</file>

<file path=ppt/slides/_rels/slide50.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24.xml"/></Relationships>
</file>

<file path=ppt/slides/_rels/slide51.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JPG"/><Relationship Id="rId1" Type="http://schemas.openxmlformats.org/officeDocument/2006/relationships/slideLayout" Target="../slideLayouts/slideLayout24.xml"/><Relationship Id="rId4" Type="http://schemas.openxmlformats.org/officeDocument/2006/relationships/image" Target="../media/image127.jpeg"/></Relationships>
</file>

<file path=ppt/slides/_rels/slide52.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jpeg"/><Relationship Id="rId1" Type="http://schemas.openxmlformats.org/officeDocument/2006/relationships/slideLayout" Target="../slideLayouts/slideLayout24.xml"/></Relationships>
</file>

<file path=ppt/slides/_rels/slide53.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image" Target="../media/image130.jpeg"/><Relationship Id="rId1" Type="http://schemas.openxmlformats.org/officeDocument/2006/relationships/slideLayout" Target="../slideLayouts/slideLayout24.xml"/></Relationships>
</file>

<file path=ppt/slides/_rels/slide54.xml.rels><?xml version="1.0" encoding="UTF-8" standalone="yes"?>
<Relationships xmlns="http://schemas.openxmlformats.org/package/2006/relationships"><Relationship Id="rId8" Type="http://schemas.openxmlformats.org/officeDocument/2006/relationships/image" Target="../media/image137.jpeg"/><Relationship Id="rId3" Type="http://schemas.openxmlformats.org/officeDocument/2006/relationships/hyperlink" Target="file:///E:\conf_rce_050416\vid&#233;o\bro.mp4" TargetMode="External"/><Relationship Id="rId7" Type="http://schemas.openxmlformats.org/officeDocument/2006/relationships/image" Target="../media/image136.jpeg"/><Relationship Id="rId2" Type="http://schemas.openxmlformats.org/officeDocument/2006/relationships/image" Target="../media/image132.jpeg"/><Relationship Id="rId1" Type="http://schemas.openxmlformats.org/officeDocument/2006/relationships/slideLayout" Target="../slideLayouts/slideLayout26.xml"/><Relationship Id="rId6" Type="http://schemas.openxmlformats.org/officeDocument/2006/relationships/image" Target="../media/image135.jpeg"/><Relationship Id="rId5" Type="http://schemas.openxmlformats.org/officeDocument/2006/relationships/image" Target="../media/image134.jpeg"/><Relationship Id="rId4" Type="http://schemas.openxmlformats.org/officeDocument/2006/relationships/image" Target="../media/image133.jpeg"/></Relationships>
</file>

<file path=ppt/slides/_rels/slide55.xml.rels><?xml version="1.0" encoding="UTF-8" standalone="yes"?>
<Relationships xmlns="http://schemas.openxmlformats.org/package/2006/relationships"><Relationship Id="rId3" Type="http://schemas.openxmlformats.org/officeDocument/2006/relationships/image" Target="../media/image139.png"/><Relationship Id="rId7" Type="http://schemas.openxmlformats.org/officeDocument/2006/relationships/image" Target="../media/image143.emf"/><Relationship Id="rId2" Type="http://schemas.openxmlformats.org/officeDocument/2006/relationships/image" Target="../media/image138.wmf"/><Relationship Id="rId1" Type="http://schemas.openxmlformats.org/officeDocument/2006/relationships/slideLayout" Target="../slideLayouts/slideLayout7.xml"/><Relationship Id="rId6" Type="http://schemas.openxmlformats.org/officeDocument/2006/relationships/image" Target="../media/image142.emf"/><Relationship Id="rId5" Type="http://schemas.openxmlformats.org/officeDocument/2006/relationships/image" Target="../media/image141.jpeg"/><Relationship Id="rId4" Type="http://schemas.openxmlformats.org/officeDocument/2006/relationships/image" Target="../media/image140.pn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4.xml"/></Relationships>
</file>

<file path=ppt/slides/_rels/slide57.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7.xml"/><Relationship Id="rId4" Type="http://schemas.openxmlformats.org/officeDocument/2006/relationships/image" Target="../media/image33.jpeg"/></Relationships>
</file>

<file path=ppt/slides/_rels/slide7.xml.rels><?xml version="1.0" encoding="UTF-8" standalone="yes"?>
<Relationships xmlns="http://schemas.openxmlformats.org/package/2006/relationships"><Relationship Id="rId8" Type="http://schemas.openxmlformats.org/officeDocument/2006/relationships/image" Target="../media/image39.jpeg"/><Relationship Id="rId13" Type="http://schemas.openxmlformats.org/officeDocument/2006/relationships/image" Target="../media/image44.jpeg"/><Relationship Id="rId3" Type="http://schemas.openxmlformats.org/officeDocument/2006/relationships/image" Target="../media/image34.png"/><Relationship Id="rId7" Type="http://schemas.openxmlformats.org/officeDocument/2006/relationships/image" Target="../media/image38.jpeg"/><Relationship Id="rId12" Type="http://schemas.openxmlformats.org/officeDocument/2006/relationships/image" Target="../media/image43.png"/><Relationship Id="rId2" Type="http://schemas.openxmlformats.org/officeDocument/2006/relationships/notesSlide" Target="../notesSlides/notesSlide1.xml"/><Relationship Id="rId1" Type="http://schemas.openxmlformats.org/officeDocument/2006/relationships/slideLayout" Target="../slideLayouts/slideLayout15.xml"/><Relationship Id="rId6" Type="http://schemas.openxmlformats.org/officeDocument/2006/relationships/image" Target="../media/image37.jpeg"/><Relationship Id="rId11" Type="http://schemas.openxmlformats.org/officeDocument/2006/relationships/image" Target="../media/image42.png"/><Relationship Id="rId5" Type="http://schemas.openxmlformats.org/officeDocument/2006/relationships/image" Target="../media/image36.jpeg"/><Relationship Id="rId10" Type="http://schemas.openxmlformats.org/officeDocument/2006/relationships/image" Target="../media/image41.png"/><Relationship Id="rId4" Type="http://schemas.openxmlformats.org/officeDocument/2006/relationships/image" Target="../media/image35.wmf"/><Relationship Id="rId9" Type="http://schemas.openxmlformats.org/officeDocument/2006/relationships/image" Target="../media/image40.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xml"/><Relationship Id="rId1" Type="http://schemas.openxmlformats.org/officeDocument/2006/relationships/slideLayout" Target="../slideLayouts/slideLayout24.xml"/><Relationship Id="rId6" Type="http://schemas.openxmlformats.org/officeDocument/2006/relationships/image" Target="../media/image48.jpeg"/><Relationship Id="rId5" Type="http://schemas.openxmlformats.org/officeDocument/2006/relationships/image" Target="../media/image47.png"/><Relationship Id="rId4" Type="http://schemas.openxmlformats.org/officeDocument/2006/relationships/image" Target="../media/image4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ctrTitle"/>
          </p:nvPr>
        </p:nvSpPr>
        <p:spPr bwMode="auto">
          <a:xfrm>
            <a:off x="395288" y="1196975"/>
            <a:ext cx="8497887" cy="14700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fr-FR" altLang="fr-FR" dirty="0">
                <a:solidFill>
                  <a:schemeClr val="accent2"/>
                </a:solidFill>
              </a:rPr>
              <a:t>Restauration écologique de la trame bleue – approche transfrontalière</a:t>
            </a:r>
          </a:p>
        </p:txBody>
      </p:sp>
      <p:sp>
        <p:nvSpPr>
          <p:cNvPr id="14339" name="Rectangle 3"/>
          <p:cNvSpPr>
            <a:spLocks noGrp="1" noChangeArrowheads="1"/>
          </p:cNvSpPr>
          <p:nvPr>
            <p:ph type="subTitle" idx="1"/>
          </p:nvPr>
        </p:nvSpPr>
        <p:spPr bwMode="auto">
          <a:xfrm>
            <a:off x="1331913" y="2852738"/>
            <a:ext cx="6400800" cy="1752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pPr eaLnBrk="1" hangingPunct="1"/>
            <a:r>
              <a:rPr lang="fr-FR" altLang="fr-FR" dirty="0">
                <a:solidFill>
                  <a:schemeClr val="accent2"/>
                </a:solidFill>
              </a:rPr>
              <a:t>E. Chevillard et S. Jourdan, Agence de l’Eau Artois-Picardie</a:t>
            </a:r>
          </a:p>
        </p:txBody>
      </p:sp>
      <p:pic>
        <p:nvPicPr>
          <p:cNvPr id="14340" name="Imag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300788" y="6103938"/>
            <a:ext cx="731837" cy="735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6307890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p:txBody>
          <a:bodyPr/>
          <a:lstStyle/>
          <a:p>
            <a:r>
              <a:rPr lang="fr-FR" dirty="0"/>
              <a:t>Etat des lieux (2013)</a:t>
            </a:r>
          </a:p>
        </p:txBody>
      </p:sp>
      <p:pic>
        <p:nvPicPr>
          <p:cNvPr id="377858" name="Picture 2"/>
          <p:cNvPicPr>
            <a:picLocks noChangeAspect="1" noChangeArrowheads="1"/>
          </p:cNvPicPr>
          <p:nvPr/>
        </p:nvPicPr>
        <p:blipFill>
          <a:blip r:embed="rId2" cstate="print"/>
          <a:srcRect/>
          <a:stretch>
            <a:fillRect/>
          </a:stretch>
        </p:blipFill>
        <p:spPr bwMode="auto">
          <a:xfrm>
            <a:off x="2915816" y="1772816"/>
            <a:ext cx="3240360" cy="4613147"/>
          </a:xfrm>
          <a:prstGeom prst="rect">
            <a:avLst/>
          </a:prstGeom>
          <a:noFill/>
          <a:ln w="9525">
            <a:noFill/>
            <a:miter lim="800000"/>
            <a:headEnd/>
            <a:tailEnd/>
          </a:ln>
        </p:spPr>
      </p:pic>
    </p:spTree>
    <p:extLst>
      <p:ext uri="{BB962C8B-B14F-4D97-AF65-F5344CB8AC3E}">
        <p14:creationId xmlns:p14="http://schemas.microsoft.com/office/powerpoint/2010/main" val="17191132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3873" name="Picture 1"/>
          <p:cNvPicPr>
            <a:picLocks noChangeAspect="1" noChangeArrowheads="1"/>
          </p:cNvPicPr>
          <p:nvPr/>
        </p:nvPicPr>
        <p:blipFill>
          <a:blip r:embed="rId2" cstate="print"/>
          <a:srcRect/>
          <a:stretch>
            <a:fillRect/>
          </a:stretch>
        </p:blipFill>
        <p:spPr bwMode="auto">
          <a:xfrm>
            <a:off x="-108520" y="116632"/>
            <a:ext cx="9405045" cy="6597352"/>
          </a:xfrm>
          <a:prstGeom prst="rect">
            <a:avLst/>
          </a:prstGeom>
          <a:noFill/>
          <a:ln w="9525">
            <a:noFill/>
            <a:miter lim="800000"/>
            <a:headEnd/>
            <a:tailEnd/>
          </a:ln>
        </p:spPr>
      </p:pic>
    </p:spTree>
    <p:extLst>
      <p:ext uri="{BB962C8B-B14F-4D97-AF65-F5344CB8AC3E}">
        <p14:creationId xmlns:p14="http://schemas.microsoft.com/office/powerpoint/2010/main" val="21042826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5986" name="Picture 2"/>
          <p:cNvPicPr>
            <a:picLocks noChangeAspect="1" noChangeArrowheads="1"/>
          </p:cNvPicPr>
          <p:nvPr/>
        </p:nvPicPr>
        <p:blipFill>
          <a:blip r:embed="rId2" cstate="print"/>
          <a:srcRect/>
          <a:stretch>
            <a:fillRect/>
          </a:stretch>
        </p:blipFill>
        <p:spPr bwMode="auto">
          <a:xfrm>
            <a:off x="323528" y="620688"/>
            <a:ext cx="8342030" cy="5877904"/>
          </a:xfrm>
          <a:prstGeom prst="rect">
            <a:avLst/>
          </a:prstGeom>
          <a:noFill/>
          <a:ln w="9525">
            <a:noFill/>
            <a:miter lim="800000"/>
            <a:headEnd/>
            <a:tailEnd/>
          </a:ln>
        </p:spPr>
      </p:pic>
    </p:spTree>
    <p:extLst>
      <p:ext uri="{BB962C8B-B14F-4D97-AF65-F5344CB8AC3E}">
        <p14:creationId xmlns:p14="http://schemas.microsoft.com/office/powerpoint/2010/main" val="30297042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6130" name="Picture 2"/>
          <p:cNvPicPr>
            <a:picLocks noChangeAspect="1" noChangeArrowheads="1"/>
          </p:cNvPicPr>
          <p:nvPr/>
        </p:nvPicPr>
        <p:blipFill>
          <a:blip r:embed="rId2" cstate="print"/>
          <a:srcRect/>
          <a:stretch>
            <a:fillRect/>
          </a:stretch>
        </p:blipFill>
        <p:spPr bwMode="auto">
          <a:xfrm>
            <a:off x="-252536" y="692696"/>
            <a:ext cx="6215063" cy="5221287"/>
          </a:xfrm>
          <a:prstGeom prst="rect">
            <a:avLst/>
          </a:prstGeom>
          <a:noFill/>
          <a:ln w="9525">
            <a:noFill/>
            <a:miter lim="800000"/>
            <a:headEnd/>
            <a:tailEnd/>
          </a:ln>
        </p:spPr>
      </p:pic>
      <p:pic>
        <p:nvPicPr>
          <p:cNvPr id="176132" name="Picture 3"/>
          <p:cNvPicPr>
            <a:picLocks noChangeAspect="1" noChangeArrowheads="1"/>
          </p:cNvPicPr>
          <p:nvPr/>
        </p:nvPicPr>
        <p:blipFill>
          <a:blip r:embed="rId3" cstate="print"/>
          <a:srcRect/>
          <a:stretch>
            <a:fillRect/>
          </a:stretch>
        </p:blipFill>
        <p:spPr bwMode="auto">
          <a:xfrm>
            <a:off x="4067944" y="692696"/>
            <a:ext cx="7243763" cy="5111750"/>
          </a:xfrm>
          <a:prstGeom prst="rect">
            <a:avLst/>
          </a:prstGeom>
          <a:noFill/>
          <a:ln w="9525">
            <a:noFill/>
            <a:miter lim="800000"/>
            <a:headEnd/>
            <a:tailEnd/>
          </a:ln>
        </p:spPr>
      </p:pic>
      <p:sp>
        <p:nvSpPr>
          <p:cNvPr id="176133" name="ZoneTexte 4"/>
          <p:cNvSpPr txBox="1">
            <a:spLocks noChangeArrowheads="1"/>
          </p:cNvSpPr>
          <p:nvPr/>
        </p:nvSpPr>
        <p:spPr bwMode="auto">
          <a:xfrm>
            <a:off x="0" y="5473005"/>
            <a:ext cx="9328150" cy="1384995"/>
          </a:xfrm>
          <a:prstGeom prst="rect">
            <a:avLst/>
          </a:prstGeom>
          <a:noFill/>
          <a:ln w="9525">
            <a:noFill/>
            <a:miter lim="800000"/>
            <a:headEnd/>
            <a:tailEnd/>
          </a:ln>
        </p:spPr>
        <p:txBody>
          <a:bodyPr>
            <a:spAutoFit/>
          </a:bodyPr>
          <a:lstStyle/>
          <a:p>
            <a:r>
              <a:rPr lang="fr-FR" sz="1400" b="1" dirty="0">
                <a:solidFill>
                  <a:srgbClr val="002060"/>
                </a:solidFill>
              </a:rPr>
              <a:t>Montant du programme d’interventions de l’agence 2013-2018 : 1 Milliard d’euros.</a:t>
            </a:r>
          </a:p>
          <a:p>
            <a:r>
              <a:rPr lang="fr-FR" sz="1400" b="1" dirty="0">
                <a:solidFill>
                  <a:srgbClr val="002060"/>
                </a:solidFill>
              </a:rPr>
              <a:t>Dotation de la  ligne milieux : de 42 M€ de 2007-2012 à 70 M€ pour 2013-2018.</a:t>
            </a:r>
          </a:p>
          <a:p>
            <a:r>
              <a:rPr lang="fr-FR" sz="1400" b="1" dirty="0">
                <a:solidFill>
                  <a:srgbClr val="002060"/>
                </a:solidFill>
              </a:rPr>
              <a:t>Pour mémoire, dotations 2013-2018 pour :</a:t>
            </a:r>
          </a:p>
          <a:p>
            <a:r>
              <a:rPr lang="fr-FR" sz="1400" b="1" dirty="0">
                <a:solidFill>
                  <a:srgbClr val="002060"/>
                </a:solidFill>
              </a:rPr>
              <a:t>- L’épuration (ANC et STEP, dont lagunages, filtres plantés…) :  108 M€.</a:t>
            </a:r>
          </a:p>
          <a:p>
            <a:r>
              <a:rPr lang="fr-FR" sz="1400" b="1" dirty="0">
                <a:solidFill>
                  <a:srgbClr val="002060"/>
                </a:solidFill>
              </a:rPr>
              <a:t>- La gestion des eaux pluviales (bassins et techniques alternatives) :  62 M€. </a:t>
            </a:r>
          </a:p>
          <a:p>
            <a:r>
              <a:rPr lang="fr-FR" sz="1400" dirty="0"/>
              <a:t> </a:t>
            </a:r>
          </a:p>
        </p:txBody>
      </p:sp>
      <p:sp>
        <p:nvSpPr>
          <p:cNvPr id="6" name="ZoneTexte 3"/>
          <p:cNvSpPr txBox="1">
            <a:spLocks noChangeArrowheads="1"/>
          </p:cNvSpPr>
          <p:nvPr/>
        </p:nvSpPr>
        <p:spPr bwMode="auto">
          <a:xfrm>
            <a:off x="900113" y="188913"/>
            <a:ext cx="8088312" cy="646112"/>
          </a:xfrm>
          <a:prstGeom prst="rect">
            <a:avLst/>
          </a:prstGeom>
          <a:noFill/>
          <a:ln w="9525">
            <a:noFill/>
            <a:miter lim="800000"/>
            <a:headEnd/>
            <a:tailEnd/>
          </a:ln>
        </p:spPr>
        <p:txBody>
          <a:bodyPr wrap="none">
            <a:spAutoFit/>
          </a:bodyPr>
          <a:lstStyle/>
          <a:p>
            <a:r>
              <a:rPr lang="fr-FR" b="1" u="sng" dirty="0">
                <a:solidFill>
                  <a:srgbClr val="002060"/>
                </a:solidFill>
              </a:rPr>
              <a:t>Coût total du programme de mesures DCE 2016-2021 </a:t>
            </a:r>
            <a:br>
              <a:rPr lang="fr-FR" b="1" u="sng" dirty="0">
                <a:solidFill>
                  <a:srgbClr val="002060"/>
                </a:solidFill>
              </a:rPr>
            </a:br>
            <a:r>
              <a:rPr lang="fr-FR" b="1" u="sng" dirty="0">
                <a:solidFill>
                  <a:srgbClr val="002060"/>
                </a:solidFill>
              </a:rPr>
              <a:t>4,2 Milliards d’euros. Ajustement « pragmatique » à 2,2 Milliards d’€uros</a:t>
            </a:r>
          </a:p>
        </p:txBody>
      </p:sp>
    </p:spTree>
    <p:extLst>
      <p:ext uri="{BB962C8B-B14F-4D97-AF65-F5344CB8AC3E}">
        <p14:creationId xmlns:p14="http://schemas.microsoft.com/office/powerpoint/2010/main" val="17263498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9202" name="Picture 1"/>
          <p:cNvPicPr>
            <a:picLocks noChangeAspect="1" noChangeArrowheads="1"/>
          </p:cNvPicPr>
          <p:nvPr/>
        </p:nvPicPr>
        <p:blipFill>
          <a:blip r:embed="rId2" cstate="print"/>
          <a:srcRect/>
          <a:stretch>
            <a:fillRect/>
          </a:stretch>
        </p:blipFill>
        <p:spPr bwMode="auto">
          <a:xfrm>
            <a:off x="0" y="0"/>
            <a:ext cx="9496425" cy="6669088"/>
          </a:xfrm>
          <a:prstGeom prst="rect">
            <a:avLst/>
          </a:prstGeom>
          <a:noFill/>
          <a:ln w="9525">
            <a:noFill/>
            <a:miter lim="800000"/>
            <a:headEnd/>
            <a:tailEnd/>
          </a:ln>
        </p:spPr>
      </p:pic>
    </p:spTree>
    <p:extLst>
      <p:ext uri="{BB962C8B-B14F-4D97-AF65-F5344CB8AC3E}">
        <p14:creationId xmlns:p14="http://schemas.microsoft.com/office/powerpoint/2010/main" val="25158278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79512" y="2708920"/>
            <a:ext cx="9036496" cy="1143000"/>
          </a:xfrm>
        </p:spPr>
        <p:txBody>
          <a:bodyPr/>
          <a:lstStyle/>
          <a:p>
            <a:r>
              <a:rPr lang="fr-FR" dirty="0"/>
              <a:t>Eléments de contexte</a:t>
            </a:r>
            <a:br>
              <a:rPr lang="fr-FR" dirty="0"/>
            </a:br>
            <a:r>
              <a:rPr lang="fr-FR" dirty="0"/>
              <a:t>Gouvernance / </a:t>
            </a:r>
            <a:r>
              <a:rPr lang="fr-FR" dirty="0">
                <a:solidFill>
                  <a:srgbClr val="FFC000"/>
                </a:solidFill>
              </a:rPr>
              <a:t>Trame Verte et Bleue</a:t>
            </a:r>
          </a:p>
        </p:txBody>
      </p:sp>
      <p:sp>
        <p:nvSpPr>
          <p:cNvPr id="3" name="Espace réservé du contenu 2"/>
          <p:cNvSpPr txBox="1">
            <a:spLocks/>
          </p:cNvSpPr>
          <p:nvPr/>
        </p:nvSpPr>
        <p:spPr>
          <a:xfrm>
            <a:off x="107504" y="1438617"/>
            <a:ext cx="8928992" cy="4525963"/>
          </a:xfrm>
          <a:prstGeom prst="rect">
            <a:avLst/>
          </a:prstGeom>
        </p:spPr>
        <p:txBody>
          <a:bodyPr>
            <a:normAutofit/>
          </a:bodyPr>
          <a:lstStyle>
            <a:lvl1pPr marL="342900" indent="-342900" algn="l" rtl="0" eaLnBrk="1" fontAlgn="base" hangingPunct="1">
              <a:spcBef>
                <a:spcPct val="20000"/>
              </a:spcBef>
              <a:spcAft>
                <a:spcPct val="0"/>
              </a:spcAft>
              <a:buChar char="•"/>
              <a:defRPr sz="3200">
                <a:solidFill>
                  <a:srgbClr val="000099"/>
                </a:solidFill>
                <a:latin typeface="+mn-lt"/>
                <a:ea typeface="+mn-ea"/>
                <a:cs typeface="+mn-cs"/>
              </a:defRPr>
            </a:lvl1pPr>
            <a:lvl2pPr marL="742950" indent="-285750" algn="l" rtl="0" eaLnBrk="1" fontAlgn="base" hangingPunct="1">
              <a:spcBef>
                <a:spcPct val="20000"/>
              </a:spcBef>
              <a:spcAft>
                <a:spcPct val="0"/>
              </a:spcAft>
              <a:buChar char="–"/>
              <a:defRPr sz="2800">
                <a:solidFill>
                  <a:srgbClr val="000099"/>
                </a:solidFill>
                <a:latin typeface="+mn-lt"/>
              </a:defRPr>
            </a:lvl2pPr>
            <a:lvl3pPr marL="1143000" indent="-228600" algn="l" rtl="0" eaLnBrk="1" fontAlgn="base" hangingPunct="1">
              <a:spcBef>
                <a:spcPct val="20000"/>
              </a:spcBef>
              <a:spcAft>
                <a:spcPct val="0"/>
              </a:spcAft>
              <a:buChar char="•"/>
              <a:defRPr sz="2400">
                <a:solidFill>
                  <a:srgbClr val="000099"/>
                </a:solidFill>
                <a:latin typeface="+mn-lt"/>
              </a:defRPr>
            </a:lvl3pPr>
            <a:lvl4pPr marL="1600200" indent="-228600" algn="l" rtl="0" eaLnBrk="1" fontAlgn="base" hangingPunct="1">
              <a:spcBef>
                <a:spcPct val="20000"/>
              </a:spcBef>
              <a:spcAft>
                <a:spcPct val="0"/>
              </a:spcAft>
              <a:buChar char="–"/>
              <a:defRPr sz="2000">
                <a:solidFill>
                  <a:srgbClr val="000099"/>
                </a:solidFill>
                <a:latin typeface="+mn-lt"/>
              </a:defRPr>
            </a:lvl4pPr>
            <a:lvl5pPr marL="2057400" indent="-228600" algn="l" rtl="0" eaLnBrk="1" fontAlgn="base" hangingPunct="1">
              <a:spcBef>
                <a:spcPct val="20000"/>
              </a:spcBef>
              <a:spcAft>
                <a:spcPct val="0"/>
              </a:spcAft>
              <a:buChar char="»"/>
              <a:defRPr sz="2000">
                <a:solidFill>
                  <a:srgbClr val="000099"/>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0" indent="0" algn="just">
              <a:buFontTx/>
              <a:buNone/>
            </a:pPr>
            <a:endParaRPr lang="fr-FR" sz="2000" kern="0" dirty="0"/>
          </a:p>
          <a:p>
            <a:pPr marL="0" indent="0">
              <a:buFontTx/>
              <a:buNone/>
            </a:pPr>
            <a:endParaRPr lang="fr-FR" sz="2000" kern="0" dirty="0"/>
          </a:p>
          <a:p>
            <a:endParaRPr lang="fr-FR" sz="2000" kern="0" dirty="0"/>
          </a:p>
        </p:txBody>
      </p:sp>
    </p:spTree>
    <p:extLst>
      <p:ext uri="{BB962C8B-B14F-4D97-AF65-F5344CB8AC3E}">
        <p14:creationId xmlns:p14="http://schemas.microsoft.com/office/powerpoint/2010/main" val="36805814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457200" y="116632"/>
            <a:ext cx="8229600" cy="1143000"/>
          </a:xfrm>
        </p:spPr>
        <p:txBody>
          <a:bodyPr/>
          <a:lstStyle/>
          <a:p>
            <a:r>
              <a:rPr lang="fr-FR" sz="2800" dirty="0">
                <a:latin typeface="Arial Unicode MS" pitchFamily="34" charset="-128"/>
                <a:ea typeface="Arial Unicode MS" pitchFamily="34" charset="-128"/>
                <a:cs typeface="Arial Unicode MS" pitchFamily="34" charset="-128"/>
              </a:rPr>
              <a:t>Les Lois « Grenelles »</a:t>
            </a:r>
            <a:br>
              <a:rPr lang="fr-FR" sz="2800" dirty="0">
                <a:latin typeface="Arial Unicode MS" pitchFamily="34" charset="-128"/>
                <a:ea typeface="Arial Unicode MS" pitchFamily="34" charset="-128"/>
                <a:cs typeface="Arial Unicode MS" pitchFamily="34" charset="-128"/>
              </a:rPr>
            </a:br>
            <a:r>
              <a:rPr lang="fr-FR" sz="2800" dirty="0">
                <a:latin typeface="Arial Unicode MS" pitchFamily="34" charset="-128"/>
                <a:ea typeface="Arial Unicode MS" pitchFamily="34" charset="-128"/>
                <a:cs typeface="Arial Unicode MS" pitchFamily="34" charset="-128"/>
              </a:rPr>
              <a:t>Trames verte et bleue</a:t>
            </a:r>
          </a:p>
        </p:txBody>
      </p:sp>
      <p:sp>
        <p:nvSpPr>
          <p:cNvPr id="180227" name="Rectangle 3"/>
          <p:cNvSpPr>
            <a:spLocks noGrp="1" noChangeArrowheads="1"/>
          </p:cNvSpPr>
          <p:nvPr>
            <p:ph type="body" idx="1"/>
          </p:nvPr>
        </p:nvSpPr>
        <p:spPr/>
        <p:txBody>
          <a:bodyPr/>
          <a:lstStyle/>
          <a:p>
            <a:pPr>
              <a:lnSpc>
                <a:spcPct val="90000"/>
              </a:lnSpc>
            </a:pPr>
            <a:r>
              <a:rPr lang="fr-FR" sz="1800" dirty="0">
                <a:latin typeface="Arial Unicode MS" pitchFamily="34" charset="-128"/>
                <a:ea typeface="Arial Unicode MS" pitchFamily="34" charset="-128"/>
                <a:cs typeface="Arial Unicode MS" pitchFamily="34" charset="-128"/>
              </a:rPr>
              <a:t>Loi n°2009-967 du 3 août 2009 relative à la mise en œuvre du Grenelle de l’Environnement définit les Trames Verte et Bleue (TVB): objectif </a:t>
            </a:r>
            <a:r>
              <a:rPr lang="fr-FR" sz="1800" b="0" dirty="0">
                <a:latin typeface="Arial Unicode MS" pitchFamily="34" charset="-128"/>
                <a:ea typeface="Arial Unicode MS" pitchFamily="34" charset="-128"/>
                <a:cs typeface="Arial Unicode MS" pitchFamily="34" charset="-128"/>
              </a:rPr>
              <a:t>d’enrayer la perte de biodiversité (art. 23)</a:t>
            </a:r>
          </a:p>
          <a:p>
            <a:pPr>
              <a:lnSpc>
                <a:spcPct val="90000"/>
              </a:lnSpc>
            </a:pPr>
            <a:r>
              <a:rPr lang="fr-FR" sz="1800" dirty="0">
                <a:latin typeface="Arial Unicode MS" pitchFamily="34" charset="-128"/>
                <a:ea typeface="Arial Unicode MS" pitchFamily="34" charset="-128"/>
                <a:cs typeface="Arial Unicode MS" pitchFamily="34" charset="-128"/>
              </a:rPr>
              <a:t>Loi n°2010-788 du 12 juillet 2010 portant engagement national pour l’environnement (L. 371-1 et 371-2 CE) </a:t>
            </a:r>
          </a:p>
          <a:p>
            <a:pPr>
              <a:lnSpc>
                <a:spcPct val="90000"/>
              </a:lnSpc>
            </a:pPr>
            <a:endParaRPr lang="fr-FR" sz="1800" dirty="0">
              <a:latin typeface="Arial Unicode MS" pitchFamily="34" charset="-128"/>
              <a:ea typeface="Arial Unicode MS" pitchFamily="34" charset="-128"/>
              <a:cs typeface="Arial Unicode MS" pitchFamily="34" charset="-128"/>
            </a:endParaRPr>
          </a:p>
          <a:p>
            <a:pPr lvl="1">
              <a:lnSpc>
                <a:spcPct val="90000"/>
              </a:lnSpc>
            </a:pPr>
            <a:r>
              <a:rPr lang="fr-FR" sz="1800" dirty="0">
                <a:latin typeface="Arial Unicode MS" pitchFamily="34" charset="-128"/>
                <a:ea typeface="Arial Unicode MS" pitchFamily="34" charset="-128"/>
                <a:cs typeface="Arial Unicode MS" pitchFamily="34" charset="-128"/>
              </a:rPr>
              <a:t>Trame verte = espaces naturels importants pour la préservation de la biodiversité + corridors écologiques qui permettent de les relier</a:t>
            </a:r>
          </a:p>
          <a:p>
            <a:pPr lvl="1">
              <a:lnSpc>
                <a:spcPct val="90000"/>
              </a:lnSpc>
            </a:pPr>
            <a:endParaRPr lang="fr-FR" sz="1800" dirty="0">
              <a:latin typeface="Arial Unicode MS" pitchFamily="34" charset="-128"/>
              <a:ea typeface="Arial Unicode MS" pitchFamily="34" charset="-128"/>
              <a:cs typeface="Arial Unicode MS" pitchFamily="34" charset="-128"/>
            </a:endParaRPr>
          </a:p>
          <a:p>
            <a:pPr lvl="1">
              <a:lnSpc>
                <a:spcPct val="90000"/>
              </a:lnSpc>
            </a:pPr>
            <a:r>
              <a:rPr lang="fr-FR" sz="1800" b="1" u="sng" dirty="0">
                <a:latin typeface="Arial Unicode MS" pitchFamily="34" charset="-128"/>
                <a:ea typeface="Arial Unicode MS" pitchFamily="34" charset="-128"/>
                <a:cs typeface="Arial Unicode MS" pitchFamily="34" charset="-128"/>
              </a:rPr>
              <a:t>Trame bleue = cours d’eau « migrateurs » + cours d’eau « biodiversité » + ZH permettent d’atteindre les objectifs SDAGE</a:t>
            </a:r>
          </a:p>
          <a:p>
            <a:pPr lvl="1">
              <a:lnSpc>
                <a:spcPct val="90000"/>
              </a:lnSpc>
              <a:buFont typeface="Wingdings" pitchFamily="2" charset="2"/>
              <a:buNone/>
            </a:pPr>
            <a:endParaRPr lang="fr-FR" sz="1800" b="1" u="sng" dirty="0">
              <a:latin typeface="Arial Unicode MS" pitchFamily="34" charset="-128"/>
              <a:ea typeface="Arial Unicode MS" pitchFamily="34" charset="-128"/>
              <a:cs typeface="Arial Unicode MS" pitchFamily="34" charset="-128"/>
            </a:endParaRPr>
          </a:p>
          <a:p>
            <a:pPr lvl="1">
              <a:lnSpc>
                <a:spcPct val="90000"/>
              </a:lnSpc>
            </a:pPr>
            <a:r>
              <a:rPr lang="fr-FR" sz="1800" dirty="0">
                <a:latin typeface="Arial Unicode MS" pitchFamily="34" charset="-128"/>
                <a:ea typeface="Arial Unicode MS" pitchFamily="34" charset="-128"/>
                <a:cs typeface="Arial Unicode MS" pitchFamily="34" charset="-128"/>
              </a:rPr>
              <a:t>TVB définies dans le cadre des « Orientations Nationales pour la préservation et la remise en bon état des continuités écologiques» (Etat)</a:t>
            </a:r>
            <a:r>
              <a:rPr lang="fr-FR" sz="1800" b="1" dirty="0">
                <a:latin typeface="Arial Unicode MS" pitchFamily="34" charset="-128"/>
                <a:ea typeface="Arial Unicode MS" pitchFamily="34" charset="-128"/>
                <a:cs typeface="Arial Unicode MS" pitchFamily="34" charset="-128"/>
              </a:rPr>
              <a:t> </a:t>
            </a:r>
            <a:r>
              <a:rPr lang="fr-FR" sz="1800" dirty="0">
                <a:latin typeface="Arial Unicode MS" pitchFamily="34" charset="-128"/>
                <a:ea typeface="Arial Unicode MS" pitchFamily="34" charset="-128"/>
                <a:cs typeface="Arial Unicode MS" pitchFamily="34" charset="-128"/>
              </a:rPr>
              <a:t>et de « Schémas Régionaux de Cohérence Ecologique »  (Région)</a:t>
            </a:r>
          </a:p>
        </p:txBody>
      </p:sp>
    </p:spTree>
    <p:extLst>
      <p:ext uri="{BB962C8B-B14F-4D97-AF65-F5344CB8AC3E}">
        <p14:creationId xmlns:p14="http://schemas.microsoft.com/office/powerpoint/2010/main" val="7994350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Loi Biodiversité (9 août 2016)</a:t>
            </a:r>
          </a:p>
        </p:txBody>
      </p:sp>
      <p:sp>
        <p:nvSpPr>
          <p:cNvPr id="3" name="Espace réservé du contenu 2"/>
          <p:cNvSpPr>
            <a:spLocks noGrp="1"/>
          </p:cNvSpPr>
          <p:nvPr>
            <p:ph idx="1"/>
          </p:nvPr>
        </p:nvSpPr>
        <p:spPr/>
        <p:txBody>
          <a:bodyPr>
            <a:normAutofit fontScale="85000" lnSpcReduction="20000"/>
          </a:bodyPr>
          <a:lstStyle/>
          <a:p>
            <a:r>
              <a:rPr lang="fr-FR" dirty="0"/>
              <a:t>Valorisation de la biodiversité</a:t>
            </a:r>
          </a:p>
          <a:p>
            <a:r>
              <a:rPr lang="fr-FR" dirty="0"/>
              <a:t>Solidarité écologique</a:t>
            </a:r>
          </a:p>
          <a:p>
            <a:r>
              <a:rPr lang="fr-FR" dirty="0"/>
              <a:t>Création de l’Agence Française pour la Biodiversité et des Agences Régionales de la Biodiversité</a:t>
            </a:r>
          </a:p>
          <a:p>
            <a:r>
              <a:rPr lang="fr-FR" dirty="0"/>
              <a:t>Protection des espaces naturels et des espèces</a:t>
            </a:r>
          </a:p>
          <a:p>
            <a:r>
              <a:rPr lang="fr-FR" dirty="0"/>
              <a:t>Protection des milieux marins (croissance bleue)</a:t>
            </a:r>
          </a:p>
          <a:p>
            <a:r>
              <a:rPr lang="fr-FR" dirty="0"/>
              <a:t>Extension des compétences des agences de l’eau à la biodiversité terrestre et marine.</a:t>
            </a:r>
          </a:p>
        </p:txBody>
      </p:sp>
    </p:spTree>
    <p:extLst>
      <p:ext uri="{BB962C8B-B14F-4D97-AF65-F5344CB8AC3E}">
        <p14:creationId xmlns:p14="http://schemas.microsoft.com/office/powerpoint/2010/main" val="15507208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lstStyle/>
          <a:p>
            <a:r>
              <a:rPr lang="fr-FR" dirty="0"/>
              <a:t>Schémas Régionaux de Cohérence Ecologique</a:t>
            </a:r>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608" y="1290638"/>
            <a:ext cx="7282297" cy="49466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465037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8125" y="323850"/>
            <a:ext cx="8667750" cy="6210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278054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79512" y="2708920"/>
            <a:ext cx="9036496" cy="1143000"/>
          </a:xfrm>
        </p:spPr>
        <p:txBody>
          <a:bodyPr/>
          <a:lstStyle/>
          <a:p>
            <a:r>
              <a:rPr lang="fr-FR" dirty="0"/>
              <a:t>Eléments de contexte</a:t>
            </a:r>
            <a:br>
              <a:rPr lang="fr-FR" dirty="0"/>
            </a:br>
            <a:r>
              <a:rPr lang="fr-FR" dirty="0"/>
              <a:t>Gouvernance / Trame Verte et Bleue</a:t>
            </a:r>
          </a:p>
        </p:txBody>
      </p:sp>
      <p:sp>
        <p:nvSpPr>
          <p:cNvPr id="3" name="Espace réservé du contenu 2"/>
          <p:cNvSpPr txBox="1">
            <a:spLocks/>
          </p:cNvSpPr>
          <p:nvPr/>
        </p:nvSpPr>
        <p:spPr>
          <a:xfrm>
            <a:off x="107504" y="1438617"/>
            <a:ext cx="8928992" cy="4525963"/>
          </a:xfrm>
          <a:prstGeom prst="rect">
            <a:avLst/>
          </a:prstGeom>
        </p:spPr>
        <p:txBody>
          <a:bodyPr>
            <a:normAutofit/>
          </a:bodyPr>
          <a:lstStyle>
            <a:lvl1pPr marL="342900" indent="-342900" algn="l" rtl="0" eaLnBrk="1" fontAlgn="base" hangingPunct="1">
              <a:spcBef>
                <a:spcPct val="20000"/>
              </a:spcBef>
              <a:spcAft>
                <a:spcPct val="0"/>
              </a:spcAft>
              <a:buChar char="•"/>
              <a:defRPr sz="3200">
                <a:solidFill>
                  <a:srgbClr val="000099"/>
                </a:solidFill>
                <a:latin typeface="+mn-lt"/>
                <a:ea typeface="+mn-ea"/>
                <a:cs typeface="+mn-cs"/>
              </a:defRPr>
            </a:lvl1pPr>
            <a:lvl2pPr marL="742950" indent="-285750" algn="l" rtl="0" eaLnBrk="1" fontAlgn="base" hangingPunct="1">
              <a:spcBef>
                <a:spcPct val="20000"/>
              </a:spcBef>
              <a:spcAft>
                <a:spcPct val="0"/>
              </a:spcAft>
              <a:buChar char="–"/>
              <a:defRPr sz="2800">
                <a:solidFill>
                  <a:srgbClr val="000099"/>
                </a:solidFill>
                <a:latin typeface="+mn-lt"/>
              </a:defRPr>
            </a:lvl2pPr>
            <a:lvl3pPr marL="1143000" indent="-228600" algn="l" rtl="0" eaLnBrk="1" fontAlgn="base" hangingPunct="1">
              <a:spcBef>
                <a:spcPct val="20000"/>
              </a:spcBef>
              <a:spcAft>
                <a:spcPct val="0"/>
              </a:spcAft>
              <a:buChar char="•"/>
              <a:defRPr sz="2400">
                <a:solidFill>
                  <a:srgbClr val="000099"/>
                </a:solidFill>
                <a:latin typeface="+mn-lt"/>
              </a:defRPr>
            </a:lvl3pPr>
            <a:lvl4pPr marL="1600200" indent="-228600" algn="l" rtl="0" eaLnBrk="1" fontAlgn="base" hangingPunct="1">
              <a:spcBef>
                <a:spcPct val="20000"/>
              </a:spcBef>
              <a:spcAft>
                <a:spcPct val="0"/>
              </a:spcAft>
              <a:buChar char="–"/>
              <a:defRPr sz="2000">
                <a:solidFill>
                  <a:srgbClr val="000099"/>
                </a:solidFill>
                <a:latin typeface="+mn-lt"/>
              </a:defRPr>
            </a:lvl4pPr>
            <a:lvl5pPr marL="2057400" indent="-228600" algn="l" rtl="0" eaLnBrk="1" fontAlgn="base" hangingPunct="1">
              <a:spcBef>
                <a:spcPct val="20000"/>
              </a:spcBef>
              <a:spcAft>
                <a:spcPct val="0"/>
              </a:spcAft>
              <a:buChar char="»"/>
              <a:defRPr sz="2000">
                <a:solidFill>
                  <a:srgbClr val="000099"/>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0" indent="0" algn="just">
              <a:buFontTx/>
              <a:buNone/>
            </a:pPr>
            <a:endParaRPr lang="fr-FR" sz="2000" kern="0" dirty="0"/>
          </a:p>
          <a:p>
            <a:pPr marL="0" indent="0">
              <a:buFontTx/>
              <a:buNone/>
            </a:pPr>
            <a:endParaRPr lang="fr-FR" sz="2000" kern="0" dirty="0"/>
          </a:p>
          <a:p>
            <a:endParaRPr lang="fr-FR" sz="2000" kern="0" dirty="0"/>
          </a:p>
        </p:txBody>
      </p:sp>
    </p:spTree>
    <p:extLst>
      <p:ext uri="{BB962C8B-B14F-4D97-AF65-F5344CB8AC3E}">
        <p14:creationId xmlns:p14="http://schemas.microsoft.com/office/powerpoint/2010/main" val="5864085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3" name="Picture 2"/>
          <p:cNvPicPr>
            <a:picLocks noChangeAspect="1" noChangeArrowheads="1"/>
          </p:cNvPicPr>
          <p:nvPr/>
        </p:nvPicPr>
        <p:blipFill>
          <a:blip r:embed="rId2" cstate="print"/>
          <a:srcRect/>
          <a:stretch>
            <a:fillRect/>
          </a:stretch>
        </p:blipFill>
        <p:spPr bwMode="auto">
          <a:xfrm>
            <a:off x="251520" y="834996"/>
            <a:ext cx="8409697" cy="5834364"/>
          </a:xfrm>
          <a:prstGeom prst="rect">
            <a:avLst/>
          </a:prstGeom>
          <a:noFill/>
          <a:ln w="9525">
            <a:noFill/>
            <a:miter lim="800000"/>
            <a:headEnd/>
            <a:tailEnd/>
          </a:ln>
        </p:spPr>
      </p:pic>
      <p:sp>
        <p:nvSpPr>
          <p:cNvPr id="5" name="Titre 1"/>
          <p:cNvSpPr txBox="1">
            <a:spLocks/>
          </p:cNvSpPr>
          <p:nvPr/>
        </p:nvSpPr>
        <p:spPr>
          <a:xfrm>
            <a:off x="609600" y="188640"/>
            <a:ext cx="8229600" cy="1143000"/>
          </a:xfrm>
          <a:prstGeom prst="rect">
            <a:avLst/>
          </a:prstGeom>
        </p:spPr>
        <p:txBody>
          <a:bodyPr vert="horz" lIns="91440" tIns="45720" rIns="91440" bIns="45720" rtlCol="0" anchor="ctr">
            <a:normAutofit/>
          </a:bodyPr>
          <a:lstStyle>
            <a:lvl1pPr algn="ctr" rtl="0" eaLnBrk="1" fontAlgn="base" hangingPunct="1">
              <a:spcBef>
                <a:spcPct val="0"/>
              </a:spcBef>
              <a:spcAft>
                <a:spcPct val="0"/>
              </a:spcAft>
              <a:defRPr sz="2800" b="1">
                <a:solidFill>
                  <a:srgbClr val="000099"/>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a:lstStyle>
          <a:p>
            <a:r>
              <a:rPr lang="fr-FR" kern="0" dirty="0"/>
              <a:t>Réservoirs de biodiversité</a:t>
            </a:r>
          </a:p>
        </p:txBody>
      </p:sp>
      <p:sp>
        <p:nvSpPr>
          <p:cNvPr id="3" name="Rectangle 2"/>
          <p:cNvSpPr/>
          <p:nvPr/>
        </p:nvSpPr>
        <p:spPr>
          <a:xfrm>
            <a:off x="4724400" y="4077072"/>
            <a:ext cx="2223864" cy="165618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2"/>
          <p:cNvPicPr>
            <a:picLocks noChangeAspect="1" noChangeArrowheads="1"/>
          </p:cNvPicPr>
          <p:nvPr/>
        </p:nvPicPr>
        <p:blipFill>
          <a:blip r:embed="rId3" cstate="print"/>
          <a:srcRect/>
          <a:stretch>
            <a:fillRect/>
          </a:stretch>
        </p:blipFill>
        <p:spPr bwMode="auto">
          <a:xfrm>
            <a:off x="7524328" y="2735700"/>
            <a:ext cx="1493325" cy="2084846"/>
          </a:xfrm>
          <a:prstGeom prst="rect">
            <a:avLst/>
          </a:prstGeom>
          <a:noFill/>
          <a:ln w="9525">
            <a:noFill/>
            <a:miter lim="800000"/>
            <a:headEnd/>
            <a:tailEnd/>
          </a:ln>
        </p:spPr>
      </p:pic>
    </p:spTree>
    <p:extLst>
      <p:ext uri="{BB962C8B-B14F-4D97-AF65-F5344CB8AC3E}">
        <p14:creationId xmlns:p14="http://schemas.microsoft.com/office/powerpoint/2010/main" val="15160808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4236" y="5796"/>
            <a:ext cx="9089764" cy="974932"/>
          </a:xfrm>
        </p:spPr>
        <p:txBody>
          <a:bodyPr/>
          <a:lstStyle/>
          <a:p>
            <a:r>
              <a:rPr lang="fr-FR" dirty="0"/>
              <a:t>La Logique des Trames</a:t>
            </a:r>
          </a:p>
        </p:txBody>
      </p:sp>
      <p:grpSp>
        <p:nvGrpSpPr>
          <p:cNvPr id="4" name="Group 4"/>
          <p:cNvGrpSpPr>
            <a:grpSpLocks/>
          </p:cNvGrpSpPr>
          <p:nvPr/>
        </p:nvGrpSpPr>
        <p:grpSpPr bwMode="auto">
          <a:xfrm>
            <a:off x="18740" y="1268828"/>
            <a:ext cx="8353425" cy="5178201"/>
            <a:chOff x="2350" y="2062"/>
            <a:chExt cx="3410" cy="2258"/>
          </a:xfrm>
        </p:grpSpPr>
        <p:pic>
          <p:nvPicPr>
            <p:cNvPr id="5" name="Picture 5"/>
            <p:cNvPicPr>
              <a:picLocks noChangeAspect="1" noChangeArrowheads="1"/>
            </p:cNvPicPr>
            <p:nvPr/>
          </p:nvPicPr>
          <p:blipFill>
            <a:blip r:embed="rId2" cstate="print"/>
            <a:srcRect/>
            <a:stretch>
              <a:fillRect/>
            </a:stretch>
          </p:blipFill>
          <p:spPr bwMode="auto">
            <a:xfrm>
              <a:off x="2350" y="2062"/>
              <a:ext cx="3410" cy="2258"/>
            </a:xfrm>
            <a:prstGeom prst="rect">
              <a:avLst/>
            </a:prstGeom>
            <a:noFill/>
            <a:ln w="9525">
              <a:noFill/>
              <a:miter lim="800000"/>
              <a:headEnd/>
              <a:tailEnd/>
            </a:ln>
          </p:spPr>
        </p:pic>
        <p:sp>
          <p:nvSpPr>
            <p:cNvPr id="6" name="Text Box 6"/>
            <p:cNvSpPr txBox="1">
              <a:spLocks noChangeArrowheads="1"/>
            </p:cNvSpPr>
            <p:nvPr/>
          </p:nvSpPr>
          <p:spPr bwMode="auto">
            <a:xfrm>
              <a:off x="2644" y="3796"/>
              <a:ext cx="1619" cy="147"/>
            </a:xfrm>
            <a:prstGeom prst="rect">
              <a:avLst/>
            </a:prstGeom>
            <a:noFill/>
            <a:ln w="9525">
              <a:noFill/>
              <a:miter lim="800000"/>
              <a:headEnd/>
              <a:tailEnd/>
            </a:ln>
          </p:spPr>
          <p:txBody>
            <a:bodyPr wrap="none">
              <a:spAutoFit/>
            </a:bodyPr>
            <a:lstStyle/>
            <a:p>
              <a:pPr algn="ctr"/>
              <a:r>
                <a:rPr lang="fr-FR" sz="1600" dirty="0">
                  <a:solidFill>
                    <a:srgbClr val="3A4470"/>
                  </a:solidFill>
                  <a:latin typeface="Arial Unicode MS" pitchFamily="34" charset="-128"/>
                </a:rPr>
                <a:t>Parcs naturels régionaux de France, 2006</a:t>
              </a:r>
            </a:p>
          </p:txBody>
        </p:sp>
      </p:grpSp>
      <p:sp>
        <p:nvSpPr>
          <p:cNvPr id="7" name="ZoneTexte 6"/>
          <p:cNvSpPr txBox="1"/>
          <p:nvPr/>
        </p:nvSpPr>
        <p:spPr bwMode="auto">
          <a:xfrm>
            <a:off x="2123728" y="4521433"/>
            <a:ext cx="1056700"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tlCol="0">
            <a:spAutoFit/>
          </a:bodyPr>
          <a:lstStyle/>
          <a:p>
            <a:r>
              <a:rPr lang="fr-FR" sz="1300" b="1" u="sng" dirty="0">
                <a:solidFill>
                  <a:srgbClr val="000099"/>
                </a:solidFill>
              </a:rPr>
              <a:t>Axe 1</a:t>
            </a:r>
          </a:p>
          <a:p>
            <a:r>
              <a:rPr lang="fr-FR" sz="1300" b="1" u="sng" dirty="0">
                <a:solidFill>
                  <a:srgbClr val="000099"/>
                </a:solidFill>
              </a:rPr>
              <a:t>Corridors</a:t>
            </a:r>
          </a:p>
        </p:txBody>
      </p:sp>
      <p:sp>
        <p:nvSpPr>
          <p:cNvPr id="8" name="ZoneTexte 7"/>
          <p:cNvSpPr txBox="1"/>
          <p:nvPr/>
        </p:nvSpPr>
        <p:spPr bwMode="auto">
          <a:xfrm>
            <a:off x="6516216" y="1698620"/>
            <a:ext cx="1512168" cy="6924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r>
              <a:rPr lang="fr-FR" sz="1300" b="1" u="sng" dirty="0">
                <a:solidFill>
                  <a:srgbClr val="000099"/>
                </a:solidFill>
              </a:rPr>
              <a:t>Axe 2</a:t>
            </a:r>
          </a:p>
          <a:p>
            <a:r>
              <a:rPr lang="fr-FR" sz="1300" b="1" u="sng" dirty="0">
                <a:solidFill>
                  <a:srgbClr val="000099"/>
                </a:solidFill>
              </a:rPr>
              <a:t>Cœurs de biodiversité</a:t>
            </a:r>
          </a:p>
        </p:txBody>
      </p:sp>
      <p:sp>
        <p:nvSpPr>
          <p:cNvPr id="11" name="ZoneTexte 10"/>
          <p:cNvSpPr txBox="1"/>
          <p:nvPr/>
        </p:nvSpPr>
        <p:spPr bwMode="auto">
          <a:xfrm>
            <a:off x="2051720" y="976440"/>
            <a:ext cx="5043368" cy="292388"/>
          </a:xfrm>
          <a:prstGeom prst="rect">
            <a:avLst/>
          </a:prstGeom>
          <a:solidFill>
            <a:schemeClr val="bg1"/>
          </a:solidFill>
          <a:ln>
            <a:noFill/>
          </a:ln>
          <a:effectLst/>
        </p:spPr>
        <p:txBody>
          <a:bodyPr wrap="none" rtlCol="0">
            <a:spAutoFit/>
          </a:bodyPr>
          <a:lstStyle/>
          <a:p>
            <a:r>
              <a:rPr lang="fr-FR" sz="1300" b="1" dirty="0">
                <a:solidFill>
                  <a:srgbClr val="000099"/>
                </a:solidFill>
              </a:rPr>
              <a:t>Axe 3: stratégie globale Trame verte et bleue (TVB)</a:t>
            </a:r>
          </a:p>
        </p:txBody>
      </p:sp>
    </p:spTree>
    <p:extLst>
      <p:ext uri="{BB962C8B-B14F-4D97-AF65-F5344CB8AC3E}">
        <p14:creationId xmlns:p14="http://schemas.microsoft.com/office/powerpoint/2010/main" val="35264624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578" name="Group 2"/>
          <p:cNvGrpSpPr>
            <a:grpSpLocks/>
          </p:cNvGrpSpPr>
          <p:nvPr/>
        </p:nvGrpSpPr>
        <p:grpSpPr bwMode="auto">
          <a:xfrm>
            <a:off x="641350" y="714375"/>
            <a:ext cx="7345363" cy="4511675"/>
            <a:chOff x="96" y="1501"/>
            <a:chExt cx="3351" cy="2374"/>
          </a:xfrm>
        </p:grpSpPr>
        <p:grpSp>
          <p:nvGrpSpPr>
            <p:cNvPr id="24621" name="Group 3"/>
            <p:cNvGrpSpPr>
              <a:grpSpLocks/>
            </p:cNvGrpSpPr>
            <p:nvPr/>
          </p:nvGrpSpPr>
          <p:grpSpPr bwMode="auto">
            <a:xfrm>
              <a:off x="96" y="1501"/>
              <a:ext cx="3351" cy="2374"/>
              <a:chOff x="714" y="389"/>
              <a:chExt cx="3673" cy="2516"/>
            </a:xfrm>
          </p:grpSpPr>
          <p:sp>
            <p:nvSpPr>
              <p:cNvPr id="24630" name="Freeform 4"/>
              <p:cNvSpPr>
                <a:spLocks/>
              </p:cNvSpPr>
              <p:nvPr/>
            </p:nvSpPr>
            <p:spPr bwMode="auto">
              <a:xfrm>
                <a:off x="714" y="389"/>
                <a:ext cx="3654" cy="2398"/>
              </a:xfrm>
              <a:custGeom>
                <a:avLst/>
                <a:gdLst>
                  <a:gd name="T0" fmla="*/ 12 w 3654"/>
                  <a:gd name="T1" fmla="*/ 2191 h 2398"/>
                  <a:gd name="T2" fmla="*/ 24 w 3654"/>
                  <a:gd name="T3" fmla="*/ 2023 h 2398"/>
                  <a:gd name="T4" fmla="*/ 114 w 3654"/>
                  <a:gd name="T5" fmla="*/ 1921 h 2398"/>
                  <a:gd name="T6" fmla="*/ 336 w 3654"/>
                  <a:gd name="T7" fmla="*/ 1669 h 2398"/>
                  <a:gd name="T8" fmla="*/ 588 w 3654"/>
                  <a:gd name="T9" fmla="*/ 1465 h 2398"/>
                  <a:gd name="T10" fmla="*/ 750 w 3654"/>
                  <a:gd name="T11" fmla="*/ 1285 h 2398"/>
                  <a:gd name="T12" fmla="*/ 1344 w 3654"/>
                  <a:gd name="T13" fmla="*/ 756 h 2398"/>
                  <a:gd name="T14" fmla="*/ 1542 w 3654"/>
                  <a:gd name="T15" fmla="*/ 535 h 2398"/>
                  <a:gd name="T16" fmla="*/ 1800 w 3654"/>
                  <a:gd name="T17" fmla="*/ 385 h 2398"/>
                  <a:gd name="T18" fmla="*/ 1884 w 3654"/>
                  <a:gd name="T19" fmla="*/ 292 h 2398"/>
                  <a:gd name="T20" fmla="*/ 2040 w 3654"/>
                  <a:gd name="T21" fmla="*/ 173 h 2398"/>
                  <a:gd name="T22" fmla="*/ 2148 w 3654"/>
                  <a:gd name="T23" fmla="*/ 80 h 2398"/>
                  <a:gd name="T24" fmla="*/ 2160 w 3654"/>
                  <a:gd name="T25" fmla="*/ 13 h 2398"/>
                  <a:gd name="T26" fmla="*/ 2346 w 3654"/>
                  <a:gd name="T27" fmla="*/ 25 h 2398"/>
                  <a:gd name="T28" fmla="*/ 2472 w 3654"/>
                  <a:gd name="T29" fmla="*/ 19 h 2398"/>
                  <a:gd name="T30" fmla="*/ 2538 w 3654"/>
                  <a:gd name="T31" fmla="*/ 13 h 2398"/>
                  <a:gd name="T32" fmla="*/ 2754 w 3654"/>
                  <a:gd name="T33" fmla="*/ 67 h 2398"/>
                  <a:gd name="T34" fmla="*/ 2940 w 3654"/>
                  <a:gd name="T35" fmla="*/ 79 h 2398"/>
                  <a:gd name="T36" fmla="*/ 3222 w 3654"/>
                  <a:gd name="T37" fmla="*/ 91 h 2398"/>
                  <a:gd name="T38" fmla="*/ 3654 w 3654"/>
                  <a:gd name="T39" fmla="*/ 109 h 2398"/>
                  <a:gd name="T40" fmla="*/ 3120 w 3654"/>
                  <a:gd name="T41" fmla="*/ 1285 h 2398"/>
                  <a:gd name="T42" fmla="*/ 2940 w 3654"/>
                  <a:gd name="T43" fmla="*/ 1585 h 2398"/>
                  <a:gd name="T44" fmla="*/ 2784 w 3654"/>
                  <a:gd name="T45" fmla="*/ 1819 h 2398"/>
                  <a:gd name="T46" fmla="*/ 2634 w 3654"/>
                  <a:gd name="T47" fmla="*/ 2048 h 2398"/>
                  <a:gd name="T48" fmla="*/ 2118 w 3654"/>
                  <a:gd name="T49" fmla="*/ 2347 h 2398"/>
                  <a:gd name="T50" fmla="*/ 1374 w 3654"/>
                  <a:gd name="T51" fmla="*/ 2353 h 2398"/>
                  <a:gd name="T52" fmla="*/ 570 w 3654"/>
                  <a:gd name="T53" fmla="*/ 2299 h 2398"/>
                  <a:gd name="T54" fmla="*/ 216 w 3654"/>
                  <a:gd name="T55" fmla="*/ 2299 h 2398"/>
                  <a:gd name="T56" fmla="*/ 0 w 3654"/>
                  <a:gd name="T57" fmla="*/ 2185 h 239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3654"/>
                  <a:gd name="T88" fmla="*/ 0 h 2398"/>
                  <a:gd name="T89" fmla="*/ 3654 w 3654"/>
                  <a:gd name="T90" fmla="*/ 2398 h 2398"/>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3654" h="2398">
                    <a:moveTo>
                      <a:pt x="12" y="2191"/>
                    </a:moveTo>
                    <a:cubicBezTo>
                      <a:pt x="8" y="2163"/>
                      <a:pt x="15" y="2068"/>
                      <a:pt x="24" y="2023"/>
                    </a:cubicBezTo>
                    <a:cubicBezTo>
                      <a:pt x="41" y="1978"/>
                      <a:pt x="62" y="1980"/>
                      <a:pt x="114" y="1921"/>
                    </a:cubicBezTo>
                    <a:cubicBezTo>
                      <a:pt x="270" y="1741"/>
                      <a:pt x="188" y="1784"/>
                      <a:pt x="336" y="1669"/>
                    </a:cubicBezTo>
                    <a:cubicBezTo>
                      <a:pt x="440" y="1588"/>
                      <a:pt x="482" y="1543"/>
                      <a:pt x="588" y="1465"/>
                    </a:cubicBezTo>
                    <a:cubicBezTo>
                      <a:pt x="651" y="1419"/>
                      <a:pt x="702" y="1351"/>
                      <a:pt x="750" y="1285"/>
                    </a:cubicBezTo>
                    <a:cubicBezTo>
                      <a:pt x="876" y="1167"/>
                      <a:pt x="1212" y="881"/>
                      <a:pt x="1344" y="756"/>
                    </a:cubicBezTo>
                    <a:cubicBezTo>
                      <a:pt x="1404" y="710"/>
                      <a:pt x="1466" y="597"/>
                      <a:pt x="1542" y="535"/>
                    </a:cubicBezTo>
                    <a:cubicBezTo>
                      <a:pt x="1615" y="475"/>
                      <a:pt x="1736" y="456"/>
                      <a:pt x="1800" y="385"/>
                    </a:cubicBezTo>
                    <a:cubicBezTo>
                      <a:pt x="1826" y="356"/>
                      <a:pt x="1854" y="314"/>
                      <a:pt x="1884" y="292"/>
                    </a:cubicBezTo>
                    <a:cubicBezTo>
                      <a:pt x="1937" y="254"/>
                      <a:pt x="1987" y="212"/>
                      <a:pt x="2040" y="173"/>
                    </a:cubicBezTo>
                    <a:cubicBezTo>
                      <a:pt x="2071" y="150"/>
                      <a:pt x="2108" y="89"/>
                      <a:pt x="2148" y="80"/>
                    </a:cubicBezTo>
                    <a:cubicBezTo>
                      <a:pt x="2184" y="73"/>
                      <a:pt x="2132" y="23"/>
                      <a:pt x="2160" y="13"/>
                    </a:cubicBezTo>
                    <a:cubicBezTo>
                      <a:pt x="2256" y="21"/>
                      <a:pt x="2251" y="10"/>
                      <a:pt x="2346" y="25"/>
                    </a:cubicBezTo>
                    <a:cubicBezTo>
                      <a:pt x="2354" y="30"/>
                      <a:pt x="2463" y="17"/>
                      <a:pt x="2472" y="19"/>
                    </a:cubicBezTo>
                    <a:cubicBezTo>
                      <a:pt x="2504" y="28"/>
                      <a:pt x="2508" y="0"/>
                      <a:pt x="2538" y="13"/>
                    </a:cubicBezTo>
                    <a:cubicBezTo>
                      <a:pt x="2613" y="46"/>
                      <a:pt x="2674" y="58"/>
                      <a:pt x="2754" y="67"/>
                    </a:cubicBezTo>
                    <a:cubicBezTo>
                      <a:pt x="2803" y="80"/>
                      <a:pt x="2890" y="72"/>
                      <a:pt x="2940" y="79"/>
                    </a:cubicBezTo>
                    <a:cubicBezTo>
                      <a:pt x="3022" y="77"/>
                      <a:pt x="3140" y="96"/>
                      <a:pt x="3222" y="91"/>
                    </a:cubicBezTo>
                    <a:cubicBezTo>
                      <a:pt x="3313" y="87"/>
                      <a:pt x="3534" y="91"/>
                      <a:pt x="3654" y="109"/>
                    </a:cubicBezTo>
                    <a:cubicBezTo>
                      <a:pt x="3625" y="288"/>
                      <a:pt x="3239" y="1039"/>
                      <a:pt x="3120" y="1285"/>
                    </a:cubicBezTo>
                    <a:cubicBezTo>
                      <a:pt x="3001" y="1531"/>
                      <a:pt x="2996" y="1496"/>
                      <a:pt x="2940" y="1585"/>
                    </a:cubicBezTo>
                    <a:cubicBezTo>
                      <a:pt x="2884" y="1674"/>
                      <a:pt x="2835" y="1742"/>
                      <a:pt x="2784" y="1819"/>
                    </a:cubicBezTo>
                    <a:cubicBezTo>
                      <a:pt x="2733" y="1896"/>
                      <a:pt x="2745" y="1960"/>
                      <a:pt x="2634" y="2048"/>
                    </a:cubicBezTo>
                    <a:cubicBezTo>
                      <a:pt x="2523" y="2136"/>
                      <a:pt x="2328" y="2296"/>
                      <a:pt x="2118" y="2347"/>
                    </a:cubicBezTo>
                    <a:cubicBezTo>
                      <a:pt x="1908" y="2398"/>
                      <a:pt x="1632" y="2361"/>
                      <a:pt x="1374" y="2353"/>
                    </a:cubicBezTo>
                    <a:cubicBezTo>
                      <a:pt x="1116" y="2345"/>
                      <a:pt x="763" y="2308"/>
                      <a:pt x="570" y="2299"/>
                    </a:cubicBezTo>
                    <a:cubicBezTo>
                      <a:pt x="377" y="2290"/>
                      <a:pt x="311" y="2318"/>
                      <a:pt x="216" y="2299"/>
                    </a:cubicBezTo>
                    <a:cubicBezTo>
                      <a:pt x="121" y="2280"/>
                      <a:pt x="45" y="2209"/>
                      <a:pt x="0" y="2185"/>
                    </a:cubicBezTo>
                  </a:path>
                </a:pathLst>
              </a:custGeom>
              <a:solidFill>
                <a:srgbClr val="FFF3D1"/>
              </a:solidFill>
              <a:ln w="12700">
                <a:solidFill>
                  <a:srgbClr val="C0C0C0"/>
                </a:solidFill>
                <a:round/>
                <a:headEnd/>
                <a:tailEnd/>
              </a:ln>
            </p:spPr>
            <p:txBody>
              <a:bodyPr/>
              <a:lstStyle/>
              <a:p>
                <a:endParaRPr lang="fr-FR"/>
              </a:p>
            </p:txBody>
          </p:sp>
          <p:sp>
            <p:nvSpPr>
              <p:cNvPr id="24631" name="Freeform 5" descr="Papier lettre"/>
              <p:cNvSpPr>
                <a:spLocks/>
              </p:cNvSpPr>
              <p:nvPr/>
            </p:nvSpPr>
            <p:spPr bwMode="auto">
              <a:xfrm>
                <a:off x="899" y="1128"/>
                <a:ext cx="2437" cy="1553"/>
              </a:xfrm>
              <a:custGeom>
                <a:avLst/>
                <a:gdLst>
                  <a:gd name="T0" fmla="*/ 2121 w 2437"/>
                  <a:gd name="T1" fmla="*/ 0 h 1553"/>
                  <a:gd name="T2" fmla="*/ 2285 w 2437"/>
                  <a:gd name="T3" fmla="*/ 184 h 1553"/>
                  <a:gd name="T4" fmla="*/ 2173 w 2437"/>
                  <a:gd name="T5" fmla="*/ 340 h 1553"/>
                  <a:gd name="T6" fmla="*/ 2001 w 2437"/>
                  <a:gd name="T7" fmla="*/ 420 h 1553"/>
                  <a:gd name="T8" fmla="*/ 1965 w 2437"/>
                  <a:gd name="T9" fmla="*/ 432 h 1553"/>
                  <a:gd name="T10" fmla="*/ 1905 w 2437"/>
                  <a:gd name="T11" fmla="*/ 476 h 1553"/>
                  <a:gd name="T12" fmla="*/ 1833 w 2437"/>
                  <a:gd name="T13" fmla="*/ 552 h 1553"/>
                  <a:gd name="T14" fmla="*/ 1525 w 2437"/>
                  <a:gd name="T15" fmla="*/ 600 h 1553"/>
                  <a:gd name="T16" fmla="*/ 1265 w 2437"/>
                  <a:gd name="T17" fmla="*/ 708 h 1553"/>
                  <a:gd name="T18" fmla="*/ 1049 w 2437"/>
                  <a:gd name="T19" fmla="*/ 764 h 1553"/>
                  <a:gd name="T20" fmla="*/ 969 w 2437"/>
                  <a:gd name="T21" fmla="*/ 788 h 1553"/>
                  <a:gd name="T22" fmla="*/ 853 w 2437"/>
                  <a:gd name="T23" fmla="*/ 880 h 1553"/>
                  <a:gd name="T24" fmla="*/ 817 w 2437"/>
                  <a:gd name="T25" fmla="*/ 904 h 1553"/>
                  <a:gd name="T26" fmla="*/ 785 w 2437"/>
                  <a:gd name="T27" fmla="*/ 924 h 1553"/>
                  <a:gd name="T28" fmla="*/ 577 w 2437"/>
                  <a:gd name="T29" fmla="*/ 924 h 1553"/>
                  <a:gd name="T30" fmla="*/ 517 w 2437"/>
                  <a:gd name="T31" fmla="*/ 968 h 1553"/>
                  <a:gd name="T32" fmla="*/ 425 w 2437"/>
                  <a:gd name="T33" fmla="*/ 1052 h 1553"/>
                  <a:gd name="T34" fmla="*/ 365 w 2437"/>
                  <a:gd name="T35" fmla="*/ 1120 h 1553"/>
                  <a:gd name="T36" fmla="*/ 329 w 2437"/>
                  <a:gd name="T37" fmla="*/ 1144 h 1553"/>
                  <a:gd name="T38" fmla="*/ 145 w 2437"/>
                  <a:gd name="T39" fmla="*/ 1168 h 1553"/>
                  <a:gd name="T40" fmla="*/ 29 w 2437"/>
                  <a:gd name="T41" fmla="*/ 1288 h 1553"/>
                  <a:gd name="T42" fmla="*/ 5 w 2437"/>
                  <a:gd name="T43" fmla="*/ 1360 h 1553"/>
                  <a:gd name="T44" fmla="*/ 5 w 2437"/>
                  <a:gd name="T45" fmla="*/ 1396 h 1553"/>
                  <a:gd name="T46" fmla="*/ 101 w 2437"/>
                  <a:gd name="T47" fmla="*/ 1432 h 1553"/>
                  <a:gd name="T48" fmla="*/ 429 w 2437"/>
                  <a:gd name="T49" fmla="*/ 1344 h 1553"/>
                  <a:gd name="T50" fmla="*/ 705 w 2437"/>
                  <a:gd name="T51" fmla="*/ 1348 h 1553"/>
                  <a:gd name="T52" fmla="*/ 909 w 2437"/>
                  <a:gd name="T53" fmla="*/ 1480 h 1553"/>
                  <a:gd name="T54" fmla="*/ 1085 w 2437"/>
                  <a:gd name="T55" fmla="*/ 1528 h 1553"/>
                  <a:gd name="T56" fmla="*/ 1293 w 2437"/>
                  <a:gd name="T57" fmla="*/ 1412 h 1553"/>
                  <a:gd name="T58" fmla="*/ 1533 w 2437"/>
                  <a:gd name="T59" fmla="*/ 1380 h 1553"/>
                  <a:gd name="T60" fmla="*/ 1653 w 2437"/>
                  <a:gd name="T61" fmla="*/ 1416 h 1553"/>
                  <a:gd name="T62" fmla="*/ 1725 w 2437"/>
                  <a:gd name="T63" fmla="*/ 1476 h 1553"/>
                  <a:gd name="T64" fmla="*/ 1915 w 2437"/>
                  <a:gd name="T65" fmla="*/ 1532 h 1553"/>
                  <a:gd name="T66" fmla="*/ 1952 w 2437"/>
                  <a:gd name="T67" fmla="*/ 1413 h 1553"/>
                  <a:gd name="T68" fmla="*/ 2069 w 2437"/>
                  <a:gd name="T69" fmla="*/ 1341 h 1553"/>
                  <a:gd name="T70" fmla="*/ 2223 w 2437"/>
                  <a:gd name="T71" fmla="*/ 1216 h 1553"/>
                  <a:gd name="T72" fmla="*/ 2203 w 2437"/>
                  <a:gd name="T73" fmla="*/ 1085 h 1553"/>
                  <a:gd name="T74" fmla="*/ 2047 w 2437"/>
                  <a:gd name="T75" fmla="*/ 1019 h 1553"/>
                  <a:gd name="T76" fmla="*/ 2189 w 2437"/>
                  <a:gd name="T77" fmla="*/ 922 h 1553"/>
                  <a:gd name="T78" fmla="*/ 2221 w 2437"/>
                  <a:gd name="T79" fmla="*/ 771 h 1553"/>
                  <a:gd name="T80" fmla="*/ 2117 w 2437"/>
                  <a:gd name="T81" fmla="*/ 676 h 1553"/>
                  <a:gd name="T82" fmla="*/ 2297 w 2437"/>
                  <a:gd name="T83" fmla="*/ 604 h 1553"/>
                  <a:gd name="T84" fmla="*/ 2381 w 2437"/>
                  <a:gd name="T85" fmla="*/ 548 h 1553"/>
                  <a:gd name="T86" fmla="*/ 2389 w 2437"/>
                  <a:gd name="T87" fmla="*/ 380 h 1553"/>
                  <a:gd name="T88" fmla="*/ 2437 w 2437"/>
                  <a:gd name="T89" fmla="*/ 284 h 1553"/>
                  <a:gd name="T90" fmla="*/ 2397 w 2437"/>
                  <a:gd name="T91" fmla="*/ 180 h 1553"/>
                  <a:gd name="T92" fmla="*/ 2277 w 2437"/>
                  <a:gd name="T93" fmla="*/ 100 h 1553"/>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2437"/>
                  <a:gd name="T142" fmla="*/ 0 h 1553"/>
                  <a:gd name="T143" fmla="*/ 2437 w 2437"/>
                  <a:gd name="T144" fmla="*/ 1553 h 1553"/>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2437" h="1553">
                    <a:moveTo>
                      <a:pt x="2185" y="40"/>
                    </a:moveTo>
                    <a:cubicBezTo>
                      <a:pt x="2164" y="20"/>
                      <a:pt x="2138" y="17"/>
                      <a:pt x="2121" y="0"/>
                    </a:cubicBezTo>
                    <a:cubicBezTo>
                      <a:pt x="2132" y="33"/>
                      <a:pt x="2154" y="67"/>
                      <a:pt x="2185" y="88"/>
                    </a:cubicBezTo>
                    <a:cubicBezTo>
                      <a:pt x="2216" y="119"/>
                      <a:pt x="2276" y="149"/>
                      <a:pt x="2285" y="184"/>
                    </a:cubicBezTo>
                    <a:cubicBezTo>
                      <a:pt x="2304" y="240"/>
                      <a:pt x="2268" y="296"/>
                      <a:pt x="2209" y="316"/>
                    </a:cubicBezTo>
                    <a:cubicBezTo>
                      <a:pt x="2197" y="328"/>
                      <a:pt x="2189" y="335"/>
                      <a:pt x="2173" y="340"/>
                    </a:cubicBezTo>
                    <a:cubicBezTo>
                      <a:pt x="2146" y="367"/>
                      <a:pt x="2098" y="387"/>
                      <a:pt x="2061" y="396"/>
                    </a:cubicBezTo>
                    <a:cubicBezTo>
                      <a:pt x="2043" y="408"/>
                      <a:pt x="2022" y="413"/>
                      <a:pt x="2001" y="420"/>
                    </a:cubicBezTo>
                    <a:cubicBezTo>
                      <a:pt x="1993" y="423"/>
                      <a:pt x="1985" y="425"/>
                      <a:pt x="1977" y="428"/>
                    </a:cubicBezTo>
                    <a:cubicBezTo>
                      <a:pt x="1973" y="429"/>
                      <a:pt x="1965" y="432"/>
                      <a:pt x="1965" y="432"/>
                    </a:cubicBezTo>
                    <a:cubicBezTo>
                      <a:pt x="1953" y="444"/>
                      <a:pt x="1942" y="450"/>
                      <a:pt x="1929" y="460"/>
                    </a:cubicBezTo>
                    <a:cubicBezTo>
                      <a:pt x="1921" y="466"/>
                      <a:pt x="1905" y="476"/>
                      <a:pt x="1905" y="476"/>
                    </a:cubicBezTo>
                    <a:cubicBezTo>
                      <a:pt x="1891" y="497"/>
                      <a:pt x="1883" y="515"/>
                      <a:pt x="1869" y="536"/>
                    </a:cubicBezTo>
                    <a:cubicBezTo>
                      <a:pt x="1865" y="542"/>
                      <a:pt x="1840" y="548"/>
                      <a:pt x="1833" y="552"/>
                    </a:cubicBezTo>
                    <a:cubicBezTo>
                      <a:pt x="1783" y="577"/>
                      <a:pt x="1697" y="593"/>
                      <a:pt x="1641" y="596"/>
                    </a:cubicBezTo>
                    <a:cubicBezTo>
                      <a:pt x="1602" y="598"/>
                      <a:pt x="1564" y="599"/>
                      <a:pt x="1525" y="600"/>
                    </a:cubicBezTo>
                    <a:cubicBezTo>
                      <a:pt x="1446" y="620"/>
                      <a:pt x="1377" y="655"/>
                      <a:pt x="1301" y="680"/>
                    </a:cubicBezTo>
                    <a:cubicBezTo>
                      <a:pt x="1292" y="683"/>
                      <a:pt x="1272" y="699"/>
                      <a:pt x="1265" y="708"/>
                    </a:cubicBezTo>
                    <a:cubicBezTo>
                      <a:pt x="1256" y="719"/>
                      <a:pt x="1255" y="739"/>
                      <a:pt x="1241" y="744"/>
                    </a:cubicBezTo>
                    <a:cubicBezTo>
                      <a:pt x="1179" y="765"/>
                      <a:pt x="1115" y="761"/>
                      <a:pt x="1049" y="764"/>
                    </a:cubicBezTo>
                    <a:cubicBezTo>
                      <a:pt x="1030" y="768"/>
                      <a:pt x="1012" y="774"/>
                      <a:pt x="993" y="780"/>
                    </a:cubicBezTo>
                    <a:cubicBezTo>
                      <a:pt x="985" y="783"/>
                      <a:pt x="969" y="788"/>
                      <a:pt x="969" y="788"/>
                    </a:cubicBezTo>
                    <a:cubicBezTo>
                      <a:pt x="955" y="802"/>
                      <a:pt x="938" y="817"/>
                      <a:pt x="921" y="828"/>
                    </a:cubicBezTo>
                    <a:cubicBezTo>
                      <a:pt x="906" y="851"/>
                      <a:pt x="876" y="865"/>
                      <a:pt x="853" y="880"/>
                    </a:cubicBezTo>
                    <a:cubicBezTo>
                      <a:pt x="845" y="885"/>
                      <a:pt x="837" y="891"/>
                      <a:pt x="829" y="896"/>
                    </a:cubicBezTo>
                    <a:cubicBezTo>
                      <a:pt x="825" y="899"/>
                      <a:pt x="817" y="904"/>
                      <a:pt x="817" y="904"/>
                    </a:cubicBezTo>
                    <a:cubicBezTo>
                      <a:pt x="814" y="908"/>
                      <a:pt x="813" y="913"/>
                      <a:pt x="809" y="916"/>
                    </a:cubicBezTo>
                    <a:cubicBezTo>
                      <a:pt x="802" y="920"/>
                      <a:pt x="785" y="924"/>
                      <a:pt x="785" y="924"/>
                    </a:cubicBezTo>
                    <a:cubicBezTo>
                      <a:pt x="755" y="919"/>
                      <a:pt x="726" y="910"/>
                      <a:pt x="697" y="900"/>
                    </a:cubicBezTo>
                    <a:cubicBezTo>
                      <a:pt x="644" y="903"/>
                      <a:pt x="619" y="903"/>
                      <a:pt x="577" y="924"/>
                    </a:cubicBezTo>
                    <a:cubicBezTo>
                      <a:pt x="560" y="932"/>
                      <a:pt x="545" y="950"/>
                      <a:pt x="529" y="960"/>
                    </a:cubicBezTo>
                    <a:cubicBezTo>
                      <a:pt x="525" y="963"/>
                      <a:pt x="517" y="968"/>
                      <a:pt x="517" y="968"/>
                    </a:cubicBezTo>
                    <a:cubicBezTo>
                      <a:pt x="502" y="991"/>
                      <a:pt x="482" y="1007"/>
                      <a:pt x="461" y="1024"/>
                    </a:cubicBezTo>
                    <a:cubicBezTo>
                      <a:pt x="449" y="1034"/>
                      <a:pt x="425" y="1052"/>
                      <a:pt x="425" y="1052"/>
                    </a:cubicBezTo>
                    <a:cubicBezTo>
                      <a:pt x="404" y="1084"/>
                      <a:pt x="432" y="1045"/>
                      <a:pt x="405" y="1072"/>
                    </a:cubicBezTo>
                    <a:cubicBezTo>
                      <a:pt x="391" y="1086"/>
                      <a:pt x="380" y="1107"/>
                      <a:pt x="365" y="1120"/>
                    </a:cubicBezTo>
                    <a:cubicBezTo>
                      <a:pt x="358" y="1126"/>
                      <a:pt x="349" y="1131"/>
                      <a:pt x="341" y="1136"/>
                    </a:cubicBezTo>
                    <a:cubicBezTo>
                      <a:pt x="337" y="1139"/>
                      <a:pt x="329" y="1144"/>
                      <a:pt x="329" y="1144"/>
                    </a:cubicBezTo>
                    <a:cubicBezTo>
                      <a:pt x="280" y="1142"/>
                      <a:pt x="217" y="1132"/>
                      <a:pt x="169" y="1148"/>
                    </a:cubicBezTo>
                    <a:cubicBezTo>
                      <a:pt x="162" y="1155"/>
                      <a:pt x="152" y="1160"/>
                      <a:pt x="145" y="1168"/>
                    </a:cubicBezTo>
                    <a:cubicBezTo>
                      <a:pt x="124" y="1192"/>
                      <a:pt x="112" y="1217"/>
                      <a:pt x="89" y="1240"/>
                    </a:cubicBezTo>
                    <a:cubicBezTo>
                      <a:pt x="68" y="1261"/>
                      <a:pt x="47" y="1262"/>
                      <a:pt x="29" y="1288"/>
                    </a:cubicBezTo>
                    <a:cubicBezTo>
                      <a:pt x="17" y="1306"/>
                      <a:pt x="18" y="1315"/>
                      <a:pt x="13" y="1336"/>
                    </a:cubicBezTo>
                    <a:cubicBezTo>
                      <a:pt x="11" y="1344"/>
                      <a:pt x="8" y="1352"/>
                      <a:pt x="5" y="1360"/>
                    </a:cubicBezTo>
                    <a:cubicBezTo>
                      <a:pt x="4" y="1364"/>
                      <a:pt x="1" y="1372"/>
                      <a:pt x="1" y="1372"/>
                    </a:cubicBezTo>
                    <a:cubicBezTo>
                      <a:pt x="2" y="1380"/>
                      <a:pt x="0" y="1390"/>
                      <a:pt x="5" y="1396"/>
                    </a:cubicBezTo>
                    <a:cubicBezTo>
                      <a:pt x="14" y="1405"/>
                      <a:pt x="1" y="1402"/>
                      <a:pt x="17" y="1408"/>
                    </a:cubicBezTo>
                    <a:cubicBezTo>
                      <a:pt x="33" y="1414"/>
                      <a:pt x="57" y="1438"/>
                      <a:pt x="101" y="1432"/>
                    </a:cubicBezTo>
                    <a:cubicBezTo>
                      <a:pt x="145" y="1426"/>
                      <a:pt x="226" y="1387"/>
                      <a:pt x="281" y="1372"/>
                    </a:cubicBezTo>
                    <a:cubicBezTo>
                      <a:pt x="336" y="1357"/>
                      <a:pt x="378" y="1349"/>
                      <a:pt x="429" y="1344"/>
                    </a:cubicBezTo>
                    <a:cubicBezTo>
                      <a:pt x="479" y="1342"/>
                      <a:pt x="546" y="1335"/>
                      <a:pt x="589" y="1340"/>
                    </a:cubicBezTo>
                    <a:cubicBezTo>
                      <a:pt x="635" y="1341"/>
                      <a:pt x="661" y="1338"/>
                      <a:pt x="705" y="1348"/>
                    </a:cubicBezTo>
                    <a:cubicBezTo>
                      <a:pt x="788" y="1339"/>
                      <a:pt x="788" y="1378"/>
                      <a:pt x="853" y="1400"/>
                    </a:cubicBezTo>
                    <a:cubicBezTo>
                      <a:pt x="863" y="1430"/>
                      <a:pt x="882" y="1462"/>
                      <a:pt x="909" y="1480"/>
                    </a:cubicBezTo>
                    <a:cubicBezTo>
                      <a:pt x="932" y="1514"/>
                      <a:pt x="972" y="1523"/>
                      <a:pt x="1009" y="1532"/>
                    </a:cubicBezTo>
                    <a:cubicBezTo>
                      <a:pt x="1034" y="1531"/>
                      <a:pt x="1060" y="1533"/>
                      <a:pt x="1085" y="1528"/>
                    </a:cubicBezTo>
                    <a:cubicBezTo>
                      <a:pt x="1116" y="1522"/>
                      <a:pt x="1159" y="1448"/>
                      <a:pt x="1189" y="1440"/>
                    </a:cubicBezTo>
                    <a:cubicBezTo>
                      <a:pt x="1224" y="1431"/>
                      <a:pt x="1258" y="1421"/>
                      <a:pt x="1293" y="1412"/>
                    </a:cubicBezTo>
                    <a:cubicBezTo>
                      <a:pt x="1338" y="1401"/>
                      <a:pt x="1383" y="1397"/>
                      <a:pt x="1429" y="1392"/>
                    </a:cubicBezTo>
                    <a:cubicBezTo>
                      <a:pt x="1458" y="1382"/>
                      <a:pt x="1502" y="1384"/>
                      <a:pt x="1533" y="1380"/>
                    </a:cubicBezTo>
                    <a:cubicBezTo>
                      <a:pt x="1568" y="1382"/>
                      <a:pt x="1586" y="1389"/>
                      <a:pt x="1617" y="1396"/>
                    </a:cubicBezTo>
                    <a:cubicBezTo>
                      <a:pt x="1637" y="1402"/>
                      <a:pt x="1641" y="1407"/>
                      <a:pt x="1653" y="1416"/>
                    </a:cubicBezTo>
                    <a:cubicBezTo>
                      <a:pt x="1670" y="1427"/>
                      <a:pt x="1672" y="1443"/>
                      <a:pt x="1689" y="1452"/>
                    </a:cubicBezTo>
                    <a:cubicBezTo>
                      <a:pt x="1701" y="1462"/>
                      <a:pt x="1696" y="1461"/>
                      <a:pt x="1725" y="1476"/>
                    </a:cubicBezTo>
                    <a:cubicBezTo>
                      <a:pt x="1741" y="1524"/>
                      <a:pt x="1816" y="1539"/>
                      <a:pt x="1861" y="1544"/>
                    </a:cubicBezTo>
                    <a:cubicBezTo>
                      <a:pt x="1890" y="1553"/>
                      <a:pt x="1906" y="1542"/>
                      <a:pt x="1915" y="1532"/>
                    </a:cubicBezTo>
                    <a:cubicBezTo>
                      <a:pt x="1927" y="1521"/>
                      <a:pt x="1924" y="1498"/>
                      <a:pt x="1930" y="1478"/>
                    </a:cubicBezTo>
                    <a:cubicBezTo>
                      <a:pt x="1947" y="1458"/>
                      <a:pt x="1940" y="1429"/>
                      <a:pt x="1952" y="1413"/>
                    </a:cubicBezTo>
                    <a:cubicBezTo>
                      <a:pt x="1964" y="1397"/>
                      <a:pt x="1985" y="1396"/>
                      <a:pt x="2004" y="1384"/>
                    </a:cubicBezTo>
                    <a:cubicBezTo>
                      <a:pt x="2024" y="1364"/>
                      <a:pt x="2043" y="1350"/>
                      <a:pt x="2069" y="1341"/>
                    </a:cubicBezTo>
                    <a:cubicBezTo>
                      <a:pt x="2110" y="1327"/>
                      <a:pt x="2184" y="1315"/>
                      <a:pt x="2192" y="1276"/>
                    </a:cubicBezTo>
                    <a:cubicBezTo>
                      <a:pt x="2215" y="1258"/>
                      <a:pt x="2218" y="1237"/>
                      <a:pt x="2223" y="1216"/>
                    </a:cubicBezTo>
                    <a:cubicBezTo>
                      <a:pt x="2228" y="1195"/>
                      <a:pt x="2224" y="1169"/>
                      <a:pt x="2221" y="1147"/>
                    </a:cubicBezTo>
                    <a:cubicBezTo>
                      <a:pt x="2218" y="1125"/>
                      <a:pt x="2214" y="1103"/>
                      <a:pt x="2203" y="1085"/>
                    </a:cubicBezTo>
                    <a:cubicBezTo>
                      <a:pt x="2192" y="1067"/>
                      <a:pt x="2181" y="1050"/>
                      <a:pt x="2155" y="1039"/>
                    </a:cubicBezTo>
                    <a:cubicBezTo>
                      <a:pt x="2129" y="1028"/>
                      <a:pt x="2052" y="1028"/>
                      <a:pt x="2047" y="1019"/>
                    </a:cubicBezTo>
                    <a:cubicBezTo>
                      <a:pt x="2042" y="1010"/>
                      <a:pt x="2102" y="998"/>
                      <a:pt x="2126" y="982"/>
                    </a:cubicBezTo>
                    <a:cubicBezTo>
                      <a:pt x="2122" y="965"/>
                      <a:pt x="2183" y="936"/>
                      <a:pt x="2189" y="922"/>
                    </a:cubicBezTo>
                    <a:cubicBezTo>
                      <a:pt x="2207" y="902"/>
                      <a:pt x="2227" y="884"/>
                      <a:pt x="2232" y="859"/>
                    </a:cubicBezTo>
                    <a:cubicBezTo>
                      <a:pt x="2235" y="838"/>
                      <a:pt x="2240" y="794"/>
                      <a:pt x="2221" y="771"/>
                    </a:cubicBezTo>
                    <a:cubicBezTo>
                      <a:pt x="2216" y="727"/>
                      <a:pt x="2158" y="732"/>
                      <a:pt x="2121" y="720"/>
                    </a:cubicBezTo>
                    <a:cubicBezTo>
                      <a:pt x="2112" y="706"/>
                      <a:pt x="2102" y="697"/>
                      <a:pt x="2117" y="676"/>
                    </a:cubicBezTo>
                    <a:cubicBezTo>
                      <a:pt x="2120" y="671"/>
                      <a:pt x="2156" y="663"/>
                      <a:pt x="2165" y="660"/>
                    </a:cubicBezTo>
                    <a:cubicBezTo>
                      <a:pt x="2210" y="645"/>
                      <a:pt x="2255" y="625"/>
                      <a:pt x="2297" y="604"/>
                    </a:cubicBezTo>
                    <a:cubicBezTo>
                      <a:pt x="2319" y="593"/>
                      <a:pt x="2338" y="579"/>
                      <a:pt x="2357" y="564"/>
                    </a:cubicBezTo>
                    <a:cubicBezTo>
                      <a:pt x="2365" y="558"/>
                      <a:pt x="2381" y="548"/>
                      <a:pt x="2381" y="548"/>
                    </a:cubicBezTo>
                    <a:cubicBezTo>
                      <a:pt x="2397" y="524"/>
                      <a:pt x="2400" y="519"/>
                      <a:pt x="2405" y="492"/>
                    </a:cubicBezTo>
                    <a:cubicBezTo>
                      <a:pt x="2402" y="445"/>
                      <a:pt x="2402" y="420"/>
                      <a:pt x="2389" y="380"/>
                    </a:cubicBezTo>
                    <a:cubicBezTo>
                      <a:pt x="2393" y="339"/>
                      <a:pt x="2384" y="335"/>
                      <a:pt x="2417" y="324"/>
                    </a:cubicBezTo>
                    <a:cubicBezTo>
                      <a:pt x="2431" y="310"/>
                      <a:pt x="2432" y="303"/>
                      <a:pt x="2437" y="284"/>
                    </a:cubicBezTo>
                    <a:cubicBezTo>
                      <a:pt x="2436" y="268"/>
                      <a:pt x="2436" y="252"/>
                      <a:pt x="2433" y="236"/>
                    </a:cubicBezTo>
                    <a:cubicBezTo>
                      <a:pt x="2427" y="222"/>
                      <a:pt x="2413" y="196"/>
                      <a:pt x="2397" y="180"/>
                    </a:cubicBezTo>
                    <a:cubicBezTo>
                      <a:pt x="2381" y="164"/>
                      <a:pt x="2357" y="153"/>
                      <a:pt x="2337" y="140"/>
                    </a:cubicBezTo>
                    <a:cubicBezTo>
                      <a:pt x="2313" y="134"/>
                      <a:pt x="2289" y="100"/>
                      <a:pt x="2277" y="100"/>
                    </a:cubicBezTo>
                    <a:cubicBezTo>
                      <a:pt x="2277" y="100"/>
                      <a:pt x="2185" y="40"/>
                      <a:pt x="2185" y="40"/>
                    </a:cubicBezTo>
                    <a:close/>
                  </a:path>
                </a:pathLst>
              </a:custGeom>
              <a:blipFill dpi="0" rotWithShape="0">
                <a:blip r:embed="rId3"/>
                <a:srcRect/>
                <a:tile tx="0" ty="0" sx="100000" sy="100000" flip="none" algn="tl"/>
              </a:blipFill>
              <a:ln w="9525">
                <a:solidFill>
                  <a:srgbClr val="C0C0C0"/>
                </a:solidFill>
                <a:round/>
                <a:headEnd/>
                <a:tailEnd/>
              </a:ln>
            </p:spPr>
            <p:txBody>
              <a:bodyPr/>
              <a:lstStyle/>
              <a:p>
                <a:endParaRPr lang="fr-FR"/>
              </a:p>
            </p:txBody>
          </p:sp>
          <p:grpSp>
            <p:nvGrpSpPr>
              <p:cNvPr id="24632" name="Group 6"/>
              <p:cNvGrpSpPr>
                <a:grpSpLocks/>
              </p:cNvGrpSpPr>
              <p:nvPr/>
            </p:nvGrpSpPr>
            <p:grpSpPr bwMode="auto">
              <a:xfrm>
                <a:off x="922" y="1858"/>
                <a:ext cx="1232" cy="612"/>
                <a:chOff x="962" y="1854"/>
                <a:chExt cx="1232" cy="612"/>
              </a:xfrm>
            </p:grpSpPr>
            <p:sp>
              <p:nvSpPr>
                <p:cNvPr id="24694" name="Line 7"/>
                <p:cNvSpPr>
                  <a:spLocks noChangeShapeType="1"/>
                </p:cNvSpPr>
                <p:nvPr/>
              </p:nvSpPr>
              <p:spPr bwMode="auto">
                <a:xfrm flipH="1">
                  <a:off x="1350" y="2200"/>
                  <a:ext cx="0" cy="48"/>
                </a:xfrm>
                <a:prstGeom prst="line">
                  <a:avLst/>
                </a:prstGeom>
                <a:noFill/>
                <a:ln w="9525">
                  <a:solidFill>
                    <a:schemeClr val="folHlink"/>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24695" name="Line 8"/>
                <p:cNvSpPr>
                  <a:spLocks noChangeShapeType="1"/>
                </p:cNvSpPr>
                <p:nvPr/>
              </p:nvSpPr>
              <p:spPr bwMode="auto">
                <a:xfrm flipH="1">
                  <a:off x="1312" y="2240"/>
                  <a:ext cx="0" cy="48"/>
                </a:xfrm>
                <a:prstGeom prst="line">
                  <a:avLst/>
                </a:prstGeom>
                <a:noFill/>
                <a:ln w="9525">
                  <a:solidFill>
                    <a:schemeClr val="folHlink"/>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24696" name="Line 9"/>
                <p:cNvSpPr>
                  <a:spLocks noChangeShapeType="1"/>
                </p:cNvSpPr>
                <p:nvPr/>
              </p:nvSpPr>
              <p:spPr bwMode="auto">
                <a:xfrm flipH="1">
                  <a:off x="1170" y="2266"/>
                  <a:ext cx="0" cy="48"/>
                </a:xfrm>
                <a:prstGeom prst="line">
                  <a:avLst/>
                </a:prstGeom>
                <a:noFill/>
                <a:ln w="9525">
                  <a:solidFill>
                    <a:schemeClr val="folHlink"/>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24697" name="Line 10"/>
                <p:cNvSpPr>
                  <a:spLocks noChangeShapeType="1"/>
                </p:cNvSpPr>
                <p:nvPr/>
              </p:nvSpPr>
              <p:spPr bwMode="auto">
                <a:xfrm flipH="1">
                  <a:off x="1116" y="2278"/>
                  <a:ext cx="0" cy="48"/>
                </a:xfrm>
                <a:prstGeom prst="line">
                  <a:avLst/>
                </a:prstGeom>
                <a:noFill/>
                <a:ln w="9525">
                  <a:solidFill>
                    <a:schemeClr val="folHlink"/>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24698" name="Line 11"/>
                <p:cNvSpPr>
                  <a:spLocks noChangeShapeType="1"/>
                </p:cNvSpPr>
                <p:nvPr/>
              </p:nvSpPr>
              <p:spPr bwMode="auto">
                <a:xfrm flipH="1">
                  <a:off x="1082" y="2300"/>
                  <a:ext cx="0" cy="48"/>
                </a:xfrm>
                <a:prstGeom prst="line">
                  <a:avLst/>
                </a:prstGeom>
                <a:noFill/>
                <a:ln w="9525">
                  <a:solidFill>
                    <a:schemeClr val="folHlink"/>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24699" name="Line 12"/>
                <p:cNvSpPr>
                  <a:spLocks noChangeShapeType="1"/>
                </p:cNvSpPr>
                <p:nvPr/>
              </p:nvSpPr>
              <p:spPr bwMode="auto">
                <a:xfrm flipH="1">
                  <a:off x="1026" y="2362"/>
                  <a:ext cx="0" cy="48"/>
                </a:xfrm>
                <a:prstGeom prst="line">
                  <a:avLst/>
                </a:prstGeom>
                <a:noFill/>
                <a:ln w="9525">
                  <a:solidFill>
                    <a:schemeClr val="folHlink"/>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24700" name="Line 13"/>
                <p:cNvSpPr>
                  <a:spLocks noChangeShapeType="1"/>
                </p:cNvSpPr>
                <p:nvPr/>
              </p:nvSpPr>
              <p:spPr bwMode="auto">
                <a:xfrm flipH="1">
                  <a:off x="1056" y="2332"/>
                  <a:ext cx="0" cy="48"/>
                </a:xfrm>
                <a:prstGeom prst="line">
                  <a:avLst/>
                </a:prstGeom>
                <a:noFill/>
                <a:ln w="9525">
                  <a:solidFill>
                    <a:schemeClr val="folHlink"/>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24701" name="Line 14"/>
                <p:cNvSpPr>
                  <a:spLocks noChangeShapeType="1"/>
                </p:cNvSpPr>
                <p:nvPr/>
              </p:nvSpPr>
              <p:spPr bwMode="auto">
                <a:xfrm flipH="1">
                  <a:off x="1398" y="2156"/>
                  <a:ext cx="0" cy="48"/>
                </a:xfrm>
                <a:prstGeom prst="line">
                  <a:avLst/>
                </a:prstGeom>
                <a:noFill/>
                <a:ln w="9525">
                  <a:solidFill>
                    <a:schemeClr val="folHlink"/>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24702" name="Line 15"/>
                <p:cNvSpPr>
                  <a:spLocks noChangeShapeType="1"/>
                </p:cNvSpPr>
                <p:nvPr/>
              </p:nvSpPr>
              <p:spPr bwMode="auto">
                <a:xfrm flipH="1">
                  <a:off x="1440" y="2110"/>
                  <a:ext cx="0" cy="48"/>
                </a:xfrm>
                <a:prstGeom prst="line">
                  <a:avLst/>
                </a:prstGeom>
                <a:noFill/>
                <a:ln w="9525">
                  <a:solidFill>
                    <a:schemeClr val="folHlink"/>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24703" name="Line 16"/>
                <p:cNvSpPr>
                  <a:spLocks noChangeShapeType="1"/>
                </p:cNvSpPr>
                <p:nvPr/>
              </p:nvSpPr>
              <p:spPr bwMode="auto">
                <a:xfrm flipH="1">
                  <a:off x="1500" y="2062"/>
                  <a:ext cx="0" cy="48"/>
                </a:xfrm>
                <a:prstGeom prst="line">
                  <a:avLst/>
                </a:prstGeom>
                <a:noFill/>
                <a:ln w="9525">
                  <a:solidFill>
                    <a:schemeClr val="folHlink"/>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24704" name="Line 17"/>
                <p:cNvSpPr>
                  <a:spLocks noChangeShapeType="1"/>
                </p:cNvSpPr>
                <p:nvPr/>
              </p:nvSpPr>
              <p:spPr bwMode="auto">
                <a:xfrm flipH="1">
                  <a:off x="1554" y="2038"/>
                  <a:ext cx="0" cy="48"/>
                </a:xfrm>
                <a:prstGeom prst="line">
                  <a:avLst/>
                </a:prstGeom>
                <a:noFill/>
                <a:ln w="9525">
                  <a:solidFill>
                    <a:schemeClr val="folHlink"/>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24705" name="Line 18"/>
                <p:cNvSpPr>
                  <a:spLocks noChangeShapeType="1"/>
                </p:cNvSpPr>
                <p:nvPr/>
              </p:nvSpPr>
              <p:spPr bwMode="auto">
                <a:xfrm flipH="1">
                  <a:off x="1668" y="2046"/>
                  <a:ext cx="0" cy="48"/>
                </a:xfrm>
                <a:prstGeom prst="line">
                  <a:avLst/>
                </a:prstGeom>
                <a:noFill/>
                <a:ln w="9525">
                  <a:solidFill>
                    <a:schemeClr val="folHlink"/>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24706" name="Line 19"/>
                <p:cNvSpPr>
                  <a:spLocks noChangeShapeType="1"/>
                </p:cNvSpPr>
                <p:nvPr/>
              </p:nvSpPr>
              <p:spPr bwMode="auto">
                <a:xfrm flipH="1">
                  <a:off x="1720" y="2052"/>
                  <a:ext cx="0" cy="48"/>
                </a:xfrm>
                <a:prstGeom prst="line">
                  <a:avLst/>
                </a:prstGeom>
                <a:noFill/>
                <a:ln w="9525">
                  <a:solidFill>
                    <a:schemeClr val="folHlink"/>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24707" name="Line 20"/>
                <p:cNvSpPr>
                  <a:spLocks noChangeShapeType="1"/>
                </p:cNvSpPr>
                <p:nvPr/>
              </p:nvSpPr>
              <p:spPr bwMode="auto">
                <a:xfrm flipH="1">
                  <a:off x="2114" y="1880"/>
                  <a:ext cx="0" cy="48"/>
                </a:xfrm>
                <a:prstGeom prst="line">
                  <a:avLst/>
                </a:prstGeom>
                <a:noFill/>
                <a:ln w="9525">
                  <a:solidFill>
                    <a:schemeClr val="folHlink"/>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24708" name="Line 21"/>
                <p:cNvSpPr>
                  <a:spLocks noChangeShapeType="1"/>
                </p:cNvSpPr>
                <p:nvPr/>
              </p:nvSpPr>
              <p:spPr bwMode="auto">
                <a:xfrm flipH="1">
                  <a:off x="2060" y="1888"/>
                  <a:ext cx="0" cy="48"/>
                </a:xfrm>
                <a:prstGeom prst="line">
                  <a:avLst/>
                </a:prstGeom>
                <a:noFill/>
                <a:ln w="9525">
                  <a:solidFill>
                    <a:schemeClr val="folHlink"/>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24709" name="Line 22"/>
                <p:cNvSpPr>
                  <a:spLocks noChangeShapeType="1"/>
                </p:cNvSpPr>
                <p:nvPr/>
              </p:nvSpPr>
              <p:spPr bwMode="auto">
                <a:xfrm flipH="1">
                  <a:off x="1942" y="1902"/>
                  <a:ext cx="0" cy="48"/>
                </a:xfrm>
                <a:prstGeom prst="line">
                  <a:avLst/>
                </a:prstGeom>
                <a:noFill/>
                <a:ln w="9525">
                  <a:solidFill>
                    <a:schemeClr val="folHlink"/>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24710" name="Line 23"/>
                <p:cNvSpPr>
                  <a:spLocks noChangeShapeType="1"/>
                </p:cNvSpPr>
                <p:nvPr/>
              </p:nvSpPr>
              <p:spPr bwMode="auto">
                <a:xfrm flipH="1">
                  <a:off x="1896" y="1926"/>
                  <a:ext cx="0" cy="48"/>
                </a:xfrm>
                <a:prstGeom prst="line">
                  <a:avLst/>
                </a:prstGeom>
                <a:noFill/>
                <a:ln w="9525">
                  <a:solidFill>
                    <a:schemeClr val="folHlink"/>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24711" name="Line 24"/>
                <p:cNvSpPr>
                  <a:spLocks noChangeShapeType="1"/>
                </p:cNvSpPr>
                <p:nvPr/>
              </p:nvSpPr>
              <p:spPr bwMode="auto">
                <a:xfrm flipH="1">
                  <a:off x="1858" y="1964"/>
                  <a:ext cx="0" cy="48"/>
                </a:xfrm>
                <a:prstGeom prst="line">
                  <a:avLst/>
                </a:prstGeom>
                <a:noFill/>
                <a:ln w="9525">
                  <a:solidFill>
                    <a:schemeClr val="folHlink"/>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24712" name="Line 25"/>
                <p:cNvSpPr>
                  <a:spLocks noChangeShapeType="1"/>
                </p:cNvSpPr>
                <p:nvPr/>
              </p:nvSpPr>
              <p:spPr bwMode="auto">
                <a:xfrm flipH="1">
                  <a:off x="1770" y="2022"/>
                  <a:ext cx="0" cy="48"/>
                </a:xfrm>
                <a:prstGeom prst="line">
                  <a:avLst/>
                </a:prstGeom>
                <a:noFill/>
                <a:ln w="9525">
                  <a:solidFill>
                    <a:schemeClr val="folHlink"/>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24713" name="Line 26"/>
                <p:cNvSpPr>
                  <a:spLocks noChangeShapeType="1"/>
                </p:cNvSpPr>
                <p:nvPr/>
              </p:nvSpPr>
              <p:spPr bwMode="auto">
                <a:xfrm flipH="1">
                  <a:off x="1998" y="1892"/>
                  <a:ext cx="0" cy="48"/>
                </a:xfrm>
                <a:prstGeom prst="line">
                  <a:avLst/>
                </a:prstGeom>
                <a:noFill/>
                <a:ln w="9525">
                  <a:solidFill>
                    <a:schemeClr val="folHlink"/>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24714" name="Line 27"/>
                <p:cNvSpPr>
                  <a:spLocks noChangeShapeType="1"/>
                </p:cNvSpPr>
                <p:nvPr/>
              </p:nvSpPr>
              <p:spPr bwMode="auto">
                <a:xfrm flipH="1">
                  <a:off x="1812" y="1992"/>
                  <a:ext cx="0" cy="48"/>
                </a:xfrm>
                <a:prstGeom prst="line">
                  <a:avLst/>
                </a:prstGeom>
                <a:noFill/>
                <a:ln w="9525">
                  <a:solidFill>
                    <a:schemeClr val="folHlink"/>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24715" name="Line 28"/>
                <p:cNvSpPr>
                  <a:spLocks noChangeShapeType="1"/>
                </p:cNvSpPr>
                <p:nvPr/>
              </p:nvSpPr>
              <p:spPr bwMode="auto">
                <a:xfrm flipH="1">
                  <a:off x="2162" y="1872"/>
                  <a:ext cx="0" cy="48"/>
                </a:xfrm>
                <a:prstGeom prst="line">
                  <a:avLst/>
                </a:prstGeom>
                <a:noFill/>
                <a:ln w="9525">
                  <a:solidFill>
                    <a:schemeClr val="folHlink"/>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24716" name="Line 29"/>
                <p:cNvSpPr>
                  <a:spLocks noChangeShapeType="1"/>
                </p:cNvSpPr>
                <p:nvPr/>
              </p:nvSpPr>
              <p:spPr bwMode="auto">
                <a:xfrm flipH="1">
                  <a:off x="1610" y="2034"/>
                  <a:ext cx="0" cy="48"/>
                </a:xfrm>
                <a:prstGeom prst="line">
                  <a:avLst/>
                </a:prstGeom>
                <a:noFill/>
                <a:ln w="9525">
                  <a:solidFill>
                    <a:schemeClr val="folHlink"/>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24717" name="Line 30"/>
                <p:cNvSpPr>
                  <a:spLocks noChangeShapeType="1"/>
                </p:cNvSpPr>
                <p:nvPr/>
              </p:nvSpPr>
              <p:spPr bwMode="auto">
                <a:xfrm flipH="1">
                  <a:off x="1210" y="2262"/>
                  <a:ext cx="0" cy="48"/>
                </a:xfrm>
                <a:prstGeom prst="line">
                  <a:avLst/>
                </a:prstGeom>
                <a:noFill/>
                <a:ln w="9525">
                  <a:solidFill>
                    <a:schemeClr val="folHlink"/>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24718" name="Line 31"/>
                <p:cNvSpPr>
                  <a:spLocks noChangeShapeType="1"/>
                </p:cNvSpPr>
                <p:nvPr/>
              </p:nvSpPr>
              <p:spPr bwMode="auto">
                <a:xfrm flipH="1">
                  <a:off x="1262" y="2266"/>
                  <a:ext cx="0" cy="48"/>
                </a:xfrm>
                <a:prstGeom prst="line">
                  <a:avLst/>
                </a:prstGeom>
                <a:noFill/>
                <a:ln w="9525">
                  <a:solidFill>
                    <a:schemeClr val="folHlink"/>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24719" name="Line 32"/>
                <p:cNvSpPr>
                  <a:spLocks noChangeShapeType="1"/>
                </p:cNvSpPr>
                <p:nvPr/>
              </p:nvSpPr>
              <p:spPr bwMode="auto">
                <a:xfrm flipH="1">
                  <a:off x="994" y="2382"/>
                  <a:ext cx="0" cy="48"/>
                </a:xfrm>
                <a:prstGeom prst="line">
                  <a:avLst/>
                </a:prstGeom>
                <a:noFill/>
                <a:ln w="9525">
                  <a:solidFill>
                    <a:schemeClr val="folHlink"/>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24720" name="Line 33"/>
                <p:cNvSpPr>
                  <a:spLocks noChangeShapeType="1"/>
                </p:cNvSpPr>
                <p:nvPr/>
              </p:nvSpPr>
              <p:spPr bwMode="auto">
                <a:xfrm flipH="1">
                  <a:off x="962" y="2418"/>
                  <a:ext cx="0" cy="48"/>
                </a:xfrm>
                <a:prstGeom prst="line">
                  <a:avLst/>
                </a:prstGeom>
                <a:noFill/>
                <a:ln w="9525">
                  <a:solidFill>
                    <a:schemeClr val="folHlink"/>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24721" name="Line 34"/>
                <p:cNvSpPr>
                  <a:spLocks noChangeShapeType="1"/>
                </p:cNvSpPr>
                <p:nvPr/>
              </p:nvSpPr>
              <p:spPr bwMode="auto">
                <a:xfrm flipH="1">
                  <a:off x="2194" y="1854"/>
                  <a:ext cx="0" cy="48"/>
                </a:xfrm>
                <a:prstGeom prst="line">
                  <a:avLst/>
                </a:prstGeom>
                <a:noFill/>
                <a:ln w="9525">
                  <a:solidFill>
                    <a:schemeClr val="folHlink"/>
                  </a:solidFill>
                  <a:round/>
                  <a:headEnd/>
                  <a:tailEnd/>
                </a:ln>
                <a:extLst>
                  <a:ext uri="{909E8E84-426E-40DD-AFC4-6F175D3DCCD1}">
                    <a14:hiddenFill xmlns:a14="http://schemas.microsoft.com/office/drawing/2010/main">
                      <a:noFill/>
                    </a14:hiddenFill>
                  </a:ext>
                </a:extLst>
              </p:spPr>
              <p:txBody>
                <a:bodyPr/>
                <a:lstStyle/>
                <a:p>
                  <a:endParaRPr lang="fr-FR"/>
                </a:p>
              </p:txBody>
            </p:sp>
          </p:grpSp>
          <p:sp>
            <p:nvSpPr>
              <p:cNvPr id="24633" name="Freeform 35"/>
              <p:cNvSpPr>
                <a:spLocks/>
              </p:cNvSpPr>
              <p:nvPr/>
            </p:nvSpPr>
            <p:spPr bwMode="auto">
              <a:xfrm>
                <a:off x="2759" y="555"/>
                <a:ext cx="205" cy="101"/>
              </a:xfrm>
              <a:custGeom>
                <a:avLst/>
                <a:gdLst>
                  <a:gd name="T0" fmla="*/ 0 w 115"/>
                  <a:gd name="T1" fmla="*/ 22788 h 53"/>
                  <a:gd name="T2" fmla="*/ 58912 w 115"/>
                  <a:gd name="T3" fmla="*/ 22788 h 53"/>
                  <a:gd name="T4" fmla="*/ 68705 w 115"/>
                  <a:gd name="T5" fmla="*/ 57418 h 53"/>
                  <a:gd name="T6" fmla="*/ 118283 w 115"/>
                  <a:gd name="T7" fmla="*/ 121213 h 53"/>
                  <a:gd name="T8" fmla="*/ 0 60000 65536"/>
                  <a:gd name="T9" fmla="*/ 0 60000 65536"/>
                  <a:gd name="T10" fmla="*/ 0 60000 65536"/>
                  <a:gd name="T11" fmla="*/ 0 60000 65536"/>
                  <a:gd name="T12" fmla="*/ 0 w 115"/>
                  <a:gd name="T13" fmla="*/ 0 h 53"/>
                  <a:gd name="T14" fmla="*/ 115 w 115"/>
                  <a:gd name="T15" fmla="*/ 53 h 53"/>
                </a:gdLst>
                <a:ahLst/>
                <a:cxnLst>
                  <a:cxn ang="T8">
                    <a:pos x="T0" y="T1"/>
                  </a:cxn>
                  <a:cxn ang="T9">
                    <a:pos x="T2" y="T3"/>
                  </a:cxn>
                  <a:cxn ang="T10">
                    <a:pos x="T4" y="T5"/>
                  </a:cxn>
                  <a:cxn ang="T11">
                    <a:pos x="T6" y="T7"/>
                  </a:cxn>
                </a:cxnLst>
                <a:rect l="T12" t="T13" r="T14" b="T15"/>
                <a:pathLst>
                  <a:path w="115" h="53">
                    <a:moveTo>
                      <a:pt x="0" y="10"/>
                    </a:moveTo>
                    <a:cubicBezTo>
                      <a:pt x="19" y="7"/>
                      <a:pt x="38" y="0"/>
                      <a:pt x="57" y="10"/>
                    </a:cubicBezTo>
                    <a:cubicBezTo>
                      <a:pt x="62" y="13"/>
                      <a:pt x="62" y="21"/>
                      <a:pt x="67" y="25"/>
                    </a:cubicBezTo>
                    <a:cubicBezTo>
                      <a:pt x="73" y="30"/>
                      <a:pt x="102" y="53"/>
                      <a:pt x="115" y="53"/>
                    </a:cubicBezTo>
                  </a:path>
                </a:pathLst>
              </a:custGeom>
              <a:noFill/>
              <a:ln w="25400">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24634" name="Freeform 36"/>
              <p:cNvSpPr>
                <a:spLocks/>
              </p:cNvSpPr>
              <p:nvPr/>
            </p:nvSpPr>
            <p:spPr bwMode="auto">
              <a:xfrm>
                <a:off x="2969" y="706"/>
                <a:ext cx="236" cy="375"/>
              </a:xfrm>
              <a:custGeom>
                <a:avLst/>
                <a:gdLst>
                  <a:gd name="T0" fmla="*/ 0 w 236"/>
                  <a:gd name="T1" fmla="*/ 10 h 375"/>
                  <a:gd name="T2" fmla="*/ 39 w 236"/>
                  <a:gd name="T3" fmla="*/ 39 h 375"/>
                  <a:gd name="T4" fmla="*/ 53 w 236"/>
                  <a:gd name="T5" fmla="*/ 43 h 375"/>
                  <a:gd name="T6" fmla="*/ 168 w 236"/>
                  <a:gd name="T7" fmla="*/ 48 h 375"/>
                  <a:gd name="T8" fmla="*/ 216 w 236"/>
                  <a:gd name="T9" fmla="*/ 101 h 375"/>
                  <a:gd name="T10" fmla="*/ 192 w 236"/>
                  <a:gd name="T11" fmla="*/ 163 h 375"/>
                  <a:gd name="T12" fmla="*/ 168 w 236"/>
                  <a:gd name="T13" fmla="*/ 192 h 375"/>
                  <a:gd name="T14" fmla="*/ 207 w 236"/>
                  <a:gd name="T15" fmla="*/ 269 h 375"/>
                  <a:gd name="T16" fmla="*/ 235 w 236"/>
                  <a:gd name="T17" fmla="*/ 307 h 375"/>
                  <a:gd name="T18" fmla="*/ 231 w 236"/>
                  <a:gd name="T19" fmla="*/ 331 h 375"/>
                  <a:gd name="T20" fmla="*/ 202 w 236"/>
                  <a:gd name="T21" fmla="*/ 375 h 37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36"/>
                  <a:gd name="T34" fmla="*/ 0 h 375"/>
                  <a:gd name="T35" fmla="*/ 236 w 236"/>
                  <a:gd name="T36" fmla="*/ 375 h 37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36" h="375">
                    <a:moveTo>
                      <a:pt x="0" y="10"/>
                    </a:moveTo>
                    <a:cubicBezTo>
                      <a:pt x="29" y="0"/>
                      <a:pt x="29" y="10"/>
                      <a:pt x="39" y="39"/>
                    </a:cubicBezTo>
                    <a:cubicBezTo>
                      <a:pt x="41" y="44"/>
                      <a:pt x="48" y="43"/>
                      <a:pt x="53" y="43"/>
                    </a:cubicBezTo>
                    <a:cubicBezTo>
                      <a:pt x="91" y="46"/>
                      <a:pt x="130" y="46"/>
                      <a:pt x="168" y="48"/>
                    </a:cubicBezTo>
                    <a:cubicBezTo>
                      <a:pt x="205" y="61"/>
                      <a:pt x="202" y="63"/>
                      <a:pt x="216" y="101"/>
                    </a:cubicBezTo>
                    <a:cubicBezTo>
                      <a:pt x="212" y="132"/>
                      <a:pt x="217" y="148"/>
                      <a:pt x="192" y="163"/>
                    </a:cubicBezTo>
                    <a:cubicBezTo>
                      <a:pt x="186" y="174"/>
                      <a:pt x="170" y="180"/>
                      <a:pt x="168" y="192"/>
                    </a:cubicBezTo>
                    <a:cubicBezTo>
                      <a:pt x="162" y="224"/>
                      <a:pt x="183" y="253"/>
                      <a:pt x="207" y="269"/>
                    </a:cubicBezTo>
                    <a:cubicBezTo>
                      <a:pt x="217" y="285"/>
                      <a:pt x="230" y="289"/>
                      <a:pt x="235" y="307"/>
                    </a:cubicBezTo>
                    <a:cubicBezTo>
                      <a:pt x="234" y="315"/>
                      <a:pt x="236" y="325"/>
                      <a:pt x="231" y="331"/>
                    </a:cubicBezTo>
                    <a:cubicBezTo>
                      <a:pt x="219" y="347"/>
                      <a:pt x="178" y="351"/>
                      <a:pt x="202" y="375"/>
                    </a:cubicBezTo>
                  </a:path>
                </a:pathLst>
              </a:custGeom>
              <a:noFill/>
              <a:ln w="9525">
                <a:solidFill>
                  <a:srgbClr val="66CCFF"/>
                </a:solidFill>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24635" name="Freeform 37"/>
              <p:cNvSpPr>
                <a:spLocks/>
              </p:cNvSpPr>
              <p:nvPr/>
            </p:nvSpPr>
            <p:spPr bwMode="auto">
              <a:xfrm>
                <a:off x="3119" y="622"/>
                <a:ext cx="214" cy="135"/>
              </a:xfrm>
              <a:custGeom>
                <a:avLst/>
                <a:gdLst>
                  <a:gd name="T0" fmla="*/ 214 w 214"/>
                  <a:gd name="T1" fmla="*/ 0 h 135"/>
                  <a:gd name="T2" fmla="*/ 118 w 214"/>
                  <a:gd name="T3" fmla="*/ 34 h 135"/>
                  <a:gd name="T4" fmla="*/ 17 w 214"/>
                  <a:gd name="T5" fmla="*/ 77 h 135"/>
                  <a:gd name="T6" fmla="*/ 22 w 214"/>
                  <a:gd name="T7" fmla="*/ 135 h 135"/>
                  <a:gd name="T8" fmla="*/ 0 60000 65536"/>
                  <a:gd name="T9" fmla="*/ 0 60000 65536"/>
                  <a:gd name="T10" fmla="*/ 0 60000 65536"/>
                  <a:gd name="T11" fmla="*/ 0 60000 65536"/>
                  <a:gd name="T12" fmla="*/ 0 w 214"/>
                  <a:gd name="T13" fmla="*/ 0 h 135"/>
                  <a:gd name="T14" fmla="*/ 214 w 214"/>
                  <a:gd name="T15" fmla="*/ 135 h 135"/>
                </a:gdLst>
                <a:ahLst/>
                <a:cxnLst>
                  <a:cxn ang="T8">
                    <a:pos x="T0" y="T1"/>
                  </a:cxn>
                  <a:cxn ang="T9">
                    <a:pos x="T2" y="T3"/>
                  </a:cxn>
                  <a:cxn ang="T10">
                    <a:pos x="T4" y="T5"/>
                  </a:cxn>
                  <a:cxn ang="T11">
                    <a:pos x="T6" y="T7"/>
                  </a:cxn>
                </a:cxnLst>
                <a:rect l="T12" t="T13" r="T14" b="T15"/>
                <a:pathLst>
                  <a:path w="214" h="135">
                    <a:moveTo>
                      <a:pt x="214" y="0"/>
                    </a:moveTo>
                    <a:cubicBezTo>
                      <a:pt x="178" y="7"/>
                      <a:pt x="152" y="23"/>
                      <a:pt x="118" y="34"/>
                    </a:cubicBezTo>
                    <a:cubicBezTo>
                      <a:pt x="82" y="46"/>
                      <a:pt x="48" y="55"/>
                      <a:pt x="17" y="77"/>
                    </a:cubicBezTo>
                    <a:cubicBezTo>
                      <a:pt x="8" y="104"/>
                      <a:pt x="0" y="113"/>
                      <a:pt x="22" y="135"/>
                    </a:cubicBezTo>
                  </a:path>
                </a:pathLst>
              </a:custGeom>
              <a:noFill/>
              <a:ln w="9525">
                <a:solidFill>
                  <a:srgbClr val="66CCFF"/>
                </a:solidFill>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24636" name="Freeform 38"/>
              <p:cNvSpPr>
                <a:spLocks/>
              </p:cNvSpPr>
              <p:nvPr/>
            </p:nvSpPr>
            <p:spPr bwMode="auto">
              <a:xfrm>
                <a:off x="3150" y="602"/>
                <a:ext cx="72" cy="53"/>
              </a:xfrm>
              <a:custGeom>
                <a:avLst/>
                <a:gdLst>
                  <a:gd name="T0" fmla="*/ 0 w 72"/>
                  <a:gd name="T1" fmla="*/ 0 h 53"/>
                  <a:gd name="T2" fmla="*/ 39 w 72"/>
                  <a:gd name="T3" fmla="*/ 24 h 53"/>
                  <a:gd name="T4" fmla="*/ 53 w 72"/>
                  <a:gd name="T5" fmla="*/ 29 h 53"/>
                  <a:gd name="T6" fmla="*/ 72 w 72"/>
                  <a:gd name="T7" fmla="*/ 53 h 53"/>
                  <a:gd name="T8" fmla="*/ 0 60000 65536"/>
                  <a:gd name="T9" fmla="*/ 0 60000 65536"/>
                  <a:gd name="T10" fmla="*/ 0 60000 65536"/>
                  <a:gd name="T11" fmla="*/ 0 60000 65536"/>
                  <a:gd name="T12" fmla="*/ 0 w 72"/>
                  <a:gd name="T13" fmla="*/ 0 h 53"/>
                  <a:gd name="T14" fmla="*/ 72 w 72"/>
                  <a:gd name="T15" fmla="*/ 53 h 53"/>
                </a:gdLst>
                <a:ahLst/>
                <a:cxnLst>
                  <a:cxn ang="T8">
                    <a:pos x="T0" y="T1"/>
                  </a:cxn>
                  <a:cxn ang="T9">
                    <a:pos x="T2" y="T3"/>
                  </a:cxn>
                  <a:cxn ang="T10">
                    <a:pos x="T4" y="T5"/>
                  </a:cxn>
                  <a:cxn ang="T11">
                    <a:pos x="T6" y="T7"/>
                  </a:cxn>
                </a:cxnLst>
                <a:rect l="T12" t="T13" r="T14" b="T15"/>
                <a:pathLst>
                  <a:path w="72" h="53">
                    <a:moveTo>
                      <a:pt x="0" y="0"/>
                    </a:moveTo>
                    <a:cubicBezTo>
                      <a:pt x="16" y="22"/>
                      <a:pt x="4" y="12"/>
                      <a:pt x="39" y="24"/>
                    </a:cubicBezTo>
                    <a:cubicBezTo>
                      <a:pt x="44" y="26"/>
                      <a:pt x="53" y="29"/>
                      <a:pt x="53" y="29"/>
                    </a:cubicBezTo>
                    <a:cubicBezTo>
                      <a:pt x="71" y="45"/>
                      <a:pt x="65" y="37"/>
                      <a:pt x="72" y="53"/>
                    </a:cubicBezTo>
                  </a:path>
                </a:pathLst>
              </a:custGeom>
              <a:noFill/>
              <a:ln w="9525">
                <a:solidFill>
                  <a:srgbClr val="66CCFF"/>
                </a:solidFill>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24637" name="Freeform 39"/>
              <p:cNvSpPr>
                <a:spLocks/>
              </p:cNvSpPr>
              <p:nvPr/>
            </p:nvSpPr>
            <p:spPr bwMode="auto">
              <a:xfrm>
                <a:off x="3146" y="495"/>
                <a:ext cx="62" cy="101"/>
              </a:xfrm>
              <a:custGeom>
                <a:avLst/>
                <a:gdLst>
                  <a:gd name="T0" fmla="*/ 0 w 62"/>
                  <a:gd name="T1" fmla="*/ 0 h 101"/>
                  <a:gd name="T2" fmla="*/ 28 w 62"/>
                  <a:gd name="T3" fmla="*/ 19 h 101"/>
                  <a:gd name="T4" fmla="*/ 33 w 62"/>
                  <a:gd name="T5" fmla="*/ 34 h 101"/>
                  <a:gd name="T6" fmla="*/ 62 w 62"/>
                  <a:gd name="T7" fmla="*/ 101 h 101"/>
                  <a:gd name="T8" fmla="*/ 0 60000 65536"/>
                  <a:gd name="T9" fmla="*/ 0 60000 65536"/>
                  <a:gd name="T10" fmla="*/ 0 60000 65536"/>
                  <a:gd name="T11" fmla="*/ 0 60000 65536"/>
                  <a:gd name="T12" fmla="*/ 0 w 62"/>
                  <a:gd name="T13" fmla="*/ 0 h 101"/>
                  <a:gd name="T14" fmla="*/ 62 w 62"/>
                  <a:gd name="T15" fmla="*/ 101 h 101"/>
                </a:gdLst>
                <a:ahLst/>
                <a:cxnLst>
                  <a:cxn ang="T8">
                    <a:pos x="T0" y="T1"/>
                  </a:cxn>
                  <a:cxn ang="T9">
                    <a:pos x="T2" y="T3"/>
                  </a:cxn>
                  <a:cxn ang="T10">
                    <a:pos x="T4" y="T5"/>
                  </a:cxn>
                  <a:cxn ang="T11">
                    <a:pos x="T6" y="T7"/>
                  </a:cxn>
                </a:cxnLst>
                <a:rect l="T12" t="T13" r="T14" b="T15"/>
                <a:pathLst>
                  <a:path w="62" h="101">
                    <a:moveTo>
                      <a:pt x="0" y="0"/>
                    </a:moveTo>
                    <a:cubicBezTo>
                      <a:pt x="9" y="6"/>
                      <a:pt x="19" y="13"/>
                      <a:pt x="28" y="19"/>
                    </a:cubicBezTo>
                    <a:cubicBezTo>
                      <a:pt x="32" y="22"/>
                      <a:pt x="31" y="29"/>
                      <a:pt x="33" y="34"/>
                    </a:cubicBezTo>
                    <a:cubicBezTo>
                      <a:pt x="44" y="56"/>
                      <a:pt x="51" y="79"/>
                      <a:pt x="62" y="101"/>
                    </a:cubicBezTo>
                  </a:path>
                </a:pathLst>
              </a:custGeom>
              <a:noFill/>
              <a:ln w="9525">
                <a:solidFill>
                  <a:srgbClr val="66CCFF"/>
                </a:solidFill>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24638" name="Freeform 40"/>
              <p:cNvSpPr>
                <a:spLocks/>
              </p:cNvSpPr>
              <p:nvPr/>
            </p:nvSpPr>
            <p:spPr bwMode="auto">
              <a:xfrm>
                <a:off x="3189" y="505"/>
                <a:ext cx="105" cy="48"/>
              </a:xfrm>
              <a:custGeom>
                <a:avLst/>
                <a:gdLst>
                  <a:gd name="T0" fmla="*/ 0 w 105"/>
                  <a:gd name="T1" fmla="*/ 48 h 48"/>
                  <a:gd name="T2" fmla="*/ 29 w 105"/>
                  <a:gd name="T3" fmla="*/ 38 h 48"/>
                  <a:gd name="T4" fmla="*/ 53 w 105"/>
                  <a:gd name="T5" fmla="*/ 14 h 48"/>
                  <a:gd name="T6" fmla="*/ 105 w 105"/>
                  <a:gd name="T7" fmla="*/ 0 h 48"/>
                  <a:gd name="T8" fmla="*/ 0 60000 65536"/>
                  <a:gd name="T9" fmla="*/ 0 60000 65536"/>
                  <a:gd name="T10" fmla="*/ 0 60000 65536"/>
                  <a:gd name="T11" fmla="*/ 0 60000 65536"/>
                  <a:gd name="T12" fmla="*/ 0 w 105"/>
                  <a:gd name="T13" fmla="*/ 0 h 48"/>
                  <a:gd name="T14" fmla="*/ 105 w 105"/>
                  <a:gd name="T15" fmla="*/ 48 h 48"/>
                </a:gdLst>
                <a:ahLst/>
                <a:cxnLst>
                  <a:cxn ang="T8">
                    <a:pos x="T0" y="T1"/>
                  </a:cxn>
                  <a:cxn ang="T9">
                    <a:pos x="T2" y="T3"/>
                  </a:cxn>
                  <a:cxn ang="T10">
                    <a:pos x="T4" y="T5"/>
                  </a:cxn>
                  <a:cxn ang="T11">
                    <a:pos x="T6" y="T7"/>
                  </a:cxn>
                </a:cxnLst>
                <a:rect l="T12" t="T13" r="T14" b="T15"/>
                <a:pathLst>
                  <a:path w="105" h="48">
                    <a:moveTo>
                      <a:pt x="0" y="48"/>
                    </a:moveTo>
                    <a:cubicBezTo>
                      <a:pt x="10" y="45"/>
                      <a:pt x="21" y="44"/>
                      <a:pt x="29" y="38"/>
                    </a:cubicBezTo>
                    <a:cubicBezTo>
                      <a:pt x="38" y="31"/>
                      <a:pt x="43" y="20"/>
                      <a:pt x="53" y="14"/>
                    </a:cubicBezTo>
                    <a:cubicBezTo>
                      <a:pt x="64" y="7"/>
                      <a:pt x="91" y="0"/>
                      <a:pt x="105" y="0"/>
                    </a:cubicBezTo>
                  </a:path>
                </a:pathLst>
              </a:custGeom>
              <a:noFill/>
              <a:ln w="9525">
                <a:solidFill>
                  <a:srgbClr val="66CCFF"/>
                </a:solidFill>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24639" name="Freeform 41"/>
              <p:cNvSpPr>
                <a:spLocks/>
              </p:cNvSpPr>
              <p:nvPr/>
            </p:nvSpPr>
            <p:spPr bwMode="auto">
              <a:xfrm>
                <a:off x="4015" y="498"/>
                <a:ext cx="43" cy="38"/>
              </a:xfrm>
              <a:custGeom>
                <a:avLst/>
                <a:gdLst>
                  <a:gd name="T0" fmla="*/ 0 w 62"/>
                  <a:gd name="T1" fmla="*/ 0 h 101"/>
                  <a:gd name="T2" fmla="*/ 1 w 62"/>
                  <a:gd name="T3" fmla="*/ 0 h 101"/>
                  <a:gd name="T4" fmla="*/ 1 w 62"/>
                  <a:gd name="T5" fmla="*/ 0 h 101"/>
                  <a:gd name="T6" fmla="*/ 1 w 62"/>
                  <a:gd name="T7" fmla="*/ 0 h 101"/>
                  <a:gd name="T8" fmla="*/ 0 60000 65536"/>
                  <a:gd name="T9" fmla="*/ 0 60000 65536"/>
                  <a:gd name="T10" fmla="*/ 0 60000 65536"/>
                  <a:gd name="T11" fmla="*/ 0 60000 65536"/>
                  <a:gd name="T12" fmla="*/ 0 w 62"/>
                  <a:gd name="T13" fmla="*/ 0 h 101"/>
                  <a:gd name="T14" fmla="*/ 62 w 62"/>
                  <a:gd name="T15" fmla="*/ 101 h 101"/>
                </a:gdLst>
                <a:ahLst/>
                <a:cxnLst>
                  <a:cxn ang="T8">
                    <a:pos x="T0" y="T1"/>
                  </a:cxn>
                  <a:cxn ang="T9">
                    <a:pos x="T2" y="T3"/>
                  </a:cxn>
                  <a:cxn ang="T10">
                    <a:pos x="T4" y="T5"/>
                  </a:cxn>
                  <a:cxn ang="T11">
                    <a:pos x="T6" y="T7"/>
                  </a:cxn>
                </a:cxnLst>
                <a:rect l="T12" t="T13" r="T14" b="T15"/>
                <a:pathLst>
                  <a:path w="62" h="101">
                    <a:moveTo>
                      <a:pt x="0" y="0"/>
                    </a:moveTo>
                    <a:cubicBezTo>
                      <a:pt x="9" y="6"/>
                      <a:pt x="19" y="13"/>
                      <a:pt x="28" y="19"/>
                    </a:cubicBezTo>
                    <a:cubicBezTo>
                      <a:pt x="32" y="22"/>
                      <a:pt x="31" y="29"/>
                      <a:pt x="33" y="34"/>
                    </a:cubicBezTo>
                    <a:cubicBezTo>
                      <a:pt x="44" y="56"/>
                      <a:pt x="51" y="79"/>
                      <a:pt x="62" y="101"/>
                    </a:cubicBezTo>
                  </a:path>
                </a:pathLst>
              </a:custGeom>
              <a:noFill/>
              <a:ln w="9525">
                <a:solidFill>
                  <a:srgbClr val="66CCFF"/>
                </a:solidFill>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24640" name="Freeform 42"/>
              <p:cNvSpPr>
                <a:spLocks/>
              </p:cNvSpPr>
              <p:nvPr/>
            </p:nvSpPr>
            <p:spPr bwMode="auto">
              <a:xfrm>
                <a:off x="3938" y="522"/>
                <a:ext cx="215" cy="105"/>
              </a:xfrm>
              <a:custGeom>
                <a:avLst/>
                <a:gdLst>
                  <a:gd name="T0" fmla="*/ 0 w 105"/>
                  <a:gd name="T1" fmla="*/ 576678 h 48"/>
                  <a:gd name="T2" fmla="*/ 156981 w 105"/>
                  <a:gd name="T3" fmla="*/ 456562 h 48"/>
                  <a:gd name="T4" fmla="*/ 289304 w 105"/>
                  <a:gd name="T5" fmla="*/ 170955 h 48"/>
                  <a:gd name="T6" fmla="*/ 570155 w 105"/>
                  <a:gd name="T7" fmla="*/ 0 h 48"/>
                  <a:gd name="T8" fmla="*/ 0 60000 65536"/>
                  <a:gd name="T9" fmla="*/ 0 60000 65536"/>
                  <a:gd name="T10" fmla="*/ 0 60000 65536"/>
                  <a:gd name="T11" fmla="*/ 0 60000 65536"/>
                  <a:gd name="T12" fmla="*/ 0 w 105"/>
                  <a:gd name="T13" fmla="*/ 0 h 48"/>
                  <a:gd name="T14" fmla="*/ 105 w 105"/>
                  <a:gd name="T15" fmla="*/ 48 h 48"/>
                </a:gdLst>
                <a:ahLst/>
                <a:cxnLst>
                  <a:cxn ang="T8">
                    <a:pos x="T0" y="T1"/>
                  </a:cxn>
                  <a:cxn ang="T9">
                    <a:pos x="T2" y="T3"/>
                  </a:cxn>
                  <a:cxn ang="T10">
                    <a:pos x="T4" y="T5"/>
                  </a:cxn>
                  <a:cxn ang="T11">
                    <a:pos x="T6" y="T7"/>
                  </a:cxn>
                </a:cxnLst>
                <a:rect l="T12" t="T13" r="T14" b="T15"/>
                <a:pathLst>
                  <a:path w="105" h="48">
                    <a:moveTo>
                      <a:pt x="0" y="48"/>
                    </a:moveTo>
                    <a:cubicBezTo>
                      <a:pt x="10" y="45"/>
                      <a:pt x="21" y="44"/>
                      <a:pt x="29" y="38"/>
                    </a:cubicBezTo>
                    <a:cubicBezTo>
                      <a:pt x="38" y="31"/>
                      <a:pt x="43" y="20"/>
                      <a:pt x="53" y="14"/>
                    </a:cubicBezTo>
                    <a:cubicBezTo>
                      <a:pt x="64" y="7"/>
                      <a:pt x="91" y="0"/>
                      <a:pt x="105" y="0"/>
                    </a:cubicBezTo>
                  </a:path>
                </a:pathLst>
              </a:custGeom>
              <a:noFill/>
              <a:ln w="9525">
                <a:solidFill>
                  <a:srgbClr val="66CCFF"/>
                </a:solidFill>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24641" name="Freeform 43"/>
              <p:cNvSpPr>
                <a:spLocks/>
              </p:cNvSpPr>
              <p:nvPr/>
            </p:nvSpPr>
            <p:spPr bwMode="auto">
              <a:xfrm>
                <a:off x="3476" y="503"/>
                <a:ext cx="48" cy="48"/>
              </a:xfrm>
              <a:custGeom>
                <a:avLst/>
                <a:gdLst>
                  <a:gd name="T0" fmla="*/ 0 w 62"/>
                  <a:gd name="T1" fmla="*/ 0 h 101"/>
                  <a:gd name="T2" fmla="*/ 2 w 62"/>
                  <a:gd name="T3" fmla="*/ 0 h 101"/>
                  <a:gd name="T4" fmla="*/ 2 w 62"/>
                  <a:gd name="T5" fmla="*/ 0 h 101"/>
                  <a:gd name="T6" fmla="*/ 3 w 62"/>
                  <a:gd name="T7" fmla="*/ 0 h 101"/>
                  <a:gd name="T8" fmla="*/ 0 60000 65536"/>
                  <a:gd name="T9" fmla="*/ 0 60000 65536"/>
                  <a:gd name="T10" fmla="*/ 0 60000 65536"/>
                  <a:gd name="T11" fmla="*/ 0 60000 65536"/>
                  <a:gd name="T12" fmla="*/ 0 w 62"/>
                  <a:gd name="T13" fmla="*/ 0 h 101"/>
                  <a:gd name="T14" fmla="*/ 62 w 62"/>
                  <a:gd name="T15" fmla="*/ 101 h 101"/>
                </a:gdLst>
                <a:ahLst/>
                <a:cxnLst>
                  <a:cxn ang="T8">
                    <a:pos x="T0" y="T1"/>
                  </a:cxn>
                  <a:cxn ang="T9">
                    <a:pos x="T2" y="T3"/>
                  </a:cxn>
                  <a:cxn ang="T10">
                    <a:pos x="T4" y="T5"/>
                  </a:cxn>
                  <a:cxn ang="T11">
                    <a:pos x="T6" y="T7"/>
                  </a:cxn>
                </a:cxnLst>
                <a:rect l="T12" t="T13" r="T14" b="T15"/>
                <a:pathLst>
                  <a:path w="62" h="101">
                    <a:moveTo>
                      <a:pt x="0" y="0"/>
                    </a:moveTo>
                    <a:cubicBezTo>
                      <a:pt x="9" y="6"/>
                      <a:pt x="19" y="13"/>
                      <a:pt x="28" y="19"/>
                    </a:cubicBezTo>
                    <a:cubicBezTo>
                      <a:pt x="32" y="22"/>
                      <a:pt x="31" y="29"/>
                      <a:pt x="33" y="34"/>
                    </a:cubicBezTo>
                    <a:cubicBezTo>
                      <a:pt x="44" y="56"/>
                      <a:pt x="51" y="79"/>
                      <a:pt x="62" y="101"/>
                    </a:cubicBezTo>
                  </a:path>
                </a:pathLst>
              </a:custGeom>
              <a:noFill/>
              <a:ln w="9525">
                <a:solidFill>
                  <a:srgbClr val="66CCFF"/>
                </a:solidFill>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24642" name="Freeform 44"/>
              <p:cNvSpPr>
                <a:spLocks/>
              </p:cNvSpPr>
              <p:nvPr/>
            </p:nvSpPr>
            <p:spPr bwMode="auto">
              <a:xfrm>
                <a:off x="3410" y="522"/>
                <a:ext cx="235" cy="96"/>
              </a:xfrm>
              <a:custGeom>
                <a:avLst/>
                <a:gdLst>
                  <a:gd name="T0" fmla="*/ 0 w 105"/>
                  <a:gd name="T1" fmla="*/ 196608 h 48"/>
                  <a:gd name="T2" fmla="*/ 457603 w 105"/>
                  <a:gd name="T3" fmla="*/ 155648 h 48"/>
                  <a:gd name="T4" fmla="*/ 838554 w 105"/>
                  <a:gd name="T5" fmla="*/ 57344 h 48"/>
                  <a:gd name="T6" fmla="*/ 1658218 w 105"/>
                  <a:gd name="T7" fmla="*/ 0 h 48"/>
                  <a:gd name="T8" fmla="*/ 0 60000 65536"/>
                  <a:gd name="T9" fmla="*/ 0 60000 65536"/>
                  <a:gd name="T10" fmla="*/ 0 60000 65536"/>
                  <a:gd name="T11" fmla="*/ 0 60000 65536"/>
                  <a:gd name="T12" fmla="*/ 0 w 105"/>
                  <a:gd name="T13" fmla="*/ 0 h 48"/>
                  <a:gd name="T14" fmla="*/ 105 w 105"/>
                  <a:gd name="T15" fmla="*/ 48 h 48"/>
                </a:gdLst>
                <a:ahLst/>
                <a:cxnLst>
                  <a:cxn ang="T8">
                    <a:pos x="T0" y="T1"/>
                  </a:cxn>
                  <a:cxn ang="T9">
                    <a:pos x="T2" y="T3"/>
                  </a:cxn>
                  <a:cxn ang="T10">
                    <a:pos x="T4" y="T5"/>
                  </a:cxn>
                  <a:cxn ang="T11">
                    <a:pos x="T6" y="T7"/>
                  </a:cxn>
                </a:cxnLst>
                <a:rect l="T12" t="T13" r="T14" b="T15"/>
                <a:pathLst>
                  <a:path w="105" h="48">
                    <a:moveTo>
                      <a:pt x="0" y="48"/>
                    </a:moveTo>
                    <a:cubicBezTo>
                      <a:pt x="10" y="45"/>
                      <a:pt x="21" y="44"/>
                      <a:pt x="29" y="38"/>
                    </a:cubicBezTo>
                    <a:cubicBezTo>
                      <a:pt x="38" y="31"/>
                      <a:pt x="43" y="20"/>
                      <a:pt x="53" y="14"/>
                    </a:cubicBezTo>
                    <a:cubicBezTo>
                      <a:pt x="64" y="7"/>
                      <a:pt x="91" y="0"/>
                      <a:pt x="105" y="0"/>
                    </a:cubicBezTo>
                  </a:path>
                </a:pathLst>
              </a:custGeom>
              <a:noFill/>
              <a:ln w="9525">
                <a:solidFill>
                  <a:srgbClr val="66CCFF"/>
                </a:solidFill>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24643" name="Freeform 45"/>
              <p:cNvSpPr>
                <a:spLocks/>
              </p:cNvSpPr>
              <p:nvPr/>
            </p:nvSpPr>
            <p:spPr bwMode="auto">
              <a:xfrm>
                <a:off x="3482" y="728"/>
                <a:ext cx="206" cy="149"/>
              </a:xfrm>
              <a:custGeom>
                <a:avLst/>
                <a:gdLst>
                  <a:gd name="T0" fmla="*/ 0 w 206"/>
                  <a:gd name="T1" fmla="*/ 0 h 149"/>
                  <a:gd name="T2" fmla="*/ 96 w 206"/>
                  <a:gd name="T3" fmla="*/ 14 h 149"/>
                  <a:gd name="T4" fmla="*/ 163 w 206"/>
                  <a:gd name="T5" fmla="*/ 33 h 149"/>
                  <a:gd name="T6" fmla="*/ 177 w 206"/>
                  <a:gd name="T7" fmla="*/ 149 h 149"/>
                  <a:gd name="T8" fmla="*/ 0 60000 65536"/>
                  <a:gd name="T9" fmla="*/ 0 60000 65536"/>
                  <a:gd name="T10" fmla="*/ 0 60000 65536"/>
                  <a:gd name="T11" fmla="*/ 0 60000 65536"/>
                  <a:gd name="T12" fmla="*/ 0 w 206"/>
                  <a:gd name="T13" fmla="*/ 0 h 149"/>
                  <a:gd name="T14" fmla="*/ 206 w 206"/>
                  <a:gd name="T15" fmla="*/ 149 h 149"/>
                </a:gdLst>
                <a:ahLst/>
                <a:cxnLst>
                  <a:cxn ang="T8">
                    <a:pos x="T0" y="T1"/>
                  </a:cxn>
                  <a:cxn ang="T9">
                    <a:pos x="T2" y="T3"/>
                  </a:cxn>
                  <a:cxn ang="T10">
                    <a:pos x="T4" y="T5"/>
                  </a:cxn>
                  <a:cxn ang="T11">
                    <a:pos x="T6" y="T7"/>
                  </a:cxn>
                </a:cxnLst>
                <a:rect l="T12" t="T13" r="T14" b="T15"/>
                <a:pathLst>
                  <a:path w="206" h="149">
                    <a:moveTo>
                      <a:pt x="0" y="0"/>
                    </a:moveTo>
                    <a:cubicBezTo>
                      <a:pt x="30" y="11"/>
                      <a:pt x="64" y="11"/>
                      <a:pt x="96" y="14"/>
                    </a:cubicBezTo>
                    <a:cubicBezTo>
                      <a:pt x="119" y="19"/>
                      <a:pt x="140" y="27"/>
                      <a:pt x="163" y="33"/>
                    </a:cubicBezTo>
                    <a:cubicBezTo>
                      <a:pt x="206" y="64"/>
                      <a:pt x="177" y="105"/>
                      <a:pt x="177" y="149"/>
                    </a:cubicBezTo>
                  </a:path>
                </a:pathLst>
              </a:custGeom>
              <a:noFill/>
              <a:ln w="9525">
                <a:solidFill>
                  <a:srgbClr val="66CCFF"/>
                </a:solidFill>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24644" name="Freeform 46"/>
              <p:cNvSpPr>
                <a:spLocks/>
              </p:cNvSpPr>
              <p:nvPr/>
            </p:nvSpPr>
            <p:spPr bwMode="auto">
              <a:xfrm>
                <a:off x="3592" y="653"/>
                <a:ext cx="76" cy="103"/>
              </a:xfrm>
              <a:custGeom>
                <a:avLst/>
                <a:gdLst>
                  <a:gd name="T0" fmla="*/ 76 w 76"/>
                  <a:gd name="T1" fmla="*/ 0 h 103"/>
                  <a:gd name="T2" fmla="*/ 18 w 76"/>
                  <a:gd name="T3" fmla="*/ 34 h 103"/>
                  <a:gd name="T4" fmla="*/ 8 w 76"/>
                  <a:gd name="T5" fmla="*/ 63 h 103"/>
                  <a:gd name="T6" fmla="*/ 18 w 76"/>
                  <a:gd name="T7" fmla="*/ 101 h 103"/>
                  <a:gd name="T8" fmla="*/ 0 60000 65536"/>
                  <a:gd name="T9" fmla="*/ 0 60000 65536"/>
                  <a:gd name="T10" fmla="*/ 0 60000 65536"/>
                  <a:gd name="T11" fmla="*/ 0 60000 65536"/>
                  <a:gd name="T12" fmla="*/ 0 w 76"/>
                  <a:gd name="T13" fmla="*/ 0 h 103"/>
                  <a:gd name="T14" fmla="*/ 76 w 76"/>
                  <a:gd name="T15" fmla="*/ 103 h 103"/>
                </a:gdLst>
                <a:ahLst/>
                <a:cxnLst>
                  <a:cxn ang="T8">
                    <a:pos x="T0" y="T1"/>
                  </a:cxn>
                  <a:cxn ang="T9">
                    <a:pos x="T2" y="T3"/>
                  </a:cxn>
                  <a:cxn ang="T10">
                    <a:pos x="T4" y="T5"/>
                  </a:cxn>
                  <a:cxn ang="T11">
                    <a:pos x="T6" y="T7"/>
                  </a:cxn>
                </a:cxnLst>
                <a:rect l="T12" t="T13" r="T14" b="T15"/>
                <a:pathLst>
                  <a:path w="76" h="103">
                    <a:moveTo>
                      <a:pt x="76" y="0"/>
                    </a:moveTo>
                    <a:cubicBezTo>
                      <a:pt x="53" y="6"/>
                      <a:pt x="29" y="10"/>
                      <a:pt x="18" y="34"/>
                    </a:cubicBezTo>
                    <a:cubicBezTo>
                      <a:pt x="14" y="43"/>
                      <a:pt x="8" y="63"/>
                      <a:pt x="8" y="63"/>
                    </a:cubicBezTo>
                    <a:cubicBezTo>
                      <a:pt x="13" y="103"/>
                      <a:pt x="0" y="101"/>
                      <a:pt x="18" y="101"/>
                    </a:cubicBezTo>
                  </a:path>
                </a:pathLst>
              </a:custGeom>
              <a:noFill/>
              <a:ln w="9525">
                <a:solidFill>
                  <a:srgbClr val="66CCFF"/>
                </a:solidFill>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24645" name="Freeform 47"/>
              <p:cNvSpPr>
                <a:spLocks/>
              </p:cNvSpPr>
              <p:nvPr/>
            </p:nvSpPr>
            <p:spPr bwMode="auto">
              <a:xfrm>
                <a:off x="1363" y="2082"/>
                <a:ext cx="345" cy="241"/>
              </a:xfrm>
              <a:custGeom>
                <a:avLst/>
                <a:gdLst>
                  <a:gd name="T0" fmla="*/ 336 w 345"/>
                  <a:gd name="T1" fmla="*/ 0 h 241"/>
                  <a:gd name="T2" fmla="*/ 63 w 345"/>
                  <a:gd name="T3" fmla="*/ 96 h 241"/>
                  <a:gd name="T4" fmla="*/ 18 w 345"/>
                  <a:gd name="T5" fmla="*/ 141 h 241"/>
                  <a:gd name="T6" fmla="*/ 30 w 345"/>
                  <a:gd name="T7" fmla="*/ 192 h 241"/>
                  <a:gd name="T8" fmla="*/ 69 w 345"/>
                  <a:gd name="T9" fmla="*/ 216 h 241"/>
                  <a:gd name="T10" fmla="*/ 196 w 345"/>
                  <a:gd name="T11" fmla="*/ 238 h 241"/>
                  <a:gd name="T12" fmla="*/ 335 w 345"/>
                  <a:gd name="T13" fmla="*/ 214 h 241"/>
                  <a:gd name="T14" fmla="*/ 320 w 345"/>
                  <a:gd name="T15" fmla="*/ 180 h 241"/>
                  <a:gd name="T16" fmla="*/ 181 w 345"/>
                  <a:gd name="T17" fmla="*/ 175 h 241"/>
                  <a:gd name="T18" fmla="*/ 87 w 345"/>
                  <a:gd name="T19" fmla="*/ 165 h 241"/>
                  <a:gd name="T20" fmla="*/ 87 w 345"/>
                  <a:gd name="T21" fmla="*/ 114 h 241"/>
                  <a:gd name="T22" fmla="*/ 180 w 345"/>
                  <a:gd name="T23" fmla="*/ 57 h 241"/>
                  <a:gd name="T24" fmla="*/ 336 w 345"/>
                  <a:gd name="T25" fmla="*/ 0 h 24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45"/>
                  <a:gd name="T40" fmla="*/ 0 h 241"/>
                  <a:gd name="T41" fmla="*/ 345 w 345"/>
                  <a:gd name="T42" fmla="*/ 241 h 24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45" h="241">
                    <a:moveTo>
                      <a:pt x="336" y="0"/>
                    </a:moveTo>
                    <a:cubicBezTo>
                      <a:pt x="317" y="6"/>
                      <a:pt x="116" y="73"/>
                      <a:pt x="63" y="96"/>
                    </a:cubicBezTo>
                    <a:cubicBezTo>
                      <a:pt x="42" y="117"/>
                      <a:pt x="28" y="113"/>
                      <a:pt x="18" y="141"/>
                    </a:cubicBezTo>
                    <a:cubicBezTo>
                      <a:pt x="21" y="156"/>
                      <a:pt x="0" y="176"/>
                      <a:pt x="30" y="192"/>
                    </a:cubicBezTo>
                    <a:cubicBezTo>
                      <a:pt x="38" y="204"/>
                      <a:pt x="41" y="208"/>
                      <a:pt x="69" y="216"/>
                    </a:cubicBezTo>
                    <a:cubicBezTo>
                      <a:pt x="97" y="224"/>
                      <a:pt x="152" y="238"/>
                      <a:pt x="196" y="238"/>
                    </a:cubicBezTo>
                    <a:cubicBezTo>
                      <a:pt x="251" y="235"/>
                      <a:pt x="291" y="241"/>
                      <a:pt x="335" y="214"/>
                    </a:cubicBezTo>
                    <a:cubicBezTo>
                      <a:pt x="345" y="198"/>
                      <a:pt x="345" y="182"/>
                      <a:pt x="320" y="180"/>
                    </a:cubicBezTo>
                    <a:cubicBezTo>
                      <a:pt x="274" y="177"/>
                      <a:pt x="227" y="177"/>
                      <a:pt x="181" y="175"/>
                    </a:cubicBezTo>
                    <a:cubicBezTo>
                      <a:pt x="148" y="171"/>
                      <a:pt x="97" y="179"/>
                      <a:pt x="87" y="165"/>
                    </a:cubicBezTo>
                    <a:cubicBezTo>
                      <a:pt x="75" y="155"/>
                      <a:pt x="71" y="131"/>
                      <a:pt x="87" y="114"/>
                    </a:cubicBezTo>
                    <a:cubicBezTo>
                      <a:pt x="102" y="96"/>
                      <a:pt x="149" y="71"/>
                      <a:pt x="180" y="57"/>
                    </a:cubicBezTo>
                    <a:cubicBezTo>
                      <a:pt x="221" y="38"/>
                      <a:pt x="327" y="6"/>
                      <a:pt x="336" y="0"/>
                    </a:cubicBezTo>
                    <a:close/>
                  </a:path>
                </a:pathLst>
              </a:custGeom>
              <a:solidFill>
                <a:srgbClr val="66CCFF"/>
              </a:solidFill>
              <a:ln w="9525">
                <a:solidFill>
                  <a:srgbClr val="66CCFF"/>
                </a:solidFill>
                <a:round/>
                <a:headEnd/>
                <a:tailEnd/>
              </a:ln>
            </p:spPr>
            <p:txBody>
              <a:bodyPr/>
              <a:lstStyle/>
              <a:p>
                <a:endParaRPr lang="fr-FR"/>
              </a:p>
            </p:txBody>
          </p:sp>
          <p:sp>
            <p:nvSpPr>
              <p:cNvPr id="24646" name="Freeform 48"/>
              <p:cNvSpPr>
                <a:spLocks/>
              </p:cNvSpPr>
              <p:nvPr/>
            </p:nvSpPr>
            <p:spPr bwMode="auto">
              <a:xfrm>
                <a:off x="1984" y="1822"/>
                <a:ext cx="336" cy="219"/>
              </a:xfrm>
              <a:custGeom>
                <a:avLst/>
                <a:gdLst>
                  <a:gd name="T0" fmla="*/ 336 w 336"/>
                  <a:gd name="T1" fmla="*/ 0 h 219"/>
                  <a:gd name="T2" fmla="*/ 259 w 336"/>
                  <a:gd name="T3" fmla="*/ 28 h 219"/>
                  <a:gd name="T4" fmla="*/ 216 w 336"/>
                  <a:gd name="T5" fmla="*/ 48 h 219"/>
                  <a:gd name="T6" fmla="*/ 62 w 336"/>
                  <a:gd name="T7" fmla="*/ 100 h 219"/>
                  <a:gd name="T8" fmla="*/ 19 w 336"/>
                  <a:gd name="T9" fmla="*/ 120 h 219"/>
                  <a:gd name="T10" fmla="*/ 62 w 336"/>
                  <a:gd name="T11" fmla="*/ 196 h 219"/>
                  <a:gd name="T12" fmla="*/ 115 w 336"/>
                  <a:gd name="T13" fmla="*/ 201 h 219"/>
                  <a:gd name="T14" fmla="*/ 110 w 336"/>
                  <a:gd name="T15" fmla="*/ 182 h 219"/>
                  <a:gd name="T16" fmla="*/ 72 w 336"/>
                  <a:gd name="T17" fmla="*/ 177 h 219"/>
                  <a:gd name="T18" fmla="*/ 62 w 336"/>
                  <a:gd name="T19" fmla="*/ 148 h 219"/>
                  <a:gd name="T20" fmla="*/ 173 w 336"/>
                  <a:gd name="T21" fmla="*/ 115 h 219"/>
                  <a:gd name="T22" fmla="*/ 202 w 336"/>
                  <a:gd name="T23" fmla="*/ 96 h 219"/>
                  <a:gd name="T24" fmla="*/ 226 w 336"/>
                  <a:gd name="T25" fmla="*/ 67 h 219"/>
                  <a:gd name="T26" fmla="*/ 336 w 336"/>
                  <a:gd name="T27" fmla="*/ 0 h 21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36"/>
                  <a:gd name="T43" fmla="*/ 0 h 219"/>
                  <a:gd name="T44" fmla="*/ 336 w 336"/>
                  <a:gd name="T45" fmla="*/ 219 h 21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36" h="219">
                    <a:moveTo>
                      <a:pt x="336" y="0"/>
                    </a:moveTo>
                    <a:cubicBezTo>
                      <a:pt x="313" y="15"/>
                      <a:pt x="285" y="20"/>
                      <a:pt x="259" y="28"/>
                    </a:cubicBezTo>
                    <a:cubicBezTo>
                      <a:pt x="243" y="33"/>
                      <a:pt x="231" y="42"/>
                      <a:pt x="216" y="48"/>
                    </a:cubicBezTo>
                    <a:cubicBezTo>
                      <a:pt x="187" y="89"/>
                      <a:pt x="108" y="95"/>
                      <a:pt x="62" y="100"/>
                    </a:cubicBezTo>
                    <a:cubicBezTo>
                      <a:pt x="46" y="106"/>
                      <a:pt x="35" y="115"/>
                      <a:pt x="19" y="120"/>
                    </a:cubicBezTo>
                    <a:cubicBezTo>
                      <a:pt x="0" y="174"/>
                      <a:pt x="20" y="184"/>
                      <a:pt x="62" y="196"/>
                    </a:cubicBezTo>
                    <a:cubicBezTo>
                      <a:pt x="79" y="207"/>
                      <a:pt x="90" y="219"/>
                      <a:pt x="115" y="201"/>
                    </a:cubicBezTo>
                    <a:cubicBezTo>
                      <a:pt x="120" y="197"/>
                      <a:pt x="116" y="185"/>
                      <a:pt x="110" y="182"/>
                    </a:cubicBezTo>
                    <a:cubicBezTo>
                      <a:pt x="99" y="176"/>
                      <a:pt x="85" y="179"/>
                      <a:pt x="72" y="177"/>
                    </a:cubicBezTo>
                    <a:cubicBezTo>
                      <a:pt x="69" y="167"/>
                      <a:pt x="52" y="151"/>
                      <a:pt x="62" y="148"/>
                    </a:cubicBezTo>
                    <a:cubicBezTo>
                      <a:pt x="99" y="138"/>
                      <a:pt x="137" y="127"/>
                      <a:pt x="173" y="115"/>
                    </a:cubicBezTo>
                    <a:cubicBezTo>
                      <a:pt x="182" y="108"/>
                      <a:pt x="194" y="104"/>
                      <a:pt x="202" y="96"/>
                    </a:cubicBezTo>
                    <a:cubicBezTo>
                      <a:pt x="239" y="59"/>
                      <a:pt x="178" y="104"/>
                      <a:pt x="226" y="67"/>
                    </a:cubicBezTo>
                    <a:cubicBezTo>
                      <a:pt x="262" y="40"/>
                      <a:pt x="302" y="27"/>
                      <a:pt x="336" y="0"/>
                    </a:cubicBezTo>
                    <a:close/>
                  </a:path>
                </a:pathLst>
              </a:custGeom>
              <a:solidFill>
                <a:srgbClr val="66CCFF"/>
              </a:solidFill>
              <a:ln w="9525">
                <a:solidFill>
                  <a:srgbClr val="66CCFF"/>
                </a:solidFill>
                <a:round/>
                <a:headEnd/>
                <a:tailEnd/>
              </a:ln>
            </p:spPr>
            <p:txBody>
              <a:bodyPr/>
              <a:lstStyle/>
              <a:p>
                <a:endParaRPr lang="fr-FR"/>
              </a:p>
            </p:txBody>
          </p:sp>
          <p:sp>
            <p:nvSpPr>
              <p:cNvPr id="24647" name="Freeform 49"/>
              <p:cNvSpPr>
                <a:spLocks/>
              </p:cNvSpPr>
              <p:nvPr/>
            </p:nvSpPr>
            <p:spPr bwMode="auto">
              <a:xfrm>
                <a:off x="1808" y="1641"/>
                <a:ext cx="1202" cy="1019"/>
              </a:xfrm>
              <a:custGeom>
                <a:avLst/>
                <a:gdLst>
                  <a:gd name="T0" fmla="*/ 230 w 1202"/>
                  <a:gd name="T1" fmla="*/ 594 h 1019"/>
                  <a:gd name="T2" fmla="*/ 378 w 1202"/>
                  <a:gd name="T3" fmla="*/ 627 h 1019"/>
                  <a:gd name="T4" fmla="*/ 421 w 1202"/>
                  <a:gd name="T5" fmla="*/ 646 h 1019"/>
                  <a:gd name="T6" fmla="*/ 507 w 1202"/>
                  <a:gd name="T7" fmla="*/ 689 h 1019"/>
                  <a:gd name="T8" fmla="*/ 536 w 1202"/>
                  <a:gd name="T9" fmla="*/ 728 h 1019"/>
                  <a:gd name="T10" fmla="*/ 440 w 1202"/>
                  <a:gd name="T11" fmla="*/ 776 h 1019"/>
                  <a:gd name="T12" fmla="*/ 176 w 1202"/>
                  <a:gd name="T13" fmla="*/ 848 h 1019"/>
                  <a:gd name="T14" fmla="*/ 68 w 1202"/>
                  <a:gd name="T15" fmla="*/ 879 h 1019"/>
                  <a:gd name="T16" fmla="*/ 0 w 1202"/>
                  <a:gd name="T17" fmla="*/ 959 h 1019"/>
                  <a:gd name="T18" fmla="*/ 100 w 1202"/>
                  <a:gd name="T19" fmla="*/ 1019 h 1019"/>
                  <a:gd name="T20" fmla="*/ 200 w 1202"/>
                  <a:gd name="T21" fmla="*/ 999 h 1019"/>
                  <a:gd name="T22" fmla="*/ 208 w 1202"/>
                  <a:gd name="T23" fmla="*/ 935 h 1019"/>
                  <a:gd name="T24" fmla="*/ 292 w 1202"/>
                  <a:gd name="T25" fmla="*/ 883 h 1019"/>
                  <a:gd name="T26" fmla="*/ 432 w 1202"/>
                  <a:gd name="T27" fmla="*/ 839 h 1019"/>
                  <a:gd name="T28" fmla="*/ 552 w 1202"/>
                  <a:gd name="T29" fmla="*/ 799 h 1019"/>
                  <a:gd name="T30" fmla="*/ 676 w 1202"/>
                  <a:gd name="T31" fmla="*/ 751 h 1019"/>
                  <a:gd name="T32" fmla="*/ 791 w 1202"/>
                  <a:gd name="T33" fmla="*/ 696 h 1019"/>
                  <a:gd name="T34" fmla="*/ 821 w 1202"/>
                  <a:gd name="T35" fmla="*/ 648 h 1019"/>
                  <a:gd name="T36" fmla="*/ 830 w 1202"/>
                  <a:gd name="T37" fmla="*/ 612 h 1019"/>
                  <a:gd name="T38" fmla="*/ 821 w 1202"/>
                  <a:gd name="T39" fmla="*/ 591 h 1019"/>
                  <a:gd name="T40" fmla="*/ 728 w 1202"/>
                  <a:gd name="T41" fmla="*/ 521 h 1019"/>
                  <a:gd name="T42" fmla="*/ 578 w 1202"/>
                  <a:gd name="T43" fmla="*/ 441 h 1019"/>
                  <a:gd name="T44" fmla="*/ 502 w 1202"/>
                  <a:gd name="T45" fmla="*/ 387 h 1019"/>
                  <a:gd name="T46" fmla="*/ 459 w 1202"/>
                  <a:gd name="T47" fmla="*/ 358 h 1019"/>
                  <a:gd name="T48" fmla="*/ 445 w 1202"/>
                  <a:gd name="T49" fmla="*/ 349 h 1019"/>
                  <a:gd name="T50" fmla="*/ 478 w 1202"/>
                  <a:gd name="T51" fmla="*/ 301 h 1019"/>
                  <a:gd name="T52" fmla="*/ 622 w 1202"/>
                  <a:gd name="T53" fmla="*/ 243 h 1019"/>
                  <a:gd name="T54" fmla="*/ 685 w 1202"/>
                  <a:gd name="T55" fmla="*/ 229 h 1019"/>
                  <a:gd name="T56" fmla="*/ 728 w 1202"/>
                  <a:gd name="T57" fmla="*/ 233 h 1019"/>
                  <a:gd name="T58" fmla="*/ 733 w 1202"/>
                  <a:gd name="T59" fmla="*/ 248 h 1019"/>
                  <a:gd name="T60" fmla="*/ 738 w 1202"/>
                  <a:gd name="T61" fmla="*/ 315 h 1019"/>
                  <a:gd name="T62" fmla="*/ 776 w 1202"/>
                  <a:gd name="T63" fmla="*/ 363 h 1019"/>
                  <a:gd name="T64" fmla="*/ 906 w 1202"/>
                  <a:gd name="T65" fmla="*/ 339 h 1019"/>
                  <a:gd name="T66" fmla="*/ 963 w 1202"/>
                  <a:gd name="T67" fmla="*/ 305 h 1019"/>
                  <a:gd name="T68" fmla="*/ 1016 w 1202"/>
                  <a:gd name="T69" fmla="*/ 253 h 1019"/>
                  <a:gd name="T70" fmla="*/ 1102 w 1202"/>
                  <a:gd name="T71" fmla="*/ 200 h 1019"/>
                  <a:gd name="T72" fmla="*/ 1131 w 1202"/>
                  <a:gd name="T73" fmla="*/ 181 h 1019"/>
                  <a:gd name="T74" fmla="*/ 1170 w 1202"/>
                  <a:gd name="T75" fmla="*/ 147 h 1019"/>
                  <a:gd name="T76" fmla="*/ 1184 w 1202"/>
                  <a:gd name="T77" fmla="*/ 99 h 1019"/>
                  <a:gd name="T78" fmla="*/ 1202 w 1202"/>
                  <a:gd name="T79" fmla="*/ 0 h 1019"/>
                  <a:gd name="T80" fmla="*/ 1194 w 1202"/>
                  <a:gd name="T81" fmla="*/ 22 h 1019"/>
                  <a:gd name="T82" fmla="*/ 1169 w 1202"/>
                  <a:gd name="T83" fmla="*/ 66 h 1019"/>
                  <a:gd name="T84" fmla="*/ 1124 w 1202"/>
                  <a:gd name="T85" fmla="*/ 138 h 1019"/>
                  <a:gd name="T86" fmla="*/ 1069 w 1202"/>
                  <a:gd name="T87" fmla="*/ 171 h 1019"/>
                  <a:gd name="T88" fmla="*/ 971 w 1202"/>
                  <a:gd name="T89" fmla="*/ 225 h 1019"/>
                  <a:gd name="T90" fmla="*/ 867 w 1202"/>
                  <a:gd name="T91" fmla="*/ 305 h 1019"/>
                  <a:gd name="T92" fmla="*/ 800 w 1202"/>
                  <a:gd name="T93" fmla="*/ 320 h 1019"/>
                  <a:gd name="T94" fmla="*/ 766 w 1202"/>
                  <a:gd name="T95" fmla="*/ 315 h 1019"/>
                  <a:gd name="T96" fmla="*/ 752 w 1202"/>
                  <a:gd name="T97" fmla="*/ 243 h 1019"/>
                  <a:gd name="T98" fmla="*/ 709 w 1202"/>
                  <a:gd name="T99" fmla="*/ 200 h 1019"/>
                  <a:gd name="T100" fmla="*/ 454 w 1202"/>
                  <a:gd name="T101" fmla="*/ 262 h 1019"/>
                  <a:gd name="T102" fmla="*/ 411 w 1202"/>
                  <a:gd name="T103" fmla="*/ 286 h 1019"/>
                  <a:gd name="T104" fmla="*/ 387 w 1202"/>
                  <a:gd name="T105" fmla="*/ 334 h 1019"/>
                  <a:gd name="T106" fmla="*/ 474 w 1202"/>
                  <a:gd name="T107" fmla="*/ 440 h 1019"/>
                  <a:gd name="T108" fmla="*/ 570 w 1202"/>
                  <a:gd name="T109" fmla="*/ 502 h 1019"/>
                  <a:gd name="T110" fmla="*/ 677 w 1202"/>
                  <a:gd name="T111" fmla="*/ 576 h 1019"/>
                  <a:gd name="T112" fmla="*/ 728 w 1202"/>
                  <a:gd name="T113" fmla="*/ 633 h 1019"/>
                  <a:gd name="T114" fmla="*/ 700 w 1202"/>
                  <a:gd name="T115" fmla="*/ 683 h 1019"/>
                  <a:gd name="T116" fmla="*/ 646 w 1202"/>
                  <a:gd name="T117" fmla="*/ 733 h 1019"/>
                  <a:gd name="T118" fmla="*/ 613 w 1202"/>
                  <a:gd name="T119" fmla="*/ 742 h 1019"/>
                  <a:gd name="T120" fmla="*/ 589 w 1202"/>
                  <a:gd name="T121" fmla="*/ 699 h 1019"/>
                  <a:gd name="T122" fmla="*/ 478 w 1202"/>
                  <a:gd name="T123" fmla="*/ 637 h 1019"/>
                  <a:gd name="T124" fmla="*/ 230 w 1202"/>
                  <a:gd name="T125" fmla="*/ 594 h 101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202"/>
                  <a:gd name="T190" fmla="*/ 0 h 1019"/>
                  <a:gd name="T191" fmla="*/ 1202 w 1202"/>
                  <a:gd name="T192" fmla="*/ 1019 h 1019"/>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202" h="1019">
                    <a:moveTo>
                      <a:pt x="230" y="594"/>
                    </a:moveTo>
                    <a:cubicBezTo>
                      <a:pt x="213" y="592"/>
                      <a:pt x="357" y="619"/>
                      <a:pt x="378" y="627"/>
                    </a:cubicBezTo>
                    <a:cubicBezTo>
                      <a:pt x="388" y="635"/>
                      <a:pt x="409" y="642"/>
                      <a:pt x="421" y="646"/>
                    </a:cubicBezTo>
                    <a:cubicBezTo>
                      <a:pt x="441" y="668"/>
                      <a:pt x="478" y="681"/>
                      <a:pt x="507" y="689"/>
                    </a:cubicBezTo>
                    <a:cubicBezTo>
                      <a:pt x="524" y="701"/>
                      <a:pt x="529" y="708"/>
                      <a:pt x="536" y="728"/>
                    </a:cubicBezTo>
                    <a:cubicBezTo>
                      <a:pt x="526" y="767"/>
                      <a:pt x="476" y="770"/>
                      <a:pt x="440" y="776"/>
                    </a:cubicBezTo>
                    <a:cubicBezTo>
                      <a:pt x="348" y="809"/>
                      <a:pt x="275" y="834"/>
                      <a:pt x="176" y="848"/>
                    </a:cubicBezTo>
                    <a:cubicBezTo>
                      <a:pt x="141" y="861"/>
                      <a:pt x="103" y="867"/>
                      <a:pt x="68" y="879"/>
                    </a:cubicBezTo>
                    <a:cubicBezTo>
                      <a:pt x="47" y="893"/>
                      <a:pt x="12" y="919"/>
                      <a:pt x="0" y="959"/>
                    </a:cubicBezTo>
                    <a:cubicBezTo>
                      <a:pt x="7" y="998"/>
                      <a:pt x="63" y="1006"/>
                      <a:pt x="100" y="1019"/>
                    </a:cubicBezTo>
                    <a:cubicBezTo>
                      <a:pt x="126" y="1017"/>
                      <a:pt x="178" y="1013"/>
                      <a:pt x="200" y="999"/>
                    </a:cubicBezTo>
                    <a:cubicBezTo>
                      <a:pt x="217" y="988"/>
                      <a:pt x="216" y="939"/>
                      <a:pt x="208" y="935"/>
                    </a:cubicBezTo>
                    <a:cubicBezTo>
                      <a:pt x="215" y="928"/>
                      <a:pt x="282" y="887"/>
                      <a:pt x="292" y="883"/>
                    </a:cubicBezTo>
                    <a:cubicBezTo>
                      <a:pt x="339" y="867"/>
                      <a:pt x="382" y="846"/>
                      <a:pt x="432" y="839"/>
                    </a:cubicBezTo>
                    <a:cubicBezTo>
                      <a:pt x="473" y="825"/>
                      <a:pt x="510" y="810"/>
                      <a:pt x="552" y="799"/>
                    </a:cubicBezTo>
                    <a:cubicBezTo>
                      <a:pt x="586" y="775"/>
                      <a:pt x="637" y="764"/>
                      <a:pt x="676" y="751"/>
                    </a:cubicBezTo>
                    <a:cubicBezTo>
                      <a:pt x="720" y="731"/>
                      <a:pt x="762" y="714"/>
                      <a:pt x="791" y="696"/>
                    </a:cubicBezTo>
                    <a:cubicBezTo>
                      <a:pt x="800" y="681"/>
                      <a:pt x="815" y="665"/>
                      <a:pt x="821" y="648"/>
                    </a:cubicBezTo>
                    <a:cubicBezTo>
                      <a:pt x="826" y="634"/>
                      <a:pt x="830" y="621"/>
                      <a:pt x="830" y="612"/>
                    </a:cubicBezTo>
                    <a:cubicBezTo>
                      <a:pt x="830" y="603"/>
                      <a:pt x="838" y="606"/>
                      <a:pt x="821" y="591"/>
                    </a:cubicBezTo>
                    <a:cubicBezTo>
                      <a:pt x="816" y="553"/>
                      <a:pt x="759" y="530"/>
                      <a:pt x="728" y="521"/>
                    </a:cubicBezTo>
                    <a:cubicBezTo>
                      <a:pt x="686" y="495"/>
                      <a:pt x="616" y="463"/>
                      <a:pt x="578" y="441"/>
                    </a:cubicBezTo>
                    <a:cubicBezTo>
                      <a:pt x="557" y="425"/>
                      <a:pt x="521" y="401"/>
                      <a:pt x="502" y="387"/>
                    </a:cubicBezTo>
                    <a:cubicBezTo>
                      <a:pt x="488" y="377"/>
                      <a:pt x="473" y="367"/>
                      <a:pt x="459" y="358"/>
                    </a:cubicBezTo>
                    <a:cubicBezTo>
                      <a:pt x="454" y="355"/>
                      <a:pt x="445" y="349"/>
                      <a:pt x="445" y="349"/>
                    </a:cubicBezTo>
                    <a:cubicBezTo>
                      <a:pt x="450" y="315"/>
                      <a:pt x="447" y="310"/>
                      <a:pt x="478" y="301"/>
                    </a:cubicBezTo>
                    <a:cubicBezTo>
                      <a:pt x="519" y="272"/>
                      <a:pt x="573" y="255"/>
                      <a:pt x="622" y="243"/>
                    </a:cubicBezTo>
                    <a:cubicBezTo>
                      <a:pt x="643" y="238"/>
                      <a:pt x="685" y="229"/>
                      <a:pt x="685" y="229"/>
                    </a:cubicBezTo>
                    <a:cubicBezTo>
                      <a:pt x="699" y="230"/>
                      <a:pt x="715" y="228"/>
                      <a:pt x="728" y="233"/>
                    </a:cubicBezTo>
                    <a:cubicBezTo>
                      <a:pt x="733" y="235"/>
                      <a:pt x="732" y="243"/>
                      <a:pt x="733" y="248"/>
                    </a:cubicBezTo>
                    <a:cubicBezTo>
                      <a:pt x="736" y="270"/>
                      <a:pt x="736" y="293"/>
                      <a:pt x="738" y="315"/>
                    </a:cubicBezTo>
                    <a:cubicBezTo>
                      <a:pt x="741" y="342"/>
                      <a:pt x="756" y="348"/>
                      <a:pt x="776" y="363"/>
                    </a:cubicBezTo>
                    <a:cubicBezTo>
                      <a:pt x="858" y="358"/>
                      <a:pt x="850" y="358"/>
                      <a:pt x="906" y="339"/>
                    </a:cubicBezTo>
                    <a:cubicBezTo>
                      <a:pt x="925" y="325"/>
                      <a:pt x="943" y="319"/>
                      <a:pt x="963" y="305"/>
                    </a:cubicBezTo>
                    <a:cubicBezTo>
                      <a:pt x="983" y="291"/>
                      <a:pt x="997" y="268"/>
                      <a:pt x="1016" y="253"/>
                    </a:cubicBezTo>
                    <a:cubicBezTo>
                      <a:pt x="1039" y="236"/>
                      <a:pt x="1083" y="212"/>
                      <a:pt x="1102" y="200"/>
                    </a:cubicBezTo>
                    <a:cubicBezTo>
                      <a:pt x="1112" y="194"/>
                      <a:pt x="1131" y="181"/>
                      <a:pt x="1131" y="181"/>
                    </a:cubicBezTo>
                    <a:cubicBezTo>
                      <a:pt x="1141" y="167"/>
                      <a:pt x="1170" y="147"/>
                      <a:pt x="1170" y="147"/>
                    </a:cubicBezTo>
                    <a:cubicBezTo>
                      <a:pt x="1179" y="137"/>
                      <a:pt x="1179" y="116"/>
                      <a:pt x="1184" y="99"/>
                    </a:cubicBezTo>
                    <a:cubicBezTo>
                      <a:pt x="1189" y="75"/>
                      <a:pt x="1199" y="15"/>
                      <a:pt x="1202" y="0"/>
                    </a:cubicBezTo>
                    <a:cubicBezTo>
                      <a:pt x="1197" y="2"/>
                      <a:pt x="1199" y="20"/>
                      <a:pt x="1194" y="22"/>
                    </a:cubicBezTo>
                    <a:cubicBezTo>
                      <a:pt x="1184" y="36"/>
                      <a:pt x="1177" y="50"/>
                      <a:pt x="1169" y="66"/>
                    </a:cubicBezTo>
                    <a:cubicBezTo>
                      <a:pt x="1166" y="99"/>
                      <a:pt x="1168" y="127"/>
                      <a:pt x="1124" y="138"/>
                    </a:cubicBezTo>
                    <a:cubicBezTo>
                      <a:pt x="1107" y="150"/>
                      <a:pt x="1089" y="164"/>
                      <a:pt x="1069" y="171"/>
                    </a:cubicBezTo>
                    <a:cubicBezTo>
                      <a:pt x="1045" y="185"/>
                      <a:pt x="1005" y="203"/>
                      <a:pt x="971" y="225"/>
                    </a:cubicBezTo>
                    <a:cubicBezTo>
                      <a:pt x="932" y="251"/>
                      <a:pt x="910" y="284"/>
                      <a:pt x="867" y="305"/>
                    </a:cubicBezTo>
                    <a:cubicBezTo>
                      <a:pt x="847" y="315"/>
                      <a:pt x="822" y="316"/>
                      <a:pt x="800" y="320"/>
                    </a:cubicBezTo>
                    <a:cubicBezTo>
                      <a:pt x="789" y="318"/>
                      <a:pt x="776" y="320"/>
                      <a:pt x="766" y="315"/>
                    </a:cubicBezTo>
                    <a:cubicBezTo>
                      <a:pt x="744" y="305"/>
                      <a:pt x="755" y="267"/>
                      <a:pt x="752" y="243"/>
                    </a:cubicBezTo>
                    <a:cubicBezTo>
                      <a:pt x="749" y="218"/>
                      <a:pt x="730" y="208"/>
                      <a:pt x="709" y="200"/>
                    </a:cubicBezTo>
                    <a:cubicBezTo>
                      <a:pt x="620" y="207"/>
                      <a:pt x="539" y="234"/>
                      <a:pt x="454" y="262"/>
                    </a:cubicBezTo>
                    <a:cubicBezTo>
                      <a:pt x="440" y="272"/>
                      <a:pt x="426" y="277"/>
                      <a:pt x="411" y="286"/>
                    </a:cubicBezTo>
                    <a:cubicBezTo>
                      <a:pt x="401" y="303"/>
                      <a:pt x="392" y="314"/>
                      <a:pt x="387" y="334"/>
                    </a:cubicBezTo>
                    <a:cubicBezTo>
                      <a:pt x="396" y="386"/>
                      <a:pt x="421" y="421"/>
                      <a:pt x="474" y="440"/>
                    </a:cubicBezTo>
                    <a:cubicBezTo>
                      <a:pt x="504" y="468"/>
                      <a:pt x="545" y="485"/>
                      <a:pt x="570" y="502"/>
                    </a:cubicBezTo>
                    <a:cubicBezTo>
                      <a:pt x="601" y="525"/>
                      <a:pt x="659" y="559"/>
                      <a:pt x="677" y="576"/>
                    </a:cubicBezTo>
                    <a:cubicBezTo>
                      <a:pt x="716" y="594"/>
                      <a:pt x="725" y="609"/>
                      <a:pt x="728" y="633"/>
                    </a:cubicBezTo>
                    <a:cubicBezTo>
                      <a:pt x="725" y="662"/>
                      <a:pt x="728" y="668"/>
                      <a:pt x="700" y="683"/>
                    </a:cubicBezTo>
                    <a:cubicBezTo>
                      <a:pt x="692" y="687"/>
                      <a:pt x="653" y="731"/>
                      <a:pt x="646" y="733"/>
                    </a:cubicBezTo>
                    <a:cubicBezTo>
                      <a:pt x="635" y="736"/>
                      <a:pt x="613" y="742"/>
                      <a:pt x="613" y="742"/>
                    </a:cubicBezTo>
                    <a:cubicBezTo>
                      <a:pt x="603" y="728"/>
                      <a:pt x="600" y="712"/>
                      <a:pt x="589" y="699"/>
                    </a:cubicBezTo>
                    <a:cubicBezTo>
                      <a:pt x="558" y="663"/>
                      <a:pt x="525" y="644"/>
                      <a:pt x="478" y="637"/>
                    </a:cubicBezTo>
                    <a:cubicBezTo>
                      <a:pt x="428" y="619"/>
                      <a:pt x="284" y="594"/>
                      <a:pt x="230" y="594"/>
                    </a:cubicBezTo>
                    <a:close/>
                  </a:path>
                </a:pathLst>
              </a:custGeom>
              <a:solidFill>
                <a:srgbClr val="66CCFF"/>
              </a:solidFill>
              <a:ln w="9525">
                <a:solidFill>
                  <a:srgbClr val="66CCFF"/>
                </a:solidFill>
                <a:round/>
                <a:headEnd/>
                <a:tailEnd/>
              </a:ln>
            </p:spPr>
            <p:txBody>
              <a:bodyPr/>
              <a:lstStyle/>
              <a:p>
                <a:endParaRPr lang="fr-FR"/>
              </a:p>
            </p:txBody>
          </p:sp>
          <p:sp>
            <p:nvSpPr>
              <p:cNvPr id="24648" name="Freeform 50"/>
              <p:cNvSpPr>
                <a:spLocks/>
              </p:cNvSpPr>
              <p:nvPr/>
            </p:nvSpPr>
            <p:spPr bwMode="auto">
              <a:xfrm>
                <a:off x="2638" y="2114"/>
                <a:ext cx="404" cy="558"/>
              </a:xfrm>
              <a:custGeom>
                <a:avLst/>
                <a:gdLst>
                  <a:gd name="T0" fmla="*/ 186 w 404"/>
                  <a:gd name="T1" fmla="*/ 10 h 558"/>
                  <a:gd name="T2" fmla="*/ 243 w 404"/>
                  <a:gd name="T3" fmla="*/ 85 h 558"/>
                  <a:gd name="T4" fmla="*/ 303 w 404"/>
                  <a:gd name="T5" fmla="*/ 160 h 558"/>
                  <a:gd name="T6" fmla="*/ 324 w 404"/>
                  <a:gd name="T7" fmla="*/ 220 h 558"/>
                  <a:gd name="T8" fmla="*/ 249 w 404"/>
                  <a:gd name="T9" fmla="*/ 316 h 558"/>
                  <a:gd name="T10" fmla="*/ 198 w 404"/>
                  <a:gd name="T11" fmla="*/ 362 h 558"/>
                  <a:gd name="T12" fmla="*/ 130 w 404"/>
                  <a:gd name="T13" fmla="*/ 390 h 558"/>
                  <a:gd name="T14" fmla="*/ 6 w 404"/>
                  <a:gd name="T15" fmla="*/ 470 h 558"/>
                  <a:gd name="T16" fmla="*/ 10 w 404"/>
                  <a:gd name="T17" fmla="*/ 514 h 558"/>
                  <a:gd name="T18" fmla="*/ 66 w 404"/>
                  <a:gd name="T19" fmla="*/ 546 h 558"/>
                  <a:gd name="T20" fmla="*/ 162 w 404"/>
                  <a:gd name="T21" fmla="*/ 549 h 558"/>
                  <a:gd name="T22" fmla="*/ 188 w 404"/>
                  <a:gd name="T23" fmla="*/ 495 h 558"/>
                  <a:gd name="T24" fmla="*/ 194 w 404"/>
                  <a:gd name="T25" fmla="*/ 467 h 558"/>
                  <a:gd name="T26" fmla="*/ 270 w 404"/>
                  <a:gd name="T27" fmla="*/ 386 h 558"/>
                  <a:gd name="T28" fmla="*/ 327 w 404"/>
                  <a:gd name="T29" fmla="*/ 334 h 558"/>
                  <a:gd name="T30" fmla="*/ 375 w 404"/>
                  <a:gd name="T31" fmla="*/ 271 h 558"/>
                  <a:gd name="T32" fmla="*/ 373 w 404"/>
                  <a:gd name="T33" fmla="*/ 172 h 558"/>
                  <a:gd name="T34" fmla="*/ 186 w 404"/>
                  <a:gd name="T35" fmla="*/ 10 h 55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04"/>
                  <a:gd name="T55" fmla="*/ 0 h 558"/>
                  <a:gd name="T56" fmla="*/ 404 w 404"/>
                  <a:gd name="T57" fmla="*/ 558 h 55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04" h="558">
                    <a:moveTo>
                      <a:pt x="186" y="10"/>
                    </a:moveTo>
                    <a:cubicBezTo>
                      <a:pt x="165" y="0"/>
                      <a:pt x="220" y="48"/>
                      <a:pt x="243" y="85"/>
                    </a:cubicBezTo>
                    <a:cubicBezTo>
                      <a:pt x="262" y="110"/>
                      <a:pt x="289" y="138"/>
                      <a:pt x="303" y="160"/>
                    </a:cubicBezTo>
                    <a:cubicBezTo>
                      <a:pt x="317" y="182"/>
                      <a:pt x="333" y="194"/>
                      <a:pt x="324" y="220"/>
                    </a:cubicBezTo>
                    <a:cubicBezTo>
                      <a:pt x="318" y="272"/>
                      <a:pt x="299" y="299"/>
                      <a:pt x="249" y="316"/>
                    </a:cubicBezTo>
                    <a:cubicBezTo>
                      <a:pt x="213" y="341"/>
                      <a:pt x="218" y="350"/>
                      <a:pt x="198" y="362"/>
                    </a:cubicBezTo>
                    <a:cubicBezTo>
                      <a:pt x="178" y="374"/>
                      <a:pt x="161" y="373"/>
                      <a:pt x="130" y="390"/>
                    </a:cubicBezTo>
                    <a:cubicBezTo>
                      <a:pt x="98" y="408"/>
                      <a:pt x="26" y="449"/>
                      <a:pt x="6" y="470"/>
                    </a:cubicBezTo>
                    <a:cubicBezTo>
                      <a:pt x="3" y="478"/>
                      <a:pt x="0" y="501"/>
                      <a:pt x="10" y="514"/>
                    </a:cubicBezTo>
                    <a:cubicBezTo>
                      <a:pt x="20" y="527"/>
                      <a:pt x="41" y="540"/>
                      <a:pt x="66" y="546"/>
                    </a:cubicBezTo>
                    <a:cubicBezTo>
                      <a:pt x="91" y="552"/>
                      <a:pt x="142" y="558"/>
                      <a:pt x="162" y="549"/>
                    </a:cubicBezTo>
                    <a:cubicBezTo>
                      <a:pt x="184" y="547"/>
                      <a:pt x="192" y="511"/>
                      <a:pt x="188" y="495"/>
                    </a:cubicBezTo>
                    <a:cubicBezTo>
                      <a:pt x="199" y="478"/>
                      <a:pt x="180" y="485"/>
                      <a:pt x="194" y="467"/>
                    </a:cubicBezTo>
                    <a:cubicBezTo>
                      <a:pt x="208" y="449"/>
                      <a:pt x="248" y="408"/>
                      <a:pt x="270" y="386"/>
                    </a:cubicBezTo>
                    <a:cubicBezTo>
                      <a:pt x="292" y="364"/>
                      <a:pt x="309" y="353"/>
                      <a:pt x="327" y="334"/>
                    </a:cubicBezTo>
                    <a:cubicBezTo>
                      <a:pt x="345" y="315"/>
                      <a:pt x="367" y="298"/>
                      <a:pt x="375" y="271"/>
                    </a:cubicBezTo>
                    <a:cubicBezTo>
                      <a:pt x="386" y="240"/>
                      <a:pt x="404" y="196"/>
                      <a:pt x="373" y="172"/>
                    </a:cubicBezTo>
                    <a:cubicBezTo>
                      <a:pt x="345" y="140"/>
                      <a:pt x="196" y="4"/>
                      <a:pt x="186" y="10"/>
                    </a:cubicBezTo>
                    <a:close/>
                  </a:path>
                </a:pathLst>
              </a:custGeom>
              <a:solidFill>
                <a:srgbClr val="66CCFF"/>
              </a:solidFill>
              <a:ln w="9525">
                <a:solidFill>
                  <a:srgbClr val="66CCFF"/>
                </a:solidFill>
                <a:round/>
                <a:headEnd/>
                <a:tailEnd/>
              </a:ln>
            </p:spPr>
            <p:txBody>
              <a:bodyPr/>
              <a:lstStyle/>
              <a:p>
                <a:endParaRPr lang="fr-FR"/>
              </a:p>
            </p:txBody>
          </p:sp>
          <p:sp>
            <p:nvSpPr>
              <p:cNvPr id="24649" name="Freeform 51"/>
              <p:cNvSpPr>
                <a:spLocks/>
              </p:cNvSpPr>
              <p:nvPr/>
            </p:nvSpPr>
            <p:spPr bwMode="auto">
              <a:xfrm>
                <a:off x="2382" y="1798"/>
                <a:ext cx="135" cy="62"/>
              </a:xfrm>
              <a:custGeom>
                <a:avLst/>
                <a:gdLst>
                  <a:gd name="T0" fmla="*/ 0 w 135"/>
                  <a:gd name="T1" fmla="*/ 62 h 62"/>
                  <a:gd name="T2" fmla="*/ 58 w 135"/>
                  <a:gd name="T3" fmla="*/ 28 h 62"/>
                  <a:gd name="T4" fmla="*/ 87 w 135"/>
                  <a:gd name="T5" fmla="*/ 9 h 62"/>
                  <a:gd name="T6" fmla="*/ 101 w 135"/>
                  <a:gd name="T7" fmla="*/ 0 h 62"/>
                  <a:gd name="T8" fmla="*/ 135 w 135"/>
                  <a:gd name="T9" fmla="*/ 4 h 62"/>
                  <a:gd name="T10" fmla="*/ 0 60000 65536"/>
                  <a:gd name="T11" fmla="*/ 0 60000 65536"/>
                  <a:gd name="T12" fmla="*/ 0 60000 65536"/>
                  <a:gd name="T13" fmla="*/ 0 60000 65536"/>
                  <a:gd name="T14" fmla="*/ 0 60000 65536"/>
                  <a:gd name="T15" fmla="*/ 0 w 135"/>
                  <a:gd name="T16" fmla="*/ 0 h 62"/>
                  <a:gd name="T17" fmla="*/ 135 w 135"/>
                  <a:gd name="T18" fmla="*/ 62 h 62"/>
                </a:gdLst>
                <a:ahLst/>
                <a:cxnLst>
                  <a:cxn ang="T10">
                    <a:pos x="T0" y="T1"/>
                  </a:cxn>
                  <a:cxn ang="T11">
                    <a:pos x="T2" y="T3"/>
                  </a:cxn>
                  <a:cxn ang="T12">
                    <a:pos x="T4" y="T5"/>
                  </a:cxn>
                  <a:cxn ang="T13">
                    <a:pos x="T6" y="T7"/>
                  </a:cxn>
                  <a:cxn ang="T14">
                    <a:pos x="T8" y="T9"/>
                  </a:cxn>
                </a:cxnLst>
                <a:rect l="T15" t="T16" r="T17" b="T18"/>
                <a:pathLst>
                  <a:path w="135" h="62">
                    <a:moveTo>
                      <a:pt x="0" y="62"/>
                    </a:moveTo>
                    <a:cubicBezTo>
                      <a:pt x="54" y="54"/>
                      <a:pt x="26" y="56"/>
                      <a:pt x="58" y="28"/>
                    </a:cubicBezTo>
                    <a:cubicBezTo>
                      <a:pt x="67" y="20"/>
                      <a:pt x="77" y="15"/>
                      <a:pt x="87" y="9"/>
                    </a:cubicBezTo>
                    <a:cubicBezTo>
                      <a:pt x="92" y="6"/>
                      <a:pt x="101" y="0"/>
                      <a:pt x="101" y="0"/>
                    </a:cubicBezTo>
                    <a:cubicBezTo>
                      <a:pt x="112" y="1"/>
                      <a:pt x="135" y="4"/>
                      <a:pt x="135" y="4"/>
                    </a:cubicBezTo>
                  </a:path>
                </a:pathLst>
              </a:custGeom>
              <a:noFill/>
              <a:ln w="31750">
                <a:solidFill>
                  <a:srgbClr val="66CCFF"/>
                </a:solidFill>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24650" name="Freeform 52"/>
              <p:cNvSpPr>
                <a:spLocks/>
              </p:cNvSpPr>
              <p:nvPr/>
            </p:nvSpPr>
            <p:spPr bwMode="auto">
              <a:xfrm>
                <a:off x="2522" y="1711"/>
                <a:ext cx="235" cy="89"/>
              </a:xfrm>
              <a:custGeom>
                <a:avLst/>
                <a:gdLst>
                  <a:gd name="T0" fmla="*/ 0 w 235"/>
                  <a:gd name="T1" fmla="*/ 77 h 89"/>
                  <a:gd name="T2" fmla="*/ 57 w 235"/>
                  <a:gd name="T3" fmla="*/ 53 h 89"/>
                  <a:gd name="T4" fmla="*/ 177 w 235"/>
                  <a:gd name="T5" fmla="*/ 15 h 89"/>
                  <a:gd name="T6" fmla="*/ 235 w 235"/>
                  <a:gd name="T7" fmla="*/ 0 h 89"/>
                  <a:gd name="T8" fmla="*/ 0 60000 65536"/>
                  <a:gd name="T9" fmla="*/ 0 60000 65536"/>
                  <a:gd name="T10" fmla="*/ 0 60000 65536"/>
                  <a:gd name="T11" fmla="*/ 0 60000 65536"/>
                  <a:gd name="T12" fmla="*/ 0 w 235"/>
                  <a:gd name="T13" fmla="*/ 0 h 89"/>
                  <a:gd name="T14" fmla="*/ 235 w 235"/>
                  <a:gd name="T15" fmla="*/ 89 h 89"/>
                </a:gdLst>
                <a:ahLst/>
                <a:cxnLst>
                  <a:cxn ang="T8">
                    <a:pos x="T0" y="T1"/>
                  </a:cxn>
                  <a:cxn ang="T9">
                    <a:pos x="T2" y="T3"/>
                  </a:cxn>
                  <a:cxn ang="T10">
                    <a:pos x="T4" y="T5"/>
                  </a:cxn>
                  <a:cxn ang="T11">
                    <a:pos x="T6" y="T7"/>
                  </a:cxn>
                </a:cxnLst>
                <a:rect l="T12" t="T13" r="T14" b="T15"/>
                <a:pathLst>
                  <a:path w="235" h="89">
                    <a:moveTo>
                      <a:pt x="0" y="77"/>
                    </a:moveTo>
                    <a:cubicBezTo>
                      <a:pt x="33" y="89"/>
                      <a:pt x="32" y="65"/>
                      <a:pt x="57" y="53"/>
                    </a:cubicBezTo>
                    <a:cubicBezTo>
                      <a:pt x="95" y="35"/>
                      <a:pt x="138" y="29"/>
                      <a:pt x="177" y="15"/>
                    </a:cubicBezTo>
                    <a:cubicBezTo>
                      <a:pt x="199" y="8"/>
                      <a:pt x="213" y="0"/>
                      <a:pt x="235" y="0"/>
                    </a:cubicBezTo>
                  </a:path>
                </a:pathLst>
              </a:custGeom>
              <a:noFill/>
              <a:ln w="28575">
                <a:solidFill>
                  <a:srgbClr val="66CCFF"/>
                </a:solidFill>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24651" name="Freeform 53"/>
              <p:cNvSpPr>
                <a:spLocks/>
              </p:cNvSpPr>
              <p:nvPr/>
            </p:nvSpPr>
            <p:spPr bwMode="auto">
              <a:xfrm>
                <a:off x="2510" y="1794"/>
                <a:ext cx="314" cy="90"/>
              </a:xfrm>
              <a:custGeom>
                <a:avLst/>
                <a:gdLst>
                  <a:gd name="T0" fmla="*/ 0 w 314"/>
                  <a:gd name="T1" fmla="*/ 0 h 90"/>
                  <a:gd name="T2" fmla="*/ 101 w 314"/>
                  <a:gd name="T3" fmla="*/ 23 h 90"/>
                  <a:gd name="T4" fmla="*/ 143 w 314"/>
                  <a:gd name="T5" fmla="*/ 62 h 90"/>
                  <a:gd name="T6" fmla="*/ 175 w 314"/>
                  <a:gd name="T7" fmla="*/ 78 h 90"/>
                  <a:gd name="T8" fmla="*/ 271 w 314"/>
                  <a:gd name="T9" fmla="*/ 70 h 90"/>
                  <a:gd name="T10" fmla="*/ 314 w 314"/>
                  <a:gd name="T11" fmla="*/ 90 h 90"/>
                  <a:gd name="T12" fmla="*/ 0 60000 65536"/>
                  <a:gd name="T13" fmla="*/ 0 60000 65536"/>
                  <a:gd name="T14" fmla="*/ 0 60000 65536"/>
                  <a:gd name="T15" fmla="*/ 0 60000 65536"/>
                  <a:gd name="T16" fmla="*/ 0 60000 65536"/>
                  <a:gd name="T17" fmla="*/ 0 60000 65536"/>
                  <a:gd name="T18" fmla="*/ 0 w 314"/>
                  <a:gd name="T19" fmla="*/ 0 h 90"/>
                  <a:gd name="T20" fmla="*/ 314 w 314"/>
                  <a:gd name="T21" fmla="*/ 90 h 90"/>
                </a:gdLst>
                <a:ahLst/>
                <a:cxnLst>
                  <a:cxn ang="T12">
                    <a:pos x="T0" y="T1"/>
                  </a:cxn>
                  <a:cxn ang="T13">
                    <a:pos x="T2" y="T3"/>
                  </a:cxn>
                  <a:cxn ang="T14">
                    <a:pos x="T4" y="T5"/>
                  </a:cxn>
                  <a:cxn ang="T15">
                    <a:pos x="T6" y="T7"/>
                  </a:cxn>
                  <a:cxn ang="T16">
                    <a:pos x="T8" y="T9"/>
                  </a:cxn>
                  <a:cxn ang="T17">
                    <a:pos x="T10" y="T11"/>
                  </a:cxn>
                </a:cxnLst>
                <a:rect l="T18" t="T19" r="T20" b="T21"/>
                <a:pathLst>
                  <a:path w="314" h="90">
                    <a:moveTo>
                      <a:pt x="0" y="0"/>
                    </a:moveTo>
                    <a:cubicBezTo>
                      <a:pt x="37" y="5"/>
                      <a:pt x="65" y="16"/>
                      <a:pt x="101" y="23"/>
                    </a:cubicBezTo>
                    <a:cubicBezTo>
                      <a:pt x="121" y="34"/>
                      <a:pt x="123" y="52"/>
                      <a:pt x="143" y="62"/>
                    </a:cubicBezTo>
                    <a:cubicBezTo>
                      <a:pt x="154" y="67"/>
                      <a:pt x="175" y="78"/>
                      <a:pt x="175" y="78"/>
                    </a:cubicBezTo>
                    <a:cubicBezTo>
                      <a:pt x="208" y="75"/>
                      <a:pt x="239" y="75"/>
                      <a:pt x="271" y="70"/>
                    </a:cubicBezTo>
                    <a:cubicBezTo>
                      <a:pt x="284" y="68"/>
                      <a:pt x="314" y="90"/>
                      <a:pt x="314" y="90"/>
                    </a:cubicBezTo>
                  </a:path>
                </a:pathLst>
              </a:custGeom>
              <a:noFill/>
              <a:ln w="28575">
                <a:solidFill>
                  <a:srgbClr val="66CCFF"/>
                </a:solidFill>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24652" name="Freeform 54"/>
              <p:cNvSpPr>
                <a:spLocks/>
              </p:cNvSpPr>
              <p:nvPr/>
            </p:nvSpPr>
            <p:spPr bwMode="auto">
              <a:xfrm>
                <a:off x="2541" y="1750"/>
                <a:ext cx="413" cy="57"/>
              </a:xfrm>
              <a:custGeom>
                <a:avLst/>
                <a:gdLst>
                  <a:gd name="T0" fmla="*/ 0 w 413"/>
                  <a:gd name="T1" fmla="*/ 57 h 57"/>
                  <a:gd name="T2" fmla="*/ 177 w 413"/>
                  <a:gd name="T3" fmla="*/ 52 h 57"/>
                  <a:gd name="T4" fmla="*/ 206 w 413"/>
                  <a:gd name="T5" fmla="*/ 38 h 57"/>
                  <a:gd name="T6" fmla="*/ 321 w 413"/>
                  <a:gd name="T7" fmla="*/ 0 h 57"/>
                  <a:gd name="T8" fmla="*/ 350 w 413"/>
                  <a:gd name="T9" fmla="*/ 4 h 57"/>
                  <a:gd name="T10" fmla="*/ 360 w 413"/>
                  <a:gd name="T11" fmla="*/ 19 h 57"/>
                  <a:gd name="T12" fmla="*/ 413 w 413"/>
                  <a:gd name="T13" fmla="*/ 38 h 57"/>
                  <a:gd name="T14" fmla="*/ 0 60000 65536"/>
                  <a:gd name="T15" fmla="*/ 0 60000 65536"/>
                  <a:gd name="T16" fmla="*/ 0 60000 65536"/>
                  <a:gd name="T17" fmla="*/ 0 60000 65536"/>
                  <a:gd name="T18" fmla="*/ 0 60000 65536"/>
                  <a:gd name="T19" fmla="*/ 0 60000 65536"/>
                  <a:gd name="T20" fmla="*/ 0 60000 65536"/>
                  <a:gd name="T21" fmla="*/ 0 w 413"/>
                  <a:gd name="T22" fmla="*/ 0 h 57"/>
                  <a:gd name="T23" fmla="*/ 413 w 413"/>
                  <a:gd name="T24" fmla="*/ 57 h 5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13" h="57">
                    <a:moveTo>
                      <a:pt x="0" y="57"/>
                    </a:moveTo>
                    <a:cubicBezTo>
                      <a:pt x="32" y="46"/>
                      <a:pt x="138" y="54"/>
                      <a:pt x="177" y="52"/>
                    </a:cubicBezTo>
                    <a:cubicBezTo>
                      <a:pt x="218" y="41"/>
                      <a:pt x="165" y="57"/>
                      <a:pt x="206" y="38"/>
                    </a:cubicBezTo>
                    <a:cubicBezTo>
                      <a:pt x="242" y="21"/>
                      <a:pt x="283" y="11"/>
                      <a:pt x="321" y="0"/>
                    </a:cubicBezTo>
                    <a:cubicBezTo>
                      <a:pt x="331" y="1"/>
                      <a:pt x="341" y="0"/>
                      <a:pt x="350" y="4"/>
                    </a:cubicBezTo>
                    <a:cubicBezTo>
                      <a:pt x="355" y="7"/>
                      <a:pt x="355" y="15"/>
                      <a:pt x="360" y="19"/>
                    </a:cubicBezTo>
                    <a:cubicBezTo>
                      <a:pt x="372" y="29"/>
                      <a:pt x="397" y="38"/>
                      <a:pt x="413" y="38"/>
                    </a:cubicBezTo>
                  </a:path>
                </a:pathLst>
              </a:custGeom>
              <a:noFill/>
              <a:ln w="28575">
                <a:solidFill>
                  <a:srgbClr val="66CCFF"/>
                </a:solidFill>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24653" name="Freeform 55"/>
              <p:cNvSpPr>
                <a:spLocks/>
              </p:cNvSpPr>
              <p:nvPr/>
            </p:nvSpPr>
            <p:spPr bwMode="auto">
              <a:xfrm>
                <a:off x="2795" y="1732"/>
                <a:ext cx="53" cy="33"/>
              </a:xfrm>
              <a:custGeom>
                <a:avLst/>
                <a:gdLst>
                  <a:gd name="T0" fmla="*/ 0 w 53"/>
                  <a:gd name="T1" fmla="*/ 33 h 33"/>
                  <a:gd name="T2" fmla="*/ 24 w 53"/>
                  <a:gd name="T3" fmla="*/ 9 h 33"/>
                  <a:gd name="T4" fmla="*/ 53 w 53"/>
                  <a:gd name="T5" fmla="*/ 0 h 33"/>
                  <a:gd name="T6" fmla="*/ 0 60000 65536"/>
                  <a:gd name="T7" fmla="*/ 0 60000 65536"/>
                  <a:gd name="T8" fmla="*/ 0 60000 65536"/>
                  <a:gd name="T9" fmla="*/ 0 w 53"/>
                  <a:gd name="T10" fmla="*/ 0 h 33"/>
                  <a:gd name="T11" fmla="*/ 53 w 53"/>
                  <a:gd name="T12" fmla="*/ 33 h 33"/>
                </a:gdLst>
                <a:ahLst/>
                <a:cxnLst>
                  <a:cxn ang="T6">
                    <a:pos x="T0" y="T1"/>
                  </a:cxn>
                  <a:cxn ang="T7">
                    <a:pos x="T2" y="T3"/>
                  </a:cxn>
                  <a:cxn ang="T8">
                    <a:pos x="T4" y="T5"/>
                  </a:cxn>
                </a:cxnLst>
                <a:rect l="T9" t="T10" r="T11" b="T12"/>
                <a:pathLst>
                  <a:path w="53" h="33">
                    <a:moveTo>
                      <a:pt x="0" y="33"/>
                    </a:moveTo>
                    <a:cubicBezTo>
                      <a:pt x="9" y="20"/>
                      <a:pt x="9" y="16"/>
                      <a:pt x="24" y="9"/>
                    </a:cubicBezTo>
                    <a:cubicBezTo>
                      <a:pt x="33" y="4"/>
                      <a:pt x="53" y="0"/>
                      <a:pt x="53" y="0"/>
                    </a:cubicBezTo>
                  </a:path>
                </a:pathLst>
              </a:custGeom>
              <a:noFill/>
              <a:ln w="19050">
                <a:solidFill>
                  <a:srgbClr val="66CCFF"/>
                </a:solidFill>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24654" name="Freeform 56"/>
              <p:cNvSpPr>
                <a:spLocks/>
              </p:cNvSpPr>
              <p:nvPr/>
            </p:nvSpPr>
            <p:spPr bwMode="auto">
              <a:xfrm>
                <a:off x="2760" y="1274"/>
                <a:ext cx="535" cy="435"/>
              </a:xfrm>
              <a:custGeom>
                <a:avLst/>
                <a:gdLst>
                  <a:gd name="T0" fmla="*/ 0 w 529"/>
                  <a:gd name="T1" fmla="*/ 591 h 423"/>
                  <a:gd name="T2" fmla="*/ 151 w 529"/>
                  <a:gd name="T3" fmla="*/ 484 h 423"/>
                  <a:gd name="T4" fmla="*/ 188 w 529"/>
                  <a:gd name="T5" fmla="*/ 477 h 423"/>
                  <a:gd name="T6" fmla="*/ 221 w 529"/>
                  <a:gd name="T7" fmla="*/ 464 h 423"/>
                  <a:gd name="T8" fmla="*/ 267 w 529"/>
                  <a:gd name="T9" fmla="*/ 402 h 423"/>
                  <a:gd name="T10" fmla="*/ 323 w 529"/>
                  <a:gd name="T11" fmla="*/ 301 h 423"/>
                  <a:gd name="T12" fmla="*/ 399 w 529"/>
                  <a:gd name="T13" fmla="*/ 290 h 423"/>
                  <a:gd name="T14" fmla="*/ 493 w 529"/>
                  <a:gd name="T15" fmla="*/ 262 h 423"/>
                  <a:gd name="T16" fmla="*/ 528 w 529"/>
                  <a:gd name="T17" fmla="*/ 241 h 423"/>
                  <a:gd name="T18" fmla="*/ 567 w 529"/>
                  <a:gd name="T19" fmla="*/ 230 h 423"/>
                  <a:gd name="T20" fmla="*/ 562 w 529"/>
                  <a:gd name="T21" fmla="*/ 59 h 423"/>
                  <a:gd name="T22" fmla="*/ 517 w 529"/>
                  <a:gd name="T23" fmla="*/ 0 h 42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29"/>
                  <a:gd name="T37" fmla="*/ 0 h 423"/>
                  <a:gd name="T38" fmla="*/ 529 w 529"/>
                  <a:gd name="T39" fmla="*/ 423 h 42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29" h="423">
                    <a:moveTo>
                      <a:pt x="0" y="423"/>
                    </a:moveTo>
                    <a:cubicBezTo>
                      <a:pt x="50" y="389"/>
                      <a:pt x="71" y="366"/>
                      <a:pt x="130" y="346"/>
                    </a:cubicBezTo>
                    <a:cubicBezTo>
                      <a:pt x="141" y="342"/>
                      <a:pt x="153" y="343"/>
                      <a:pt x="164" y="341"/>
                    </a:cubicBezTo>
                    <a:cubicBezTo>
                      <a:pt x="175" y="339"/>
                      <a:pt x="197" y="332"/>
                      <a:pt x="197" y="332"/>
                    </a:cubicBezTo>
                    <a:cubicBezTo>
                      <a:pt x="220" y="297"/>
                      <a:pt x="208" y="311"/>
                      <a:pt x="231" y="288"/>
                    </a:cubicBezTo>
                    <a:cubicBezTo>
                      <a:pt x="237" y="271"/>
                      <a:pt x="268" y="223"/>
                      <a:pt x="284" y="216"/>
                    </a:cubicBezTo>
                    <a:cubicBezTo>
                      <a:pt x="305" y="207"/>
                      <a:pt x="329" y="210"/>
                      <a:pt x="351" y="207"/>
                    </a:cubicBezTo>
                    <a:cubicBezTo>
                      <a:pt x="380" y="203"/>
                      <a:pt x="405" y="196"/>
                      <a:pt x="432" y="188"/>
                    </a:cubicBezTo>
                    <a:cubicBezTo>
                      <a:pt x="447" y="178"/>
                      <a:pt x="445" y="178"/>
                      <a:pt x="461" y="173"/>
                    </a:cubicBezTo>
                    <a:cubicBezTo>
                      <a:pt x="472" y="170"/>
                      <a:pt x="495" y="164"/>
                      <a:pt x="495" y="164"/>
                    </a:cubicBezTo>
                    <a:cubicBezTo>
                      <a:pt x="525" y="132"/>
                      <a:pt x="529" y="69"/>
                      <a:pt x="490" y="44"/>
                    </a:cubicBezTo>
                    <a:cubicBezTo>
                      <a:pt x="484" y="35"/>
                      <a:pt x="452" y="5"/>
                      <a:pt x="452" y="0"/>
                    </a:cubicBezTo>
                  </a:path>
                </a:pathLst>
              </a:custGeom>
              <a:noFill/>
              <a:ln w="22225">
                <a:solidFill>
                  <a:srgbClr val="66CCFF"/>
                </a:solidFill>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24655" name="Freeform 57"/>
              <p:cNvSpPr>
                <a:spLocks/>
              </p:cNvSpPr>
              <p:nvPr/>
            </p:nvSpPr>
            <p:spPr bwMode="auto">
              <a:xfrm>
                <a:off x="3126" y="1394"/>
                <a:ext cx="150" cy="96"/>
              </a:xfrm>
              <a:custGeom>
                <a:avLst/>
                <a:gdLst>
                  <a:gd name="T0" fmla="*/ 0 w 144"/>
                  <a:gd name="T1" fmla="*/ 2276 h 72"/>
                  <a:gd name="T2" fmla="*/ 27 w 144"/>
                  <a:gd name="T3" fmla="*/ 1823 h 72"/>
                  <a:gd name="T4" fmla="*/ 32 w 144"/>
                  <a:gd name="T5" fmla="*/ 1401 h 72"/>
                  <a:gd name="T6" fmla="*/ 234 w 144"/>
                  <a:gd name="T7" fmla="*/ 0 h 72"/>
                  <a:gd name="T8" fmla="*/ 0 60000 65536"/>
                  <a:gd name="T9" fmla="*/ 0 60000 65536"/>
                  <a:gd name="T10" fmla="*/ 0 60000 65536"/>
                  <a:gd name="T11" fmla="*/ 0 60000 65536"/>
                  <a:gd name="T12" fmla="*/ 0 w 144"/>
                  <a:gd name="T13" fmla="*/ 0 h 72"/>
                  <a:gd name="T14" fmla="*/ 144 w 144"/>
                  <a:gd name="T15" fmla="*/ 72 h 72"/>
                </a:gdLst>
                <a:ahLst/>
                <a:cxnLst>
                  <a:cxn ang="T8">
                    <a:pos x="T0" y="T1"/>
                  </a:cxn>
                  <a:cxn ang="T9">
                    <a:pos x="T2" y="T3"/>
                  </a:cxn>
                  <a:cxn ang="T10">
                    <a:pos x="T4" y="T5"/>
                  </a:cxn>
                  <a:cxn ang="T11">
                    <a:pos x="T6" y="T7"/>
                  </a:cxn>
                </a:cxnLst>
                <a:rect l="T12" t="T13" r="T14" b="T15"/>
                <a:pathLst>
                  <a:path w="144" h="72">
                    <a:moveTo>
                      <a:pt x="0" y="72"/>
                    </a:moveTo>
                    <a:cubicBezTo>
                      <a:pt x="5" y="67"/>
                      <a:pt x="11" y="64"/>
                      <a:pt x="15" y="58"/>
                    </a:cubicBezTo>
                    <a:cubicBezTo>
                      <a:pt x="18" y="54"/>
                      <a:pt x="17" y="48"/>
                      <a:pt x="20" y="44"/>
                    </a:cubicBezTo>
                    <a:cubicBezTo>
                      <a:pt x="57" y="6"/>
                      <a:pt x="93" y="0"/>
                      <a:pt x="144" y="0"/>
                    </a:cubicBezTo>
                  </a:path>
                </a:pathLst>
              </a:custGeom>
              <a:noFill/>
              <a:ln w="15875">
                <a:solidFill>
                  <a:srgbClr val="66CCFF"/>
                </a:solidFill>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24656" name="Freeform 58"/>
              <p:cNvSpPr>
                <a:spLocks/>
              </p:cNvSpPr>
              <p:nvPr/>
            </p:nvSpPr>
            <p:spPr bwMode="auto">
              <a:xfrm>
                <a:off x="2757" y="1524"/>
                <a:ext cx="273" cy="192"/>
              </a:xfrm>
              <a:custGeom>
                <a:avLst/>
                <a:gdLst>
                  <a:gd name="T0" fmla="*/ 0 w 273"/>
                  <a:gd name="T1" fmla="*/ 192 h 192"/>
                  <a:gd name="T2" fmla="*/ 86 w 273"/>
                  <a:gd name="T3" fmla="*/ 178 h 192"/>
                  <a:gd name="T4" fmla="*/ 158 w 273"/>
                  <a:gd name="T5" fmla="*/ 154 h 192"/>
                  <a:gd name="T6" fmla="*/ 216 w 273"/>
                  <a:gd name="T7" fmla="*/ 125 h 192"/>
                  <a:gd name="T8" fmla="*/ 245 w 273"/>
                  <a:gd name="T9" fmla="*/ 115 h 192"/>
                  <a:gd name="T10" fmla="*/ 269 w 273"/>
                  <a:gd name="T11" fmla="*/ 86 h 192"/>
                  <a:gd name="T12" fmla="*/ 273 w 273"/>
                  <a:gd name="T13" fmla="*/ 0 h 192"/>
                  <a:gd name="T14" fmla="*/ 0 60000 65536"/>
                  <a:gd name="T15" fmla="*/ 0 60000 65536"/>
                  <a:gd name="T16" fmla="*/ 0 60000 65536"/>
                  <a:gd name="T17" fmla="*/ 0 60000 65536"/>
                  <a:gd name="T18" fmla="*/ 0 60000 65536"/>
                  <a:gd name="T19" fmla="*/ 0 60000 65536"/>
                  <a:gd name="T20" fmla="*/ 0 60000 65536"/>
                  <a:gd name="T21" fmla="*/ 0 w 273"/>
                  <a:gd name="T22" fmla="*/ 0 h 192"/>
                  <a:gd name="T23" fmla="*/ 273 w 273"/>
                  <a:gd name="T24" fmla="*/ 192 h 19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73" h="192">
                    <a:moveTo>
                      <a:pt x="0" y="192"/>
                    </a:moveTo>
                    <a:cubicBezTo>
                      <a:pt x="28" y="186"/>
                      <a:pt x="58" y="186"/>
                      <a:pt x="86" y="178"/>
                    </a:cubicBezTo>
                    <a:cubicBezTo>
                      <a:pt x="110" y="171"/>
                      <a:pt x="134" y="161"/>
                      <a:pt x="158" y="154"/>
                    </a:cubicBezTo>
                    <a:cubicBezTo>
                      <a:pt x="176" y="142"/>
                      <a:pt x="197" y="133"/>
                      <a:pt x="216" y="125"/>
                    </a:cubicBezTo>
                    <a:cubicBezTo>
                      <a:pt x="225" y="121"/>
                      <a:pt x="245" y="115"/>
                      <a:pt x="245" y="115"/>
                    </a:cubicBezTo>
                    <a:cubicBezTo>
                      <a:pt x="249" y="111"/>
                      <a:pt x="268" y="94"/>
                      <a:pt x="269" y="86"/>
                    </a:cubicBezTo>
                    <a:cubicBezTo>
                      <a:pt x="273" y="58"/>
                      <a:pt x="273" y="0"/>
                      <a:pt x="273" y="0"/>
                    </a:cubicBezTo>
                  </a:path>
                </a:pathLst>
              </a:custGeom>
              <a:noFill/>
              <a:ln w="25400">
                <a:solidFill>
                  <a:srgbClr val="66CCFF"/>
                </a:solidFill>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24657" name="Freeform 59"/>
              <p:cNvSpPr>
                <a:spLocks/>
              </p:cNvSpPr>
              <p:nvPr/>
            </p:nvSpPr>
            <p:spPr bwMode="auto">
              <a:xfrm>
                <a:off x="3027" y="1462"/>
                <a:ext cx="167" cy="146"/>
              </a:xfrm>
              <a:custGeom>
                <a:avLst/>
                <a:gdLst>
                  <a:gd name="T0" fmla="*/ 0 w 149"/>
                  <a:gd name="T1" fmla="*/ 62 h 158"/>
                  <a:gd name="T2" fmla="*/ 378 w 149"/>
                  <a:gd name="T3" fmla="*/ 31 h 158"/>
                  <a:gd name="T4" fmla="*/ 412 w 149"/>
                  <a:gd name="T5" fmla="*/ 26 h 158"/>
                  <a:gd name="T6" fmla="*/ 468 w 149"/>
                  <a:gd name="T7" fmla="*/ 22 h 158"/>
                  <a:gd name="T8" fmla="*/ 525 w 149"/>
                  <a:gd name="T9" fmla="*/ 11 h 158"/>
                  <a:gd name="T10" fmla="*/ 585 w 149"/>
                  <a:gd name="T11" fmla="*/ 0 h 158"/>
                  <a:gd name="T12" fmla="*/ 0 60000 65536"/>
                  <a:gd name="T13" fmla="*/ 0 60000 65536"/>
                  <a:gd name="T14" fmla="*/ 0 60000 65536"/>
                  <a:gd name="T15" fmla="*/ 0 60000 65536"/>
                  <a:gd name="T16" fmla="*/ 0 60000 65536"/>
                  <a:gd name="T17" fmla="*/ 0 60000 65536"/>
                  <a:gd name="T18" fmla="*/ 0 w 149"/>
                  <a:gd name="T19" fmla="*/ 0 h 158"/>
                  <a:gd name="T20" fmla="*/ 149 w 149"/>
                  <a:gd name="T21" fmla="*/ 158 h 158"/>
                </a:gdLst>
                <a:ahLst/>
                <a:cxnLst>
                  <a:cxn ang="T12">
                    <a:pos x="T0" y="T1"/>
                  </a:cxn>
                  <a:cxn ang="T13">
                    <a:pos x="T2" y="T3"/>
                  </a:cxn>
                  <a:cxn ang="T14">
                    <a:pos x="T4" y="T5"/>
                  </a:cxn>
                  <a:cxn ang="T15">
                    <a:pos x="T6" y="T7"/>
                  </a:cxn>
                  <a:cxn ang="T16">
                    <a:pos x="T8" y="T9"/>
                  </a:cxn>
                  <a:cxn ang="T17">
                    <a:pos x="T10" y="T11"/>
                  </a:cxn>
                </a:cxnLst>
                <a:rect l="T18" t="T19" r="T20" b="T21"/>
                <a:pathLst>
                  <a:path w="149" h="158">
                    <a:moveTo>
                      <a:pt x="0" y="158"/>
                    </a:moveTo>
                    <a:cubicBezTo>
                      <a:pt x="54" y="139"/>
                      <a:pt x="54" y="109"/>
                      <a:pt x="96" y="81"/>
                    </a:cubicBezTo>
                    <a:cubicBezTo>
                      <a:pt x="99" y="76"/>
                      <a:pt x="101" y="71"/>
                      <a:pt x="105" y="67"/>
                    </a:cubicBezTo>
                    <a:cubicBezTo>
                      <a:pt x="109" y="63"/>
                      <a:pt x="116" y="62"/>
                      <a:pt x="120" y="57"/>
                    </a:cubicBezTo>
                    <a:cubicBezTo>
                      <a:pt x="127" y="49"/>
                      <a:pt x="128" y="37"/>
                      <a:pt x="134" y="28"/>
                    </a:cubicBezTo>
                    <a:cubicBezTo>
                      <a:pt x="140" y="19"/>
                      <a:pt x="149" y="0"/>
                      <a:pt x="149" y="0"/>
                    </a:cubicBezTo>
                  </a:path>
                </a:pathLst>
              </a:custGeom>
              <a:noFill/>
              <a:ln w="19050">
                <a:solidFill>
                  <a:srgbClr val="66CCFF"/>
                </a:solidFill>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24658" name="Freeform 60"/>
              <p:cNvSpPr>
                <a:spLocks/>
              </p:cNvSpPr>
              <p:nvPr/>
            </p:nvSpPr>
            <p:spPr bwMode="auto">
              <a:xfrm>
                <a:off x="3069" y="1499"/>
                <a:ext cx="24" cy="81"/>
              </a:xfrm>
              <a:custGeom>
                <a:avLst/>
                <a:gdLst>
                  <a:gd name="T0" fmla="*/ 24 w 24"/>
                  <a:gd name="T1" fmla="*/ 0 h 81"/>
                  <a:gd name="T2" fmla="*/ 0 w 24"/>
                  <a:gd name="T3" fmla="*/ 43 h 81"/>
                  <a:gd name="T4" fmla="*/ 5 w 24"/>
                  <a:gd name="T5" fmla="*/ 81 h 81"/>
                  <a:gd name="T6" fmla="*/ 0 60000 65536"/>
                  <a:gd name="T7" fmla="*/ 0 60000 65536"/>
                  <a:gd name="T8" fmla="*/ 0 60000 65536"/>
                  <a:gd name="T9" fmla="*/ 0 w 24"/>
                  <a:gd name="T10" fmla="*/ 0 h 81"/>
                  <a:gd name="T11" fmla="*/ 24 w 24"/>
                  <a:gd name="T12" fmla="*/ 81 h 81"/>
                </a:gdLst>
                <a:ahLst/>
                <a:cxnLst>
                  <a:cxn ang="T6">
                    <a:pos x="T0" y="T1"/>
                  </a:cxn>
                  <a:cxn ang="T7">
                    <a:pos x="T2" y="T3"/>
                  </a:cxn>
                  <a:cxn ang="T8">
                    <a:pos x="T4" y="T5"/>
                  </a:cxn>
                </a:cxnLst>
                <a:rect l="T9" t="T10" r="T11" b="T12"/>
                <a:pathLst>
                  <a:path w="24" h="81">
                    <a:moveTo>
                      <a:pt x="24" y="0"/>
                    </a:moveTo>
                    <a:cubicBezTo>
                      <a:pt x="14" y="14"/>
                      <a:pt x="6" y="27"/>
                      <a:pt x="0" y="43"/>
                    </a:cubicBezTo>
                    <a:cubicBezTo>
                      <a:pt x="2" y="56"/>
                      <a:pt x="5" y="81"/>
                      <a:pt x="5" y="81"/>
                    </a:cubicBezTo>
                  </a:path>
                </a:pathLst>
              </a:custGeom>
              <a:noFill/>
              <a:ln w="12700">
                <a:solidFill>
                  <a:srgbClr val="66CCFF"/>
                </a:solidFill>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24659" name="Freeform 61"/>
              <p:cNvSpPr>
                <a:spLocks/>
              </p:cNvSpPr>
              <p:nvPr/>
            </p:nvSpPr>
            <p:spPr bwMode="auto">
              <a:xfrm>
                <a:off x="3093" y="1525"/>
                <a:ext cx="163" cy="161"/>
              </a:xfrm>
              <a:custGeom>
                <a:avLst/>
                <a:gdLst>
                  <a:gd name="T0" fmla="*/ 163 w 163"/>
                  <a:gd name="T1" fmla="*/ 0 h 161"/>
                  <a:gd name="T2" fmla="*/ 91 w 163"/>
                  <a:gd name="T3" fmla="*/ 72 h 161"/>
                  <a:gd name="T4" fmla="*/ 38 w 163"/>
                  <a:gd name="T5" fmla="*/ 139 h 161"/>
                  <a:gd name="T6" fmla="*/ 0 w 163"/>
                  <a:gd name="T7" fmla="*/ 159 h 161"/>
                  <a:gd name="T8" fmla="*/ 0 60000 65536"/>
                  <a:gd name="T9" fmla="*/ 0 60000 65536"/>
                  <a:gd name="T10" fmla="*/ 0 60000 65536"/>
                  <a:gd name="T11" fmla="*/ 0 60000 65536"/>
                  <a:gd name="T12" fmla="*/ 0 w 163"/>
                  <a:gd name="T13" fmla="*/ 0 h 161"/>
                  <a:gd name="T14" fmla="*/ 163 w 163"/>
                  <a:gd name="T15" fmla="*/ 161 h 161"/>
                </a:gdLst>
                <a:ahLst/>
                <a:cxnLst>
                  <a:cxn ang="T8">
                    <a:pos x="T0" y="T1"/>
                  </a:cxn>
                  <a:cxn ang="T9">
                    <a:pos x="T2" y="T3"/>
                  </a:cxn>
                  <a:cxn ang="T10">
                    <a:pos x="T4" y="T5"/>
                  </a:cxn>
                  <a:cxn ang="T11">
                    <a:pos x="T6" y="T7"/>
                  </a:cxn>
                </a:cxnLst>
                <a:rect l="T12" t="T13" r="T14" b="T15"/>
                <a:pathLst>
                  <a:path w="163" h="161">
                    <a:moveTo>
                      <a:pt x="163" y="0"/>
                    </a:moveTo>
                    <a:cubicBezTo>
                      <a:pt x="144" y="28"/>
                      <a:pt x="111" y="44"/>
                      <a:pt x="91" y="72"/>
                    </a:cubicBezTo>
                    <a:cubicBezTo>
                      <a:pt x="81" y="103"/>
                      <a:pt x="72" y="130"/>
                      <a:pt x="38" y="139"/>
                    </a:cubicBezTo>
                    <a:cubicBezTo>
                      <a:pt x="7" y="161"/>
                      <a:pt x="21" y="159"/>
                      <a:pt x="0" y="159"/>
                    </a:cubicBezTo>
                  </a:path>
                </a:pathLst>
              </a:custGeom>
              <a:noFill/>
              <a:ln w="25400">
                <a:solidFill>
                  <a:srgbClr val="66CCFF"/>
                </a:solidFill>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24660" name="Freeform 62"/>
              <p:cNvSpPr>
                <a:spLocks/>
              </p:cNvSpPr>
              <p:nvPr/>
            </p:nvSpPr>
            <p:spPr bwMode="auto">
              <a:xfrm>
                <a:off x="3021" y="852"/>
                <a:ext cx="685" cy="438"/>
              </a:xfrm>
              <a:custGeom>
                <a:avLst/>
                <a:gdLst>
                  <a:gd name="T0" fmla="*/ 40 w 685"/>
                  <a:gd name="T1" fmla="*/ 327 h 438"/>
                  <a:gd name="T2" fmla="*/ 202 w 685"/>
                  <a:gd name="T3" fmla="*/ 432 h 438"/>
                  <a:gd name="T4" fmla="*/ 91 w 685"/>
                  <a:gd name="T5" fmla="*/ 363 h 438"/>
                  <a:gd name="T6" fmla="*/ 2 w 685"/>
                  <a:gd name="T7" fmla="*/ 274 h 438"/>
                  <a:gd name="T8" fmla="*/ 103 w 685"/>
                  <a:gd name="T9" fmla="*/ 246 h 438"/>
                  <a:gd name="T10" fmla="*/ 199 w 685"/>
                  <a:gd name="T11" fmla="*/ 204 h 438"/>
                  <a:gd name="T12" fmla="*/ 313 w 685"/>
                  <a:gd name="T13" fmla="*/ 174 h 438"/>
                  <a:gd name="T14" fmla="*/ 553 w 685"/>
                  <a:gd name="T15" fmla="*/ 84 h 438"/>
                  <a:gd name="T16" fmla="*/ 625 w 685"/>
                  <a:gd name="T17" fmla="*/ 54 h 438"/>
                  <a:gd name="T18" fmla="*/ 685 w 685"/>
                  <a:gd name="T19" fmla="*/ 0 h 43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85"/>
                  <a:gd name="T31" fmla="*/ 0 h 438"/>
                  <a:gd name="T32" fmla="*/ 685 w 685"/>
                  <a:gd name="T33" fmla="*/ 438 h 43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85" h="438">
                    <a:moveTo>
                      <a:pt x="40" y="327"/>
                    </a:moveTo>
                    <a:cubicBezTo>
                      <a:pt x="55" y="329"/>
                      <a:pt x="193" y="426"/>
                      <a:pt x="202" y="432"/>
                    </a:cubicBezTo>
                    <a:cubicBezTo>
                      <a:pt x="211" y="438"/>
                      <a:pt x="124" y="389"/>
                      <a:pt x="91" y="363"/>
                    </a:cubicBezTo>
                    <a:cubicBezTo>
                      <a:pt x="58" y="337"/>
                      <a:pt x="0" y="293"/>
                      <a:pt x="2" y="274"/>
                    </a:cubicBezTo>
                    <a:cubicBezTo>
                      <a:pt x="4" y="255"/>
                      <a:pt x="70" y="258"/>
                      <a:pt x="103" y="246"/>
                    </a:cubicBezTo>
                    <a:cubicBezTo>
                      <a:pt x="132" y="226"/>
                      <a:pt x="168" y="220"/>
                      <a:pt x="199" y="204"/>
                    </a:cubicBezTo>
                    <a:cubicBezTo>
                      <a:pt x="233" y="187"/>
                      <a:pt x="277" y="185"/>
                      <a:pt x="313" y="174"/>
                    </a:cubicBezTo>
                    <a:cubicBezTo>
                      <a:pt x="396" y="149"/>
                      <a:pt x="475" y="119"/>
                      <a:pt x="553" y="84"/>
                    </a:cubicBezTo>
                    <a:cubicBezTo>
                      <a:pt x="580" y="72"/>
                      <a:pt x="601" y="70"/>
                      <a:pt x="625" y="54"/>
                    </a:cubicBezTo>
                    <a:cubicBezTo>
                      <a:pt x="636" y="11"/>
                      <a:pt x="655" y="17"/>
                      <a:pt x="685" y="0"/>
                    </a:cubicBezTo>
                  </a:path>
                </a:pathLst>
              </a:custGeom>
              <a:noFill/>
              <a:ln w="12700">
                <a:solidFill>
                  <a:srgbClr val="66CCFF"/>
                </a:solidFill>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24661" name="Freeform 63"/>
              <p:cNvSpPr>
                <a:spLocks/>
              </p:cNvSpPr>
              <p:nvPr/>
            </p:nvSpPr>
            <p:spPr bwMode="auto">
              <a:xfrm>
                <a:off x="3706" y="624"/>
                <a:ext cx="234" cy="228"/>
              </a:xfrm>
              <a:custGeom>
                <a:avLst/>
                <a:gdLst>
                  <a:gd name="T0" fmla="*/ 0 w 234"/>
                  <a:gd name="T1" fmla="*/ 228 h 228"/>
                  <a:gd name="T2" fmla="*/ 90 w 234"/>
                  <a:gd name="T3" fmla="*/ 170 h 228"/>
                  <a:gd name="T4" fmla="*/ 105 w 234"/>
                  <a:gd name="T5" fmla="*/ 155 h 228"/>
                  <a:gd name="T6" fmla="*/ 120 w 234"/>
                  <a:gd name="T7" fmla="*/ 103 h 228"/>
                  <a:gd name="T8" fmla="*/ 123 w 234"/>
                  <a:gd name="T9" fmla="*/ 15 h 228"/>
                  <a:gd name="T10" fmla="*/ 153 w 234"/>
                  <a:gd name="T11" fmla="*/ 6 h 228"/>
                  <a:gd name="T12" fmla="*/ 222 w 234"/>
                  <a:gd name="T13" fmla="*/ 3 h 228"/>
                  <a:gd name="T14" fmla="*/ 234 w 234"/>
                  <a:gd name="T15" fmla="*/ 0 h 228"/>
                  <a:gd name="T16" fmla="*/ 0 60000 65536"/>
                  <a:gd name="T17" fmla="*/ 0 60000 65536"/>
                  <a:gd name="T18" fmla="*/ 0 60000 65536"/>
                  <a:gd name="T19" fmla="*/ 0 60000 65536"/>
                  <a:gd name="T20" fmla="*/ 0 60000 65536"/>
                  <a:gd name="T21" fmla="*/ 0 60000 65536"/>
                  <a:gd name="T22" fmla="*/ 0 60000 65536"/>
                  <a:gd name="T23" fmla="*/ 0 60000 65536"/>
                  <a:gd name="T24" fmla="*/ 0 w 234"/>
                  <a:gd name="T25" fmla="*/ 0 h 228"/>
                  <a:gd name="T26" fmla="*/ 234 w 234"/>
                  <a:gd name="T27" fmla="*/ 228 h 22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34" h="228">
                    <a:moveTo>
                      <a:pt x="0" y="228"/>
                    </a:moveTo>
                    <a:cubicBezTo>
                      <a:pt x="28" y="218"/>
                      <a:pt x="66" y="186"/>
                      <a:pt x="90" y="170"/>
                    </a:cubicBezTo>
                    <a:cubicBezTo>
                      <a:pt x="94" y="164"/>
                      <a:pt x="101" y="161"/>
                      <a:pt x="105" y="155"/>
                    </a:cubicBezTo>
                    <a:cubicBezTo>
                      <a:pt x="113" y="142"/>
                      <a:pt x="117" y="118"/>
                      <a:pt x="120" y="103"/>
                    </a:cubicBezTo>
                    <a:cubicBezTo>
                      <a:pt x="121" y="74"/>
                      <a:pt x="117" y="44"/>
                      <a:pt x="123" y="15"/>
                    </a:cubicBezTo>
                    <a:cubicBezTo>
                      <a:pt x="123" y="14"/>
                      <a:pt x="149" y="6"/>
                      <a:pt x="153" y="6"/>
                    </a:cubicBezTo>
                    <a:cubicBezTo>
                      <a:pt x="176" y="4"/>
                      <a:pt x="199" y="4"/>
                      <a:pt x="222" y="3"/>
                    </a:cubicBezTo>
                    <a:cubicBezTo>
                      <a:pt x="232" y="0"/>
                      <a:pt x="228" y="0"/>
                      <a:pt x="234" y="0"/>
                    </a:cubicBezTo>
                  </a:path>
                </a:pathLst>
              </a:custGeom>
              <a:noFill/>
              <a:ln w="9525">
                <a:solidFill>
                  <a:srgbClr val="66CCFF"/>
                </a:solidFill>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24662" name="Line 64"/>
              <p:cNvSpPr>
                <a:spLocks noChangeShapeType="1"/>
              </p:cNvSpPr>
              <p:nvPr/>
            </p:nvSpPr>
            <p:spPr bwMode="auto">
              <a:xfrm>
                <a:off x="1824" y="2560"/>
                <a:ext cx="199" cy="22"/>
              </a:xfrm>
              <a:prstGeom prst="line">
                <a:avLst/>
              </a:prstGeom>
              <a:noFill/>
              <a:ln w="38100">
                <a:solidFill>
                  <a:srgbClr val="CCFFFF"/>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24663" name="Freeform 65"/>
              <p:cNvSpPr>
                <a:spLocks/>
              </p:cNvSpPr>
              <p:nvPr/>
            </p:nvSpPr>
            <p:spPr bwMode="auto">
              <a:xfrm>
                <a:off x="1756" y="2424"/>
                <a:ext cx="384" cy="104"/>
              </a:xfrm>
              <a:custGeom>
                <a:avLst/>
                <a:gdLst>
                  <a:gd name="T0" fmla="*/ 0 w 384"/>
                  <a:gd name="T1" fmla="*/ 104 h 104"/>
                  <a:gd name="T2" fmla="*/ 208 w 384"/>
                  <a:gd name="T3" fmla="*/ 28 h 104"/>
                  <a:gd name="T4" fmla="*/ 340 w 384"/>
                  <a:gd name="T5" fmla="*/ 20 h 104"/>
                  <a:gd name="T6" fmla="*/ 384 w 384"/>
                  <a:gd name="T7" fmla="*/ 0 h 104"/>
                  <a:gd name="T8" fmla="*/ 0 60000 65536"/>
                  <a:gd name="T9" fmla="*/ 0 60000 65536"/>
                  <a:gd name="T10" fmla="*/ 0 60000 65536"/>
                  <a:gd name="T11" fmla="*/ 0 60000 65536"/>
                  <a:gd name="T12" fmla="*/ 0 w 384"/>
                  <a:gd name="T13" fmla="*/ 0 h 104"/>
                  <a:gd name="T14" fmla="*/ 384 w 384"/>
                  <a:gd name="T15" fmla="*/ 104 h 104"/>
                </a:gdLst>
                <a:ahLst/>
                <a:cxnLst>
                  <a:cxn ang="T8">
                    <a:pos x="T0" y="T1"/>
                  </a:cxn>
                  <a:cxn ang="T9">
                    <a:pos x="T2" y="T3"/>
                  </a:cxn>
                  <a:cxn ang="T10">
                    <a:pos x="T4" y="T5"/>
                  </a:cxn>
                  <a:cxn ang="T11">
                    <a:pos x="T6" y="T7"/>
                  </a:cxn>
                </a:cxnLst>
                <a:rect l="T12" t="T13" r="T14" b="T15"/>
                <a:pathLst>
                  <a:path w="384" h="104">
                    <a:moveTo>
                      <a:pt x="0" y="104"/>
                    </a:moveTo>
                    <a:cubicBezTo>
                      <a:pt x="69" y="35"/>
                      <a:pt x="109" y="35"/>
                      <a:pt x="208" y="28"/>
                    </a:cubicBezTo>
                    <a:cubicBezTo>
                      <a:pt x="252" y="25"/>
                      <a:pt x="340" y="20"/>
                      <a:pt x="340" y="20"/>
                    </a:cubicBezTo>
                    <a:cubicBezTo>
                      <a:pt x="355" y="15"/>
                      <a:pt x="370" y="7"/>
                      <a:pt x="384" y="0"/>
                    </a:cubicBezTo>
                  </a:path>
                </a:pathLst>
              </a:custGeom>
              <a:noFill/>
              <a:ln w="12700">
                <a:solidFill>
                  <a:srgbClr val="C0C0C0"/>
                </a:solidFill>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24664" name="Freeform 66"/>
              <p:cNvSpPr>
                <a:spLocks/>
              </p:cNvSpPr>
              <p:nvPr/>
            </p:nvSpPr>
            <p:spPr bwMode="auto">
              <a:xfrm>
                <a:off x="2608" y="2464"/>
                <a:ext cx="200" cy="120"/>
              </a:xfrm>
              <a:custGeom>
                <a:avLst/>
                <a:gdLst>
                  <a:gd name="T0" fmla="*/ 0 w 200"/>
                  <a:gd name="T1" fmla="*/ 120 h 120"/>
                  <a:gd name="T2" fmla="*/ 56 w 200"/>
                  <a:gd name="T3" fmla="*/ 64 h 120"/>
                  <a:gd name="T4" fmla="*/ 172 w 200"/>
                  <a:gd name="T5" fmla="*/ 20 h 120"/>
                  <a:gd name="T6" fmla="*/ 200 w 200"/>
                  <a:gd name="T7" fmla="*/ 0 h 120"/>
                  <a:gd name="T8" fmla="*/ 0 60000 65536"/>
                  <a:gd name="T9" fmla="*/ 0 60000 65536"/>
                  <a:gd name="T10" fmla="*/ 0 60000 65536"/>
                  <a:gd name="T11" fmla="*/ 0 60000 65536"/>
                  <a:gd name="T12" fmla="*/ 0 w 200"/>
                  <a:gd name="T13" fmla="*/ 0 h 120"/>
                  <a:gd name="T14" fmla="*/ 200 w 200"/>
                  <a:gd name="T15" fmla="*/ 120 h 120"/>
                </a:gdLst>
                <a:ahLst/>
                <a:cxnLst>
                  <a:cxn ang="T8">
                    <a:pos x="T0" y="T1"/>
                  </a:cxn>
                  <a:cxn ang="T9">
                    <a:pos x="T2" y="T3"/>
                  </a:cxn>
                  <a:cxn ang="T10">
                    <a:pos x="T4" y="T5"/>
                  </a:cxn>
                  <a:cxn ang="T11">
                    <a:pos x="T6" y="T7"/>
                  </a:cxn>
                </a:cxnLst>
                <a:rect l="T12" t="T13" r="T14" b="T15"/>
                <a:pathLst>
                  <a:path w="200" h="120">
                    <a:moveTo>
                      <a:pt x="0" y="120"/>
                    </a:moveTo>
                    <a:cubicBezTo>
                      <a:pt x="4" y="111"/>
                      <a:pt x="30" y="81"/>
                      <a:pt x="56" y="64"/>
                    </a:cubicBezTo>
                    <a:cubicBezTo>
                      <a:pt x="85" y="47"/>
                      <a:pt x="148" y="31"/>
                      <a:pt x="172" y="20"/>
                    </a:cubicBezTo>
                    <a:cubicBezTo>
                      <a:pt x="196" y="9"/>
                      <a:pt x="200" y="4"/>
                      <a:pt x="200" y="0"/>
                    </a:cubicBezTo>
                  </a:path>
                </a:pathLst>
              </a:custGeom>
              <a:noFill/>
              <a:ln w="12700">
                <a:solidFill>
                  <a:srgbClr val="C0C0C0"/>
                </a:solidFill>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24665" name="Line 67"/>
              <p:cNvSpPr>
                <a:spLocks noChangeShapeType="1"/>
              </p:cNvSpPr>
              <p:nvPr/>
            </p:nvSpPr>
            <p:spPr bwMode="auto">
              <a:xfrm>
                <a:off x="1792" y="2496"/>
                <a:ext cx="0" cy="36"/>
              </a:xfrm>
              <a:prstGeom prst="line">
                <a:avLst/>
              </a:prstGeom>
              <a:noFill/>
              <a:ln w="6350">
                <a:solidFill>
                  <a:srgbClr val="C0C0C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24666" name="Line 68"/>
              <p:cNvSpPr>
                <a:spLocks noChangeShapeType="1"/>
              </p:cNvSpPr>
              <p:nvPr/>
            </p:nvSpPr>
            <p:spPr bwMode="auto">
              <a:xfrm>
                <a:off x="1768" y="2524"/>
                <a:ext cx="0" cy="36"/>
              </a:xfrm>
              <a:prstGeom prst="line">
                <a:avLst/>
              </a:prstGeom>
              <a:noFill/>
              <a:ln w="6350">
                <a:solidFill>
                  <a:srgbClr val="C0C0C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24667" name="Line 69"/>
              <p:cNvSpPr>
                <a:spLocks noChangeShapeType="1"/>
              </p:cNvSpPr>
              <p:nvPr/>
            </p:nvSpPr>
            <p:spPr bwMode="auto">
              <a:xfrm>
                <a:off x="1924" y="2448"/>
                <a:ext cx="0" cy="36"/>
              </a:xfrm>
              <a:prstGeom prst="line">
                <a:avLst/>
              </a:prstGeom>
              <a:noFill/>
              <a:ln w="6350">
                <a:solidFill>
                  <a:srgbClr val="C0C0C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24668" name="Line 70"/>
              <p:cNvSpPr>
                <a:spLocks noChangeShapeType="1"/>
              </p:cNvSpPr>
              <p:nvPr/>
            </p:nvSpPr>
            <p:spPr bwMode="auto">
              <a:xfrm>
                <a:off x="1888" y="2456"/>
                <a:ext cx="0" cy="36"/>
              </a:xfrm>
              <a:prstGeom prst="line">
                <a:avLst/>
              </a:prstGeom>
              <a:noFill/>
              <a:ln w="6350">
                <a:solidFill>
                  <a:srgbClr val="C0C0C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24669" name="Line 71"/>
              <p:cNvSpPr>
                <a:spLocks noChangeShapeType="1"/>
              </p:cNvSpPr>
              <p:nvPr/>
            </p:nvSpPr>
            <p:spPr bwMode="auto">
              <a:xfrm>
                <a:off x="1860" y="2460"/>
                <a:ext cx="0" cy="36"/>
              </a:xfrm>
              <a:prstGeom prst="line">
                <a:avLst/>
              </a:prstGeom>
              <a:noFill/>
              <a:ln w="6350">
                <a:solidFill>
                  <a:srgbClr val="C0C0C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24670" name="Line 72"/>
              <p:cNvSpPr>
                <a:spLocks noChangeShapeType="1"/>
              </p:cNvSpPr>
              <p:nvPr/>
            </p:nvSpPr>
            <p:spPr bwMode="auto">
              <a:xfrm>
                <a:off x="1828" y="2468"/>
                <a:ext cx="0" cy="36"/>
              </a:xfrm>
              <a:prstGeom prst="line">
                <a:avLst/>
              </a:prstGeom>
              <a:noFill/>
              <a:ln w="6350">
                <a:solidFill>
                  <a:srgbClr val="C0C0C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24671" name="Line 73"/>
              <p:cNvSpPr>
                <a:spLocks noChangeShapeType="1"/>
              </p:cNvSpPr>
              <p:nvPr/>
            </p:nvSpPr>
            <p:spPr bwMode="auto">
              <a:xfrm>
                <a:off x="1960" y="2448"/>
                <a:ext cx="0" cy="36"/>
              </a:xfrm>
              <a:prstGeom prst="line">
                <a:avLst/>
              </a:prstGeom>
              <a:noFill/>
              <a:ln w="6350">
                <a:solidFill>
                  <a:srgbClr val="C0C0C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24672" name="Line 74"/>
              <p:cNvSpPr>
                <a:spLocks noChangeShapeType="1"/>
              </p:cNvSpPr>
              <p:nvPr/>
            </p:nvSpPr>
            <p:spPr bwMode="auto">
              <a:xfrm>
                <a:off x="2624" y="2564"/>
                <a:ext cx="0" cy="36"/>
              </a:xfrm>
              <a:prstGeom prst="line">
                <a:avLst/>
              </a:prstGeom>
              <a:noFill/>
              <a:ln w="6350">
                <a:solidFill>
                  <a:srgbClr val="C0C0C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24673" name="Line 75"/>
              <p:cNvSpPr>
                <a:spLocks noChangeShapeType="1"/>
              </p:cNvSpPr>
              <p:nvPr/>
            </p:nvSpPr>
            <p:spPr bwMode="auto">
              <a:xfrm>
                <a:off x="2644" y="2544"/>
                <a:ext cx="0" cy="36"/>
              </a:xfrm>
              <a:prstGeom prst="line">
                <a:avLst/>
              </a:prstGeom>
              <a:noFill/>
              <a:ln w="6350">
                <a:solidFill>
                  <a:srgbClr val="C0C0C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24674" name="Line 76"/>
              <p:cNvSpPr>
                <a:spLocks noChangeShapeType="1"/>
              </p:cNvSpPr>
              <p:nvPr/>
            </p:nvSpPr>
            <p:spPr bwMode="auto">
              <a:xfrm>
                <a:off x="2680" y="2524"/>
                <a:ext cx="0" cy="36"/>
              </a:xfrm>
              <a:prstGeom prst="line">
                <a:avLst/>
              </a:prstGeom>
              <a:noFill/>
              <a:ln w="6350">
                <a:solidFill>
                  <a:srgbClr val="C0C0C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24675" name="Freeform 77"/>
              <p:cNvSpPr>
                <a:spLocks/>
              </p:cNvSpPr>
              <p:nvPr/>
            </p:nvSpPr>
            <p:spPr bwMode="auto">
              <a:xfrm>
                <a:off x="1416" y="1738"/>
                <a:ext cx="280" cy="256"/>
              </a:xfrm>
              <a:custGeom>
                <a:avLst/>
                <a:gdLst>
                  <a:gd name="T0" fmla="*/ 0 w 280"/>
                  <a:gd name="T1" fmla="*/ 12 h 256"/>
                  <a:gd name="T2" fmla="*/ 104 w 280"/>
                  <a:gd name="T3" fmla="*/ 24 h 256"/>
                  <a:gd name="T4" fmla="*/ 136 w 280"/>
                  <a:gd name="T5" fmla="*/ 60 h 256"/>
                  <a:gd name="T6" fmla="*/ 152 w 280"/>
                  <a:gd name="T7" fmla="*/ 80 h 256"/>
                  <a:gd name="T8" fmla="*/ 160 w 280"/>
                  <a:gd name="T9" fmla="*/ 104 h 256"/>
                  <a:gd name="T10" fmla="*/ 192 w 280"/>
                  <a:gd name="T11" fmla="*/ 152 h 256"/>
                  <a:gd name="T12" fmla="*/ 236 w 280"/>
                  <a:gd name="T13" fmla="*/ 220 h 256"/>
                  <a:gd name="T14" fmla="*/ 280 w 280"/>
                  <a:gd name="T15" fmla="*/ 256 h 256"/>
                  <a:gd name="T16" fmla="*/ 0 60000 65536"/>
                  <a:gd name="T17" fmla="*/ 0 60000 65536"/>
                  <a:gd name="T18" fmla="*/ 0 60000 65536"/>
                  <a:gd name="T19" fmla="*/ 0 60000 65536"/>
                  <a:gd name="T20" fmla="*/ 0 60000 65536"/>
                  <a:gd name="T21" fmla="*/ 0 60000 65536"/>
                  <a:gd name="T22" fmla="*/ 0 60000 65536"/>
                  <a:gd name="T23" fmla="*/ 0 60000 65536"/>
                  <a:gd name="T24" fmla="*/ 0 w 280"/>
                  <a:gd name="T25" fmla="*/ 0 h 256"/>
                  <a:gd name="T26" fmla="*/ 280 w 280"/>
                  <a:gd name="T27" fmla="*/ 256 h 25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80" h="256">
                    <a:moveTo>
                      <a:pt x="0" y="12"/>
                    </a:moveTo>
                    <a:cubicBezTo>
                      <a:pt x="35" y="0"/>
                      <a:pt x="74" y="4"/>
                      <a:pt x="104" y="24"/>
                    </a:cubicBezTo>
                    <a:cubicBezTo>
                      <a:pt x="113" y="37"/>
                      <a:pt x="136" y="60"/>
                      <a:pt x="136" y="60"/>
                    </a:cubicBezTo>
                    <a:cubicBezTo>
                      <a:pt x="151" y="104"/>
                      <a:pt x="126" y="39"/>
                      <a:pt x="152" y="80"/>
                    </a:cubicBezTo>
                    <a:cubicBezTo>
                      <a:pt x="156" y="87"/>
                      <a:pt x="155" y="97"/>
                      <a:pt x="160" y="104"/>
                    </a:cubicBezTo>
                    <a:cubicBezTo>
                      <a:pt x="171" y="120"/>
                      <a:pt x="181" y="136"/>
                      <a:pt x="192" y="152"/>
                    </a:cubicBezTo>
                    <a:cubicBezTo>
                      <a:pt x="208" y="176"/>
                      <a:pt x="210" y="203"/>
                      <a:pt x="236" y="220"/>
                    </a:cubicBezTo>
                    <a:cubicBezTo>
                      <a:pt x="245" y="234"/>
                      <a:pt x="262" y="256"/>
                      <a:pt x="280" y="256"/>
                    </a:cubicBezTo>
                  </a:path>
                </a:pathLst>
              </a:custGeom>
              <a:noFill/>
              <a:ln w="25400">
                <a:solidFill>
                  <a:srgbClr val="C0C0C0"/>
                </a:solidFill>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24676" name="Freeform 78"/>
              <p:cNvSpPr>
                <a:spLocks/>
              </p:cNvSpPr>
              <p:nvPr/>
            </p:nvSpPr>
            <p:spPr bwMode="auto">
              <a:xfrm>
                <a:off x="1988" y="1212"/>
                <a:ext cx="412" cy="459"/>
              </a:xfrm>
              <a:custGeom>
                <a:avLst/>
                <a:gdLst>
                  <a:gd name="T0" fmla="*/ 0 w 508"/>
                  <a:gd name="T1" fmla="*/ 0 h 327"/>
                  <a:gd name="T2" fmla="*/ 6 w 508"/>
                  <a:gd name="T3" fmla="*/ 719 h 327"/>
                  <a:gd name="T4" fmla="*/ 10 w 508"/>
                  <a:gd name="T5" fmla="*/ 2577 h 327"/>
                  <a:gd name="T6" fmla="*/ 15 w 508"/>
                  <a:gd name="T7" fmla="*/ 10310 h 327"/>
                  <a:gd name="T8" fmla="*/ 19 w 508"/>
                  <a:gd name="T9" fmla="*/ 12422 h 327"/>
                  <a:gd name="T10" fmla="*/ 20 w 508"/>
                  <a:gd name="T11" fmla="*/ 13321 h 327"/>
                  <a:gd name="T12" fmla="*/ 30 w 508"/>
                  <a:gd name="T13" fmla="*/ 17128 h 327"/>
                  <a:gd name="T14" fmla="*/ 41 w 508"/>
                  <a:gd name="T15" fmla="*/ 18966 h 327"/>
                  <a:gd name="T16" fmla="*/ 0 60000 65536"/>
                  <a:gd name="T17" fmla="*/ 0 60000 65536"/>
                  <a:gd name="T18" fmla="*/ 0 60000 65536"/>
                  <a:gd name="T19" fmla="*/ 0 60000 65536"/>
                  <a:gd name="T20" fmla="*/ 0 60000 65536"/>
                  <a:gd name="T21" fmla="*/ 0 60000 65536"/>
                  <a:gd name="T22" fmla="*/ 0 60000 65536"/>
                  <a:gd name="T23" fmla="*/ 0 60000 65536"/>
                  <a:gd name="T24" fmla="*/ 0 w 508"/>
                  <a:gd name="T25" fmla="*/ 0 h 327"/>
                  <a:gd name="T26" fmla="*/ 508 w 508"/>
                  <a:gd name="T27" fmla="*/ 327 h 32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08" h="327">
                    <a:moveTo>
                      <a:pt x="0" y="0"/>
                    </a:moveTo>
                    <a:cubicBezTo>
                      <a:pt x="30" y="3"/>
                      <a:pt x="55" y="5"/>
                      <a:pt x="84" y="12"/>
                    </a:cubicBezTo>
                    <a:cubicBezTo>
                      <a:pt x="96" y="24"/>
                      <a:pt x="102" y="35"/>
                      <a:pt x="116" y="44"/>
                    </a:cubicBezTo>
                    <a:cubicBezTo>
                      <a:pt x="131" y="90"/>
                      <a:pt x="173" y="136"/>
                      <a:pt x="200" y="176"/>
                    </a:cubicBezTo>
                    <a:cubicBezTo>
                      <a:pt x="208" y="188"/>
                      <a:pt x="216" y="200"/>
                      <a:pt x="224" y="212"/>
                    </a:cubicBezTo>
                    <a:cubicBezTo>
                      <a:pt x="229" y="220"/>
                      <a:pt x="248" y="228"/>
                      <a:pt x="248" y="228"/>
                    </a:cubicBezTo>
                    <a:cubicBezTo>
                      <a:pt x="286" y="285"/>
                      <a:pt x="324" y="260"/>
                      <a:pt x="372" y="292"/>
                    </a:cubicBezTo>
                    <a:cubicBezTo>
                      <a:pt x="396" y="327"/>
                      <a:pt x="474" y="324"/>
                      <a:pt x="508" y="324"/>
                    </a:cubicBezTo>
                  </a:path>
                </a:pathLst>
              </a:custGeom>
              <a:noFill/>
              <a:ln w="25400">
                <a:solidFill>
                  <a:srgbClr val="C0C0C0"/>
                </a:solidFill>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24677" name="Freeform 79"/>
              <p:cNvSpPr>
                <a:spLocks/>
              </p:cNvSpPr>
              <p:nvPr/>
            </p:nvSpPr>
            <p:spPr bwMode="auto">
              <a:xfrm>
                <a:off x="3350" y="1073"/>
                <a:ext cx="565" cy="443"/>
              </a:xfrm>
              <a:custGeom>
                <a:avLst/>
                <a:gdLst>
                  <a:gd name="T0" fmla="*/ 565 w 565"/>
                  <a:gd name="T1" fmla="*/ 13 h 443"/>
                  <a:gd name="T2" fmla="*/ 523 w 565"/>
                  <a:gd name="T3" fmla="*/ 4 h 443"/>
                  <a:gd name="T4" fmla="*/ 481 w 565"/>
                  <a:gd name="T5" fmla="*/ 37 h 443"/>
                  <a:gd name="T6" fmla="*/ 448 w 565"/>
                  <a:gd name="T7" fmla="*/ 94 h 443"/>
                  <a:gd name="T8" fmla="*/ 424 w 565"/>
                  <a:gd name="T9" fmla="*/ 112 h 443"/>
                  <a:gd name="T10" fmla="*/ 394 w 565"/>
                  <a:gd name="T11" fmla="*/ 175 h 443"/>
                  <a:gd name="T12" fmla="*/ 308 w 565"/>
                  <a:gd name="T13" fmla="*/ 231 h 443"/>
                  <a:gd name="T14" fmla="*/ 212 w 565"/>
                  <a:gd name="T15" fmla="*/ 259 h 443"/>
                  <a:gd name="T16" fmla="*/ 176 w 565"/>
                  <a:gd name="T17" fmla="*/ 283 h 443"/>
                  <a:gd name="T18" fmla="*/ 124 w 565"/>
                  <a:gd name="T19" fmla="*/ 335 h 443"/>
                  <a:gd name="T20" fmla="*/ 72 w 565"/>
                  <a:gd name="T21" fmla="*/ 391 h 443"/>
                  <a:gd name="T22" fmla="*/ 0 w 565"/>
                  <a:gd name="T23" fmla="*/ 443 h 44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65"/>
                  <a:gd name="T37" fmla="*/ 0 h 443"/>
                  <a:gd name="T38" fmla="*/ 565 w 565"/>
                  <a:gd name="T39" fmla="*/ 443 h 44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65" h="443">
                    <a:moveTo>
                      <a:pt x="565" y="13"/>
                    </a:moveTo>
                    <a:cubicBezTo>
                      <a:pt x="560" y="14"/>
                      <a:pt x="537" y="0"/>
                      <a:pt x="523" y="4"/>
                    </a:cubicBezTo>
                    <a:cubicBezTo>
                      <a:pt x="509" y="8"/>
                      <a:pt x="493" y="22"/>
                      <a:pt x="481" y="37"/>
                    </a:cubicBezTo>
                    <a:cubicBezTo>
                      <a:pt x="469" y="50"/>
                      <a:pt x="457" y="82"/>
                      <a:pt x="448" y="94"/>
                    </a:cubicBezTo>
                    <a:cubicBezTo>
                      <a:pt x="439" y="106"/>
                      <a:pt x="433" y="99"/>
                      <a:pt x="424" y="112"/>
                    </a:cubicBezTo>
                    <a:cubicBezTo>
                      <a:pt x="412" y="124"/>
                      <a:pt x="413" y="155"/>
                      <a:pt x="394" y="175"/>
                    </a:cubicBezTo>
                    <a:cubicBezTo>
                      <a:pt x="375" y="195"/>
                      <a:pt x="338" y="217"/>
                      <a:pt x="308" y="231"/>
                    </a:cubicBezTo>
                    <a:cubicBezTo>
                      <a:pt x="282" y="248"/>
                      <a:pt x="240" y="245"/>
                      <a:pt x="212" y="259"/>
                    </a:cubicBezTo>
                    <a:cubicBezTo>
                      <a:pt x="198" y="266"/>
                      <a:pt x="192" y="278"/>
                      <a:pt x="176" y="283"/>
                    </a:cubicBezTo>
                    <a:cubicBezTo>
                      <a:pt x="164" y="301"/>
                      <a:pt x="142" y="323"/>
                      <a:pt x="124" y="335"/>
                    </a:cubicBezTo>
                    <a:cubicBezTo>
                      <a:pt x="110" y="356"/>
                      <a:pt x="93" y="377"/>
                      <a:pt x="72" y="391"/>
                    </a:cubicBezTo>
                    <a:cubicBezTo>
                      <a:pt x="54" y="418"/>
                      <a:pt x="28" y="429"/>
                      <a:pt x="0" y="443"/>
                    </a:cubicBezTo>
                  </a:path>
                </a:pathLst>
              </a:custGeom>
              <a:noFill/>
              <a:ln w="25400">
                <a:solidFill>
                  <a:srgbClr val="C0C0C0"/>
                </a:solidFill>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24678" name="Freeform 80"/>
              <p:cNvSpPr>
                <a:spLocks/>
              </p:cNvSpPr>
              <p:nvPr/>
            </p:nvSpPr>
            <p:spPr bwMode="auto">
              <a:xfrm>
                <a:off x="3200" y="1743"/>
                <a:ext cx="394" cy="243"/>
              </a:xfrm>
              <a:custGeom>
                <a:avLst/>
                <a:gdLst>
                  <a:gd name="T0" fmla="*/ 0 w 394"/>
                  <a:gd name="T1" fmla="*/ 243 h 243"/>
                  <a:gd name="T2" fmla="*/ 36 w 394"/>
                  <a:gd name="T3" fmla="*/ 219 h 243"/>
                  <a:gd name="T4" fmla="*/ 48 w 394"/>
                  <a:gd name="T5" fmla="*/ 211 h 243"/>
                  <a:gd name="T6" fmla="*/ 112 w 394"/>
                  <a:gd name="T7" fmla="*/ 127 h 243"/>
                  <a:gd name="T8" fmla="*/ 136 w 394"/>
                  <a:gd name="T9" fmla="*/ 119 h 243"/>
                  <a:gd name="T10" fmla="*/ 236 w 394"/>
                  <a:gd name="T11" fmla="*/ 99 h 243"/>
                  <a:gd name="T12" fmla="*/ 322 w 394"/>
                  <a:gd name="T13" fmla="*/ 21 h 243"/>
                  <a:gd name="T14" fmla="*/ 394 w 394"/>
                  <a:gd name="T15" fmla="*/ 0 h 243"/>
                  <a:gd name="T16" fmla="*/ 0 60000 65536"/>
                  <a:gd name="T17" fmla="*/ 0 60000 65536"/>
                  <a:gd name="T18" fmla="*/ 0 60000 65536"/>
                  <a:gd name="T19" fmla="*/ 0 60000 65536"/>
                  <a:gd name="T20" fmla="*/ 0 60000 65536"/>
                  <a:gd name="T21" fmla="*/ 0 60000 65536"/>
                  <a:gd name="T22" fmla="*/ 0 60000 65536"/>
                  <a:gd name="T23" fmla="*/ 0 60000 65536"/>
                  <a:gd name="T24" fmla="*/ 0 w 394"/>
                  <a:gd name="T25" fmla="*/ 0 h 243"/>
                  <a:gd name="T26" fmla="*/ 394 w 394"/>
                  <a:gd name="T27" fmla="*/ 243 h 24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94" h="243">
                    <a:moveTo>
                      <a:pt x="0" y="243"/>
                    </a:moveTo>
                    <a:cubicBezTo>
                      <a:pt x="12" y="235"/>
                      <a:pt x="24" y="227"/>
                      <a:pt x="36" y="219"/>
                    </a:cubicBezTo>
                    <a:cubicBezTo>
                      <a:pt x="40" y="216"/>
                      <a:pt x="48" y="211"/>
                      <a:pt x="48" y="211"/>
                    </a:cubicBezTo>
                    <a:cubicBezTo>
                      <a:pt x="69" y="180"/>
                      <a:pt x="86" y="153"/>
                      <a:pt x="112" y="127"/>
                    </a:cubicBezTo>
                    <a:cubicBezTo>
                      <a:pt x="118" y="121"/>
                      <a:pt x="128" y="122"/>
                      <a:pt x="136" y="119"/>
                    </a:cubicBezTo>
                    <a:cubicBezTo>
                      <a:pt x="173" y="107"/>
                      <a:pt x="195" y="103"/>
                      <a:pt x="236" y="99"/>
                    </a:cubicBezTo>
                    <a:cubicBezTo>
                      <a:pt x="281" y="95"/>
                      <a:pt x="281" y="35"/>
                      <a:pt x="322" y="21"/>
                    </a:cubicBezTo>
                    <a:cubicBezTo>
                      <a:pt x="341" y="2"/>
                      <a:pt x="375" y="19"/>
                      <a:pt x="394" y="0"/>
                    </a:cubicBezTo>
                  </a:path>
                </a:pathLst>
              </a:custGeom>
              <a:noFill/>
              <a:ln w="25400">
                <a:solidFill>
                  <a:srgbClr val="C0C0C0"/>
                </a:solidFill>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24679" name="Freeform 81" descr="Papier journal"/>
              <p:cNvSpPr>
                <a:spLocks/>
              </p:cNvSpPr>
              <p:nvPr/>
            </p:nvSpPr>
            <p:spPr bwMode="auto">
              <a:xfrm>
                <a:off x="719" y="2517"/>
                <a:ext cx="2449" cy="388"/>
              </a:xfrm>
              <a:custGeom>
                <a:avLst/>
                <a:gdLst>
                  <a:gd name="T0" fmla="*/ 2435 w 2449"/>
                  <a:gd name="T1" fmla="*/ 377 h 388"/>
                  <a:gd name="T2" fmla="*/ 2435 w 2449"/>
                  <a:gd name="T3" fmla="*/ 249 h 388"/>
                  <a:gd name="T4" fmla="*/ 2435 w 2449"/>
                  <a:gd name="T5" fmla="*/ 95 h 388"/>
                  <a:gd name="T6" fmla="*/ 2435 w 2449"/>
                  <a:gd name="T7" fmla="*/ 38 h 388"/>
                  <a:gd name="T8" fmla="*/ 2426 w 2449"/>
                  <a:gd name="T9" fmla="*/ 6 h 388"/>
                  <a:gd name="T10" fmla="*/ 2297 w 2449"/>
                  <a:gd name="T11" fmla="*/ 72 h 388"/>
                  <a:gd name="T12" fmla="*/ 2227 w 2449"/>
                  <a:gd name="T13" fmla="*/ 118 h 388"/>
                  <a:gd name="T14" fmla="*/ 2184 w 2449"/>
                  <a:gd name="T15" fmla="*/ 146 h 388"/>
                  <a:gd name="T16" fmla="*/ 2050 w 2449"/>
                  <a:gd name="T17" fmla="*/ 195 h 388"/>
                  <a:gd name="T18" fmla="*/ 1947 w 2449"/>
                  <a:gd name="T19" fmla="*/ 192 h 388"/>
                  <a:gd name="T20" fmla="*/ 1893 w 2449"/>
                  <a:gd name="T21" fmla="*/ 172 h 388"/>
                  <a:gd name="T22" fmla="*/ 1797 w 2449"/>
                  <a:gd name="T23" fmla="*/ 143 h 388"/>
                  <a:gd name="T24" fmla="*/ 1541 w 2449"/>
                  <a:gd name="T25" fmla="*/ 160 h 388"/>
                  <a:gd name="T26" fmla="*/ 1348 w 2449"/>
                  <a:gd name="T27" fmla="*/ 203 h 388"/>
                  <a:gd name="T28" fmla="*/ 1122 w 2449"/>
                  <a:gd name="T29" fmla="*/ 186 h 388"/>
                  <a:gd name="T30" fmla="*/ 1088 w 2449"/>
                  <a:gd name="T31" fmla="*/ 169 h 388"/>
                  <a:gd name="T32" fmla="*/ 989 w 2449"/>
                  <a:gd name="T33" fmla="*/ 138 h 388"/>
                  <a:gd name="T34" fmla="*/ 847 w 2449"/>
                  <a:gd name="T35" fmla="*/ 115 h 388"/>
                  <a:gd name="T36" fmla="*/ 696 w 2449"/>
                  <a:gd name="T37" fmla="*/ 123 h 388"/>
                  <a:gd name="T38" fmla="*/ 624 w 2449"/>
                  <a:gd name="T39" fmla="*/ 132 h 388"/>
                  <a:gd name="T40" fmla="*/ 506 w 2449"/>
                  <a:gd name="T41" fmla="*/ 146 h 388"/>
                  <a:gd name="T42" fmla="*/ 340 w 2449"/>
                  <a:gd name="T43" fmla="*/ 143 h 388"/>
                  <a:gd name="T44" fmla="*/ 246 w 2449"/>
                  <a:gd name="T45" fmla="*/ 118 h 388"/>
                  <a:gd name="T46" fmla="*/ 144 w 2449"/>
                  <a:gd name="T47" fmla="*/ 86 h 388"/>
                  <a:gd name="T48" fmla="*/ 99 w 2449"/>
                  <a:gd name="T49" fmla="*/ 81 h 388"/>
                  <a:gd name="T50" fmla="*/ 16 w 2449"/>
                  <a:gd name="T51" fmla="*/ 35 h 388"/>
                  <a:gd name="T52" fmla="*/ 7 w 2449"/>
                  <a:gd name="T53" fmla="*/ 165 h 388"/>
                  <a:gd name="T54" fmla="*/ 14 w 2449"/>
                  <a:gd name="T55" fmla="*/ 388 h 388"/>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2449"/>
                  <a:gd name="T85" fmla="*/ 0 h 388"/>
                  <a:gd name="T86" fmla="*/ 2449 w 2449"/>
                  <a:gd name="T87" fmla="*/ 388 h 388"/>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2449" h="388">
                    <a:moveTo>
                      <a:pt x="2435" y="377"/>
                    </a:moveTo>
                    <a:cubicBezTo>
                      <a:pt x="2438" y="358"/>
                      <a:pt x="2435" y="296"/>
                      <a:pt x="2435" y="249"/>
                    </a:cubicBezTo>
                    <a:cubicBezTo>
                      <a:pt x="2435" y="202"/>
                      <a:pt x="2435" y="130"/>
                      <a:pt x="2435" y="95"/>
                    </a:cubicBezTo>
                    <a:cubicBezTo>
                      <a:pt x="2435" y="60"/>
                      <a:pt x="2436" y="53"/>
                      <a:pt x="2435" y="38"/>
                    </a:cubicBezTo>
                    <a:cubicBezTo>
                      <a:pt x="2434" y="23"/>
                      <a:pt x="2449" y="0"/>
                      <a:pt x="2426" y="6"/>
                    </a:cubicBezTo>
                    <a:cubicBezTo>
                      <a:pt x="2371" y="20"/>
                      <a:pt x="2342" y="48"/>
                      <a:pt x="2297" y="72"/>
                    </a:cubicBezTo>
                    <a:cubicBezTo>
                      <a:pt x="2273" y="85"/>
                      <a:pt x="2252" y="109"/>
                      <a:pt x="2227" y="118"/>
                    </a:cubicBezTo>
                    <a:cubicBezTo>
                      <a:pt x="2216" y="128"/>
                      <a:pt x="2198" y="141"/>
                      <a:pt x="2184" y="146"/>
                    </a:cubicBezTo>
                    <a:cubicBezTo>
                      <a:pt x="2150" y="180"/>
                      <a:pt x="2095" y="183"/>
                      <a:pt x="2050" y="195"/>
                    </a:cubicBezTo>
                    <a:cubicBezTo>
                      <a:pt x="2016" y="194"/>
                      <a:pt x="1981" y="194"/>
                      <a:pt x="1947" y="192"/>
                    </a:cubicBezTo>
                    <a:cubicBezTo>
                      <a:pt x="1930" y="191"/>
                      <a:pt x="1908" y="179"/>
                      <a:pt x="1893" y="172"/>
                    </a:cubicBezTo>
                    <a:cubicBezTo>
                      <a:pt x="1864" y="158"/>
                      <a:pt x="1829" y="151"/>
                      <a:pt x="1797" y="143"/>
                    </a:cubicBezTo>
                    <a:cubicBezTo>
                      <a:pt x="1667" y="145"/>
                      <a:pt x="1638" y="146"/>
                      <a:pt x="1541" y="160"/>
                    </a:cubicBezTo>
                    <a:cubicBezTo>
                      <a:pt x="1479" y="181"/>
                      <a:pt x="1413" y="194"/>
                      <a:pt x="1348" y="203"/>
                    </a:cubicBezTo>
                    <a:cubicBezTo>
                      <a:pt x="1218" y="201"/>
                      <a:pt x="1204" y="213"/>
                      <a:pt x="1122" y="186"/>
                    </a:cubicBezTo>
                    <a:cubicBezTo>
                      <a:pt x="1112" y="179"/>
                      <a:pt x="1100" y="173"/>
                      <a:pt x="1088" y="169"/>
                    </a:cubicBezTo>
                    <a:cubicBezTo>
                      <a:pt x="1064" y="151"/>
                      <a:pt x="1018" y="141"/>
                      <a:pt x="989" y="138"/>
                    </a:cubicBezTo>
                    <a:cubicBezTo>
                      <a:pt x="944" y="121"/>
                      <a:pt x="895" y="121"/>
                      <a:pt x="847" y="115"/>
                    </a:cubicBezTo>
                    <a:cubicBezTo>
                      <a:pt x="802" y="116"/>
                      <a:pt x="743" y="123"/>
                      <a:pt x="696" y="123"/>
                    </a:cubicBezTo>
                    <a:cubicBezTo>
                      <a:pt x="668" y="132"/>
                      <a:pt x="667" y="130"/>
                      <a:pt x="624" y="132"/>
                    </a:cubicBezTo>
                    <a:cubicBezTo>
                      <a:pt x="585" y="137"/>
                      <a:pt x="546" y="141"/>
                      <a:pt x="506" y="146"/>
                    </a:cubicBezTo>
                    <a:cubicBezTo>
                      <a:pt x="451" y="145"/>
                      <a:pt x="395" y="145"/>
                      <a:pt x="340" y="143"/>
                    </a:cubicBezTo>
                    <a:cubicBezTo>
                      <a:pt x="308" y="142"/>
                      <a:pt x="278" y="123"/>
                      <a:pt x="246" y="118"/>
                    </a:cubicBezTo>
                    <a:cubicBezTo>
                      <a:pt x="213" y="106"/>
                      <a:pt x="178" y="90"/>
                      <a:pt x="144" y="86"/>
                    </a:cubicBezTo>
                    <a:cubicBezTo>
                      <a:pt x="129" y="84"/>
                      <a:pt x="99" y="81"/>
                      <a:pt x="99" y="81"/>
                    </a:cubicBezTo>
                    <a:cubicBezTo>
                      <a:pt x="78" y="73"/>
                      <a:pt x="33" y="18"/>
                      <a:pt x="16" y="35"/>
                    </a:cubicBezTo>
                    <a:cubicBezTo>
                      <a:pt x="0" y="52"/>
                      <a:pt x="7" y="106"/>
                      <a:pt x="7" y="165"/>
                    </a:cubicBezTo>
                    <a:cubicBezTo>
                      <a:pt x="7" y="224"/>
                      <a:pt x="13" y="342"/>
                      <a:pt x="14" y="388"/>
                    </a:cubicBezTo>
                  </a:path>
                </a:pathLst>
              </a:custGeom>
              <a:blipFill dpi="0" rotWithShape="0">
                <a:blip r:embed="rId4"/>
                <a:srcRect/>
                <a:tile tx="0" ty="0" sx="100000" sy="100000" flip="none" algn="tl"/>
              </a:blipFill>
              <a:ln w="9525">
                <a:solidFill>
                  <a:srgbClr val="C0C0C0"/>
                </a:solidFill>
                <a:round/>
                <a:headEnd/>
                <a:tailEnd/>
              </a:ln>
            </p:spPr>
            <p:txBody>
              <a:bodyPr/>
              <a:lstStyle/>
              <a:p>
                <a:endParaRPr lang="fr-FR"/>
              </a:p>
            </p:txBody>
          </p:sp>
          <p:sp>
            <p:nvSpPr>
              <p:cNvPr id="24680" name="Line 82"/>
              <p:cNvSpPr>
                <a:spLocks noChangeShapeType="1"/>
              </p:cNvSpPr>
              <p:nvPr/>
            </p:nvSpPr>
            <p:spPr bwMode="auto">
              <a:xfrm>
                <a:off x="2954" y="2150"/>
                <a:ext cx="9" cy="32"/>
              </a:xfrm>
              <a:prstGeom prst="line">
                <a:avLst/>
              </a:prstGeom>
              <a:noFill/>
              <a:ln w="6350">
                <a:solidFill>
                  <a:srgbClr val="C0C0C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24681" name="Line 83"/>
              <p:cNvSpPr>
                <a:spLocks noChangeShapeType="1"/>
              </p:cNvSpPr>
              <p:nvPr/>
            </p:nvSpPr>
            <p:spPr bwMode="auto">
              <a:xfrm>
                <a:off x="3025" y="2163"/>
                <a:ext cx="9" cy="32"/>
              </a:xfrm>
              <a:prstGeom prst="line">
                <a:avLst/>
              </a:prstGeom>
              <a:noFill/>
              <a:ln w="6350">
                <a:solidFill>
                  <a:srgbClr val="C0C0C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24682" name="Line 84"/>
              <p:cNvSpPr>
                <a:spLocks noChangeShapeType="1"/>
              </p:cNvSpPr>
              <p:nvPr/>
            </p:nvSpPr>
            <p:spPr bwMode="auto">
              <a:xfrm>
                <a:off x="3061" y="2174"/>
                <a:ext cx="9" cy="32"/>
              </a:xfrm>
              <a:prstGeom prst="line">
                <a:avLst/>
              </a:prstGeom>
              <a:noFill/>
              <a:ln w="6350">
                <a:solidFill>
                  <a:srgbClr val="C0C0C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24683" name="Line 85"/>
              <p:cNvSpPr>
                <a:spLocks noChangeShapeType="1"/>
              </p:cNvSpPr>
              <p:nvPr/>
            </p:nvSpPr>
            <p:spPr bwMode="auto">
              <a:xfrm>
                <a:off x="3094" y="2210"/>
                <a:ext cx="9" cy="32"/>
              </a:xfrm>
              <a:prstGeom prst="line">
                <a:avLst/>
              </a:prstGeom>
              <a:noFill/>
              <a:ln w="6350">
                <a:solidFill>
                  <a:srgbClr val="C0C0C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24684" name="Line 86"/>
              <p:cNvSpPr>
                <a:spLocks noChangeShapeType="1"/>
              </p:cNvSpPr>
              <p:nvPr/>
            </p:nvSpPr>
            <p:spPr bwMode="auto">
              <a:xfrm>
                <a:off x="3024" y="1852"/>
                <a:ext cx="9" cy="32"/>
              </a:xfrm>
              <a:prstGeom prst="line">
                <a:avLst/>
              </a:prstGeom>
              <a:noFill/>
              <a:ln w="6350">
                <a:solidFill>
                  <a:srgbClr val="C0C0C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24685" name="Line 87"/>
              <p:cNvSpPr>
                <a:spLocks noChangeShapeType="1"/>
              </p:cNvSpPr>
              <p:nvPr/>
            </p:nvSpPr>
            <p:spPr bwMode="auto">
              <a:xfrm>
                <a:off x="2992" y="2160"/>
                <a:ext cx="9" cy="32"/>
              </a:xfrm>
              <a:prstGeom prst="line">
                <a:avLst/>
              </a:prstGeom>
              <a:noFill/>
              <a:ln w="6350">
                <a:solidFill>
                  <a:srgbClr val="C0C0C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24686" name="Line 88"/>
              <p:cNvSpPr>
                <a:spLocks noChangeShapeType="1"/>
              </p:cNvSpPr>
              <p:nvPr/>
            </p:nvSpPr>
            <p:spPr bwMode="auto">
              <a:xfrm>
                <a:off x="3113" y="1889"/>
                <a:ext cx="9" cy="32"/>
              </a:xfrm>
              <a:prstGeom prst="line">
                <a:avLst/>
              </a:prstGeom>
              <a:noFill/>
              <a:ln w="6350">
                <a:solidFill>
                  <a:srgbClr val="C0C0C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24687" name="Line 89"/>
              <p:cNvSpPr>
                <a:spLocks noChangeShapeType="1"/>
              </p:cNvSpPr>
              <p:nvPr/>
            </p:nvSpPr>
            <p:spPr bwMode="auto">
              <a:xfrm>
                <a:off x="3086" y="1869"/>
                <a:ext cx="9" cy="32"/>
              </a:xfrm>
              <a:prstGeom prst="line">
                <a:avLst/>
              </a:prstGeom>
              <a:noFill/>
              <a:ln w="6350">
                <a:solidFill>
                  <a:srgbClr val="C0C0C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24688" name="Line 90"/>
              <p:cNvSpPr>
                <a:spLocks noChangeShapeType="1"/>
              </p:cNvSpPr>
              <p:nvPr/>
            </p:nvSpPr>
            <p:spPr bwMode="auto">
              <a:xfrm>
                <a:off x="3056" y="1856"/>
                <a:ext cx="9" cy="32"/>
              </a:xfrm>
              <a:prstGeom prst="line">
                <a:avLst/>
              </a:prstGeom>
              <a:noFill/>
              <a:ln w="6350">
                <a:solidFill>
                  <a:srgbClr val="C0C0C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24689" name="Line 91"/>
              <p:cNvSpPr>
                <a:spLocks noChangeShapeType="1"/>
              </p:cNvSpPr>
              <p:nvPr/>
            </p:nvSpPr>
            <p:spPr bwMode="auto">
              <a:xfrm>
                <a:off x="2639" y="2591"/>
                <a:ext cx="185" cy="16"/>
              </a:xfrm>
              <a:prstGeom prst="line">
                <a:avLst/>
              </a:prstGeom>
              <a:noFill/>
              <a:ln w="38100">
                <a:solidFill>
                  <a:srgbClr val="CCFFFF"/>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24690" name="Line 92"/>
              <p:cNvSpPr>
                <a:spLocks noChangeShapeType="1"/>
              </p:cNvSpPr>
              <p:nvPr/>
            </p:nvSpPr>
            <p:spPr bwMode="auto">
              <a:xfrm flipH="1">
                <a:off x="3156" y="2447"/>
                <a:ext cx="3" cy="94"/>
              </a:xfrm>
              <a:prstGeom prst="line">
                <a:avLst/>
              </a:prstGeom>
              <a:noFill/>
              <a:ln w="9525">
                <a:solidFill>
                  <a:srgbClr val="C0C0C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24691" name="Freeform 93" descr="Papier journal"/>
              <p:cNvSpPr>
                <a:spLocks/>
              </p:cNvSpPr>
              <p:nvPr/>
            </p:nvSpPr>
            <p:spPr bwMode="auto">
              <a:xfrm>
                <a:off x="3136" y="510"/>
                <a:ext cx="1251" cy="2388"/>
              </a:xfrm>
              <a:custGeom>
                <a:avLst/>
                <a:gdLst>
                  <a:gd name="T0" fmla="*/ 20 w 1251"/>
                  <a:gd name="T1" fmla="*/ 2028 h 2388"/>
                  <a:gd name="T2" fmla="*/ 20 w 1251"/>
                  <a:gd name="T3" fmla="*/ 2268 h 2388"/>
                  <a:gd name="T4" fmla="*/ 17 w 1251"/>
                  <a:gd name="T5" fmla="*/ 2379 h 2388"/>
                  <a:gd name="T6" fmla="*/ 41 w 1251"/>
                  <a:gd name="T7" fmla="*/ 2364 h 2388"/>
                  <a:gd name="T8" fmla="*/ 218 w 1251"/>
                  <a:gd name="T9" fmla="*/ 2160 h 2388"/>
                  <a:gd name="T10" fmla="*/ 1244 w 1251"/>
                  <a:gd name="T11" fmla="*/ 792 h 2388"/>
                  <a:gd name="T12" fmla="*/ 1238 w 1251"/>
                  <a:gd name="T13" fmla="*/ 648 h 2388"/>
                  <a:gd name="T14" fmla="*/ 1238 w 1251"/>
                  <a:gd name="T15" fmla="*/ 132 h 2388"/>
                  <a:gd name="T16" fmla="*/ 1226 w 1251"/>
                  <a:gd name="T17" fmla="*/ 0 h 2388"/>
                  <a:gd name="T18" fmla="*/ 1160 w 1251"/>
                  <a:gd name="T19" fmla="*/ 108 h 2388"/>
                  <a:gd name="T20" fmla="*/ 1094 w 1251"/>
                  <a:gd name="T21" fmla="*/ 216 h 2388"/>
                  <a:gd name="T22" fmla="*/ 968 w 1251"/>
                  <a:gd name="T23" fmla="*/ 438 h 2388"/>
                  <a:gd name="T24" fmla="*/ 926 w 1251"/>
                  <a:gd name="T25" fmla="*/ 492 h 2388"/>
                  <a:gd name="T26" fmla="*/ 824 w 1251"/>
                  <a:gd name="T27" fmla="*/ 744 h 2388"/>
                  <a:gd name="T28" fmla="*/ 698 w 1251"/>
                  <a:gd name="T29" fmla="*/ 1146 h 2388"/>
                  <a:gd name="T30" fmla="*/ 626 w 1251"/>
                  <a:gd name="T31" fmla="*/ 1290 h 2388"/>
                  <a:gd name="T32" fmla="*/ 602 w 1251"/>
                  <a:gd name="T33" fmla="*/ 1326 h 2388"/>
                  <a:gd name="T34" fmla="*/ 596 w 1251"/>
                  <a:gd name="T35" fmla="*/ 1344 h 2388"/>
                  <a:gd name="T36" fmla="*/ 536 w 1251"/>
                  <a:gd name="T37" fmla="*/ 1410 h 2388"/>
                  <a:gd name="T38" fmla="*/ 422 w 1251"/>
                  <a:gd name="T39" fmla="*/ 1578 h 2388"/>
                  <a:gd name="T40" fmla="*/ 266 w 1251"/>
                  <a:gd name="T41" fmla="*/ 1812 h 2388"/>
                  <a:gd name="T42" fmla="*/ 38 w 1251"/>
                  <a:gd name="T43" fmla="*/ 1992 h 2388"/>
                  <a:gd name="T44" fmla="*/ 20 w 1251"/>
                  <a:gd name="T45" fmla="*/ 2028 h 238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251"/>
                  <a:gd name="T70" fmla="*/ 0 h 2388"/>
                  <a:gd name="T71" fmla="*/ 1251 w 1251"/>
                  <a:gd name="T72" fmla="*/ 2388 h 2388"/>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251" h="2388">
                    <a:moveTo>
                      <a:pt x="20" y="2028"/>
                    </a:moveTo>
                    <a:cubicBezTo>
                      <a:pt x="22" y="2106"/>
                      <a:pt x="17" y="2190"/>
                      <a:pt x="20" y="2268"/>
                    </a:cubicBezTo>
                    <a:cubicBezTo>
                      <a:pt x="21" y="2314"/>
                      <a:pt x="10" y="2334"/>
                      <a:pt x="17" y="2379"/>
                    </a:cubicBezTo>
                    <a:cubicBezTo>
                      <a:pt x="18" y="2388"/>
                      <a:pt x="38" y="2372"/>
                      <a:pt x="41" y="2364"/>
                    </a:cubicBezTo>
                    <a:cubicBezTo>
                      <a:pt x="72" y="2324"/>
                      <a:pt x="154" y="2238"/>
                      <a:pt x="218" y="2160"/>
                    </a:cubicBezTo>
                    <a:cubicBezTo>
                      <a:pt x="418" y="1896"/>
                      <a:pt x="1070" y="1038"/>
                      <a:pt x="1244" y="792"/>
                    </a:cubicBezTo>
                    <a:cubicBezTo>
                      <a:pt x="1251" y="756"/>
                      <a:pt x="1233" y="684"/>
                      <a:pt x="1238" y="648"/>
                    </a:cubicBezTo>
                    <a:cubicBezTo>
                      <a:pt x="1237" y="538"/>
                      <a:pt x="1241" y="238"/>
                      <a:pt x="1238" y="132"/>
                    </a:cubicBezTo>
                    <a:cubicBezTo>
                      <a:pt x="1236" y="24"/>
                      <a:pt x="1239" y="4"/>
                      <a:pt x="1226" y="0"/>
                    </a:cubicBezTo>
                    <a:cubicBezTo>
                      <a:pt x="1204" y="33"/>
                      <a:pt x="1181" y="76"/>
                      <a:pt x="1160" y="108"/>
                    </a:cubicBezTo>
                    <a:cubicBezTo>
                      <a:pt x="1134" y="147"/>
                      <a:pt x="1117" y="175"/>
                      <a:pt x="1094" y="216"/>
                    </a:cubicBezTo>
                    <a:cubicBezTo>
                      <a:pt x="1056" y="284"/>
                      <a:pt x="1011" y="373"/>
                      <a:pt x="968" y="438"/>
                    </a:cubicBezTo>
                    <a:cubicBezTo>
                      <a:pt x="955" y="457"/>
                      <a:pt x="936" y="472"/>
                      <a:pt x="926" y="492"/>
                    </a:cubicBezTo>
                    <a:cubicBezTo>
                      <a:pt x="886" y="572"/>
                      <a:pt x="853" y="658"/>
                      <a:pt x="824" y="744"/>
                    </a:cubicBezTo>
                    <a:cubicBezTo>
                      <a:pt x="780" y="877"/>
                      <a:pt x="755" y="1018"/>
                      <a:pt x="698" y="1146"/>
                    </a:cubicBezTo>
                    <a:cubicBezTo>
                      <a:pt x="676" y="1196"/>
                      <a:pt x="666" y="1250"/>
                      <a:pt x="626" y="1290"/>
                    </a:cubicBezTo>
                    <a:cubicBezTo>
                      <a:pt x="612" y="1333"/>
                      <a:pt x="632" y="1281"/>
                      <a:pt x="602" y="1326"/>
                    </a:cubicBezTo>
                    <a:cubicBezTo>
                      <a:pt x="598" y="1331"/>
                      <a:pt x="599" y="1338"/>
                      <a:pt x="596" y="1344"/>
                    </a:cubicBezTo>
                    <a:cubicBezTo>
                      <a:pt x="575" y="1381"/>
                      <a:pt x="560" y="1374"/>
                      <a:pt x="536" y="1410"/>
                    </a:cubicBezTo>
                    <a:cubicBezTo>
                      <a:pt x="508" y="1455"/>
                      <a:pt x="467" y="1511"/>
                      <a:pt x="422" y="1578"/>
                    </a:cubicBezTo>
                    <a:cubicBezTo>
                      <a:pt x="377" y="1645"/>
                      <a:pt x="330" y="1743"/>
                      <a:pt x="266" y="1812"/>
                    </a:cubicBezTo>
                    <a:cubicBezTo>
                      <a:pt x="200" y="1920"/>
                      <a:pt x="68" y="1957"/>
                      <a:pt x="38" y="1992"/>
                    </a:cubicBezTo>
                    <a:cubicBezTo>
                      <a:pt x="0" y="2030"/>
                      <a:pt x="1" y="2028"/>
                      <a:pt x="20" y="2028"/>
                    </a:cubicBezTo>
                    <a:close/>
                  </a:path>
                </a:pathLst>
              </a:custGeom>
              <a:blipFill dpi="0" rotWithShape="0">
                <a:blip r:embed="rId4"/>
                <a:srcRect/>
                <a:tile tx="0" ty="0" sx="100000" sy="100000" flip="none" algn="tl"/>
              </a:blipFill>
              <a:ln w="9525">
                <a:solidFill>
                  <a:srgbClr val="C0C0C0"/>
                </a:solidFill>
                <a:round/>
                <a:headEnd/>
                <a:tailEnd/>
              </a:ln>
            </p:spPr>
            <p:txBody>
              <a:bodyPr/>
              <a:lstStyle/>
              <a:p>
                <a:endParaRPr lang="fr-FR"/>
              </a:p>
            </p:txBody>
          </p:sp>
          <p:sp>
            <p:nvSpPr>
              <p:cNvPr id="24692" name="Freeform 94" descr="Papier recyclé"/>
              <p:cNvSpPr>
                <a:spLocks/>
              </p:cNvSpPr>
              <p:nvPr/>
            </p:nvSpPr>
            <p:spPr bwMode="auto">
              <a:xfrm>
                <a:off x="733" y="2365"/>
                <a:ext cx="2437" cy="380"/>
              </a:xfrm>
              <a:custGeom>
                <a:avLst/>
                <a:gdLst>
                  <a:gd name="T0" fmla="*/ 2099 w 2437"/>
                  <a:gd name="T1" fmla="*/ 251 h 380"/>
                  <a:gd name="T2" fmla="*/ 2090 w 2437"/>
                  <a:gd name="T3" fmla="*/ 269 h 380"/>
                  <a:gd name="T4" fmla="*/ 2060 w 2437"/>
                  <a:gd name="T5" fmla="*/ 302 h 380"/>
                  <a:gd name="T6" fmla="*/ 1970 w 2437"/>
                  <a:gd name="T7" fmla="*/ 299 h 380"/>
                  <a:gd name="T8" fmla="*/ 1937 w 2437"/>
                  <a:gd name="T9" fmla="*/ 287 h 380"/>
                  <a:gd name="T10" fmla="*/ 1910 w 2437"/>
                  <a:gd name="T11" fmla="*/ 269 h 380"/>
                  <a:gd name="T12" fmla="*/ 1886 w 2437"/>
                  <a:gd name="T13" fmla="*/ 236 h 380"/>
                  <a:gd name="T14" fmla="*/ 1802 w 2437"/>
                  <a:gd name="T15" fmla="*/ 170 h 380"/>
                  <a:gd name="T16" fmla="*/ 1745 w 2437"/>
                  <a:gd name="T17" fmla="*/ 152 h 380"/>
                  <a:gd name="T18" fmla="*/ 1685 w 2437"/>
                  <a:gd name="T19" fmla="*/ 146 h 380"/>
                  <a:gd name="T20" fmla="*/ 1439 w 2437"/>
                  <a:gd name="T21" fmla="*/ 167 h 380"/>
                  <a:gd name="T22" fmla="*/ 1313 w 2437"/>
                  <a:gd name="T23" fmla="*/ 239 h 380"/>
                  <a:gd name="T24" fmla="*/ 1283 w 2437"/>
                  <a:gd name="T25" fmla="*/ 278 h 380"/>
                  <a:gd name="T26" fmla="*/ 1253 w 2437"/>
                  <a:gd name="T27" fmla="*/ 296 h 380"/>
                  <a:gd name="T28" fmla="*/ 1124 w 2437"/>
                  <a:gd name="T29" fmla="*/ 290 h 380"/>
                  <a:gd name="T30" fmla="*/ 1076 w 2437"/>
                  <a:gd name="T31" fmla="*/ 245 h 380"/>
                  <a:gd name="T32" fmla="*/ 1040 w 2437"/>
                  <a:gd name="T33" fmla="*/ 218 h 380"/>
                  <a:gd name="T34" fmla="*/ 1016 w 2437"/>
                  <a:gd name="T35" fmla="*/ 170 h 380"/>
                  <a:gd name="T36" fmla="*/ 959 w 2437"/>
                  <a:gd name="T37" fmla="*/ 131 h 380"/>
                  <a:gd name="T38" fmla="*/ 902 w 2437"/>
                  <a:gd name="T39" fmla="*/ 113 h 380"/>
                  <a:gd name="T40" fmla="*/ 815 w 2437"/>
                  <a:gd name="T41" fmla="*/ 104 h 380"/>
                  <a:gd name="T42" fmla="*/ 674 w 2437"/>
                  <a:gd name="T43" fmla="*/ 104 h 380"/>
                  <a:gd name="T44" fmla="*/ 431 w 2437"/>
                  <a:gd name="T45" fmla="*/ 113 h 380"/>
                  <a:gd name="T46" fmla="*/ 299 w 2437"/>
                  <a:gd name="T47" fmla="*/ 167 h 380"/>
                  <a:gd name="T48" fmla="*/ 263 w 2437"/>
                  <a:gd name="T49" fmla="*/ 191 h 380"/>
                  <a:gd name="T50" fmla="*/ 191 w 2437"/>
                  <a:gd name="T51" fmla="*/ 176 h 380"/>
                  <a:gd name="T52" fmla="*/ 161 w 2437"/>
                  <a:gd name="T53" fmla="*/ 152 h 380"/>
                  <a:gd name="T54" fmla="*/ 149 w 2437"/>
                  <a:gd name="T55" fmla="*/ 113 h 380"/>
                  <a:gd name="T56" fmla="*/ 113 w 2437"/>
                  <a:gd name="T57" fmla="*/ 59 h 380"/>
                  <a:gd name="T58" fmla="*/ 29 w 2437"/>
                  <a:gd name="T59" fmla="*/ 23 h 380"/>
                  <a:gd name="T60" fmla="*/ 5 w 2437"/>
                  <a:gd name="T61" fmla="*/ 101 h 380"/>
                  <a:gd name="T62" fmla="*/ 11 w 2437"/>
                  <a:gd name="T63" fmla="*/ 203 h 380"/>
                  <a:gd name="T64" fmla="*/ 107 w 2437"/>
                  <a:gd name="T65" fmla="*/ 245 h 380"/>
                  <a:gd name="T66" fmla="*/ 383 w 2437"/>
                  <a:gd name="T67" fmla="*/ 293 h 380"/>
                  <a:gd name="T68" fmla="*/ 791 w 2437"/>
                  <a:gd name="T69" fmla="*/ 269 h 380"/>
                  <a:gd name="T70" fmla="*/ 908 w 2437"/>
                  <a:gd name="T71" fmla="*/ 281 h 380"/>
                  <a:gd name="T72" fmla="*/ 1097 w 2437"/>
                  <a:gd name="T73" fmla="*/ 329 h 380"/>
                  <a:gd name="T74" fmla="*/ 1166 w 2437"/>
                  <a:gd name="T75" fmla="*/ 353 h 380"/>
                  <a:gd name="T76" fmla="*/ 1601 w 2437"/>
                  <a:gd name="T77" fmla="*/ 299 h 380"/>
                  <a:gd name="T78" fmla="*/ 1679 w 2437"/>
                  <a:gd name="T79" fmla="*/ 296 h 380"/>
                  <a:gd name="T80" fmla="*/ 1883 w 2437"/>
                  <a:gd name="T81" fmla="*/ 329 h 380"/>
                  <a:gd name="T82" fmla="*/ 1949 w 2437"/>
                  <a:gd name="T83" fmla="*/ 350 h 380"/>
                  <a:gd name="T84" fmla="*/ 2045 w 2437"/>
                  <a:gd name="T85" fmla="*/ 341 h 380"/>
                  <a:gd name="T86" fmla="*/ 2159 w 2437"/>
                  <a:gd name="T87" fmla="*/ 335 h 380"/>
                  <a:gd name="T88" fmla="*/ 2213 w 2437"/>
                  <a:gd name="T89" fmla="*/ 311 h 380"/>
                  <a:gd name="T90" fmla="*/ 2249 w 2437"/>
                  <a:gd name="T91" fmla="*/ 299 h 380"/>
                  <a:gd name="T92" fmla="*/ 2285 w 2437"/>
                  <a:gd name="T93" fmla="*/ 269 h 380"/>
                  <a:gd name="T94" fmla="*/ 2339 w 2437"/>
                  <a:gd name="T95" fmla="*/ 233 h 380"/>
                  <a:gd name="T96" fmla="*/ 2423 w 2437"/>
                  <a:gd name="T97" fmla="*/ 164 h 380"/>
                  <a:gd name="T98" fmla="*/ 2435 w 2437"/>
                  <a:gd name="T99" fmla="*/ 74 h 380"/>
                  <a:gd name="T100" fmla="*/ 2411 w 2437"/>
                  <a:gd name="T101" fmla="*/ 83 h 380"/>
                  <a:gd name="T102" fmla="*/ 2327 w 2437"/>
                  <a:gd name="T103" fmla="*/ 131 h 380"/>
                  <a:gd name="T104" fmla="*/ 2225 w 2437"/>
                  <a:gd name="T105" fmla="*/ 167 h 380"/>
                  <a:gd name="T106" fmla="*/ 2150 w 2437"/>
                  <a:gd name="T107" fmla="*/ 176 h 380"/>
                  <a:gd name="T108" fmla="*/ 2108 w 2437"/>
                  <a:gd name="T109" fmla="*/ 215 h 380"/>
                  <a:gd name="T110" fmla="*/ 2102 w 2437"/>
                  <a:gd name="T111" fmla="*/ 248 h 380"/>
                  <a:gd name="T112" fmla="*/ 2099 w 2437"/>
                  <a:gd name="T113" fmla="*/ 251 h 38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437"/>
                  <a:gd name="T172" fmla="*/ 0 h 380"/>
                  <a:gd name="T173" fmla="*/ 2437 w 2437"/>
                  <a:gd name="T174" fmla="*/ 380 h 38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437" h="380">
                    <a:moveTo>
                      <a:pt x="2099" y="251"/>
                    </a:moveTo>
                    <a:cubicBezTo>
                      <a:pt x="2091" y="262"/>
                      <a:pt x="2096" y="261"/>
                      <a:pt x="2090" y="269"/>
                    </a:cubicBezTo>
                    <a:cubicBezTo>
                      <a:pt x="2084" y="277"/>
                      <a:pt x="2080" y="297"/>
                      <a:pt x="2060" y="302"/>
                    </a:cubicBezTo>
                    <a:cubicBezTo>
                      <a:pt x="2038" y="308"/>
                      <a:pt x="1990" y="301"/>
                      <a:pt x="1970" y="299"/>
                    </a:cubicBezTo>
                    <a:cubicBezTo>
                      <a:pt x="1950" y="297"/>
                      <a:pt x="1947" y="292"/>
                      <a:pt x="1937" y="287"/>
                    </a:cubicBezTo>
                    <a:cubicBezTo>
                      <a:pt x="1927" y="282"/>
                      <a:pt x="1918" y="277"/>
                      <a:pt x="1910" y="269"/>
                    </a:cubicBezTo>
                    <a:cubicBezTo>
                      <a:pt x="1902" y="261"/>
                      <a:pt x="1904" y="252"/>
                      <a:pt x="1886" y="236"/>
                    </a:cubicBezTo>
                    <a:cubicBezTo>
                      <a:pt x="1868" y="220"/>
                      <a:pt x="1825" y="184"/>
                      <a:pt x="1802" y="170"/>
                    </a:cubicBezTo>
                    <a:cubicBezTo>
                      <a:pt x="1791" y="163"/>
                      <a:pt x="1757" y="156"/>
                      <a:pt x="1745" y="152"/>
                    </a:cubicBezTo>
                    <a:cubicBezTo>
                      <a:pt x="1729" y="147"/>
                      <a:pt x="1685" y="146"/>
                      <a:pt x="1685" y="146"/>
                    </a:cubicBezTo>
                    <a:cubicBezTo>
                      <a:pt x="1601" y="148"/>
                      <a:pt x="1523" y="162"/>
                      <a:pt x="1439" y="167"/>
                    </a:cubicBezTo>
                    <a:cubicBezTo>
                      <a:pt x="1382" y="171"/>
                      <a:pt x="1350" y="209"/>
                      <a:pt x="1313" y="239"/>
                    </a:cubicBezTo>
                    <a:cubicBezTo>
                      <a:pt x="1287" y="258"/>
                      <a:pt x="1293" y="269"/>
                      <a:pt x="1283" y="278"/>
                    </a:cubicBezTo>
                    <a:cubicBezTo>
                      <a:pt x="1273" y="287"/>
                      <a:pt x="1279" y="294"/>
                      <a:pt x="1253" y="296"/>
                    </a:cubicBezTo>
                    <a:cubicBezTo>
                      <a:pt x="1227" y="298"/>
                      <a:pt x="1153" y="298"/>
                      <a:pt x="1124" y="290"/>
                    </a:cubicBezTo>
                    <a:cubicBezTo>
                      <a:pt x="1094" y="284"/>
                      <a:pt x="1089" y="255"/>
                      <a:pt x="1076" y="245"/>
                    </a:cubicBezTo>
                    <a:cubicBezTo>
                      <a:pt x="1062" y="233"/>
                      <a:pt x="1050" y="230"/>
                      <a:pt x="1040" y="218"/>
                    </a:cubicBezTo>
                    <a:cubicBezTo>
                      <a:pt x="1030" y="207"/>
                      <a:pt x="1029" y="184"/>
                      <a:pt x="1016" y="170"/>
                    </a:cubicBezTo>
                    <a:cubicBezTo>
                      <a:pt x="1003" y="156"/>
                      <a:pt x="978" y="141"/>
                      <a:pt x="959" y="131"/>
                    </a:cubicBezTo>
                    <a:cubicBezTo>
                      <a:pt x="933" y="116"/>
                      <a:pt x="926" y="117"/>
                      <a:pt x="902" y="113"/>
                    </a:cubicBezTo>
                    <a:cubicBezTo>
                      <a:pt x="878" y="109"/>
                      <a:pt x="853" y="105"/>
                      <a:pt x="815" y="104"/>
                    </a:cubicBezTo>
                    <a:cubicBezTo>
                      <a:pt x="777" y="103"/>
                      <a:pt x="738" y="103"/>
                      <a:pt x="674" y="104"/>
                    </a:cubicBezTo>
                    <a:cubicBezTo>
                      <a:pt x="584" y="86"/>
                      <a:pt x="522" y="109"/>
                      <a:pt x="431" y="113"/>
                    </a:cubicBezTo>
                    <a:cubicBezTo>
                      <a:pt x="373" y="121"/>
                      <a:pt x="347" y="135"/>
                      <a:pt x="299" y="167"/>
                    </a:cubicBezTo>
                    <a:cubicBezTo>
                      <a:pt x="287" y="175"/>
                      <a:pt x="275" y="183"/>
                      <a:pt x="263" y="191"/>
                    </a:cubicBezTo>
                    <a:cubicBezTo>
                      <a:pt x="252" y="198"/>
                      <a:pt x="197" y="179"/>
                      <a:pt x="191" y="176"/>
                    </a:cubicBezTo>
                    <a:cubicBezTo>
                      <a:pt x="173" y="170"/>
                      <a:pt x="168" y="162"/>
                      <a:pt x="161" y="152"/>
                    </a:cubicBezTo>
                    <a:cubicBezTo>
                      <a:pt x="154" y="142"/>
                      <a:pt x="157" y="128"/>
                      <a:pt x="149" y="113"/>
                    </a:cubicBezTo>
                    <a:cubicBezTo>
                      <a:pt x="142" y="92"/>
                      <a:pt x="125" y="77"/>
                      <a:pt x="113" y="59"/>
                    </a:cubicBezTo>
                    <a:cubicBezTo>
                      <a:pt x="92" y="28"/>
                      <a:pt x="63" y="0"/>
                      <a:pt x="29" y="23"/>
                    </a:cubicBezTo>
                    <a:cubicBezTo>
                      <a:pt x="20" y="49"/>
                      <a:pt x="12" y="74"/>
                      <a:pt x="5" y="101"/>
                    </a:cubicBezTo>
                    <a:cubicBezTo>
                      <a:pt x="7" y="135"/>
                      <a:pt x="0" y="171"/>
                      <a:pt x="11" y="203"/>
                    </a:cubicBezTo>
                    <a:cubicBezTo>
                      <a:pt x="19" y="226"/>
                      <a:pt x="91" y="240"/>
                      <a:pt x="107" y="245"/>
                    </a:cubicBezTo>
                    <a:cubicBezTo>
                      <a:pt x="196" y="275"/>
                      <a:pt x="290" y="286"/>
                      <a:pt x="383" y="293"/>
                    </a:cubicBezTo>
                    <a:cubicBezTo>
                      <a:pt x="525" y="340"/>
                      <a:pt x="655" y="286"/>
                      <a:pt x="791" y="269"/>
                    </a:cubicBezTo>
                    <a:cubicBezTo>
                      <a:pt x="841" y="271"/>
                      <a:pt x="858" y="278"/>
                      <a:pt x="908" y="281"/>
                    </a:cubicBezTo>
                    <a:cubicBezTo>
                      <a:pt x="957" y="284"/>
                      <a:pt x="1052" y="309"/>
                      <a:pt x="1097" y="329"/>
                    </a:cubicBezTo>
                    <a:cubicBezTo>
                      <a:pt x="1127" y="342"/>
                      <a:pt x="1136" y="343"/>
                      <a:pt x="1166" y="353"/>
                    </a:cubicBezTo>
                    <a:cubicBezTo>
                      <a:pt x="1309" y="350"/>
                      <a:pt x="1479" y="380"/>
                      <a:pt x="1601" y="299"/>
                    </a:cubicBezTo>
                    <a:cubicBezTo>
                      <a:pt x="1683" y="291"/>
                      <a:pt x="1632" y="291"/>
                      <a:pt x="1679" y="296"/>
                    </a:cubicBezTo>
                    <a:cubicBezTo>
                      <a:pt x="1726" y="301"/>
                      <a:pt x="1838" y="320"/>
                      <a:pt x="1883" y="329"/>
                    </a:cubicBezTo>
                    <a:cubicBezTo>
                      <a:pt x="1941" y="334"/>
                      <a:pt x="1922" y="348"/>
                      <a:pt x="1949" y="350"/>
                    </a:cubicBezTo>
                    <a:cubicBezTo>
                      <a:pt x="1976" y="352"/>
                      <a:pt x="2010" y="343"/>
                      <a:pt x="2045" y="341"/>
                    </a:cubicBezTo>
                    <a:cubicBezTo>
                      <a:pt x="2083" y="339"/>
                      <a:pt x="2121" y="340"/>
                      <a:pt x="2159" y="335"/>
                    </a:cubicBezTo>
                    <a:cubicBezTo>
                      <a:pt x="2208" y="329"/>
                      <a:pt x="2181" y="325"/>
                      <a:pt x="2213" y="311"/>
                    </a:cubicBezTo>
                    <a:cubicBezTo>
                      <a:pt x="2225" y="306"/>
                      <a:pt x="2237" y="303"/>
                      <a:pt x="2249" y="299"/>
                    </a:cubicBezTo>
                    <a:cubicBezTo>
                      <a:pt x="2265" y="294"/>
                      <a:pt x="2272" y="279"/>
                      <a:pt x="2285" y="269"/>
                    </a:cubicBezTo>
                    <a:cubicBezTo>
                      <a:pt x="2285" y="269"/>
                      <a:pt x="2330" y="239"/>
                      <a:pt x="2339" y="233"/>
                    </a:cubicBezTo>
                    <a:cubicBezTo>
                      <a:pt x="2371" y="211"/>
                      <a:pt x="2402" y="196"/>
                      <a:pt x="2423" y="164"/>
                    </a:cubicBezTo>
                    <a:cubicBezTo>
                      <a:pt x="2437" y="139"/>
                      <a:pt x="2420" y="77"/>
                      <a:pt x="2435" y="74"/>
                    </a:cubicBezTo>
                    <a:cubicBezTo>
                      <a:pt x="2433" y="68"/>
                      <a:pt x="2417" y="80"/>
                      <a:pt x="2411" y="83"/>
                    </a:cubicBezTo>
                    <a:cubicBezTo>
                      <a:pt x="2387" y="96"/>
                      <a:pt x="2351" y="118"/>
                      <a:pt x="2327" y="131"/>
                    </a:cubicBezTo>
                    <a:cubicBezTo>
                      <a:pt x="2298" y="143"/>
                      <a:pt x="2254" y="160"/>
                      <a:pt x="2225" y="167"/>
                    </a:cubicBezTo>
                    <a:cubicBezTo>
                      <a:pt x="2196" y="174"/>
                      <a:pt x="2169" y="168"/>
                      <a:pt x="2150" y="176"/>
                    </a:cubicBezTo>
                    <a:cubicBezTo>
                      <a:pt x="2131" y="184"/>
                      <a:pt x="2116" y="203"/>
                      <a:pt x="2108" y="215"/>
                    </a:cubicBezTo>
                    <a:cubicBezTo>
                      <a:pt x="2100" y="227"/>
                      <a:pt x="2103" y="242"/>
                      <a:pt x="2102" y="248"/>
                    </a:cubicBezTo>
                    <a:cubicBezTo>
                      <a:pt x="2102" y="248"/>
                      <a:pt x="2099" y="251"/>
                      <a:pt x="2099" y="251"/>
                    </a:cubicBezTo>
                    <a:close/>
                  </a:path>
                </a:pathLst>
              </a:custGeom>
              <a:blipFill dpi="0" rotWithShape="0">
                <a:blip r:embed="rId5"/>
                <a:srcRect/>
                <a:tile tx="0" ty="0" sx="100000" sy="100000" flip="none" algn="tl"/>
              </a:blipFill>
              <a:ln w="9525">
                <a:solidFill>
                  <a:srgbClr val="C0C0C0"/>
                </a:solidFill>
                <a:round/>
                <a:headEnd/>
                <a:tailEnd/>
              </a:ln>
            </p:spPr>
            <p:txBody>
              <a:bodyPr/>
              <a:lstStyle/>
              <a:p>
                <a:endParaRPr lang="fr-FR"/>
              </a:p>
            </p:txBody>
          </p:sp>
          <p:sp>
            <p:nvSpPr>
              <p:cNvPr id="24693" name="Freeform 95" descr="Papier recyclé"/>
              <p:cNvSpPr>
                <a:spLocks/>
              </p:cNvSpPr>
              <p:nvPr/>
            </p:nvSpPr>
            <p:spPr bwMode="auto">
              <a:xfrm>
                <a:off x="3144" y="490"/>
                <a:ext cx="1230" cy="2045"/>
              </a:xfrm>
              <a:custGeom>
                <a:avLst/>
                <a:gdLst>
                  <a:gd name="T0" fmla="*/ 84 w 1230"/>
                  <a:gd name="T1" fmla="*/ 1844 h 2045"/>
                  <a:gd name="T2" fmla="*/ 9 w 1230"/>
                  <a:gd name="T3" fmla="*/ 1949 h 2045"/>
                  <a:gd name="T4" fmla="*/ 9 w 1230"/>
                  <a:gd name="T5" fmla="*/ 2045 h 2045"/>
                  <a:gd name="T6" fmla="*/ 72 w 1230"/>
                  <a:gd name="T7" fmla="*/ 2012 h 2045"/>
                  <a:gd name="T8" fmla="*/ 180 w 1230"/>
                  <a:gd name="T9" fmla="*/ 1916 h 2045"/>
                  <a:gd name="T10" fmla="*/ 252 w 1230"/>
                  <a:gd name="T11" fmla="*/ 1862 h 2045"/>
                  <a:gd name="T12" fmla="*/ 336 w 1230"/>
                  <a:gd name="T13" fmla="*/ 1772 h 2045"/>
                  <a:gd name="T14" fmla="*/ 372 w 1230"/>
                  <a:gd name="T15" fmla="*/ 1700 h 2045"/>
                  <a:gd name="T16" fmla="*/ 372 w 1230"/>
                  <a:gd name="T17" fmla="*/ 1700 h 2045"/>
                  <a:gd name="T18" fmla="*/ 405 w 1230"/>
                  <a:gd name="T19" fmla="*/ 1622 h 2045"/>
                  <a:gd name="T20" fmla="*/ 504 w 1230"/>
                  <a:gd name="T21" fmla="*/ 1475 h 2045"/>
                  <a:gd name="T22" fmla="*/ 579 w 1230"/>
                  <a:gd name="T23" fmla="*/ 1376 h 2045"/>
                  <a:gd name="T24" fmla="*/ 639 w 1230"/>
                  <a:gd name="T25" fmla="*/ 1274 h 2045"/>
                  <a:gd name="T26" fmla="*/ 684 w 1230"/>
                  <a:gd name="T27" fmla="*/ 1169 h 2045"/>
                  <a:gd name="T28" fmla="*/ 756 w 1230"/>
                  <a:gd name="T29" fmla="*/ 998 h 2045"/>
                  <a:gd name="T30" fmla="*/ 792 w 1230"/>
                  <a:gd name="T31" fmla="*/ 896 h 2045"/>
                  <a:gd name="T32" fmla="*/ 810 w 1230"/>
                  <a:gd name="T33" fmla="*/ 836 h 2045"/>
                  <a:gd name="T34" fmla="*/ 858 w 1230"/>
                  <a:gd name="T35" fmla="*/ 728 h 2045"/>
                  <a:gd name="T36" fmla="*/ 918 w 1230"/>
                  <a:gd name="T37" fmla="*/ 560 h 2045"/>
                  <a:gd name="T38" fmla="*/ 966 w 1230"/>
                  <a:gd name="T39" fmla="*/ 434 h 2045"/>
                  <a:gd name="T40" fmla="*/ 1056 w 1230"/>
                  <a:gd name="T41" fmla="*/ 290 h 2045"/>
                  <a:gd name="T42" fmla="*/ 1185 w 1230"/>
                  <a:gd name="T43" fmla="*/ 74 h 2045"/>
                  <a:gd name="T44" fmla="*/ 1230 w 1230"/>
                  <a:gd name="T45" fmla="*/ 2 h 2045"/>
                  <a:gd name="T46" fmla="*/ 1188 w 1230"/>
                  <a:gd name="T47" fmla="*/ 38 h 2045"/>
                  <a:gd name="T48" fmla="*/ 1131 w 1230"/>
                  <a:gd name="T49" fmla="*/ 113 h 2045"/>
                  <a:gd name="T50" fmla="*/ 1107 w 1230"/>
                  <a:gd name="T51" fmla="*/ 158 h 2045"/>
                  <a:gd name="T52" fmla="*/ 987 w 1230"/>
                  <a:gd name="T53" fmla="*/ 329 h 2045"/>
                  <a:gd name="T54" fmla="*/ 888 w 1230"/>
                  <a:gd name="T55" fmla="*/ 482 h 2045"/>
                  <a:gd name="T56" fmla="*/ 852 w 1230"/>
                  <a:gd name="T57" fmla="*/ 560 h 2045"/>
                  <a:gd name="T58" fmla="*/ 780 w 1230"/>
                  <a:gd name="T59" fmla="*/ 608 h 2045"/>
                  <a:gd name="T60" fmla="*/ 729 w 1230"/>
                  <a:gd name="T61" fmla="*/ 758 h 2045"/>
                  <a:gd name="T62" fmla="*/ 663 w 1230"/>
                  <a:gd name="T63" fmla="*/ 869 h 2045"/>
                  <a:gd name="T64" fmla="*/ 609 w 1230"/>
                  <a:gd name="T65" fmla="*/ 1028 h 2045"/>
                  <a:gd name="T66" fmla="*/ 564 w 1230"/>
                  <a:gd name="T67" fmla="*/ 1130 h 2045"/>
                  <a:gd name="T68" fmla="*/ 513 w 1230"/>
                  <a:gd name="T69" fmla="*/ 1199 h 2045"/>
                  <a:gd name="T70" fmla="*/ 453 w 1230"/>
                  <a:gd name="T71" fmla="*/ 1262 h 2045"/>
                  <a:gd name="T72" fmla="*/ 441 w 1230"/>
                  <a:gd name="T73" fmla="*/ 1349 h 2045"/>
                  <a:gd name="T74" fmla="*/ 225 w 1230"/>
                  <a:gd name="T75" fmla="*/ 1718 h 2045"/>
                  <a:gd name="T76" fmla="*/ 84 w 1230"/>
                  <a:gd name="T77" fmla="*/ 1844 h 204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230"/>
                  <a:gd name="T118" fmla="*/ 0 h 2045"/>
                  <a:gd name="T119" fmla="*/ 1230 w 1230"/>
                  <a:gd name="T120" fmla="*/ 2045 h 2045"/>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230" h="2045">
                    <a:moveTo>
                      <a:pt x="84" y="1844"/>
                    </a:moveTo>
                    <a:cubicBezTo>
                      <a:pt x="42" y="1880"/>
                      <a:pt x="19" y="1932"/>
                      <a:pt x="9" y="1949"/>
                    </a:cubicBezTo>
                    <a:cubicBezTo>
                      <a:pt x="0" y="1978"/>
                      <a:pt x="3" y="2030"/>
                      <a:pt x="9" y="2045"/>
                    </a:cubicBezTo>
                    <a:cubicBezTo>
                      <a:pt x="30" y="2045"/>
                      <a:pt x="58" y="2014"/>
                      <a:pt x="72" y="2012"/>
                    </a:cubicBezTo>
                    <a:cubicBezTo>
                      <a:pt x="113" y="1984"/>
                      <a:pt x="145" y="1951"/>
                      <a:pt x="180" y="1916"/>
                    </a:cubicBezTo>
                    <a:cubicBezTo>
                      <a:pt x="201" y="1895"/>
                      <a:pt x="232" y="1882"/>
                      <a:pt x="252" y="1862"/>
                    </a:cubicBezTo>
                    <a:cubicBezTo>
                      <a:pt x="281" y="1833"/>
                      <a:pt x="311" y="1804"/>
                      <a:pt x="336" y="1772"/>
                    </a:cubicBezTo>
                    <a:lnTo>
                      <a:pt x="372" y="1700"/>
                    </a:lnTo>
                    <a:cubicBezTo>
                      <a:pt x="372" y="1700"/>
                      <a:pt x="372" y="1700"/>
                      <a:pt x="372" y="1700"/>
                    </a:cubicBezTo>
                    <a:cubicBezTo>
                      <a:pt x="383" y="1684"/>
                      <a:pt x="398" y="1643"/>
                      <a:pt x="405" y="1622"/>
                    </a:cubicBezTo>
                    <a:cubicBezTo>
                      <a:pt x="420" y="1578"/>
                      <a:pt x="495" y="1520"/>
                      <a:pt x="504" y="1475"/>
                    </a:cubicBezTo>
                    <a:cubicBezTo>
                      <a:pt x="512" y="1434"/>
                      <a:pt x="550" y="1405"/>
                      <a:pt x="579" y="1376"/>
                    </a:cubicBezTo>
                    <a:cubicBezTo>
                      <a:pt x="592" y="1336"/>
                      <a:pt x="610" y="1303"/>
                      <a:pt x="639" y="1274"/>
                    </a:cubicBezTo>
                    <a:cubicBezTo>
                      <a:pt x="664" y="1249"/>
                      <a:pt x="668" y="1199"/>
                      <a:pt x="684" y="1169"/>
                    </a:cubicBezTo>
                    <a:cubicBezTo>
                      <a:pt x="716" y="1111"/>
                      <a:pt x="731" y="1061"/>
                      <a:pt x="756" y="998"/>
                    </a:cubicBezTo>
                    <a:cubicBezTo>
                      <a:pt x="769" y="965"/>
                      <a:pt x="779" y="929"/>
                      <a:pt x="792" y="896"/>
                    </a:cubicBezTo>
                    <a:cubicBezTo>
                      <a:pt x="799" y="877"/>
                      <a:pt x="798" y="854"/>
                      <a:pt x="810" y="836"/>
                    </a:cubicBezTo>
                    <a:cubicBezTo>
                      <a:pt x="832" y="803"/>
                      <a:pt x="840" y="763"/>
                      <a:pt x="858" y="728"/>
                    </a:cubicBezTo>
                    <a:cubicBezTo>
                      <a:pt x="883" y="678"/>
                      <a:pt x="904" y="615"/>
                      <a:pt x="918" y="560"/>
                    </a:cubicBezTo>
                    <a:cubicBezTo>
                      <a:pt x="929" y="516"/>
                      <a:pt x="950" y="476"/>
                      <a:pt x="966" y="434"/>
                    </a:cubicBezTo>
                    <a:cubicBezTo>
                      <a:pt x="989" y="389"/>
                      <a:pt x="1018" y="350"/>
                      <a:pt x="1056" y="290"/>
                    </a:cubicBezTo>
                    <a:cubicBezTo>
                      <a:pt x="1090" y="240"/>
                      <a:pt x="1161" y="120"/>
                      <a:pt x="1185" y="74"/>
                    </a:cubicBezTo>
                    <a:cubicBezTo>
                      <a:pt x="1199" y="58"/>
                      <a:pt x="1218" y="20"/>
                      <a:pt x="1230" y="2"/>
                    </a:cubicBezTo>
                    <a:cubicBezTo>
                      <a:pt x="1224" y="0"/>
                      <a:pt x="1194" y="36"/>
                      <a:pt x="1188" y="38"/>
                    </a:cubicBezTo>
                    <a:cubicBezTo>
                      <a:pt x="1171" y="54"/>
                      <a:pt x="1145" y="97"/>
                      <a:pt x="1131" y="113"/>
                    </a:cubicBezTo>
                    <a:cubicBezTo>
                      <a:pt x="1124" y="126"/>
                      <a:pt x="1115" y="146"/>
                      <a:pt x="1107" y="158"/>
                    </a:cubicBezTo>
                    <a:cubicBezTo>
                      <a:pt x="1082" y="191"/>
                      <a:pt x="1025" y="279"/>
                      <a:pt x="987" y="329"/>
                    </a:cubicBezTo>
                    <a:cubicBezTo>
                      <a:pt x="959" y="380"/>
                      <a:pt x="925" y="438"/>
                      <a:pt x="888" y="482"/>
                    </a:cubicBezTo>
                    <a:cubicBezTo>
                      <a:pt x="872" y="501"/>
                      <a:pt x="870" y="542"/>
                      <a:pt x="852" y="560"/>
                    </a:cubicBezTo>
                    <a:cubicBezTo>
                      <a:pt x="846" y="577"/>
                      <a:pt x="784" y="596"/>
                      <a:pt x="780" y="608"/>
                    </a:cubicBezTo>
                    <a:cubicBezTo>
                      <a:pt x="764" y="657"/>
                      <a:pt x="754" y="713"/>
                      <a:pt x="729" y="758"/>
                    </a:cubicBezTo>
                    <a:cubicBezTo>
                      <a:pt x="710" y="796"/>
                      <a:pt x="681" y="828"/>
                      <a:pt x="663" y="869"/>
                    </a:cubicBezTo>
                    <a:cubicBezTo>
                      <a:pt x="646" y="919"/>
                      <a:pt x="632" y="981"/>
                      <a:pt x="609" y="1028"/>
                    </a:cubicBezTo>
                    <a:cubicBezTo>
                      <a:pt x="591" y="1063"/>
                      <a:pt x="577" y="1092"/>
                      <a:pt x="564" y="1130"/>
                    </a:cubicBezTo>
                    <a:cubicBezTo>
                      <a:pt x="557" y="1152"/>
                      <a:pt x="523" y="1178"/>
                      <a:pt x="513" y="1199"/>
                    </a:cubicBezTo>
                    <a:cubicBezTo>
                      <a:pt x="494" y="1237"/>
                      <a:pt x="477" y="1227"/>
                      <a:pt x="453" y="1262"/>
                    </a:cubicBezTo>
                    <a:cubicBezTo>
                      <a:pt x="437" y="1286"/>
                      <a:pt x="455" y="1323"/>
                      <a:pt x="441" y="1349"/>
                    </a:cubicBezTo>
                    <a:cubicBezTo>
                      <a:pt x="403" y="1425"/>
                      <a:pt x="284" y="1636"/>
                      <a:pt x="225" y="1718"/>
                    </a:cubicBezTo>
                    <a:cubicBezTo>
                      <a:pt x="225" y="1718"/>
                      <a:pt x="102" y="1859"/>
                      <a:pt x="84" y="1844"/>
                    </a:cubicBezTo>
                    <a:close/>
                  </a:path>
                </a:pathLst>
              </a:custGeom>
              <a:blipFill dpi="0" rotWithShape="0">
                <a:blip r:embed="rId5"/>
                <a:srcRect/>
                <a:tile tx="0" ty="0" sx="100000" sy="100000" flip="none" algn="tl"/>
              </a:blipFill>
              <a:ln w="9525">
                <a:solidFill>
                  <a:srgbClr val="C0C0C0"/>
                </a:solidFill>
                <a:round/>
                <a:headEnd/>
                <a:tailEnd/>
              </a:ln>
            </p:spPr>
            <p:txBody>
              <a:bodyPr/>
              <a:lstStyle/>
              <a:p>
                <a:endParaRPr lang="fr-FR"/>
              </a:p>
            </p:txBody>
          </p:sp>
        </p:grpSp>
        <p:sp>
          <p:nvSpPr>
            <p:cNvPr id="24622" name="Freeform 96"/>
            <p:cNvSpPr>
              <a:spLocks/>
            </p:cNvSpPr>
            <p:nvPr/>
          </p:nvSpPr>
          <p:spPr bwMode="auto">
            <a:xfrm>
              <a:off x="1498" y="2898"/>
              <a:ext cx="269" cy="182"/>
            </a:xfrm>
            <a:custGeom>
              <a:avLst/>
              <a:gdLst>
                <a:gd name="T0" fmla="*/ 525 w 253"/>
                <a:gd name="T1" fmla="*/ 116 h 172"/>
                <a:gd name="T2" fmla="*/ 520 w 253"/>
                <a:gd name="T3" fmla="*/ 21 h 172"/>
                <a:gd name="T4" fmla="*/ 476 w 253"/>
                <a:gd name="T5" fmla="*/ 5 h 172"/>
                <a:gd name="T6" fmla="*/ 442 w 253"/>
                <a:gd name="T7" fmla="*/ 0 h 172"/>
                <a:gd name="T8" fmla="*/ 407 w 253"/>
                <a:gd name="T9" fmla="*/ 5 h 172"/>
                <a:gd name="T10" fmla="*/ 321 w 253"/>
                <a:gd name="T11" fmla="*/ 32 h 172"/>
                <a:gd name="T12" fmla="*/ 230 w 253"/>
                <a:gd name="T13" fmla="*/ 55 h 172"/>
                <a:gd name="T14" fmla="*/ 94 w 253"/>
                <a:gd name="T15" fmla="*/ 110 h 172"/>
                <a:gd name="T16" fmla="*/ 24 w 253"/>
                <a:gd name="T17" fmla="*/ 139 h 172"/>
                <a:gd name="T18" fmla="*/ 4 w 253"/>
                <a:gd name="T19" fmla="*/ 178 h 172"/>
                <a:gd name="T20" fmla="*/ 4 w 253"/>
                <a:gd name="T21" fmla="*/ 207 h 172"/>
                <a:gd name="T22" fmla="*/ 58 w 253"/>
                <a:gd name="T23" fmla="*/ 249 h 172"/>
                <a:gd name="T24" fmla="*/ 135 w 253"/>
                <a:gd name="T25" fmla="*/ 290 h 172"/>
                <a:gd name="T26" fmla="*/ 215 w 253"/>
                <a:gd name="T27" fmla="*/ 339 h 172"/>
                <a:gd name="T28" fmla="*/ 253 w 253"/>
                <a:gd name="T29" fmla="*/ 307 h 172"/>
                <a:gd name="T30" fmla="*/ 199 w 253"/>
                <a:gd name="T31" fmla="*/ 207 h 172"/>
                <a:gd name="T32" fmla="*/ 312 w 253"/>
                <a:gd name="T33" fmla="*/ 151 h 172"/>
                <a:gd name="T34" fmla="*/ 353 w 253"/>
                <a:gd name="T35" fmla="*/ 128 h 172"/>
                <a:gd name="T36" fmla="*/ 413 w 253"/>
                <a:gd name="T37" fmla="*/ 105 h 172"/>
                <a:gd name="T38" fmla="*/ 470 w 253"/>
                <a:gd name="T39" fmla="*/ 134 h 17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53"/>
                <a:gd name="T61" fmla="*/ 0 h 172"/>
                <a:gd name="T62" fmla="*/ 253 w 253"/>
                <a:gd name="T63" fmla="*/ 172 h 17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53" h="172">
                  <a:moveTo>
                    <a:pt x="252" y="59"/>
                  </a:moveTo>
                  <a:cubicBezTo>
                    <a:pt x="251" y="51"/>
                    <a:pt x="253" y="18"/>
                    <a:pt x="249" y="9"/>
                  </a:cubicBezTo>
                  <a:cubicBezTo>
                    <a:pt x="245" y="0"/>
                    <a:pt x="235" y="6"/>
                    <a:pt x="229" y="5"/>
                  </a:cubicBezTo>
                  <a:cubicBezTo>
                    <a:pt x="224" y="4"/>
                    <a:pt x="219" y="0"/>
                    <a:pt x="213" y="0"/>
                  </a:cubicBezTo>
                  <a:cubicBezTo>
                    <a:pt x="207" y="0"/>
                    <a:pt x="205" y="2"/>
                    <a:pt x="195" y="5"/>
                  </a:cubicBezTo>
                  <a:cubicBezTo>
                    <a:pt x="190" y="8"/>
                    <a:pt x="160" y="16"/>
                    <a:pt x="154" y="17"/>
                  </a:cubicBezTo>
                  <a:cubicBezTo>
                    <a:pt x="140" y="21"/>
                    <a:pt x="129" y="21"/>
                    <a:pt x="111" y="27"/>
                  </a:cubicBezTo>
                  <a:cubicBezTo>
                    <a:pt x="93" y="33"/>
                    <a:pt x="61" y="49"/>
                    <a:pt x="45" y="56"/>
                  </a:cubicBezTo>
                  <a:cubicBezTo>
                    <a:pt x="40" y="63"/>
                    <a:pt x="20" y="69"/>
                    <a:pt x="12" y="71"/>
                  </a:cubicBezTo>
                  <a:cubicBezTo>
                    <a:pt x="9" y="77"/>
                    <a:pt x="10" y="87"/>
                    <a:pt x="4" y="90"/>
                  </a:cubicBezTo>
                  <a:cubicBezTo>
                    <a:pt x="4" y="95"/>
                    <a:pt x="0" y="99"/>
                    <a:pt x="4" y="105"/>
                  </a:cubicBezTo>
                  <a:cubicBezTo>
                    <a:pt x="8" y="111"/>
                    <a:pt x="18" y="119"/>
                    <a:pt x="28" y="126"/>
                  </a:cubicBezTo>
                  <a:cubicBezTo>
                    <a:pt x="38" y="133"/>
                    <a:pt x="52" y="140"/>
                    <a:pt x="64" y="147"/>
                  </a:cubicBezTo>
                  <a:cubicBezTo>
                    <a:pt x="76" y="154"/>
                    <a:pt x="94" y="170"/>
                    <a:pt x="103" y="171"/>
                  </a:cubicBezTo>
                  <a:cubicBezTo>
                    <a:pt x="112" y="172"/>
                    <a:pt x="122" y="167"/>
                    <a:pt x="121" y="156"/>
                  </a:cubicBezTo>
                  <a:cubicBezTo>
                    <a:pt x="125" y="154"/>
                    <a:pt x="98" y="105"/>
                    <a:pt x="96" y="105"/>
                  </a:cubicBezTo>
                  <a:cubicBezTo>
                    <a:pt x="95" y="96"/>
                    <a:pt x="148" y="84"/>
                    <a:pt x="150" y="77"/>
                  </a:cubicBezTo>
                  <a:cubicBezTo>
                    <a:pt x="162" y="70"/>
                    <a:pt x="161" y="69"/>
                    <a:pt x="169" y="65"/>
                  </a:cubicBezTo>
                  <a:cubicBezTo>
                    <a:pt x="181" y="54"/>
                    <a:pt x="191" y="58"/>
                    <a:pt x="198" y="54"/>
                  </a:cubicBezTo>
                  <a:cubicBezTo>
                    <a:pt x="207" y="54"/>
                    <a:pt x="220" y="65"/>
                    <a:pt x="226" y="68"/>
                  </a:cubicBezTo>
                </a:path>
              </a:pathLst>
            </a:custGeom>
            <a:solidFill>
              <a:srgbClr val="009900"/>
            </a:solidFill>
            <a:ln>
              <a:noFill/>
            </a:ln>
            <a:extLst>
              <a:ext uri="{91240B29-F687-4F45-9708-019B960494DF}">
                <a14:hiddenLine xmlns:a14="http://schemas.microsoft.com/office/drawing/2010/main" w="6350">
                  <a:solidFill>
                    <a:srgbClr val="000000"/>
                  </a:solidFill>
                  <a:round/>
                  <a:headEnd/>
                  <a:tailEnd/>
                </a14:hiddenLine>
              </a:ext>
            </a:extLst>
          </p:spPr>
          <p:txBody>
            <a:bodyPr/>
            <a:lstStyle/>
            <a:p>
              <a:endParaRPr lang="fr-FR"/>
            </a:p>
          </p:txBody>
        </p:sp>
        <p:sp>
          <p:nvSpPr>
            <p:cNvPr id="24623" name="Freeform 97"/>
            <p:cNvSpPr>
              <a:spLocks/>
            </p:cNvSpPr>
            <p:nvPr/>
          </p:nvSpPr>
          <p:spPr bwMode="auto">
            <a:xfrm>
              <a:off x="1190" y="2957"/>
              <a:ext cx="146" cy="104"/>
            </a:xfrm>
            <a:custGeom>
              <a:avLst/>
              <a:gdLst>
                <a:gd name="T0" fmla="*/ 111 w 137"/>
                <a:gd name="T1" fmla="*/ 8 h 98"/>
                <a:gd name="T2" fmla="*/ 35 w 137"/>
                <a:gd name="T3" fmla="*/ 29 h 98"/>
                <a:gd name="T4" fmla="*/ 7 w 137"/>
                <a:gd name="T5" fmla="*/ 123 h 98"/>
                <a:gd name="T6" fmla="*/ 66 w 137"/>
                <a:gd name="T7" fmla="*/ 168 h 98"/>
                <a:gd name="T8" fmla="*/ 288 w 137"/>
                <a:gd name="T9" fmla="*/ 190 h 98"/>
                <a:gd name="T10" fmla="*/ 162 w 137"/>
                <a:gd name="T11" fmla="*/ 100 h 98"/>
                <a:gd name="T12" fmla="*/ 151 w 137"/>
                <a:gd name="T13" fmla="*/ 67 h 98"/>
                <a:gd name="T14" fmla="*/ 177 w 137"/>
                <a:gd name="T15" fmla="*/ 4 h 98"/>
                <a:gd name="T16" fmla="*/ 111 w 137"/>
                <a:gd name="T17" fmla="*/ 8 h 9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7"/>
                <a:gd name="T28" fmla="*/ 0 h 98"/>
                <a:gd name="T29" fmla="*/ 137 w 137"/>
                <a:gd name="T30" fmla="*/ 98 h 9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7" h="98">
                  <a:moveTo>
                    <a:pt x="52" y="8"/>
                  </a:moveTo>
                  <a:cubicBezTo>
                    <a:pt x="47" y="15"/>
                    <a:pt x="25" y="13"/>
                    <a:pt x="17" y="15"/>
                  </a:cubicBezTo>
                  <a:cubicBezTo>
                    <a:pt x="10" y="23"/>
                    <a:pt x="0" y="49"/>
                    <a:pt x="7" y="60"/>
                  </a:cubicBezTo>
                  <a:cubicBezTo>
                    <a:pt x="9" y="71"/>
                    <a:pt x="10" y="77"/>
                    <a:pt x="31" y="82"/>
                  </a:cubicBezTo>
                  <a:cubicBezTo>
                    <a:pt x="52" y="87"/>
                    <a:pt x="126" y="98"/>
                    <a:pt x="133" y="93"/>
                  </a:cubicBezTo>
                  <a:cubicBezTo>
                    <a:pt x="137" y="91"/>
                    <a:pt x="78" y="49"/>
                    <a:pt x="76" y="49"/>
                  </a:cubicBezTo>
                  <a:cubicBezTo>
                    <a:pt x="75" y="40"/>
                    <a:pt x="69" y="40"/>
                    <a:pt x="70" y="33"/>
                  </a:cubicBezTo>
                  <a:cubicBezTo>
                    <a:pt x="71" y="26"/>
                    <a:pt x="86" y="8"/>
                    <a:pt x="83" y="4"/>
                  </a:cubicBezTo>
                  <a:cubicBezTo>
                    <a:pt x="79" y="0"/>
                    <a:pt x="68" y="7"/>
                    <a:pt x="52" y="8"/>
                  </a:cubicBezTo>
                  <a:close/>
                </a:path>
              </a:pathLst>
            </a:custGeom>
            <a:solidFill>
              <a:srgbClr val="009900"/>
            </a:solidFill>
            <a:ln>
              <a:noFill/>
            </a:ln>
            <a:extLst>
              <a:ext uri="{91240B29-F687-4F45-9708-019B960494DF}">
                <a14:hiddenLine xmlns:a14="http://schemas.microsoft.com/office/drawing/2010/main" w="6350">
                  <a:solidFill>
                    <a:srgbClr val="000000"/>
                  </a:solidFill>
                  <a:round/>
                  <a:headEnd/>
                  <a:tailEnd/>
                </a14:hiddenLine>
              </a:ext>
            </a:extLst>
          </p:spPr>
          <p:txBody>
            <a:bodyPr/>
            <a:lstStyle/>
            <a:p>
              <a:endParaRPr lang="fr-FR"/>
            </a:p>
          </p:txBody>
        </p:sp>
        <p:sp>
          <p:nvSpPr>
            <p:cNvPr id="24624" name="Freeform 98"/>
            <p:cNvSpPr>
              <a:spLocks/>
            </p:cNvSpPr>
            <p:nvPr/>
          </p:nvSpPr>
          <p:spPr bwMode="auto">
            <a:xfrm>
              <a:off x="1800" y="2848"/>
              <a:ext cx="417" cy="242"/>
            </a:xfrm>
            <a:custGeom>
              <a:avLst/>
              <a:gdLst>
                <a:gd name="T0" fmla="*/ 586 w 392"/>
                <a:gd name="T1" fmla="*/ 58 h 229"/>
                <a:gd name="T2" fmla="*/ 462 w 392"/>
                <a:gd name="T3" fmla="*/ 123 h 229"/>
                <a:gd name="T4" fmla="*/ 356 w 392"/>
                <a:gd name="T5" fmla="*/ 219 h 229"/>
                <a:gd name="T6" fmla="*/ 274 w 392"/>
                <a:gd name="T7" fmla="*/ 255 h 229"/>
                <a:gd name="T8" fmla="*/ 216 w 392"/>
                <a:gd name="T9" fmla="*/ 297 h 229"/>
                <a:gd name="T10" fmla="*/ 67 w 392"/>
                <a:gd name="T11" fmla="*/ 328 h 229"/>
                <a:gd name="T12" fmla="*/ 7 w 392"/>
                <a:gd name="T13" fmla="*/ 337 h 229"/>
                <a:gd name="T14" fmla="*/ 159 w 392"/>
                <a:gd name="T15" fmla="*/ 422 h 229"/>
                <a:gd name="T16" fmla="*/ 319 w 392"/>
                <a:gd name="T17" fmla="*/ 438 h 229"/>
                <a:gd name="T18" fmla="*/ 564 w 392"/>
                <a:gd name="T19" fmla="*/ 433 h 229"/>
                <a:gd name="T20" fmla="*/ 747 w 392"/>
                <a:gd name="T21" fmla="*/ 349 h 229"/>
                <a:gd name="T22" fmla="*/ 801 w 392"/>
                <a:gd name="T23" fmla="*/ 215 h 229"/>
                <a:gd name="T24" fmla="*/ 816 w 392"/>
                <a:gd name="T25" fmla="*/ 152 h 229"/>
                <a:gd name="T26" fmla="*/ 753 w 392"/>
                <a:gd name="T27" fmla="*/ 116 h 229"/>
                <a:gd name="T28" fmla="*/ 734 w 392"/>
                <a:gd name="T29" fmla="*/ 45 h 229"/>
                <a:gd name="T30" fmla="*/ 678 w 392"/>
                <a:gd name="T31" fmla="*/ 0 h 22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92"/>
                <a:gd name="T49" fmla="*/ 0 h 229"/>
                <a:gd name="T50" fmla="*/ 392 w 392"/>
                <a:gd name="T51" fmla="*/ 229 h 229"/>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92" h="229">
                  <a:moveTo>
                    <a:pt x="280" y="30"/>
                  </a:moveTo>
                  <a:cubicBezTo>
                    <a:pt x="266" y="34"/>
                    <a:pt x="238" y="49"/>
                    <a:pt x="220" y="63"/>
                  </a:cubicBezTo>
                  <a:cubicBezTo>
                    <a:pt x="202" y="77"/>
                    <a:pt x="184" y="101"/>
                    <a:pt x="169" y="113"/>
                  </a:cubicBezTo>
                  <a:cubicBezTo>
                    <a:pt x="164" y="120"/>
                    <a:pt x="139" y="130"/>
                    <a:pt x="131" y="132"/>
                  </a:cubicBezTo>
                  <a:cubicBezTo>
                    <a:pt x="128" y="138"/>
                    <a:pt x="109" y="150"/>
                    <a:pt x="103" y="153"/>
                  </a:cubicBezTo>
                  <a:cubicBezTo>
                    <a:pt x="92" y="159"/>
                    <a:pt x="38" y="165"/>
                    <a:pt x="32" y="168"/>
                  </a:cubicBezTo>
                  <a:cubicBezTo>
                    <a:pt x="16" y="171"/>
                    <a:pt x="0" y="165"/>
                    <a:pt x="7" y="174"/>
                  </a:cubicBezTo>
                  <a:cubicBezTo>
                    <a:pt x="14" y="183"/>
                    <a:pt x="52" y="211"/>
                    <a:pt x="76" y="219"/>
                  </a:cubicBezTo>
                  <a:cubicBezTo>
                    <a:pt x="100" y="227"/>
                    <a:pt x="120" y="225"/>
                    <a:pt x="152" y="225"/>
                  </a:cubicBezTo>
                  <a:cubicBezTo>
                    <a:pt x="184" y="225"/>
                    <a:pt x="235" y="229"/>
                    <a:pt x="269" y="222"/>
                  </a:cubicBezTo>
                  <a:cubicBezTo>
                    <a:pt x="288" y="218"/>
                    <a:pt x="336" y="199"/>
                    <a:pt x="355" y="180"/>
                  </a:cubicBezTo>
                  <a:cubicBezTo>
                    <a:pt x="374" y="161"/>
                    <a:pt x="377" y="128"/>
                    <a:pt x="382" y="111"/>
                  </a:cubicBezTo>
                  <a:cubicBezTo>
                    <a:pt x="387" y="94"/>
                    <a:pt x="392" y="86"/>
                    <a:pt x="388" y="78"/>
                  </a:cubicBezTo>
                  <a:cubicBezTo>
                    <a:pt x="384" y="70"/>
                    <a:pt x="365" y="69"/>
                    <a:pt x="359" y="60"/>
                  </a:cubicBezTo>
                  <a:cubicBezTo>
                    <a:pt x="369" y="50"/>
                    <a:pt x="354" y="34"/>
                    <a:pt x="350" y="24"/>
                  </a:cubicBezTo>
                  <a:cubicBezTo>
                    <a:pt x="344" y="14"/>
                    <a:pt x="326" y="5"/>
                    <a:pt x="322" y="0"/>
                  </a:cubicBezTo>
                </a:path>
              </a:pathLst>
            </a:custGeom>
            <a:solidFill>
              <a:srgbClr val="009900"/>
            </a:solidFill>
            <a:ln>
              <a:noFill/>
            </a:ln>
            <a:extLst>
              <a:ext uri="{91240B29-F687-4F45-9708-019B960494DF}">
                <a14:hiddenLine xmlns:a14="http://schemas.microsoft.com/office/drawing/2010/main" w="6350">
                  <a:solidFill>
                    <a:srgbClr val="000000"/>
                  </a:solidFill>
                  <a:round/>
                  <a:headEnd/>
                  <a:tailEnd/>
                </a14:hiddenLine>
              </a:ext>
            </a:extLst>
          </p:spPr>
          <p:txBody>
            <a:bodyPr/>
            <a:lstStyle/>
            <a:p>
              <a:endParaRPr lang="fr-FR"/>
            </a:p>
          </p:txBody>
        </p:sp>
        <p:sp>
          <p:nvSpPr>
            <p:cNvPr id="24625" name="Freeform 99"/>
            <p:cNvSpPr>
              <a:spLocks/>
            </p:cNvSpPr>
            <p:nvPr/>
          </p:nvSpPr>
          <p:spPr bwMode="auto">
            <a:xfrm>
              <a:off x="1804" y="2759"/>
              <a:ext cx="196" cy="61"/>
            </a:xfrm>
            <a:custGeom>
              <a:avLst/>
              <a:gdLst>
                <a:gd name="T0" fmla="*/ 820 w 172"/>
                <a:gd name="T1" fmla="*/ 0 h 53"/>
                <a:gd name="T2" fmla="*/ 645 w 172"/>
                <a:gd name="T3" fmla="*/ 3 h 53"/>
                <a:gd name="T4" fmla="*/ 532 w 172"/>
                <a:gd name="T5" fmla="*/ 56 h 53"/>
                <a:gd name="T6" fmla="*/ 332 w 172"/>
                <a:gd name="T7" fmla="*/ 130 h 53"/>
                <a:gd name="T8" fmla="*/ 183 w 172"/>
                <a:gd name="T9" fmla="*/ 163 h 53"/>
                <a:gd name="T10" fmla="*/ 22 w 172"/>
                <a:gd name="T11" fmla="*/ 229 h 53"/>
                <a:gd name="T12" fmla="*/ 62 w 172"/>
                <a:gd name="T13" fmla="*/ 281 h 53"/>
                <a:gd name="T14" fmla="*/ 213 w 172"/>
                <a:gd name="T15" fmla="*/ 272 h 53"/>
                <a:gd name="T16" fmla="*/ 410 w 172"/>
                <a:gd name="T17" fmla="*/ 281 h 53"/>
                <a:gd name="T18" fmla="*/ 612 w 172"/>
                <a:gd name="T19" fmla="*/ 229 h 53"/>
                <a:gd name="T20" fmla="*/ 787 w 172"/>
                <a:gd name="T21" fmla="*/ 123 h 5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2"/>
                <a:gd name="T34" fmla="*/ 0 h 53"/>
                <a:gd name="T35" fmla="*/ 172 w 172"/>
                <a:gd name="T36" fmla="*/ 53 h 5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2" h="53">
                  <a:moveTo>
                    <a:pt x="172" y="0"/>
                  </a:moveTo>
                  <a:cubicBezTo>
                    <a:pt x="167" y="7"/>
                    <a:pt x="143" y="1"/>
                    <a:pt x="135" y="3"/>
                  </a:cubicBezTo>
                  <a:cubicBezTo>
                    <a:pt x="132" y="9"/>
                    <a:pt x="117" y="7"/>
                    <a:pt x="111" y="10"/>
                  </a:cubicBezTo>
                  <a:cubicBezTo>
                    <a:pt x="95" y="13"/>
                    <a:pt x="81" y="22"/>
                    <a:pt x="69" y="24"/>
                  </a:cubicBezTo>
                  <a:cubicBezTo>
                    <a:pt x="57" y="27"/>
                    <a:pt x="50" y="27"/>
                    <a:pt x="39" y="30"/>
                  </a:cubicBezTo>
                  <a:cubicBezTo>
                    <a:pt x="28" y="33"/>
                    <a:pt x="8" y="39"/>
                    <a:pt x="4" y="43"/>
                  </a:cubicBezTo>
                  <a:cubicBezTo>
                    <a:pt x="0" y="47"/>
                    <a:pt x="6" y="51"/>
                    <a:pt x="13" y="52"/>
                  </a:cubicBezTo>
                  <a:cubicBezTo>
                    <a:pt x="20" y="53"/>
                    <a:pt x="33" y="50"/>
                    <a:pt x="45" y="50"/>
                  </a:cubicBezTo>
                  <a:cubicBezTo>
                    <a:pt x="57" y="50"/>
                    <a:pt x="71" y="53"/>
                    <a:pt x="85" y="52"/>
                  </a:cubicBezTo>
                  <a:cubicBezTo>
                    <a:pt x="99" y="51"/>
                    <a:pt x="115" y="48"/>
                    <a:pt x="128" y="43"/>
                  </a:cubicBezTo>
                  <a:cubicBezTo>
                    <a:pt x="147" y="39"/>
                    <a:pt x="158" y="26"/>
                    <a:pt x="164" y="23"/>
                  </a:cubicBezTo>
                </a:path>
              </a:pathLst>
            </a:custGeom>
            <a:solidFill>
              <a:srgbClr val="009900"/>
            </a:solidFill>
            <a:ln>
              <a:noFill/>
            </a:ln>
            <a:extLst>
              <a:ext uri="{91240B29-F687-4F45-9708-019B960494DF}">
                <a14:hiddenLine xmlns:a14="http://schemas.microsoft.com/office/drawing/2010/main" w="6350">
                  <a:solidFill>
                    <a:srgbClr val="000000"/>
                  </a:solidFill>
                  <a:round/>
                  <a:headEnd/>
                  <a:tailEnd/>
                </a14:hiddenLine>
              </a:ext>
            </a:extLst>
          </p:spPr>
          <p:txBody>
            <a:bodyPr/>
            <a:lstStyle/>
            <a:p>
              <a:endParaRPr lang="fr-FR"/>
            </a:p>
          </p:txBody>
        </p:sp>
        <p:sp>
          <p:nvSpPr>
            <p:cNvPr id="24626" name="Freeform 100"/>
            <p:cNvSpPr>
              <a:spLocks/>
            </p:cNvSpPr>
            <p:nvPr/>
          </p:nvSpPr>
          <p:spPr bwMode="auto">
            <a:xfrm>
              <a:off x="2237" y="2540"/>
              <a:ext cx="171" cy="176"/>
            </a:xfrm>
            <a:custGeom>
              <a:avLst/>
              <a:gdLst>
                <a:gd name="T0" fmla="*/ 41 w 161"/>
                <a:gd name="T1" fmla="*/ 319 h 166"/>
                <a:gd name="T2" fmla="*/ 65 w 161"/>
                <a:gd name="T3" fmla="*/ 334 h 166"/>
                <a:gd name="T4" fmla="*/ 102 w 161"/>
                <a:gd name="T5" fmla="*/ 302 h 166"/>
                <a:gd name="T6" fmla="*/ 139 w 161"/>
                <a:gd name="T7" fmla="*/ 281 h 166"/>
                <a:gd name="T8" fmla="*/ 176 w 161"/>
                <a:gd name="T9" fmla="*/ 257 h 166"/>
                <a:gd name="T10" fmla="*/ 200 w 161"/>
                <a:gd name="T11" fmla="*/ 192 h 166"/>
                <a:gd name="T12" fmla="*/ 218 w 161"/>
                <a:gd name="T13" fmla="*/ 156 h 166"/>
                <a:gd name="T14" fmla="*/ 252 w 161"/>
                <a:gd name="T15" fmla="*/ 139 h 166"/>
                <a:gd name="T16" fmla="*/ 280 w 161"/>
                <a:gd name="T17" fmla="*/ 107 h 166"/>
                <a:gd name="T18" fmla="*/ 325 w 161"/>
                <a:gd name="T19" fmla="*/ 76 h 166"/>
                <a:gd name="T20" fmla="*/ 324 w 161"/>
                <a:gd name="T21" fmla="*/ 24 h 166"/>
                <a:gd name="T22" fmla="*/ 275 w 161"/>
                <a:gd name="T23" fmla="*/ 4 h 166"/>
                <a:gd name="T24" fmla="*/ 198 w 161"/>
                <a:gd name="T25" fmla="*/ 87 h 166"/>
                <a:gd name="T26" fmla="*/ 147 w 161"/>
                <a:gd name="T27" fmla="*/ 113 h 166"/>
                <a:gd name="T28" fmla="*/ 114 w 161"/>
                <a:gd name="T29" fmla="*/ 200 h 166"/>
                <a:gd name="T30" fmla="*/ 8 w 161"/>
                <a:gd name="T31" fmla="*/ 284 h 166"/>
                <a:gd name="T32" fmla="*/ 21 w 161"/>
                <a:gd name="T33" fmla="*/ 328 h 16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61"/>
                <a:gd name="T52" fmla="*/ 0 h 166"/>
                <a:gd name="T53" fmla="*/ 161 w 161"/>
                <a:gd name="T54" fmla="*/ 166 h 16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61" h="166">
                  <a:moveTo>
                    <a:pt x="21" y="158"/>
                  </a:moveTo>
                  <a:cubicBezTo>
                    <a:pt x="22" y="158"/>
                    <a:pt x="27" y="166"/>
                    <a:pt x="32" y="165"/>
                  </a:cubicBezTo>
                  <a:cubicBezTo>
                    <a:pt x="37" y="164"/>
                    <a:pt x="44" y="154"/>
                    <a:pt x="50" y="150"/>
                  </a:cubicBezTo>
                  <a:cubicBezTo>
                    <a:pt x="56" y="146"/>
                    <a:pt x="62" y="144"/>
                    <a:pt x="68" y="140"/>
                  </a:cubicBezTo>
                  <a:cubicBezTo>
                    <a:pt x="74" y="136"/>
                    <a:pt x="80" y="134"/>
                    <a:pt x="85" y="126"/>
                  </a:cubicBezTo>
                  <a:cubicBezTo>
                    <a:pt x="90" y="118"/>
                    <a:pt x="94" y="103"/>
                    <a:pt x="97" y="95"/>
                  </a:cubicBezTo>
                  <a:cubicBezTo>
                    <a:pt x="100" y="87"/>
                    <a:pt x="102" y="81"/>
                    <a:pt x="106" y="77"/>
                  </a:cubicBezTo>
                  <a:cubicBezTo>
                    <a:pt x="110" y="73"/>
                    <a:pt x="116" y="73"/>
                    <a:pt x="121" y="69"/>
                  </a:cubicBezTo>
                  <a:cubicBezTo>
                    <a:pt x="126" y="65"/>
                    <a:pt x="130" y="58"/>
                    <a:pt x="136" y="53"/>
                  </a:cubicBezTo>
                  <a:cubicBezTo>
                    <a:pt x="142" y="48"/>
                    <a:pt x="155" y="45"/>
                    <a:pt x="158" y="38"/>
                  </a:cubicBezTo>
                  <a:cubicBezTo>
                    <a:pt x="161" y="31"/>
                    <a:pt x="161" y="18"/>
                    <a:pt x="157" y="12"/>
                  </a:cubicBezTo>
                  <a:cubicBezTo>
                    <a:pt x="154" y="19"/>
                    <a:pt x="141" y="0"/>
                    <a:pt x="134" y="4"/>
                  </a:cubicBezTo>
                  <a:cubicBezTo>
                    <a:pt x="123" y="7"/>
                    <a:pt x="105" y="34"/>
                    <a:pt x="95" y="43"/>
                  </a:cubicBezTo>
                  <a:cubicBezTo>
                    <a:pt x="85" y="53"/>
                    <a:pt x="78" y="47"/>
                    <a:pt x="71" y="56"/>
                  </a:cubicBezTo>
                  <a:cubicBezTo>
                    <a:pt x="64" y="65"/>
                    <a:pt x="65" y="85"/>
                    <a:pt x="55" y="99"/>
                  </a:cubicBezTo>
                  <a:cubicBezTo>
                    <a:pt x="45" y="113"/>
                    <a:pt x="16" y="131"/>
                    <a:pt x="8" y="141"/>
                  </a:cubicBezTo>
                  <a:cubicBezTo>
                    <a:pt x="0" y="152"/>
                    <a:pt x="9" y="158"/>
                    <a:pt x="9" y="161"/>
                  </a:cubicBezTo>
                </a:path>
              </a:pathLst>
            </a:custGeom>
            <a:solidFill>
              <a:srgbClr val="009900"/>
            </a:solidFill>
            <a:ln>
              <a:noFill/>
            </a:ln>
            <a:extLst>
              <a:ext uri="{91240B29-F687-4F45-9708-019B960494DF}">
                <a14:hiddenLine xmlns:a14="http://schemas.microsoft.com/office/drawing/2010/main" w="6350">
                  <a:solidFill>
                    <a:srgbClr val="000000"/>
                  </a:solidFill>
                  <a:round/>
                  <a:headEnd/>
                  <a:tailEnd/>
                </a14:hiddenLine>
              </a:ext>
            </a:extLst>
          </p:spPr>
          <p:txBody>
            <a:bodyPr/>
            <a:lstStyle/>
            <a:p>
              <a:endParaRPr lang="fr-FR"/>
            </a:p>
          </p:txBody>
        </p:sp>
        <p:sp>
          <p:nvSpPr>
            <p:cNvPr id="24627" name="Freeform 101"/>
            <p:cNvSpPr>
              <a:spLocks/>
            </p:cNvSpPr>
            <p:nvPr/>
          </p:nvSpPr>
          <p:spPr bwMode="auto">
            <a:xfrm>
              <a:off x="1425" y="2271"/>
              <a:ext cx="558" cy="319"/>
            </a:xfrm>
            <a:custGeom>
              <a:avLst/>
              <a:gdLst>
                <a:gd name="T0" fmla="*/ 734 w 524"/>
                <a:gd name="T1" fmla="*/ 0 h 302"/>
                <a:gd name="T2" fmla="*/ 618 w 524"/>
                <a:gd name="T3" fmla="*/ 5 h 302"/>
                <a:gd name="T4" fmla="*/ 485 w 524"/>
                <a:gd name="T5" fmla="*/ 39 h 302"/>
                <a:gd name="T6" fmla="*/ 385 w 524"/>
                <a:gd name="T7" fmla="*/ 119 h 302"/>
                <a:gd name="T8" fmla="*/ 206 w 524"/>
                <a:gd name="T9" fmla="*/ 165 h 302"/>
                <a:gd name="T10" fmla="*/ 6 w 524"/>
                <a:gd name="T11" fmla="*/ 263 h 302"/>
                <a:gd name="T12" fmla="*/ 126 w 524"/>
                <a:gd name="T13" fmla="*/ 436 h 302"/>
                <a:gd name="T14" fmla="*/ 273 w 524"/>
                <a:gd name="T15" fmla="*/ 521 h 302"/>
                <a:gd name="T16" fmla="*/ 377 w 524"/>
                <a:gd name="T17" fmla="*/ 558 h 302"/>
                <a:gd name="T18" fmla="*/ 495 w 524"/>
                <a:gd name="T19" fmla="*/ 578 h 302"/>
                <a:gd name="T20" fmla="*/ 683 w 524"/>
                <a:gd name="T21" fmla="*/ 524 h 302"/>
                <a:gd name="T22" fmla="*/ 872 w 524"/>
                <a:gd name="T23" fmla="*/ 528 h 302"/>
                <a:gd name="T24" fmla="*/ 924 w 524"/>
                <a:gd name="T25" fmla="*/ 313 h 302"/>
                <a:gd name="T26" fmla="*/ 1004 w 524"/>
                <a:gd name="T27" fmla="*/ 306 h 302"/>
                <a:gd name="T28" fmla="*/ 1030 w 524"/>
                <a:gd name="T29" fmla="*/ 214 h 302"/>
                <a:gd name="T30" fmla="*/ 1102 w 524"/>
                <a:gd name="T31" fmla="*/ 98 h 302"/>
                <a:gd name="T32" fmla="*/ 953 w 524"/>
                <a:gd name="T33" fmla="*/ 8 h 30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24"/>
                <a:gd name="T52" fmla="*/ 0 h 302"/>
                <a:gd name="T53" fmla="*/ 524 w 524"/>
                <a:gd name="T54" fmla="*/ 302 h 30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24" h="302">
                  <a:moveTo>
                    <a:pt x="345" y="0"/>
                  </a:moveTo>
                  <a:cubicBezTo>
                    <a:pt x="331" y="4"/>
                    <a:pt x="311" y="1"/>
                    <a:pt x="291" y="5"/>
                  </a:cubicBezTo>
                  <a:cubicBezTo>
                    <a:pt x="271" y="9"/>
                    <a:pt x="245" y="12"/>
                    <a:pt x="227" y="21"/>
                  </a:cubicBezTo>
                  <a:cubicBezTo>
                    <a:pt x="222" y="28"/>
                    <a:pt x="190" y="60"/>
                    <a:pt x="182" y="62"/>
                  </a:cubicBezTo>
                  <a:cubicBezTo>
                    <a:pt x="179" y="68"/>
                    <a:pt x="102" y="83"/>
                    <a:pt x="96" y="86"/>
                  </a:cubicBezTo>
                  <a:cubicBezTo>
                    <a:pt x="85" y="92"/>
                    <a:pt x="12" y="112"/>
                    <a:pt x="6" y="135"/>
                  </a:cubicBezTo>
                  <a:cubicBezTo>
                    <a:pt x="0" y="158"/>
                    <a:pt x="39" y="203"/>
                    <a:pt x="59" y="225"/>
                  </a:cubicBezTo>
                  <a:cubicBezTo>
                    <a:pt x="79" y="247"/>
                    <a:pt x="108" y="259"/>
                    <a:pt x="128" y="270"/>
                  </a:cubicBezTo>
                  <a:cubicBezTo>
                    <a:pt x="148" y="281"/>
                    <a:pt x="159" y="285"/>
                    <a:pt x="177" y="290"/>
                  </a:cubicBezTo>
                  <a:cubicBezTo>
                    <a:pt x="195" y="295"/>
                    <a:pt x="210" y="302"/>
                    <a:pt x="234" y="299"/>
                  </a:cubicBezTo>
                  <a:cubicBezTo>
                    <a:pt x="258" y="296"/>
                    <a:pt x="292" y="277"/>
                    <a:pt x="321" y="273"/>
                  </a:cubicBezTo>
                  <a:cubicBezTo>
                    <a:pt x="340" y="269"/>
                    <a:pt x="392" y="293"/>
                    <a:pt x="411" y="275"/>
                  </a:cubicBezTo>
                  <a:cubicBezTo>
                    <a:pt x="430" y="257"/>
                    <a:pt x="424" y="181"/>
                    <a:pt x="434" y="162"/>
                  </a:cubicBezTo>
                  <a:cubicBezTo>
                    <a:pt x="444" y="143"/>
                    <a:pt x="463" y="167"/>
                    <a:pt x="471" y="159"/>
                  </a:cubicBezTo>
                  <a:cubicBezTo>
                    <a:pt x="479" y="151"/>
                    <a:pt x="477" y="129"/>
                    <a:pt x="485" y="111"/>
                  </a:cubicBezTo>
                  <a:cubicBezTo>
                    <a:pt x="495" y="101"/>
                    <a:pt x="524" y="68"/>
                    <a:pt x="518" y="51"/>
                  </a:cubicBezTo>
                  <a:cubicBezTo>
                    <a:pt x="512" y="34"/>
                    <a:pt x="463" y="17"/>
                    <a:pt x="449" y="8"/>
                  </a:cubicBezTo>
                </a:path>
              </a:pathLst>
            </a:custGeom>
            <a:solidFill>
              <a:srgbClr val="009900"/>
            </a:solidFill>
            <a:ln>
              <a:noFill/>
            </a:ln>
            <a:extLst>
              <a:ext uri="{91240B29-F687-4F45-9708-019B960494DF}">
                <a14:hiddenLine xmlns:a14="http://schemas.microsoft.com/office/drawing/2010/main" w="6350">
                  <a:solidFill>
                    <a:srgbClr val="000000"/>
                  </a:solidFill>
                  <a:round/>
                  <a:headEnd/>
                  <a:tailEnd/>
                </a14:hiddenLine>
              </a:ext>
            </a:extLst>
          </p:spPr>
          <p:txBody>
            <a:bodyPr/>
            <a:lstStyle/>
            <a:p>
              <a:endParaRPr lang="fr-FR"/>
            </a:p>
          </p:txBody>
        </p:sp>
        <p:sp>
          <p:nvSpPr>
            <p:cNvPr id="24628" name="Freeform 102"/>
            <p:cNvSpPr>
              <a:spLocks/>
            </p:cNvSpPr>
            <p:nvPr/>
          </p:nvSpPr>
          <p:spPr bwMode="auto">
            <a:xfrm>
              <a:off x="1684" y="1874"/>
              <a:ext cx="569" cy="243"/>
            </a:xfrm>
            <a:custGeom>
              <a:avLst/>
              <a:gdLst>
                <a:gd name="T0" fmla="*/ 723 w 535"/>
                <a:gd name="T1" fmla="*/ 0 h 230"/>
                <a:gd name="T2" fmla="*/ 608 w 535"/>
                <a:gd name="T3" fmla="*/ 5 h 230"/>
                <a:gd name="T4" fmla="*/ 474 w 535"/>
                <a:gd name="T5" fmla="*/ 39 h 230"/>
                <a:gd name="T6" fmla="*/ 382 w 535"/>
                <a:gd name="T7" fmla="*/ 120 h 230"/>
                <a:gd name="T8" fmla="*/ 200 w 535"/>
                <a:gd name="T9" fmla="*/ 166 h 230"/>
                <a:gd name="T10" fmla="*/ 6 w 535"/>
                <a:gd name="T11" fmla="*/ 263 h 230"/>
                <a:gd name="T12" fmla="*/ 124 w 535"/>
                <a:gd name="T13" fmla="*/ 436 h 230"/>
                <a:gd name="T14" fmla="*/ 298 w 535"/>
                <a:gd name="T15" fmla="*/ 318 h 230"/>
                <a:gd name="T16" fmla="*/ 434 w 535"/>
                <a:gd name="T17" fmla="*/ 331 h 230"/>
                <a:gd name="T18" fmla="*/ 571 w 535"/>
                <a:gd name="T19" fmla="*/ 307 h 230"/>
                <a:gd name="T20" fmla="*/ 598 w 535"/>
                <a:gd name="T21" fmla="*/ 157 h 230"/>
                <a:gd name="T22" fmla="*/ 723 w 535"/>
                <a:gd name="T23" fmla="*/ 133 h 230"/>
                <a:gd name="T24" fmla="*/ 1086 w 535"/>
                <a:gd name="T25" fmla="*/ 98 h 230"/>
                <a:gd name="T26" fmla="*/ 940 w 535"/>
                <a:gd name="T27" fmla="*/ 8 h 23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535"/>
                <a:gd name="T43" fmla="*/ 0 h 230"/>
                <a:gd name="T44" fmla="*/ 535 w 535"/>
                <a:gd name="T45" fmla="*/ 230 h 23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535" h="230">
                  <a:moveTo>
                    <a:pt x="345" y="0"/>
                  </a:moveTo>
                  <a:cubicBezTo>
                    <a:pt x="331" y="4"/>
                    <a:pt x="311" y="1"/>
                    <a:pt x="291" y="5"/>
                  </a:cubicBezTo>
                  <a:cubicBezTo>
                    <a:pt x="271" y="9"/>
                    <a:pt x="245" y="12"/>
                    <a:pt x="227" y="21"/>
                  </a:cubicBezTo>
                  <a:cubicBezTo>
                    <a:pt x="222" y="28"/>
                    <a:pt x="190" y="60"/>
                    <a:pt x="182" y="62"/>
                  </a:cubicBezTo>
                  <a:cubicBezTo>
                    <a:pt x="179" y="68"/>
                    <a:pt x="102" y="83"/>
                    <a:pt x="96" y="86"/>
                  </a:cubicBezTo>
                  <a:cubicBezTo>
                    <a:pt x="85" y="92"/>
                    <a:pt x="12" y="112"/>
                    <a:pt x="6" y="135"/>
                  </a:cubicBezTo>
                  <a:cubicBezTo>
                    <a:pt x="0" y="158"/>
                    <a:pt x="37" y="220"/>
                    <a:pt x="59" y="225"/>
                  </a:cubicBezTo>
                  <a:cubicBezTo>
                    <a:pt x="81" y="230"/>
                    <a:pt x="125" y="156"/>
                    <a:pt x="141" y="165"/>
                  </a:cubicBezTo>
                  <a:cubicBezTo>
                    <a:pt x="166" y="156"/>
                    <a:pt x="185" y="172"/>
                    <a:pt x="207" y="171"/>
                  </a:cubicBezTo>
                  <a:cubicBezTo>
                    <a:pt x="229" y="170"/>
                    <a:pt x="260" y="174"/>
                    <a:pt x="273" y="159"/>
                  </a:cubicBezTo>
                  <a:cubicBezTo>
                    <a:pt x="286" y="144"/>
                    <a:pt x="273" y="96"/>
                    <a:pt x="285" y="81"/>
                  </a:cubicBezTo>
                  <a:cubicBezTo>
                    <a:pt x="297" y="66"/>
                    <a:pt x="306" y="74"/>
                    <a:pt x="345" y="69"/>
                  </a:cubicBezTo>
                  <a:cubicBezTo>
                    <a:pt x="355" y="59"/>
                    <a:pt x="501" y="61"/>
                    <a:pt x="518" y="51"/>
                  </a:cubicBezTo>
                  <a:cubicBezTo>
                    <a:pt x="535" y="41"/>
                    <a:pt x="463" y="17"/>
                    <a:pt x="449" y="8"/>
                  </a:cubicBezTo>
                </a:path>
              </a:pathLst>
            </a:custGeom>
            <a:solidFill>
              <a:srgbClr val="009900"/>
            </a:solidFill>
            <a:ln>
              <a:noFill/>
            </a:ln>
            <a:extLst>
              <a:ext uri="{91240B29-F687-4F45-9708-019B960494DF}">
                <a14:hiddenLine xmlns:a14="http://schemas.microsoft.com/office/drawing/2010/main" w="6350">
                  <a:solidFill>
                    <a:srgbClr val="000000"/>
                  </a:solidFill>
                  <a:round/>
                  <a:headEnd/>
                  <a:tailEnd/>
                </a14:hiddenLine>
              </a:ext>
            </a:extLst>
          </p:spPr>
          <p:txBody>
            <a:bodyPr/>
            <a:lstStyle/>
            <a:p>
              <a:endParaRPr lang="fr-FR"/>
            </a:p>
          </p:txBody>
        </p:sp>
        <p:sp>
          <p:nvSpPr>
            <p:cNvPr id="24629" name="Freeform 103"/>
            <p:cNvSpPr>
              <a:spLocks/>
            </p:cNvSpPr>
            <p:nvPr/>
          </p:nvSpPr>
          <p:spPr bwMode="auto">
            <a:xfrm>
              <a:off x="2780" y="1805"/>
              <a:ext cx="422" cy="290"/>
            </a:xfrm>
            <a:custGeom>
              <a:avLst/>
              <a:gdLst>
                <a:gd name="T0" fmla="*/ 826 w 397"/>
                <a:gd name="T1" fmla="*/ 0 h 275"/>
                <a:gd name="T2" fmla="*/ 614 w 397"/>
                <a:gd name="T3" fmla="*/ 67 h 275"/>
                <a:gd name="T4" fmla="*/ 467 w 397"/>
                <a:gd name="T5" fmla="*/ 239 h 275"/>
                <a:gd name="T6" fmla="*/ 373 w 397"/>
                <a:gd name="T7" fmla="*/ 317 h 275"/>
                <a:gd name="T8" fmla="*/ 197 w 397"/>
                <a:gd name="T9" fmla="*/ 362 h 275"/>
                <a:gd name="T10" fmla="*/ 4 w 397"/>
                <a:gd name="T11" fmla="*/ 453 h 275"/>
                <a:gd name="T12" fmla="*/ 138 w 397"/>
                <a:gd name="T13" fmla="*/ 499 h 275"/>
                <a:gd name="T14" fmla="*/ 289 w 397"/>
                <a:gd name="T15" fmla="*/ 509 h 275"/>
                <a:gd name="T16" fmla="*/ 452 w 397"/>
                <a:gd name="T17" fmla="*/ 445 h 275"/>
                <a:gd name="T18" fmla="*/ 589 w 397"/>
                <a:gd name="T19" fmla="*/ 352 h 275"/>
                <a:gd name="T20" fmla="*/ 814 w 397"/>
                <a:gd name="T21" fmla="*/ 159 h 27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97"/>
                <a:gd name="T34" fmla="*/ 0 h 275"/>
                <a:gd name="T35" fmla="*/ 397 w 397"/>
                <a:gd name="T36" fmla="*/ 275 h 27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97" h="275">
                  <a:moveTo>
                    <a:pt x="397" y="0"/>
                  </a:moveTo>
                  <a:cubicBezTo>
                    <a:pt x="383" y="4"/>
                    <a:pt x="324" y="15"/>
                    <a:pt x="295" y="36"/>
                  </a:cubicBezTo>
                  <a:cubicBezTo>
                    <a:pt x="266" y="57"/>
                    <a:pt x="244" y="104"/>
                    <a:pt x="225" y="126"/>
                  </a:cubicBezTo>
                  <a:cubicBezTo>
                    <a:pt x="220" y="133"/>
                    <a:pt x="188" y="165"/>
                    <a:pt x="180" y="167"/>
                  </a:cubicBezTo>
                  <a:cubicBezTo>
                    <a:pt x="177" y="173"/>
                    <a:pt x="100" y="188"/>
                    <a:pt x="94" y="191"/>
                  </a:cubicBezTo>
                  <a:cubicBezTo>
                    <a:pt x="83" y="197"/>
                    <a:pt x="10" y="217"/>
                    <a:pt x="4" y="240"/>
                  </a:cubicBezTo>
                  <a:cubicBezTo>
                    <a:pt x="0" y="252"/>
                    <a:pt x="45" y="259"/>
                    <a:pt x="67" y="264"/>
                  </a:cubicBezTo>
                  <a:cubicBezTo>
                    <a:pt x="89" y="269"/>
                    <a:pt x="114" y="275"/>
                    <a:pt x="139" y="270"/>
                  </a:cubicBezTo>
                  <a:cubicBezTo>
                    <a:pt x="164" y="261"/>
                    <a:pt x="193" y="248"/>
                    <a:pt x="217" y="234"/>
                  </a:cubicBezTo>
                  <a:cubicBezTo>
                    <a:pt x="241" y="220"/>
                    <a:pt x="254" y="211"/>
                    <a:pt x="283" y="186"/>
                  </a:cubicBezTo>
                  <a:cubicBezTo>
                    <a:pt x="312" y="161"/>
                    <a:pt x="350" y="114"/>
                    <a:pt x="391" y="84"/>
                  </a:cubicBezTo>
                </a:path>
              </a:pathLst>
            </a:custGeom>
            <a:solidFill>
              <a:srgbClr val="009900"/>
            </a:solidFill>
            <a:ln>
              <a:noFill/>
            </a:ln>
            <a:extLst>
              <a:ext uri="{91240B29-F687-4F45-9708-019B960494DF}">
                <a14:hiddenLine xmlns:a14="http://schemas.microsoft.com/office/drawing/2010/main" w="6350">
                  <a:solidFill>
                    <a:srgbClr val="000000"/>
                  </a:solidFill>
                  <a:round/>
                  <a:headEnd/>
                  <a:tailEnd/>
                </a14:hiddenLine>
              </a:ext>
            </a:extLst>
          </p:spPr>
          <p:txBody>
            <a:bodyPr/>
            <a:lstStyle/>
            <a:p>
              <a:endParaRPr lang="fr-FR"/>
            </a:p>
          </p:txBody>
        </p:sp>
      </p:grpSp>
      <p:grpSp>
        <p:nvGrpSpPr>
          <p:cNvPr id="6" name="Groupe 5"/>
          <p:cNvGrpSpPr>
            <a:grpSpLocks/>
          </p:cNvGrpSpPr>
          <p:nvPr/>
        </p:nvGrpSpPr>
        <p:grpSpPr bwMode="auto">
          <a:xfrm>
            <a:off x="1695450" y="1141413"/>
            <a:ext cx="5408613" cy="4867275"/>
            <a:chOff x="1695450" y="1141413"/>
            <a:chExt cx="5408613" cy="4867275"/>
          </a:xfrm>
        </p:grpSpPr>
        <p:sp>
          <p:nvSpPr>
            <p:cNvPr id="2" name="Ellipse 1"/>
            <p:cNvSpPr/>
            <p:nvPr/>
          </p:nvSpPr>
          <p:spPr>
            <a:xfrm>
              <a:off x="3219450" y="3351213"/>
              <a:ext cx="357188" cy="42068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337" name="Ellipse 336"/>
            <p:cNvSpPr/>
            <p:nvPr/>
          </p:nvSpPr>
          <p:spPr>
            <a:xfrm>
              <a:off x="5451475" y="2017713"/>
              <a:ext cx="358775" cy="4191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338" name="Ellipse 337"/>
            <p:cNvSpPr/>
            <p:nvPr/>
          </p:nvSpPr>
          <p:spPr>
            <a:xfrm>
              <a:off x="5480050" y="1166813"/>
              <a:ext cx="358775" cy="4191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339" name="Ellipse 338"/>
            <p:cNvSpPr/>
            <p:nvPr/>
          </p:nvSpPr>
          <p:spPr>
            <a:xfrm>
              <a:off x="6746875" y="1141413"/>
              <a:ext cx="357188" cy="4191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340" name="Ellipse 339"/>
            <p:cNvSpPr/>
            <p:nvPr/>
          </p:nvSpPr>
          <p:spPr>
            <a:xfrm>
              <a:off x="4279900" y="3829050"/>
              <a:ext cx="358775" cy="4191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341" name="Ellipse 340"/>
            <p:cNvSpPr/>
            <p:nvPr/>
          </p:nvSpPr>
          <p:spPr>
            <a:xfrm>
              <a:off x="1695450" y="5589588"/>
              <a:ext cx="357188" cy="4191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24620" name="ZoneTexte 3"/>
            <p:cNvSpPr txBox="1">
              <a:spLocks noChangeArrowheads="1"/>
            </p:cNvSpPr>
            <p:nvPr/>
          </p:nvSpPr>
          <p:spPr bwMode="auto">
            <a:xfrm>
              <a:off x="2328863" y="5614988"/>
              <a:ext cx="25177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i="1">
                  <a:solidFill>
                    <a:schemeClr val="tx1"/>
                  </a:solidFill>
                  <a:latin typeface="Arial" charset="0"/>
                </a:defRPr>
              </a:lvl1pPr>
              <a:lvl2pPr marL="742950" indent="-285750" eaLnBrk="0" hangingPunct="0">
                <a:defRPr i="1">
                  <a:solidFill>
                    <a:schemeClr val="tx1"/>
                  </a:solidFill>
                  <a:latin typeface="Arial" charset="0"/>
                </a:defRPr>
              </a:lvl2pPr>
              <a:lvl3pPr marL="1143000" indent="-228600" eaLnBrk="0" hangingPunct="0">
                <a:defRPr i="1">
                  <a:solidFill>
                    <a:schemeClr val="tx1"/>
                  </a:solidFill>
                  <a:latin typeface="Arial" charset="0"/>
                </a:defRPr>
              </a:lvl3pPr>
              <a:lvl4pPr marL="1600200" indent="-228600" eaLnBrk="0" hangingPunct="0">
                <a:defRPr i="1">
                  <a:solidFill>
                    <a:schemeClr val="tx1"/>
                  </a:solidFill>
                  <a:latin typeface="Arial" charset="0"/>
                </a:defRPr>
              </a:lvl4pPr>
              <a:lvl5pPr marL="2057400" indent="-228600" eaLnBrk="0" hangingPunct="0">
                <a:defRPr i="1">
                  <a:solidFill>
                    <a:schemeClr val="tx1"/>
                  </a:solidFill>
                  <a:latin typeface="Arial" charset="0"/>
                </a:defRPr>
              </a:lvl5pPr>
              <a:lvl6pPr marL="2514600" indent="-228600" eaLnBrk="0" fontAlgn="base" hangingPunct="0">
                <a:spcBef>
                  <a:spcPct val="0"/>
                </a:spcBef>
                <a:spcAft>
                  <a:spcPct val="0"/>
                </a:spcAft>
                <a:defRPr i="1">
                  <a:solidFill>
                    <a:schemeClr val="tx1"/>
                  </a:solidFill>
                  <a:latin typeface="Arial" charset="0"/>
                </a:defRPr>
              </a:lvl6pPr>
              <a:lvl7pPr marL="2971800" indent="-228600" eaLnBrk="0" fontAlgn="base" hangingPunct="0">
                <a:spcBef>
                  <a:spcPct val="0"/>
                </a:spcBef>
                <a:spcAft>
                  <a:spcPct val="0"/>
                </a:spcAft>
                <a:defRPr i="1">
                  <a:solidFill>
                    <a:schemeClr val="tx1"/>
                  </a:solidFill>
                  <a:latin typeface="Arial" charset="0"/>
                </a:defRPr>
              </a:lvl7pPr>
              <a:lvl8pPr marL="3429000" indent="-228600" eaLnBrk="0" fontAlgn="base" hangingPunct="0">
                <a:spcBef>
                  <a:spcPct val="0"/>
                </a:spcBef>
                <a:spcAft>
                  <a:spcPct val="0"/>
                </a:spcAft>
                <a:defRPr i="1">
                  <a:solidFill>
                    <a:schemeClr val="tx1"/>
                  </a:solidFill>
                  <a:latin typeface="Arial" charset="0"/>
                </a:defRPr>
              </a:lvl8pPr>
              <a:lvl9pPr marL="3886200" indent="-228600" eaLnBrk="0" fontAlgn="base" hangingPunct="0">
                <a:spcBef>
                  <a:spcPct val="0"/>
                </a:spcBef>
                <a:spcAft>
                  <a:spcPct val="0"/>
                </a:spcAft>
                <a:defRPr i="1">
                  <a:solidFill>
                    <a:schemeClr val="tx1"/>
                  </a:solidFill>
                  <a:latin typeface="Arial" charset="0"/>
                </a:defRPr>
              </a:lvl9pPr>
            </a:lstStyle>
            <a:p>
              <a:pPr eaLnBrk="1" hangingPunct="1"/>
              <a:r>
                <a:rPr lang="fr-FR" altLang="fr-FR"/>
                <a:t>Réservoirs biologiques</a:t>
              </a:r>
            </a:p>
          </p:txBody>
        </p:sp>
      </p:grpSp>
      <p:grpSp>
        <p:nvGrpSpPr>
          <p:cNvPr id="7" name="Groupe 6"/>
          <p:cNvGrpSpPr>
            <a:grpSpLocks/>
          </p:cNvGrpSpPr>
          <p:nvPr/>
        </p:nvGrpSpPr>
        <p:grpSpPr bwMode="auto">
          <a:xfrm>
            <a:off x="1666875" y="1433513"/>
            <a:ext cx="5132388" cy="5221287"/>
            <a:chOff x="1666875" y="1433513"/>
            <a:chExt cx="5132388" cy="5221287"/>
          </a:xfrm>
        </p:grpSpPr>
        <p:cxnSp>
          <p:nvCxnSpPr>
            <p:cNvPr id="887" name="Connecteur droit avec flèche 886"/>
            <p:cNvCxnSpPr>
              <a:stCxn id="337" idx="4"/>
            </p:cNvCxnSpPr>
            <p:nvPr/>
          </p:nvCxnSpPr>
          <p:spPr>
            <a:xfrm flipH="1">
              <a:off x="3814763" y="2436813"/>
              <a:ext cx="1816100" cy="1392237"/>
            </a:xfrm>
            <a:prstGeom prst="straightConnector1">
              <a:avLst/>
            </a:prstGeom>
            <a:ln w="38100">
              <a:solidFill>
                <a:srgbClr val="FF0000"/>
              </a:solidFill>
              <a:headEnd type="arrow"/>
              <a:tailEnd type="arrow"/>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42" name="Connecteur droit avec flèche 341"/>
            <p:cNvCxnSpPr/>
            <p:nvPr/>
          </p:nvCxnSpPr>
          <p:spPr>
            <a:xfrm flipH="1">
              <a:off x="1666875" y="6253163"/>
              <a:ext cx="623888" cy="401637"/>
            </a:xfrm>
            <a:prstGeom prst="straightConnector1">
              <a:avLst/>
            </a:prstGeom>
            <a:ln w="38100">
              <a:solidFill>
                <a:srgbClr val="FF0000"/>
              </a:solidFill>
              <a:headEnd type="arrow"/>
              <a:tailEnd type="arrow"/>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4610" name="ZoneTexte 344"/>
            <p:cNvSpPr txBox="1">
              <a:spLocks noChangeArrowheads="1"/>
            </p:cNvSpPr>
            <p:nvPr/>
          </p:nvSpPr>
          <p:spPr bwMode="auto">
            <a:xfrm>
              <a:off x="2409825" y="6145213"/>
              <a:ext cx="11334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i="1">
                  <a:solidFill>
                    <a:schemeClr val="tx1"/>
                  </a:solidFill>
                  <a:latin typeface="Arial" charset="0"/>
                </a:defRPr>
              </a:lvl1pPr>
              <a:lvl2pPr marL="742950" indent="-285750" eaLnBrk="0" hangingPunct="0">
                <a:defRPr i="1">
                  <a:solidFill>
                    <a:schemeClr val="tx1"/>
                  </a:solidFill>
                  <a:latin typeface="Arial" charset="0"/>
                </a:defRPr>
              </a:lvl2pPr>
              <a:lvl3pPr marL="1143000" indent="-228600" eaLnBrk="0" hangingPunct="0">
                <a:defRPr i="1">
                  <a:solidFill>
                    <a:schemeClr val="tx1"/>
                  </a:solidFill>
                  <a:latin typeface="Arial" charset="0"/>
                </a:defRPr>
              </a:lvl3pPr>
              <a:lvl4pPr marL="1600200" indent="-228600" eaLnBrk="0" hangingPunct="0">
                <a:defRPr i="1">
                  <a:solidFill>
                    <a:schemeClr val="tx1"/>
                  </a:solidFill>
                  <a:latin typeface="Arial" charset="0"/>
                </a:defRPr>
              </a:lvl4pPr>
              <a:lvl5pPr marL="2057400" indent="-228600" eaLnBrk="0" hangingPunct="0">
                <a:defRPr i="1">
                  <a:solidFill>
                    <a:schemeClr val="tx1"/>
                  </a:solidFill>
                  <a:latin typeface="Arial" charset="0"/>
                </a:defRPr>
              </a:lvl5pPr>
              <a:lvl6pPr marL="2514600" indent="-228600" eaLnBrk="0" fontAlgn="base" hangingPunct="0">
                <a:spcBef>
                  <a:spcPct val="0"/>
                </a:spcBef>
                <a:spcAft>
                  <a:spcPct val="0"/>
                </a:spcAft>
                <a:defRPr i="1">
                  <a:solidFill>
                    <a:schemeClr val="tx1"/>
                  </a:solidFill>
                  <a:latin typeface="Arial" charset="0"/>
                </a:defRPr>
              </a:lvl6pPr>
              <a:lvl7pPr marL="2971800" indent="-228600" eaLnBrk="0" fontAlgn="base" hangingPunct="0">
                <a:spcBef>
                  <a:spcPct val="0"/>
                </a:spcBef>
                <a:spcAft>
                  <a:spcPct val="0"/>
                </a:spcAft>
                <a:defRPr i="1">
                  <a:solidFill>
                    <a:schemeClr val="tx1"/>
                  </a:solidFill>
                  <a:latin typeface="Arial" charset="0"/>
                </a:defRPr>
              </a:lvl7pPr>
              <a:lvl8pPr marL="3429000" indent="-228600" eaLnBrk="0" fontAlgn="base" hangingPunct="0">
                <a:spcBef>
                  <a:spcPct val="0"/>
                </a:spcBef>
                <a:spcAft>
                  <a:spcPct val="0"/>
                </a:spcAft>
                <a:defRPr i="1">
                  <a:solidFill>
                    <a:schemeClr val="tx1"/>
                  </a:solidFill>
                  <a:latin typeface="Arial" charset="0"/>
                </a:defRPr>
              </a:lvl8pPr>
              <a:lvl9pPr marL="3886200" indent="-228600" eaLnBrk="0" fontAlgn="base" hangingPunct="0">
                <a:spcBef>
                  <a:spcPct val="0"/>
                </a:spcBef>
                <a:spcAft>
                  <a:spcPct val="0"/>
                </a:spcAft>
                <a:defRPr i="1">
                  <a:solidFill>
                    <a:schemeClr val="tx1"/>
                  </a:solidFill>
                  <a:latin typeface="Arial" charset="0"/>
                </a:defRPr>
              </a:lvl9pPr>
            </a:lstStyle>
            <a:p>
              <a:pPr eaLnBrk="1" hangingPunct="1"/>
              <a:r>
                <a:rPr lang="fr-FR" altLang="fr-FR"/>
                <a:t>Corridors</a:t>
              </a:r>
            </a:p>
          </p:txBody>
        </p:sp>
        <p:cxnSp>
          <p:nvCxnSpPr>
            <p:cNvPr id="346" name="Connecteur droit avec flèche 345"/>
            <p:cNvCxnSpPr>
              <a:stCxn id="24622" idx="8"/>
            </p:cNvCxnSpPr>
            <p:nvPr/>
          </p:nvCxnSpPr>
          <p:spPr>
            <a:xfrm flipH="1">
              <a:off x="3317875" y="3568700"/>
              <a:ext cx="438150" cy="107950"/>
            </a:xfrm>
            <a:prstGeom prst="straightConnector1">
              <a:avLst/>
            </a:prstGeom>
            <a:ln w="38100">
              <a:solidFill>
                <a:srgbClr val="FF0000"/>
              </a:solidFill>
              <a:headEnd type="arrow"/>
              <a:tailEnd type="arrow"/>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48" name="Connecteur droit avec flèche 347"/>
            <p:cNvCxnSpPr/>
            <p:nvPr/>
          </p:nvCxnSpPr>
          <p:spPr>
            <a:xfrm flipH="1">
              <a:off x="5588000" y="1433513"/>
              <a:ext cx="71438" cy="501650"/>
            </a:xfrm>
            <a:prstGeom prst="straightConnector1">
              <a:avLst/>
            </a:prstGeom>
            <a:ln w="38100">
              <a:solidFill>
                <a:srgbClr val="FF0000"/>
              </a:solidFill>
              <a:headEnd type="arrow"/>
              <a:tailEnd type="arrow"/>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50" name="Connecteur droit avec flèche 349"/>
            <p:cNvCxnSpPr>
              <a:stCxn id="339" idx="3"/>
            </p:cNvCxnSpPr>
            <p:nvPr/>
          </p:nvCxnSpPr>
          <p:spPr>
            <a:xfrm flipH="1">
              <a:off x="5329238" y="1498600"/>
              <a:ext cx="1470025" cy="588963"/>
            </a:xfrm>
            <a:prstGeom prst="straightConnector1">
              <a:avLst/>
            </a:prstGeom>
            <a:ln w="38100">
              <a:solidFill>
                <a:srgbClr val="FF0000"/>
              </a:solidFill>
              <a:headEnd type="arrow"/>
              <a:tailEnd type="arrow"/>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23" name="Group 109"/>
          <p:cNvGrpSpPr>
            <a:grpSpLocks/>
          </p:cNvGrpSpPr>
          <p:nvPr/>
        </p:nvGrpSpPr>
        <p:grpSpPr bwMode="auto">
          <a:xfrm>
            <a:off x="2208213" y="100013"/>
            <a:ext cx="3138487" cy="2051050"/>
            <a:chOff x="994" y="1974"/>
            <a:chExt cx="1706" cy="1036"/>
          </a:xfrm>
        </p:grpSpPr>
        <p:grpSp>
          <p:nvGrpSpPr>
            <p:cNvPr id="24599" name="Group 110"/>
            <p:cNvGrpSpPr>
              <a:grpSpLocks/>
            </p:cNvGrpSpPr>
            <p:nvPr/>
          </p:nvGrpSpPr>
          <p:grpSpPr bwMode="auto">
            <a:xfrm>
              <a:off x="2075" y="1974"/>
              <a:ext cx="625" cy="412"/>
              <a:chOff x="559" y="1596"/>
              <a:chExt cx="683" cy="417"/>
            </a:xfrm>
          </p:grpSpPr>
          <p:pic>
            <p:nvPicPr>
              <p:cNvPr id="24606" name="Picture 111" descr="chabo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9" y="1646"/>
                <a:ext cx="660" cy="367"/>
              </a:xfrm>
              <a:prstGeom prst="rect">
                <a:avLst/>
              </a:prstGeom>
              <a:noFill/>
              <a:ln w="9525">
                <a:solidFill>
                  <a:srgbClr val="FFFF66"/>
                </a:solidFill>
                <a:miter lim="800000"/>
                <a:headEnd/>
                <a:tailEnd/>
              </a:ln>
              <a:extLst>
                <a:ext uri="{909E8E84-426E-40DD-AFC4-6F175D3DCCD1}">
                  <a14:hiddenFill xmlns:a14="http://schemas.microsoft.com/office/drawing/2010/main">
                    <a:solidFill>
                      <a:srgbClr val="FFFFFF"/>
                    </a:solidFill>
                  </a14:hiddenFill>
                </a:ext>
              </a:extLst>
            </p:spPr>
          </p:pic>
          <p:sp>
            <p:nvSpPr>
              <p:cNvPr id="24607" name="Text Box 112"/>
              <p:cNvSpPr txBox="1">
                <a:spLocks noChangeArrowheads="1"/>
              </p:cNvSpPr>
              <p:nvPr/>
            </p:nvSpPr>
            <p:spPr bwMode="auto">
              <a:xfrm>
                <a:off x="660" y="1596"/>
                <a:ext cx="582" cy="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i="1">
                    <a:solidFill>
                      <a:schemeClr val="tx1"/>
                    </a:solidFill>
                    <a:latin typeface="Arial" charset="0"/>
                  </a:defRPr>
                </a:lvl1pPr>
                <a:lvl2pPr marL="742950" indent="-285750" eaLnBrk="0" hangingPunct="0">
                  <a:defRPr i="1">
                    <a:solidFill>
                      <a:schemeClr val="tx1"/>
                    </a:solidFill>
                    <a:latin typeface="Arial" charset="0"/>
                  </a:defRPr>
                </a:lvl2pPr>
                <a:lvl3pPr marL="1143000" indent="-228600" eaLnBrk="0" hangingPunct="0">
                  <a:defRPr i="1">
                    <a:solidFill>
                      <a:schemeClr val="tx1"/>
                    </a:solidFill>
                    <a:latin typeface="Arial" charset="0"/>
                  </a:defRPr>
                </a:lvl3pPr>
                <a:lvl4pPr marL="1600200" indent="-228600" eaLnBrk="0" hangingPunct="0">
                  <a:defRPr i="1">
                    <a:solidFill>
                      <a:schemeClr val="tx1"/>
                    </a:solidFill>
                    <a:latin typeface="Arial" charset="0"/>
                  </a:defRPr>
                </a:lvl4pPr>
                <a:lvl5pPr marL="2057400" indent="-228600" eaLnBrk="0" hangingPunct="0">
                  <a:defRPr i="1">
                    <a:solidFill>
                      <a:schemeClr val="tx1"/>
                    </a:solidFill>
                    <a:latin typeface="Arial" charset="0"/>
                  </a:defRPr>
                </a:lvl5pPr>
                <a:lvl6pPr marL="2514600" indent="-228600" eaLnBrk="0" fontAlgn="base" hangingPunct="0">
                  <a:spcBef>
                    <a:spcPct val="0"/>
                  </a:spcBef>
                  <a:spcAft>
                    <a:spcPct val="0"/>
                  </a:spcAft>
                  <a:defRPr i="1">
                    <a:solidFill>
                      <a:schemeClr val="tx1"/>
                    </a:solidFill>
                    <a:latin typeface="Arial" charset="0"/>
                  </a:defRPr>
                </a:lvl6pPr>
                <a:lvl7pPr marL="2971800" indent="-228600" eaLnBrk="0" fontAlgn="base" hangingPunct="0">
                  <a:spcBef>
                    <a:spcPct val="0"/>
                  </a:spcBef>
                  <a:spcAft>
                    <a:spcPct val="0"/>
                  </a:spcAft>
                  <a:defRPr i="1">
                    <a:solidFill>
                      <a:schemeClr val="tx1"/>
                    </a:solidFill>
                    <a:latin typeface="Arial" charset="0"/>
                  </a:defRPr>
                </a:lvl7pPr>
                <a:lvl8pPr marL="3429000" indent="-228600" eaLnBrk="0" fontAlgn="base" hangingPunct="0">
                  <a:spcBef>
                    <a:spcPct val="0"/>
                  </a:spcBef>
                  <a:spcAft>
                    <a:spcPct val="0"/>
                  </a:spcAft>
                  <a:defRPr i="1">
                    <a:solidFill>
                      <a:schemeClr val="tx1"/>
                    </a:solidFill>
                    <a:latin typeface="Arial" charset="0"/>
                  </a:defRPr>
                </a:lvl8pPr>
                <a:lvl9pPr marL="3886200" indent="-228600" eaLnBrk="0" fontAlgn="base" hangingPunct="0">
                  <a:spcBef>
                    <a:spcPct val="0"/>
                  </a:spcBef>
                  <a:spcAft>
                    <a:spcPct val="0"/>
                  </a:spcAft>
                  <a:defRPr i="1">
                    <a:solidFill>
                      <a:schemeClr val="tx1"/>
                    </a:solidFill>
                    <a:latin typeface="Arial" charset="0"/>
                  </a:defRPr>
                </a:lvl9pPr>
              </a:lstStyle>
              <a:p>
                <a:pPr algn="ctr" eaLnBrk="1" hangingPunct="1">
                  <a:spcBef>
                    <a:spcPct val="50000"/>
                  </a:spcBef>
                </a:pPr>
                <a:r>
                  <a:rPr lang="fr-FR" altLang="fr-FR" sz="1000">
                    <a:solidFill>
                      <a:schemeClr val="bg1"/>
                    </a:solidFill>
                    <a:latin typeface="Times New Roman" pitchFamily="18" charset="0"/>
                  </a:rPr>
                  <a:t>Chabot</a:t>
                </a:r>
              </a:p>
            </p:txBody>
          </p:sp>
        </p:grpSp>
        <p:grpSp>
          <p:nvGrpSpPr>
            <p:cNvPr id="24600" name="Group 113"/>
            <p:cNvGrpSpPr>
              <a:grpSpLocks/>
            </p:cNvGrpSpPr>
            <p:nvPr/>
          </p:nvGrpSpPr>
          <p:grpSpPr bwMode="auto">
            <a:xfrm>
              <a:off x="1127" y="2116"/>
              <a:ext cx="1087" cy="638"/>
              <a:chOff x="1882" y="454"/>
              <a:chExt cx="974" cy="580"/>
            </a:xfrm>
          </p:grpSpPr>
          <p:pic>
            <p:nvPicPr>
              <p:cNvPr id="24604" name="Picture 114" descr="truite-ciel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82" y="454"/>
                <a:ext cx="915" cy="580"/>
              </a:xfrm>
              <a:prstGeom prst="rect">
                <a:avLst/>
              </a:prstGeom>
              <a:noFill/>
              <a:ln w="9525">
                <a:solidFill>
                  <a:srgbClr val="FFFF66"/>
                </a:solidFill>
                <a:miter lim="800000"/>
                <a:headEnd/>
                <a:tailEnd/>
              </a:ln>
              <a:extLst>
                <a:ext uri="{909E8E84-426E-40DD-AFC4-6F175D3DCCD1}">
                  <a14:hiddenFill xmlns:a14="http://schemas.microsoft.com/office/drawing/2010/main">
                    <a:solidFill>
                      <a:srgbClr val="FFFFFF"/>
                    </a:solidFill>
                  </a14:hiddenFill>
                </a:ext>
              </a:extLst>
            </p:spPr>
          </p:pic>
          <p:sp>
            <p:nvSpPr>
              <p:cNvPr id="24605" name="Text Box 115"/>
              <p:cNvSpPr txBox="1">
                <a:spLocks noChangeArrowheads="1"/>
              </p:cNvSpPr>
              <p:nvPr/>
            </p:nvSpPr>
            <p:spPr bwMode="auto">
              <a:xfrm>
                <a:off x="2310" y="840"/>
                <a:ext cx="546" cy="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i="1">
                    <a:solidFill>
                      <a:schemeClr val="tx1"/>
                    </a:solidFill>
                    <a:latin typeface="Arial" charset="0"/>
                  </a:defRPr>
                </a:lvl1pPr>
                <a:lvl2pPr marL="742950" indent="-285750" eaLnBrk="0" hangingPunct="0">
                  <a:defRPr i="1">
                    <a:solidFill>
                      <a:schemeClr val="tx1"/>
                    </a:solidFill>
                    <a:latin typeface="Arial" charset="0"/>
                  </a:defRPr>
                </a:lvl2pPr>
                <a:lvl3pPr marL="1143000" indent="-228600" eaLnBrk="0" hangingPunct="0">
                  <a:defRPr i="1">
                    <a:solidFill>
                      <a:schemeClr val="tx1"/>
                    </a:solidFill>
                    <a:latin typeface="Arial" charset="0"/>
                  </a:defRPr>
                </a:lvl3pPr>
                <a:lvl4pPr marL="1600200" indent="-228600" eaLnBrk="0" hangingPunct="0">
                  <a:defRPr i="1">
                    <a:solidFill>
                      <a:schemeClr val="tx1"/>
                    </a:solidFill>
                    <a:latin typeface="Arial" charset="0"/>
                  </a:defRPr>
                </a:lvl4pPr>
                <a:lvl5pPr marL="2057400" indent="-228600" eaLnBrk="0" hangingPunct="0">
                  <a:defRPr i="1">
                    <a:solidFill>
                      <a:schemeClr val="tx1"/>
                    </a:solidFill>
                    <a:latin typeface="Arial" charset="0"/>
                  </a:defRPr>
                </a:lvl5pPr>
                <a:lvl6pPr marL="2514600" indent="-228600" eaLnBrk="0" fontAlgn="base" hangingPunct="0">
                  <a:spcBef>
                    <a:spcPct val="0"/>
                  </a:spcBef>
                  <a:spcAft>
                    <a:spcPct val="0"/>
                  </a:spcAft>
                  <a:defRPr i="1">
                    <a:solidFill>
                      <a:schemeClr val="tx1"/>
                    </a:solidFill>
                    <a:latin typeface="Arial" charset="0"/>
                  </a:defRPr>
                </a:lvl6pPr>
                <a:lvl7pPr marL="2971800" indent="-228600" eaLnBrk="0" fontAlgn="base" hangingPunct="0">
                  <a:spcBef>
                    <a:spcPct val="0"/>
                  </a:spcBef>
                  <a:spcAft>
                    <a:spcPct val="0"/>
                  </a:spcAft>
                  <a:defRPr i="1">
                    <a:solidFill>
                      <a:schemeClr val="tx1"/>
                    </a:solidFill>
                    <a:latin typeface="Arial" charset="0"/>
                  </a:defRPr>
                </a:lvl7pPr>
                <a:lvl8pPr marL="3429000" indent="-228600" eaLnBrk="0" fontAlgn="base" hangingPunct="0">
                  <a:spcBef>
                    <a:spcPct val="0"/>
                  </a:spcBef>
                  <a:spcAft>
                    <a:spcPct val="0"/>
                  </a:spcAft>
                  <a:defRPr i="1">
                    <a:solidFill>
                      <a:schemeClr val="tx1"/>
                    </a:solidFill>
                    <a:latin typeface="Arial" charset="0"/>
                  </a:defRPr>
                </a:lvl8pPr>
                <a:lvl9pPr marL="3886200" indent="-228600" eaLnBrk="0" fontAlgn="base" hangingPunct="0">
                  <a:spcBef>
                    <a:spcPct val="0"/>
                  </a:spcBef>
                  <a:spcAft>
                    <a:spcPct val="0"/>
                  </a:spcAft>
                  <a:defRPr i="1">
                    <a:solidFill>
                      <a:schemeClr val="tx1"/>
                    </a:solidFill>
                    <a:latin typeface="Arial" charset="0"/>
                  </a:defRPr>
                </a:lvl9pPr>
              </a:lstStyle>
              <a:p>
                <a:pPr algn="ctr" eaLnBrk="1" hangingPunct="1">
                  <a:spcBef>
                    <a:spcPct val="50000"/>
                  </a:spcBef>
                </a:pPr>
                <a:r>
                  <a:rPr lang="fr-FR" altLang="fr-FR" sz="1000" b="1">
                    <a:solidFill>
                      <a:schemeClr val="bg1"/>
                    </a:solidFill>
                    <a:latin typeface="Times New Roman" pitchFamily="18" charset="0"/>
                  </a:rPr>
                  <a:t>Truite fario</a:t>
                </a:r>
              </a:p>
            </p:txBody>
          </p:sp>
        </p:grpSp>
        <p:grpSp>
          <p:nvGrpSpPr>
            <p:cNvPr id="24601" name="Group 116"/>
            <p:cNvGrpSpPr>
              <a:grpSpLocks/>
            </p:cNvGrpSpPr>
            <p:nvPr/>
          </p:nvGrpSpPr>
          <p:grpSpPr bwMode="auto">
            <a:xfrm>
              <a:off x="994" y="2610"/>
              <a:ext cx="626" cy="400"/>
              <a:chOff x="226" y="1836"/>
              <a:chExt cx="602" cy="353"/>
            </a:xfrm>
          </p:grpSpPr>
          <p:pic>
            <p:nvPicPr>
              <p:cNvPr id="24602" name="Picture 117" descr="vairon"/>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6" y="1836"/>
                <a:ext cx="576" cy="353"/>
              </a:xfrm>
              <a:prstGeom prst="rect">
                <a:avLst/>
              </a:prstGeom>
              <a:noFill/>
              <a:ln w="9525">
                <a:solidFill>
                  <a:srgbClr val="FFFF66"/>
                </a:solidFill>
                <a:miter lim="800000"/>
                <a:headEnd/>
                <a:tailEnd/>
              </a:ln>
              <a:extLst>
                <a:ext uri="{909E8E84-426E-40DD-AFC4-6F175D3DCCD1}">
                  <a14:hiddenFill xmlns:a14="http://schemas.microsoft.com/office/drawing/2010/main">
                    <a:solidFill>
                      <a:srgbClr val="FFFFFF"/>
                    </a:solidFill>
                  </a14:hiddenFill>
                </a:ext>
              </a:extLst>
            </p:spPr>
          </p:pic>
          <p:sp>
            <p:nvSpPr>
              <p:cNvPr id="24603" name="Text Box 118"/>
              <p:cNvSpPr txBox="1">
                <a:spLocks noChangeArrowheads="1"/>
              </p:cNvSpPr>
              <p:nvPr/>
            </p:nvSpPr>
            <p:spPr bwMode="auto">
              <a:xfrm>
                <a:off x="468" y="2046"/>
                <a:ext cx="360" cy="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i="1">
                    <a:solidFill>
                      <a:schemeClr val="tx1"/>
                    </a:solidFill>
                    <a:latin typeface="Arial" charset="0"/>
                  </a:defRPr>
                </a:lvl1pPr>
                <a:lvl2pPr marL="742950" indent="-285750" eaLnBrk="0" hangingPunct="0">
                  <a:defRPr i="1">
                    <a:solidFill>
                      <a:schemeClr val="tx1"/>
                    </a:solidFill>
                    <a:latin typeface="Arial" charset="0"/>
                  </a:defRPr>
                </a:lvl2pPr>
                <a:lvl3pPr marL="1143000" indent="-228600" eaLnBrk="0" hangingPunct="0">
                  <a:defRPr i="1">
                    <a:solidFill>
                      <a:schemeClr val="tx1"/>
                    </a:solidFill>
                    <a:latin typeface="Arial" charset="0"/>
                  </a:defRPr>
                </a:lvl3pPr>
                <a:lvl4pPr marL="1600200" indent="-228600" eaLnBrk="0" hangingPunct="0">
                  <a:defRPr i="1">
                    <a:solidFill>
                      <a:schemeClr val="tx1"/>
                    </a:solidFill>
                    <a:latin typeface="Arial" charset="0"/>
                  </a:defRPr>
                </a:lvl4pPr>
                <a:lvl5pPr marL="2057400" indent="-228600" eaLnBrk="0" hangingPunct="0">
                  <a:defRPr i="1">
                    <a:solidFill>
                      <a:schemeClr val="tx1"/>
                    </a:solidFill>
                    <a:latin typeface="Arial" charset="0"/>
                  </a:defRPr>
                </a:lvl5pPr>
                <a:lvl6pPr marL="2514600" indent="-228600" eaLnBrk="0" fontAlgn="base" hangingPunct="0">
                  <a:spcBef>
                    <a:spcPct val="0"/>
                  </a:spcBef>
                  <a:spcAft>
                    <a:spcPct val="0"/>
                  </a:spcAft>
                  <a:defRPr i="1">
                    <a:solidFill>
                      <a:schemeClr val="tx1"/>
                    </a:solidFill>
                    <a:latin typeface="Arial" charset="0"/>
                  </a:defRPr>
                </a:lvl6pPr>
                <a:lvl7pPr marL="2971800" indent="-228600" eaLnBrk="0" fontAlgn="base" hangingPunct="0">
                  <a:spcBef>
                    <a:spcPct val="0"/>
                  </a:spcBef>
                  <a:spcAft>
                    <a:spcPct val="0"/>
                  </a:spcAft>
                  <a:defRPr i="1">
                    <a:solidFill>
                      <a:schemeClr val="tx1"/>
                    </a:solidFill>
                    <a:latin typeface="Arial" charset="0"/>
                  </a:defRPr>
                </a:lvl7pPr>
                <a:lvl8pPr marL="3429000" indent="-228600" eaLnBrk="0" fontAlgn="base" hangingPunct="0">
                  <a:spcBef>
                    <a:spcPct val="0"/>
                  </a:spcBef>
                  <a:spcAft>
                    <a:spcPct val="0"/>
                  </a:spcAft>
                  <a:defRPr i="1">
                    <a:solidFill>
                      <a:schemeClr val="tx1"/>
                    </a:solidFill>
                    <a:latin typeface="Arial" charset="0"/>
                  </a:defRPr>
                </a:lvl8pPr>
                <a:lvl9pPr marL="3886200" indent="-228600" eaLnBrk="0" fontAlgn="base" hangingPunct="0">
                  <a:spcBef>
                    <a:spcPct val="0"/>
                  </a:spcBef>
                  <a:spcAft>
                    <a:spcPct val="0"/>
                  </a:spcAft>
                  <a:defRPr i="1">
                    <a:solidFill>
                      <a:schemeClr val="tx1"/>
                    </a:solidFill>
                    <a:latin typeface="Arial" charset="0"/>
                  </a:defRPr>
                </a:lvl9pPr>
              </a:lstStyle>
              <a:p>
                <a:pPr algn="ctr" eaLnBrk="1" hangingPunct="1">
                  <a:spcBef>
                    <a:spcPct val="50000"/>
                  </a:spcBef>
                </a:pPr>
                <a:r>
                  <a:rPr lang="fr-FR" altLang="fr-FR" sz="1000">
                    <a:solidFill>
                      <a:schemeClr val="bg1"/>
                    </a:solidFill>
                    <a:latin typeface="Times New Roman" pitchFamily="18" charset="0"/>
                  </a:rPr>
                  <a:t>Vairon </a:t>
                </a:r>
              </a:p>
            </p:txBody>
          </p:sp>
        </p:grpSp>
      </p:grpSp>
      <p:grpSp>
        <p:nvGrpSpPr>
          <p:cNvPr id="134" name="Group 120"/>
          <p:cNvGrpSpPr>
            <a:grpSpLocks/>
          </p:cNvGrpSpPr>
          <p:nvPr/>
        </p:nvGrpSpPr>
        <p:grpSpPr bwMode="auto">
          <a:xfrm>
            <a:off x="5635625" y="3222625"/>
            <a:ext cx="3303588" cy="3227388"/>
            <a:chOff x="3523" y="1589"/>
            <a:chExt cx="2081" cy="1813"/>
          </a:xfrm>
        </p:grpSpPr>
        <p:grpSp>
          <p:nvGrpSpPr>
            <p:cNvPr id="24584" name="Group 122"/>
            <p:cNvGrpSpPr>
              <a:grpSpLocks/>
            </p:cNvGrpSpPr>
            <p:nvPr/>
          </p:nvGrpSpPr>
          <p:grpSpPr bwMode="auto">
            <a:xfrm>
              <a:off x="3523" y="2667"/>
              <a:ext cx="706" cy="715"/>
              <a:chOff x="3093" y="3425"/>
              <a:chExt cx="1168" cy="871"/>
            </a:xfrm>
          </p:grpSpPr>
          <p:pic>
            <p:nvPicPr>
              <p:cNvPr id="24597" name="Picture 123" descr="anguille_2"/>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093" y="3425"/>
                <a:ext cx="1168" cy="871"/>
              </a:xfrm>
              <a:prstGeom prst="rect">
                <a:avLst/>
              </a:prstGeom>
              <a:noFill/>
              <a:ln w="9525">
                <a:solidFill>
                  <a:srgbClr val="FFFF66"/>
                </a:solidFill>
                <a:miter lim="800000"/>
                <a:headEnd/>
                <a:tailEnd/>
              </a:ln>
              <a:extLst>
                <a:ext uri="{909E8E84-426E-40DD-AFC4-6F175D3DCCD1}">
                  <a14:hiddenFill xmlns:a14="http://schemas.microsoft.com/office/drawing/2010/main">
                    <a:solidFill>
                      <a:srgbClr val="FFFFFF"/>
                    </a:solidFill>
                  </a14:hiddenFill>
                </a:ext>
              </a:extLst>
            </p:spPr>
          </p:pic>
          <p:sp>
            <p:nvSpPr>
              <p:cNvPr id="24598" name="Text Box 124"/>
              <p:cNvSpPr txBox="1">
                <a:spLocks noChangeArrowheads="1"/>
              </p:cNvSpPr>
              <p:nvPr/>
            </p:nvSpPr>
            <p:spPr bwMode="auto">
              <a:xfrm>
                <a:off x="3589" y="4116"/>
                <a:ext cx="662" cy="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i="1">
                    <a:solidFill>
                      <a:schemeClr val="tx1"/>
                    </a:solidFill>
                    <a:latin typeface="Arial" charset="0"/>
                  </a:defRPr>
                </a:lvl1pPr>
                <a:lvl2pPr marL="742950" indent="-285750" eaLnBrk="0" hangingPunct="0">
                  <a:defRPr i="1">
                    <a:solidFill>
                      <a:schemeClr val="tx1"/>
                    </a:solidFill>
                    <a:latin typeface="Arial" charset="0"/>
                  </a:defRPr>
                </a:lvl2pPr>
                <a:lvl3pPr marL="1143000" indent="-228600" eaLnBrk="0" hangingPunct="0">
                  <a:defRPr i="1">
                    <a:solidFill>
                      <a:schemeClr val="tx1"/>
                    </a:solidFill>
                    <a:latin typeface="Arial" charset="0"/>
                  </a:defRPr>
                </a:lvl3pPr>
                <a:lvl4pPr marL="1600200" indent="-228600" eaLnBrk="0" hangingPunct="0">
                  <a:defRPr i="1">
                    <a:solidFill>
                      <a:schemeClr val="tx1"/>
                    </a:solidFill>
                    <a:latin typeface="Arial" charset="0"/>
                  </a:defRPr>
                </a:lvl4pPr>
                <a:lvl5pPr marL="2057400" indent="-228600" eaLnBrk="0" hangingPunct="0">
                  <a:defRPr i="1">
                    <a:solidFill>
                      <a:schemeClr val="tx1"/>
                    </a:solidFill>
                    <a:latin typeface="Arial" charset="0"/>
                  </a:defRPr>
                </a:lvl5pPr>
                <a:lvl6pPr marL="2514600" indent="-228600" eaLnBrk="0" fontAlgn="base" hangingPunct="0">
                  <a:spcBef>
                    <a:spcPct val="0"/>
                  </a:spcBef>
                  <a:spcAft>
                    <a:spcPct val="0"/>
                  </a:spcAft>
                  <a:defRPr i="1">
                    <a:solidFill>
                      <a:schemeClr val="tx1"/>
                    </a:solidFill>
                    <a:latin typeface="Arial" charset="0"/>
                  </a:defRPr>
                </a:lvl6pPr>
                <a:lvl7pPr marL="2971800" indent="-228600" eaLnBrk="0" fontAlgn="base" hangingPunct="0">
                  <a:spcBef>
                    <a:spcPct val="0"/>
                  </a:spcBef>
                  <a:spcAft>
                    <a:spcPct val="0"/>
                  </a:spcAft>
                  <a:defRPr i="1">
                    <a:solidFill>
                      <a:schemeClr val="tx1"/>
                    </a:solidFill>
                    <a:latin typeface="Arial" charset="0"/>
                  </a:defRPr>
                </a:lvl7pPr>
                <a:lvl8pPr marL="3429000" indent="-228600" eaLnBrk="0" fontAlgn="base" hangingPunct="0">
                  <a:spcBef>
                    <a:spcPct val="0"/>
                  </a:spcBef>
                  <a:spcAft>
                    <a:spcPct val="0"/>
                  </a:spcAft>
                  <a:defRPr i="1">
                    <a:solidFill>
                      <a:schemeClr val="tx1"/>
                    </a:solidFill>
                    <a:latin typeface="Arial" charset="0"/>
                  </a:defRPr>
                </a:lvl8pPr>
                <a:lvl9pPr marL="3886200" indent="-228600" eaLnBrk="0" fontAlgn="base" hangingPunct="0">
                  <a:spcBef>
                    <a:spcPct val="0"/>
                  </a:spcBef>
                  <a:spcAft>
                    <a:spcPct val="0"/>
                  </a:spcAft>
                  <a:defRPr i="1">
                    <a:solidFill>
                      <a:schemeClr val="tx1"/>
                    </a:solidFill>
                    <a:latin typeface="Arial" charset="0"/>
                  </a:defRPr>
                </a:lvl9pPr>
              </a:lstStyle>
              <a:p>
                <a:pPr algn="ctr" eaLnBrk="1" hangingPunct="1">
                  <a:spcBef>
                    <a:spcPct val="50000"/>
                  </a:spcBef>
                </a:pPr>
                <a:r>
                  <a:rPr lang="fr-FR" altLang="fr-FR" sz="1000">
                    <a:solidFill>
                      <a:schemeClr val="bg1"/>
                    </a:solidFill>
                    <a:latin typeface="Times New Roman" pitchFamily="18" charset="0"/>
                  </a:rPr>
                  <a:t>Anguille</a:t>
                </a:r>
              </a:p>
            </p:txBody>
          </p:sp>
        </p:grpSp>
        <p:grpSp>
          <p:nvGrpSpPr>
            <p:cNvPr id="24585" name="Group 125"/>
            <p:cNvGrpSpPr>
              <a:grpSpLocks/>
            </p:cNvGrpSpPr>
            <p:nvPr/>
          </p:nvGrpSpPr>
          <p:grpSpPr bwMode="auto">
            <a:xfrm>
              <a:off x="3805" y="2136"/>
              <a:ext cx="1297" cy="466"/>
              <a:chOff x="4336" y="3668"/>
              <a:chExt cx="1424" cy="538"/>
            </a:xfrm>
          </p:grpSpPr>
          <p:pic>
            <p:nvPicPr>
              <p:cNvPr id="24595" name="Picture 126" descr="Truite_de_Mer"/>
              <p:cNvPicPr>
                <a:picLocks noChangeAspect="1" noChangeArrowheads="1"/>
              </p:cNvPicPr>
              <p:nvPr/>
            </p:nvPicPr>
            <p:blipFill>
              <a:blip r:embed="rId10">
                <a:lum contrast="40000"/>
                <a:extLst>
                  <a:ext uri="{28A0092B-C50C-407E-A947-70E740481C1C}">
                    <a14:useLocalDpi xmlns:a14="http://schemas.microsoft.com/office/drawing/2010/main" val="0"/>
                  </a:ext>
                </a:extLst>
              </a:blip>
              <a:srcRect/>
              <a:stretch>
                <a:fillRect/>
              </a:stretch>
            </p:blipFill>
            <p:spPr bwMode="auto">
              <a:xfrm>
                <a:off x="4336" y="3673"/>
                <a:ext cx="1424" cy="533"/>
              </a:xfrm>
              <a:prstGeom prst="rect">
                <a:avLst/>
              </a:prstGeom>
              <a:noFill/>
              <a:ln w="9525">
                <a:solidFill>
                  <a:srgbClr val="FFFF66"/>
                </a:solidFill>
                <a:miter lim="800000"/>
                <a:headEnd/>
                <a:tailEnd/>
              </a:ln>
              <a:extLst>
                <a:ext uri="{909E8E84-426E-40DD-AFC4-6F175D3DCCD1}">
                  <a14:hiddenFill xmlns:a14="http://schemas.microsoft.com/office/drawing/2010/main">
                    <a:solidFill>
                      <a:srgbClr val="FFFFFF"/>
                    </a:solidFill>
                  </a14:hiddenFill>
                </a:ext>
              </a:extLst>
            </p:spPr>
          </p:pic>
          <p:sp>
            <p:nvSpPr>
              <p:cNvPr id="24596" name="Text Box 127"/>
              <p:cNvSpPr txBox="1">
                <a:spLocks noChangeArrowheads="1"/>
              </p:cNvSpPr>
              <p:nvPr/>
            </p:nvSpPr>
            <p:spPr bwMode="auto">
              <a:xfrm>
                <a:off x="5148" y="3668"/>
                <a:ext cx="612" cy="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i="1">
                    <a:solidFill>
                      <a:schemeClr val="tx1"/>
                    </a:solidFill>
                    <a:latin typeface="Arial" charset="0"/>
                  </a:defRPr>
                </a:lvl1pPr>
                <a:lvl2pPr marL="742950" indent="-285750" eaLnBrk="0" hangingPunct="0">
                  <a:defRPr i="1">
                    <a:solidFill>
                      <a:schemeClr val="tx1"/>
                    </a:solidFill>
                    <a:latin typeface="Arial" charset="0"/>
                  </a:defRPr>
                </a:lvl2pPr>
                <a:lvl3pPr marL="1143000" indent="-228600" eaLnBrk="0" hangingPunct="0">
                  <a:defRPr i="1">
                    <a:solidFill>
                      <a:schemeClr val="tx1"/>
                    </a:solidFill>
                    <a:latin typeface="Arial" charset="0"/>
                  </a:defRPr>
                </a:lvl3pPr>
                <a:lvl4pPr marL="1600200" indent="-228600" eaLnBrk="0" hangingPunct="0">
                  <a:defRPr i="1">
                    <a:solidFill>
                      <a:schemeClr val="tx1"/>
                    </a:solidFill>
                    <a:latin typeface="Arial" charset="0"/>
                  </a:defRPr>
                </a:lvl4pPr>
                <a:lvl5pPr marL="2057400" indent="-228600" eaLnBrk="0" hangingPunct="0">
                  <a:defRPr i="1">
                    <a:solidFill>
                      <a:schemeClr val="tx1"/>
                    </a:solidFill>
                    <a:latin typeface="Arial" charset="0"/>
                  </a:defRPr>
                </a:lvl5pPr>
                <a:lvl6pPr marL="2514600" indent="-228600" eaLnBrk="0" fontAlgn="base" hangingPunct="0">
                  <a:spcBef>
                    <a:spcPct val="0"/>
                  </a:spcBef>
                  <a:spcAft>
                    <a:spcPct val="0"/>
                  </a:spcAft>
                  <a:defRPr i="1">
                    <a:solidFill>
                      <a:schemeClr val="tx1"/>
                    </a:solidFill>
                    <a:latin typeface="Arial" charset="0"/>
                  </a:defRPr>
                </a:lvl6pPr>
                <a:lvl7pPr marL="2971800" indent="-228600" eaLnBrk="0" fontAlgn="base" hangingPunct="0">
                  <a:spcBef>
                    <a:spcPct val="0"/>
                  </a:spcBef>
                  <a:spcAft>
                    <a:spcPct val="0"/>
                  </a:spcAft>
                  <a:defRPr i="1">
                    <a:solidFill>
                      <a:schemeClr val="tx1"/>
                    </a:solidFill>
                    <a:latin typeface="Arial" charset="0"/>
                  </a:defRPr>
                </a:lvl7pPr>
                <a:lvl8pPr marL="3429000" indent="-228600" eaLnBrk="0" fontAlgn="base" hangingPunct="0">
                  <a:spcBef>
                    <a:spcPct val="0"/>
                  </a:spcBef>
                  <a:spcAft>
                    <a:spcPct val="0"/>
                  </a:spcAft>
                  <a:defRPr i="1">
                    <a:solidFill>
                      <a:schemeClr val="tx1"/>
                    </a:solidFill>
                    <a:latin typeface="Arial" charset="0"/>
                  </a:defRPr>
                </a:lvl8pPr>
                <a:lvl9pPr marL="3886200" indent="-228600" eaLnBrk="0" fontAlgn="base" hangingPunct="0">
                  <a:spcBef>
                    <a:spcPct val="0"/>
                  </a:spcBef>
                  <a:spcAft>
                    <a:spcPct val="0"/>
                  </a:spcAft>
                  <a:defRPr i="1">
                    <a:solidFill>
                      <a:schemeClr val="tx1"/>
                    </a:solidFill>
                    <a:latin typeface="Arial" charset="0"/>
                  </a:defRPr>
                </a:lvl9pPr>
              </a:lstStyle>
              <a:p>
                <a:pPr algn="ctr" eaLnBrk="1" hangingPunct="1">
                  <a:spcBef>
                    <a:spcPct val="50000"/>
                  </a:spcBef>
                </a:pPr>
                <a:r>
                  <a:rPr lang="fr-FR" altLang="fr-FR" sz="1000">
                    <a:solidFill>
                      <a:schemeClr val="bg1"/>
                    </a:solidFill>
                    <a:latin typeface="Times New Roman" pitchFamily="18" charset="0"/>
                  </a:rPr>
                  <a:t>Truite de mer </a:t>
                </a:r>
              </a:p>
            </p:txBody>
          </p:sp>
        </p:grpSp>
        <p:grpSp>
          <p:nvGrpSpPr>
            <p:cNvPr id="24586" name="Group 128"/>
            <p:cNvGrpSpPr>
              <a:grpSpLocks/>
            </p:cNvGrpSpPr>
            <p:nvPr/>
          </p:nvGrpSpPr>
          <p:grpSpPr bwMode="auto">
            <a:xfrm>
              <a:off x="3726" y="1591"/>
              <a:ext cx="878" cy="460"/>
              <a:chOff x="3726" y="1591"/>
              <a:chExt cx="878" cy="460"/>
            </a:xfrm>
          </p:grpSpPr>
          <p:pic>
            <p:nvPicPr>
              <p:cNvPr id="24593" name="Picture 129" descr="LamproiePlane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726" y="1591"/>
                <a:ext cx="850" cy="452"/>
              </a:xfrm>
              <a:prstGeom prst="rect">
                <a:avLst/>
              </a:prstGeom>
              <a:noFill/>
              <a:ln w="9525">
                <a:solidFill>
                  <a:srgbClr val="FFFF00"/>
                </a:solidFill>
                <a:miter lim="800000"/>
                <a:headEnd/>
                <a:tailEnd/>
              </a:ln>
              <a:extLst>
                <a:ext uri="{909E8E84-426E-40DD-AFC4-6F175D3DCCD1}">
                  <a14:hiddenFill xmlns:a14="http://schemas.microsoft.com/office/drawing/2010/main">
                    <a:solidFill>
                      <a:srgbClr val="FFFFFF"/>
                    </a:solidFill>
                  </a14:hiddenFill>
                </a:ext>
              </a:extLst>
            </p:spPr>
          </p:pic>
          <p:sp>
            <p:nvSpPr>
              <p:cNvPr id="24594" name="Text Box 130"/>
              <p:cNvSpPr txBox="1">
                <a:spLocks noChangeArrowheads="1"/>
              </p:cNvSpPr>
              <p:nvPr/>
            </p:nvSpPr>
            <p:spPr bwMode="auto">
              <a:xfrm>
                <a:off x="3865" y="1914"/>
                <a:ext cx="739" cy="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i="1">
                    <a:solidFill>
                      <a:schemeClr val="tx1"/>
                    </a:solidFill>
                    <a:latin typeface="Arial" charset="0"/>
                  </a:defRPr>
                </a:lvl1pPr>
                <a:lvl2pPr marL="742950" indent="-285750" eaLnBrk="0" hangingPunct="0">
                  <a:defRPr i="1">
                    <a:solidFill>
                      <a:schemeClr val="tx1"/>
                    </a:solidFill>
                    <a:latin typeface="Arial" charset="0"/>
                  </a:defRPr>
                </a:lvl2pPr>
                <a:lvl3pPr marL="1143000" indent="-228600" eaLnBrk="0" hangingPunct="0">
                  <a:defRPr i="1">
                    <a:solidFill>
                      <a:schemeClr val="tx1"/>
                    </a:solidFill>
                    <a:latin typeface="Arial" charset="0"/>
                  </a:defRPr>
                </a:lvl3pPr>
                <a:lvl4pPr marL="1600200" indent="-228600" eaLnBrk="0" hangingPunct="0">
                  <a:defRPr i="1">
                    <a:solidFill>
                      <a:schemeClr val="tx1"/>
                    </a:solidFill>
                    <a:latin typeface="Arial" charset="0"/>
                  </a:defRPr>
                </a:lvl4pPr>
                <a:lvl5pPr marL="2057400" indent="-228600" eaLnBrk="0" hangingPunct="0">
                  <a:defRPr i="1">
                    <a:solidFill>
                      <a:schemeClr val="tx1"/>
                    </a:solidFill>
                    <a:latin typeface="Arial" charset="0"/>
                  </a:defRPr>
                </a:lvl5pPr>
                <a:lvl6pPr marL="2514600" indent="-228600" eaLnBrk="0" fontAlgn="base" hangingPunct="0">
                  <a:spcBef>
                    <a:spcPct val="0"/>
                  </a:spcBef>
                  <a:spcAft>
                    <a:spcPct val="0"/>
                  </a:spcAft>
                  <a:defRPr i="1">
                    <a:solidFill>
                      <a:schemeClr val="tx1"/>
                    </a:solidFill>
                    <a:latin typeface="Arial" charset="0"/>
                  </a:defRPr>
                </a:lvl6pPr>
                <a:lvl7pPr marL="2971800" indent="-228600" eaLnBrk="0" fontAlgn="base" hangingPunct="0">
                  <a:spcBef>
                    <a:spcPct val="0"/>
                  </a:spcBef>
                  <a:spcAft>
                    <a:spcPct val="0"/>
                  </a:spcAft>
                  <a:defRPr i="1">
                    <a:solidFill>
                      <a:schemeClr val="tx1"/>
                    </a:solidFill>
                    <a:latin typeface="Arial" charset="0"/>
                  </a:defRPr>
                </a:lvl7pPr>
                <a:lvl8pPr marL="3429000" indent="-228600" eaLnBrk="0" fontAlgn="base" hangingPunct="0">
                  <a:spcBef>
                    <a:spcPct val="0"/>
                  </a:spcBef>
                  <a:spcAft>
                    <a:spcPct val="0"/>
                  </a:spcAft>
                  <a:defRPr i="1">
                    <a:solidFill>
                      <a:schemeClr val="tx1"/>
                    </a:solidFill>
                    <a:latin typeface="Arial" charset="0"/>
                  </a:defRPr>
                </a:lvl8pPr>
                <a:lvl9pPr marL="3886200" indent="-228600" eaLnBrk="0" fontAlgn="base" hangingPunct="0">
                  <a:spcBef>
                    <a:spcPct val="0"/>
                  </a:spcBef>
                  <a:spcAft>
                    <a:spcPct val="0"/>
                  </a:spcAft>
                  <a:defRPr i="1">
                    <a:solidFill>
                      <a:schemeClr val="tx1"/>
                    </a:solidFill>
                    <a:latin typeface="Arial" charset="0"/>
                  </a:defRPr>
                </a:lvl9pPr>
              </a:lstStyle>
              <a:p>
                <a:pPr algn="ctr" eaLnBrk="1" hangingPunct="1">
                  <a:spcBef>
                    <a:spcPct val="50000"/>
                  </a:spcBef>
                </a:pPr>
                <a:r>
                  <a:rPr lang="fr-FR" altLang="fr-FR" sz="1000">
                    <a:solidFill>
                      <a:schemeClr val="bg1"/>
                    </a:solidFill>
                    <a:latin typeface="Times New Roman" pitchFamily="18" charset="0"/>
                  </a:rPr>
                  <a:t>Lamproie fluviatile</a:t>
                </a:r>
              </a:p>
            </p:txBody>
          </p:sp>
        </p:grpSp>
        <p:grpSp>
          <p:nvGrpSpPr>
            <p:cNvPr id="24587" name="Group 131"/>
            <p:cNvGrpSpPr>
              <a:grpSpLocks/>
            </p:cNvGrpSpPr>
            <p:nvPr/>
          </p:nvGrpSpPr>
          <p:grpSpPr bwMode="auto">
            <a:xfrm>
              <a:off x="4326" y="2665"/>
              <a:ext cx="1212" cy="737"/>
              <a:chOff x="4326" y="2665"/>
              <a:chExt cx="1212" cy="737"/>
            </a:xfrm>
          </p:grpSpPr>
          <p:pic>
            <p:nvPicPr>
              <p:cNvPr id="24591" name="Picture 13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326" y="2665"/>
                <a:ext cx="1212" cy="737"/>
              </a:xfrm>
              <a:prstGeom prst="rect">
                <a:avLst/>
              </a:prstGeom>
              <a:noFill/>
              <a:ln w="9525">
                <a:solidFill>
                  <a:srgbClr val="FFCC00"/>
                </a:solidFill>
                <a:miter lim="800000"/>
                <a:headEnd/>
                <a:tailEnd/>
              </a:ln>
              <a:extLst>
                <a:ext uri="{909E8E84-426E-40DD-AFC4-6F175D3DCCD1}">
                  <a14:hiddenFill xmlns:a14="http://schemas.microsoft.com/office/drawing/2010/main">
                    <a:solidFill>
                      <a:srgbClr val="FFFFFF"/>
                    </a:solidFill>
                  </a14:hiddenFill>
                </a:ext>
              </a:extLst>
            </p:spPr>
          </p:pic>
          <p:sp>
            <p:nvSpPr>
              <p:cNvPr id="24592" name="Text Box 133"/>
              <p:cNvSpPr txBox="1">
                <a:spLocks noChangeArrowheads="1"/>
              </p:cNvSpPr>
              <p:nvPr/>
            </p:nvSpPr>
            <p:spPr bwMode="auto">
              <a:xfrm>
                <a:off x="4966" y="3219"/>
                <a:ext cx="542"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i="1">
                    <a:solidFill>
                      <a:schemeClr val="tx1"/>
                    </a:solidFill>
                    <a:latin typeface="Arial" charset="0"/>
                  </a:defRPr>
                </a:lvl1pPr>
                <a:lvl2pPr marL="742950" indent="-285750" eaLnBrk="0" hangingPunct="0">
                  <a:defRPr i="1">
                    <a:solidFill>
                      <a:schemeClr val="tx1"/>
                    </a:solidFill>
                    <a:latin typeface="Arial" charset="0"/>
                  </a:defRPr>
                </a:lvl2pPr>
                <a:lvl3pPr marL="1143000" indent="-228600" eaLnBrk="0" hangingPunct="0">
                  <a:defRPr i="1">
                    <a:solidFill>
                      <a:schemeClr val="tx1"/>
                    </a:solidFill>
                    <a:latin typeface="Arial" charset="0"/>
                  </a:defRPr>
                </a:lvl3pPr>
                <a:lvl4pPr marL="1600200" indent="-228600" eaLnBrk="0" hangingPunct="0">
                  <a:defRPr i="1">
                    <a:solidFill>
                      <a:schemeClr val="tx1"/>
                    </a:solidFill>
                    <a:latin typeface="Arial" charset="0"/>
                  </a:defRPr>
                </a:lvl4pPr>
                <a:lvl5pPr marL="2057400" indent="-228600" eaLnBrk="0" hangingPunct="0">
                  <a:defRPr i="1">
                    <a:solidFill>
                      <a:schemeClr val="tx1"/>
                    </a:solidFill>
                    <a:latin typeface="Arial" charset="0"/>
                  </a:defRPr>
                </a:lvl5pPr>
                <a:lvl6pPr marL="2514600" indent="-228600" eaLnBrk="0" fontAlgn="base" hangingPunct="0">
                  <a:spcBef>
                    <a:spcPct val="0"/>
                  </a:spcBef>
                  <a:spcAft>
                    <a:spcPct val="0"/>
                  </a:spcAft>
                  <a:defRPr i="1">
                    <a:solidFill>
                      <a:schemeClr val="tx1"/>
                    </a:solidFill>
                    <a:latin typeface="Arial" charset="0"/>
                  </a:defRPr>
                </a:lvl6pPr>
                <a:lvl7pPr marL="2971800" indent="-228600" eaLnBrk="0" fontAlgn="base" hangingPunct="0">
                  <a:spcBef>
                    <a:spcPct val="0"/>
                  </a:spcBef>
                  <a:spcAft>
                    <a:spcPct val="0"/>
                  </a:spcAft>
                  <a:defRPr i="1">
                    <a:solidFill>
                      <a:schemeClr val="tx1"/>
                    </a:solidFill>
                    <a:latin typeface="Arial" charset="0"/>
                  </a:defRPr>
                </a:lvl7pPr>
                <a:lvl8pPr marL="3429000" indent="-228600" eaLnBrk="0" fontAlgn="base" hangingPunct="0">
                  <a:spcBef>
                    <a:spcPct val="0"/>
                  </a:spcBef>
                  <a:spcAft>
                    <a:spcPct val="0"/>
                  </a:spcAft>
                  <a:defRPr i="1">
                    <a:solidFill>
                      <a:schemeClr val="tx1"/>
                    </a:solidFill>
                    <a:latin typeface="Arial" charset="0"/>
                  </a:defRPr>
                </a:lvl8pPr>
                <a:lvl9pPr marL="3886200" indent="-228600" eaLnBrk="0" fontAlgn="base" hangingPunct="0">
                  <a:spcBef>
                    <a:spcPct val="0"/>
                  </a:spcBef>
                  <a:spcAft>
                    <a:spcPct val="0"/>
                  </a:spcAft>
                  <a:defRPr i="1">
                    <a:solidFill>
                      <a:schemeClr val="tx1"/>
                    </a:solidFill>
                    <a:latin typeface="Arial" charset="0"/>
                  </a:defRPr>
                </a:lvl9pPr>
              </a:lstStyle>
              <a:p>
                <a:pPr eaLnBrk="1" hangingPunct="1">
                  <a:spcBef>
                    <a:spcPct val="50000"/>
                  </a:spcBef>
                </a:pPr>
                <a:r>
                  <a:rPr lang="fr-FR" altLang="fr-FR" sz="1000">
                    <a:solidFill>
                      <a:schemeClr val="bg1"/>
                    </a:solidFill>
                    <a:latin typeface="Comic Sans MS" pitchFamily="66" charset="0"/>
                  </a:rPr>
                  <a:t>Saumon</a:t>
                </a:r>
              </a:p>
            </p:txBody>
          </p:sp>
        </p:grpSp>
        <p:grpSp>
          <p:nvGrpSpPr>
            <p:cNvPr id="24588" name="Group 134"/>
            <p:cNvGrpSpPr>
              <a:grpSpLocks/>
            </p:cNvGrpSpPr>
            <p:nvPr/>
          </p:nvGrpSpPr>
          <p:grpSpPr bwMode="auto">
            <a:xfrm>
              <a:off x="4674" y="1589"/>
              <a:ext cx="930" cy="470"/>
              <a:chOff x="4674" y="1589"/>
              <a:chExt cx="930" cy="470"/>
            </a:xfrm>
          </p:grpSpPr>
          <p:pic>
            <p:nvPicPr>
              <p:cNvPr id="24589" name="Picture 135" descr="lamproie planer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674" y="1589"/>
                <a:ext cx="870" cy="470"/>
              </a:xfrm>
              <a:prstGeom prst="rect">
                <a:avLst/>
              </a:prstGeom>
              <a:noFill/>
              <a:ln w="9525">
                <a:solidFill>
                  <a:srgbClr val="FFCC00"/>
                </a:solidFill>
                <a:miter lim="800000"/>
                <a:headEnd/>
                <a:tailEnd/>
              </a:ln>
              <a:extLst>
                <a:ext uri="{909E8E84-426E-40DD-AFC4-6F175D3DCCD1}">
                  <a14:hiddenFill xmlns:a14="http://schemas.microsoft.com/office/drawing/2010/main">
                    <a:solidFill>
                      <a:srgbClr val="FFFFFF"/>
                    </a:solidFill>
                  </a14:hiddenFill>
                </a:ext>
              </a:extLst>
            </p:spPr>
          </p:pic>
          <p:sp>
            <p:nvSpPr>
              <p:cNvPr id="24590" name="Text Box 136"/>
              <p:cNvSpPr txBox="1">
                <a:spLocks noChangeArrowheads="1"/>
              </p:cNvSpPr>
              <p:nvPr/>
            </p:nvSpPr>
            <p:spPr bwMode="auto">
              <a:xfrm>
                <a:off x="4812" y="1921"/>
                <a:ext cx="792" cy="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i="1">
                    <a:solidFill>
                      <a:schemeClr val="tx1"/>
                    </a:solidFill>
                    <a:latin typeface="Arial" charset="0"/>
                  </a:defRPr>
                </a:lvl1pPr>
                <a:lvl2pPr marL="742950" indent="-285750" eaLnBrk="0" hangingPunct="0">
                  <a:defRPr i="1">
                    <a:solidFill>
                      <a:schemeClr val="tx1"/>
                    </a:solidFill>
                    <a:latin typeface="Arial" charset="0"/>
                  </a:defRPr>
                </a:lvl2pPr>
                <a:lvl3pPr marL="1143000" indent="-228600" eaLnBrk="0" hangingPunct="0">
                  <a:defRPr i="1">
                    <a:solidFill>
                      <a:schemeClr val="tx1"/>
                    </a:solidFill>
                    <a:latin typeface="Arial" charset="0"/>
                  </a:defRPr>
                </a:lvl3pPr>
                <a:lvl4pPr marL="1600200" indent="-228600" eaLnBrk="0" hangingPunct="0">
                  <a:defRPr i="1">
                    <a:solidFill>
                      <a:schemeClr val="tx1"/>
                    </a:solidFill>
                    <a:latin typeface="Arial" charset="0"/>
                  </a:defRPr>
                </a:lvl4pPr>
                <a:lvl5pPr marL="2057400" indent="-228600" eaLnBrk="0" hangingPunct="0">
                  <a:defRPr i="1">
                    <a:solidFill>
                      <a:schemeClr val="tx1"/>
                    </a:solidFill>
                    <a:latin typeface="Arial" charset="0"/>
                  </a:defRPr>
                </a:lvl5pPr>
                <a:lvl6pPr marL="2514600" indent="-228600" eaLnBrk="0" fontAlgn="base" hangingPunct="0">
                  <a:spcBef>
                    <a:spcPct val="0"/>
                  </a:spcBef>
                  <a:spcAft>
                    <a:spcPct val="0"/>
                  </a:spcAft>
                  <a:defRPr i="1">
                    <a:solidFill>
                      <a:schemeClr val="tx1"/>
                    </a:solidFill>
                    <a:latin typeface="Arial" charset="0"/>
                  </a:defRPr>
                </a:lvl6pPr>
                <a:lvl7pPr marL="2971800" indent="-228600" eaLnBrk="0" fontAlgn="base" hangingPunct="0">
                  <a:spcBef>
                    <a:spcPct val="0"/>
                  </a:spcBef>
                  <a:spcAft>
                    <a:spcPct val="0"/>
                  </a:spcAft>
                  <a:defRPr i="1">
                    <a:solidFill>
                      <a:schemeClr val="tx1"/>
                    </a:solidFill>
                    <a:latin typeface="Arial" charset="0"/>
                  </a:defRPr>
                </a:lvl7pPr>
                <a:lvl8pPr marL="3429000" indent="-228600" eaLnBrk="0" fontAlgn="base" hangingPunct="0">
                  <a:spcBef>
                    <a:spcPct val="0"/>
                  </a:spcBef>
                  <a:spcAft>
                    <a:spcPct val="0"/>
                  </a:spcAft>
                  <a:defRPr i="1">
                    <a:solidFill>
                      <a:schemeClr val="tx1"/>
                    </a:solidFill>
                    <a:latin typeface="Arial" charset="0"/>
                  </a:defRPr>
                </a:lvl8pPr>
                <a:lvl9pPr marL="3886200" indent="-228600" eaLnBrk="0" fontAlgn="base" hangingPunct="0">
                  <a:spcBef>
                    <a:spcPct val="0"/>
                  </a:spcBef>
                  <a:spcAft>
                    <a:spcPct val="0"/>
                  </a:spcAft>
                  <a:defRPr i="1">
                    <a:solidFill>
                      <a:schemeClr val="tx1"/>
                    </a:solidFill>
                    <a:latin typeface="Arial" charset="0"/>
                  </a:defRPr>
                </a:lvl9pPr>
              </a:lstStyle>
              <a:p>
                <a:pPr algn="ctr" eaLnBrk="1" hangingPunct="1">
                  <a:spcBef>
                    <a:spcPct val="50000"/>
                  </a:spcBef>
                </a:pPr>
                <a:r>
                  <a:rPr lang="fr-FR" altLang="fr-FR" sz="1000">
                    <a:solidFill>
                      <a:schemeClr val="bg1"/>
                    </a:solidFill>
                    <a:latin typeface="Times New Roman" pitchFamily="18" charset="0"/>
                  </a:rPr>
                  <a:t>Lamproie de Planer</a:t>
                </a:r>
              </a:p>
            </p:txBody>
          </p:sp>
        </p:grpSp>
      </p:grpSp>
      <p:pic>
        <p:nvPicPr>
          <p:cNvPr id="152" name="Picture 138" descr="broche5"/>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6513" y="1500188"/>
            <a:ext cx="2505076" cy="1604962"/>
          </a:xfrm>
          <a:prstGeom prst="rect">
            <a:avLst/>
          </a:prstGeom>
          <a:noFill/>
          <a:ln w="9525">
            <a:solidFill>
              <a:srgbClr val="FFCC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115725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nodeType="clickEffect">
                                  <p:stCondLst>
                                    <p:cond delay="0"/>
                                  </p:stCondLst>
                                  <p:childTnLst>
                                    <p:set>
                                      <p:cBhvr>
                                        <p:cTn id="15" dur="1" fill="hold">
                                          <p:stCondLst>
                                            <p:cond delay="0"/>
                                          </p:stCondLst>
                                        </p:cTn>
                                        <p:tgtEl>
                                          <p:spTgt spid="134"/>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123"/>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1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79512" y="2708920"/>
            <a:ext cx="9036496" cy="1143000"/>
          </a:xfrm>
        </p:spPr>
        <p:txBody>
          <a:bodyPr/>
          <a:lstStyle/>
          <a:p>
            <a:r>
              <a:rPr lang="fr-FR" dirty="0"/>
              <a:t>Pressions sur la Trame Bleue</a:t>
            </a:r>
            <a:br>
              <a:rPr lang="fr-FR" dirty="0"/>
            </a:br>
            <a:endParaRPr lang="fr-FR" dirty="0"/>
          </a:p>
        </p:txBody>
      </p:sp>
      <p:sp>
        <p:nvSpPr>
          <p:cNvPr id="3" name="Espace réservé du contenu 2"/>
          <p:cNvSpPr txBox="1">
            <a:spLocks/>
          </p:cNvSpPr>
          <p:nvPr/>
        </p:nvSpPr>
        <p:spPr>
          <a:xfrm>
            <a:off x="107504" y="1438617"/>
            <a:ext cx="8928992" cy="4525963"/>
          </a:xfrm>
          <a:prstGeom prst="rect">
            <a:avLst/>
          </a:prstGeom>
        </p:spPr>
        <p:txBody>
          <a:bodyPr>
            <a:normAutofit/>
          </a:bodyPr>
          <a:lstStyle>
            <a:lvl1pPr marL="342900" indent="-342900" algn="l" rtl="0" eaLnBrk="1" fontAlgn="base" hangingPunct="1">
              <a:spcBef>
                <a:spcPct val="20000"/>
              </a:spcBef>
              <a:spcAft>
                <a:spcPct val="0"/>
              </a:spcAft>
              <a:buChar char="•"/>
              <a:defRPr sz="3200">
                <a:solidFill>
                  <a:srgbClr val="000099"/>
                </a:solidFill>
                <a:latin typeface="+mn-lt"/>
                <a:ea typeface="+mn-ea"/>
                <a:cs typeface="+mn-cs"/>
              </a:defRPr>
            </a:lvl1pPr>
            <a:lvl2pPr marL="742950" indent="-285750" algn="l" rtl="0" eaLnBrk="1" fontAlgn="base" hangingPunct="1">
              <a:spcBef>
                <a:spcPct val="20000"/>
              </a:spcBef>
              <a:spcAft>
                <a:spcPct val="0"/>
              </a:spcAft>
              <a:buChar char="–"/>
              <a:defRPr sz="2800">
                <a:solidFill>
                  <a:srgbClr val="000099"/>
                </a:solidFill>
                <a:latin typeface="+mn-lt"/>
              </a:defRPr>
            </a:lvl2pPr>
            <a:lvl3pPr marL="1143000" indent="-228600" algn="l" rtl="0" eaLnBrk="1" fontAlgn="base" hangingPunct="1">
              <a:spcBef>
                <a:spcPct val="20000"/>
              </a:spcBef>
              <a:spcAft>
                <a:spcPct val="0"/>
              </a:spcAft>
              <a:buChar char="•"/>
              <a:defRPr sz="2400">
                <a:solidFill>
                  <a:srgbClr val="000099"/>
                </a:solidFill>
                <a:latin typeface="+mn-lt"/>
              </a:defRPr>
            </a:lvl3pPr>
            <a:lvl4pPr marL="1600200" indent="-228600" algn="l" rtl="0" eaLnBrk="1" fontAlgn="base" hangingPunct="1">
              <a:spcBef>
                <a:spcPct val="20000"/>
              </a:spcBef>
              <a:spcAft>
                <a:spcPct val="0"/>
              </a:spcAft>
              <a:buChar char="–"/>
              <a:defRPr sz="2000">
                <a:solidFill>
                  <a:srgbClr val="000099"/>
                </a:solidFill>
                <a:latin typeface="+mn-lt"/>
              </a:defRPr>
            </a:lvl4pPr>
            <a:lvl5pPr marL="2057400" indent="-228600" algn="l" rtl="0" eaLnBrk="1" fontAlgn="base" hangingPunct="1">
              <a:spcBef>
                <a:spcPct val="20000"/>
              </a:spcBef>
              <a:spcAft>
                <a:spcPct val="0"/>
              </a:spcAft>
              <a:buChar char="»"/>
              <a:defRPr sz="2000">
                <a:solidFill>
                  <a:srgbClr val="000099"/>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0" indent="0" algn="just">
              <a:buFontTx/>
              <a:buNone/>
            </a:pPr>
            <a:endParaRPr lang="fr-FR" sz="2000" kern="0" dirty="0"/>
          </a:p>
          <a:p>
            <a:pPr marL="0" indent="0">
              <a:buFontTx/>
              <a:buNone/>
            </a:pPr>
            <a:endParaRPr lang="fr-FR" sz="2000" kern="0" dirty="0"/>
          </a:p>
          <a:p>
            <a:endParaRPr lang="fr-FR" sz="2000" kern="0" dirty="0"/>
          </a:p>
        </p:txBody>
      </p:sp>
    </p:spTree>
    <p:extLst>
      <p:ext uri="{BB962C8B-B14F-4D97-AF65-F5344CB8AC3E}">
        <p14:creationId xmlns:p14="http://schemas.microsoft.com/office/powerpoint/2010/main" val="1564832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3" name="Rectangle 3"/>
          <p:cNvSpPr>
            <a:spLocks noGrp="1" noChangeArrowheads="1"/>
          </p:cNvSpPr>
          <p:nvPr>
            <p:ph idx="1"/>
          </p:nvPr>
        </p:nvSpPr>
        <p:spPr>
          <a:xfrm>
            <a:off x="304820" y="1709895"/>
            <a:ext cx="8686800" cy="4525963"/>
          </a:xfrm>
        </p:spPr>
        <p:txBody>
          <a:bodyPr>
            <a:normAutofit/>
          </a:bodyPr>
          <a:lstStyle/>
          <a:p>
            <a:pPr>
              <a:buClr>
                <a:srgbClr val="C00000"/>
              </a:buClr>
              <a:buFont typeface="Verdana" panose="020B0604030504040204" pitchFamily="34" charset="0"/>
              <a:buChar char="•"/>
            </a:pPr>
            <a:r>
              <a:rPr lang="fr-FR" sz="2200" b="1" dirty="0">
                <a:solidFill>
                  <a:srgbClr val="000099"/>
                </a:solidFill>
              </a:rPr>
              <a:t>3 altérations essentielles</a:t>
            </a:r>
          </a:p>
          <a:p>
            <a:pPr lvl="1">
              <a:buClr>
                <a:srgbClr val="C00000"/>
              </a:buClr>
            </a:pPr>
            <a:r>
              <a:rPr lang="fr-FR" sz="2000" b="1" dirty="0">
                <a:solidFill>
                  <a:srgbClr val="000099"/>
                </a:solidFill>
              </a:rPr>
              <a:t>Altération des flux (hydrologie, transport sédimentaire)</a:t>
            </a:r>
          </a:p>
          <a:p>
            <a:pPr lvl="1">
              <a:buClr>
                <a:srgbClr val="C00000"/>
              </a:buClr>
            </a:pPr>
            <a:r>
              <a:rPr lang="fr-FR" sz="2000" b="1" dirty="0">
                <a:solidFill>
                  <a:srgbClr val="000099"/>
                </a:solidFill>
              </a:rPr>
              <a:t>Altération des formes (géométrie des cours d’eau)</a:t>
            </a:r>
          </a:p>
          <a:p>
            <a:pPr lvl="1">
              <a:buClr>
                <a:srgbClr val="C00000"/>
              </a:buClr>
            </a:pPr>
            <a:r>
              <a:rPr lang="fr-FR" sz="2000" b="1" dirty="0">
                <a:solidFill>
                  <a:srgbClr val="000099"/>
                </a:solidFill>
              </a:rPr>
              <a:t>Altération de l’accès aux habitats</a:t>
            </a:r>
          </a:p>
          <a:p>
            <a:pPr marL="342900" lvl="1" indent="-342900">
              <a:buClr>
                <a:srgbClr val="C00000"/>
              </a:buClr>
              <a:buFont typeface="Verdana" panose="020B0604030504040204" pitchFamily="34" charset="0"/>
              <a:buChar char="•"/>
            </a:pPr>
            <a:r>
              <a:rPr lang="fr-FR" sz="2000" b="1" dirty="0">
                <a:solidFill>
                  <a:srgbClr val="000099"/>
                </a:solidFill>
              </a:rPr>
              <a:t>Problématiques associées à la sécurité des biens et des personnes</a:t>
            </a:r>
          </a:p>
          <a:p>
            <a:pPr>
              <a:buClr>
                <a:srgbClr val="C00000"/>
              </a:buClr>
              <a:buFont typeface="Verdana" panose="020B0604030504040204" pitchFamily="34" charset="0"/>
              <a:buChar char="•"/>
            </a:pPr>
            <a:endParaRPr lang="fr-FR" sz="2200" b="1" dirty="0">
              <a:solidFill>
                <a:srgbClr val="000099"/>
              </a:solidFill>
            </a:endParaRPr>
          </a:p>
        </p:txBody>
      </p:sp>
      <p:pic>
        <p:nvPicPr>
          <p:cNvPr id="4" name="Picture 2" descr="tortue_1111"/>
          <p:cNvPicPr>
            <a:picLocks noChangeAspect="1" noChangeArrowheads="1"/>
          </p:cNvPicPr>
          <p:nvPr/>
        </p:nvPicPr>
        <p:blipFill>
          <a:blip r:embed="rId2" cstate="print"/>
          <a:srcRect/>
          <a:stretch>
            <a:fillRect/>
          </a:stretch>
        </p:blipFill>
        <p:spPr bwMode="auto">
          <a:xfrm>
            <a:off x="152443" y="4249440"/>
            <a:ext cx="2979397" cy="1986418"/>
          </a:xfrm>
          <a:prstGeom prst="rect">
            <a:avLst/>
          </a:prstGeom>
          <a:noFill/>
          <a:ln w="9525">
            <a:noFill/>
            <a:miter lim="800000"/>
            <a:headEnd/>
            <a:tailEnd/>
          </a:ln>
        </p:spPr>
      </p:pic>
      <p:pic>
        <p:nvPicPr>
          <p:cNvPr id="5" name="Picture 2" descr="P1010008"/>
          <p:cNvPicPr>
            <a:picLocks noChangeAspect="1" noChangeArrowheads="1"/>
          </p:cNvPicPr>
          <p:nvPr/>
        </p:nvPicPr>
        <p:blipFill>
          <a:blip r:embed="rId3" cstate="print"/>
          <a:srcRect/>
          <a:stretch>
            <a:fillRect/>
          </a:stretch>
        </p:blipFill>
        <p:spPr bwMode="auto">
          <a:xfrm>
            <a:off x="3253244" y="4239186"/>
            <a:ext cx="2766189" cy="1996672"/>
          </a:xfrm>
          <a:prstGeom prst="rect">
            <a:avLst/>
          </a:prstGeom>
          <a:noFill/>
          <a:ln w="9525">
            <a:noFill/>
            <a:miter lim="800000"/>
            <a:headEnd/>
            <a:tailEnd/>
          </a:ln>
        </p:spPr>
      </p:pic>
      <p:pic>
        <p:nvPicPr>
          <p:cNvPr id="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58072" y="4221088"/>
            <a:ext cx="2926676" cy="20147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123262" y="548680"/>
            <a:ext cx="9143999" cy="430887"/>
          </a:xfrm>
          <a:prstGeom prst="rect">
            <a:avLst/>
          </a:prstGeom>
        </p:spPr>
        <p:txBody>
          <a:bodyPr wrap="square">
            <a:spAutoFit/>
          </a:bodyPr>
          <a:lstStyle/>
          <a:p>
            <a:pPr algn="ctr"/>
            <a:r>
              <a:rPr lang="fr-FR" sz="2200" b="1" dirty="0">
                <a:solidFill>
                  <a:srgbClr val="000099"/>
                </a:solidFill>
                <a:latin typeface="Verdana" panose="020B0604030504040204" pitchFamily="34" charset="0"/>
              </a:rPr>
              <a:t>Perturbations physiques des cours d’eau</a:t>
            </a:r>
          </a:p>
        </p:txBody>
      </p:sp>
    </p:spTree>
    <p:extLst>
      <p:ext uri="{BB962C8B-B14F-4D97-AF65-F5344CB8AC3E}">
        <p14:creationId xmlns:p14="http://schemas.microsoft.com/office/powerpoint/2010/main" val="4564923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1" descr="splash-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5858" y="1412776"/>
            <a:ext cx="1566176" cy="2088232"/>
          </a:xfrm>
          <a:prstGeom prst="rect">
            <a:avLst/>
          </a:prstGeom>
          <a:noFill/>
          <a:ln>
            <a:noFill/>
          </a:ln>
          <a:effectLst/>
          <a:scene3d>
            <a:camera prst="orthographicFront"/>
            <a:lightRig rig="threePt" dir="t"/>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ZoneTexte 5"/>
          <p:cNvSpPr txBox="1"/>
          <p:nvPr/>
        </p:nvSpPr>
        <p:spPr>
          <a:xfrm>
            <a:off x="251520" y="548680"/>
            <a:ext cx="8892480" cy="492443"/>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fr-FR" sz="2600" b="1" kern="0" dirty="0">
                <a:solidFill>
                  <a:srgbClr val="000099"/>
                </a:solidFill>
                <a:latin typeface="Verdana" panose="020B0604030504040204" pitchFamily="34" charset="0"/>
              </a:rPr>
              <a:t>Erosion des sols / ruissellement / qualité</a:t>
            </a:r>
            <a:endParaRPr kumimoji="0" lang="fr-FR" sz="2600" b="1" u="none" strike="noStrike" kern="0" cap="none" spc="0" normalizeH="0" baseline="0" noProof="0" dirty="0">
              <a:ln>
                <a:noFill/>
              </a:ln>
              <a:solidFill>
                <a:srgbClr val="000099"/>
              </a:solidFill>
              <a:uLnTx/>
              <a:uFillTx/>
              <a:latin typeface="Verdana" panose="020B0604030504040204" pitchFamily="34" charset="0"/>
            </a:endParaRPr>
          </a:p>
        </p:txBody>
      </p:sp>
      <p:pic>
        <p:nvPicPr>
          <p:cNvPr id="4098" name="Picture 2" descr="vieil hesdin 11 juin 2012 loiselle dupon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52874" y="1412775"/>
            <a:ext cx="2271254" cy="16960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5796136" y="1268760"/>
            <a:ext cx="3168352" cy="2376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3528" y="3861048"/>
            <a:ext cx="3271570" cy="2448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descr="P101001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740922" y="3861048"/>
            <a:ext cx="1839190" cy="2448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02786" y="3861048"/>
            <a:ext cx="3261702" cy="2448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2"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763688" y="1412776"/>
            <a:ext cx="1638108" cy="21668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71537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274638"/>
            <a:ext cx="9144000" cy="1143000"/>
          </a:xfrm>
        </p:spPr>
        <p:txBody>
          <a:bodyPr/>
          <a:lstStyle/>
          <a:p>
            <a:r>
              <a:rPr lang="fr-FR" sz="2600" b="1" dirty="0">
                <a:solidFill>
                  <a:srgbClr val="000099"/>
                </a:solidFill>
                <a:latin typeface="Verdana" panose="020B0604030504040204" pitchFamily="34" charset="0"/>
                <a:ea typeface="+mn-ea"/>
                <a:cs typeface="+mn-cs"/>
              </a:rPr>
              <a:t>Altérations du lit majeur</a:t>
            </a:r>
          </a:p>
        </p:txBody>
      </p:sp>
      <p:pic>
        <p:nvPicPr>
          <p:cNvPr id="9" name="Picture 6" descr="Longeant lit mineur"/>
          <p:cNvPicPr>
            <a:picLocks noGrp="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4644008" y="1340768"/>
            <a:ext cx="4032448" cy="272831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 name="Picture 6" descr="http://www.google.fr/url?source=imglanding&amp;ct=img&amp;q=http://espaces-lawe.hautetfort.com/album/digue_a_vieille_chapelle_et_pourquoi_pas_a_locon/cover_dsc00747.JPG&amp;sa=X&amp;ei=PiFwVaeBCIOAUcHagZAF&amp;ved=0CAkQ8wc&amp;usg=AFQjCNG7A9nw6I82FcKsk0iMMiBuAaBOjw"/>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1873" y="1412776"/>
            <a:ext cx="3528392" cy="2642374"/>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6" name="Picture 20" descr="Drain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11760" y="4237098"/>
            <a:ext cx="3277011" cy="221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31" descr="BARCE 036"/>
          <p:cNvPicPr preferRelativeResize="0">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96136" y="4237097"/>
            <a:ext cx="3275601" cy="2216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3" descr="Etang Mesureur talutage"/>
          <p:cNvPicPr>
            <a:picLocks noChangeAspect="1" noChangeArrowheads="1"/>
          </p:cNvPicPr>
          <p:nvPr/>
        </p:nvPicPr>
        <p:blipFill rotWithShape="1">
          <a:blip r:embed="rId6">
            <a:extLst>
              <a:ext uri="{28A0092B-C50C-407E-A947-70E740481C1C}">
                <a14:useLocalDpi xmlns:a14="http://schemas.microsoft.com/office/drawing/2010/main" val="0"/>
              </a:ext>
            </a:extLst>
          </a:blip>
          <a:srcRect l="14764" t="12434" r="14764" b="26246"/>
          <a:stretch/>
        </p:blipFill>
        <p:spPr bwMode="auto">
          <a:xfrm>
            <a:off x="395536" y="4221289"/>
            <a:ext cx="1919453" cy="2232048"/>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8716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39552" y="0"/>
            <a:ext cx="8229600" cy="1143000"/>
          </a:xfrm>
        </p:spPr>
        <p:txBody>
          <a:bodyPr/>
          <a:lstStyle/>
          <a:p>
            <a:r>
              <a:rPr lang="fr-FR" dirty="0"/>
              <a:t>Problématique des Espèces Exotiques Envahissantes</a:t>
            </a:r>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5537" y="1508956"/>
            <a:ext cx="3600400" cy="2700300"/>
          </a:xfrm>
          <a:prstGeom prst="rect">
            <a:avLst/>
          </a:prstGeom>
        </p:spPr>
      </p:pic>
      <p:sp>
        <p:nvSpPr>
          <p:cNvPr id="6" name="ZoneTexte 5"/>
          <p:cNvSpPr txBox="1"/>
          <p:nvPr/>
        </p:nvSpPr>
        <p:spPr bwMode="auto">
          <a:xfrm>
            <a:off x="102508" y="1676182"/>
            <a:ext cx="3893430"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r>
              <a:rPr lang="fr-FR" sz="1300" b="1" dirty="0" err="1">
                <a:solidFill>
                  <a:srgbClr val="000099"/>
                </a:solidFill>
                <a:latin typeface="Verdana" pitchFamily="34" charset="0"/>
              </a:rPr>
              <a:t>Jussie</a:t>
            </a:r>
            <a:r>
              <a:rPr lang="fr-FR" sz="1300" b="1" dirty="0">
                <a:solidFill>
                  <a:srgbClr val="000099"/>
                </a:solidFill>
                <a:latin typeface="Verdana" pitchFamily="34" charset="0"/>
              </a:rPr>
              <a:t> (Sambre, </a:t>
            </a:r>
            <a:r>
              <a:rPr lang="fr-FR" sz="1300" b="1" dirty="0" err="1">
                <a:solidFill>
                  <a:srgbClr val="000099"/>
                </a:solidFill>
                <a:latin typeface="Verdana" pitchFamily="34" charset="0"/>
              </a:rPr>
              <a:t>Helpe</a:t>
            </a:r>
            <a:r>
              <a:rPr lang="fr-FR" sz="1300" b="1" dirty="0">
                <a:solidFill>
                  <a:srgbClr val="000099"/>
                </a:solidFill>
                <a:latin typeface="Verdana" pitchFamily="34" charset="0"/>
              </a:rPr>
              <a:t> mineure aval Maroilles)</a:t>
            </a:r>
          </a:p>
        </p:txBody>
      </p:sp>
      <p:sp>
        <p:nvSpPr>
          <p:cNvPr id="7" name="ZoneTexte 6"/>
          <p:cNvSpPr txBox="1"/>
          <p:nvPr/>
        </p:nvSpPr>
        <p:spPr bwMode="auto">
          <a:xfrm>
            <a:off x="4860032" y="1476127"/>
            <a:ext cx="4283968" cy="6924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pPr marL="285750" indent="-285750">
              <a:buFont typeface="Wingdings" panose="05000000000000000000" pitchFamily="2" charset="2"/>
              <a:buChar char="Ø"/>
            </a:pPr>
            <a:r>
              <a:rPr lang="fr-FR" sz="1300" b="1" dirty="0">
                <a:solidFill>
                  <a:srgbClr val="000099"/>
                </a:solidFill>
                <a:latin typeface="Verdana" pitchFamily="34" charset="0"/>
              </a:rPr>
              <a:t>Initiative en Flandres: projets INTERREG IV sur les rats musqués (</a:t>
            </a:r>
            <a:r>
              <a:rPr lang="fr-FR" sz="1300" b="1" dirty="0" err="1">
                <a:solidFill>
                  <a:srgbClr val="000099"/>
                </a:solidFill>
                <a:latin typeface="Verdana" pitchFamily="34" charset="0"/>
              </a:rPr>
              <a:t>Cartora</a:t>
            </a:r>
            <a:r>
              <a:rPr lang="fr-FR" sz="1300" b="1" dirty="0">
                <a:solidFill>
                  <a:srgbClr val="000099"/>
                </a:solidFill>
                <a:latin typeface="Verdana" pitchFamily="34" charset="0"/>
              </a:rPr>
              <a:t>) et les plantes EEE (« Lupin »)</a:t>
            </a:r>
          </a:p>
        </p:txBody>
      </p:sp>
      <p:pic>
        <p:nvPicPr>
          <p:cNvPr id="9" name="Picture 16" descr="piégeage nièvre (22)"/>
          <p:cNvPicPr>
            <a:picLocks noGrp="1" noChangeAspect="1" noChangeArrowheads="1"/>
          </p:cNvPicPr>
          <p:nvPr>
            <p:ph sz="half" idx="4294967295"/>
          </p:nvPr>
        </p:nvPicPr>
        <p:blipFill>
          <a:blip r:embed="rId3" cstate="print">
            <a:extLst>
              <a:ext uri="{28A0092B-C50C-407E-A947-70E740481C1C}">
                <a14:useLocalDpi xmlns:a14="http://schemas.microsoft.com/office/drawing/2010/main" val="0"/>
              </a:ext>
            </a:extLst>
          </a:blip>
          <a:srcRect/>
          <a:stretch>
            <a:fillRect/>
          </a:stretch>
        </p:blipFill>
        <p:spPr>
          <a:xfrm>
            <a:off x="1112237" y="4365104"/>
            <a:ext cx="2166999" cy="1625249"/>
          </a:xfrm>
        </p:spPr>
      </p:pic>
      <p:sp>
        <p:nvSpPr>
          <p:cNvPr id="10" name="ZoneTexte 9"/>
          <p:cNvSpPr txBox="1"/>
          <p:nvPr/>
        </p:nvSpPr>
        <p:spPr bwMode="auto">
          <a:xfrm>
            <a:off x="1785323" y="4377281"/>
            <a:ext cx="1298753"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tlCol="0">
            <a:spAutoFit/>
          </a:bodyPr>
          <a:lstStyle/>
          <a:p>
            <a:r>
              <a:rPr lang="fr-FR" sz="1300" b="1" dirty="0">
                <a:solidFill>
                  <a:srgbClr val="000099"/>
                </a:solidFill>
                <a:latin typeface="Verdana" pitchFamily="34" charset="0"/>
              </a:rPr>
              <a:t>Rat musqué</a:t>
            </a:r>
          </a:p>
        </p:txBody>
      </p:sp>
      <p:pic>
        <p:nvPicPr>
          <p:cNvPr id="11" name="Imag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04048" y="2420888"/>
            <a:ext cx="2880320" cy="2160240"/>
          </a:xfrm>
          <a:prstGeom prst="rect">
            <a:avLst/>
          </a:prstGeom>
        </p:spPr>
      </p:pic>
      <p:pic>
        <p:nvPicPr>
          <p:cNvPr id="12" name="Picture 4" descr="Prise noye oct (1)"/>
          <p:cNvPicPr>
            <a:picLocks noGrp="1" noChangeAspect="1" noChangeArrowheads="1"/>
          </p:cNvPicPr>
          <p:nvPr>
            <p:ph sz="half" idx="4294967295"/>
          </p:nvPr>
        </p:nvPicPr>
        <p:blipFill>
          <a:blip r:embed="rId5" cstate="print">
            <a:extLst>
              <a:ext uri="{28A0092B-C50C-407E-A947-70E740481C1C}">
                <a14:useLocalDpi xmlns:a14="http://schemas.microsoft.com/office/drawing/2010/main" val="0"/>
              </a:ext>
            </a:extLst>
          </a:blip>
          <a:srcRect/>
          <a:stretch>
            <a:fillRect/>
          </a:stretch>
        </p:blipFill>
        <p:spPr>
          <a:xfrm>
            <a:off x="2509104" y="4941168"/>
            <a:ext cx="2166999" cy="1625249"/>
          </a:xfrm>
        </p:spPr>
      </p:pic>
      <p:sp>
        <p:nvSpPr>
          <p:cNvPr id="13" name="ZoneTexte 12"/>
          <p:cNvSpPr txBox="1"/>
          <p:nvPr/>
        </p:nvSpPr>
        <p:spPr bwMode="auto">
          <a:xfrm>
            <a:off x="5713935" y="2712912"/>
            <a:ext cx="1943161"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tlCol="0">
            <a:spAutoFit/>
          </a:bodyPr>
          <a:lstStyle/>
          <a:p>
            <a:r>
              <a:rPr lang="fr-FR" sz="1300" b="1" dirty="0">
                <a:solidFill>
                  <a:srgbClr val="000099"/>
                </a:solidFill>
                <a:latin typeface="Verdana" pitchFamily="34" charset="0"/>
              </a:rPr>
              <a:t>Ragondin (</a:t>
            </a:r>
            <a:r>
              <a:rPr lang="fr-FR" sz="1300" b="1" dirty="0" err="1">
                <a:solidFill>
                  <a:srgbClr val="000099"/>
                </a:solidFill>
                <a:latin typeface="Verdana" pitchFamily="34" charset="0"/>
              </a:rPr>
              <a:t>Helpes</a:t>
            </a:r>
            <a:r>
              <a:rPr lang="fr-FR" sz="1300" b="1" dirty="0">
                <a:solidFill>
                  <a:srgbClr val="000099"/>
                </a:solidFill>
                <a:latin typeface="Verdana" pitchFamily="34" charset="0"/>
              </a:rPr>
              <a:t>)</a:t>
            </a:r>
          </a:p>
        </p:txBody>
      </p:sp>
      <p:pic>
        <p:nvPicPr>
          <p:cNvPr id="7170"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148064" y="4716997"/>
            <a:ext cx="2390312" cy="1792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ZoneTexte 14"/>
          <p:cNvSpPr txBox="1"/>
          <p:nvPr/>
        </p:nvSpPr>
        <p:spPr bwMode="auto">
          <a:xfrm>
            <a:off x="5580112" y="4869160"/>
            <a:ext cx="2965877"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tlCol="0">
            <a:spAutoFit/>
          </a:bodyPr>
          <a:lstStyle/>
          <a:p>
            <a:r>
              <a:rPr lang="fr-FR" sz="1300" b="1" dirty="0">
                <a:solidFill>
                  <a:srgbClr val="000099"/>
                </a:solidFill>
                <a:latin typeface="Verdana" pitchFamily="34" charset="0"/>
              </a:rPr>
              <a:t>Hydrocotyle fausse renoncule</a:t>
            </a:r>
          </a:p>
          <a:p>
            <a:r>
              <a:rPr lang="fr-FR" sz="1300" b="1" dirty="0">
                <a:solidFill>
                  <a:srgbClr val="000099"/>
                </a:solidFill>
                <a:latin typeface="Verdana" pitchFamily="34" charset="0"/>
              </a:rPr>
              <a:t>(Vieille Sambre)</a:t>
            </a:r>
          </a:p>
        </p:txBody>
      </p:sp>
    </p:spTree>
    <p:extLst>
      <p:ext uri="{BB962C8B-B14F-4D97-AF65-F5344CB8AC3E}">
        <p14:creationId xmlns:p14="http://schemas.microsoft.com/office/powerpoint/2010/main" val="17190395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260648"/>
            <a:ext cx="9144000" cy="1143000"/>
          </a:xfrm>
        </p:spPr>
        <p:txBody>
          <a:bodyPr/>
          <a:lstStyle/>
          <a:p>
            <a:r>
              <a:rPr lang="fr-FR" sz="2600" b="1" dirty="0">
                <a:solidFill>
                  <a:srgbClr val="000099"/>
                </a:solidFill>
                <a:latin typeface="Verdana" panose="020B0604030504040204" pitchFamily="34" charset="0"/>
                <a:ea typeface="+mn-ea"/>
                <a:cs typeface="+mn-cs"/>
              </a:rPr>
              <a:t>Dommages aux biens et aux personnes</a:t>
            </a:r>
          </a:p>
        </p:txBody>
      </p:sp>
      <p:pic>
        <p:nvPicPr>
          <p:cNvPr id="4" name="Picture 2" descr="C:\Documents and Settings\jplefebvre\Mes documents\Dropbox\guide_photos\Photos\Enjeux\Photos Remaucourt\Omissy - commune (2).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85479" y="1477818"/>
            <a:ext cx="2737798" cy="205334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descr="C:\Documents and Settings\jplefebvre\Mes documents\Dropbox\guide_photos\Photos\Enjeux\Photos Remaucourt\Remaucourt - commune (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2160" y="1628800"/>
            <a:ext cx="3027620" cy="190236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C:\Documents and Settings\jplefebvre\Mes documents\Dropbox\guide_photos\Photos\Enjeux\Photos Remaucourt\noue essigny le petit - source commune (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5478" y="3801510"/>
            <a:ext cx="2575661" cy="193174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5" descr="C:\Documents and Settings\jplefebvre\Mes documents\Dropbox\guide_photos\Photos\Enjeux\Photos Remaucourt\Morcourt 02 - Christophe TOTET (2).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15816" y="3801510"/>
            <a:ext cx="2952442" cy="1931746"/>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http://phototheque-crues.smageaa.fr/visuels/photos/3/293.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15816" y="1628800"/>
            <a:ext cx="2972448" cy="1902366"/>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phototheque-crues.smageaa.fr/visuels/photos/3/292.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12160" y="3801510"/>
            <a:ext cx="3018353" cy="19317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706283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899592" y="3449"/>
            <a:ext cx="7772400" cy="1049288"/>
          </a:xfrm>
        </p:spPr>
        <p:txBody>
          <a:bodyPr>
            <a:normAutofit/>
          </a:bodyPr>
          <a:lstStyle/>
          <a:p>
            <a:r>
              <a:rPr lang="fr-FR" sz="2000" dirty="0"/>
              <a:t>ETAT HYDROMORPHOLOGIQUE GLOBAL DES COURS D’EAU D’ARTOIS PICARDIE </a:t>
            </a:r>
          </a:p>
        </p:txBody>
      </p:sp>
      <p:pic>
        <p:nvPicPr>
          <p:cNvPr id="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816" y="1268760"/>
            <a:ext cx="8963025" cy="558924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6660232" y="3789040"/>
            <a:ext cx="2223864" cy="165618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ZoneTexte 2"/>
          <p:cNvSpPr txBox="1"/>
          <p:nvPr/>
        </p:nvSpPr>
        <p:spPr bwMode="auto">
          <a:xfrm>
            <a:off x="6156176" y="2996952"/>
            <a:ext cx="3096344" cy="6924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r>
              <a:rPr lang="fr-FR" sz="1300" b="1" dirty="0">
                <a:solidFill>
                  <a:srgbClr val="000099"/>
                </a:solidFill>
                <a:latin typeface="Verdana" pitchFamily="34" charset="0"/>
              </a:rPr>
              <a:t>La </a:t>
            </a:r>
            <a:r>
              <a:rPr lang="fr-FR" sz="1300" b="1" dirty="0" err="1">
                <a:solidFill>
                  <a:srgbClr val="000099"/>
                </a:solidFill>
                <a:latin typeface="Verdana" pitchFamily="34" charset="0"/>
              </a:rPr>
              <a:t>Thure</a:t>
            </a:r>
            <a:r>
              <a:rPr lang="fr-FR" sz="1300" b="1" dirty="0">
                <a:solidFill>
                  <a:srgbClr val="000099"/>
                </a:solidFill>
                <a:latin typeface="Verdana" pitchFamily="34" charset="0"/>
              </a:rPr>
              <a:t>,</a:t>
            </a:r>
          </a:p>
          <a:p>
            <a:r>
              <a:rPr lang="fr-FR" sz="1300" b="1" dirty="0">
                <a:solidFill>
                  <a:srgbClr val="000099"/>
                </a:solidFill>
                <a:latin typeface="Verdana" pitchFamily="34" charset="0"/>
              </a:rPr>
              <a:t> cours d’eau transfrontalier en bon état HYMO</a:t>
            </a:r>
          </a:p>
        </p:txBody>
      </p:sp>
    </p:spTree>
    <p:extLst>
      <p:ext uri="{BB962C8B-B14F-4D97-AF65-F5344CB8AC3E}">
        <p14:creationId xmlns:p14="http://schemas.microsoft.com/office/powerpoint/2010/main" val="407020755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79512" y="2708920"/>
            <a:ext cx="9036496" cy="1143000"/>
          </a:xfrm>
        </p:spPr>
        <p:txBody>
          <a:bodyPr/>
          <a:lstStyle/>
          <a:p>
            <a:r>
              <a:rPr lang="fr-FR" dirty="0"/>
              <a:t>Eléments de contexte</a:t>
            </a:r>
            <a:br>
              <a:rPr lang="fr-FR" dirty="0"/>
            </a:br>
            <a:r>
              <a:rPr lang="fr-FR" dirty="0">
                <a:solidFill>
                  <a:srgbClr val="FFC000"/>
                </a:solidFill>
              </a:rPr>
              <a:t>Gouvernance</a:t>
            </a:r>
            <a:r>
              <a:rPr lang="fr-FR" dirty="0"/>
              <a:t> / Trame Verte et Bleue</a:t>
            </a:r>
          </a:p>
        </p:txBody>
      </p:sp>
      <p:sp>
        <p:nvSpPr>
          <p:cNvPr id="3" name="Espace réservé du contenu 2"/>
          <p:cNvSpPr txBox="1">
            <a:spLocks/>
          </p:cNvSpPr>
          <p:nvPr/>
        </p:nvSpPr>
        <p:spPr>
          <a:xfrm>
            <a:off x="107504" y="1438617"/>
            <a:ext cx="8928992" cy="4525963"/>
          </a:xfrm>
          <a:prstGeom prst="rect">
            <a:avLst/>
          </a:prstGeom>
        </p:spPr>
        <p:txBody>
          <a:bodyPr>
            <a:normAutofit/>
          </a:bodyPr>
          <a:lstStyle>
            <a:lvl1pPr marL="342900" indent="-342900" algn="l" rtl="0" eaLnBrk="1" fontAlgn="base" hangingPunct="1">
              <a:spcBef>
                <a:spcPct val="20000"/>
              </a:spcBef>
              <a:spcAft>
                <a:spcPct val="0"/>
              </a:spcAft>
              <a:buChar char="•"/>
              <a:defRPr sz="3200">
                <a:solidFill>
                  <a:srgbClr val="000099"/>
                </a:solidFill>
                <a:latin typeface="+mn-lt"/>
                <a:ea typeface="+mn-ea"/>
                <a:cs typeface="+mn-cs"/>
              </a:defRPr>
            </a:lvl1pPr>
            <a:lvl2pPr marL="742950" indent="-285750" algn="l" rtl="0" eaLnBrk="1" fontAlgn="base" hangingPunct="1">
              <a:spcBef>
                <a:spcPct val="20000"/>
              </a:spcBef>
              <a:spcAft>
                <a:spcPct val="0"/>
              </a:spcAft>
              <a:buChar char="–"/>
              <a:defRPr sz="2800">
                <a:solidFill>
                  <a:srgbClr val="000099"/>
                </a:solidFill>
                <a:latin typeface="+mn-lt"/>
              </a:defRPr>
            </a:lvl2pPr>
            <a:lvl3pPr marL="1143000" indent="-228600" algn="l" rtl="0" eaLnBrk="1" fontAlgn="base" hangingPunct="1">
              <a:spcBef>
                <a:spcPct val="20000"/>
              </a:spcBef>
              <a:spcAft>
                <a:spcPct val="0"/>
              </a:spcAft>
              <a:buChar char="•"/>
              <a:defRPr sz="2400">
                <a:solidFill>
                  <a:srgbClr val="000099"/>
                </a:solidFill>
                <a:latin typeface="+mn-lt"/>
              </a:defRPr>
            </a:lvl3pPr>
            <a:lvl4pPr marL="1600200" indent="-228600" algn="l" rtl="0" eaLnBrk="1" fontAlgn="base" hangingPunct="1">
              <a:spcBef>
                <a:spcPct val="20000"/>
              </a:spcBef>
              <a:spcAft>
                <a:spcPct val="0"/>
              </a:spcAft>
              <a:buChar char="–"/>
              <a:defRPr sz="2000">
                <a:solidFill>
                  <a:srgbClr val="000099"/>
                </a:solidFill>
                <a:latin typeface="+mn-lt"/>
              </a:defRPr>
            </a:lvl4pPr>
            <a:lvl5pPr marL="2057400" indent="-228600" algn="l" rtl="0" eaLnBrk="1" fontAlgn="base" hangingPunct="1">
              <a:spcBef>
                <a:spcPct val="20000"/>
              </a:spcBef>
              <a:spcAft>
                <a:spcPct val="0"/>
              </a:spcAft>
              <a:buChar char="»"/>
              <a:defRPr sz="2000">
                <a:solidFill>
                  <a:srgbClr val="000099"/>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0" indent="0" algn="just">
              <a:buFontTx/>
              <a:buNone/>
            </a:pPr>
            <a:endParaRPr lang="fr-FR" sz="2000" kern="0" dirty="0"/>
          </a:p>
          <a:p>
            <a:pPr marL="0" indent="0">
              <a:buFontTx/>
              <a:buNone/>
            </a:pPr>
            <a:endParaRPr lang="fr-FR" sz="2000" kern="0" dirty="0"/>
          </a:p>
          <a:p>
            <a:endParaRPr lang="fr-FR" sz="2000" kern="0" dirty="0"/>
          </a:p>
        </p:txBody>
      </p:sp>
    </p:spTree>
    <p:extLst>
      <p:ext uri="{BB962C8B-B14F-4D97-AF65-F5344CB8AC3E}">
        <p14:creationId xmlns:p14="http://schemas.microsoft.com/office/powerpoint/2010/main" val="358562214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1321"/>
          <a:stretch/>
        </p:blipFill>
        <p:spPr bwMode="auto">
          <a:xfrm>
            <a:off x="95188" y="0"/>
            <a:ext cx="9013316" cy="2852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descr="C:\Users\sparmentier\Documents\DI-EPRI_TRI\TRI\tri_bap-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16404" y="2492896"/>
            <a:ext cx="4063708" cy="2397594"/>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p:cNvSpPr txBox="1"/>
          <p:nvPr/>
        </p:nvSpPr>
        <p:spPr>
          <a:xfrm>
            <a:off x="74037" y="2218084"/>
            <a:ext cx="2507802" cy="584775"/>
          </a:xfrm>
          <a:prstGeom prst="rect">
            <a:avLst/>
          </a:prstGeom>
          <a:noFill/>
        </p:spPr>
        <p:txBody>
          <a:bodyPr wrap="none" rtlCol="0">
            <a:spAutoFit/>
          </a:bodyPr>
          <a:lstStyle/>
          <a:p>
            <a:r>
              <a:rPr lang="fr-FR" sz="1600" dirty="0">
                <a:solidFill>
                  <a:srgbClr val="000099"/>
                </a:solidFill>
                <a:latin typeface="Verdana" panose="020B0604030504040204" pitchFamily="34" charset="0"/>
              </a:rPr>
              <a:t>11 Territoires à Risque</a:t>
            </a:r>
          </a:p>
          <a:p>
            <a:r>
              <a:rPr lang="fr-FR" sz="1600" dirty="0">
                <a:solidFill>
                  <a:srgbClr val="000099"/>
                </a:solidFill>
                <a:latin typeface="Verdana" panose="020B0604030504040204" pitchFamily="34" charset="0"/>
              </a:rPr>
              <a:t>d’Inondations (TRI)</a:t>
            </a:r>
          </a:p>
        </p:txBody>
      </p:sp>
      <p:pic>
        <p:nvPicPr>
          <p:cNvPr id="5" name="Espace réservé du contenu 5"/>
          <p:cNvPicPr>
            <a:picLocks noChangeAspect="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5072026" y="2698754"/>
            <a:ext cx="2020254" cy="143197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descr="C:\PERSO\Esquerdes.jpg"/>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6885758" y="2060848"/>
            <a:ext cx="2150738" cy="12758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ZoneTexte 6"/>
          <p:cNvSpPr txBox="1"/>
          <p:nvPr/>
        </p:nvSpPr>
        <p:spPr>
          <a:xfrm>
            <a:off x="7178804" y="3356992"/>
            <a:ext cx="1534010" cy="584775"/>
          </a:xfrm>
          <a:prstGeom prst="rect">
            <a:avLst/>
          </a:prstGeom>
          <a:noFill/>
        </p:spPr>
        <p:txBody>
          <a:bodyPr wrap="none" rtlCol="0">
            <a:spAutoFit/>
          </a:bodyPr>
          <a:lstStyle/>
          <a:p>
            <a:r>
              <a:rPr lang="fr-FR" sz="1600" dirty="0">
                <a:solidFill>
                  <a:srgbClr val="000099"/>
                </a:solidFill>
                <a:latin typeface="Verdana" panose="020B0604030504040204" pitchFamily="34" charset="0"/>
              </a:rPr>
              <a:t>Crues de l’Aa</a:t>
            </a:r>
          </a:p>
          <a:p>
            <a:r>
              <a:rPr lang="fr-FR" sz="1600" dirty="0">
                <a:solidFill>
                  <a:srgbClr val="000099"/>
                </a:solidFill>
                <a:latin typeface="Verdana" panose="020B0604030504040204" pitchFamily="34" charset="0"/>
              </a:rPr>
              <a:t>mars 2002</a:t>
            </a:r>
          </a:p>
        </p:txBody>
      </p:sp>
      <p:pic>
        <p:nvPicPr>
          <p:cNvPr id="1032" name="Picture 8" descr="C:\Users\sparmentier\Pictures\historique01_0.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87670" y="4291436"/>
            <a:ext cx="1822456" cy="1372914"/>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380784" y="4911427"/>
            <a:ext cx="1545976" cy="15058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ZoneTexte 11"/>
          <p:cNvSpPr txBox="1"/>
          <p:nvPr/>
        </p:nvSpPr>
        <p:spPr>
          <a:xfrm>
            <a:off x="5635797" y="5656629"/>
            <a:ext cx="1816523" cy="584775"/>
          </a:xfrm>
          <a:prstGeom prst="rect">
            <a:avLst/>
          </a:prstGeom>
          <a:noFill/>
        </p:spPr>
        <p:txBody>
          <a:bodyPr wrap="none" rtlCol="0">
            <a:spAutoFit/>
          </a:bodyPr>
          <a:lstStyle/>
          <a:p>
            <a:pPr algn="ctr"/>
            <a:r>
              <a:rPr lang="fr-FR" sz="1600" dirty="0">
                <a:solidFill>
                  <a:srgbClr val="000099"/>
                </a:solidFill>
                <a:latin typeface="Verdana" panose="020B0604030504040204" pitchFamily="34" charset="0"/>
              </a:rPr>
              <a:t>Crues de</a:t>
            </a:r>
          </a:p>
          <a:p>
            <a:pPr algn="ctr"/>
            <a:r>
              <a:rPr lang="fr-FR" sz="1600" dirty="0">
                <a:solidFill>
                  <a:srgbClr val="000099"/>
                </a:solidFill>
                <a:latin typeface="Verdana" panose="020B0604030504040204" pitchFamily="34" charset="0"/>
              </a:rPr>
              <a:t>la Somme 2001</a:t>
            </a:r>
          </a:p>
        </p:txBody>
      </p:sp>
      <p:pic>
        <p:nvPicPr>
          <p:cNvPr id="13" name="Picture 2" descr="C:\Documents and Settings\jplefebvre\Mes documents\Dropbox\guide_photos\Photos\Enjeux\11_09_2008_Eauette\CD Mairie de Marcoing\VILLERS PLOUICH\marée haute\villers_plouich_11_sept_2008_051.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029040" y="4890051"/>
            <a:ext cx="1894888" cy="125989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5" descr="C:\Documents and Settings\jplefebvre\Mes documents\Dropbox\guide_photos\Photos\Enjeux\11_09_2008_Eauette\CD Mairie de Marcoing\VILLERS PLOUICH\marée haute\villers_plouich_11_sept_2008_030.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1645" y="4221088"/>
            <a:ext cx="2051720" cy="136426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C:\Documents and Settings\jplefebvre\Mes documents\Dropbox\guide_photos\Photos\Enjeux\11_09_2008_Eauette\CD Mairie de Marcoing\VILLERS PLOUICH\marée haute\villers_plouich_11_sept_2008_049.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00360" y="5433825"/>
            <a:ext cx="1726746" cy="1148172"/>
          </a:xfrm>
          <a:prstGeom prst="rect">
            <a:avLst/>
          </a:prstGeom>
          <a:noFill/>
          <a:extLst>
            <a:ext uri="{909E8E84-426E-40DD-AFC4-6F175D3DCCD1}">
              <a14:hiddenFill xmlns:a14="http://schemas.microsoft.com/office/drawing/2010/main">
                <a:solidFill>
                  <a:srgbClr val="FFFFFF"/>
                </a:solidFill>
              </a14:hiddenFill>
            </a:ext>
          </a:extLst>
        </p:spPr>
      </p:pic>
      <p:sp>
        <p:nvSpPr>
          <p:cNvPr id="16" name="ZoneTexte 15"/>
          <p:cNvSpPr txBox="1"/>
          <p:nvPr/>
        </p:nvSpPr>
        <p:spPr>
          <a:xfrm>
            <a:off x="2127106" y="6187245"/>
            <a:ext cx="3427541" cy="338554"/>
          </a:xfrm>
          <a:prstGeom prst="rect">
            <a:avLst/>
          </a:prstGeom>
          <a:noFill/>
        </p:spPr>
        <p:txBody>
          <a:bodyPr wrap="none" rtlCol="0">
            <a:spAutoFit/>
          </a:bodyPr>
          <a:lstStyle/>
          <a:p>
            <a:r>
              <a:rPr lang="fr-FR" sz="1600" dirty="0">
                <a:solidFill>
                  <a:srgbClr val="000099"/>
                </a:solidFill>
                <a:latin typeface="Verdana" panose="020B0604030504040204" pitchFamily="34" charset="0"/>
              </a:rPr>
              <a:t>Villers-</a:t>
            </a:r>
            <a:r>
              <a:rPr lang="fr-FR" sz="1600" dirty="0" err="1">
                <a:solidFill>
                  <a:srgbClr val="000099"/>
                </a:solidFill>
                <a:latin typeface="Verdana" panose="020B0604030504040204" pitchFamily="34" charset="0"/>
              </a:rPr>
              <a:t>Plouich</a:t>
            </a:r>
            <a:r>
              <a:rPr lang="fr-FR" sz="1600" dirty="0">
                <a:solidFill>
                  <a:srgbClr val="000099"/>
                </a:solidFill>
                <a:latin typeface="Verdana" panose="020B0604030504040204" pitchFamily="34" charset="0"/>
              </a:rPr>
              <a:t> Septembre 2008</a:t>
            </a:r>
          </a:p>
        </p:txBody>
      </p:sp>
    </p:spTree>
    <p:extLst>
      <p:ext uri="{BB962C8B-B14F-4D97-AF65-F5344CB8AC3E}">
        <p14:creationId xmlns:p14="http://schemas.microsoft.com/office/powerpoint/2010/main" val="24020662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20788" y="2132856"/>
            <a:ext cx="9036496" cy="1143000"/>
          </a:xfrm>
        </p:spPr>
        <p:txBody>
          <a:bodyPr/>
          <a:lstStyle/>
          <a:p>
            <a:r>
              <a:rPr lang="fr-FR" dirty="0"/>
              <a:t>Restauration écologique de la Trame Bleue</a:t>
            </a:r>
          </a:p>
        </p:txBody>
      </p:sp>
      <p:sp>
        <p:nvSpPr>
          <p:cNvPr id="3" name="Espace réservé du contenu 2"/>
          <p:cNvSpPr txBox="1">
            <a:spLocks/>
          </p:cNvSpPr>
          <p:nvPr/>
        </p:nvSpPr>
        <p:spPr>
          <a:xfrm>
            <a:off x="107504" y="1438617"/>
            <a:ext cx="8928992" cy="4525963"/>
          </a:xfrm>
          <a:prstGeom prst="rect">
            <a:avLst/>
          </a:prstGeom>
        </p:spPr>
        <p:txBody>
          <a:bodyPr>
            <a:normAutofit/>
          </a:bodyPr>
          <a:lstStyle>
            <a:lvl1pPr marL="342900" indent="-342900" algn="l" rtl="0" eaLnBrk="1" fontAlgn="base" hangingPunct="1">
              <a:spcBef>
                <a:spcPct val="20000"/>
              </a:spcBef>
              <a:spcAft>
                <a:spcPct val="0"/>
              </a:spcAft>
              <a:buChar char="•"/>
              <a:defRPr sz="3200">
                <a:solidFill>
                  <a:srgbClr val="000099"/>
                </a:solidFill>
                <a:latin typeface="+mn-lt"/>
                <a:ea typeface="+mn-ea"/>
                <a:cs typeface="+mn-cs"/>
              </a:defRPr>
            </a:lvl1pPr>
            <a:lvl2pPr marL="742950" indent="-285750" algn="l" rtl="0" eaLnBrk="1" fontAlgn="base" hangingPunct="1">
              <a:spcBef>
                <a:spcPct val="20000"/>
              </a:spcBef>
              <a:spcAft>
                <a:spcPct val="0"/>
              </a:spcAft>
              <a:buChar char="–"/>
              <a:defRPr sz="2800">
                <a:solidFill>
                  <a:srgbClr val="000099"/>
                </a:solidFill>
                <a:latin typeface="+mn-lt"/>
              </a:defRPr>
            </a:lvl2pPr>
            <a:lvl3pPr marL="1143000" indent="-228600" algn="l" rtl="0" eaLnBrk="1" fontAlgn="base" hangingPunct="1">
              <a:spcBef>
                <a:spcPct val="20000"/>
              </a:spcBef>
              <a:spcAft>
                <a:spcPct val="0"/>
              </a:spcAft>
              <a:buChar char="•"/>
              <a:defRPr sz="2400">
                <a:solidFill>
                  <a:srgbClr val="000099"/>
                </a:solidFill>
                <a:latin typeface="+mn-lt"/>
              </a:defRPr>
            </a:lvl3pPr>
            <a:lvl4pPr marL="1600200" indent="-228600" algn="l" rtl="0" eaLnBrk="1" fontAlgn="base" hangingPunct="1">
              <a:spcBef>
                <a:spcPct val="20000"/>
              </a:spcBef>
              <a:spcAft>
                <a:spcPct val="0"/>
              </a:spcAft>
              <a:buChar char="–"/>
              <a:defRPr sz="2000">
                <a:solidFill>
                  <a:srgbClr val="000099"/>
                </a:solidFill>
                <a:latin typeface="+mn-lt"/>
              </a:defRPr>
            </a:lvl4pPr>
            <a:lvl5pPr marL="2057400" indent="-228600" algn="l" rtl="0" eaLnBrk="1" fontAlgn="base" hangingPunct="1">
              <a:spcBef>
                <a:spcPct val="20000"/>
              </a:spcBef>
              <a:spcAft>
                <a:spcPct val="0"/>
              </a:spcAft>
              <a:buChar char="»"/>
              <a:defRPr sz="2000">
                <a:solidFill>
                  <a:srgbClr val="000099"/>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0" indent="0" algn="just">
              <a:buFontTx/>
              <a:buNone/>
            </a:pPr>
            <a:endParaRPr lang="fr-FR" sz="2000" kern="0" dirty="0"/>
          </a:p>
          <a:p>
            <a:pPr marL="0" indent="0">
              <a:buFontTx/>
              <a:buNone/>
            </a:pPr>
            <a:endParaRPr lang="fr-FR" sz="2000" kern="0" dirty="0"/>
          </a:p>
          <a:p>
            <a:endParaRPr lang="fr-FR" sz="2000" kern="0" dirty="0"/>
          </a:p>
        </p:txBody>
      </p:sp>
    </p:spTree>
    <p:extLst>
      <p:ext uri="{BB962C8B-B14F-4D97-AF65-F5344CB8AC3E}">
        <p14:creationId xmlns:p14="http://schemas.microsoft.com/office/powerpoint/2010/main" val="289625913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La Trame Bleue</a:t>
            </a:r>
          </a:p>
        </p:txBody>
      </p:sp>
      <p:sp>
        <p:nvSpPr>
          <p:cNvPr id="3" name="Rectangle 2"/>
          <p:cNvSpPr/>
          <p:nvPr/>
        </p:nvSpPr>
        <p:spPr>
          <a:xfrm>
            <a:off x="539552" y="1573913"/>
            <a:ext cx="7704856" cy="840230"/>
          </a:xfrm>
          <a:prstGeom prst="rect">
            <a:avLst/>
          </a:prstGeom>
        </p:spPr>
        <p:txBody>
          <a:bodyPr wrap="square">
            <a:spAutoFit/>
          </a:bodyPr>
          <a:lstStyle/>
          <a:p>
            <a:pPr lvl="1">
              <a:lnSpc>
                <a:spcPct val="90000"/>
              </a:lnSpc>
            </a:pPr>
            <a:r>
              <a:rPr lang="fr-FR" b="1" u="sng" dirty="0">
                <a:solidFill>
                  <a:schemeClr val="accent6"/>
                </a:solidFill>
                <a:latin typeface="Arial Unicode MS" pitchFamily="34" charset="-128"/>
                <a:ea typeface="Arial Unicode MS" pitchFamily="34" charset="-128"/>
                <a:cs typeface="Arial Unicode MS" pitchFamily="34" charset="-128"/>
              </a:rPr>
              <a:t>Trame bleue = cours d’eau « migrateurs » </a:t>
            </a:r>
          </a:p>
          <a:p>
            <a:pPr lvl="1">
              <a:lnSpc>
                <a:spcPct val="90000"/>
              </a:lnSpc>
            </a:pPr>
            <a:r>
              <a:rPr lang="fr-FR" b="1" u="sng" dirty="0">
                <a:solidFill>
                  <a:schemeClr val="accent6"/>
                </a:solidFill>
                <a:latin typeface="Arial Unicode MS" pitchFamily="34" charset="-128"/>
                <a:ea typeface="Arial Unicode MS" pitchFamily="34" charset="-128"/>
                <a:cs typeface="Arial Unicode MS" pitchFamily="34" charset="-128"/>
              </a:rPr>
              <a:t>Cours d’eau et ZH « Biodiversité » (en lien avec les objectifs du SDAGE)</a:t>
            </a:r>
          </a:p>
        </p:txBody>
      </p:sp>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31640" y="2636912"/>
            <a:ext cx="2879849" cy="20882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32040" y="2924944"/>
            <a:ext cx="2283793" cy="32610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ZoneTexte 3"/>
          <p:cNvSpPr txBox="1"/>
          <p:nvPr/>
        </p:nvSpPr>
        <p:spPr bwMode="auto">
          <a:xfrm>
            <a:off x="308738" y="4725144"/>
            <a:ext cx="4263262" cy="10926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r>
              <a:rPr lang="fr-FR" sz="1300" b="1" dirty="0">
                <a:solidFill>
                  <a:srgbClr val="000099"/>
                </a:solidFill>
                <a:latin typeface="Verdana" pitchFamily="34" charset="0"/>
              </a:rPr>
              <a:t>Nécessité de collaboration « transfrontalière »</a:t>
            </a:r>
          </a:p>
          <a:p>
            <a:r>
              <a:rPr lang="fr-FR" sz="1300" b="1" dirty="0">
                <a:solidFill>
                  <a:srgbClr val="000099"/>
                </a:solidFill>
                <a:latin typeface="Verdana" pitchFamily="34" charset="0"/>
              </a:rPr>
              <a:t>(Orientations C1 et C8 pour la Sambre et ses affluents, sur le bassin versant de la Meuse »)</a:t>
            </a:r>
          </a:p>
        </p:txBody>
      </p:sp>
    </p:spTree>
    <p:extLst>
      <p:ext uri="{BB962C8B-B14F-4D97-AF65-F5344CB8AC3E}">
        <p14:creationId xmlns:p14="http://schemas.microsoft.com/office/powerpoint/2010/main" val="176713810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2400" i="1" dirty="0"/>
              <a:t>Biotopes potentiels de l’anguille </a:t>
            </a:r>
            <a:br>
              <a:rPr lang="fr-FR" sz="2400" i="1" dirty="0"/>
            </a:br>
            <a:r>
              <a:rPr lang="nl-BE" sz="2400" i="1" dirty="0">
                <a:solidFill>
                  <a:srgbClr val="FF7F01"/>
                </a:solidFill>
              </a:rPr>
              <a:t>Potentiële</a:t>
            </a:r>
            <a:r>
              <a:rPr lang="nl-BE" sz="2400" b="1" i="1" dirty="0">
                <a:solidFill>
                  <a:srgbClr val="FF7F01"/>
                </a:solidFill>
              </a:rPr>
              <a:t> </a:t>
            </a:r>
            <a:r>
              <a:rPr lang="nl-BE" sz="2400" i="1" dirty="0">
                <a:solidFill>
                  <a:srgbClr val="FF7F01"/>
                </a:solidFill>
              </a:rPr>
              <a:t>biotopen voor de paling</a:t>
            </a:r>
          </a:p>
        </p:txBody>
      </p:sp>
      <p:pic>
        <p:nvPicPr>
          <p:cNvPr id="4" name="Espace réservé du contenu 3" descr="Sans titre3.jpg"/>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1" r="41"/>
          <a:stretch/>
        </p:blipFill>
        <p:spPr>
          <a:xfrm>
            <a:off x="779462" y="1873981"/>
            <a:ext cx="3489923" cy="4516501"/>
          </a:xfrm>
        </p:spPr>
      </p:pic>
      <p:pic>
        <p:nvPicPr>
          <p:cNvPr id="5" name="Image 4" descr="Sans titre4.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92295" y="1873981"/>
            <a:ext cx="3470656" cy="4516501"/>
          </a:xfrm>
          <a:prstGeom prst="rect">
            <a:avLst/>
          </a:prstGeom>
        </p:spPr>
      </p:pic>
    </p:spTree>
    <p:extLst>
      <p:ext uri="{BB962C8B-B14F-4D97-AF65-F5344CB8AC3E}">
        <p14:creationId xmlns:p14="http://schemas.microsoft.com/office/powerpoint/2010/main" val="128117214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0"/>
            <a:ext cx="9533248" cy="67413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6444208" y="2996952"/>
            <a:ext cx="2223864" cy="165618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74529814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53"/>
            <a:ext cx="9832298" cy="69528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6444208" y="2996952"/>
            <a:ext cx="2223864" cy="165618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426907635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0338" name="Picture 2" descr="BD_barrages_0610"/>
          <p:cNvPicPr>
            <a:picLocks noGrp="1" noChangeAspect="1" noChangeArrowheads="1"/>
          </p:cNvPicPr>
          <p:nvPr>
            <p:ph idx="1"/>
          </p:nvPr>
        </p:nvPicPr>
        <p:blipFill>
          <a:blip r:embed="rId2" cstate="print"/>
          <a:srcRect/>
          <a:stretch>
            <a:fillRect/>
          </a:stretch>
        </p:blipFill>
        <p:spPr>
          <a:xfrm>
            <a:off x="0" y="0"/>
            <a:ext cx="9591675" cy="6788150"/>
          </a:xfrm>
          <a:noFill/>
        </p:spPr>
      </p:pic>
      <p:sp>
        <p:nvSpPr>
          <p:cNvPr id="270339" name="Rectangle 3"/>
          <p:cNvSpPr>
            <a:spLocks noGrp="1" noChangeArrowheads="1"/>
          </p:cNvSpPr>
          <p:nvPr>
            <p:ph type="title"/>
          </p:nvPr>
        </p:nvSpPr>
        <p:spPr>
          <a:xfrm>
            <a:off x="1476375" y="-242888"/>
            <a:ext cx="9361488" cy="1143001"/>
          </a:xfrm>
        </p:spPr>
        <p:txBody>
          <a:bodyPr/>
          <a:lstStyle/>
          <a:p>
            <a:r>
              <a:rPr lang="fr-FR" sz="1600">
                <a:solidFill>
                  <a:schemeClr val="accent2"/>
                </a:solidFill>
              </a:rPr>
              <a:t>Référentiel des Obstacles à l’Ecoulement (ROE)</a:t>
            </a:r>
          </a:p>
        </p:txBody>
      </p:sp>
      <p:sp>
        <p:nvSpPr>
          <p:cNvPr id="4" name="Rectangle 3"/>
          <p:cNvSpPr/>
          <p:nvPr/>
        </p:nvSpPr>
        <p:spPr>
          <a:xfrm>
            <a:off x="6444208" y="2996952"/>
            <a:ext cx="2223864" cy="165618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90995766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25479" y="192346"/>
            <a:ext cx="9144000" cy="6473305"/>
          </a:xfrm>
          <a:prstGeom prst="rect">
            <a:avLst/>
          </a:prstGeom>
        </p:spPr>
      </p:pic>
      <p:sp>
        <p:nvSpPr>
          <p:cNvPr id="3" name="Rectangle 2"/>
          <p:cNvSpPr/>
          <p:nvPr/>
        </p:nvSpPr>
        <p:spPr>
          <a:xfrm>
            <a:off x="6444208" y="2996952"/>
            <a:ext cx="2223864" cy="165618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93741987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2536" y="0"/>
            <a:ext cx="8810880" cy="6858000"/>
          </a:xfrm>
          <a:prstGeom prst="rect">
            <a:avLst/>
          </a:prstGeom>
        </p:spPr>
      </p:pic>
    </p:spTree>
    <p:extLst>
      <p:ext uri="{BB962C8B-B14F-4D97-AF65-F5344CB8AC3E}">
        <p14:creationId xmlns:p14="http://schemas.microsoft.com/office/powerpoint/2010/main" val="89595740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3988" y="-814388"/>
            <a:ext cx="11991976" cy="8486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ZoneTexte 1"/>
          <p:cNvSpPr txBox="1"/>
          <p:nvPr/>
        </p:nvSpPr>
        <p:spPr bwMode="auto">
          <a:xfrm>
            <a:off x="6012160" y="3717032"/>
            <a:ext cx="1694695"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tlCol="0">
            <a:spAutoFit/>
          </a:bodyPr>
          <a:lstStyle/>
          <a:p>
            <a:r>
              <a:rPr lang="fr-FR" sz="1300" b="1" dirty="0" err="1">
                <a:solidFill>
                  <a:srgbClr val="000099"/>
                </a:solidFill>
                <a:latin typeface="Verdana" pitchFamily="34" charset="0"/>
              </a:rPr>
              <a:t>Philippart</a:t>
            </a:r>
            <a:r>
              <a:rPr lang="fr-FR" sz="1300" b="1" dirty="0">
                <a:solidFill>
                  <a:srgbClr val="000099"/>
                </a:solidFill>
                <a:latin typeface="Verdana" pitchFamily="34" charset="0"/>
              </a:rPr>
              <a:t>, 2008</a:t>
            </a:r>
          </a:p>
        </p:txBody>
      </p:sp>
    </p:spTree>
    <p:extLst>
      <p:ext uri="{BB962C8B-B14F-4D97-AF65-F5344CB8AC3E}">
        <p14:creationId xmlns:p14="http://schemas.microsoft.com/office/powerpoint/2010/main" val="27615347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p:cNvSpPr>
            <a:spLocks noGrp="1" noChangeArrowheads="1"/>
          </p:cNvSpPr>
          <p:nvPr>
            <p:ph type="title"/>
          </p:nvPr>
        </p:nvSpPr>
        <p:spPr>
          <a:xfrm>
            <a:off x="2209800" y="1050925"/>
            <a:ext cx="6629400" cy="701675"/>
          </a:xfrm>
        </p:spPr>
        <p:txBody>
          <a:bodyPr anchor="b">
            <a:spAutoFit/>
          </a:bodyPr>
          <a:lstStyle/>
          <a:p>
            <a:r>
              <a:rPr lang="fr-FR" sz="3600">
                <a:solidFill>
                  <a:schemeClr val="bg1"/>
                </a:solidFill>
              </a:rPr>
              <a:t>Sommaire</a:t>
            </a:r>
          </a:p>
        </p:txBody>
      </p:sp>
      <p:sp>
        <p:nvSpPr>
          <p:cNvPr id="141315" name="Rectangle 3"/>
          <p:cNvSpPr>
            <a:spLocks noChangeArrowheads="1"/>
          </p:cNvSpPr>
          <p:nvPr/>
        </p:nvSpPr>
        <p:spPr bwMode="auto">
          <a:xfrm>
            <a:off x="265113" y="1136650"/>
            <a:ext cx="6629400" cy="579438"/>
          </a:xfrm>
          <a:prstGeom prst="rect">
            <a:avLst/>
          </a:prstGeom>
          <a:noFill/>
          <a:ln w="9525">
            <a:noFill/>
            <a:miter lim="800000"/>
            <a:headEnd/>
            <a:tailEnd/>
          </a:ln>
        </p:spPr>
        <p:txBody>
          <a:bodyPr anchor="b">
            <a:spAutoFit/>
          </a:bodyPr>
          <a:lstStyle/>
          <a:p>
            <a:pPr algn="ctr" eaLnBrk="0" hangingPunct="0">
              <a:spcBef>
                <a:spcPct val="20000"/>
              </a:spcBef>
            </a:pPr>
            <a:r>
              <a:rPr lang="fr-FR" sz="2800" b="1">
                <a:solidFill>
                  <a:srgbClr val="FFFFFF"/>
                </a:solidFill>
              </a:rPr>
              <a:t>Sommaire</a:t>
            </a:r>
          </a:p>
        </p:txBody>
      </p:sp>
      <p:pic>
        <p:nvPicPr>
          <p:cNvPr id="141316" name="Picture 5" descr="bassina4-2008"/>
          <p:cNvPicPr>
            <a:picLocks noChangeAspect="1" noChangeArrowheads="1"/>
          </p:cNvPicPr>
          <p:nvPr/>
        </p:nvPicPr>
        <p:blipFill>
          <a:blip r:embed="rId2" cstate="print"/>
          <a:srcRect/>
          <a:stretch>
            <a:fillRect/>
          </a:stretch>
        </p:blipFill>
        <p:spPr bwMode="auto">
          <a:xfrm>
            <a:off x="0" y="0"/>
            <a:ext cx="10117138" cy="6877050"/>
          </a:xfrm>
          <a:prstGeom prst="rect">
            <a:avLst/>
          </a:prstGeom>
          <a:noFill/>
          <a:ln w="9525">
            <a:noFill/>
            <a:miter lim="800000"/>
            <a:headEnd/>
            <a:tailEnd/>
          </a:ln>
        </p:spPr>
      </p:pic>
      <p:sp>
        <p:nvSpPr>
          <p:cNvPr id="6" name="Rectangle 3"/>
          <p:cNvSpPr>
            <a:spLocks noChangeArrowheads="1"/>
          </p:cNvSpPr>
          <p:nvPr/>
        </p:nvSpPr>
        <p:spPr bwMode="auto">
          <a:xfrm>
            <a:off x="395288" y="2708275"/>
            <a:ext cx="4079875" cy="2124075"/>
          </a:xfrm>
          <a:prstGeom prst="rect">
            <a:avLst/>
          </a:prstGeom>
          <a:noFill/>
          <a:ln>
            <a:noFill/>
          </a:ln>
        </p:spPr>
        <p:txBody>
          <a:bodyPr>
            <a:spAutoFit/>
          </a:bodyPr>
          <a:lstStyle/>
          <a:p>
            <a:pPr fontAlgn="auto">
              <a:spcBef>
                <a:spcPts val="0"/>
              </a:spcBef>
              <a:spcAft>
                <a:spcPts val="0"/>
              </a:spcAft>
              <a:defRPr/>
            </a:pPr>
            <a:r>
              <a:rPr lang="fr-FR" sz="1200" b="1" i="1" kern="0" dirty="0">
                <a:solidFill>
                  <a:srgbClr val="333399"/>
                </a:solidFill>
                <a:effectLst>
                  <a:outerShdw blurRad="38100" dist="38100" dir="2700000" algn="tl">
                    <a:srgbClr val="C0C0C0"/>
                  </a:outerShdw>
                </a:effectLst>
              </a:rPr>
              <a:t>Quelques chiffres du Bassin Artois-Picardie</a:t>
            </a:r>
          </a:p>
          <a:p>
            <a:pPr fontAlgn="auto">
              <a:spcBef>
                <a:spcPts val="0"/>
              </a:spcBef>
              <a:spcAft>
                <a:spcPts val="0"/>
              </a:spcAft>
              <a:buFont typeface="Wingdings" pitchFamily="2" charset="2"/>
              <a:buChar char="Ø"/>
              <a:defRPr/>
            </a:pPr>
            <a:r>
              <a:rPr lang="fr-FR" sz="1200" b="1" kern="0" dirty="0">
                <a:solidFill>
                  <a:srgbClr val="333399"/>
                </a:solidFill>
                <a:effectLst>
                  <a:outerShdw blurRad="38100" dist="38100" dir="2700000" algn="tl">
                    <a:srgbClr val="C0C0C0"/>
                  </a:outerShdw>
                </a:effectLst>
              </a:rPr>
              <a:t>2485 communes</a:t>
            </a:r>
          </a:p>
          <a:p>
            <a:pPr fontAlgn="auto">
              <a:spcBef>
                <a:spcPts val="0"/>
              </a:spcBef>
              <a:spcAft>
                <a:spcPts val="0"/>
              </a:spcAft>
              <a:buFont typeface="Wingdings" pitchFamily="2" charset="2"/>
              <a:buChar char="Ø"/>
              <a:defRPr/>
            </a:pPr>
            <a:r>
              <a:rPr lang="fr-FR" sz="1200" b="1" kern="0" dirty="0">
                <a:solidFill>
                  <a:srgbClr val="333399"/>
                </a:solidFill>
                <a:effectLst>
                  <a:outerShdw blurRad="38100" dist="38100" dir="2700000" algn="tl">
                    <a:srgbClr val="C0C0C0"/>
                  </a:outerShdw>
                </a:effectLst>
              </a:rPr>
              <a:t> Superficie : 20 000 km2</a:t>
            </a:r>
          </a:p>
          <a:p>
            <a:pPr fontAlgn="auto">
              <a:spcBef>
                <a:spcPts val="0"/>
              </a:spcBef>
              <a:spcAft>
                <a:spcPts val="0"/>
              </a:spcAft>
              <a:buFont typeface="Wingdings" pitchFamily="2" charset="2"/>
              <a:buChar char="Ø"/>
              <a:defRPr/>
            </a:pPr>
            <a:r>
              <a:rPr lang="fr-FR" sz="1200" b="1" kern="0" dirty="0">
                <a:solidFill>
                  <a:srgbClr val="333399"/>
                </a:solidFill>
                <a:effectLst>
                  <a:outerShdw blurRad="38100" dist="38100" dir="2700000" algn="tl">
                    <a:srgbClr val="C0C0C0"/>
                  </a:outerShdw>
                </a:effectLst>
              </a:rPr>
              <a:t> Linéaire de 8 000 km de cours d’eau</a:t>
            </a:r>
          </a:p>
          <a:p>
            <a:pPr fontAlgn="auto">
              <a:spcBef>
                <a:spcPts val="0"/>
              </a:spcBef>
              <a:spcAft>
                <a:spcPts val="0"/>
              </a:spcAft>
              <a:buFont typeface="Wingdings" pitchFamily="2" charset="2"/>
              <a:buChar char="Ø"/>
              <a:defRPr/>
            </a:pPr>
            <a:r>
              <a:rPr lang="fr-FR" sz="1200" b="1" kern="0" dirty="0">
                <a:solidFill>
                  <a:srgbClr val="333399"/>
                </a:solidFill>
                <a:effectLst>
                  <a:outerShdw blurRad="38100" dist="38100" dir="2700000" algn="tl">
                    <a:srgbClr val="C0C0C0"/>
                  </a:outerShdw>
                </a:effectLst>
              </a:rPr>
              <a:t> 270 km de côtes</a:t>
            </a:r>
          </a:p>
          <a:p>
            <a:pPr fontAlgn="auto">
              <a:spcBef>
                <a:spcPts val="0"/>
              </a:spcBef>
              <a:spcAft>
                <a:spcPts val="0"/>
              </a:spcAft>
              <a:buFont typeface="Wingdings" pitchFamily="2" charset="2"/>
              <a:buChar char="Ø"/>
              <a:defRPr/>
            </a:pPr>
            <a:r>
              <a:rPr lang="fr-FR" sz="1200" b="1" kern="0" dirty="0">
                <a:solidFill>
                  <a:srgbClr val="333399"/>
                </a:solidFill>
                <a:effectLst>
                  <a:outerShdw blurRad="38100" dist="38100" dir="2700000" algn="tl">
                    <a:srgbClr val="C0C0C0"/>
                  </a:outerShdw>
                </a:effectLst>
              </a:rPr>
              <a:t> 4,7 Millions d’habitants</a:t>
            </a:r>
          </a:p>
          <a:p>
            <a:pPr marL="0" lvl="1" fontAlgn="auto">
              <a:spcBef>
                <a:spcPts val="0"/>
              </a:spcBef>
              <a:spcAft>
                <a:spcPts val="0"/>
              </a:spcAft>
              <a:buFontTx/>
              <a:buChar char="•"/>
              <a:defRPr/>
            </a:pPr>
            <a:r>
              <a:rPr lang="fr-FR" sz="1200" b="1" kern="0" dirty="0">
                <a:solidFill>
                  <a:srgbClr val="333399"/>
                </a:solidFill>
                <a:effectLst>
                  <a:outerShdw blurRad="38100" dist="38100" dir="2700000" algn="tl">
                    <a:srgbClr val="C0C0C0"/>
                  </a:outerShdw>
                </a:effectLst>
              </a:rPr>
              <a:t>Rural : 1,23 Mh (26 %) - Urbain : 3,47 Mh (74 %)</a:t>
            </a:r>
          </a:p>
          <a:p>
            <a:pPr marL="0" lvl="1" fontAlgn="auto">
              <a:spcBef>
                <a:spcPts val="0"/>
              </a:spcBef>
              <a:spcAft>
                <a:spcPts val="0"/>
              </a:spcAft>
              <a:buFontTx/>
              <a:buChar char="•"/>
              <a:defRPr/>
            </a:pPr>
            <a:r>
              <a:rPr lang="fr-FR" sz="1200" b="1" kern="0" dirty="0">
                <a:solidFill>
                  <a:srgbClr val="333399"/>
                </a:solidFill>
                <a:effectLst>
                  <a:outerShdw blurRad="38100" dist="38100" dir="2700000" algn="tl">
                    <a:srgbClr val="C0C0C0"/>
                  </a:outerShdw>
                </a:effectLst>
              </a:rPr>
              <a:t>Densité moyenne : 235 hab/km2 (2,2 fois la densité nationale)</a:t>
            </a:r>
          </a:p>
          <a:p>
            <a:pPr fontAlgn="auto">
              <a:spcBef>
                <a:spcPts val="0"/>
              </a:spcBef>
              <a:spcAft>
                <a:spcPts val="0"/>
              </a:spcAft>
              <a:buFont typeface="Wingdings" pitchFamily="2" charset="2"/>
              <a:buChar char="Ø"/>
              <a:defRPr/>
            </a:pPr>
            <a:r>
              <a:rPr lang="fr-FR" sz="1200" b="1" kern="0" dirty="0">
                <a:solidFill>
                  <a:srgbClr val="333399"/>
                </a:solidFill>
                <a:effectLst>
                  <a:outerShdw blurRad="38100" dist="38100" dir="2700000" algn="tl">
                    <a:srgbClr val="C0C0C0"/>
                  </a:outerShdw>
                </a:effectLst>
              </a:rPr>
              <a:t>350 Millions de m</a:t>
            </a:r>
            <a:r>
              <a:rPr lang="fr-FR" sz="1200" b="1" kern="0" baseline="30000" dirty="0">
                <a:solidFill>
                  <a:srgbClr val="333399"/>
                </a:solidFill>
                <a:effectLst>
                  <a:outerShdw blurRad="38100" dist="38100" dir="2700000" algn="tl">
                    <a:srgbClr val="C0C0C0"/>
                  </a:outerShdw>
                </a:effectLst>
              </a:rPr>
              <a:t>3</a:t>
            </a:r>
            <a:r>
              <a:rPr lang="fr-FR" sz="1200" b="1" kern="0" dirty="0">
                <a:solidFill>
                  <a:srgbClr val="333399"/>
                </a:solidFill>
                <a:effectLst>
                  <a:outerShdw blurRad="38100" dist="38100" dir="2700000" algn="tl">
                    <a:srgbClr val="C0C0C0"/>
                  </a:outerShdw>
                </a:effectLst>
              </a:rPr>
              <a:t> d’eau potable produite par an</a:t>
            </a:r>
          </a:p>
          <a:p>
            <a:pPr fontAlgn="auto">
              <a:spcBef>
                <a:spcPts val="0"/>
              </a:spcBef>
              <a:spcAft>
                <a:spcPts val="0"/>
              </a:spcAft>
              <a:buFont typeface="Wingdings" pitchFamily="2" charset="2"/>
              <a:buNone/>
              <a:defRPr/>
            </a:pPr>
            <a:r>
              <a:rPr lang="fr-FR" sz="1200" b="1" kern="0" dirty="0">
                <a:solidFill>
                  <a:srgbClr val="333399"/>
                </a:solidFill>
                <a:effectLst>
                  <a:outerShdw blurRad="38100" dist="38100" dir="2700000" algn="tl">
                    <a:srgbClr val="C0C0C0"/>
                  </a:outerShdw>
                </a:effectLst>
              </a:rPr>
              <a:t>dont 95 % d’origine souterraine (1100 forages)</a:t>
            </a:r>
          </a:p>
        </p:txBody>
      </p:sp>
    </p:spTree>
    <p:extLst>
      <p:ext uri="{BB962C8B-B14F-4D97-AF65-F5344CB8AC3E}">
        <p14:creationId xmlns:p14="http://schemas.microsoft.com/office/powerpoint/2010/main" val="2052878739"/>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Les interventions actuelles en terme de biodiversité</a:t>
            </a:r>
          </a:p>
        </p:txBody>
      </p:sp>
      <p:pic>
        <p:nvPicPr>
          <p:cNvPr id="3" name="Picture 2" descr="C:\Users\sjourdan\PERSO\Animation_Equipe\rapports_activites\2015\cartes_CRA\entretien_ce201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03648" y="1340768"/>
            <a:ext cx="6336704" cy="479085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6084168" y="3429000"/>
            <a:ext cx="2223864" cy="165618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413594949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a:xfrm>
            <a:off x="46529" y="116632"/>
            <a:ext cx="9180512" cy="1143000"/>
          </a:xfrm>
          <a:prstGeom prst="rect">
            <a:avLst/>
          </a:prstGeom>
        </p:spPr>
        <p:txBody>
          <a:bodyPr/>
          <a:lstStyle>
            <a:lvl1pPr algn="ctr" rtl="0" eaLnBrk="0" fontAlgn="base" hangingPunct="0">
              <a:spcBef>
                <a:spcPct val="20000"/>
              </a:spcBef>
              <a:spcAft>
                <a:spcPct val="0"/>
              </a:spcAft>
              <a:defRPr sz="3200" b="1">
                <a:solidFill>
                  <a:srgbClr val="3A4470"/>
                </a:solidFill>
                <a:latin typeface="+mj-lt"/>
                <a:ea typeface="+mj-ea"/>
                <a:cs typeface="+mj-cs"/>
              </a:defRPr>
            </a:lvl1pPr>
            <a:lvl2pPr algn="ctr" rtl="0" eaLnBrk="0" fontAlgn="base" hangingPunct="0">
              <a:spcBef>
                <a:spcPct val="20000"/>
              </a:spcBef>
              <a:spcAft>
                <a:spcPct val="0"/>
              </a:spcAft>
              <a:defRPr sz="3200" b="1">
                <a:solidFill>
                  <a:srgbClr val="3A4470"/>
                </a:solidFill>
                <a:latin typeface="Arial" charset="0"/>
              </a:defRPr>
            </a:lvl2pPr>
            <a:lvl3pPr algn="ctr" rtl="0" eaLnBrk="0" fontAlgn="base" hangingPunct="0">
              <a:spcBef>
                <a:spcPct val="20000"/>
              </a:spcBef>
              <a:spcAft>
                <a:spcPct val="0"/>
              </a:spcAft>
              <a:defRPr sz="3200" b="1">
                <a:solidFill>
                  <a:srgbClr val="3A4470"/>
                </a:solidFill>
                <a:latin typeface="Arial" charset="0"/>
              </a:defRPr>
            </a:lvl3pPr>
            <a:lvl4pPr algn="ctr" rtl="0" eaLnBrk="0" fontAlgn="base" hangingPunct="0">
              <a:spcBef>
                <a:spcPct val="20000"/>
              </a:spcBef>
              <a:spcAft>
                <a:spcPct val="0"/>
              </a:spcAft>
              <a:defRPr sz="3200" b="1">
                <a:solidFill>
                  <a:srgbClr val="3A4470"/>
                </a:solidFill>
                <a:latin typeface="Arial" charset="0"/>
              </a:defRPr>
            </a:lvl4pPr>
            <a:lvl5pPr algn="ctr" rtl="0" eaLnBrk="0" fontAlgn="base" hangingPunct="0">
              <a:spcBef>
                <a:spcPct val="20000"/>
              </a:spcBef>
              <a:spcAft>
                <a:spcPct val="0"/>
              </a:spcAft>
              <a:defRPr sz="3200" b="1">
                <a:solidFill>
                  <a:srgbClr val="3A4470"/>
                </a:solidFill>
                <a:latin typeface="Arial" charset="0"/>
              </a:defRPr>
            </a:lvl5pPr>
            <a:lvl6pPr marL="457200" algn="ctr" rtl="0" eaLnBrk="0" fontAlgn="base" hangingPunct="0">
              <a:spcBef>
                <a:spcPct val="20000"/>
              </a:spcBef>
              <a:spcAft>
                <a:spcPct val="0"/>
              </a:spcAft>
              <a:defRPr sz="3200" b="1">
                <a:solidFill>
                  <a:srgbClr val="3A4470"/>
                </a:solidFill>
                <a:latin typeface="Arial" charset="0"/>
              </a:defRPr>
            </a:lvl6pPr>
            <a:lvl7pPr marL="914400" algn="ctr" rtl="0" eaLnBrk="0" fontAlgn="base" hangingPunct="0">
              <a:spcBef>
                <a:spcPct val="20000"/>
              </a:spcBef>
              <a:spcAft>
                <a:spcPct val="0"/>
              </a:spcAft>
              <a:defRPr sz="3200" b="1">
                <a:solidFill>
                  <a:srgbClr val="3A4470"/>
                </a:solidFill>
                <a:latin typeface="Arial" charset="0"/>
              </a:defRPr>
            </a:lvl7pPr>
            <a:lvl8pPr marL="1371600" algn="ctr" rtl="0" eaLnBrk="0" fontAlgn="base" hangingPunct="0">
              <a:spcBef>
                <a:spcPct val="20000"/>
              </a:spcBef>
              <a:spcAft>
                <a:spcPct val="0"/>
              </a:spcAft>
              <a:defRPr sz="3200" b="1">
                <a:solidFill>
                  <a:srgbClr val="3A4470"/>
                </a:solidFill>
                <a:latin typeface="Arial" charset="0"/>
              </a:defRPr>
            </a:lvl8pPr>
            <a:lvl9pPr marL="1828800" algn="ctr" rtl="0" eaLnBrk="0" fontAlgn="base" hangingPunct="0">
              <a:spcBef>
                <a:spcPct val="20000"/>
              </a:spcBef>
              <a:spcAft>
                <a:spcPct val="0"/>
              </a:spcAft>
              <a:defRPr sz="3200" b="1">
                <a:solidFill>
                  <a:srgbClr val="3A4470"/>
                </a:solidFill>
                <a:latin typeface="Arial" charset="0"/>
              </a:defRPr>
            </a:lvl9pPr>
          </a:lstStyle>
          <a:p>
            <a:pPr marL="0" lvl="2"/>
            <a:r>
              <a:rPr lang="fr-FR" sz="2800" kern="0" dirty="0">
                <a:solidFill>
                  <a:srgbClr val="000099"/>
                </a:solidFill>
                <a:latin typeface="Verdana" panose="020B0604030504040204" pitchFamily="34" charset="0"/>
                <a:ea typeface="+mj-ea"/>
                <a:cs typeface="+mj-cs"/>
              </a:rPr>
              <a:t>Travaux de restauration de la trame bleue</a:t>
            </a:r>
          </a:p>
          <a:p>
            <a:pPr marL="0" lvl="2"/>
            <a:endParaRPr lang="fr-FR" sz="2800" kern="0" dirty="0">
              <a:solidFill>
                <a:srgbClr val="000099"/>
              </a:solidFill>
              <a:latin typeface="Verdana" panose="020B0604030504040204" pitchFamily="34" charset="0"/>
              <a:ea typeface="+mj-ea"/>
              <a:cs typeface="+mj-cs"/>
            </a:endParaRPr>
          </a:p>
        </p:txBody>
      </p:sp>
      <p:grpSp>
        <p:nvGrpSpPr>
          <p:cNvPr id="6" name="Groupe 5"/>
          <p:cNvGrpSpPr/>
          <p:nvPr/>
        </p:nvGrpSpPr>
        <p:grpSpPr>
          <a:xfrm>
            <a:off x="323528" y="1388283"/>
            <a:ext cx="8640960" cy="5353084"/>
            <a:chOff x="323528" y="1381062"/>
            <a:chExt cx="8640960" cy="5144283"/>
          </a:xfrm>
        </p:grpSpPr>
        <p:grpSp>
          <p:nvGrpSpPr>
            <p:cNvPr id="4" name="Groupe 3"/>
            <p:cNvGrpSpPr/>
            <p:nvPr/>
          </p:nvGrpSpPr>
          <p:grpSpPr>
            <a:xfrm>
              <a:off x="323528" y="1412777"/>
              <a:ext cx="8640960" cy="5112568"/>
              <a:chOff x="323528" y="1412777"/>
              <a:chExt cx="8640960" cy="5112568"/>
            </a:xfrm>
          </p:grpSpPr>
          <p:pic>
            <p:nvPicPr>
              <p:cNvPr id="4098" name="Picture 2" descr="Hydro morpholog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1412777"/>
                <a:ext cx="8640960" cy="5112568"/>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Résultat de recherche d'images pour &quot;dessin fascine végétale érosion sol&quo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V="1">
                <a:off x="5422640" y="2937862"/>
                <a:ext cx="496392" cy="13495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Résultat de recherche d'images pour &quot;dessin fascine végétale érosion sol&quo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V="1">
                <a:off x="6142537" y="2547670"/>
                <a:ext cx="496392" cy="134956"/>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ZoneTexte 4"/>
            <p:cNvSpPr txBox="1"/>
            <p:nvPr/>
          </p:nvSpPr>
          <p:spPr>
            <a:xfrm>
              <a:off x="7092280" y="3468824"/>
              <a:ext cx="1715534" cy="354926"/>
            </a:xfrm>
            <a:prstGeom prst="rect">
              <a:avLst/>
            </a:prstGeom>
            <a:noFill/>
          </p:spPr>
          <p:txBody>
            <a:bodyPr wrap="none" rtlCol="0">
              <a:spAutoFit/>
            </a:bodyPr>
            <a:lstStyle/>
            <a:p>
              <a:r>
                <a:rPr lang="fr-FR" dirty="0">
                  <a:solidFill>
                    <a:srgbClr val="000099"/>
                  </a:solidFill>
                  <a:latin typeface="Berlin Sans FB" panose="020E0602020502020306" pitchFamily="34" charset="0"/>
                </a:rPr>
                <a:t>Bassins et mares</a:t>
              </a:r>
            </a:p>
          </p:txBody>
        </p:sp>
        <p:sp>
          <p:nvSpPr>
            <p:cNvPr id="7" name="ZoneTexte 6"/>
            <p:cNvSpPr txBox="1"/>
            <p:nvPr/>
          </p:nvSpPr>
          <p:spPr>
            <a:xfrm>
              <a:off x="3268074" y="1794410"/>
              <a:ext cx="1577676" cy="354926"/>
            </a:xfrm>
            <a:prstGeom prst="rect">
              <a:avLst/>
            </a:prstGeom>
            <a:noFill/>
          </p:spPr>
          <p:txBody>
            <a:bodyPr wrap="none" rtlCol="0">
              <a:spAutoFit/>
            </a:bodyPr>
            <a:lstStyle/>
            <a:p>
              <a:r>
                <a:rPr lang="fr-FR" dirty="0">
                  <a:solidFill>
                    <a:srgbClr val="000099"/>
                  </a:solidFill>
                  <a:latin typeface="Berlin Sans FB" panose="020E0602020502020306" pitchFamily="34" charset="0"/>
                </a:rPr>
                <a:t>Zones humides</a:t>
              </a:r>
            </a:p>
          </p:txBody>
        </p:sp>
        <p:sp>
          <p:nvSpPr>
            <p:cNvPr id="8" name="ZoneTexte 7"/>
            <p:cNvSpPr txBox="1"/>
            <p:nvPr/>
          </p:nvSpPr>
          <p:spPr>
            <a:xfrm>
              <a:off x="4761370" y="2926984"/>
              <a:ext cx="1322798" cy="1153509"/>
            </a:xfrm>
            <a:prstGeom prst="rect">
              <a:avLst/>
            </a:prstGeom>
            <a:noFill/>
          </p:spPr>
          <p:txBody>
            <a:bodyPr wrap="none" rtlCol="0">
              <a:spAutoFit/>
            </a:bodyPr>
            <a:lstStyle/>
            <a:p>
              <a:r>
                <a:rPr lang="fr-FR" dirty="0">
                  <a:solidFill>
                    <a:srgbClr val="000099"/>
                  </a:solidFill>
                  <a:latin typeface="Berlin Sans FB" panose="020E0602020502020306" pitchFamily="34" charset="0"/>
                </a:rPr>
                <a:t>Zones</a:t>
              </a:r>
            </a:p>
            <a:p>
              <a:r>
                <a:rPr lang="fr-FR" dirty="0">
                  <a:solidFill>
                    <a:srgbClr val="000099"/>
                  </a:solidFill>
                  <a:latin typeface="Berlin Sans FB" panose="020E0602020502020306" pitchFamily="34" charset="0"/>
                </a:rPr>
                <a:t>d’Expansion</a:t>
              </a:r>
            </a:p>
            <a:p>
              <a:r>
                <a:rPr lang="fr-FR" dirty="0">
                  <a:solidFill>
                    <a:srgbClr val="000099"/>
                  </a:solidFill>
                  <a:latin typeface="Berlin Sans FB" panose="020E0602020502020306" pitchFamily="34" charset="0"/>
                </a:rPr>
                <a:t>de Crues</a:t>
              </a:r>
            </a:p>
            <a:p>
              <a:r>
                <a:rPr lang="fr-FR" dirty="0">
                  <a:solidFill>
                    <a:srgbClr val="000099"/>
                  </a:solidFill>
                  <a:latin typeface="Berlin Sans FB" panose="020E0602020502020306" pitchFamily="34" charset="0"/>
                </a:rPr>
                <a:t>(ZEC)</a:t>
              </a:r>
            </a:p>
          </p:txBody>
        </p:sp>
        <p:sp>
          <p:nvSpPr>
            <p:cNvPr id="9" name="ZoneTexte 8"/>
            <p:cNvSpPr txBox="1"/>
            <p:nvPr/>
          </p:nvSpPr>
          <p:spPr>
            <a:xfrm>
              <a:off x="1516462" y="3969061"/>
              <a:ext cx="2143536" cy="621120"/>
            </a:xfrm>
            <a:prstGeom prst="rect">
              <a:avLst/>
            </a:prstGeom>
            <a:noFill/>
          </p:spPr>
          <p:txBody>
            <a:bodyPr wrap="none" rtlCol="0">
              <a:spAutoFit/>
            </a:bodyPr>
            <a:lstStyle/>
            <a:p>
              <a:r>
                <a:rPr lang="fr-FR" dirty="0" err="1">
                  <a:solidFill>
                    <a:srgbClr val="000099"/>
                  </a:solidFill>
                  <a:latin typeface="Berlin Sans FB" panose="020E0602020502020306" pitchFamily="34" charset="0"/>
                </a:rPr>
                <a:t>Reméandrage</a:t>
              </a:r>
              <a:r>
                <a:rPr lang="fr-FR" dirty="0">
                  <a:solidFill>
                    <a:srgbClr val="000099"/>
                  </a:solidFill>
                  <a:latin typeface="Berlin Sans FB" panose="020E0602020502020306" pitchFamily="34" charset="0"/>
                </a:rPr>
                <a:t> / </a:t>
              </a:r>
            </a:p>
            <a:p>
              <a:r>
                <a:rPr lang="fr-FR" dirty="0">
                  <a:solidFill>
                    <a:srgbClr val="000099"/>
                  </a:solidFill>
                  <a:latin typeface="Berlin Sans FB" panose="020E0602020502020306" pitchFamily="34" charset="0"/>
                </a:rPr>
                <a:t>reconnexion annexes</a:t>
              </a:r>
            </a:p>
          </p:txBody>
        </p:sp>
        <p:sp>
          <p:nvSpPr>
            <p:cNvPr id="10" name="ZoneTexte 9"/>
            <p:cNvSpPr txBox="1"/>
            <p:nvPr/>
          </p:nvSpPr>
          <p:spPr>
            <a:xfrm>
              <a:off x="1471444" y="1381062"/>
              <a:ext cx="1250663" cy="621120"/>
            </a:xfrm>
            <a:prstGeom prst="rect">
              <a:avLst/>
            </a:prstGeom>
            <a:noFill/>
          </p:spPr>
          <p:txBody>
            <a:bodyPr wrap="none" rtlCol="0">
              <a:spAutoFit/>
            </a:bodyPr>
            <a:lstStyle/>
            <a:p>
              <a:r>
                <a:rPr lang="fr-FR" dirty="0">
                  <a:solidFill>
                    <a:srgbClr val="000099"/>
                  </a:solidFill>
                  <a:latin typeface="Berlin Sans FB" panose="020E0602020502020306" pitchFamily="34" charset="0"/>
                </a:rPr>
                <a:t>Arasement</a:t>
              </a:r>
            </a:p>
            <a:p>
              <a:r>
                <a:rPr lang="fr-FR" dirty="0">
                  <a:solidFill>
                    <a:srgbClr val="000099"/>
                  </a:solidFill>
                  <a:latin typeface="Berlin Sans FB" panose="020E0602020502020306" pitchFamily="34" charset="0"/>
                </a:rPr>
                <a:t>de barrage</a:t>
              </a:r>
            </a:p>
          </p:txBody>
        </p:sp>
        <p:sp>
          <p:nvSpPr>
            <p:cNvPr id="11" name="ZoneTexte 10"/>
            <p:cNvSpPr txBox="1"/>
            <p:nvPr/>
          </p:nvSpPr>
          <p:spPr>
            <a:xfrm>
              <a:off x="3582939" y="5733256"/>
              <a:ext cx="1760418" cy="621120"/>
            </a:xfrm>
            <a:prstGeom prst="rect">
              <a:avLst/>
            </a:prstGeom>
            <a:noFill/>
          </p:spPr>
          <p:txBody>
            <a:bodyPr wrap="none" rtlCol="0">
              <a:spAutoFit/>
            </a:bodyPr>
            <a:lstStyle/>
            <a:p>
              <a:r>
                <a:rPr lang="fr-FR" dirty="0" err="1">
                  <a:solidFill>
                    <a:srgbClr val="000099"/>
                  </a:solidFill>
                  <a:latin typeface="Berlin Sans FB" panose="020E0602020502020306" pitchFamily="34" charset="0"/>
                </a:rPr>
                <a:t>Renaturalisation</a:t>
              </a:r>
              <a:endParaRPr lang="fr-FR" dirty="0">
                <a:solidFill>
                  <a:srgbClr val="000099"/>
                </a:solidFill>
                <a:latin typeface="Berlin Sans FB" panose="020E0602020502020306" pitchFamily="34" charset="0"/>
              </a:endParaRPr>
            </a:p>
            <a:p>
              <a:r>
                <a:rPr lang="fr-FR" dirty="0">
                  <a:solidFill>
                    <a:srgbClr val="000099"/>
                  </a:solidFill>
                  <a:latin typeface="Berlin Sans FB" panose="020E0602020502020306" pitchFamily="34" charset="0"/>
                </a:rPr>
                <a:t>des polders</a:t>
              </a:r>
            </a:p>
          </p:txBody>
        </p:sp>
        <p:sp>
          <p:nvSpPr>
            <p:cNvPr id="12" name="ZoneTexte 11"/>
            <p:cNvSpPr txBox="1"/>
            <p:nvPr/>
          </p:nvSpPr>
          <p:spPr>
            <a:xfrm>
              <a:off x="5597555" y="1797006"/>
              <a:ext cx="1181734" cy="354926"/>
            </a:xfrm>
            <a:prstGeom prst="rect">
              <a:avLst/>
            </a:prstGeom>
            <a:noFill/>
          </p:spPr>
          <p:txBody>
            <a:bodyPr wrap="none" rtlCol="0">
              <a:spAutoFit/>
            </a:bodyPr>
            <a:lstStyle/>
            <a:p>
              <a:r>
                <a:rPr lang="fr-FR" dirty="0">
                  <a:solidFill>
                    <a:srgbClr val="000099"/>
                  </a:solidFill>
                  <a:latin typeface="Berlin Sans FB" panose="020E0602020502020306" pitchFamily="34" charset="0"/>
                </a:rPr>
                <a:t>Infiltration</a:t>
              </a:r>
            </a:p>
          </p:txBody>
        </p:sp>
        <p:sp>
          <p:nvSpPr>
            <p:cNvPr id="13" name="ZoneTexte 12"/>
            <p:cNvSpPr txBox="1"/>
            <p:nvPr/>
          </p:nvSpPr>
          <p:spPr>
            <a:xfrm>
              <a:off x="6638929" y="2703401"/>
              <a:ext cx="1680268" cy="621120"/>
            </a:xfrm>
            <a:prstGeom prst="rect">
              <a:avLst/>
            </a:prstGeom>
            <a:noFill/>
          </p:spPr>
          <p:txBody>
            <a:bodyPr wrap="none" rtlCol="0">
              <a:spAutoFit/>
            </a:bodyPr>
            <a:lstStyle/>
            <a:p>
              <a:r>
                <a:rPr lang="fr-FR" dirty="0">
                  <a:solidFill>
                    <a:srgbClr val="000099"/>
                  </a:solidFill>
                  <a:latin typeface="Berlin Sans FB" panose="020E0602020502020306" pitchFamily="34" charset="0"/>
                </a:rPr>
                <a:t>Lutte contre</a:t>
              </a:r>
            </a:p>
            <a:p>
              <a:r>
                <a:rPr lang="fr-FR" dirty="0">
                  <a:solidFill>
                    <a:srgbClr val="000099"/>
                  </a:solidFill>
                  <a:latin typeface="Berlin Sans FB" panose="020E0602020502020306" pitchFamily="34" charset="0"/>
                </a:rPr>
                <a:t>l’érosion des sols</a:t>
              </a:r>
            </a:p>
          </p:txBody>
        </p:sp>
      </p:grpSp>
      <p:sp>
        <p:nvSpPr>
          <p:cNvPr id="2" name="Rectangle 1"/>
          <p:cNvSpPr/>
          <p:nvPr/>
        </p:nvSpPr>
        <p:spPr>
          <a:xfrm>
            <a:off x="5195797" y="6298011"/>
            <a:ext cx="3687100" cy="338554"/>
          </a:xfrm>
          <a:prstGeom prst="rect">
            <a:avLst/>
          </a:prstGeom>
        </p:spPr>
        <p:txBody>
          <a:bodyPr wrap="none">
            <a:spAutoFit/>
          </a:bodyPr>
          <a:lstStyle/>
          <a:p>
            <a:r>
              <a:rPr lang="fr-FR" sz="1600" i="1" dirty="0">
                <a:solidFill>
                  <a:srgbClr val="000099"/>
                </a:solidFill>
              </a:rPr>
              <a:t>http://www.nwrm.eu/hydro-morphology</a:t>
            </a:r>
          </a:p>
        </p:txBody>
      </p:sp>
    </p:spTree>
    <p:extLst>
      <p:ext uri="{BB962C8B-B14F-4D97-AF65-F5344CB8AC3E}">
        <p14:creationId xmlns:p14="http://schemas.microsoft.com/office/powerpoint/2010/main" val="49054200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3394" name="Picture 2"/>
          <p:cNvPicPr>
            <a:picLocks noChangeAspect="1" noChangeArrowheads="1"/>
          </p:cNvPicPr>
          <p:nvPr/>
        </p:nvPicPr>
        <p:blipFill>
          <a:blip r:embed="rId2" cstate="print"/>
          <a:srcRect/>
          <a:stretch>
            <a:fillRect/>
          </a:stretch>
        </p:blipFill>
        <p:spPr bwMode="auto">
          <a:xfrm>
            <a:off x="209051" y="692696"/>
            <a:ext cx="8725897" cy="5328591"/>
          </a:xfrm>
          <a:prstGeom prst="rect">
            <a:avLst/>
          </a:prstGeom>
          <a:noFill/>
          <a:ln w="9525">
            <a:noFill/>
            <a:miter lim="800000"/>
            <a:headEnd/>
            <a:tailEnd/>
          </a:ln>
        </p:spPr>
      </p:pic>
      <p:sp>
        <p:nvSpPr>
          <p:cNvPr id="5" name="ZoneTexte 4"/>
          <p:cNvSpPr txBox="1"/>
          <p:nvPr/>
        </p:nvSpPr>
        <p:spPr>
          <a:xfrm>
            <a:off x="4500563" y="3356992"/>
            <a:ext cx="1338828" cy="369332"/>
          </a:xfrm>
          <a:prstGeom prst="rect">
            <a:avLst/>
          </a:prstGeom>
          <a:noFill/>
        </p:spPr>
        <p:txBody>
          <a:bodyPr wrap="none" rtlCol="0">
            <a:spAutoFit/>
          </a:bodyPr>
          <a:lstStyle/>
          <a:p>
            <a:r>
              <a:rPr lang="fr-FR" dirty="0">
                <a:latin typeface="Arial Unicode MS" pitchFamily="34" charset="-128"/>
                <a:ea typeface="Arial Unicode MS" pitchFamily="34" charset="-128"/>
                <a:cs typeface="Arial Unicode MS" pitchFamily="34" charset="-128"/>
              </a:rPr>
              <a:t>Marc, 2014</a:t>
            </a:r>
          </a:p>
        </p:txBody>
      </p:sp>
      <p:sp>
        <p:nvSpPr>
          <p:cNvPr id="4" name="Rectangle 2"/>
          <p:cNvSpPr txBox="1">
            <a:spLocks noChangeArrowheads="1"/>
          </p:cNvSpPr>
          <p:nvPr/>
        </p:nvSpPr>
        <p:spPr>
          <a:xfrm>
            <a:off x="179513" y="0"/>
            <a:ext cx="8964488" cy="1143000"/>
          </a:xfrm>
          <a:prstGeom prst="rect">
            <a:avLst/>
          </a:prstGeom>
        </p:spPr>
        <p:txBody>
          <a:bodyP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FR" sz="4400" b="1" i="0" u="none" strike="noStrike" kern="1200" cap="none" spc="0" normalizeH="0" baseline="0" noProof="0" dirty="0">
                <a:ln>
                  <a:noFill/>
                </a:ln>
                <a:solidFill>
                  <a:schemeClr val="tx2"/>
                </a:solidFill>
                <a:effectLst/>
                <a:uLnTx/>
                <a:uFillTx/>
                <a:latin typeface="Arial Unicode MS" pitchFamily="34" charset="-128"/>
                <a:ea typeface="Arial Unicode MS" pitchFamily="34" charset="-128"/>
                <a:cs typeface="Arial Unicode MS" pitchFamily="34" charset="-128"/>
              </a:rPr>
              <a:t>Opérations groupées d’entretien</a:t>
            </a:r>
          </a:p>
        </p:txBody>
      </p:sp>
      <p:sp>
        <p:nvSpPr>
          <p:cNvPr id="6" name="ZoneTexte 5"/>
          <p:cNvSpPr txBox="1"/>
          <p:nvPr/>
        </p:nvSpPr>
        <p:spPr>
          <a:xfrm>
            <a:off x="179512" y="5661248"/>
            <a:ext cx="1544012" cy="369332"/>
          </a:xfrm>
          <a:prstGeom prst="rect">
            <a:avLst/>
          </a:prstGeom>
          <a:noFill/>
        </p:spPr>
        <p:txBody>
          <a:bodyPr wrap="none" rtlCol="0">
            <a:spAutoFit/>
          </a:bodyPr>
          <a:lstStyle/>
          <a:p>
            <a:r>
              <a:rPr lang="fr-FR" dirty="0">
                <a:solidFill>
                  <a:schemeClr val="tx2"/>
                </a:solidFill>
                <a:latin typeface="Arial Unicode MS" pitchFamily="34" charset="-128"/>
                <a:ea typeface="Arial Unicode MS" pitchFamily="34" charset="-128"/>
                <a:cs typeface="Arial Unicode MS" pitchFamily="34" charset="-128"/>
              </a:rPr>
              <a:t>L. 215-15 CE</a:t>
            </a:r>
          </a:p>
        </p:txBody>
      </p:sp>
      <p:sp>
        <p:nvSpPr>
          <p:cNvPr id="7" name="ZoneTexte 6"/>
          <p:cNvSpPr txBox="1"/>
          <p:nvPr/>
        </p:nvSpPr>
        <p:spPr>
          <a:xfrm>
            <a:off x="1475656" y="5661248"/>
            <a:ext cx="7488832" cy="646331"/>
          </a:xfrm>
          <a:prstGeom prst="rect">
            <a:avLst/>
          </a:prstGeom>
          <a:noFill/>
        </p:spPr>
        <p:txBody>
          <a:bodyPr wrap="square" rtlCol="0">
            <a:spAutoFit/>
          </a:bodyPr>
          <a:lstStyle/>
          <a:p>
            <a:pPr>
              <a:buFont typeface="Wingdings" pitchFamily="2" charset="2"/>
              <a:buChar char="Ø"/>
            </a:pPr>
            <a:r>
              <a:rPr lang="fr-FR" dirty="0">
                <a:solidFill>
                  <a:schemeClr val="tx2"/>
                </a:solidFill>
                <a:latin typeface="Arial Unicode MS" pitchFamily="34" charset="-128"/>
                <a:ea typeface="Arial Unicode MS" pitchFamily="34" charset="-128"/>
                <a:cs typeface="Arial Unicode MS" pitchFamily="34" charset="-128"/>
              </a:rPr>
              <a:t>Plans de gestion compatibles avec le SDAGE, 5 ans renouvelables, peut prévoir des opérations de restauration</a:t>
            </a:r>
          </a:p>
        </p:txBody>
      </p:sp>
    </p:spTree>
    <p:extLst>
      <p:ext uri="{BB962C8B-B14F-4D97-AF65-F5344CB8AC3E}">
        <p14:creationId xmlns:p14="http://schemas.microsoft.com/office/powerpoint/2010/main" val="32834507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Text Box 3"/>
          <p:cNvSpPr txBox="1">
            <a:spLocks noChangeArrowheads="1"/>
          </p:cNvSpPr>
          <p:nvPr/>
        </p:nvSpPr>
        <p:spPr bwMode="auto">
          <a:xfrm>
            <a:off x="7938" y="333375"/>
            <a:ext cx="9144000" cy="492125"/>
          </a:xfrm>
          <a:prstGeom prst="rect">
            <a:avLst/>
          </a:prstGeom>
          <a:noFill/>
          <a:ln w="9525">
            <a:noFill/>
            <a:miter lim="800000"/>
            <a:headEnd/>
            <a:tailEnd/>
          </a:ln>
        </p:spPr>
        <p:txBody>
          <a:bodyPr>
            <a:spAutoFit/>
          </a:bodyPr>
          <a:lstStyle/>
          <a:p>
            <a:pPr algn="ctr" eaLnBrk="0" hangingPunct="0">
              <a:spcBef>
                <a:spcPct val="20000"/>
              </a:spcBef>
            </a:pPr>
            <a:r>
              <a:rPr lang="fr-FR" sz="2600" b="1">
                <a:solidFill>
                  <a:srgbClr val="000099"/>
                </a:solidFill>
                <a:latin typeface="Verdana" pitchFamily="34" charset="0"/>
              </a:rPr>
              <a:t>Compétence GEMAPI</a:t>
            </a:r>
            <a:endParaRPr lang="fr-FR" b="1">
              <a:solidFill>
                <a:srgbClr val="000099"/>
              </a:solidFill>
              <a:latin typeface="Verdana" pitchFamily="34" charset="0"/>
            </a:endParaRPr>
          </a:p>
        </p:txBody>
      </p:sp>
      <p:sp>
        <p:nvSpPr>
          <p:cNvPr id="243715" name="ZoneTexte 4"/>
          <p:cNvSpPr txBox="1">
            <a:spLocks noChangeArrowheads="1"/>
          </p:cNvSpPr>
          <p:nvPr/>
        </p:nvSpPr>
        <p:spPr bwMode="auto">
          <a:xfrm>
            <a:off x="220663" y="1838325"/>
            <a:ext cx="8424862" cy="1476375"/>
          </a:xfrm>
          <a:prstGeom prst="rect">
            <a:avLst/>
          </a:prstGeom>
          <a:noFill/>
          <a:ln w="9525">
            <a:noFill/>
            <a:miter lim="800000"/>
            <a:headEnd/>
            <a:tailEnd/>
          </a:ln>
        </p:spPr>
        <p:txBody>
          <a:bodyPr>
            <a:spAutoFit/>
          </a:bodyPr>
          <a:lstStyle/>
          <a:p>
            <a:pPr lvl="1" algn="just">
              <a:buFont typeface="Wingdings" pitchFamily="2" charset="2"/>
              <a:buChar char="q"/>
            </a:pPr>
            <a:r>
              <a:rPr lang="fr-FR" altLang="fr-FR" b="1" u="sng">
                <a:solidFill>
                  <a:srgbClr val="002060"/>
                </a:solidFill>
                <a:latin typeface="Verdana" pitchFamily="34" charset="0"/>
              </a:rPr>
              <a:t> La compétence GEMAPI, 4 éléments</a:t>
            </a:r>
          </a:p>
          <a:p>
            <a:pPr lvl="1" algn="just">
              <a:buFont typeface="Wingdings" pitchFamily="2" charset="2"/>
              <a:buChar char="q"/>
            </a:pPr>
            <a:endParaRPr lang="fr-FR" altLang="fr-FR" b="1" u="sng">
              <a:solidFill>
                <a:srgbClr val="002060"/>
              </a:solidFill>
              <a:latin typeface="Verdana" pitchFamily="34" charset="0"/>
            </a:endParaRPr>
          </a:p>
          <a:p>
            <a:pPr lvl="1" algn="just">
              <a:buFont typeface="Wingdings" pitchFamily="2" charset="2"/>
              <a:buChar char="q"/>
            </a:pPr>
            <a:endParaRPr lang="fr-FR" altLang="fr-FR" b="1" u="sng">
              <a:solidFill>
                <a:srgbClr val="002060"/>
              </a:solidFill>
              <a:latin typeface="Verdana" pitchFamily="34" charset="0"/>
            </a:endParaRPr>
          </a:p>
          <a:p>
            <a:pPr lvl="1" algn="just">
              <a:buFont typeface="Wingdings" pitchFamily="2" charset="2"/>
              <a:buChar char="q"/>
            </a:pPr>
            <a:endParaRPr lang="fr-FR" altLang="fr-FR" b="1" u="sng">
              <a:solidFill>
                <a:srgbClr val="002060"/>
              </a:solidFill>
              <a:latin typeface="Verdana" pitchFamily="34" charset="0"/>
            </a:endParaRPr>
          </a:p>
          <a:p>
            <a:pPr lvl="1" algn="just">
              <a:buFont typeface="Wingdings" pitchFamily="2" charset="2"/>
              <a:buChar char="q"/>
            </a:pPr>
            <a:endParaRPr lang="fr-FR" altLang="fr-FR" b="1" u="sng">
              <a:solidFill>
                <a:srgbClr val="002060"/>
              </a:solidFill>
              <a:latin typeface="Verdana" pitchFamily="34" charset="0"/>
            </a:endParaRPr>
          </a:p>
        </p:txBody>
      </p:sp>
      <p:sp>
        <p:nvSpPr>
          <p:cNvPr id="243716" name="Rectangle 5"/>
          <p:cNvSpPr>
            <a:spLocks noChangeArrowheads="1"/>
          </p:cNvSpPr>
          <p:nvPr/>
        </p:nvSpPr>
        <p:spPr bwMode="auto">
          <a:xfrm>
            <a:off x="771525" y="2384425"/>
            <a:ext cx="7200900" cy="706438"/>
          </a:xfrm>
          <a:prstGeom prst="rect">
            <a:avLst/>
          </a:prstGeom>
          <a:noFill/>
          <a:ln w="9525">
            <a:noFill/>
            <a:miter lim="800000"/>
            <a:headEnd/>
            <a:tailEnd/>
          </a:ln>
        </p:spPr>
        <p:txBody>
          <a:bodyPr>
            <a:spAutoFit/>
          </a:bodyPr>
          <a:lstStyle/>
          <a:p>
            <a:pPr algn="just"/>
            <a:r>
              <a:rPr lang="fr-FR" altLang="fr-FR" sz="2000" b="1">
                <a:solidFill>
                  <a:srgbClr val="002060"/>
                </a:solidFill>
                <a:latin typeface="Verdana" pitchFamily="34" charset="0"/>
              </a:rPr>
              <a:t>1° 	</a:t>
            </a:r>
            <a:r>
              <a:rPr lang="fr-FR" altLang="fr-FR" sz="2000">
                <a:solidFill>
                  <a:srgbClr val="002060"/>
                </a:solidFill>
                <a:latin typeface="Verdana" pitchFamily="34" charset="0"/>
              </a:rPr>
              <a:t>L'aménagement d'un bassin</a:t>
            </a:r>
          </a:p>
          <a:p>
            <a:pPr algn="just"/>
            <a:r>
              <a:rPr lang="fr-FR" altLang="fr-FR" sz="2000">
                <a:solidFill>
                  <a:srgbClr val="002060"/>
                </a:solidFill>
                <a:latin typeface="Verdana" pitchFamily="34" charset="0"/>
              </a:rPr>
              <a:t>	ou d'une fraction de bassin hydrographique ;</a:t>
            </a:r>
          </a:p>
        </p:txBody>
      </p:sp>
      <p:sp>
        <p:nvSpPr>
          <p:cNvPr id="243717" name="Rectangle 6"/>
          <p:cNvSpPr>
            <a:spLocks noChangeArrowheads="1"/>
          </p:cNvSpPr>
          <p:nvPr/>
        </p:nvSpPr>
        <p:spPr bwMode="auto">
          <a:xfrm>
            <a:off x="696913" y="3090863"/>
            <a:ext cx="7766050" cy="708025"/>
          </a:xfrm>
          <a:prstGeom prst="rect">
            <a:avLst/>
          </a:prstGeom>
          <a:noFill/>
          <a:ln w="9525">
            <a:noFill/>
            <a:miter lim="800000"/>
            <a:headEnd/>
            <a:tailEnd/>
          </a:ln>
        </p:spPr>
        <p:txBody>
          <a:bodyPr>
            <a:spAutoFit/>
          </a:bodyPr>
          <a:lstStyle/>
          <a:p>
            <a:pPr algn="just"/>
            <a:r>
              <a:rPr lang="fr-FR" altLang="fr-FR" b="1">
                <a:solidFill>
                  <a:srgbClr val="002060"/>
                </a:solidFill>
                <a:latin typeface="Verdana" pitchFamily="34" charset="0"/>
              </a:rPr>
              <a:t> 2° 	</a:t>
            </a:r>
            <a:r>
              <a:rPr lang="fr-FR" altLang="fr-FR" sz="2000">
                <a:solidFill>
                  <a:srgbClr val="002060"/>
                </a:solidFill>
                <a:latin typeface="Verdana" pitchFamily="34" charset="0"/>
              </a:rPr>
              <a:t>L'entretien et l'aménagement d'un cours d'eau, 	canal, lac ou plan d'eau, y compris les accès ;</a:t>
            </a:r>
          </a:p>
        </p:txBody>
      </p:sp>
      <p:sp>
        <p:nvSpPr>
          <p:cNvPr id="243718" name="Rectangle 7"/>
          <p:cNvSpPr>
            <a:spLocks noChangeArrowheads="1"/>
          </p:cNvSpPr>
          <p:nvPr/>
        </p:nvSpPr>
        <p:spPr bwMode="auto">
          <a:xfrm>
            <a:off x="781050" y="3833813"/>
            <a:ext cx="8126413" cy="400050"/>
          </a:xfrm>
          <a:prstGeom prst="rect">
            <a:avLst/>
          </a:prstGeom>
          <a:noFill/>
          <a:ln w="9525">
            <a:noFill/>
            <a:miter lim="800000"/>
            <a:headEnd/>
            <a:tailEnd/>
          </a:ln>
        </p:spPr>
        <p:txBody>
          <a:bodyPr>
            <a:spAutoFit/>
          </a:bodyPr>
          <a:lstStyle/>
          <a:p>
            <a:pPr algn="just"/>
            <a:r>
              <a:rPr lang="fr-FR" altLang="fr-FR" b="1">
                <a:solidFill>
                  <a:srgbClr val="002060"/>
                </a:solidFill>
                <a:latin typeface="Verdana" pitchFamily="34" charset="0"/>
              </a:rPr>
              <a:t>5° 	</a:t>
            </a:r>
            <a:r>
              <a:rPr lang="fr-FR" altLang="fr-FR" sz="2000">
                <a:solidFill>
                  <a:srgbClr val="002060"/>
                </a:solidFill>
              </a:rPr>
              <a:t> </a:t>
            </a:r>
            <a:r>
              <a:rPr lang="fr-FR" altLang="fr-FR" sz="2000">
                <a:solidFill>
                  <a:srgbClr val="002060"/>
                </a:solidFill>
                <a:latin typeface="Verdana" pitchFamily="34" charset="0"/>
              </a:rPr>
              <a:t>La défense contre les inondations et contre la mer ;</a:t>
            </a:r>
          </a:p>
        </p:txBody>
      </p:sp>
      <p:sp>
        <p:nvSpPr>
          <p:cNvPr id="243719" name="Rectangle 8"/>
          <p:cNvSpPr>
            <a:spLocks noChangeArrowheads="1"/>
          </p:cNvSpPr>
          <p:nvPr/>
        </p:nvSpPr>
        <p:spPr bwMode="auto">
          <a:xfrm>
            <a:off x="781050" y="4437063"/>
            <a:ext cx="7766050" cy="1016000"/>
          </a:xfrm>
          <a:prstGeom prst="rect">
            <a:avLst/>
          </a:prstGeom>
          <a:noFill/>
          <a:ln w="9525">
            <a:noFill/>
            <a:miter lim="800000"/>
            <a:headEnd/>
            <a:tailEnd/>
          </a:ln>
        </p:spPr>
        <p:txBody>
          <a:bodyPr>
            <a:spAutoFit/>
          </a:bodyPr>
          <a:lstStyle/>
          <a:p>
            <a:pPr algn="just"/>
            <a:r>
              <a:rPr lang="fr-FR" altLang="fr-FR" b="1">
                <a:solidFill>
                  <a:srgbClr val="002060"/>
                </a:solidFill>
                <a:latin typeface="Verdana" pitchFamily="34" charset="0"/>
              </a:rPr>
              <a:t>8° 	</a:t>
            </a:r>
            <a:r>
              <a:rPr lang="fr-FR" altLang="fr-FR" sz="2000">
                <a:solidFill>
                  <a:srgbClr val="002060"/>
                </a:solidFill>
                <a:latin typeface="Verdana" pitchFamily="34" charset="0"/>
              </a:rPr>
              <a:t>La</a:t>
            </a:r>
            <a:r>
              <a:rPr lang="fr-FR" altLang="fr-FR" sz="2000">
                <a:solidFill>
                  <a:srgbClr val="002060"/>
                </a:solidFill>
              </a:rPr>
              <a:t> </a:t>
            </a:r>
            <a:r>
              <a:rPr lang="fr-FR" altLang="fr-FR" sz="2000">
                <a:solidFill>
                  <a:srgbClr val="002060"/>
                </a:solidFill>
                <a:latin typeface="Verdana" pitchFamily="34" charset="0"/>
              </a:rPr>
              <a:t>protection et la restauration des sites,</a:t>
            </a:r>
          </a:p>
          <a:p>
            <a:pPr algn="just"/>
            <a:r>
              <a:rPr lang="fr-FR" altLang="fr-FR" sz="2000">
                <a:solidFill>
                  <a:srgbClr val="002060"/>
                </a:solidFill>
                <a:latin typeface="Verdana" pitchFamily="34" charset="0"/>
              </a:rPr>
              <a:t>	des écosystèmes aquatiques et des zones humides 	ainsi que des formations boisées riveraines ;</a:t>
            </a:r>
          </a:p>
        </p:txBody>
      </p:sp>
    </p:spTree>
    <p:extLst>
      <p:ext uri="{BB962C8B-B14F-4D97-AF65-F5344CB8AC3E}">
        <p14:creationId xmlns:p14="http://schemas.microsoft.com/office/powerpoint/2010/main" val="1902271473"/>
      </p:ext>
    </p:extLst>
  </p:cSld>
  <p:clrMapOvr>
    <a:masterClrMapping/>
  </p:clrMapOvr>
  <p:transition spd="slow"/>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1"/>
          <p:cNvSpPr>
            <a:spLocks noChangeArrowheads="1"/>
          </p:cNvSpPr>
          <p:nvPr/>
        </p:nvSpPr>
        <p:spPr bwMode="auto">
          <a:xfrm>
            <a:off x="0" y="-1"/>
            <a:ext cx="1588" cy="45719"/>
          </a:xfrm>
          <a:custGeom>
            <a:avLst/>
            <a:gdLst>
              <a:gd name="T0" fmla="*/ 1588 w 1588"/>
              <a:gd name="T1" fmla="*/ 794 h 1588"/>
              <a:gd name="T2" fmla="*/ 794 w 1588"/>
              <a:gd name="T3" fmla="*/ 1588 h 1588"/>
              <a:gd name="T4" fmla="*/ 0 w 1588"/>
              <a:gd name="T5" fmla="*/ 794 h 1588"/>
              <a:gd name="T6" fmla="*/ 794 w 1588"/>
              <a:gd name="T7" fmla="*/ 0 h 1588"/>
              <a:gd name="T8" fmla="*/ 0 60000 65536"/>
              <a:gd name="T9" fmla="*/ 5898240 60000 65536"/>
              <a:gd name="T10" fmla="*/ 11796480 60000 65536"/>
              <a:gd name="T11" fmla="*/ 17694720 60000 65536"/>
              <a:gd name="T12" fmla="*/ 0 w 1588"/>
              <a:gd name="T13" fmla="*/ 0 h 1588"/>
              <a:gd name="T14" fmla="*/ 1588 w 1588"/>
              <a:gd name="T15" fmla="*/ 1588 h 1588"/>
            </a:gdLst>
            <a:ahLst/>
            <a:cxnLst>
              <a:cxn ang="T8">
                <a:pos x="T0" y="T1"/>
              </a:cxn>
              <a:cxn ang="T9">
                <a:pos x="T2" y="T3"/>
              </a:cxn>
              <a:cxn ang="T10">
                <a:pos x="T4" y="T5"/>
              </a:cxn>
              <a:cxn ang="T11">
                <a:pos x="T6" y="T7"/>
              </a:cxn>
            </a:cxnLst>
            <a:rect l="T12" t="T13" r="T14" b="T15"/>
            <a:pathLst>
              <a:path w="1588" h="1588">
                <a:moveTo>
                  <a:pt x="0" y="0"/>
                </a:moveTo>
                <a:lnTo>
                  <a:pt x="2" y="0"/>
                </a:lnTo>
                <a:lnTo>
                  <a:pt x="2" y="2"/>
                </a:lnTo>
                <a:lnTo>
                  <a:pt x="0" y="2"/>
                </a:lnTo>
                <a:close/>
              </a:path>
            </a:pathLst>
          </a:custGeom>
          <a:noFill/>
          <a:ln w="9525">
            <a:noFill/>
            <a:round/>
            <a:headEnd/>
            <a:tailEnd/>
          </a:ln>
        </p:spPr>
        <p:txBody>
          <a:bodyPr lIns="90000" tIns="45000" rIns="90000" bIns="45000"/>
          <a:lstStyle/>
          <a:p>
            <a:endParaRPr lang="fr-FR">
              <a:solidFill>
                <a:srgbClr val="0066FF"/>
              </a:solidFill>
              <a:latin typeface="Calibri" panose="020F0502020204030204" pitchFamily="34" charset="0"/>
            </a:endParaRPr>
          </a:p>
        </p:txBody>
      </p:sp>
      <p:sp>
        <p:nvSpPr>
          <p:cNvPr id="6" name="AutoShape 2"/>
          <p:cNvSpPr>
            <a:spLocks noChangeArrowheads="1"/>
          </p:cNvSpPr>
          <p:nvPr/>
        </p:nvSpPr>
        <p:spPr bwMode="auto">
          <a:xfrm>
            <a:off x="4176713" y="250825"/>
            <a:ext cx="5903912" cy="1360423"/>
          </a:xfrm>
          <a:custGeom>
            <a:avLst/>
            <a:gdLst>
              <a:gd name="T0" fmla="*/ 5903912 w 5903912"/>
              <a:gd name="T1" fmla="*/ 649288 h 1298575"/>
              <a:gd name="T2" fmla="*/ 2951956 w 5903912"/>
              <a:gd name="T3" fmla="*/ 1298575 h 1298575"/>
              <a:gd name="T4" fmla="*/ 0 w 5903912"/>
              <a:gd name="T5" fmla="*/ 649288 h 1298575"/>
              <a:gd name="T6" fmla="*/ 2951956 w 5903912"/>
              <a:gd name="T7" fmla="*/ 0 h 1298575"/>
              <a:gd name="T8" fmla="*/ 0 60000 65536"/>
              <a:gd name="T9" fmla="*/ 5898240 60000 65536"/>
              <a:gd name="T10" fmla="*/ 11796480 60000 65536"/>
              <a:gd name="T11" fmla="*/ 17694720 60000 65536"/>
              <a:gd name="T12" fmla="*/ 0 w 5903912"/>
              <a:gd name="T13" fmla="*/ 0 h 1298575"/>
              <a:gd name="T14" fmla="*/ 5903912 w 5903912"/>
              <a:gd name="T15" fmla="*/ 1298575 h 1298575"/>
            </a:gdLst>
            <a:ahLst/>
            <a:cxnLst>
              <a:cxn ang="T8">
                <a:pos x="T0" y="T1"/>
              </a:cxn>
              <a:cxn ang="T9">
                <a:pos x="T2" y="T3"/>
              </a:cxn>
              <a:cxn ang="T10">
                <a:pos x="T4" y="T5"/>
              </a:cxn>
              <a:cxn ang="T11">
                <a:pos x="T6" y="T7"/>
              </a:cxn>
            </a:cxnLst>
            <a:rect l="T12" t="T13" r="T14" b="T15"/>
            <a:pathLst>
              <a:path w="5903912" h="1298575">
                <a:moveTo>
                  <a:pt x="0" y="0"/>
                </a:moveTo>
                <a:lnTo>
                  <a:pt x="16399" y="0"/>
                </a:lnTo>
                <a:lnTo>
                  <a:pt x="16399" y="3606"/>
                </a:lnTo>
                <a:lnTo>
                  <a:pt x="0" y="3606"/>
                </a:lnTo>
                <a:close/>
              </a:path>
            </a:pathLst>
          </a:custGeom>
          <a:noFill/>
          <a:ln w="9525">
            <a:noFill/>
            <a:round/>
            <a:headEnd/>
            <a:tailEnd/>
          </a:ln>
        </p:spPr>
        <p:txBody>
          <a:bodyPr lIns="0" tIns="36360" rIns="0" bIns="0"/>
          <a:lstStyle/>
          <a:p>
            <a:pPr>
              <a:tabLst>
                <a:tab pos="723900" algn="l"/>
                <a:tab pos="1447800" algn="l"/>
                <a:tab pos="2171700" algn="l"/>
                <a:tab pos="2895600" algn="l"/>
                <a:tab pos="3619500" algn="l"/>
                <a:tab pos="4343400" algn="l"/>
                <a:tab pos="5067300" algn="l"/>
                <a:tab pos="5791200" algn="l"/>
              </a:tabLst>
            </a:pPr>
            <a:r>
              <a:rPr lang="fr-FR" sz="1000" b="1">
                <a:solidFill>
                  <a:srgbClr val="0066FF"/>
                </a:solidFill>
                <a:latin typeface="Calibri" panose="020F0502020204030204" pitchFamily="34" charset="0"/>
              </a:rPr>
              <a:t> </a:t>
            </a:r>
          </a:p>
          <a:p>
            <a:pPr algn="ctr">
              <a:tabLst>
                <a:tab pos="723900" algn="l"/>
                <a:tab pos="1447800" algn="l"/>
                <a:tab pos="2171700" algn="l"/>
                <a:tab pos="2895600" algn="l"/>
                <a:tab pos="3619500" algn="l"/>
                <a:tab pos="4343400" algn="l"/>
                <a:tab pos="5067300" algn="l"/>
                <a:tab pos="5791200" algn="l"/>
              </a:tabLst>
            </a:pPr>
            <a:endParaRPr lang="fr-FR" sz="1000">
              <a:solidFill>
                <a:srgbClr val="0066FF"/>
              </a:solidFill>
              <a:latin typeface="Calibri" panose="020F0502020204030204" pitchFamily="34" charset="0"/>
            </a:endParaRPr>
          </a:p>
        </p:txBody>
      </p:sp>
      <p:sp>
        <p:nvSpPr>
          <p:cNvPr id="7" name="Line 3"/>
          <p:cNvSpPr>
            <a:spLocks noChangeShapeType="1"/>
          </p:cNvSpPr>
          <p:nvPr/>
        </p:nvSpPr>
        <p:spPr bwMode="auto">
          <a:xfrm>
            <a:off x="4242117" y="3429000"/>
            <a:ext cx="4279900" cy="3326"/>
          </a:xfrm>
          <a:prstGeom prst="line">
            <a:avLst/>
          </a:prstGeom>
          <a:noFill/>
          <a:ln w="9525">
            <a:noFill/>
            <a:round/>
            <a:headEnd/>
            <a:tailEnd/>
          </a:ln>
        </p:spPr>
        <p:txBody>
          <a:bodyPr/>
          <a:lstStyle/>
          <a:p>
            <a:endParaRPr lang="fr-FR">
              <a:solidFill>
                <a:srgbClr val="0066FF"/>
              </a:solidFill>
              <a:latin typeface="Calibri" panose="020F0502020204030204" pitchFamily="34" charset="0"/>
            </a:endParaRPr>
          </a:p>
        </p:txBody>
      </p:sp>
      <p:sp>
        <p:nvSpPr>
          <p:cNvPr id="8" name="AutoShape 4"/>
          <p:cNvSpPr>
            <a:spLocks noChangeArrowheads="1"/>
          </p:cNvSpPr>
          <p:nvPr/>
        </p:nvSpPr>
        <p:spPr bwMode="auto">
          <a:xfrm>
            <a:off x="4191000" y="2819400"/>
            <a:ext cx="4768850" cy="1124262"/>
          </a:xfrm>
          <a:custGeom>
            <a:avLst/>
            <a:gdLst>
              <a:gd name="T0" fmla="*/ 4768850 w 4768850"/>
              <a:gd name="T1" fmla="*/ 536575 h 1073150"/>
              <a:gd name="T2" fmla="*/ 2384425 w 4768850"/>
              <a:gd name="T3" fmla="*/ 1073150 h 1073150"/>
              <a:gd name="T4" fmla="*/ 0 w 4768850"/>
              <a:gd name="T5" fmla="*/ 536575 h 1073150"/>
              <a:gd name="T6" fmla="*/ 2384425 w 4768850"/>
              <a:gd name="T7" fmla="*/ 0 h 1073150"/>
              <a:gd name="T8" fmla="*/ 0 60000 65536"/>
              <a:gd name="T9" fmla="*/ 5898240 60000 65536"/>
              <a:gd name="T10" fmla="*/ 11796480 60000 65536"/>
              <a:gd name="T11" fmla="*/ 17694720 60000 65536"/>
              <a:gd name="T12" fmla="*/ 0 w 4768850"/>
              <a:gd name="T13" fmla="*/ 0 h 1073150"/>
              <a:gd name="T14" fmla="*/ 4768850 w 4768850"/>
              <a:gd name="T15" fmla="*/ 1073150 h 1073150"/>
            </a:gdLst>
            <a:ahLst/>
            <a:cxnLst>
              <a:cxn ang="T8">
                <a:pos x="T0" y="T1"/>
              </a:cxn>
              <a:cxn ang="T9">
                <a:pos x="T2" y="T3"/>
              </a:cxn>
              <a:cxn ang="T10">
                <a:pos x="T4" y="T5"/>
              </a:cxn>
              <a:cxn ang="T11">
                <a:pos x="T6" y="T7"/>
              </a:cxn>
            </a:cxnLst>
            <a:rect l="T12" t="T13" r="T14" b="T15"/>
            <a:pathLst>
              <a:path w="4768850" h="1073150">
                <a:moveTo>
                  <a:pt x="0" y="0"/>
                </a:moveTo>
                <a:lnTo>
                  <a:pt x="13246" y="0"/>
                </a:lnTo>
                <a:lnTo>
                  <a:pt x="13246" y="2980"/>
                </a:lnTo>
                <a:lnTo>
                  <a:pt x="0" y="2980"/>
                </a:lnTo>
                <a:close/>
              </a:path>
            </a:pathLst>
          </a:custGeom>
          <a:noFill/>
          <a:ln w="9525">
            <a:noFill/>
            <a:round/>
            <a:headEnd/>
            <a:tailEnd/>
          </a:ln>
        </p:spPr>
        <p:txBody>
          <a:bodyPr lIns="0" tIns="41040" rIns="0" bIns="0" anchor="ctr"/>
          <a:lstStyle/>
          <a:p>
            <a:pPr algn="ctr">
              <a:lnSpc>
                <a:spcPct val="87000"/>
              </a:lnSpc>
              <a:tabLst>
                <a:tab pos="723900" algn="l"/>
                <a:tab pos="1447800" algn="l"/>
                <a:tab pos="2171700" algn="l"/>
                <a:tab pos="2895600" algn="l"/>
                <a:tab pos="3619500" algn="l"/>
                <a:tab pos="4343400" algn="l"/>
              </a:tabLst>
            </a:pPr>
            <a:endParaRPr lang="fr-FR">
              <a:solidFill>
                <a:srgbClr val="0066FF"/>
              </a:solidFill>
              <a:latin typeface="Calibri" panose="020F0502020204030204" pitchFamily="34" charset="0"/>
            </a:endParaRPr>
          </a:p>
          <a:p>
            <a:pPr algn="ctr">
              <a:lnSpc>
                <a:spcPct val="87000"/>
              </a:lnSpc>
              <a:tabLst>
                <a:tab pos="723900" algn="l"/>
                <a:tab pos="1447800" algn="l"/>
                <a:tab pos="2171700" algn="l"/>
                <a:tab pos="2895600" algn="l"/>
                <a:tab pos="3619500" algn="l"/>
                <a:tab pos="4343400" algn="l"/>
              </a:tabLst>
            </a:pPr>
            <a:endParaRPr lang="fr-FR">
              <a:solidFill>
                <a:srgbClr val="0066FF"/>
              </a:solidFill>
              <a:latin typeface="Calibri" panose="020F0502020204030204" pitchFamily="34" charset="0"/>
            </a:endParaRPr>
          </a:p>
          <a:p>
            <a:pPr algn="ctr">
              <a:lnSpc>
                <a:spcPct val="87000"/>
              </a:lnSpc>
              <a:tabLst>
                <a:tab pos="723900" algn="l"/>
                <a:tab pos="1447800" algn="l"/>
                <a:tab pos="2171700" algn="l"/>
                <a:tab pos="2895600" algn="l"/>
                <a:tab pos="3619500" algn="l"/>
                <a:tab pos="4343400" algn="l"/>
              </a:tabLst>
            </a:pPr>
            <a:endParaRPr lang="fr-FR">
              <a:solidFill>
                <a:srgbClr val="0066FF"/>
              </a:solidFill>
              <a:latin typeface="Calibri" panose="020F0502020204030204" pitchFamily="34" charset="0"/>
            </a:endParaRPr>
          </a:p>
        </p:txBody>
      </p:sp>
      <p:sp>
        <p:nvSpPr>
          <p:cNvPr id="9" name="Line 5"/>
          <p:cNvSpPr>
            <a:spLocks noChangeShapeType="1"/>
          </p:cNvSpPr>
          <p:nvPr/>
        </p:nvSpPr>
        <p:spPr bwMode="auto">
          <a:xfrm>
            <a:off x="4191000" y="3930650"/>
            <a:ext cx="4876800" cy="1664"/>
          </a:xfrm>
          <a:prstGeom prst="line">
            <a:avLst/>
          </a:prstGeom>
          <a:noFill/>
          <a:ln w="9525">
            <a:noFill/>
            <a:round/>
            <a:headEnd/>
            <a:tailEnd/>
          </a:ln>
        </p:spPr>
        <p:txBody>
          <a:bodyPr/>
          <a:lstStyle/>
          <a:p>
            <a:endParaRPr lang="fr-FR">
              <a:solidFill>
                <a:srgbClr val="0066FF"/>
              </a:solidFill>
              <a:latin typeface="Calibri" panose="020F0502020204030204" pitchFamily="34" charset="0"/>
            </a:endParaRPr>
          </a:p>
        </p:txBody>
      </p:sp>
      <p:sp>
        <p:nvSpPr>
          <p:cNvPr id="10" name="AutoShape 11"/>
          <p:cNvSpPr>
            <a:spLocks noChangeArrowheads="1"/>
          </p:cNvSpPr>
          <p:nvPr/>
        </p:nvSpPr>
        <p:spPr bwMode="auto">
          <a:xfrm>
            <a:off x="4038600" y="2971800"/>
            <a:ext cx="4265613" cy="384179"/>
          </a:xfrm>
          <a:custGeom>
            <a:avLst/>
            <a:gdLst>
              <a:gd name="T0" fmla="*/ 4265613 w 4265613"/>
              <a:gd name="T1" fmla="*/ 183357 h 366713"/>
              <a:gd name="T2" fmla="*/ 2132807 w 4265613"/>
              <a:gd name="T3" fmla="*/ 366713 h 366713"/>
              <a:gd name="T4" fmla="*/ 0 w 4265613"/>
              <a:gd name="T5" fmla="*/ 183357 h 366713"/>
              <a:gd name="T6" fmla="*/ 2132807 w 4265613"/>
              <a:gd name="T7" fmla="*/ 0 h 366713"/>
              <a:gd name="T8" fmla="*/ 0 60000 65536"/>
              <a:gd name="T9" fmla="*/ 5898240 60000 65536"/>
              <a:gd name="T10" fmla="*/ 11796480 60000 65536"/>
              <a:gd name="T11" fmla="*/ 17694720 60000 65536"/>
              <a:gd name="T12" fmla="*/ 0 w 4265613"/>
              <a:gd name="T13" fmla="*/ 0 h 366713"/>
              <a:gd name="T14" fmla="*/ 4265613 w 4265613"/>
              <a:gd name="T15" fmla="*/ 366713 h 366713"/>
            </a:gdLst>
            <a:ahLst/>
            <a:cxnLst>
              <a:cxn ang="T8">
                <a:pos x="T0" y="T1"/>
              </a:cxn>
              <a:cxn ang="T9">
                <a:pos x="T2" y="T3"/>
              </a:cxn>
              <a:cxn ang="T10">
                <a:pos x="T4" y="T5"/>
              </a:cxn>
              <a:cxn ang="T11">
                <a:pos x="T6" y="T7"/>
              </a:cxn>
            </a:cxnLst>
            <a:rect l="T12" t="T13" r="T14" b="T15"/>
            <a:pathLst>
              <a:path w="4265613" h="366713">
                <a:moveTo>
                  <a:pt x="0" y="0"/>
                </a:moveTo>
                <a:lnTo>
                  <a:pt x="11852" y="0"/>
                </a:lnTo>
                <a:lnTo>
                  <a:pt x="11852" y="1018"/>
                </a:lnTo>
                <a:lnTo>
                  <a:pt x="0" y="1018"/>
                </a:lnTo>
                <a:close/>
              </a:path>
            </a:pathLst>
          </a:custGeom>
          <a:noFill/>
          <a:ln w="9525">
            <a:noFill/>
            <a:round/>
            <a:headEnd/>
            <a:tailEnd/>
          </a:ln>
        </p:spPr>
        <p:txBody>
          <a:bodyPr wrap="none" anchor="ctr"/>
          <a:lstStyle/>
          <a:p>
            <a:endParaRPr lang="fr-FR">
              <a:solidFill>
                <a:srgbClr val="0066FF"/>
              </a:solidFill>
              <a:latin typeface="Calibri" panose="020F0502020204030204" pitchFamily="34" charset="0"/>
            </a:endParaRPr>
          </a:p>
        </p:txBody>
      </p:sp>
      <p:sp>
        <p:nvSpPr>
          <p:cNvPr id="11" name="ZoneTexte 10"/>
          <p:cNvSpPr txBox="1"/>
          <p:nvPr/>
        </p:nvSpPr>
        <p:spPr>
          <a:xfrm rot="16200000">
            <a:off x="-474997" y="2139294"/>
            <a:ext cx="2263127" cy="954107"/>
          </a:xfrm>
          <a:prstGeom prst="rect">
            <a:avLst/>
          </a:prstGeom>
          <a:noFill/>
        </p:spPr>
        <p:txBody>
          <a:bodyPr wrap="square" rtlCol="0">
            <a:spAutoFit/>
          </a:bodyPr>
          <a:lstStyle/>
          <a:p>
            <a:pPr algn="ctr">
              <a:tabLst>
                <a:tab pos="723900" algn="l"/>
                <a:tab pos="1447800" algn="l"/>
                <a:tab pos="2171700" algn="l"/>
                <a:tab pos="2895600" algn="l"/>
                <a:tab pos="3619500" algn="l"/>
                <a:tab pos="4343400" algn="l"/>
                <a:tab pos="5067300" algn="l"/>
              </a:tabLst>
            </a:pPr>
            <a:r>
              <a:rPr lang="fr-FR" sz="1400" b="1" dirty="0">
                <a:solidFill>
                  <a:srgbClr val="0066FF"/>
                </a:solidFill>
                <a:latin typeface="Calibri" panose="020F0502020204030204" pitchFamily="34" charset="0"/>
              </a:rPr>
              <a:t>Compétences de « gestion des milieux aquatiques</a:t>
            </a:r>
          </a:p>
          <a:p>
            <a:pPr algn="ctr">
              <a:tabLst>
                <a:tab pos="723900" algn="l"/>
                <a:tab pos="1447800" algn="l"/>
                <a:tab pos="2171700" algn="l"/>
                <a:tab pos="2895600" algn="l"/>
                <a:tab pos="3619500" algn="l"/>
                <a:tab pos="4343400" algn="l"/>
                <a:tab pos="5067300" algn="l"/>
              </a:tabLst>
            </a:pPr>
            <a:r>
              <a:rPr lang="fr-FR" sz="1400" b="1" dirty="0">
                <a:solidFill>
                  <a:srgbClr val="0066FF"/>
                </a:solidFill>
                <a:latin typeface="Calibri" panose="020F0502020204030204" pitchFamily="34" charset="0"/>
              </a:rPr>
              <a:t> et de prévention des inondations »</a:t>
            </a:r>
            <a:endParaRPr lang="fr-FR" sz="1400" dirty="0">
              <a:solidFill>
                <a:srgbClr val="0066FF"/>
              </a:solidFill>
              <a:latin typeface="Calibri" panose="020F0502020204030204" pitchFamily="34" charset="0"/>
            </a:endParaRPr>
          </a:p>
        </p:txBody>
      </p:sp>
      <p:sp>
        <p:nvSpPr>
          <p:cNvPr id="12" name="ZoneTexte 11"/>
          <p:cNvSpPr txBox="1"/>
          <p:nvPr/>
        </p:nvSpPr>
        <p:spPr>
          <a:xfrm>
            <a:off x="-4638" y="129406"/>
            <a:ext cx="8964488" cy="1015663"/>
          </a:xfrm>
          <a:prstGeom prst="rect">
            <a:avLst/>
          </a:prstGeom>
          <a:noFill/>
        </p:spPr>
        <p:txBody>
          <a:bodyPr wrap="square" rtlCol="0">
            <a:spAutoFit/>
          </a:bodyPr>
          <a:lstStyle/>
          <a:p>
            <a:pPr algn="ctr">
              <a:tabLst>
                <a:tab pos="723900" algn="l"/>
                <a:tab pos="1447800" algn="l"/>
                <a:tab pos="2171700" algn="l"/>
                <a:tab pos="2895600" algn="l"/>
                <a:tab pos="3619500" algn="l"/>
                <a:tab pos="4343400" algn="l"/>
                <a:tab pos="5067300" algn="l"/>
              </a:tabLst>
            </a:pPr>
            <a:r>
              <a:rPr lang="fr-FR" sz="2000" b="1" dirty="0">
                <a:solidFill>
                  <a:srgbClr val="0066FF"/>
                </a:solidFill>
                <a:latin typeface="Calibri" panose="020F0502020204030204" pitchFamily="34" charset="0"/>
                <a:ea typeface="Verdana" panose="020B0604030504040204" pitchFamily="34" charset="0"/>
                <a:cs typeface="Verdana" panose="020B0604030504040204" pitchFamily="34" charset="0"/>
              </a:rPr>
              <a:t>Loi MAPAM du 27 janvier 2014 (article 56 à 59)</a:t>
            </a:r>
          </a:p>
          <a:p>
            <a:pPr algn="ctr">
              <a:tabLst>
                <a:tab pos="723900" algn="l"/>
                <a:tab pos="1447800" algn="l"/>
                <a:tab pos="2171700" algn="l"/>
                <a:tab pos="2895600" algn="l"/>
                <a:tab pos="3619500" algn="l"/>
                <a:tab pos="4343400" algn="l"/>
                <a:tab pos="5067300" algn="l"/>
              </a:tabLst>
            </a:pPr>
            <a:r>
              <a:rPr lang="fr-FR" sz="2000" b="1" dirty="0">
                <a:solidFill>
                  <a:srgbClr val="0066FF"/>
                </a:solidFill>
                <a:latin typeface="Calibri" panose="020F0502020204030204" pitchFamily="34" charset="0"/>
                <a:ea typeface="Verdana" panose="020B0604030504040204" pitchFamily="34" charset="0"/>
                <a:cs typeface="Verdana" panose="020B0604030504040204" pitchFamily="34" charset="0"/>
              </a:rPr>
              <a:t>Compétence GEMAPI</a:t>
            </a:r>
          </a:p>
          <a:p>
            <a:endParaRPr lang="fr-FR" sz="2000" dirty="0">
              <a:solidFill>
                <a:srgbClr val="0066FF"/>
              </a:solidFill>
              <a:latin typeface="Calibri" panose="020F0502020204030204" pitchFamily="34" charset="0"/>
            </a:endParaRPr>
          </a:p>
        </p:txBody>
      </p:sp>
      <p:sp>
        <p:nvSpPr>
          <p:cNvPr id="13" name="ZoneTexte 12"/>
          <p:cNvSpPr txBox="1"/>
          <p:nvPr/>
        </p:nvSpPr>
        <p:spPr>
          <a:xfrm>
            <a:off x="7884368" y="6211749"/>
            <a:ext cx="1368152" cy="307777"/>
          </a:xfrm>
          <a:prstGeom prst="rect">
            <a:avLst/>
          </a:prstGeom>
          <a:noFill/>
        </p:spPr>
        <p:txBody>
          <a:bodyPr wrap="square" rtlCol="0">
            <a:spAutoFit/>
          </a:bodyPr>
          <a:lstStyle/>
          <a:p>
            <a:r>
              <a:rPr lang="fr-FR" sz="1400" dirty="0">
                <a:solidFill>
                  <a:srgbClr val="0066FF"/>
                </a:solidFill>
                <a:latin typeface="Calibri" panose="020F0502020204030204" pitchFamily="34" charset="0"/>
              </a:rPr>
              <a:t>Marc, 2014</a:t>
            </a:r>
          </a:p>
        </p:txBody>
      </p:sp>
      <p:sp>
        <p:nvSpPr>
          <p:cNvPr id="14" name="ZoneTexte 13"/>
          <p:cNvSpPr txBox="1"/>
          <p:nvPr/>
        </p:nvSpPr>
        <p:spPr>
          <a:xfrm>
            <a:off x="3779912" y="3111351"/>
            <a:ext cx="1656184" cy="461665"/>
          </a:xfrm>
          <a:prstGeom prst="rect">
            <a:avLst/>
          </a:prstGeom>
          <a:solidFill>
            <a:schemeClr val="accent5"/>
          </a:solidFill>
          <a:ln>
            <a:solidFill>
              <a:srgbClr val="0066FF"/>
            </a:solidFill>
          </a:ln>
        </p:spPr>
        <p:txBody>
          <a:bodyPr wrap="square" rtlCol="0">
            <a:spAutoFit/>
          </a:bodyPr>
          <a:lstStyle/>
          <a:p>
            <a:r>
              <a:rPr lang="fr-FR" sz="2400" b="1" dirty="0">
                <a:solidFill>
                  <a:srgbClr val="0066FF"/>
                </a:solidFill>
                <a:latin typeface="Calibri" panose="020F0502020204030204" pitchFamily="34" charset="0"/>
              </a:rPr>
              <a:t>L 211-7 CE</a:t>
            </a:r>
          </a:p>
        </p:txBody>
      </p:sp>
      <p:sp>
        <p:nvSpPr>
          <p:cNvPr id="15" name="ZoneTexte 14"/>
          <p:cNvSpPr txBox="1"/>
          <p:nvPr/>
        </p:nvSpPr>
        <p:spPr>
          <a:xfrm>
            <a:off x="8172400" y="1556792"/>
            <a:ext cx="859531" cy="246221"/>
          </a:xfrm>
          <a:prstGeom prst="rect">
            <a:avLst/>
          </a:prstGeom>
          <a:noFill/>
        </p:spPr>
        <p:txBody>
          <a:bodyPr wrap="none" rtlCol="0">
            <a:spAutoFit/>
          </a:bodyPr>
          <a:lstStyle/>
          <a:p>
            <a:r>
              <a:rPr lang="fr-FR" sz="1000" b="1" i="1" dirty="0" err="1">
                <a:solidFill>
                  <a:schemeClr val="bg1"/>
                </a:solidFill>
              </a:rPr>
              <a:t>Synd</a:t>
            </a:r>
            <a:r>
              <a:rPr lang="fr-FR" sz="1000" b="1" i="1" dirty="0">
                <a:solidFill>
                  <a:schemeClr val="bg1"/>
                </a:solidFill>
              </a:rPr>
              <a:t> Mixte</a:t>
            </a:r>
          </a:p>
        </p:txBody>
      </p:sp>
      <p:pic>
        <p:nvPicPr>
          <p:cNvPr id="4" name="Image 3" descr="http://www.intersage-baiedumont.fr/wp-content/uploads/2014/07/compétence-gemapi.jpg"/>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692673" y="836712"/>
            <a:ext cx="8919887" cy="6021287"/>
          </a:xfrm>
          <a:prstGeom prst="rect">
            <a:avLst/>
          </a:prstGeom>
          <a:noFill/>
          <a:ln>
            <a:noFill/>
          </a:ln>
        </p:spPr>
      </p:pic>
    </p:spTree>
    <p:extLst>
      <p:ext uri="{BB962C8B-B14F-4D97-AF65-F5344CB8AC3E}">
        <p14:creationId xmlns:p14="http://schemas.microsoft.com/office/powerpoint/2010/main" val="360650528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07504" y="274638"/>
            <a:ext cx="8579296" cy="1143000"/>
          </a:xfrm>
        </p:spPr>
        <p:txBody>
          <a:bodyPr>
            <a:normAutofit fontScale="90000"/>
          </a:bodyPr>
          <a:lstStyle/>
          <a:p>
            <a:r>
              <a:rPr lang="fr-FR" dirty="0"/>
              <a:t>2 Maîtres d’ouvrage « opérationnels GEMAPI» sur le BV de la Sambre</a:t>
            </a:r>
            <a:br>
              <a:rPr lang="fr-FR" dirty="0"/>
            </a:br>
            <a:endParaRPr lang="fr-FR" dirty="0"/>
          </a:p>
        </p:txBody>
      </p:sp>
      <p:sp>
        <p:nvSpPr>
          <p:cNvPr id="3" name="Espace réservé du contenu 2"/>
          <p:cNvSpPr>
            <a:spLocks noGrp="1"/>
          </p:cNvSpPr>
          <p:nvPr>
            <p:ph idx="1"/>
          </p:nvPr>
        </p:nvSpPr>
        <p:spPr>
          <a:xfrm>
            <a:off x="457200" y="4005064"/>
            <a:ext cx="8229600" cy="2121099"/>
          </a:xfrm>
        </p:spPr>
        <p:txBody>
          <a:bodyPr>
            <a:normAutofit lnSpcReduction="10000"/>
          </a:bodyPr>
          <a:lstStyle/>
          <a:p>
            <a:pPr marL="0" indent="0">
              <a:buNone/>
            </a:pPr>
            <a:endParaRPr lang="fr-FR" dirty="0"/>
          </a:p>
          <a:p>
            <a:r>
              <a:rPr lang="fr-FR" dirty="0"/>
              <a:t>AMVS</a:t>
            </a:r>
          </a:p>
          <a:p>
            <a:r>
              <a:rPr lang="fr-FR" dirty="0"/>
              <a:t>SM Aménagement et Entretien des Cours d’eau de l’Avesnois</a:t>
            </a:r>
          </a:p>
          <a:p>
            <a:endParaRPr lang="fr-FR" dirty="0"/>
          </a:p>
        </p:txBody>
      </p:sp>
      <p:sp>
        <p:nvSpPr>
          <p:cNvPr id="4" name="ZoneTexte 3"/>
          <p:cNvSpPr txBox="1"/>
          <p:nvPr/>
        </p:nvSpPr>
        <p:spPr bwMode="auto">
          <a:xfrm>
            <a:off x="395536" y="1260212"/>
            <a:ext cx="3952621" cy="723275"/>
          </a:xfrm>
          <a:prstGeom prst="rect">
            <a:avLst/>
          </a:prstGeom>
          <a:noFill/>
          <a:ln w="9525">
            <a:solidFill>
              <a:schemeClr val="accent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tlCol="0">
            <a:spAutoFit/>
          </a:bodyPr>
          <a:lstStyle/>
          <a:p>
            <a:r>
              <a:rPr lang="fr-FR" sz="1400" dirty="0">
                <a:solidFill>
                  <a:schemeClr val="accent6"/>
                </a:solidFill>
              </a:rPr>
              <a:t>Positionnement SM PNR Avesnois en AMO</a:t>
            </a:r>
          </a:p>
          <a:p>
            <a:r>
              <a:rPr lang="fr-FR" sz="1400" dirty="0">
                <a:solidFill>
                  <a:schemeClr val="accent6"/>
                </a:solidFill>
              </a:rPr>
              <a:t> dans le cadre du SAGE SAMBRE</a:t>
            </a:r>
          </a:p>
          <a:p>
            <a:endParaRPr lang="fr-FR" sz="1300" b="1" dirty="0">
              <a:solidFill>
                <a:schemeClr val="accent6"/>
              </a:solidFill>
              <a:latin typeface="Verdana" pitchFamily="34" charset="0"/>
            </a:endParaRPr>
          </a:p>
        </p:txBody>
      </p:sp>
      <p:sp>
        <p:nvSpPr>
          <p:cNvPr id="5" name="Flèche vers le bas 4"/>
          <p:cNvSpPr/>
          <p:nvPr/>
        </p:nvSpPr>
        <p:spPr>
          <a:xfrm>
            <a:off x="755576" y="2488123"/>
            <a:ext cx="1728192" cy="94087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ZoneTexte 5"/>
          <p:cNvSpPr txBox="1"/>
          <p:nvPr/>
        </p:nvSpPr>
        <p:spPr bwMode="auto">
          <a:xfrm>
            <a:off x="4499993" y="1837293"/>
            <a:ext cx="4392488"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r>
              <a:rPr lang="fr-FR" sz="1300" b="1" dirty="0">
                <a:solidFill>
                  <a:srgbClr val="000099"/>
                </a:solidFill>
                <a:latin typeface="Verdana" pitchFamily="34" charset="0"/>
              </a:rPr>
              <a:t>Appuis en AMO du CEN, de l’EPF, de la FDAAPPMA 59…</a:t>
            </a:r>
          </a:p>
        </p:txBody>
      </p:sp>
      <p:cxnSp>
        <p:nvCxnSpPr>
          <p:cNvPr id="8" name="Connecteur droit avec flèche 7"/>
          <p:cNvCxnSpPr/>
          <p:nvPr/>
        </p:nvCxnSpPr>
        <p:spPr>
          <a:xfrm flipH="1">
            <a:off x="3419872" y="2488123"/>
            <a:ext cx="1800200" cy="1588949"/>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8237327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Les interventions actuelles en terme de trame bleue</a:t>
            </a:r>
          </a:p>
        </p:txBody>
      </p:sp>
      <p:pic>
        <p:nvPicPr>
          <p:cNvPr id="3" name="Picture 2" descr="C:\Users\sjourdan\PERSO\Animation_Equipe\rapports_activites\2015\cartes_CRA\entretien_ce201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03648" y="1340768"/>
            <a:ext cx="6336704" cy="479085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6012160" y="3432648"/>
            <a:ext cx="1872208" cy="129249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24924188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Rectangle 2"/>
          <p:cNvSpPr>
            <a:spLocks noGrp="1" noChangeArrowheads="1"/>
          </p:cNvSpPr>
          <p:nvPr>
            <p:ph type="title"/>
          </p:nvPr>
        </p:nvSpPr>
        <p:spPr>
          <a:noFill/>
        </p:spPr>
        <p:txBody>
          <a:bodyPr/>
          <a:lstStyle/>
          <a:p>
            <a:r>
              <a:rPr lang="fr-FR" dirty="0">
                <a:solidFill>
                  <a:schemeClr val="accent6"/>
                </a:solidFill>
                <a:effectLst/>
                <a:latin typeface="Arial" panose="020B0604020202020204" pitchFamily="34" charset="0"/>
                <a:cs typeface="Arial" panose="020B0604020202020204" pitchFamily="34" charset="0"/>
              </a:rPr>
              <a:t>Restauration écologique de la </a:t>
            </a:r>
            <a:r>
              <a:rPr lang="fr-FR" dirty="0" err="1">
                <a:solidFill>
                  <a:schemeClr val="accent6"/>
                </a:solidFill>
                <a:effectLst/>
                <a:latin typeface="Arial" panose="020B0604020202020204" pitchFamily="34" charset="0"/>
                <a:cs typeface="Arial" panose="020B0604020202020204" pitchFamily="34" charset="0"/>
              </a:rPr>
              <a:t>Tarsy</a:t>
            </a:r>
            <a:endParaRPr lang="fr-FR" dirty="0">
              <a:solidFill>
                <a:schemeClr val="accent6"/>
              </a:solidFill>
              <a:effectLst/>
              <a:latin typeface="Arial" panose="020B0604020202020204" pitchFamily="34" charset="0"/>
              <a:cs typeface="Arial" panose="020B0604020202020204" pitchFamily="34" charset="0"/>
            </a:endParaRPr>
          </a:p>
        </p:txBody>
      </p:sp>
      <p:sp>
        <p:nvSpPr>
          <p:cNvPr id="797701" name="Text Box 5"/>
          <p:cNvSpPr txBox="1">
            <a:spLocks noChangeArrowheads="1"/>
          </p:cNvSpPr>
          <p:nvPr/>
        </p:nvSpPr>
        <p:spPr bwMode="auto">
          <a:xfrm>
            <a:off x="2873375" y="6362700"/>
            <a:ext cx="2359941" cy="246221"/>
          </a:xfrm>
          <a:prstGeom prst="rect">
            <a:avLst/>
          </a:prstGeom>
          <a:noFill/>
          <a:ln>
            <a:noFill/>
          </a:ln>
          <a:effectLst/>
        </p:spPr>
        <p:txBody>
          <a:bodyPr wrap="none">
            <a:spAutoFit/>
          </a:bodyPr>
          <a:lstStyle/>
          <a:p>
            <a:pPr>
              <a:defRPr/>
            </a:pPr>
            <a:r>
              <a:rPr kumimoji="1" lang="fr-FR" sz="1000" b="1" dirty="0">
                <a:solidFill>
                  <a:schemeClr val="accent6"/>
                </a:solidFill>
                <a:latin typeface="Arial" panose="020B0604020202020204" pitchFamily="34" charset="0"/>
                <a:cs typeface="Arial" panose="020B0604020202020204" pitchFamily="34" charset="0"/>
              </a:rPr>
              <a:t>Réalisation : FDAAPPMA 59 / AMVS</a:t>
            </a:r>
          </a:p>
        </p:txBody>
      </p:sp>
      <p:pic>
        <p:nvPicPr>
          <p:cNvPr id="3074" name="Picture 2" descr="P:\_publicsao\sma\photos_terrain\leval_marpent_291015\P107000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59632" y="1296441"/>
            <a:ext cx="6755699" cy="50662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097461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62"/>
          <p:cNvSpPr txBox="1">
            <a:spLocks noChangeArrowheads="1"/>
          </p:cNvSpPr>
          <p:nvPr/>
        </p:nvSpPr>
        <p:spPr bwMode="auto">
          <a:xfrm>
            <a:off x="0" y="620713"/>
            <a:ext cx="9143999"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r>
              <a:rPr lang="fr-FR" sz="2600" b="1" dirty="0">
                <a:solidFill>
                  <a:srgbClr val="000099"/>
                </a:solidFill>
                <a:latin typeface="Verdana" pitchFamily="34" charset="0"/>
              </a:rPr>
              <a:t>Rétablissement de la continuité écologique</a:t>
            </a:r>
          </a:p>
        </p:txBody>
      </p:sp>
      <p:pic>
        <p:nvPicPr>
          <p:cNvPr id="3" name="Imag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3514" y="193556"/>
            <a:ext cx="9417514" cy="6664444"/>
          </a:xfrm>
          <a:prstGeom prst="rect">
            <a:avLst/>
          </a:prstGeom>
        </p:spPr>
      </p:pic>
      <p:cxnSp>
        <p:nvCxnSpPr>
          <p:cNvPr id="4" name="Connecteur droit avec flèche 3"/>
          <p:cNvCxnSpPr/>
          <p:nvPr/>
        </p:nvCxnSpPr>
        <p:spPr>
          <a:xfrm flipH="1">
            <a:off x="4716016" y="986919"/>
            <a:ext cx="360040" cy="366206"/>
          </a:xfrm>
          <a:prstGeom prst="straightConnector1">
            <a:avLst/>
          </a:prstGeom>
          <a:ln w="22225">
            <a:solidFill>
              <a:srgbClr val="FF0000"/>
            </a:solidFill>
            <a:headEnd w="lg" len="lg"/>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8395949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89334"/>
            <a:ext cx="9144000" cy="6079331"/>
          </a:xfrm>
          <a:prstGeom prst="rect">
            <a:avLst/>
          </a:prstGeom>
        </p:spPr>
      </p:pic>
      <p:sp>
        <p:nvSpPr>
          <p:cNvPr id="3" name="Text Box 62"/>
          <p:cNvSpPr txBox="1">
            <a:spLocks noChangeArrowheads="1"/>
          </p:cNvSpPr>
          <p:nvPr/>
        </p:nvSpPr>
        <p:spPr bwMode="auto">
          <a:xfrm>
            <a:off x="0" y="620713"/>
            <a:ext cx="9143999" cy="892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r>
              <a:rPr lang="fr-FR" sz="2600" b="1" dirty="0">
                <a:solidFill>
                  <a:srgbClr val="000099"/>
                </a:solidFill>
                <a:latin typeface="Verdana" pitchFamily="34" charset="0"/>
              </a:rPr>
              <a:t>Rétablissement de la continuité écologique</a:t>
            </a:r>
          </a:p>
          <a:p>
            <a:pPr algn="ctr"/>
            <a:endParaRPr lang="fr-FR" sz="2600" b="1" dirty="0">
              <a:solidFill>
                <a:srgbClr val="000099"/>
              </a:solidFill>
              <a:latin typeface="Verdana" pitchFamily="34" charset="0"/>
            </a:endParaRPr>
          </a:p>
        </p:txBody>
      </p:sp>
      <p:sp>
        <p:nvSpPr>
          <p:cNvPr id="4" name="ZoneTexte 3"/>
          <p:cNvSpPr txBox="1"/>
          <p:nvPr/>
        </p:nvSpPr>
        <p:spPr bwMode="auto">
          <a:xfrm>
            <a:off x="3203848" y="5877272"/>
            <a:ext cx="4196983"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tlCol="0">
            <a:spAutoFit/>
          </a:bodyPr>
          <a:lstStyle/>
          <a:p>
            <a:r>
              <a:rPr lang="fr-FR" sz="1300" b="1" dirty="0">
                <a:solidFill>
                  <a:srgbClr val="000099"/>
                </a:solidFill>
                <a:latin typeface="Verdana" pitchFamily="34" charset="0"/>
              </a:rPr>
              <a:t>Moulin de </a:t>
            </a:r>
            <a:r>
              <a:rPr lang="fr-FR" sz="1300" b="1" dirty="0" err="1">
                <a:solidFill>
                  <a:srgbClr val="000099"/>
                </a:solidFill>
                <a:latin typeface="Verdana" pitchFamily="34" charset="0"/>
              </a:rPr>
              <a:t>Fuchau</a:t>
            </a:r>
            <a:r>
              <a:rPr lang="fr-FR" sz="1300" b="1" dirty="0">
                <a:solidFill>
                  <a:srgbClr val="000099"/>
                </a:solidFill>
                <a:latin typeface="Verdana" pitchFamily="34" charset="0"/>
              </a:rPr>
              <a:t> (Saint-Hilaire sur </a:t>
            </a:r>
            <a:r>
              <a:rPr lang="fr-FR" sz="1300" b="1" dirty="0" err="1">
                <a:solidFill>
                  <a:srgbClr val="000099"/>
                </a:solidFill>
                <a:latin typeface="Verdana" pitchFamily="34" charset="0"/>
              </a:rPr>
              <a:t>Helpe</a:t>
            </a:r>
            <a:r>
              <a:rPr lang="fr-FR" sz="1300" b="1" dirty="0">
                <a:solidFill>
                  <a:srgbClr val="000099"/>
                </a:solidFill>
                <a:latin typeface="Verdana" pitchFamily="34" charset="0"/>
              </a:rPr>
              <a:t>)</a:t>
            </a:r>
          </a:p>
        </p:txBody>
      </p:sp>
    </p:spTree>
    <p:extLst>
      <p:ext uri="{BB962C8B-B14F-4D97-AF65-F5344CB8AC3E}">
        <p14:creationId xmlns:p14="http://schemas.microsoft.com/office/powerpoint/2010/main" val="12117102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10"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99331" y="2488777"/>
            <a:ext cx="1757041" cy="26066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5985" name="Text Box 33"/>
          <p:cNvSpPr txBox="1">
            <a:spLocks noChangeArrowheads="1"/>
          </p:cNvSpPr>
          <p:nvPr/>
        </p:nvSpPr>
        <p:spPr bwMode="auto">
          <a:xfrm>
            <a:off x="8352810" y="6486010"/>
            <a:ext cx="79119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r>
              <a:rPr lang="fr-FR" sz="600" dirty="0">
                <a:solidFill>
                  <a:schemeClr val="bg1"/>
                </a:solidFill>
                <a:latin typeface="Verdana" pitchFamily="34" charset="0"/>
              </a:rPr>
              <a:t> ISO 9001 </a:t>
            </a:r>
          </a:p>
          <a:p>
            <a:pPr algn="just"/>
            <a:r>
              <a:rPr lang="fr-FR" sz="600" dirty="0">
                <a:solidFill>
                  <a:schemeClr val="bg1"/>
                </a:solidFill>
                <a:latin typeface="Verdana" pitchFamily="34" charset="0"/>
              </a:rPr>
              <a:t> ISO 14001 </a:t>
            </a:r>
          </a:p>
          <a:p>
            <a:pPr algn="just"/>
            <a:r>
              <a:rPr lang="fr-FR" sz="600" dirty="0">
                <a:solidFill>
                  <a:schemeClr val="bg1"/>
                </a:solidFill>
                <a:latin typeface="Verdana" pitchFamily="34" charset="0"/>
              </a:rPr>
              <a:t> OHSAS 18001</a:t>
            </a:r>
          </a:p>
        </p:txBody>
      </p:sp>
      <p:pic>
        <p:nvPicPr>
          <p:cNvPr id="2" name="Imag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87779" y="6324142"/>
            <a:ext cx="1296931" cy="501087"/>
          </a:xfrm>
          <a:prstGeom prst="rect">
            <a:avLst/>
          </a:prstGeom>
        </p:spPr>
      </p:pic>
      <p:sp>
        <p:nvSpPr>
          <p:cNvPr id="7" name="Rectangle 2"/>
          <p:cNvSpPr>
            <a:spLocks noChangeArrowheads="1"/>
          </p:cNvSpPr>
          <p:nvPr/>
        </p:nvSpPr>
        <p:spPr bwMode="auto">
          <a:xfrm>
            <a:off x="0" y="5537"/>
            <a:ext cx="91440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accent1"/>
                  </a:outerShdw>
                </a:effectLst>
              </a14:hiddenEffects>
            </a:ext>
          </a:extLst>
        </p:spPr>
        <p:txBody>
          <a:bodyPr>
            <a:spAutoFit/>
          </a:bodyPr>
          <a:lstStyle/>
          <a:p>
            <a:pPr algn="ctr" eaLnBrk="0" hangingPunct="0"/>
            <a:r>
              <a:rPr lang="fr-FR" sz="2400" b="1" dirty="0">
                <a:solidFill>
                  <a:srgbClr val="000099"/>
                </a:solidFill>
                <a:latin typeface="Verdana" pitchFamily="34" charset="0"/>
                <a:cs typeface="Arial" pitchFamily="34" charset="0"/>
              </a:rPr>
              <a:t>L’Agence, au cœur de la politique de l’eau du bassin</a:t>
            </a:r>
          </a:p>
        </p:txBody>
      </p:sp>
      <p:pic>
        <p:nvPicPr>
          <p:cNvPr id="2150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89682" y="4339872"/>
            <a:ext cx="1176337" cy="65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0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39745" y="3659833"/>
            <a:ext cx="865187" cy="622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0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80996" y="2629916"/>
            <a:ext cx="1182687" cy="950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1" name="Groupe 10"/>
          <p:cNvGrpSpPr/>
          <p:nvPr/>
        </p:nvGrpSpPr>
        <p:grpSpPr>
          <a:xfrm>
            <a:off x="669334" y="3210512"/>
            <a:ext cx="2479598" cy="1131946"/>
            <a:chOff x="669334" y="3210512"/>
            <a:chExt cx="2479598" cy="1131946"/>
          </a:xfrm>
        </p:grpSpPr>
        <p:sp>
          <p:nvSpPr>
            <p:cNvPr id="8" name="Flèche droite 7"/>
            <p:cNvSpPr/>
            <p:nvPr/>
          </p:nvSpPr>
          <p:spPr>
            <a:xfrm>
              <a:off x="2140820" y="3440868"/>
              <a:ext cx="1008112" cy="631488"/>
            </a:xfrm>
            <a:prstGeom prst="rightArrow">
              <a:avLst/>
            </a:prstGeom>
            <a:solidFill>
              <a:schemeClr val="accent1">
                <a:lumMod val="40000"/>
                <a:lumOff val="6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517" name="Picture 1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28900" y="3581772"/>
              <a:ext cx="1049337" cy="420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29" name="Picture 2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2625" y="3210512"/>
              <a:ext cx="1133475" cy="360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30" name="Picture 2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69334" y="3570875"/>
              <a:ext cx="1133475" cy="371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31" name="Picture 2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69334" y="3970983"/>
              <a:ext cx="1133475" cy="371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Accolade fermante 2"/>
            <p:cNvSpPr/>
            <p:nvPr/>
          </p:nvSpPr>
          <p:spPr>
            <a:xfrm>
              <a:off x="1816099" y="3210512"/>
              <a:ext cx="290341" cy="1071621"/>
            </a:xfrm>
            <a:prstGeom prst="rightBrace">
              <a:avLst/>
            </a:prstGeom>
            <a:ln w="15875"/>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grpSp>
      <p:grpSp>
        <p:nvGrpSpPr>
          <p:cNvPr id="4" name="Groupe 3"/>
          <p:cNvGrpSpPr/>
          <p:nvPr/>
        </p:nvGrpSpPr>
        <p:grpSpPr>
          <a:xfrm>
            <a:off x="1753362" y="595536"/>
            <a:ext cx="4134428" cy="1918817"/>
            <a:chOff x="1753362" y="595536"/>
            <a:chExt cx="4134428" cy="1918817"/>
          </a:xfrm>
        </p:grpSpPr>
        <p:grpSp>
          <p:nvGrpSpPr>
            <p:cNvPr id="10" name="Groupe 9"/>
            <p:cNvGrpSpPr/>
            <p:nvPr/>
          </p:nvGrpSpPr>
          <p:grpSpPr>
            <a:xfrm>
              <a:off x="1753362" y="595536"/>
              <a:ext cx="4134428" cy="1917103"/>
              <a:chOff x="1753362" y="595536"/>
              <a:chExt cx="4134428" cy="1917103"/>
            </a:xfrm>
          </p:grpSpPr>
          <p:pic>
            <p:nvPicPr>
              <p:cNvPr id="21511" name="Picture 7"/>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754971" y="595536"/>
                <a:ext cx="4132819"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12" name="Picture 8"/>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753362" y="943950"/>
                <a:ext cx="1920875" cy="706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13" name="Picture 9"/>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608140" y="937600"/>
                <a:ext cx="2279650" cy="712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Flèche droite à entaille 19"/>
              <p:cNvSpPr/>
              <p:nvPr/>
            </p:nvSpPr>
            <p:spPr>
              <a:xfrm rot="3215425">
                <a:off x="3144025" y="1868103"/>
                <a:ext cx="874712" cy="414360"/>
              </a:xfrm>
              <a:prstGeom prst="notchedRightArrow">
                <a:avLst/>
              </a:prstGeom>
              <a:pattFill prst="wdUpDiag">
                <a:fgClr>
                  <a:schemeClr val="bg1">
                    <a:lumMod val="50000"/>
                  </a:schemeClr>
                </a:fgClr>
                <a:bgClr>
                  <a:schemeClr val="bg1"/>
                </a:bgClr>
              </a:patt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21" name="Flèche droite à entaille 20"/>
            <p:cNvSpPr/>
            <p:nvPr/>
          </p:nvSpPr>
          <p:spPr>
            <a:xfrm rot="7338538">
              <a:off x="4002653" y="1886563"/>
              <a:ext cx="869450" cy="386129"/>
            </a:xfrm>
            <a:prstGeom prst="notchedRightArrow">
              <a:avLst/>
            </a:prstGeom>
            <a:pattFill prst="ltVert">
              <a:fgClr>
                <a:schemeClr val="bg1">
                  <a:lumMod val="50000"/>
                </a:schemeClr>
              </a:fgClr>
              <a:bgClr>
                <a:schemeClr val="bg1"/>
              </a:bgClr>
            </a:patt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23" name="Groupe 22"/>
          <p:cNvGrpSpPr/>
          <p:nvPr/>
        </p:nvGrpSpPr>
        <p:grpSpPr>
          <a:xfrm>
            <a:off x="4938696" y="2707162"/>
            <a:ext cx="4205304" cy="3612366"/>
            <a:chOff x="4938696" y="2707162"/>
            <a:chExt cx="4205304" cy="3612366"/>
          </a:xfrm>
        </p:grpSpPr>
        <p:grpSp>
          <p:nvGrpSpPr>
            <p:cNvPr id="18" name="Groupe 17"/>
            <p:cNvGrpSpPr/>
            <p:nvPr/>
          </p:nvGrpSpPr>
          <p:grpSpPr>
            <a:xfrm>
              <a:off x="5181663" y="4453413"/>
              <a:ext cx="2182813" cy="1866115"/>
              <a:chOff x="5181663" y="4453413"/>
              <a:chExt cx="2182813" cy="1866115"/>
            </a:xfrm>
          </p:grpSpPr>
          <p:pic>
            <p:nvPicPr>
              <p:cNvPr id="21526" name="Picture 2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181663" y="5594041"/>
                <a:ext cx="2182813" cy="725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5" name="Connecteur droit avec flèche 14"/>
              <p:cNvCxnSpPr/>
              <p:nvPr/>
            </p:nvCxnSpPr>
            <p:spPr>
              <a:xfrm>
                <a:off x="5181663" y="4453413"/>
                <a:ext cx="786118" cy="1140628"/>
              </a:xfrm>
              <a:prstGeom prst="straightConnector1">
                <a:avLst/>
              </a:prstGeom>
              <a:ln w="15875">
                <a:solidFill>
                  <a:schemeClr val="tx2">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grpSp>
        <p:grpSp>
          <p:nvGrpSpPr>
            <p:cNvPr id="16" name="Groupe 15"/>
            <p:cNvGrpSpPr/>
            <p:nvPr/>
          </p:nvGrpSpPr>
          <p:grpSpPr>
            <a:xfrm>
              <a:off x="4938696" y="2707162"/>
              <a:ext cx="4205304" cy="2843179"/>
              <a:chOff x="4938696" y="2707162"/>
              <a:chExt cx="4205304" cy="2843179"/>
            </a:xfrm>
          </p:grpSpPr>
          <p:pic>
            <p:nvPicPr>
              <p:cNvPr id="21519" name="Picture 1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107446" y="3159313"/>
                <a:ext cx="1133475" cy="360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20" name="Picture 1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107445" y="3474095"/>
                <a:ext cx="1133475" cy="371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21" name="Picture 17"/>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107444" y="3812893"/>
                <a:ext cx="1133475" cy="360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22" name="Picture 1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125056" y="4140267"/>
                <a:ext cx="1133475" cy="371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23" name="Picture 19"/>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448550" y="2707162"/>
                <a:ext cx="1695450" cy="706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24" name="Picture 20"/>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464475" y="3362800"/>
                <a:ext cx="1658937" cy="1090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25" name="Picture 21"/>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7463153" y="4434328"/>
                <a:ext cx="1646237" cy="1116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Accolades 4"/>
              <p:cNvSpPr/>
              <p:nvPr/>
            </p:nvSpPr>
            <p:spPr>
              <a:xfrm>
                <a:off x="6000524" y="3101834"/>
                <a:ext cx="1448026" cy="1455591"/>
              </a:xfrm>
              <a:prstGeom prst="bracePair">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solidFill>
                    <a:srgbClr val="000099"/>
                  </a:solidFill>
                </a:endParaRPr>
              </a:p>
            </p:txBody>
          </p:sp>
          <p:pic>
            <p:nvPicPr>
              <p:cNvPr id="21542" name="Picture 38"/>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4938696" y="3477931"/>
                <a:ext cx="1042987" cy="695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18" name="Picture 14"/>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4956372" y="3659833"/>
                <a:ext cx="774700" cy="384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grpSp>
        <p:nvGrpSpPr>
          <p:cNvPr id="22" name="Groupe 21"/>
          <p:cNvGrpSpPr/>
          <p:nvPr/>
        </p:nvGrpSpPr>
        <p:grpSpPr>
          <a:xfrm>
            <a:off x="4663683" y="1484784"/>
            <a:ext cx="4309200" cy="1635508"/>
            <a:chOff x="4663683" y="1484784"/>
            <a:chExt cx="4309200" cy="1635508"/>
          </a:xfrm>
        </p:grpSpPr>
        <p:pic>
          <p:nvPicPr>
            <p:cNvPr id="21527" name="Picture 23"/>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6107446" y="1484784"/>
              <a:ext cx="2865437" cy="712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28" name="Picture 24"/>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4663683" y="2009723"/>
              <a:ext cx="1274763" cy="592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7" name="Connecteur droit avec flèche 16"/>
            <p:cNvCxnSpPr/>
            <p:nvPr/>
          </p:nvCxnSpPr>
          <p:spPr>
            <a:xfrm flipV="1">
              <a:off x="4996133" y="2139540"/>
              <a:ext cx="1186360" cy="980752"/>
            </a:xfrm>
            <a:prstGeom prst="straightConnector1">
              <a:avLst/>
            </a:prstGeom>
            <a:ln w="15875">
              <a:solidFill>
                <a:schemeClr val="tx2">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9" name="Connecteur droit avec flèche 18"/>
            <p:cNvCxnSpPr/>
            <p:nvPr/>
          </p:nvCxnSpPr>
          <p:spPr>
            <a:xfrm flipH="1">
              <a:off x="4747965" y="1841177"/>
              <a:ext cx="1359479" cy="1118081"/>
            </a:xfrm>
            <a:prstGeom prst="straightConnector1">
              <a:avLst/>
            </a:prstGeom>
            <a:ln w="15875">
              <a:solidFill>
                <a:schemeClr val="bg1">
                  <a:lumMod val="50000"/>
                </a:schemeClr>
              </a:solidFill>
              <a:prstDash val="dash"/>
              <a:tailEnd type="arrow"/>
            </a:ln>
          </p:spPr>
          <p:style>
            <a:lnRef idx="1">
              <a:schemeClr val="accent1"/>
            </a:lnRef>
            <a:fillRef idx="0">
              <a:schemeClr val="accent1"/>
            </a:fillRef>
            <a:effectRef idx="0">
              <a:schemeClr val="accent1"/>
            </a:effectRef>
            <a:fontRef idx="minor">
              <a:schemeClr val="tx1"/>
            </a:fontRef>
          </p:style>
        </p:cxnSp>
        <p:pic>
          <p:nvPicPr>
            <p:cNvPr id="21544" name="Picture 40"/>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5462076" y="2575867"/>
              <a:ext cx="774700" cy="384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14" name="Groupe 13"/>
          <p:cNvGrpSpPr/>
          <p:nvPr/>
        </p:nvGrpSpPr>
        <p:grpSpPr>
          <a:xfrm>
            <a:off x="1545124" y="4798645"/>
            <a:ext cx="3346594" cy="1741226"/>
            <a:chOff x="1545124" y="4798645"/>
            <a:chExt cx="3346594" cy="1741226"/>
          </a:xfrm>
        </p:grpSpPr>
        <p:pic>
          <p:nvPicPr>
            <p:cNvPr id="21533" name="Picture 29"/>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3362288" y="5629963"/>
              <a:ext cx="1529430" cy="8986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34" name="Picture 30"/>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1545124" y="4798645"/>
              <a:ext cx="1552741" cy="7196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Flèche courbée vers le haut 11"/>
            <p:cNvSpPr/>
            <p:nvPr/>
          </p:nvSpPr>
          <p:spPr>
            <a:xfrm>
              <a:off x="3066168" y="5373216"/>
              <a:ext cx="1006170" cy="360040"/>
            </a:xfrm>
            <a:prstGeom prst="curvedUpArrow">
              <a:avLst>
                <a:gd name="adj1" fmla="val 25000"/>
                <a:gd name="adj2" fmla="val 50000"/>
                <a:gd name="adj3" fmla="val 3686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3" name="Flèche courbée vers le bas 12"/>
            <p:cNvSpPr/>
            <p:nvPr/>
          </p:nvSpPr>
          <p:spPr>
            <a:xfrm>
              <a:off x="3097865" y="4905015"/>
              <a:ext cx="974473" cy="380881"/>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pic>
          <p:nvPicPr>
            <p:cNvPr id="21541" name="Picture 37"/>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3078237" y="5143068"/>
              <a:ext cx="963613" cy="384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45" name="Picture 41"/>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1672270" y="5525149"/>
              <a:ext cx="1738458" cy="10147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2831972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barn(inVertical)">
                                      <p:cBhvr>
                                        <p:cTn id="14" dur="5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down)">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wipe(down)">
                                      <p:cBhvr>
                                        <p:cTn id="24" dur="500"/>
                                        <p:tgtEl>
                                          <p:spTgt spid="23"/>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wipe(down)">
                                      <p:cBhvr>
                                        <p:cTn id="2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p:nvPr/>
        </p:nvPicPr>
        <p:blipFill>
          <a:blip r:embed="rId2" cstate="print">
            <a:extLst>
              <a:ext uri="{28A0092B-C50C-407E-A947-70E740481C1C}">
                <a14:useLocalDpi xmlns:a14="http://schemas.microsoft.com/office/drawing/2010/main" val="0"/>
              </a:ext>
            </a:extLst>
          </a:blip>
          <a:stretch>
            <a:fillRect/>
          </a:stretch>
        </p:blipFill>
        <p:spPr>
          <a:xfrm>
            <a:off x="1547664" y="1772817"/>
            <a:ext cx="6624736" cy="3960440"/>
          </a:xfrm>
          <a:prstGeom prst="rect">
            <a:avLst/>
          </a:prstGeom>
        </p:spPr>
      </p:pic>
      <p:sp>
        <p:nvSpPr>
          <p:cNvPr id="3" name="ZoneTexte 2"/>
          <p:cNvSpPr txBox="1"/>
          <p:nvPr/>
        </p:nvSpPr>
        <p:spPr bwMode="auto">
          <a:xfrm>
            <a:off x="1403648" y="5735788"/>
            <a:ext cx="6747360"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tlCol="0">
            <a:spAutoFit/>
          </a:bodyPr>
          <a:lstStyle/>
          <a:p>
            <a:r>
              <a:rPr lang="fr-FR" sz="1300" b="1" dirty="0">
                <a:solidFill>
                  <a:srgbClr val="000099"/>
                </a:solidFill>
                <a:latin typeface="Verdana" pitchFamily="34" charset="0"/>
              </a:rPr>
              <a:t>Travaux d’aménagement d’un bras de contournement  de l’ouvrage </a:t>
            </a:r>
          </a:p>
          <a:p>
            <a:r>
              <a:rPr lang="fr-FR" sz="1300" b="1" dirty="0">
                <a:solidFill>
                  <a:srgbClr val="000099"/>
                </a:solidFill>
                <a:latin typeface="Verdana" pitchFamily="34" charset="0"/>
              </a:rPr>
              <a:t>« vannes ouvertes »de Saint-Hilaire sur </a:t>
            </a:r>
            <a:r>
              <a:rPr lang="fr-FR" sz="1300" b="1" dirty="0" err="1">
                <a:solidFill>
                  <a:srgbClr val="000099"/>
                </a:solidFill>
                <a:latin typeface="Verdana" pitchFamily="34" charset="0"/>
              </a:rPr>
              <a:t>Helpe</a:t>
            </a:r>
            <a:r>
              <a:rPr lang="fr-FR" sz="1300" b="1" dirty="0">
                <a:solidFill>
                  <a:srgbClr val="000099"/>
                </a:solidFill>
                <a:latin typeface="Verdana" pitchFamily="34" charset="0"/>
              </a:rPr>
              <a:t> (</a:t>
            </a:r>
            <a:r>
              <a:rPr lang="fr-FR" sz="1300" b="1" dirty="0" err="1">
                <a:solidFill>
                  <a:srgbClr val="000099"/>
                </a:solidFill>
                <a:latin typeface="Verdana" pitchFamily="34" charset="0"/>
              </a:rPr>
              <a:t>Helpe</a:t>
            </a:r>
            <a:r>
              <a:rPr lang="fr-FR" sz="1300" b="1" dirty="0">
                <a:solidFill>
                  <a:srgbClr val="000099"/>
                </a:solidFill>
                <a:latin typeface="Verdana" pitchFamily="34" charset="0"/>
              </a:rPr>
              <a:t> majeure, 2015)</a:t>
            </a:r>
          </a:p>
        </p:txBody>
      </p:sp>
      <p:sp>
        <p:nvSpPr>
          <p:cNvPr id="4" name="Text Box 62"/>
          <p:cNvSpPr txBox="1">
            <a:spLocks noChangeArrowheads="1"/>
          </p:cNvSpPr>
          <p:nvPr/>
        </p:nvSpPr>
        <p:spPr bwMode="auto">
          <a:xfrm>
            <a:off x="0" y="620713"/>
            <a:ext cx="9143999"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r>
              <a:rPr lang="fr-FR" sz="2600" b="1" dirty="0">
                <a:solidFill>
                  <a:srgbClr val="000099"/>
                </a:solidFill>
                <a:latin typeface="Verdana" pitchFamily="34" charset="0"/>
              </a:rPr>
              <a:t>Rétablissement de la continuité écologique</a:t>
            </a:r>
          </a:p>
        </p:txBody>
      </p:sp>
    </p:spTree>
    <p:extLst>
      <p:ext uri="{BB962C8B-B14F-4D97-AF65-F5344CB8AC3E}">
        <p14:creationId xmlns:p14="http://schemas.microsoft.com/office/powerpoint/2010/main" val="74924537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0949" y="0"/>
            <a:ext cx="9165437" cy="6874078"/>
          </a:xfrm>
          <a:prstGeom prst="rect">
            <a:avLst/>
          </a:prstGeom>
        </p:spPr>
      </p:pic>
      <p:pic>
        <p:nvPicPr>
          <p:cNvPr id="8" name="Imag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5576" y="5445224"/>
            <a:ext cx="1238250" cy="361950"/>
          </a:xfrm>
          <a:prstGeom prst="rect">
            <a:avLst/>
          </a:prstGeom>
        </p:spPr>
      </p:pic>
      <p:pic>
        <p:nvPicPr>
          <p:cNvPr id="7" name="Imag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36296" y="1340768"/>
            <a:ext cx="1536170" cy="1152128"/>
          </a:xfrm>
          <a:prstGeom prst="rect">
            <a:avLst/>
          </a:prstGeom>
        </p:spPr>
      </p:pic>
      <p:sp>
        <p:nvSpPr>
          <p:cNvPr id="10" name="Titre 1"/>
          <p:cNvSpPr txBox="1">
            <a:spLocks/>
          </p:cNvSpPr>
          <p:nvPr/>
        </p:nvSpPr>
        <p:spPr>
          <a:xfrm>
            <a:off x="57168" y="548680"/>
            <a:ext cx="9144000" cy="494705"/>
          </a:xfrm>
          <a:prstGeom prst="rect">
            <a:avLst/>
          </a:prstGeom>
        </p:spPr>
        <p:txBody>
          <a:bodyPr/>
          <a:lstStyle>
            <a:lvl1pPr algn="ctr" rtl="0" eaLnBrk="1" fontAlgn="base" hangingPunct="1">
              <a:spcBef>
                <a:spcPct val="0"/>
              </a:spcBef>
              <a:spcAft>
                <a:spcPct val="0"/>
              </a:spcAft>
              <a:defRPr sz="2800" b="1">
                <a:solidFill>
                  <a:srgbClr val="000099"/>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a:lstStyle>
          <a:p>
            <a:r>
              <a:rPr lang="fr-FR" sz="2400" kern="0" dirty="0">
                <a:latin typeface="Verdana" pitchFamily="34" charset="0"/>
              </a:rPr>
              <a:t>ZEC Borre (Projet </a:t>
            </a:r>
            <a:r>
              <a:rPr lang="fr-FR" sz="2400" kern="0" dirty="0" err="1">
                <a:latin typeface="Verdana" pitchFamily="34" charset="0"/>
              </a:rPr>
              <a:t>Interreg</a:t>
            </a:r>
            <a:r>
              <a:rPr lang="fr-FR" sz="2400" kern="0" dirty="0">
                <a:latin typeface="Verdana" pitchFamily="34" charset="0"/>
              </a:rPr>
              <a:t> IV FWF - </a:t>
            </a:r>
            <a:r>
              <a:rPr lang="fr-FR" sz="2400" kern="0" dirty="0" err="1">
                <a:latin typeface="Verdana" pitchFamily="34" charset="0"/>
              </a:rPr>
              <a:t>Cresety</a:t>
            </a:r>
            <a:r>
              <a:rPr lang="fr-FR" sz="2400" kern="0" dirty="0">
                <a:latin typeface="Verdana" pitchFamily="34" charset="0"/>
              </a:rPr>
              <a:t>) </a:t>
            </a:r>
          </a:p>
        </p:txBody>
      </p:sp>
    </p:spTree>
    <p:extLst>
      <p:ext uri="{BB962C8B-B14F-4D97-AF65-F5344CB8AC3E}">
        <p14:creationId xmlns:p14="http://schemas.microsoft.com/office/powerpoint/2010/main" val="303572905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395535" y="853527"/>
            <a:ext cx="8496945" cy="6532669"/>
          </a:xfrm>
          <a:prstGeom prst="rect">
            <a:avLst/>
          </a:prstGeom>
        </p:spPr>
      </p:pic>
      <p:sp>
        <p:nvSpPr>
          <p:cNvPr id="6" name="ZoneTexte 5"/>
          <p:cNvSpPr txBox="1"/>
          <p:nvPr/>
        </p:nvSpPr>
        <p:spPr>
          <a:xfrm>
            <a:off x="242116" y="22530"/>
            <a:ext cx="8866389" cy="830997"/>
          </a:xfrm>
          <a:prstGeom prst="rect">
            <a:avLst/>
          </a:prstGeom>
          <a:noFill/>
        </p:spPr>
        <p:txBody>
          <a:bodyPr wrap="square" rtlCol="0">
            <a:spAutoFit/>
          </a:bodyPr>
          <a:lstStyle/>
          <a:p>
            <a:pPr algn="ctr"/>
            <a:r>
              <a:rPr lang="fr-FR" sz="2400" b="1" dirty="0">
                <a:solidFill>
                  <a:schemeClr val="accent6"/>
                </a:solidFill>
              </a:rPr>
              <a:t>RESTAURATION ET PRESERVATION DE ZONES HUMIDES</a:t>
            </a:r>
          </a:p>
        </p:txBody>
      </p:sp>
      <p:sp>
        <p:nvSpPr>
          <p:cNvPr id="7" name="ZoneTexte 6"/>
          <p:cNvSpPr txBox="1"/>
          <p:nvPr/>
        </p:nvSpPr>
        <p:spPr>
          <a:xfrm>
            <a:off x="401091" y="861807"/>
            <a:ext cx="8491389" cy="584775"/>
          </a:xfrm>
          <a:prstGeom prst="rect">
            <a:avLst/>
          </a:prstGeom>
          <a:noFill/>
        </p:spPr>
        <p:txBody>
          <a:bodyPr wrap="square" rtlCol="0">
            <a:spAutoFit/>
          </a:bodyPr>
          <a:lstStyle/>
          <a:p>
            <a:r>
              <a:rPr lang="fr-FR" sz="1600" b="1" dirty="0">
                <a:solidFill>
                  <a:schemeClr val="accent6"/>
                </a:solidFill>
              </a:rPr>
              <a:t>RESTAURATION D’UNE ZONE HUMIDE ALLUVIALE A MARPENT (AGGLO MAUBEUGE VAL DE SAMBRE) – Les </a:t>
            </a:r>
            <a:r>
              <a:rPr lang="fr-FR" sz="1600" b="1" dirty="0" err="1">
                <a:solidFill>
                  <a:schemeClr val="accent6"/>
                </a:solidFill>
              </a:rPr>
              <a:t>Marpiniaux</a:t>
            </a:r>
            <a:endParaRPr lang="fr-FR" sz="1600" b="1" dirty="0">
              <a:solidFill>
                <a:schemeClr val="accent6"/>
              </a:solidFill>
            </a:endParaRPr>
          </a:p>
        </p:txBody>
      </p:sp>
      <p:pic>
        <p:nvPicPr>
          <p:cNvPr id="9" name="Imag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59534" y="5373216"/>
            <a:ext cx="2741494" cy="1312168"/>
          </a:xfrm>
          <a:prstGeom prst="rect">
            <a:avLst/>
          </a:prstGeom>
        </p:spPr>
      </p:pic>
    </p:spTree>
    <p:extLst>
      <p:ext uri="{BB962C8B-B14F-4D97-AF65-F5344CB8AC3E}">
        <p14:creationId xmlns:p14="http://schemas.microsoft.com/office/powerpoint/2010/main" val="272211538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502" y="1124743"/>
            <a:ext cx="7728858" cy="5796643"/>
          </a:xfrm>
          <a:prstGeom prst="rect">
            <a:avLst/>
          </a:prstGeom>
        </p:spPr>
      </p:pic>
      <p:pic>
        <p:nvPicPr>
          <p:cNvPr id="5" name="Imag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00192" y="1628800"/>
            <a:ext cx="2139702" cy="2852936"/>
          </a:xfrm>
          <a:prstGeom prst="rect">
            <a:avLst/>
          </a:prstGeom>
        </p:spPr>
      </p:pic>
      <p:sp>
        <p:nvSpPr>
          <p:cNvPr id="6" name="ZoneTexte 5"/>
          <p:cNvSpPr txBox="1"/>
          <p:nvPr/>
        </p:nvSpPr>
        <p:spPr>
          <a:xfrm>
            <a:off x="242116" y="22530"/>
            <a:ext cx="8866389" cy="830997"/>
          </a:xfrm>
          <a:prstGeom prst="rect">
            <a:avLst/>
          </a:prstGeom>
          <a:noFill/>
        </p:spPr>
        <p:txBody>
          <a:bodyPr wrap="square" rtlCol="0">
            <a:spAutoFit/>
          </a:bodyPr>
          <a:lstStyle/>
          <a:p>
            <a:pPr algn="ctr"/>
            <a:r>
              <a:rPr lang="fr-FR" sz="2400" b="1" dirty="0">
                <a:solidFill>
                  <a:schemeClr val="accent6"/>
                </a:solidFill>
              </a:rPr>
              <a:t>RESTAURATION ET PRESERVATION DE ZONES HUMIDES</a:t>
            </a:r>
          </a:p>
        </p:txBody>
      </p:sp>
      <p:sp>
        <p:nvSpPr>
          <p:cNvPr id="7" name="ZoneTexte 6"/>
          <p:cNvSpPr txBox="1"/>
          <p:nvPr/>
        </p:nvSpPr>
        <p:spPr>
          <a:xfrm>
            <a:off x="401091" y="861807"/>
            <a:ext cx="8491389" cy="584775"/>
          </a:xfrm>
          <a:prstGeom prst="rect">
            <a:avLst/>
          </a:prstGeom>
          <a:noFill/>
        </p:spPr>
        <p:txBody>
          <a:bodyPr wrap="square" rtlCol="0">
            <a:spAutoFit/>
          </a:bodyPr>
          <a:lstStyle/>
          <a:p>
            <a:r>
              <a:rPr lang="fr-FR" sz="1600" b="1" dirty="0">
                <a:solidFill>
                  <a:schemeClr val="accent6"/>
                </a:solidFill>
              </a:rPr>
              <a:t>RESTAURATION D’UNE ZONE HUMIDE ALLUVIALE A MARPENT (FDAAPPMA 59)</a:t>
            </a:r>
          </a:p>
        </p:txBody>
      </p:sp>
    </p:spTree>
    <p:extLst>
      <p:ext uri="{BB962C8B-B14F-4D97-AF65-F5344CB8AC3E}">
        <p14:creationId xmlns:p14="http://schemas.microsoft.com/office/powerpoint/2010/main" val="358947424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6" descr="Utriculai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9150" y="1592263"/>
            <a:ext cx="1624013" cy="218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9" name="Text Box 27"/>
          <p:cNvSpPr txBox="1">
            <a:spLocks noChangeArrowheads="1"/>
          </p:cNvSpPr>
          <p:nvPr/>
        </p:nvSpPr>
        <p:spPr bwMode="auto">
          <a:xfrm>
            <a:off x="800100" y="3449638"/>
            <a:ext cx="1643063"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fr-FR" altLang="fr-FR" sz="1100" b="1" i="1">
                <a:solidFill>
                  <a:schemeClr val="bg1"/>
                </a:solidFill>
              </a:rPr>
              <a:t>Utriculaire citrine</a:t>
            </a:r>
          </a:p>
        </p:txBody>
      </p:sp>
      <p:pic>
        <p:nvPicPr>
          <p:cNvPr id="29700" name="Picture 2" descr="031">
            <a:hlinkClick r:id="rId3" action="ppaction://hlinkfile"/>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89225" y="1857375"/>
            <a:ext cx="2970213" cy="191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1" name="Rectangle 5"/>
          <p:cNvSpPr>
            <a:spLocks noGrp="1" noChangeArrowheads="1"/>
          </p:cNvSpPr>
          <p:nvPr>
            <p:ph type="title"/>
          </p:nvPr>
        </p:nvSpPr>
        <p:spPr>
          <a:xfrm>
            <a:off x="323528" y="301811"/>
            <a:ext cx="5832475" cy="633413"/>
          </a:xfrm>
          <a:noFill/>
        </p:spPr>
        <p:txBody>
          <a:bodyPr>
            <a:normAutofit fontScale="90000"/>
          </a:bodyPr>
          <a:lstStyle/>
          <a:p>
            <a:pPr algn="l"/>
            <a:r>
              <a:rPr lang="fr-FR" altLang="fr-FR" sz="2800" dirty="0">
                <a:cs typeface="Arial" pitchFamily="34" charset="0"/>
              </a:rPr>
              <a:t>Biodiversité (« Trame bleue»)</a:t>
            </a:r>
          </a:p>
        </p:txBody>
      </p:sp>
      <p:sp>
        <p:nvSpPr>
          <p:cNvPr id="29703" name="Text Box 27"/>
          <p:cNvSpPr txBox="1">
            <a:spLocks noChangeArrowheads="1"/>
          </p:cNvSpPr>
          <p:nvPr/>
        </p:nvSpPr>
        <p:spPr bwMode="auto">
          <a:xfrm>
            <a:off x="4006850" y="3430588"/>
            <a:ext cx="1643063"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fr-FR" altLang="fr-FR" sz="1100" b="1" i="1">
                <a:solidFill>
                  <a:schemeClr val="bg1"/>
                </a:solidFill>
              </a:rPr>
              <a:t>Esox lucius</a:t>
            </a:r>
          </a:p>
        </p:txBody>
      </p:sp>
      <p:pic>
        <p:nvPicPr>
          <p:cNvPr id="29705" name="Picture 9" descr="butor_tourvalat"/>
          <p:cNvPicPr>
            <a:picLocks noGrp="1" noChangeAspect="1" noChangeArrowheads="1"/>
          </p:cNvPicPr>
          <p:nvPr>
            <p:ph sz="half" idx="2"/>
          </p:nvPr>
        </p:nvPicPr>
        <p:blipFill>
          <a:blip r:embed="rId5">
            <a:extLst>
              <a:ext uri="{28A0092B-C50C-407E-A947-70E740481C1C}">
                <a14:useLocalDpi xmlns:a14="http://schemas.microsoft.com/office/drawing/2010/main" val="0"/>
              </a:ext>
            </a:extLst>
          </a:blip>
          <a:srcRect/>
          <a:stretch>
            <a:fillRect/>
          </a:stretch>
        </p:blipFill>
        <p:spPr>
          <a:xfrm>
            <a:off x="833438" y="4738688"/>
            <a:ext cx="1949450" cy="1565275"/>
          </a:xfrm>
        </p:spPr>
      </p:pic>
      <p:sp>
        <p:nvSpPr>
          <p:cNvPr id="29706" name="Text Box 27"/>
          <p:cNvSpPr txBox="1">
            <a:spLocks noChangeArrowheads="1"/>
          </p:cNvSpPr>
          <p:nvPr/>
        </p:nvSpPr>
        <p:spPr bwMode="auto">
          <a:xfrm>
            <a:off x="1263650" y="5976938"/>
            <a:ext cx="1643063"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fr-FR" altLang="fr-FR" sz="1200" b="1" i="1">
                <a:solidFill>
                  <a:schemeClr val="bg1"/>
                </a:solidFill>
                <a:latin typeface="Comic Sans MS" pitchFamily="66" charset="0"/>
              </a:rPr>
              <a:t>Botaurus stellaris</a:t>
            </a:r>
            <a:r>
              <a:rPr lang="fr-FR" altLang="fr-FR" sz="1200">
                <a:solidFill>
                  <a:schemeClr val="bg1"/>
                </a:solidFill>
                <a:latin typeface="Comic Sans MS" pitchFamily="66" charset="0"/>
              </a:rPr>
              <a:t> </a:t>
            </a:r>
          </a:p>
        </p:txBody>
      </p:sp>
      <p:pic>
        <p:nvPicPr>
          <p:cNvPr id="29709" name="Picture 13" descr="LycaenaDispa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91188" y="3791331"/>
            <a:ext cx="3345308" cy="2509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10" name="Picture 14" descr="triton_creté"/>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97624" y="1657350"/>
            <a:ext cx="2379663" cy="156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11" name="Text Box 15"/>
          <p:cNvSpPr txBox="1">
            <a:spLocks noChangeArrowheads="1"/>
          </p:cNvSpPr>
          <p:nvPr/>
        </p:nvSpPr>
        <p:spPr bwMode="auto">
          <a:xfrm>
            <a:off x="7164288" y="2803759"/>
            <a:ext cx="17383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fr-FR" altLang="fr-FR" sz="1400" i="1" dirty="0" err="1">
                <a:solidFill>
                  <a:schemeClr val="bg1"/>
                </a:solidFill>
                <a:latin typeface="Comic Sans MS" pitchFamily="66" charset="0"/>
              </a:rPr>
              <a:t>Triturus</a:t>
            </a:r>
            <a:r>
              <a:rPr lang="fr-FR" altLang="fr-FR" sz="1400" i="1" dirty="0">
                <a:solidFill>
                  <a:schemeClr val="bg1"/>
                </a:solidFill>
                <a:latin typeface="Comic Sans MS" pitchFamily="66" charset="0"/>
              </a:rPr>
              <a:t> </a:t>
            </a:r>
            <a:r>
              <a:rPr lang="fr-FR" altLang="fr-FR" sz="1400" i="1" dirty="0" err="1">
                <a:solidFill>
                  <a:schemeClr val="bg1"/>
                </a:solidFill>
                <a:latin typeface="Comic Sans MS" pitchFamily="66" charset="0"/>
              </a:rPr>
              <a:t>cristatus</a:t>
            </a:r>
            <a:r>
              <a:rPr lang="fr-FR" altLang="fr-FR" sz="1400" i="1" dirty="0">
                <a:solidFill>
                  <a:schemeClr val="bg1"/>
                </a:solidFill>
                <a:latin typeface="Comic Sans MS" pitchFamily="66" charset="0"/>
              </a:rPr>
              <a:t> </a:t>
            </a:r>
          </a:p>
        </p:txBody>
      </p:sp>
      <p:sp>
        <p:nvSpPr>
          <p:cNvPr id="29712" name="Text Box 16"/>
          <p:cNvSpPr txBox="1">
            <a:spLocks noChangeArrowheads="1"/>
          </p:cNvSpPr>
          <p:nvPr/>
        </p:nvSpPr>
        <p:spPr bwMode="auto">
          <a:xfrm>
            <a:off x="3040063" y="3776663"/>
            <a:ext cx="21209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fr-FR" altLang="fr-FR" sz="900" i="1">
                <a:solidFill>
                  <a:srgbClr val="FF9933"/>
                </a:solidFill>
              </a:rPr>
              <a:t>Crédit photographique: ONEMA DIR 6</a:t>
            </a:r>
          </a:p>
        </p:txBody>
      </p:sp>
      <p:pic>
        <p:nvPicPr>
          <p:cNvPr id="17" name="Picture 6" descr="rale_genets_MEEDM"/>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a:xfrm>
            <a:off x="3184693" y="4203700"/>
            <a:ext cx="2120900" cy="2035175"/>
          </a:xfrm>
          <a:prstGeom prst="rect">
            <a:avLst/>
          </a:prstGeom>
        </p:spPr>
      </p:pic>
      <p:sp>
        <p:nvSpPr>
          <p:cNvPr id="18" name="Text Box 27"/>
          <p:cNvSpPr txBox="1">
            <a:spLocks noChangeArrowheads="1"/>
          </p:cNvSpPr>
          <p:nvPr/>
        </p:nvSpPr>
        <p:spPr bwMode="auto">
          <a:xfrm>
            <a:off x="3019593" y="5981700"/>
            <a:ext cx="1643062"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fr-FR" altLang="fr-FR" sz="1100" b="1" i="1">
                <a:solidFill>
                  <a:schemeClr val="bg1"/>
                </a:solidFill>
              </a:rPr>
              <a:t>Crex Crex</a:t>
            </a:r>
          </a:p>
        </p:txBody>
      </p:sp>
    </p:spTree>
    <p:extLst>
      <p:ext uri="{BB962C8B-B14F-4D97-AF65-F5344CB8AC3E}">
        <p14:creationId xmlns:p14="http://schemas.microsoft.com/office/powerpoint/2010/main" val="77334878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4"/>
          <p:cNvSpPr txBox="1">
            <a:spLocks noChangeArrowheads="1"/>
          </p:cNvSpPr>
          <p:nvPr/>
        </p:nvSpPr>
        <p:spPr bwMode="auto">
          <a:xfrm>
            <a:off x="1400844" y="494304"/>
            <a:ext cx="7734839"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defTabSz="342900">
              <a:tabLst>
                <a:tab pos="538163" algn="l"/>
                <a:tab pos="620713" algn="l"/>
              </a:tabLst>
              <a:defRPr>
                <a:solidFill>
                  <a:schemeClr val="tx1"/>
                </a:solidFill>
                <a:latin typeface="Arial" charset="0"/>
              </a:defRPr>
            </a:lvl1pPr>
            <a:lvl2pPr marL="358775" defTabSz="342900">
              <a:tabLst>
                <a:tab pos="538163" algn="l"/>
                <a:tab pos="620713" algn="l"/>
              </a:tabLst>
              <a:defRPr>
                <a:solidFill>
                  <a:schemeClr val="tx1"/>
                </a:solidFill>
                <a:latin typeface="Arial" charset="0"/>
              </a:defRPr>
            </a:lvl2pPr>
            <a:lvl3pPr marL="1709738" indent="171450" defTabSz="342900">
              <a:tabLst>
                <a:tab pos="538163" algn="l"/>
                <a:tab pos="620713" algn="l"/>
              </a:tabLst>
              <a:defRPr>
                <a:solidFill>
                  <a:schemeClr val="tx1"/>
                </a:solidFill>
                <a:latin typeface="Arial" charset="0"/>
              </a:defRPr>
            </a:lvl3pPr>
            <a:lvl4pPr marL="2060575" defTabSz="342900">
              <a:tabLst>
                <a:tab pos="538163" algn="l"/>
                <a:tab pos="620713" algn="l"/>
              </a:tabLst>
              <a:defRPr>
                <a:solidFill>
                  <a:schemeClr val="tx1"/>
                </a:solidFill>
                <a:latin typeface="Arial" charset="0"/>
              </a:defRPr>
            </a:lvl4pPr>
            <a:lvl5pPr marL="2239963" defTabSz="342900">
              <a:tabLst>
                <a:tab pos="538163" algn="l"/>
                <a:tab pos="620713" algn="l"/>
              </a:tabLst>
              <a:defRPr>
                <a:solidFill>
                  <a:schemeClr val="tx1"/>
                </a:solidFill>
                <a:latin typeface="Arial" charset="0"/>
              </a:defRPr>
            </a:lvl5pPr>
            <a:lvl6pPr marL="2697163" defTabSz="342900" fontAlgn="base">
              <a:spcBef>
                <a:spcPct val="0"/>
              </a:spcBef>
              <a:spcAft>
                <a:spcPct val="0"/>
              </a:spcAft>
              <a:tabLst>
                <a:tab pos="538163" algn="l"/>
                <a:tab pos="620713" algn="l"/>
              </a:tabLst>
              <a:defRPr>
                <a:solidFill>
                  <a:schemeClr val="tx1"/>
                </a:solidFill>
                <a:latin typeface="Arial" charset="0"/>
              </a:defRPr>
            </a:lvl6pPr>
            <a:lvl7pPr marL="3154363" defTabSz="342900" fontAlgn="base">
              <a:spcBef>
                <a:spcPct val="0"/>
              </a:spcBef>
              <a:spcAft>
                <a:spcPct val="0"/>
              </a:spcAft>
              <a:tabLst>
                <a:tab pos="538163" algn="l"/>
                <a:tab pos="620713" algn="l"/>
              </a:tabLst>
              <a:defRPr>
                <a:solidFill>
                  <a:schemeClr val="tx1"/>
                </a:solidFill>
                <a:latin typeface="Arial" charset="0"/>
              </a:defRPr>
            </a:lvl7pPr>
            <a:lvl8pPr marL="3611563" defTabSz="342900" fontAlgn="base">
              <a:spcBef>
                <a:spcPct val="0"/>
              </a:spcBef>
              <a:spcAft>
                <a:spcPct val="0"/>
              </a:spcAft>
              <a:tabLst>
                <a:tab pos="538163" algn="l"/>
                <a:tab pos="620713" algn="l"/>
              </a:tabLst>
              <a:defRPr>
                <a:solidFill>
                  <a:schemeClr val="tx1"/>
                </a:solidFill>
                <a:latin typeface="Arial" charset="0"/>
              </a:defRPr>
            </a:lvl8pPr>
            <a:lvl9pPr marL="4068763" defTabSz="342900" fontAlgn="base">
              <a:spcBef>
                <a:spcPct val="0"/>
              </a:spcBef>
              <a:spcAft>
                <a:spcPct val="0"/>
              </a:spcAft>
              <a:tabLst>
                <a:tab pos="538163" algn="l"/>
                <a:tab pos="620713" algn="l"/>
              </a:tabLst>
              <a:defRPr>
                <a:solidFill>
                  <a:schemeClr val="tx1"/>
                </a:solidFill>
                <a:latin typeface="Arial" charset="0"/>
              </a:defRPr>
            </a:lvl9pPr>
          </a:lstStyle>
          <a:p>
            <a:pPr algn="ctr"/>
            <a:r>
              <a:rPr lang="en-US" altLang="fr-FR" sz="2600" b="1" dirty="0">
                <a:solidFill>
                  <a:srgbClr val="000099"/>
                </a:solidFill>
                <a:latin typeface="Verdana" panose="020B0604030504040204" pitchFamily="34" charset="0"/>
              </a:rPr>
              <a:t>Pour en savoir plus…</a:t>
            </a:r>
          </a:p>
        </p:txBody>
      </p:sp>
      <p:pic>
        <p:nvPicPr>
          <p:cNvPr id="4" name="Picture 8"/>
          <p:cNvPicPr>
            <a:picLocks noChangeAspect="1" noChangeArrowheads="1"/>
          </p:cNvPicPr>
          <p:nvPr/>
        </p:nvPicPr>
        <p:blipFill>
          <a:blip r:embed="rId2" cstate="print"/>
          <a:srcRect/>
          <a:stretch>
            <a:fillRect/>
          </a:stretch>
        </p:blipFill>
        <p:spPr bwMode="auto">
          <a:xfrm>
            <a:off x="219252" y="986747"/>
            <a:ext cx="1808659" cy="2538887"/>
          </a:xfrm>
          <a:prstGeom prst="rect">
            <a:avLst/>
          </a:prstGeom>
          <a:noFill/>
          <a:ln w="9525">
            <a:noFill/>
            <a:miter lim="800000"/>
            <a:headEnd/>
            <a:tailEnd/>
          </a:ln>
        </p:spPr>
      </p:pic>
      <p:sp>
        <p:nvSpPr>
          <p:cNvPr id="5" name="Rectangle 1"/>
          <p:cNvSpPr>
            <a:spLocks noChangeArrowheads="1"/>
          </p:cNvSpPr>
          <p:nvPr/>
        </p:nvSpPr>
        <p:spPr bwMode="auto">
          <a:xfrm>
            <a:off x="2891604" y="1331026"/>
            <a:ext cx="5255245" cy="276999"/>
          </a:xfrm>
          <a:prstGeom prst="rect">
            <a:avLst/>
          </a:prstGeom>
          <a:noFill/>
          <a:ln w="9525">
            <a:noFill/>
            <a:miter lim="800000"/>
            <a:headEnd/>
            <a:tailEnd/>
          </a:ln>
        </p:spPr>
        <p:txBody>
          <a:bodyPr wrap="square">
            <a:spAutoFit/>
          </a:bodyPr>
          <a:lstStyle/>
          <a:p>
            <a:pPr fontAlgn="base">
              <a:spcBef>
                <a:spcPct val="0"/>
              </a:spcBef>
              <a:spcAft>
                <a:spcPct val="0"/>
              </a:spcAft>
            </a:pPr>
            <a:r>
              <a:rPr lang="fr-FR" sz="1200" u="sng" dirty="0">
                <a:solidFill>
                  <a:srgbClr val="0070C0"/>
                </a:solidFill>
                <a:latin typeface="Verdana" panose="020B0604030504040204" pitchFamily="34" charset="0"/>
                <a:ea typeface="Arial Unicode MS" pitchFamily="34" charset="-128"/>
                <a:cs typeface="Arial Unicode MS" pitchFamily="34" charset="-128"/>
              </a:rPr>
              <a:t>http://www.eau-artois-picardie.fr/Recueil-d-operations-de.html</a:t>
            </a:r>
          </a:p>
        </p:txBody>
      </p:sp>
      <p:pic>
        <p:nvPicPr>
          <p:cNvPr id="6" name="Picture 11"/>
          <p:cNvPicPr>
            <a:picLocks noChangeAspect="1" noChangeArrowheads="1"/>
          </p:cNvPicPr>
          <p:nvPr/>
        </p:nvPicPr>
        <p:blipFill>
          <a:blip r:embed="rId3" cstate="print"/>
          <a:srcRect/>
          <a:stretch>
            <a:fillRect/>
          </a:stretch>
        </p:blipFill>
        <p:spPr bwMode="auto">
          <a:xfrm>
            <a:off x="3251691" y="1863550"/>
            <a:ext cx="1470704" cy="2122686"/>
          </a:xfrm>
          <a:prstGeom prst="rect">
            <a:avLst/>
          </a:prstGeom>
          <a:noFill/>
          <a:ln w="9525">
            <a:noFill/>
            <a:miter lim="800000"/>
            <a:headEnd/>
            <a:tailEnd/>
          </a:ln>
        </p:spPr>
      </p:pic>
      <p:sp>
        <p:nvSpPr>
          <p:cNvPr id="7" name="Rectangle 13"/>
          <p:cNvSpPr>
            <a:spLocks noChangeArrowheads="1"/>
          </p:cNvSpPr>
          <p:nvPr/>
        </p:nvSpPr>
        <p:spPr bwMode="auto">
          <a:xfrm>
            <a:off x="2200340" y="1608025"/>
            <a:ext cx="5976664" cy="276999"/>
          </a:xfrm>
          <a:prstGeom prst="rect">
            <a:avLst/>
          </a:prstGeom>
          <a:noFill/>
          <a:ln w="9525">
            <a:noFill/>
            <a:miter lim="800000"/>
            <a:headEnd/>
            <a:tailEnd/>
          </a:ln>
        </p:spPr>
        <p:txBody>
          <a:bodyPr wrap="square">
            <a:spAutoFit/>
          </a:bodyPr>
          <a:lstStyle/>
          <a:p>
            <a:pPr fontAlgn="base">
              <a:spcBef>
                <a:spcPct val="0"/>
              </a:spcBef>
              <a:spcAft>
                <a:spcPct val="0"/>
              </a:spcAft>
            </a:pPr>
            <a:r>
              <a:rPr lang="fr-FR" sz="1200" dirty="0">
                <a:solidFill>
                  <a:srgbClr val="000099"/>
                </a:solidFill>
                <a:latin typeface="Verdana" panose="020B0604030504040204" pitchFamily="34" charset="0"/>
                <a:ea typeface="Arial Unicode MS" pitchFamily="34" charset="-128"/>
                <a:cs typeface="Arial Unicode MS" pitchFamily="34" charset="-128"/>
              </a:rPr>
              <a:t>http://www.eau-artois-picardie.fr/IMG/pdf/BARRAGES_COMPLET_WEB.pdf</a:t>
            </a:r>
          </a:p>
        </p:txBody>
      </p:sp>
      <p:pic>
        <p:nvPicPr>
          <p:cNvPr id="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56199" y="3997324"/>
            <a:ext cx="1932474" cy="27131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8812" y="3861048"/>
            <a:ext cx="1794503" cy="25202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r="3850" b="1163"/>
          <a:stretch/>
        </p:blipFill>
        <p:spPr bwMode="auto">
          <a:xfrm>
            <a:off x="7335354" y="1959715"/>
            <a:ext cx="1683300" cy="24390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3"/>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r="2236" b="3241"/>
          <a:stretch/>
        </p:blipFill>
        <p:spPr bwMode="auto">
          <a:xfrm>
            <a:off x="5332671" y="2582427"/>
            <a:ext cx="1805988" cy="25156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1375912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Espace réservé du numéro de diapositive 3"/>
          <p:cNvSpPr txBox="1">
            <a:spLocks noGrp="1"/>
          </p:cNvSpPr>
          <p:nvPr/>
        </p:nvSpPr>
        <p:spPr bwMode="auto">
          <a:xfrm>
            <a:off x="6553200" y="6245225"/>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fld id="{CB3FAE6D-F3C2-46D8-8D85-ED7EC93DE449}" type="slidenum">
              <a:rPr lang="fr-FR" altLang="fr-FR" sz="1400">
                <a:solidFill>
                  <a:schemeClr val="accent6"/>
                </a:solidFill>
                <a:latin typeface="Arial Unicode MS" pitchFamily="34" charset="-128"/>
              </a:rPr>
              <a:pPr algn="r" eaLnBrk="1" hangingPunct="1"/>
              <a:t>56</a:t>
            </a:fld>
            <a:endParaRPr lang="fr-FR" altLang="fr-FR" sz="1400">
              <a:solidFill>
                <a:schemeClr val="accent6"/>
              </a:solidFill>
              <a:latin typeface="Arial Unicode MS" pitchFamily="34" charset="-128"/>
            </a:endParaRPr>
          </a:p>
        </p:txBody>
      </p:sp>
      <p:sp>
        <p:nvSpPr>
          <p:cNvPr id="160771" name="Text Box 2"/>
          <p:cNvSpPr txBox="1">
            <a:spLocks noChangeArrowheads="1"/>
          </p:cNvSpPr>
          <p:nvPr/>
        </p:nvSpPr>
        <p:spPr bwMode="auto">
          <a:xfrm>
            <a:off x="611188" y="2492375"/>
            <a:ext cx="8482012" cy="3231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buFontTx/>
              <a:buChar char="•"/>
            </a:pPr>
            <a:r>
              <a:rPr lang="fr-FR" altLang="fr-FR" sz="2400" b="1" dirty="0">
                <a:solidFill>
                  <a:schemeClr val="accent6"/>
                </a:solidFill>
                <a:latin typeface="Arial Unicode MS" pitchFamily="34" charset="-128"/>
              </a:rPr>
              <a:t> Aides apportées sur le volet des études, des travaux, des acquisitions foncières, des suivis, de l’animation territoriale…</a:t>
            </a:r>
          </a:p>
          <a:p>
            <a:pPr eaLnBrk="1" hangingPunct="1">
              <a:spcBef>
                <a:spcPct val="50000"/>
              </a:spcBef>
              <a:buFontTx/>
              <a:buChar char="•"/>
            </a:pPr>
            <a:r>
              <a:rPr lang="fr-FR" altLang="fr-FR" sz="2400" b="1" dirty="0">
                <a:solidFill>
                  <a:schemeClr val="accent6"/>
                </a:solidFill>
                <a:latin typeface="Arial Unicode MS" pitchFamily="34" charset="-128"/>
              </a:rPr>
              <a:t>Co-financements des projets </a:t>
            </a:r>
          </a:p>
          <a:p>
            <a:pPr lvl="1" eaLnBrk="1" hangingPunct="1">
              <a:spcBef>
                <a:spcPct val="50000"/>
              </a:spcBef>
              <a:buFontTx/>
              <a:buChar char="•"/>
            </a:pPr>
            <a:r>
              <a:rPr lang="fr-FR" altLang="fr-FR" sz="2400" b="1" dirty="0">
                <a:solidFill>
                  <a:schemeClr val="accent6"/>
                </a:solidFill>
                <a:latin typeface="Arial Unicode MS" pitchFamily="34" charset="-128"/>
              </a:rPr>
              <a:t>Région Hauts-de-France, soit  selon sa politique propre, soit en qualité d’autorité de gestion des fonds FEDER</a:t>
            </a:r>
          </a:p>
          <a:p>
            <a:pPr lvl="1" eaLnBrk="1" hangingPunct="1">
              <a:spcBef>
                <a:spcPct val="50000"/>
              </a:spcBef>
              <a:buFontTx/>
              <a:buChar char="•"/>
            </a:pPr>
            <a:r>
              <a:rPr lang="fr-FR" altLang="fr-FR" sz="2400" b="1" dirty="0">
                <a:solidFill>
                  <a:schemeClr val="accent6"/>
                </a:solidFill>
                <a:latin typeface="Arial Unicode MS" pitchFamily="34" charset="-128"/>
              </a:rPr>
              <a:t>Département du Nord</a:t>
            </a:r>
            <a:endParaRPr lang="fr-FR" altLang="fr-FR" sz="2000" dirty="0">
              <a:solidFill>
                <a:schemeClr val="accent6"/>
              </a:solidFill>
              <a:latin typeface="Arial Unicode MS" pitchFamily="34" charset="-128"/>
            </a:endParaRPr>
          </a:p>
        </p:txBody>
      </p:sp>
      <p:sp>
        <p:nvSpPr>
          <p:cNvPr id="160774" name="Text Box 5"/>
          <p:cNvSpPr txBox="1">
            <a:spLocks noChangeArrowheads="1"/>
          </p:cNvSpPr>
          <p:nvPr/>
        </p:nvSpPr>
        <p:spPr bwMode="auto">
          <a:xfrm>
            <a:off x="431800" y="1292046"/>
            <a:ext cx="82804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fr-FR" altLang="fr-FR" sz="2400" b="1" u="sng" dirty="0">
                <a:solidFill>
                  <a:schemeClr val="accent6"/>
                </a:solidFill>
                <a:latin typeface="Arial Unicode MS" pitchFamily="34" charset="-128"/>
              </a:rPr>
              <a:t>10</a:t>
            </a:r>
            <a:r>
              <a:rPr lang="fr-FR" altLang="fr-FR" sz="2400" b="1" u="sng" baseline="30000" dirty="0">
                <a:solidFill>
                  <a:schemeClr val="accent6"/>
                </a:solidFill>
                <a:latin typeface="Arial Unicode MS" pitchFamily="34" charset="-128"/>
              </a:rPr>
              <a:t>ème</a:t>
            </a:r>
            <a:r>
              <a:rPr lang="fr-FR" altLang="fr-FR" sz="2400" b="1" u="sng" dirty="0">
                <a:solidFill>
                  <a:schemeClr val="accent6"/>
                </a:solidFill>
                <a:latin typeface="Arial Unicode MS" pitchFamily="34" charset="-128"/>
              </a:rPr>
              <a:t> programme d’intervention de l’Agence de l’Eau Artois-Picardie – 70 M€ sur les actions « Trame Bleue » sur la période 2016 – 2021, 15 M€ en 2016</a:t>
            </a:r>
          </a:p>
        </p:txBody>
      </p:sp>
      <p:sp>
        <p:nvSpPr>
          <p:cNvPr id="160775" name="Rectangle 6"/>
          <p:cNvSpPr>
            <a:spLocks noChangeArrowheads="1"/>
          </p:cNvSpPr>
          <p:nvPr/>
        </p:nvSpPr>
        <p:spPr bwMode="auto">
          <a:xfrm>
            <a:off x="914400" y="26035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fr-FR" altLang="fr-FR" sz="4000" b="1" dirty="0">
                <a:solidFill>
                  <a:schemeClr val="accent6"/>
                </a:solidFill>
                <a:latin typeface="Arial Unicode MS" pitchFamily="34" charset="-128"/>
              </a:rPr>
              <a:t>Stratégie d’intervention</a:t>
            </a:r>
          </a:p>
        </p:txBody>
      </p:sp>
    </p:spTree>
    <p:extLst>
      <p:ext uri="{BB962C8B-B14F-4D97-AF65-F5344CB8AC3E}">
        <p14:creationId xmlns:p14="http://schemas.microsoft.com/office/powerpoint/2010/main" val="3014983400"/>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Titre 1"/>
          <p:cNvSpPr>
            <a:spLocks noGrp="1"/>
          </p:cNvSpPr>
          <p:nvPr>
            <p:ph type="title"/>
          </p:nvPr>
        </p:nvSpPr>
        <p:spPr/>
        <p:txBody>
          <a:bodyPr/>
          <a:lstStyle/>
          <a:p>
            <a:r>
              <a:rPr lang="fr-FR" altLang="fr-FR"/>
              <a:t>Perspectives</a:t>
            </a:r>
          </a:p>
        </p:txBody>
      </p:sp>
      <p:sp>
        <p:nvSpPr>
          <p:cNvPr id="3" name="Espace réservé du contenu 2"/>
          <p:cNvSpPr>
            <a:spLocks noGrp="1"/>
          </p:cNvSpPr>
          <p:nvPr>
            <p:ph idx="1"/>
          </p:nvPr>
        </p:nvSpPr>
        <p:spPr/>
        <p:txBody>
          <a:bodyPr>
            <a:normAutofit fontScale="85000" lnSpcReduction="10000"/>
          </a:bodyPr>
          <a:lstStyle/>
          <a:p>
            <a:pPr>
              <a:defRPr/>
            </a:pPr>
            <a:r>
              <a:rPr lang="fr-FR" dirty="0"/>
              <a:t>SDAGE 2016 – 2021 en vigueur, plusieurs SAGE en élaboration ou révision, à rendre compatibles notamment sur le volet ZH </a:t>
            </a:r>
          </a:p>
          <a:p>
            <a:pPr>
              <a:defRPr/>
            </a:pPr>
            <a:r>
              <a:rPr lang="fr-FR" dirty="0"/>
              <a:t>Préparation du 11</a:t>
            </a:r>
            <a:r>
              <a:rPr lang="fr-FR" baseline="30000" dirty="0"/>
              <a:t>ème</a:t>
            </a:r>
            <a:r>
              <a:rPr lang="fr-FR" dirty="0"/>
              <a:t> programme d’interventions financières 2019-2025 de l’Agence dès 2017</a:t>
            </a:r>
          </a:p>
          <a:p>
            <a:pPr>
              <a:defRPr/>
            </a:pPr>
            <a:r>
              <a:rPr lang="fr-FR" dirty="0"/>
              <a:t>Loi « biodiversité » (9/08/2016), </a:t>
            </a:r>
            <a:r>
              <a:rPr lang="fr-FR" b="1" u="sng" dirty="0"/>
              <a:t>initiatives en faveur de la biodiversité</a:t>
            </a:r>
            <a:r>
              <a:rPr lang="fr-FR" dirty="0"/>
              <a:t> (14/10/2016)</a:t>
            </a:r>
          </a:p>
          <a:p>
            <a:pPr>
              <a:defRPr/>
            </a:pPr>
            <a:r>
              <a:rPr lang="fr-FR" dirty="0"/>
              <a:t>Réforme de l’intercommunalité, GEMAPI (1/1/2018)</a:t>
            </a:r>
          </a:p>
        </p:txBody>
      </p:sp>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60232" y="-19472"/>
            <a:ext cx="2223791" cy="1372397"/>
          </a:xfrm>
          <a:prstGeom prst="rect">
            <a:avLst/>
          </a:prstGeom>
        </p:spPr>
      </p:pic>
    </p:spTree>
    <p:extLst>
      <p:ext uri="{BB962C8B-B14F-4D97-AF65-F5344CB8AC3E}">
        <p14:creationId xmlns:p14="http://schemas.microsoft.com/office/powerpoint/2010/main" val="389351991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218" y="467834"/>
            <a:ext cx="4445869" cy="61653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9" name="Connecteur droit 8"/>
          <p:cNvCxnSpPr/>
          <p:nvPr/>
        </p:nvCxnSpPr>
        <p:spPr>
          <a:xfrm flipH="1">
            <a:off x="-1320207" y="1052736"/>
            <a:ext cx="5940660" cy="3744416"/>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Connecteur droit 9"/>
          <p:cNvCxnSpPr/>
          <p:nvPr/>
        </p:nvCxnSpPr>
        <p:spPr>
          <a:xfrm>
            <a:off x="-684584" y="1052736"/>
            <a:ext cx="5832648" cy="3528392"/>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ZoneTexte 11"/>
          <p:cNvSpPr txBox="1"/>
          <p:nvPr/>
        </p:nvSpPr>
        <p:spPr bwMode="auto">
          <a:xfrm>
            <a:off x="4716016" y="2524544"/>
            <a:ext cx="3183885"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tlCol="0">
            <a:spAutoFit/>
          </a:bodyPr>
          <a:lstStyle/>
          <a:p>
            <a:r>
              <a:rPr lang="fr-FR" sz="1300" b="1" dirty="0">
                <a:solidFill>
                  <a:srgbClr val="000099"/>
                </a:solidFill>
                <a:latin typeface="Verdana" pitchFamily="34" charset="0"/>
              </a:rPr>
              <a:t>MERCI DE VOTRE ATTENTION….</a:t>
            </a:r>
          </a:p>
        </p:txBody>
      </p:sp>
    </p:spTree>
    <p:extLst>
      <p:ext uri="{BB962C8B-B14F-4D97-AF65-F5344CB8AC3E}">
        <p14:creationId xmlns:p14="http://schemas.microsoft.com/office/powerpoint/2010/main" val="4577551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2"/>
          <p:cNvSpPr>
            <a:spLocks noGrp="1" noChangeArrowheads="1"/>
          </p:cNvSpPr>
          <p:nvPr>
            <p:ph type="title"/>
          </p:nvPr>
        </p:nvSpPr>
        <p:spPr>
          <a:xfrm>
            <a:off x="457200" y="188640"/>
            <a:ext cx="8229600" cy="1143000"/>
          </a:xfrm>
        </p:spPr>
        <p:txBody>
          <a:bodyPr>
            <a:normAutofit fontScale="90000"/>
          </a:bodyPr>
          <a:lstStyle/>
          <a:p>
            <a:r>
              <a:rPr lang="fr-FR" sz="3600" b="0" dirty="0">
                <a:solidFill>
                  <a:schemeClr val="accent6"/>
                </a:solidFill>
                <a:effectLst/>
                <a:latin typeface="Arial" panose="020B0604020202020204" pitchFamily="34" charset="0"/>
                <a:cs typeface="Arial" panose="020B0604020202020204" pitchFamily="34" charset="0"/>
              </a:rPr>
              <a:t>« Modèle français de l’eau »: </a:t>
            </a:r>
            <a:br>
              <a:rPr lang="fr-FR" sz="3600" b="0" dirty="0">
                <a:solidFill>
                  <a:schemeClr val="accent6"/>
                </a:solidFill>
                <a:effectLst/>
                <a:latin typeface="Arial" panose="020B0604020202020204" pitchFamily="34" charset="0"/>
                <a:cs typeface="Arial" panose="020B0604020202020204" pitchFamily="34" charset="0"/>
              </a:rPr>
            </a:br>
            <a:r>
              <a:rPr lang="fr-FR" sz="3600" b="0" dirty="0">
                <a:solidFill>
                  <a:schemeClr val="accent6"/>
                </a:solidFill>
                <a:effectLst/>
                <a:latin typeface="Arial" panose="020B0604020202020204" pitchFamily="34" charset="0"/>
                <a:cs typeface="Arial" panose="020B0604020202020204" pitchFamily="34" charset="0"/>
              </a:rPr>
              <a:t>gestion par bassin versant</a:t>
            </a:r>
            <a:endParaRPr lang="fr-FR" sz="3600" dirty="0">
              <a:solidFill>
                <a:schemeClr val="accent6"/>
              </a:solidFill>
              <a:effectLst/>
              <a:latin typeface="Arial" panose="020B0604020202020204" pitchFamily="34" charset="0"/>
              <a:cs typeface="Arial" panose="020B0604020202020204" pitchFamily="34" charset="0"/>
            </a:endParaRPr>
          </a:p>
        </p:txBody>
      </p:sp>
      <p:grpSp>
        <p:nvGrpSpPr>
          <p:cNvPr id="2" name="Group 3"/>
          <p:cNvGrpSpPr>
            <a:grpSpLocks/>
          </p:cNvGrpSpPr>
          <p:nvPr/>
        </p:nvGrpSpPr>
        <p:grpSpPr bwMode="auto">
          <a:xfrm>
            <a:off x="900113" y="2536825"/>
            <a:ext cx="4432300" cy="4083050"/>
            <a:chOff x="286" y="1164"/>
            <a:chExt cx="2792" cy="2572"/>
          </a:xfrm>
        </p:grpSpPr>
        <p:grpSp>
          <p:nvGrpSpPr>
            <p:cNvPr id="3" name="Group 4"/>
            <p:cNvGrpSpPr>
              <a:grpSpLocks/>
            </p:cNvGrpSpPr>
            <p:nvPr/>
          </p:nvGrpSpPr>
          <p:grpSpPr bwMode="auto">
            <a:xfrm>
              <a:off x="340" y="1164"/>
              <a:ext cx="2738" cy="1973"/>
              <a:chOff x="96" y="1501"/>
              <a:chExt cx="3351" cy="2374"/>
            </a:xfrm>
          </p:grpSpPr>
          <p:grpSp>
            <p:nvGrpSpPr>
              <p:cNvPr id="4" name="Group 5"/>
              <p:cNvGrpSpPr>
                <a:grpSpLocks/>
              </p:cNvGrpSpPr>
              <p:nvPr/>
            </p:nvGrpSpPr>
            <p:grpSpPr bwMode="auto">
              <a:xfrm>
                <a:off x="96" y="1501"/>
                <a:ext cx="3351" cy="2374"/>
                <a:chOff x="714" y="389"/>
                <a:chExt cx="3673" cy="2516"/>
              </a:xfrm>
            </p:grpSpPr>
            <p:sp>
              <p:nvSpPr>
                <p:cNvPr id="664582" name="Freeform 6"/>
                <p:cNvSpPr>
                  <a:spLocks/>
                </p:cNvSpPr>
                <p:nvPr/>
              </p:nvSpPr>
              <p:spPr bwMode="auto">
                <a:xfrm>
                  <a:off x="714" y="389"/>
                  <a:ext cx="3654" cy="2397"/>
                </a:xfrm>
                <a:custGeom>
                  <a:avLst/>
                  <a:gdLst>
                    <a:gd name="T0" fmla="*/ 12 w 3654"/>
                    <a:gd name="T1" fmla="*/ 2191 h 2398"/>
                    <a:gd name="T2" fmla="*/ 24 w 3654"/>
                    <a:gd name="T3" fmla="*/ 2023 h 2398"/>
                    <a:gd name="T4" fmla="*/ 114 w 3654"/>
                    <a:gd name="T5" fmla="*/ 1921 h 2398"/>
                    <a:gd name="T6" fmla="*/ 336 w 3654"/>
                    <a:gd name="T7" fmla="*/ 1669 h 2398"/>
                    <a:gd name="T8" fmla="*/ 588 w 3654"/>
                    <a:gd name="T9" fmla="*/ 1465 h 2398"/>
                    <a:gd name="T10" fmla="*/ 750 w 3654"/>
                    <a:gd name="T11" fmla="*/ 1285 h 2398"/>
                    <a:gd name="T12" fmla="*/ 1344 w 3654"/>
                    <a:gd name="T13" fmla="*/ 756 h 2398"/>
                    <a:gd name="T14" fmla="*/ 1542 w 3654"/>
                    <a:gd name="T15" fmla="*/ 535 h 2398"/>
                    <a:gd name="T16" fmla="*/ 1800 w 3654"/>
                    <a:gd name="T17" fmla="*/ 385 h 2398"/>
                    <a:gd name="T18" fmla="*/ 1884 w 3654"/>
                    <a:gd name="T19" fmla="*/ 292 h 2398"/>
                    <a:gd name="T20" fmla="*/ 2040 w 3654"/>
                    <a:gd name="T21" fmla="*/ 173 h 2398"/>
                    <a:gd name="T22" fmla="*/ 2148 w 3654"/>
                    <a:gd name="T23" fmla="*/ 80 h 2398"/>
                    <a:gd name="T24" fmla="*/ 2160 w 3654"/>
                    <a:gd name="T25" fmla="*/ 13 h 2398"/>
                    <a:gd name="T26" fmla="*/ 2346 w 3654"/>
                    <a:gd name="T27" fmla="*/ 25 h 2398"/>
                    <a:gd name="T28" fmla="*/ 2472 w 3654"/>
                    <a:gd name="T29" fmla="*/ 19 h 2398"/>
                    <a:gd name="T30" fmla="*/ 2538 w 3654"/>
                    <a:gd name="T31" fmla="*/ 13 h 2398"/>
                    <a:gd name="T32" fmla="*/ 2754 w 3654"/>
                    <a:gd name="T33" fmla="*/ 67 h 2398"/>
                    <a:gd name="T34" fmla="*/ 2940 w 3654"/>
                    <a:gd name="T35" fmla="*/ 79 h 2398"/>
                    <a:gd name="T36" fmla="*/ 3222 w 3654"/>
                    <a:gd name="T37" fmla="*/ 91 h 2398"/>
                    <a:gd name="T38" fmla="*/ 3654 w 3654"/>
                    <a:gd name="T39" fmla="*/ 109 h 2398"/>
                    <a:gd name="T40" fmla="*/ 3120 w 3654"/>
                    <a:gd name="T41" fmla="*/ 1285 h 2398"/>
                    <a:gd name="T42" fmla="*/ 2940 w 3654"/>
                    <a:gd name="T43" fmla="*/ 1585 h 2398"/>
                    <a:gd name="T44" fmla="*/ 2784 w 3654"/>
                    <a:gd name="T45" fmla="*/ 1819 h 2398"/>
                    <a:gd name="T46" fmla="*/ 2634 w 3654"/>
                    <a:gd name="T47" fmla="*/ 2048 h 2398"/>
                    <a:gd name="T48" fmla="*/ 2118 w 3654"/>
                    <a:gd name="T49" fmla="*/ 2347 h 2398"/>
                    <a:gd name="T50" fmla="*/ 1374 w 3654"/>
                    <a:gd name="T51" fmla="*/ 2353 h 2398"/>
                    <a:gd name="T52" fmla="*/ 570 w 3654"/>
                    <a:gd name="T53" fmla="*/ 2299 h 2398"/>
                    <a:gd name="T54" fmla="*/ 216 w 3654"/>
                    <a:gd name="T55" fmla="*/ 2299 h 2398"/>
                    <a:gd name="T56" fmla="*/ 0 w 3654"/>
                    <a:gd name="T57" fmla="*/ 2185 h 2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654" h="2398">
                      <a:moveTo>
                        <a:pt x="12" y="2191"/>
                      </a:moveTo>
                      <a:cubicBezTo>
                        <a:pt x="8" y="2163"/>
                        <a:pt x="15" y="2068"/>
                        <a:pt x="24" y="2023"/>
                      </a:cubicBezTo>
                      <a:cubicBezTo>
                        <a:pt x="41" y="1978"/>
                        <a:pt x="62" y="1980"/>
                        <a:pt x="114" y="1921"/>
                      </a:cubicBezTo>
                      <a:cubicBezTo>
                        <a:pt x="270" y="1741"/>
                        <a:pt x="188" y="1784"/>
                        <a:pt x="336" y="1669"/>
                      </a:cubicBezTo>
                      <a:cubicBezTo>
                        <a:pt x="440" y="1588"/>
                        <a:pt x="482" y="1543"/>
                        <a:pt x="588" y="1465"/>
                      </a:cubicBezTo>
                      <a:cubicBezTo>
                        <a:pt x="651" y="1419"/>
                        <a:pt x="702" y="1351"/>
                        <a:pt x="750" y="1285"/>
                      </a:cubicBezTo>
                      <a:cubicBezTo>
                        <a:pt x="876" y="1167"/>
                        <a:pt x="1212" y="881"/>
                        <a:pt x="1344" y="756"/>
                      </a:cubicBezTo>
                      <a:cubicBezTo>
                        <a:pt x="1404" y="710"/>
                        <a:pt x="1466" y="597"/>
                        <a:pt x="1542" y="535"/>
                      </a:cubicBezTo>
                      <a:cubicBezTo>
                        <a:pt x="1615" y="475"/>
                        <a:pt x="1736" y="456"/>
                        <a:pt x="1800" y="385"/>
                      </a:cubicBezTo>
                      <a:cubicBezTo>
                        <a:pt x="1826" y="356"/>
                        <a:pt x="1854" y="314"/>
                        <a:pt x="1884" y="292"/>
                      </a:cubicBezTo>
                      <a:cubicBezTo>
                        <a:pt x="1937" y="254"/>
                        <a:pt x="1987" y="212"/>
                        <a:pt x="2040" y="173"/>
                      </a:cubicBezTo>
                      <a:cubicBezTo>
                        <a:pt x="2071" y="150"/>
                        <a:pt x="2108" y="89"/>
                        <a:pt x="2148" y="80"/>
                      </a:cubicBezTo>
                      <a:cubicBezTo>
                        <a:pt x="2184" y="73"/>
                        <a:pt x="2132" y="23"/>
                        <a:pt x="2160" y="13"/>
                      </a:cubicBezTo>
                      <a:cubicBezTo>
                        <a:pt x="2256" y="21"/>
                        <a:pt x="2251" y="10"/>
                        <a:pt x="2346" y="25"/>
                      </a:cubicBezTo>
                      <a:cubicBezTo>
                        <a:pt x="2354" y="30"/>
                        <a:pt x="2463" y="17"/>
                        <a:pt x="2472" y="19"/>
                      </a:cubicBezTo>
                      <a:cubicBezTo>
                        <a:pt x="2504" y="28"/>
                        <a:pt x="2508" y="0"/>
                        <a:pt x="2538" y="13"/>
                      </a:cubicBezTo>
                      <a:cubicBezTo>
                        <a:pt x="2613" y="46"/>
                        <a:pt x="2674" y="58"/>
                        <a:pt x="2754" y="67"/>
                      </a:cubicBezTo>
                      <a:cubicBezTo>
                        <a:pt x="2803" y="80"/>
                        <a:pt x="2890" y="72"/>
                        <a:pt x="2940" y="79"/>
                      </a:cubicBezTo>
                      <a:cubicBezTo>
                        <a:pt x="3022" y="77"/>
                        <a:pt x="3140" y="96"/>
                        <a:pt x="3222" y="91"/>
                      </a:cubicBezTo>
                      <a:cubicBezTo>
                        <a:pt x="3313" y="87"/>
                        <a:pt x="3534" y="91"/>
                        <a:pt x="3654" y="109"/>
                      </a:cubicBezTo>
                      <a:cubicBezTo>
                        <a:pt x="3625" y="288"/>
                        <a:pt x="3239" y="1039"/>
                        <a:pt x="3120" y="1285"/>
                      </a:cubicBezTo>
                      <a:cubicBezTo>
                        <a:pt x="3001" y="1531"/>
                        <a:pt x="2996" y="1496"/>
                        <a:pt x="2940" y="1585"/>
                      </a:cubicBezTo>
                      <a:cubicBezTo>
                        <a:pt x="2884" y="1674"/>
                        <a:pt x="2835" y="1742"/>
                        <a:pt x="2784" y="1819"/>
                      </a:cubicBezTo>
                      <a:cubicBezTo>
                        <a:pt x="2733" y="1896"/>
                        <a:pt x="2745" y="1960"/>
                        <a:pt x="2634" y="2048"/>
                      </a:cubicBezTo>
                      <a:cubicBezTo>
                        <a:pt x="2523" y="2136"/>
                        <a:pt x="2328" y="2296"/>
                        <a:pt x="2118" y="2347"/>
                      </a:cubicBezTo>
                      <a:cubicBezTo>
                        <a:pt x="1908" y="2398"/>
                        <a:pt x="1632" y="2361"/>
                        <a:pt x="1374" y="2353"/>
                      </a:cubicBezTo>
                      <a:cubicBezTo>
                        <a:pt x="1116" y="2345"/>
                        <a:pt x="763" y="2308"/>
                        <a:pt x="570" y="2299"/>
                      </a:cubicBezTo>
                      <a:cubicBezTo>
                        <a:pt x="377" y="2290"/>
                        <a:pt x="311" y="2318"/>
                        <a:pt x="216" y="2299"/>
                      </a:cubicBezTo>
                      <a:cubicBezTo>
                        <a:pt x="121" y="2280"/>
                        <a:pt x="45" y="2209"/>
                        <a:pt x="0" y="2185"/>
                      </a:cubicBezTo>
                    </a:path>
                  </a:pathLst>
                </a:custGeom>
                <a:solidFill>
                  <a:srgbClr val="FFF3D1"/>
                </a:solidFill>
                <a:ln w="12700">
                  <a:solidFill>
                    <a:srgbClr val="C0C0C0"/>
                  </a:solidFill>
                  <a:round/>
                  <a:headEnd/>
                  <a:tailEnd/>
                </a:ln>
                <a:effectLst/>
              </p:spPr>
              <p:txBody>
                <a:bodyPr/>
                <a:lstStyle/>
                <a:p>
                  <a:pPr>
                    <a:defRPr/>
                  </a:pPr>
                  <a:endParaRPr lang="fr-FR">
                    <a:solidFill>
                      <a:schemeClr val="accent6"/>
                    </a:solidFill>
                    <a:latin typeface="Arial" panose="020B0604020202020204" pitchFamily="34" charset="0"/>
                    <a:cs typeface="Arial" panose="020B0604020202020204" pitchFamily="34" charset="0"/>
                  </a:endParaRPr>
                </a:p>
              </p:txBody>
            </p:sp>
            <p:sp>
              <p:nvSpPr>
                <p:cNvPr id="664583" name="Freeform 7" descr="Papier lettre"/>
                <p:cNvSpPr>
                  <a:spLocks/>
                </p:cNvSpPr>
                <p:nvPr/>
              </p:nvSpPr>
              <p:spPr bwMode="auto">
                <a:xfrm>
                  <a:off x="899" y="1129"/>
                  <a:ext cx="2437" cy="1552"/>
                </a:xfrm>
                <a:custGeom>
                  <a:avLst/>
                  <a:gdLst>
                    <a:gd name="T0" fmla="*/ 2121 w 2437"/>
                    <a:gd name="T1" fmla="*/ 0 h 1553"/>
                    <a:gd name="T2" fmla="*/ 2285 w 2437"/>
                    <a:gd name="T3" fmla="*/ 184 h 1553"/>
                    <a:gd name="T4" fmla="*/ 2173 w 2437"/>
                    <a:gd name="T5" fmla="*/ 340 h 1553"/>
                    <a:gd name="T6" fmla="*/ 2001 w 2437"/>
                    <a:gd name="T7" fmla="*/ 420 h 1553"/>
                    <a:gd name="T8" fmla="*/ 1965 w 2437"/>
                    <a:gd name="T9" fmla="*/ 432 h 1553"/>
                    <a:gd name="T10" fmla="*/ 1905 w 2437"/>
                    <a:gd name="T11" fmla="*/ 476 h 1553"/>
                    <a:gd name="T12" fmla="*/ 1833 w 2437"/>
                    <a:gd name="T13" fmla="*/ 552 h 1553"/>
                    <a:gd name="T14" fmla="*/ 1525 w 2437"/>
                    <a:gd name="T15" fmla="*/ 600 h 1553"/>
                    <a:gd name="T16" fmla="*/ 1265 w 2437"/>
                    <a:gd name="T17" fmla="*/ 708 h 1553"/>
                    <a:gd name="T18" fmla="*/ 1049 w 2437"/>
                    <a:gd name="T19" fmla="*/ 764 h 1553"/>
                    <a:gd name="T20" fmla="*/ 969 w 2437"/>
                    <a:gd name="T21" fmla="*/ 788 h 1553"/>
                    <a:gd name="T22" fmla="*/ 853 w 2437"/>
                    <a:gd name="T23" fmla="*/ 880 h 1553"/>
                    <a:gd name="T24" fmla="*/ 817 w 2437"/>
                    <a:gd name="T25" fmla="*/ 904 h 1553"/>
                    <a:gd name="T26" fmla="*/ 785 w 2437"/>
                    <a:gd name="T27" fmla="*/ 924 h 1553"/>
                    <a:gd name="T28" fmla="*/ 577 w 2437"/>
                    <a:gd name="T29" fmla="*/ 924 h 1553"/>
                    <a:gd name="T30" fmla="*/ 517 w 2437"/>
                    <a:gd name="T31" fmla="*/ 968 h 1553"/>
                    <a:gd name="T32" fmla="*/ 425 w 2437"/>
                    <a:gd name="T33" fmla="*/ 1052 h 1553"/>
                    <a:gd name="T34" fmla="*/ 365 w 2437"/>
                    <a:gd name="T35" fmla="*/ 1120 h 1553"/>
                    <a:gd name="T36" fmla="*/ 329 w 2437"/>
                    <a:gd name="T37" fmla="*/ 1144 h 1553"/>
                    <a:gd name="T38" fmla="*/ 145 w 2437"/>
                    <a:gd name="T39" fmla="*/ 1168 h 1553"/>
                    <a:gd name="T40" fmla="*/ 29 w 2437"/>
                    <a:gd name="T41" fmla="*/ 1288 h 1553"/>
                    <a:gd name="T42" fmla="*/ 5 w 2437"/>
                    <a:gd name="T43" fmla="*/ 1360 h 1553"/>
                    <a:gd name="T44" fmla="*/ 5 w 2437"/>
                    <a:gd name="T45" fmla="*/ 1396 h 1553"/>
                    <a:gd name="T46" fmla="*/ 101 w 2437"/>
                    <a:gd name="T47" fmla="*/ 1432 h 1553"/>
                    <a:gd name="T48" fmla="*/ 429 w 2437"/>
                    <a:gd name="T49" fmla="*/ 1344 h 1553"/>
                    <a:gd name="T50" fmla="*/ 705 w 2437"/>
                    <a:gd name="T51" fmla="*/ 1348 h 1553"/>
                    <a:gd name="T52" fmla="*/ 909 w 2437"/>
                    <a:gd name="T53" fmla="*/ 1480 h 1553"/>
                    <a:gd name="T54" fmla="*/ 1085 w 2437"/>
                    <a:gd name="T55" fmla="*/ 1528 h 1553"/>
                    <a:gd name="T56" fmla="*/ 1293 w 2437"/>
                    <a:gd name="T57" fmla="*/ 1412 h 1553"/>
                    <a:gd name="T58" fmla="*/ 1533 w 2437"/>
                    <a:gd name="T59" fmla="*/ 1380 h 1553"/>
                    <a:gd name="T60" fmla="*/ 1653 w 2437"/>
                    <a:gd name="T61" fmla="*/ 1416 h 1553"/>
                    <a:gd name="T62" fmla="*/ 1725 w 2437"/>
                    <a:gd name="T63" fmla="*/ 1476 h 1553"/>
                    <a:gd name="T64" fmla="*/ 1915 w 2437"/>
                    <a:gd name="T65" fmla="*/ 1532 h 1553"/>
                    <a:gd name="T66" fmla="*/ 1952 w 2437"/>
                    <a:gd name="T67" fmla="*/ 1413 h 1553"/>
                    <a:gd name="T68" fmla="*/ 2069 w 2437"/>
                    <a:gd name="T69" fmla="*/ 1341 h 1553"/>
                    <a:gd name="T70" fmla="*/ 2223 w 2437"/>
                    <a:gd name="T71" fmla="*/ 1216 h 1553"/>
                    <a:gd name="T72" fmla="*/ 2203 w 2437"/>
                    <a:gd name="T73" fmla="*/ 1085 h 1553"/>
                    <a:gd name="T74" fmla="*/ 2047 w 2437"/>
                    <a:gd name="T75" fmla="*/ 1019 h 1553"/>
                    <a:gd name="T76" fmla="*/ 2189 w 2437"/>
                    <a:gd name="T77" fmla="*/ 922 h 1553"/>
                    <a:gd name="T78" fmla="*/ 2221 w 2437"/>
                    <a:gd name="T79" fmla="*/ 771 h 1553"/>
                    <a:gd name="T80" fmla="*/ 2117 w 2437"/>
                    <a:gd name="T81" fmla="*/ 676 h 1553"/>
                    <a:gd name="T82" fmla="*/ 2297 w 2437"/>
                    <a:gd name="T83" fmla="*/ 604 h 1553"/>
                    <a:gd name="T84" fmla="*/ 2381 w 2437"/>
                    <a:gd name="T85" fmla="*/ 548 h 1553"/>
                    <a:gd name="T86" fmla="*/ 2389 w 2437"/>
                    <a:gd name="T87" fmla="*/ 380 h 1553"/>
                    <a:gd name="T88" fmla="*/ 2437 w 2437"/>
                    <a:gd name="T89" fmla="*/ 284 h 1553"/>
                    <a:gd name="T90" fmla="*/ 2397 w 2437"/>
                    <a:gd name="T91" fmla="*/ 180 h 1553"/>
                    <a:gd name="T92" fmla="*/ 2277 w 2437"/>
                    <a:gd name="T93" fmla="*/ 100 h 1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437" h="1553">
                      <a:moveTo>
                        <a:pt x="2185" y="40"/>
                      </a:moveTo>
                      <a:cubicBezTo>
                        <a:pt x="2164" y="20"/>
                        <a:pt x="2138" y="17"/>
                        <a:pt x="2121" y="0"/>
                      </a:cubicBezTo>
                      <a:cubicBezTo>
                        <a:pt x="2132" y="33"/>
                        <a:pt x="2154" y="67"/>
                        <a:pt x="2185" y="88"/>
                      </a:cubicBezTo>
                      <a:cubicBezTo>
                        <a:pt x="2216" y="119"/>
                        <a:pt x="2276" y="149"/>
                        <a:pt x="2285" y="184"/>
                      </a:cubicBezTo>
                      <a:cubicBezTo>
                        <a:pt x="2304" y="240"/>
                        <a:pt x="2268" y="296"/>
                        <a:pt x="2209" y="316"/>
                      </a:cubicBezTo>
                      <a:cubicBezTo>
                        <a:pt x="2197" y="328"/>
                        <a:pt x="2189" y="335"/>
                        <a:pt x="2173" y="340"/>
                      </a:cubicBezTo>
                      <a:cubicBezTo>
                        <a:pt x="2146" y="367"/>
                        <a:pt x="2098" y="387"/>
                        <a:pt x="2061" y="396"/>
                      </a:cubicBezTo>
                      <a:cubicBezTo>
                        <a:pt x="2043" y="408"/>
                        <a:pt x="2022" y="413"/>
                        <a:pt x="2001" y="420"/>
                      </a:cubicBezTo>
                      <a:cubicBezTo>
                        <a:pt x="1993" y="423"/>
                        <a:pt x="1985" y="425"/>
                        <a:pt x="1977" y="428"/>
                      </a:cubicBezTo>
                      <a:cubicBezTo>
                        <a:pt x="1973" y="429"/>
                        <a:pt x="1965" y="432"/>
                        <a:pt x="1965" y="432"/>
                      </a:cubicBezTo>
                      <a:cubicBezTo>
                        <a:pt x="1953" y="444"/>
                        <a:pt x="1942" y="450"/>
                        <a:pt x="1929" y="460"/>
                      </a:cubicBezTo>
                      <a:cubicBezTo>
                        <a:pt x="1921" y="466"/>
                        <a:pt x="1905" y="476"/>
                        <a:pt x="1905" y="476"/>
                      </a:cubicBezTo>
                      <a:cubicBezTo>
                        <a:pt x="1891" y="497"/>
                        <a:pt x="1883" y="515"/>
                        <a:pt x="1869" y="536"/>
                      </a:cubicBezTo>
                      <a:cubicBezTo>
                        <a:pt x="1865" y="542"/>
                        <a:pt x="1840" y="548"/>
                        <a:pt x="1833" y="552"/>
                      </a:cubicBezTo>
                      <a:cubicBezTo>
                        <a:pt x="1783" y="577"/>
                        <a:pt x="1697" y="593"/>
                        <a:pt x="1641" y="596"/>
                      </a:cubicBezTo>
                      <a:cubicBezTo>
                        <a:pt x="1602" y="598"/>
                        <a:pt x="1564" y="599"/>
                        <a:pt x="1525" y="600"/>
                      </a:cubicBezTo>
                      <a:cubicBezTo>
                        <a:pt x="1446" y="620"/>
                        <a:pt x="1377" y="655"/>
                        <a:pt x="1301" y="680"/>
                      </a:cubicBezTo>
                      <a:cubicBezTo>
                        <a:pt x="1292" y="683"/>
                        <a:pt x="1272" y="699"/>
                        <a:pt x="1265" y="708"/>
                      </a:cubicBezTo>
                      <a:cubicBezTo>
                        <a:pt x="1256" y="719"/>
                        <a:pt x="1255" y="739"/>
                        <a:pt x="1241" y="744"/>
                      </a:cubicBezTo>
                      <a:cubicBezTo>
                        <a:pt x="1179" y="765"/>
                        <a:pt x="1115" y="761"/>
                        <a:pt x="1049" y="764"/>
                      </a:cubicBezTo>
                      <a:cubicBezTo>
                        <a:pt x="1030" y="768"/>
                        <a:pt x="1012" y="774"/>
                        <a:pt x="993" y="780"/>
                      </a:cubicBezTo>
                      <a:cubicBezTo>
                        <a:pt x="985" y="783"/>
                        <a:pt x="969" y="788"/>
                        <a:pt x="969" y="788"/>
                      </a:cubicBezTo>
                      <a:cubicBezTo>
                        <a:pt x="955" y="802"/>
                        <a:pt x="938" y="817"/>
                        <a:pt x="921" y="828"/>
                      </a:cubicBezTo>
                      <a:cubicBezTo>
                        <a:pt x="906" y="851"/>
                        <a:pt x="876" y="865"/>
                        <a:pt x="853" y="880"/>
                      </a:cubicBezTo>
                      <a:cubicBezTo>
                        <a:pt x="845" y="885"/>
                        <a:pt x="837" y="891"/>
                        <a:pt x="829" y="896"/>
                      </a:cubicBezTo>
                      <a:cubicBezTo>
                        <a:pt x="825" y="899"/>
                        <a:pt x="817" y="904"/>
                        <a:pt x="817" y="904"/>
                      </a:cubicBezTo>
                      <a:cubicBezTo>
                        <a:pt x="814" y="908"/>
                        <a:pt x="813" y="913"/>
                        <a:pt x="809" y="916"/>
                      </a:cubicBezTo>
                      <a:cubicBezTo>
                        <a:pt x="802" y="920"/>
                        <a:pt x="785" y="924"/>
                        <a:pt x="785" y="924"/>
                      </a:cubicBezTo>
                      <a:cubicBezTo>
                        <a:pt x="755" y="919"/>
                        <a:pt x="726" y="910"/>
                        <a:pt x="697" y="900"/>
                      </a:cubicBezTo>
                      <a:cubicBezTo>
                        <a:pt x="644" y="903"/>
                        <a:pt x="619" y="903"/>
                        <a:pt x="577" y="924"/>
                      </a:cubicBezTo>
                      <a:cubicBezTo>
                        <a:pt x="560" y="932"/>
                        <a:pt x="545" y="950"/>
                        <a:pt x="529" y="960"/>
                      </a:cubicBezTo>
                      <a:cubicBezTo>
                        <a:pt x="525" y="963"/>
                        <a:pt x="517" y="968"/>
                        <a:pt x="517" y="968"/>
                      </a:cubicBezTo>
                      <a:cubicBezTo>
                        <a:pt x="502" y="991"/>
                        <a:pt x="482" y="1007"/>
                        <a:pt x="461" y="1024"/>
                      </a:cubicBezTo>
                      <a:cubicBezTo>
                        <a:pt x="449" y="1034"/>
                        <a:pt x="425" y="1052"/>
                        <a:pt x="425" y="1052"/>
                      </a:cubicBezTo>
                      <a:cubicBezTo>
                        <a:pt x="404" y="1084"/>
                        <a:pt x="432" y="1045"/>
                        <a:pt x="405" y="1072"/>
                      </a:cubicBezTo>
                      <a:cubicBezTo>
                        <a:pt x="391" y="1086"/>
                        <a:pt x="380" y="1107"/>
                        <a:pt x="365" y="1120"/>
                      </a:cubicBezTo>
                      <a:cubicBezTo>
                        <a:pt x="358" y="1126"/>
                        <a:pt x="349" y="1131"/>
                        <a:pt x="341" y="1136"/>
                      </a:cubicBezTo>
                      <a:cubicBezTo>
                        <a:pt x="337" y="1139"/>
                        <a:pt x="329" y="1144"/>
                        <a:pt x="329" y="1144"/>
                      </a:cubicBezTo>
                      <a:cubicBezTo>
                        <a:pt x="280" y="1142"/>
                        <a:pt x="217" y="1132"/>
                        <a:pt x="169" y="1148"/>
                      </a:cubicBezTo>
                      <a:cubicBezTo>
                        <a:pt x="162" y="1155"/>
                        <a:pt x="152" y="1160"/>
                        <a:pt x="145" y="1168"/>
                      </a:cubicBezTo>
                      <a:cubicBezTo>
                        <a:pt x="124" y="1192"/>
                        <a:pt x="112" y="1217"/>
                        <a:pt x="89" y="1240"/>
                      </a:cubicBezTo>
                      <a:cubicBezTo>
                        <a:pt x="68" y="1261"/>
                        <a:pt x="47" y="1262"/>
                        <a:pt x="29" y="1288"/>
                      </a:cubicBezTo>
                      <a:cubicBezTo>
                        <a:pt x="17" y="1306"/>
                        <a:pt x="18" y="1315"/>
                        <a:pt x="13" y="1336"/>
                      </a:cubicBezTo>
                      <a:cubicBezTo>
                        <a:pt x="11" y="1344"/>
                        <a:pt x="8" y="1352"/>
                        <a:pt x="5" y="1360"/>
                      </a:cubicBezTo>
                      <a:cubicBezTo>
                        <a:pt x="4" y="1364"/>
                        <a:pt x="1" y="1372"/>
                        <a:pt x="1" y="1372"/>
                      </a:cubicBezTo>
                      <a:cubicBezTo>
                        <a:pt x="2" y="1380"/>
                        <a:pt x="0" y="1390"/>
                        <a:pt x="5" y="1396"/>
                      </a:cubicBezTo>
                      <a:cubicBezTo>
                        <a:pt x="14" y="1405"/>
                        <a:pt x="1" y="1402"/>
                        <a:pt x="17" y="1408"/>
                      </a:cubicBezTo>
                      <a:cubicBezTo>
                        <a:pt x="33" y="1414"/>
                        <a:pt x="57" y="1438"/>
                        <a:pt x="101" y="1432"/>
                      </a:cubicBezTo>
                      <a:cubicBezTo>
                        <a:pt x="145" y="1426"/>
                        <a:pt x="226" y="1387"/>
                        <a:pt x="281" y="1372"/>
                      </a:cubicBezTo>
                      <a:cubicBezTo>
                        <a:pt x="336" y="1357"/>
                        <a:pt x="378" y="1349"/>
                        <a:pt x="429" y="1344"/>
                      </a:cubicBezTo>
                      <a:cubicBezTo>
                        <a:pt x="479" y="1342"/>
                        <a:pt x="546" y="1335"/>
                        <a:pt x="589" y="1340"/>
                      </a:cubicBezTo>
                      <a:cubicBezTo>
                        <a:pt x="635" y="1341"/>
                        <a:pt x="661" y="1338"/>
                        <a:pt x="705" y="1348"/>
                      </a:cubicBezTo>
                      <a:cubicBezTo>
                        <a:pt x="788" y="1339"/>
                        <a:pt x="788" y="1378"/>
                        <a:pt x="853" y="1400"/>
                      </a:cubicBezTo>
                      <a:cubicBezTo>
                        <a:pt x="863" y="1430"/>
                        <a:pt x="882" y="1462"/>
                        <a:pt x="909" y="1480"/>
                      </a:cubicBezTo>
                      <a:cubicBezTo>
                        <a:pt x="932" y="1514"/>
                        <a:pt x="972" y="1523"/>
                        <a:pt x="1009" y="1532"/>
                      </a:cubicBezTo>
                      <a:cubicBezTo>
                        <a:pt x="1034" y="1531"/>
                        <a:pt x="1060" y="1533"/>
                        <a:pt x="1085" y="1528"/>
                      </a:cubicBezTo>
                      <a:cubicBezTo>
                        <a:pt x="1116" y="1522"/>
                        <a:pt x="1159" y="1448"/>
                        <a:pt x="1189" y="1440"/>
                      </a:cubicBezTo>
                      <a:cubicBezTo>
                        <a:pt x="1224" y="1431"/>
                        <a:pt x="1258" y="1421"/>
                        <a:pt x="1293" y="1412"/>
                      </a:cubicBezTo>
                      <a:cubicBezTo>
                        <a:pt x="1338" y="1401"/>
                        <a:pt x="1383" y="1397"/>
                        <a:pt x="1429" y="1392"/>
                      </a:cubicBezTo>
                      <a:cubicBezTo>
                        <a:pt x="1458" y="1382"/>
                        <a:pt x="1502" y="1384"/>
                        <a:pt x="1533" y="1380"/>
                      </a:cubicBezTo>
                      <a:cubicBezTo>
                        <a:pt x="1568" y="1382"/>
                        <a:pt x="1586" y="1389"/>
                        <a:pt x="1617" y="1396"/>
                      </a:cubicBezTo>
                      <a:cubicBezTo>
                        <a:pt x="1637" y="1402"/>
                        <a:pt x="1641" y="1407"/>
                        <a:pt x="1653" y="1416"/>
                      </a:cubicBezTo>
                      <a:cubicBezTo>
                        <a:pt x="1670" y="1427"/>
                        <a:pt x="1672" y="1443"/>
                        <a:pt x="1689" y="1452"/>
                      </a:cubicBezTo>
                      <a:cubicBezTo>
                        <a:pt x="1701" y="1462"/>
                        <a:pt x="1696" y="1461"/>
                        <a:pt x="1725" y="1476"/>
                      </a:cubicBezTo>
                      <a:cubicBezTo>
                        <a:pt x="1741" y="1524"/>
                        <a:pt x="1816" y="1539"/>
                        <a:pt x="1861" y="1544"/>
                      </a:cubicBezTo>
                      <a:cubicBezTo>
                        <a:pt x="1890" y="1553"/>
                        <a:pt x="1906" y="1542"/>
                        <a:pt x="1915" y="1532"/>
                      </a:cubicBezTo>
                      <a:cubicBezTo>
                        <a:pt x="1927" y="1521"/>
                        <a:pt x="1924" y="1498"/>
                        <a:pt x="1930" y="1478"/>
                      </a:cubicBezTo>
                      <a:cubicBezTo>
                        <a:pt x="1947" y="1458"/>
                        <a:pt x="1940" y="1429"/>
                        <a:pt x="1952" y="1413"/>
                      </a:cubicBezTo>
                      <a:cubicBezTo>
                        <a:pt x="1964" y="1397"/>
                        <a:pt x="1985" y="1396"/>
                        <a:pt x="2004" y="1384"/>
                      </a:cubicBezTo>
                      <a:cubicBezTo>
                        <a:pt x="2024" y="1364"/>
                        <a:pt x="2043" y="1350"/>
                        <a:pt x="2069" y="1341"/>
                      </a:cubicBezTo>
                      <a:cubicBezTo>
                        <a:pt x="2110" y="1327"/>
                        <a:pt x="2184" y="1315"/>
                        <a:pt x="2192" y="1276"/>
                      </a:cubicBezTo>
                      <a:cubicBezTo>
                        <a:pt x="2215" y="1258"/>
                        <a:pt x="2218" y="1237"/>
                        <a:pt x="2223" y="1216"/>
                      </a:cubicBezTo>
                      <a:cubicBezTo>
                        <a:pt x="2228" y="1195"/>
                        <a:pt x="2224" y="1169"/>
                        <a:pt x="2221" y="1147"/>
                      </a:cubicBezTo>
                      <a:cubicBezTo>
                        <a:pt x="2218" y="1125"/>
                        <a:pt x="2214" y="1103"/>
                        <a:pt x="2203" y="1085"/>
                      </a:cubicBezTo>
                      <a:cubicBezTo>
                        <a:pt x="2192" y="1067"/>
                        <a:pt x="2181" y="1050"/>
                        <a:pt x="2155" y="1039"/>
                      </a:cubicBezTo>
                      <a:cubicBezTo>
                        <a:pt x="2129" y="1028"/>
                        <a:pt x="2052" y="1028"/>
                        <a:pt x="2047" y="1019"/>
                      </a:cubicBezTo>
                      <a:cubicBezTo>
                        <a:pt x="2042" y="1010"/>
                        <a:pt x="2102" y="998"/>
                        <a:pt x="2126" y="982"/>
                      </a:cubicBezTo>
                      <a:cubicBezTo>
                        <a:pt x="2122" y="965"/>
                        <a:pt x="2183" y="936"/>
                        <a:pt x="2189" y="922"/>
                      </a:cubicBezTo>
                      <a:cubicBezTo>
                        <a:pt x="2207" y="902"/>
                        <a:pt x="2227" y="884"/>
                        <a:pt x="2232" y="859"/>
                      </a:cubicBezTo>
                      <a:cubicBezTo>
                        <a:pt x="2235" y="838"/>
                        <a:pt x="2240" y="794"/>
                        <a:pt x="2221" y="771"/>
                      </a:cubicBezTo>
                      <a:cubicBezTo>
                        <a:pt x="2216" y="727"/>
                        <a:pt x="2158" y="732"/>
                        <a:pt x="2121" y="720"/>
                      </a:cubicBezTo>
                      <a:cubicBezTo>
                        <a:pt x="2112" y="706"/>
                        <a:pt x="2102" y="697"/>
                        <a:pt x="2117" y="676"/>
                      </a:cubicBezTo>
                      <a:cubicBezTo>
                        <a:pt x="2120" y="671"/>
                        <a:pt x="2156" y="663"/>
                        <a:pt x="2165" y="660"/>
                      </a:cubicBezTo>
                      <a:cubicBezTo>
                        <a:pt x="2210" y="645"/>
                        <a:pt x="2255" y="625"/>
                        <a:pt x="2297" y="604"/>
                      </a:cubicBezTo>
                      <a:cubicBezTo>
                        <a:pt x="2319" y="593"/>
                        <a:pt x="2338" y="579"/>
                        <a:pt x="2357" y="564"/>
                      </a:cubicBezTo>
                      <a:cubicBezTo>
                        <a:pt x="2365" y="558"/>
                        <a:pt x="2381" y="548"/>
                        <a:pt x="2381" y="548"/>
                      </a:cubicBezTo>
                      <a:cubicBezTo>
                        <a:pt x="2397" y="524"/>
                        <a:pt x="2400" y="519"/>
                        <a:pt x="2405" y="492"/>
                      </a:cubicBezTo>
                      <a:cubicBezTo>
                        <a:pt x="2402" y="445"/>
                        <a:pt x="2402" y="420"/>
                        <a:pt x="2389" y="380"/>
                      </a:cubicBezTo>
                      <a:cubicBezTo>
                        <a:pt x="2393" y="339"/>
                        <a:pt x="2384" y="335"/>
                        <a:pt x="2417" y="324"/>
                      </a:cubicBezTo>
                      <a:cubicBezTo>
                        <a:pt x="2431" y="310"/>
                        <a:pt x="2432" y="303"/>
                        <a:pt x="2437" y="284"/>
                      </a:cubicBezTo>
                      <a:cubicBezTo>
                        <a:pt x="2436" y="268"/>
                        <a:pt x="2436" y="252"/>
                        <a:pt x="2433" y="236"/>
                      </a:cubicBezTo>
                      <a:cubicBezTo>
                        <a:pt x="2427" y="222"/>
                        <a:pt x="2413" y="196"/>
                        <a:pt x="2397" y="180"/>
                      </a:cubicBezTo>
                      <a:cubicBezTo>
                        <a:pt x="2381" y="164"/>
                        <a:pt x="2357" y="153"/>
                        <a:pt x="2337" y="140"/>
                      </a:cubicBezTo>
                      <a:cubicBezTo>
                        <a:pt x="2313" y="134"/>
                        <a:pt x="2289" y="100"/>
                        <a:pt x="2277" y="100"/>
                      </a:cubicBezTo>
                      <a:cubicBezTo>
                        <a:pt x="2277" y="100"/>
                        <a:pt x="2185" y="40"/>
                        <a:pt x="2185" y="40"/>
                      </a:cubicBezTo>
                      <a:close/>
                    </a:path>
                  </a:pathLst>
                </a:custGeom>
                <a:blipFill dpi="0" rotWithShape="0">
                  <a:blip r:embed="rId2" cstate="print"/>
                  <a:srcRect/>
                  <a:tile tx="0" ty="0" sx="100000" sy="100000" flip="none" algn="tl"/>
                </a:blipFill>
                <a:ln w="9525">
                  <a:solidFill>
                    <a:srgbClr val="C0C0C0"/>
                  </a:solidFill>
                  <a:round/>
                  <a:headEnd/>
                  <a:tailEnd/>
                </a:ln>
                <a:effectLst/>
              </p:spPr>
              <p:txBody>
                <a:bodyPr/>
                <a:lstStyle/>
                <a:p>
                  <a:pPr>
                    <a:defRPr/>
                  </a:pPr>
                  <a:endParaRPr lang="fr-FR">
                    <a:solidFill>
                      <a:schemeClr val="accent6"/>
                    </a:solidFill>
                    <a:latin typeface="Arial" panose="020B0604020202020204" pitchFamily="34" charset="0"/>
                    <a:cs typeface="Arial" panose="020B0604020202020204" pitchFamily="34" charset="0"/>
                  </a:endParaRPr>
                </a:p>
              </p:txBody>
            </p:sp>
            <p:grpSp>
              <p:nvGrpSpPr>
                <p:cNvPr id="5" name="Group 8"/>
                <p:cNvGrpSpPr>
                  <a:grpSpLocks/>
                </p:cNvGrpSpPr>
                <p:nvPr/>
              </p:nvGrpSpPr>
              <p:grpSpPr bwMode="auto">
                <a:xfrm>
                  <a:off x="922" y="1858"/>
                  <a:ext cx="1232" cy="612"/>
                  <a:chOff x="962" y="1854"/>
                  <a:chExt cx="1232" cy="612"/>
                </a:xfrm>
              </p:grpSpPr>
              <p:sp>
                <p:nvSpPr>
                  <p:cNvPr id="664585" name="Line 9"/>
                  <p:cNvSpPr>
                    <a:spLocks noChangeShapeType="1"/>
                  </p:cNvSpPr>
                  <p:nvPr/>
                </p:nvSpPr>
                <p:spPr bwMode="auto">
                  <a:xfrm flipH="1">
                    <a:off x="1350" y="2200"/>
                    <a:ext cx="0" cy="48"/>
                  </a:xfrm>
                  <a:prstGeom prst="line">
                    <a:avLst/>
                  </a:prstGeom>
                  <a:noFill/>
                  <a:ln w="9525">
                    <a:solidFill>
                      <a:schemeClr val="folHlink"/>
                    </a:solidFill>
                    <a:round/>
                    <a:headEnd/>
                    <a:tailEnd/>
                  </a:ln>
                  <a:effectLst/>
                </p:spPr>
                <p:txBody>
                  <a:bodyPr/>
                  <a:lstStyle/>
                  <a:p>
                    <a:pPr>
                      <a:defRPr/>
                    </a:pPr>
                    <a:endParaRPr lang="fr-FR">
                      <a:solidFill>
                        <a:schemeClr val="accent6"/>
                      </a:solidFill>
                      <a:latin typeface="Arial" panose="020B0604020202020204" pitchFamily="34" charset="0"/>
                      <a:cs typeface="Arial" panose="020B0604020202020204" pitchFamily="34" charset="0"/>
                    </a:endParaRPr>
                  </a:p>
                </p:txBody>
              </p:sp>
              <p:sp>
                <p:nvSpPr>
                  <p:cNvPr id="664586" name="Line 10"/>
                  <p:cNvSpPr>
                    <a:spLocks noChangeShapeType="1"/>
                  </p:cNvSpPr>
                  <p:nvPr/>
                </p:nvSpPr>
                <p:spPr bwMode="auto">
                  <a:xfrm flipH="1">
                    <a:off x="1312" y="2240"/>
                    <a:ext cx="0" cy="47"/>
                  </a:xfrm>
                  <a:prstGeom prst="line">
                    <a:avLst/>
                  </a:prstGeom>
                  <a:noFill/>
                  <a:ln w="9525">
                    <a:solidFill>
                      <a:schemeClr val="folHlink"/>
                    </a:solidFill>
                    <a:round/>
                    <a:headEnd/>
                    <a:tailEnd/>
                  </a:ln>
                  <a:effectLst/>
                </p:spPr>
                <p:txBody>
                  <a:bodyPr/>
                  <a:lstStyle/>
                  <a:p>
                    <a:pPr>
                      <a:defRPr/>
                    </a:pPr>
                    <a:endParaRPr lang="fr-FR">
                      <a:solidFill>
                        <a:schemeClr val="accent6"/>
                      </a:solidFill>
                      <a:latin typeface="Arial" panose="020B0604020202020204" pitchFamily="34" charset="0"/>
                      <a:cs typeface="Arial" panose="020B0604020202020204" pitchFamily="34" charset="0"/>
                    </a:endParaRPr>
                  </a:p>
                </p:txBody>
              </p:sp>
              <p:sp>
                <p:nvSpPr>
                  <p:cNvPr id="664587" name="Line 11"/>
                  <p:cNvSpPr>
                    <a:spLocks noChangeShapeType="1"/>
                  </p:cNvSpPr>
                  <p:nvPr/>
                </p:nvSpPr>
                <p:spPr bwMode="auto">
                  <a:xfrm flipH="1">
                    <a:off x="1170" y="2266"/>
                    <a:ext cx="0" cy="48"/>
                  </a:xfrm>
                  <a:prstGeom prst="line">
                    <a:avLst/>
                  </a:prstGeom>
                  <a:noFill/>
                  <a:ln w="9525">
                    <a:solidFill>
                      <a:schemeClr val="folHlink"/>
                    </a:solidFill>
                    <a:round/>
                    <a:headEnd/>
                    <a:tailEnd/>
                  </a:ln>
                  <a:effectLst/>
                </p:spPr>
                <p:txBody>
                  <a:bodyPr/>
                  <a:lstStyle/>
                  <a:p>
                    <a:pPr>
                      <a:defRPr/>
                    </a:pPr>
                    <a:endParaRPr lang="fr-FR">
                      <a:solidFill>
                        <a:schemeClr val="accent6"/>
                      </a:solidFill>
                      <a:latin typeface="Arial" panose="020B0604020202020204" pitchFamily="34" charset="0"/>
                      <a:cs typeface="Arial" panose="020B0604020202020204" pitchFamily="34" charset="0"/>
                    </a:endParaRPr>
                  </a:p>
                </p:txBody>
              </p:sp>
              <p:sp>
                <p:nvSpPr>
                  <p:cNvPr id="664588" name="Line 12"/>
                  <p:cNvSpPr>
                    <a:spLocks noChangeShapeType="1"/>
                  </p:cNvSpPr>
                  <p:nvPr/>
                </p:nvSpPr>
                <p:spPr bwMode="auto">
                  <a:xfrm flipH="1">
                    <a:off x="1116" y="2279"/>
                    <a:ext cx="0" cy="47"/>
                  </a:xfrm>
                  <a:prstGeom prst="line">
                    <a:avLst/>
                  </a:prstGeom>
                  <a:noFill/>
                  <a:ln w="9525">
                    <a:solidFill>
                      <a:schemeClr val="folHlink"/>
                    </a:solidFill>
                    <a:round/>
                    <a:headEnd/>
                    <a:tailEnd/>
                  </a:ln>
                  <a:effectLst/>
                </p:spPr>
                <p:txBody>
                  <a:bodyPr/>
                  <a:lstStyle/>
                  <a:p>
                    <a:pPr>
                      <a:defRPr/>
                    </a:pPr>
                    <a:endParaRPr lang="fr-FR">
                      <a:solidFill>
                        <a:schemeClr val="accent6"/>
                      </a:solidFill>
                      <a:latin typeface="Arial" panose="020B0604020202020204" pitchFamily="34" charset="0"/>
                      <a:cs typeface="Arial" panose="020B0604020202020204" pitchFamily="34" charset="0"/>
                    </a:endParaRPr>
                  </a:p>
                </p:txBody>
              </p:sp>
              <p:sp>
                <p:nvSpPr>
                  <p:cNvPr id="664589" name="Line 13"/>
                  <p:cNvSpPr>
                    <a:spLocks noChangeShapeType="1"/>
                  </p:cNvSpPr>
                  <p:nvPr/>
                </p:nvSpPr>
                <p:spPr bwMode="auto">
                  <a:xfrm flipH="1">
                    <a:off x="1081" y="2300"/>
                    <a:ext cx="0" cy="47"/>
                  </a:xfrm>
                  <a:prstGeom prst="line">
                    <a:avLst/>
                  </a:prstGeom>
                  <a:noFill/>
                  <a:ln w="9525">
                    <a:solidFill>
                      <a:schemeClr val="folHlink"/>
                    </a:solidFill>
                    <a:round/>
                    <a:headEnd/>
                    <a:tailEnd/>
                  </a:ln>
                  <a:effectLst/>
                </p:spPr>
                <p:txBody>
                  <a:bodyPr/>
                  <a:lstStyle/>
                  <a:p>
                    <a:pPr>
                      <a:defRPr/>
                    </a:pPr>
                    <a:endParaRPr lang="fr-FR">
                      <a:solidFill>
                        <a:schemeClr val="accent6"/>
                      </a:solidFill>
                      <a:latin typeface="Arial" panose="020B0604020202020204" pitchFamily="34" charset="0"/>
                      <a:cs typeface="Arial" panose="020B0604020202020204" pitchFamily="34" charset="0"/>
                    </a:endParaRPr>
                  </a:p>
                </p:txBody>
              </p:sp>
              <p:sp>
                <p:nvSpPr>
                  <p:cNvPr id="664590" name="Line 14"/>
                  <p:cNvSpPr>
                    <a:spLocks noChangeShapeType="1"/>
                  </p:cNvSpPr>
                  <p:nvPr/>
                </p:nvSpPr>
                <p:spPr bwMode="auto">
                  <a:xfrm flipH="1">
                    <a:off x="1026" y="2362"/>
                    <a:ext cx="0" cy="48"/>
                  </a:xfrm>
                  <a:prstGeom prst="line">
                    <a:avLst/>
                  </a:prstGeom>
                  <a:noFill/>
                  <a:ln w="9525">
                    <a:solidFill>
                      <a:schemeClr val="folHlink"/>
                    </a:solidFill>
                    <a:round/>
                    <a:headEnd/>
                    <a:tailEnd/>
                  </a:ln>
                  <a:effectLst/>
                </p:spPr>
                <p:txBody>
                  <a:bodyPr/>
                  <a:lstStyle/>
                  <a:p>
                    <a:pPr>
                      <a:defRPr/>
                    </a:pPr>
                    <a:endParaRPr lang="fr-FR">
                      <a:solidFill>
                        <a:schemeClr val="accent6"/>
                      </a:solidFill>
                      <a:latin typeface="Arial" panose="020B0604020202020204" pitchFamily="34" charset="0"/>
                      <a:cs typeface="Arial" panose="020B0604020202020204" pitchFamily="34" charset="0"/>
                    </a:endParaRPr>
                  </a:p>
                </p:txBody>
              </p:sp>
              <p:sp>
                <p:nvSpPr>
                  <p:cNvPr id="664591" name="Line 15"/>
                  <p:cNvSpPr>
                    <a:spLocks noChangeShapeType="1"/>
                  </p:cNvSpPr>
                  <p:nvPr/>
                </p:nvSpPr>
                <p:spPr bwMode="auto">
                  <a:xfrm flipH="1">
                    <a:off x="1056" y="2332"/>
                    <a:ext cx="0" cy="48"/>
                  </a:xfrm>
                  <a:prstGeom prst="line">
                    <a:avLst/>
                  </a:prstGeom>
                  <a:noFill/>
                  <a:ln w="9525">
                    <a:solidFill>
                      <a:schemeClr val="folHlink"/>
                    </a:solidFill>
                    <a:round/>
                    <a:headEnd/>
                    <a:tailEnd/>
                  </a:ln>
                  <a:effectLst/>
                </p:spPr>
                <p:txBody>
                  <a:bodyPr/>
                  <a:lstStyle/>
                  <a:p>
                    <a:pPr>
                      <a:defRPr/>
                    </a:pPr>
                    <a:endParaRPr lang="fr-FR">
                      <a:solidFill>
                        <a:schemeClr val="accent6"/>
                      </a:solidFill>
                      <a:latin typeface="Arial" panose="020B0604020202020204" pitchFamily="34" charset="0"/>
                      <a:cs typeface="Arial" panose="020B0604020202020204" pitchFamily="34" charset="0"/>
                    </a:endParaRPr>
                  </a:p>
                </p:txBody>
              </p:sp>
              <p:sp>
                <p:nvSpPr>
                  <p:cNvPr id="664592" name="Line 16"/>
                  <p:cNvSpPr>
                    <a:spLocks noChangeShapeType="1"/>
                  </p:cNvSpPr>
                  <p:nvPr/>
                </p:nvSpPr>
                <p:spPr bwMode="auto">
                  <a:xfrm flipH="1">
                    <a:off x="1398" y="2156"/>
                    <a:ext cx="0" cy="48"/>
                  </a:xfrm>
                  <a:prstGeom prst="line">
                    <a:avLst/>
                  </a:prstGeom>
                  <a:noFill/>
                  <a:ln w="9525">
                    <a:solidFill>
                      <a:schemeClr val="folHlink"/>
                    </a:solidFill>
                    <a:round/>
                    <a:headEnd/>
                    <a:tailEnd/>
                  </a:ln>
                  <a:effectLst/>
                </p:spPr>
                <p:txBody>
                  <a:bodyPr/>
                  <a:lstStyle/>
                  <a:p>
                    <a:pPr>
                      <a:defRPr/>
                    </a:pPr>
                    <a:endParaRPr lang="fr-FR">
                      <a:solidFill>
                        <a:schemeClr val="accent6"/>
                      </a:solidFill>
                      <a:latin typeface="Arial" panose="020B0604020202020204" pitchFamily="34" charset="0"/>
                      <a:cs typeface="Arial" panose="020B0604020202020204" pitchFamily="34" charset="0"/>
                    </a:endParaRPr>
                  </a:p>
                </p:txBody>
              </p:sp>
              <p:sp>
                <p:nvSpPr>
                  <p:cNvPr id="664593" name="Line 17"/>
                  <p:cNvSpPr>
                    <a:spLocks noChangeShapeType="1"/>
                  </p:cNvSpPr>
                  <p:nvPr/>
                </p:nvSpPr>
                <p:spPr bwMode="auto">
                  <a:xfrm flipH="1">
                    <a:off x="1440" y="2110"/>
                    <a:ext cx="0" cy="47"/>
                  </a:xfrm>
                  <a:prstGeom prst="line">
                    <a:avLst/>
                  </a:prstGeom>
                  <a:noFill/>
                  <a:ln w="9525">
                    <a:solidFill>
                      <a:schemeClr val="folHlink"/>
                    </a:solidFill>
                    <a:round/>
                    <a:headEnd/>
                    <a:tailEnd/>
                  </a:ln>
                  <a:effectLst/>
                </p:spPr>
                <p:txBody>
                  <a:bodyPr/>
                  <a:lstStyle/>
                  <a:p>
                    <a:pPr>
                      <a:defRPr/>
                    </a:pPr>
                    <a:endParaRPr lang="fr-FR">
                      <a:solidFill>
                        <a:schemeClr val="accent6"/>
                      </a:solidFill>
                      <a:latin typeface="Arial" panose="020B0604020202020204" pitchFamily="34" charset="0"/>
                      <a:cs typeface="Arial" panose="020B0604020202020204" pitchFamily="34" charset="0"/>
                    </a:endParaRPr>
                  </a:p>
                </p:txBody>
              </p:sp>
              <p:sp>
                <p:nvSpPr>
                  <p:cNvPr id="664594" name="Line 18"/>
                  <p:cNvSpPr>
                    <a:spLocks noChangeShapeType="1"/>
                  </p:cNvSpPr>
                  <p:nvPr/>
                </p:nvSpPr>
                <p:spPr bwMode="auto">
                  <a:xfrm flipH="1">
                    <a:off x="1500" y="2062"/>
                    <a:ext cx="0" cy="48"/>
                  </a:xfrm>
                  <a:prstGeom prst="line">
                    <a:avLst/>
                  </a:prstGeom>
                  <a:noFill/>
                  <a:ln w="9525">
                    <a:solidFill>
                      <a:schemeClr val="folHlink"/>
                    </a:solidFill>
                    <a:round/>
                    <a:headEnd/>
                    <a:tailEnd/>
                  </a:ln>
                  <a:effectLst/>
                </p:spPr>
                <p:txBody>
                  <a:bodyPr/>
                  <a:lstStyle/>
                  <a:p>
                    <a:pPr>
                      <a:defRPr/>
                    </a:pPr>
                    <a:endParaRPr lang="fr-FR">
                      <a:solidFill>
                        <a:schemeClr val="accent6"/>
                      </a:solidFill>
                      <a:latin typeface="Arial" panose="020B0604020202020204" pitchFamily="34" charset="0"/>
                      <a:cs typeface="Arial" panose="020B0604020202020204" pitchFamily="34" charset="0"/>
                    </a:endParaRPr>
                  </a:p>
                </p:txBody>
              </p:sp>
              <p:sp>
                <p:nvSpPr>
                  <p:cNvPr id="664595" name="Line 19"/>
                  <p:cNvSpPr>
                    <a:spLocks noChangeShapeType="1"/>
                  </p:cNvSpPr>
                  <p:nvPr/>
                </p:nvSpPr>
                <p:spPr bwMode="auto">
                  <a:xfrm flipH="1">
                    <a:off x="1554" y="2038"/>
                    <a:ext cx="0" cy="48"/>
                  </a:xfrm>
                  <a:prstGeom prst="line">
                    <a:avLst/>
                  </a:prstGeom>
                  <a:noFill/>
                  <a:ln w="9525">
                    <a:solidFill>
                      <a:schemeClr val="folHlink"/>
                    </a:solidFill>
                    <a:round/>
                    <a:headEnd/>
                    <a:tailEnd/>
                  </a:ln>
                  <a:effectLst/>
                </p:spPr>
                <p:txBody>
                  <a:bodyPr/>
                  <a:lstStyle/>
                  <a:p>
                    <a:pPr>
                      <a:defRPr/>
                    </a:pPr>
                    <a:endParaRPr lang="fr-FR">
                      <a:solidFill>
                        <a:schemeClr val="accent6"/>
                      </a:solidFill>
                      <a:latin typeface="Arial" panose="020B0604020202020204" pitchFamily="34" charset="0"/>
                      <a:cs typeface="Arial" panose="020B0604020202020204" pitchFamily="34" charset="0"/>
                    </a:endParaRPr>
                  </a:p>
                </p:txBody>
              </p:sp>
              <p:sp>
                <p:nvSpPr>
                  <p:cNvPr id="664596" name="Line 20"/>
                  <p:cNvSpPr>
                    <a:spLocks noChangeShapeType="1"/>
                  </p:cNvSpPr>
                  <p:nvPr/>
                </p:nvSpPr>
                <p:spPr bwMode="auto">
                  <a:xfrm flipH="1">
                    <a:off x="1668" y="2047"/>
                    <a:ext cx="0" cy="47"/>
                  </a:xfrm>
                  <a:prstGeom prst="line">
                    <a:avLst/>
                  </a:prstGeom>
                  <a:noFill/>
                  <a:ln w="9525">
                    <a:solidFill>
                      <a:schemeClr val="folHlink"/>
                    </a:solidFill>
                    <a:round/>
                    <a:headEnd/>
                    <a:tailEnd/>
                  </a:ln>
                  <a:effectLst/>
                </p:spPr>
                <p:txBody>
                  <a:bodyPr/>
                  <a:lstStyle/>
                  <a:p>
                    <a:pPr>
                      <a:defRPr/>
                    </a:pPr>
                    <a:endParaRPr lang="fr-FR">
                      <a:solidFill>
                        <a:schemeClr val="accent6"/>
                      </a:solidFill>
                      <a:latin typeface="Arial" panose="020B0604020202020204" pitchFamily="34" charset="0"/>
                      <a:cs typeface="Arial" panose="020B0604020202020204" pitchFamily="34" charset="0"/>
                    </a:endParaRPr>
                  </a:p>
                </p:txBody>
              </p:sp>
              <p:sp>
                <p:nvSpPr>
                  <p:cNvPr id="664597" name="Line 21"/>
                  <p:cNvSpPr>
                    <a:spLocks noChangeShapeType="1"/>
                  </p:cNvSpPr>
                  <p:nvPr/>
                </p:nvSpPr>
                <p:spPr bwMode="auto">
                  <a:xfrm flipH="1">
                    <a:off x="1720" y="2052"/>
                    <a:ext cx="0" cy="48"/>
                  </a:xfrm>
                  <a:prstGeom prst="line">
                    <a:avLst/>
                  </a:prstGeom>
                  <a:noFill/>
                  <a:ln w="9525">
                    <a:solidFill>
                      <a:schemeClr val="folHlink"/>
                    </a:solidFill>
                    <a:round/>
                    <a:headEnd/>
                    <a:tailEnd/>
                  </a:ln>
                  <a:effectLst/>
                </p:spPr>
                <p:txBody>
                  <a:bodyPr/>
                  <a:lstStyle/>
                  <a:p>
                    <a:pPr>
                      <a:defRPr/>
                    </a:pPr>
                    <a:endParaRPr lang="fr-FR">
                      <a:solidFill>
                        <a:schemeClr val="accent6"/>
                      </a:solidFill>
                      <a:latin typeface="Arial" panose="020B0604020202020204" pitchFamily="34" charset="0"/>
                      <a:cs typeface="Arial" panose="020B0604020202020204" pitchFamily="34" charset="0"/>
                    </a:endParaRPr>
                  </a:p>
                </p:txBody>
              </p:sp>
              <p:sp>
                <p:nvSpPr>
                  <p:cNvPr id="664598" name="Line 22"/>
                  <p:cNvSpPr>
                    <a:spLocks noChangeShapeType="1"/>
                  </p:cNvSpPr>
                  <p:nvPr/>
                </p:nvSpPr>
                <p:spPr bwMode="auto">
                  <a:xfrm flipH="1">
                    <a:off x="2113" y="1880"/>
                    <a:ext cx="0" cy="48"/>
                  </a:xfrm>
                  <a:prstGeom prst="line">
                    <a:avLst/>
                  </a:prstGeom>
                  <a:noFill/>
                  <a:ln w="9525">
                    <a:solidFill>
                      <a:schemeClr val="folHlink"/>
                    </a:solidFill>
                    <a:round/>
                    <a:headEnd/>
                    <a:tailEnd/>
                  </a:ln>
                  <a:effectLst/>
                </p:spPr>
                <p:txBody>
                  <a:bodyPr/>
                  <a:lstStyle/>
                  <a:p>
                    <a:pPr>
                      <a:defRPr/>
                    </a:pPr>
                    <a:endParaRPr lang="fr-FR">
                      <a:solidFill>
                        <a:schemeClr val="accent6"/>
                      </a:solidFill>
                      <a:latin typeface="Arial" panose="020B0604020202020204" pitchFamily="34" charset="0"/>
                      <a:cs typeface="Arial" panose="020B0604020202020204" pitchFamily="34" charset="0"/>
                    </a:endParaRPr>
                  </a:p>
                </p:txBody>
              </p:sp>
              <p:sp>
                <p:nvSpPr>
                  <p:cNvPr id="664599" name="Line 23"/>
                  <p:cNvSpPr>
                    <a:spLocks noChangeShapeType="1"/>
                  </p:cNvSpPr>
                  <p:nvPr/>
                </p:nvSpPr>
                <p:spPr bwMode="auto">
                  <a:xfrm flipH="1">
                    <a:off x="2058" y="1888"/>
                    <a:ext cx="0" cy="47"/>
                  </a:xfrm>
                  <a:prstGeom prst="line">
                    <a:avLst/>
                  </a:prstGeom>
                  <a:noFill/>
                  <a:ln w="9525">
                    <a:solidFill>
                      <a:schemeClr val="folHlink"/>
                    </a:solidFill>
                    <a:round/>
                    <a:headEnd/>
                    <a:tailEnd/>
                  </a:ln>
                  <a:effectLst/>
                </p:spPr>
                <p:txBody>
                  <a:bodyPr/>
                  <a:lstStyle/>
                  <a:p>
                    <a:pPr>
                      <a:defRPr/>
                    </a:pPr>
                    <a:endParaRPr lang="fr-FR">
                      <a:solidFill>
                        <a:schemeClr val="accent6"/>
                      </a:solidFill>
                      <a:latin typeface="Arial" panose="020B0604020202020204" pitchFamily="34" charset="0"/>
                      <a:cs typeface="Arial" panose="020B0604020202020204" pitchFamily="34" charset="0"/>
                    </a:endParaRPr>
                  </a:p>
                </p:txBody>
              </p:sp>
              <p:sp>
                <p:nvSpPr>
                  <p:cNvPr id="664600" name="Line 24"/>
                  <p:cNvSpPr>
                    <a:spLocks noChangeShapeType="1"/>
                  </p:cNvSpPr>
                  <p:nvPr/>
                </p:nvSpPr>
                <p:spPr bwMode="auto">
                  <a:xfrm flipH="1">
                    <a:off x="1940" y="1903"/>
                    <a:ext cx="0" cy="47"/>
                  </a:xfrm>
                  <a:prstGeom prst="line">
                    <a:avLst/>
                  </a:prstGeom>
                  <a:noFill/>
                  <a:ln w="9525">
                    <a:solidFill>
                      <a:schemeClr val="folHlink"/>
                    </a:solidFill>
                    <a:round/>
                    <a:headEnd/>
                    <a:tailEnd/>
                  </a:ln>
                  <a:effectLst/>
                </p:spPr>
                <p:txBody>
                  <a:bodyPr/>
                  <a:lstStyle/>
                  <a:p>
                    <a:pPr>
                      <a:defRPr/>
                    </a:pPr>
                    <a:endParaRPr lang="fr-FR">
                      <a:solidFill>
                        <a:schemeClr val="accent6"/>
                      </a:solidFill>
                      <a:latin typeface="Arial" panose="020B0604020202020204" pitchFamily="34" charset="0"/>
                      <a:cs typeface="Arial" panose="020B0604020202020204" pitchFamily="34" charset="0"/>
                    </a:endParaRPr>
                  </a:p>
                </p:txBody>
              </p:sp>
              <p:sp>
                <p:nvSpPr>
                  <p:cNvPr id="664601" name="Line 25"/>
                  <p:cNvSpPr>
                    <a:spLocks noChangeShapeType="1"/>
                  </p:cNvSpPr>
                  <p:nvPr/>
                </p:nvSpPr>
                <p:spPr bwMode="auto">
                  <a:xfrm flipH="1">
                    <a:off x="1896" y="1925"/>
                    <a:ext cx="0" cy="47"/>
                  </a:xfrm>
                  <a:prstGeom prst="line">
                    <a:avLst/>
                  </a:prstGeom>
                  <a:noFill/>
                  <a:ln w="9525">
                    <a:solidFill>
                      <a:schemeClr val="folHlink"/>
                    </a:solidFill>
                    <a:round/>
                    <a:headEnd/>
                    <a:tailEnd/>
                  </a:ln>
                  <a:effectLst/>
                </p:spPr>
                <p:txBody>
                  <a:bodyPr/>
                  <a:lstStyle/>
                  <a:p>
                    <a:pPr>
                      <a:defRPr/>
                    </a:pPr>
                    <a:endParaRPr lang="fr-FR">
                      <a:solidFill>
                        <a:schemeClr val="accent6"/>
                      </a:solidFill>
                      <a:latin typeface="Arial" panose="020B0604020202020204" pitchFamily="34" charset="0"/>
                      <a:cs typeface="Arial" panose="020B0604020202020204" pitchFamily="34" charset="0"/>
                    </a:endParaRPr>
                  </a:p>
                </p:txBody>
              </p:sp>
              <p:sp>
                <p:nvSpPr>
                  <p:cNvPr id="664602" name="Line 26"/>
                  <p:cNvSpPr>
                    <a:spLocks noChangeShapeType="1"/>
                  </p:cNvSpPr>
                  <p:nvPr/>
                </p:nvSpPr>
                <p:spPr bwMode="auto">
                  <a:xfrm flipH="1">
                    <a:off x="1858" y="1964"/>
                    <a:ext cx="0" cy="48"/>
                  </a:xfrm>
                  <a:prstGeom prst="line">
                    <a:avLst/>
                  </a:prstGeom>
                  <a:noFill/>
                  <a:ln w="9525">
                    <a:solidFill>
                      <a:schemeClr val="folHlink"/>
                    </a:solidFill>
                    <a:round/>
                    <a:headEnd/>
                    <a:tailEnd/>
                  </a:ln>
                  <a:effectLst/>
                </p:spPr>
                <p:txBody>
                  <a:bodyPr/>
                  <a:lstStyle/>
                  <a:p>
                    <a:pPr>
                      <a:defRPr/>
                    </a:pPr>
                    <a:endParaRPr lang="fr-FR">
                      <a:solidFill>
                        <a:schemeClr val="accent6"/>
                      </a:solidFill>
                      <a:latin typeface="Arial" panose="020B0604020202020204" pitchFamily="34" charset="0"/>
                      <a:cs typeface="Arial" panose="020B0604020202020204" pitchFamily="34" charset="0"/>
                    </a:endParaRPr>
                  </a:p>
                </p:txBody>
              </p:sp>
              <p:sp>
                <p:nvSpPr>
                  <p:cNvPr id="664603" name="Line 27"/>
                  <p:cNvSpPr>
                    <a:spLocks noChangeShapeType="1"/>
                  </p:cNvSpPr>
                  <p:nvPr/>
                </p:nvSpPr>
                <p:spPr bwMode="auto">
                  <a:xfrm flipH="1">
                    <a:off x="1770" y="2022"/>
                    <a:ext cx="0" cy="47"/>
                  </a:xfrm>
                  <a:prstGeom prst="line">
                    <a:avLst/>
                  </a:prstGeom>
                  <a:noFill/>
                  <a:ln w="9525">
                    <a:solidFill>
                      <a:schemeClr val="folHlink"/>
                    </a:solidFill>
                    <a:round/>
                    <a:headEnd/>
                    <a:tailEnd/>
                  </a:ln>
                  <a:effectLst/>
                </p:spPr>
                <p:txBody>
                  <a:bodyPr/>
                  <a:lstStyle/>
                  <a:p>
                    <a:pPr>
                      <a:defRPr/>
                    </a:pPr>
                    <a:endParaRPr lang="fr-FR">
                      <a:solidFill>
                        <a:schemeClr val="accent6"/>
                      </a:solidFill>
                      <a:latin typeface="Arial" panose="020B0604020202020204" pitchFamily="34" charset="0"/>
                      <a:cs typeface="Arial" panose="020B0604020202020204" pitchFamily="34" charset="0"/>
                    </a:endParaRPr>
                  </a:p>
                </p:txBody>
              </p:sp>
              <p:sp>
                <p:nvSpPr>
                  <p:cNvPr id="664604" name="Line 28"/>
                  <p:cNvSpPr>
                    <a:spLocks noChangeShapeType="1"/>
                  </p:cNvSpPr>
                  <p:nvPr/>
                </p:nvSpPr>
                <p:spPr bwMode="auto">
                  <a:xfrm flipH="1">
                    <a:off x="1998" y="1892"/>
                    <a:ext cx="0" cy="47"/>
                  </a:xfrm>
                  <a:prstGeom prst="line">
                    <a:avLst/>
                  </a:prstGeom>
                  <a:noFill/>
                  <a:ln w="9525">
                    <a:solidFill>
                      <a:schemeClr val="folHlink"/>
                    </a:solidFill>
                    <a:round/>
                    <a:headEnd/>
                    <a:tailEnd/>
                  </a:ln>
                  <a:effectLst/>
                </p:spPr>
                <p:txBody>
                  <a:bodyPr/>
                  <a:lstStyle/>
                  <a:p>
                    <a:pPr>
                      <a:defRPr/>
                    </a:pPr>
                    <a:endParaRPr lang="fr-FR">
                      <a:solidFill>
                        <a:schemeClr val="accent6"/>
                      </a:solidFill>
                      <a:latin typeface="Arial" panose="020B0604020202020204" pitchFamily="34" charset="0"/>
                      <a:cs typeface="Arial" panose="020B0604020202020204" pitchFamily="34" charset="0"/>
                    </a:endParaRPr>
                  </a:p>
                </p:txBody>
              </p:sp>
              <p:sp>
                <p:nvSpPr>
                  <p:cNvPr id="664605" name="Line 29"/>
                  <p:cNvSpPr>
                    <a:spLocks noChangeShapeType="1"/>
                  </p:cNvSpPr>
                  <p:nvPr/>
                </p:nvSpPr>
                <p:spPr bwMode="auto">
                  <a:xfrm flipH="1">
                    <a:off x="1811" y="1992"/>
                    <a:ext cx="0" cy="48"/>
                  </a:xfrm>
                  <a:prstGeom prst="line">
                    <a:avLst/>
                  </a:prstGeom>
                  <a:noFill/>
                  <a:ln w="9525">
                    <a:solidFill>
                      <a:schemeClr val="folHlink"/>
                    </a:solidFill>
                    <a:round/>
                    <a:headEnd/>
                    <a:tailEnd/>
                  </a:ln>
                  <a:effectLst/>
                </p:spPr>
                <p:txBody>
                  <a:bodyPr/>
                  <a:lstStyle/>
                  <a:p>
                    <a:pPr>
                      <a:defRPr/>
                    </a:pPr>
                    <a:endParaRPr lang="fr-FR">
                      <a:solidFill>
                        <a:schemeClr val="accent6"/>
                      </a:solidFill>
                      <a:latin typeface="Arial" panose="020B0604020202020204" pitchFamily="34" charset="0"/>
                      <a:cs typeface="Arial" panose="020B0604020202020204" pitchFamily="34" charset="0"/>
                    </a:endParaRPr>
                  </a:p>
                </p:txBody>
              </p:sp>
              <p:sp>
                <p:nvSpPr>
                  <p:cNvPr id="664606" name="Line 30"/>
                  <p:cNvSpPr>
                    <a:spLocks noChangeShapeType="1"/>
                  </p:cNvSpPr>
                  <p:nvPr/>
                </p:nvSpPr>
                <p:spPr bwMode="auto">
                  <a:xfrm flipH="1">
                    <a:off x="2160" y="1872"/>
                    <a:ext cx="0" cy="48"/>
                  </a:xfrm>
                  <a:prstGeom prst="line">
                    <a:avLst/>
                  </a:prstGeom>
                  <a:noFill/>
                  <a:ln w="9525">
                    <a:solidFill>
                      <a:schemeClr val="folHlink"/>
                    </a:solidFill>
                    <a:round/>
                    <a:headEnd/>
                    <a:tailEnd/>
                  </a:ln>
                  <a:effectLst/>
                </p:spPr>
                <p:txBody>
                  <a:bodyPr/>
                  <a:lstStyle/>
                  <a:p>
                    <a:pPr>
                      <a:defRPr/>
                    </a:pPr>
                    <a:endParaRPr lang="fr-FR">
                      <a:solidFill>
                        <a:schemeClr val="accent6"/>
                      </a:solidFill>
                      <a:latin typeface="Arial" panose="020B0604020202020204" pitchFamily="34" charset="0"/>
                      <a:cs typeface="Arial" panose="020B0604020202020204" pitchFamily="34" charset="0"/>
                    </a:endParaRPr>
                  </a:p>
                </p:txBody>
              </p:sp>
              <p:sp>
                <p:nvSpPr>
                  <p:cNvPr id="664607" name="Line 31"/>
                  <p:cNvSpPr>
                    <a:spLocks noChangeShapeType="1"/>
                  </p:cNvSpPr>
                  <p:nvPr/>
                </p:nvSpPr>
                <p:spPr bwMode="auto">
                  <a:xfrm flipH="1">
                    <a:off x="1610" y="2034"/>
                    <a:ext cx="0" cy="48"/>
                  </a:xfrm>
                  <a:prstGeom prst="line">
                    <a:avLst/>
                  </a:prstGeom>
                  <a:noFill/>
                  <a:ln w="9525">
                    <a:solidFill>
                      <a:schemeClr val="folHlink"/>
                    </a:solidFill>
                    <a:round/>
                    <a:headEnd/>
                    <a:tailEnd/>
                  </a:ln>
                  <a:effectLst/>
                </p:spPr>
                <p:txBody>
                  <a:bodyPr/>
                  <a:lstStyle/>
                  <a:p>
                    <a:pPr>
                      <a:defRPr/>
                    </a:pPr>
                    <a:endParaRPr lang="fr-FR">
                      <a:solidFill>
                        <a:schemeClr val="accent6"/>
                      </a:solidFill>
                      <a:latin typeface="Arial" panose="020B0604020202020204" pitchFamily="34" charset="0"/>
                      <a:cs typeface="Arial" panose="020B0604020202020204" pitchFamily="34" charset="0"/>
                    </a:endParaRPr>
                  </a:p>
                </p:txBody>
              </p:sp>
              <p:sp>
                <p:nvSpPr>
                  <p:cNvPr id="664608" name="Line 32"/>
                  <p:cNvSpPr>
                    <a:spLocks noChangeShapeType="1"/>
                  </p:cNvSpPr>
                  <p:nvPr/>
                </p:nvSpPr>
                <p:spPr bwMode="auto">
                  <a:xfrm flipH="1">
                    <a:off x="1210" y="2262"/>
                    <a:ext cx="0" cy="48"/>
                  </a:xfrm>
                  <a:prstGeom prst="line">
                    <a:avLst/>
                  </a:prstGeom>
                  <a:noFill/>
                  <a:ln w="9525">
                    <a:solidFill>
                      <a:schemeClr val="folHlink"/>
                    </a:solidFill>
                    <a:round/>
                    <a:headEnd/>
                    <a:tailEnd/>
                  </a:ln>
                  <a:effectLst/>
                </p:spPr>
                <p:txBody>
                  <a:bodyPr/>
                  <a:lstStyle/>
                  <a:p>
                    <a:pPr>
                      <a:defRPr/>
                    </a:pPr>
                    <a:endParaRPr lang="fr-FR">
                      <a:solidFill>
                        <a:schemeClr val="accent6"/>
                      </a:solidFill>
                      <a:latin typeface="Arial" panose="020B0604020202020204" pitchFamily="34" charset="0"/>
                      <a:cs typeface="Arial" panose="020B0604020202020204" pitchFamily="34" charset="0"/>
                    </a:endParaRPr>
                  </a:p>
                </p:txBody>
              </p:sp>
              <p:sp>
                <p:nvSpPr>
                  <p:cNvPr id="664609" name="Line 33"/>
                  <p:cNvSpPr>
                    <a:spLocks noChangeShapeType="1"/>
                  </p:cNvSpPr>
                  <p:nvPr/>
                </p:nvSpPr>
                <p:spPr bwMode="auto">
                  <a:xfrm flipH="1">
                    <a:off x="1262" y="2266"/>
                    <a:ext cx="0" cy="48"/>
                  </a:xfrm>
                  <a:prstGeom prst="line">
                    <a:avLst/>
                  </a:prstGeom>
                  <a:noFill/>
                  <a:ln w="9525">
                    <a:solidFill>
                      <a:schemeClr val="folHlink"/>
                    </a:solidFill>
                    <a:round/>
                    <a:headEnd/>
                    <a:tailEnd/>
                  </a:ln>
                  <a:effectLst/>
                </p:spPr>
                <p:txBody>
                  <a:bodyPr/>
                  <a:lstStyle/>
                  <a:p>
                    <a:pPr>
                      <a:defRPr/>
                    </a:pPr>
                    <a:endParaRPr lang="fr-FR">
                      <a:solidFill>
                        <a:schemeClr val="accent6"/>
                      </a:solidFill>
                      <a:latin typeface="Arial" panose="020B0604020202020204" pitchFamily="34" charset="0"/>
                      <a:cs typeface="Arial" panose="020B0604020202020204" pitchFamily="34" charset="0"/>
                    </a:endParaRPr>
                  </a:p>
                </p:txBody>
              </p:sp>
              <p:sp>
                <p:nvSpPr>
                  <p:cNvPr id="664610" name="Line 34"/>
                  <p:cNvSpPr>
                    <a:spLocks noChangeShapeType="1"/>
                  </p:cNvSpPr>
                  <p:nvPr/>
                </p:nvSpPr>
                <p:spPr bwMode="auto">
                  <a:xfrm flipH="1">
                    <a:off x="994" y="2382"/>
                    <a:ext cx="0" cy="48"/>
                  </a:xfrm>
                  <a:prstGeom prst="line">
                    <a:avLst/>
                  </a:prstGeom>
                  <a:noFill/>
                  <a:ln w="9525">
                    <a:solidFill>
                      <a:schemeClr val="folHlink"/>
                    </a:solidFill>
                    <a:round/>
                    <a:headEnd/>
                    <a:tailEnd/>
                  </a:ln>
                  <a:effectLst/>
                </p:spPr>
                <p:txBody>
                  <a:bodyPr/>
                  <a:lstStyle/>
                  <a:p>
                    <a:pPr>
                      <a:defRPr/>
                    </a:pPr>
                    <a:endParaRPr lang="fr-FR">
                      <a:solidFill>
                        <a:schemeClr val="accent6"/>
                      </a:solidFill>
                      <a:latin typeface="Arial" panose="020B0604020202020204" pitchFamily="34" charset="0"/>
                      <a:cs typeface="Arial" panose="020B0604020202020204" pitchFamily="34" charset="0"/>
                    </a:endParaRPr>
                  </a:p>
                </p:txBody>
              </p:sp>
              <p:sp>
                <p:nvSpPr>
                  <p:cNvPr id="664611" name="Line 35"/>
                  <p:cNvSpPr>
                    <a:spLocks noChangeShapeType="1"/>
                  </p:cNvSpPr>
                  <p:nvPr/>
                </p:nvSpPr>
                <p:spPr bwMode="auto">
                  <a:xfrm flipH="1">
                    <a:off x="962" y="2418"/>
                    <a:ext cx="0" cy="48"/>
                  </a:xfrm>
                  <a:prstGeom prst="line">
                    <a:avLst/>
                  </a:prstGeom>
                  <a:noFill/>
                  <a:ln w="9525">
                    <a:solidFill>
                      <a:schemeClr val="folHlink"/>
                    </a:solidFill>
                    <a:round/>
                    <a:headEnd/>
                    <a:tailEnd/>
                  </a:ln>
                  <a:effectLst/>
                </p:spPr>
                <p:txBody>
                  <a:bodyPr/>
                  <a:lstStyle/>
                  <a:p>
                    <a:pPr>
                      <a:defRPr/>
                    </a:pPr>
                    <a:endParaRPr lang="fr-FR">
                      <a:solidFill>
                        <a:schemeClr val="accent6"/>
                      </a:solidFill>
                      <a:latin typeface="Arial" panose="020B0604020202020204" pitchFamily="34" charset="0"/>
                      <a:cs typeface="Arial" panose="020B0604020202020204" pitchFamily="34" charset="0"/>
                    </a:endParaRPr>
                  </a:p>
                </p:txBody>
              </p:sp>
              <p:sp>
                <p:nvSpPr>
                  <p:cNvPr id="664612" name="Line 36"/>
                  <p:cNvSpPr>
                    <a:spLocks noChangeShapeType="1"/>
                  </p:cNvSpPr>
                  <p:nvPr/>
                </p:nvSpPr>
                <p:spPr bwMode="auto">
                  <a:xfrm flipH="1">
                    <a:off x="2192" y="1854"/>
                    <a:ext cx="0" cy="48"/>
                  </a:xfrm>
                  <a:prstGeom prst="line">
                    <a:avLst/>
                  </a:prstGeom>
                  <a:noFill/>
                  <a:ln w="9525">
                    <a:solidFill>
                      <a:schemeClr val="folHlink"/>
                    </a:solidFill>
                    <a:round/>
                    <a:headEnd/>
                    <a:tailEnd/>
                  </a:ln>
                  <a:effectLst/>
                </p:spPr>
                <p:txBody>
                  <a:bodyPr/>
                  <a:lstStyle/>
                  <a:p>
                    <a:pPr>
                      <a:defRPr/>
                    </a:pPr>
                    <a:endParaRPr lang="fr-FR">
                      <a:solidFill>
                        <a:schemeClr val="accent6"/>
                      </a:solidFill>
                      <a:latin typeface="Arial" panose="020B0604020202020204" pitchFamily="34" charset="0"/>
                      <a:cs typeface="Arial" panose="020B0604020202020204" pitchFamily="34" charset="0"/>
                    </a:endParaRPr>
                  </a:p>
                </p:txBody>
              </p:sp>
            </p:grpSp>
            <p:sp>
              <p:nvSpPr>
                <p:cNvPr id="664613" name="Freeform 37"/>
                <p:cNvSpPr>
                  <a:spLocks/>
                </p:cNvSpPr>
                <p:nvPr/>
              </p:nvSpPr>
              <p:spPr bwMode="auto">
                <a:xfrm>
                  <a:off x="2758" y="555"/>
                  <a:ext cx="204" cy="101"/>
                </a:xfrm>
                <a:custGeom>
                  <a:avLst/>
                  <a:gdLst>
                    <a:gd name="T0" fmla="*/ 0 w 115"/>
                    <a:gd name="T1" fmla="*/ 10 h 53"/>
                    <a:gd name="T2" fmla="*/ 57 w 115"/>
                    <a:gd name="T3" fmla="*/ 10 h 53"/>
                    <a:gd name="T4" fmla="*/ 67 w 115"/>
                    <a:gd name="T5" fmla="*/ 25 h 53"/>
                    <a:gd name="T6" fmla="*/ 115 w 115"/>
                    <a:gd name="T7" fmla="*/ 53 h 53"/>
                  </a:gdLst>
                  <a:ahLst/>
                  <a:cxnLst>
                    <a:cxn ang="0">
                      <a:pos x="T0" y="T1"/>
                    </a:cxn>
                    <a:cxn ang="0">
                      <a:pos x="T2" y="T3"/>
                    </a:cxn>
                    <a:cxn ang="0">
                      <a:pos x="T4" y="T5"/>
                    </a:cxn>
                    <a:cxn ang="0">
                      <a:pos x="T6" y="T7"/>
                    </a:cxn>
                  </a:cxnLst>
                  <a:rect l="0" t="0" r="r" b="b"/>
                  <a:pathLst>
                    <a:path w="115" h="53">
                      <a:moveTo>
                        <a:pt x="0" y="10"/>
                      </a:moveTo>
                      <a:cubicBezTo>
                        <a:pt x="19" y="7"/>
                        <a:pt x="38" y="0"/>
                        <a:pt x="57" y="10"/>
                      </a:cubicBezTo>
                      <a:cubicBezTo>
                        <a:pt x="62" y="13"/>
                        <a:pt x="62" y="21"/>
                        <a:pt x="67" y="25"/>
                      </a:cubicBezTo>
                      <a:cubicBezTo>
                        <a:pt x="73" y="30"/>
                        <a:pt x="102" y="53"/>
                        <a:pt x="115" y="53"/>
                      </a:cubicBezTo>
                    </a:path>
                  </a:pathLst>
                </a:custGeom>
                <a:noFill/>
                <a:ln w="25400">
                  <a:solidFill>
                    <a:schemeClr val="folHlink"/>
                  </a:solidFill>
                  <a:round/>
                  <a:headEnd/>
                  <a:tailEnd/>
                </a:ln>
                <a:effectLst/>
              </p:spPr>
              <p:txBody>
                <a:bodyPr/>
                <a:lstStyle/>
                <a:p>
                  <a:pPr>
                    <a:defRPr/>
                  </a:pPr>
                  <a:endParaRPr lang="fr-FR">
                    <a:solidFill>
                      <a:schemeClr val="accent6"/>
                    </a:solidFill>
                    <a:latin typeface="Arial" panose="020B0604020202020204" pitchFamily="34" charset="0"/>
                    <a:cs typeface="Arial" panose="020B0604020202020204" pitchFamily="34" charset="0"/>
                  </a:endParaRPr>
                </a:p>
              </p:txBody>
            </p:sp>
            <p:sp>
              <p:nvSpPr>
                <p:cNvPr id="664614" name="Freeform 38"/>
                <p:cNvSpPr>
                  <a:spLocks/>
                </p:cNvSpPr>
                <p:nvPr/>
              </p:nvSpPr>
              <p:spPr bwMode="auto">
                <a:xfrm>
                  <a:off x="2969" y="707"/>
                  <a:ext cx="236" cy="375"/>
                </a:xfrm>
                <a:custGeom>
                  <a:avLst/>
                  <a:gdLst>
                    <a:gd name="T0" fmla="*/ 0 w 236"/>
                    <a:gd name="T1" fmla="*/ 10 h 375"/>
                    <a:gd name="T2" fmla="*/ 39 w 236"/>
                    <a:gd name="T3" fmla="*/ 39 h 375"/>
                    <a:gd name="T4" fmla="*/ 53 w 236"/>
                    <a:gd name="T5" fmla="*/ 43 h 375"/>
                    <a:gd name="T6" fmla="*/ 168 w 236"/>
                    <a:gd name="T7" fmla="*/ 48 h 375"/>
                    <a:gd name="T8" fmla="*/ 216 w 236"/>
                    <a:gd name="T9" fmla="*/ 101 h 375"/>
                    <a:gd name="T10" fmla="*/ 192 w 236"/>
                    <a:gd name="T11" fmla="*/ 163 h 375"/>
                    <a:gd name="T12" fmla="*/ 168 w 236"/>
                    <a:gd name="T13" fmla="*/ 192 h 375"/>
                    <a:gd name="T14" fmla="*/ 207 w 236"/>
                    <a:gd name="T15" fmla="*/ 269 h 375"/>
                    <a:gd name="T16" fmla="*/ 235 w 236"/>
                    <a:gd name="T17" fmla="*/ 307 h 375"/>
                    <a:gd name="T18" fmla="*/ 231 w 236"/>
                    <a:gd name="T19" fmla="*/ 331 h 375"/>
                    <a:gd name="T20" fmla="*/ 202 w 236"/>
                    <a:gd name="T21" fmla="*/ 375 h 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6" h="375">
                      <a:moveTo>
                        <a:pt x="0" y="10"/>
                      </a:moveTo>
                      <a:cubicBezTo>
                        <a:pt x="29" y="0"/>
                        <a:pt x="29" y="10"/>
                        <a:pt x="39" y="39"/>
                      </a:cubicBezTo>
                      <a:cubicBezTo>
                        <a:pt x="41" y="44"/>
                        <a:pt x="48" y="43"/>
                        <a:pt x="53" y="43"/>
                      </a:cubicBezTo>
                      <a:cubicBezTo>
                        <a:pt x="91" y="46"/>
                        <a:pt x="130" y="46"/>
                        <a:pt x="168" y="48"/>
                      </a:cubicBezTo>
                      <a:cubicBezTo>
                        <a:pt x="205" y="61"/>
                        <a:pt x="202" y="63"/>
                        <a:pt x="216" y="101"/>
                      </a:cubicBezTo>
                      <a:cubicBezTo>
                        <a:pt x="212" y="132"/>
                        <a:pt x="217" y="148"/>
                        <a:pt x="192" y="163"/>
                      </a:cubicBezTo>
                      <a:cubicBezTo>
                        <a:pt x="186" y="174"/>
                        <a:pt x="170" y="180"/>
                        <a:pt x="168" y="192"/>
                      </a:cubicBezTo>
                      <a:cubicBezTo>
                        <a:pt x="162" y="224"/>
                        <a:pt x="183" y="253"/>
                        <a:pt x="207" y="269"/>
                      </a:cubicBezTo>
                      <a:cubicBezTo>
                        <a:pt x="217" y="285"/>
                        <a:pt x="230" y="289"/>
                        <a:pt x="235" y="307"/>
                      </a:cubicBezTo>
                      <a:cubicBezTo>
                        <a:pt x="234" y="315"/>
                        <a:pt x="236" y="325"/>
                        <a:pt x="231" y="331"/>
                      </a:cubicBezTo>
                      <a:cubicBezTo>
                        <a:pt x="219" y="347"/>
                        <a:pt x="178" y="351"/>
                        <a:pt x="202" y="375"/>
                      </a:cubicBezTo>
                    </a:path>
                  </a:pathLst>
                </a:custGeom>
                <a:noFill/>
                <a:ln w="9525">
                  <a:solidFill>
                    <a:srgbClr val="66CCFF"/>
                  </a:solidFill>
                  <a:round/>
                  <a:headEnd/>
                  <a:tailEnd/>
                </a:ln>
                <a:effectLst/>
              </p:spPr>
              <p:txBody>
                <a:bodyPr/>
                <a:lstStyle/>
                <a:p>
                  <a:pPr>
                    <a:defRPr/>
                  </a:pPr>
                  <a:endParaRPr lang="fr-FR">
                    <a:solidFill>
                      <a:schemeClr val="accent6"/>
                    </a:solidFill>
                    <a:latin typeface="Arial" panose="020B0604020202020204" pitchFamily="34" charset="0"/>
                    <a:cs typeface="Arial" panose="020B0604020202020204" pitchFamily="34" charset="0"/>
                  </a:endParaRPr>
                </a:p>
              </p:txBody>
            </p:sp>
            <p:sp>
              <p:nvSpPr>
                <p:cNvPr id="664615" name="Freeform 39"/>
                <p:cNvSpPr>
                  <a:spLocks/>
                </p:cNvSpPr>
                <p:nvPr/>
              </p:nvSpPr>
              <p:spPr bwMode="auto">
                <a:xfrm>
                  <a:off x="3119" y="622"/>
                  <a:ext cx="213" cy="135"/>
                </a:xfrm>
                <a:custGeom>
                  <a:avLst/>
                  <a:gdLst>
                    <a:gd name="T0" fmla="*/ 214 w 214"/>
                    <a:gd name="T1" fmla="*/ 0 h 135"/>
                    <a:gd name="T2" fmla="*/ 118 w 214"/>
                    <a:gd name="T3" fmla="*/ 34 h 135"/>
                    <a:gd name="T4" fmla="*/ 17 w 214"/>
                    <a:gd name="T5" fmla="*/ 77 h 135"/>
                    <a:gd name="T6" fmla="*/ 22 w 214"/>
                    <a:gd name="T7" fmla="*/ 135 h 135"/>
                  </a:gdLst>
                  <a:ahLst/>
                  <a:cxnLst>
                    <a:cxn ang="0">
                      <a:pos x="T0" y="T1"/>
                    </a:cxn>
                    <a:cxn ang="0">
                      <a:pos x="T2" y="T3"/>
                    </a:cxn>
                    <a:cxn ang="0">
                      <a:pos x="T4" y="T5"/>
                    </a:cxn>
                    <a:cxn ang="0">
                      <a:pos x="T6" y="T7"/>
                    </a:cxn>
                  </a:cxnLst>
                  <a:rect l="0" t="0" r="r" b="b"/>
                  <a:pathLst>
                    <a:path w="214" h="135">
                      <a:moveTo>
                        <a:pt x="214" y="0"/>
                      </a:moveTo>
                      <a:cubicBezTo>
                        <a:pt x="178" y="7"/>
                        <a:pt x="152" y="23"/>
                        <a:pt x="118" y="34"/>
                      </a:cubicBezTo>
                      <a:cubicBezTo>
                        <a:pt x="82" y="46"/>
                        <a:pt x="48" y="55"/>
                        <a:pt x="17" y="77"/>
                      </a:cubicBezTo>
                      <a:cubicBezTo>
                        <a:pt x="8" y="104"/>
                        <a:pt x="0" y="113"/>
                        <a:pt x="22" y="135"/>
                      </a:cubicBezTo>
                    </a:path>
                  </a:pathLst>
                </a:custGeom>
                <a:noFill/>
                <a:ln w="9525">
                  <a:solidFill>
                    <a:srgbClr val="66CCFF"/>
                  </a:solidFill>
                  <a:round/>
                  <a:headEnd/>
                  <a:tailEnd/>
                </a:ln>
                <a:effectLst/>
              </p:spPr>
              <p:txBody>
                <a:bodyPr/>
                <a:lstStyle/>
                <a:p>
                  <a:pPr>
                    <a:defRPr/>
                  </a:pPr>
                  <a:endParaRPr lang="fr-FR">
                    <a:solidFill>
                      <a:schemeClr val="accent6"/>
                    </a:solidFill>
                    <a:latin typeface="Arial" panose="020B0604020202020204" pitchFamily="34" charset="0"/>
                    <a:cs typeface="Arial" panose="020B0604020202020204" pitchFamily="34" charset="0"/>
                  </a:endParaRPr>
                </a:p>
              </p:txBody>
            </p:sp>
            <p:sp>
              <p:nvSpPr>
                <p:cNvPr id="664616" name="Freeform 40"/>
                <p:cNvSpPr>
                  <a:spLocks/>
                </p:cNvSpPr>
                <p:nvPr/>
              </p:nvSpPr>
              <p:spPr bwMode="auto">
                <a:xfrm>
                  <a:off x="3150" y="602"/>
                  <a:ext cx="72" cy="54"/>
                </a:xfrm>
                <a:custGeom>
                  <a:avLst/>
                  <a:gdLst>
                    <a:gd name="T0" fmla="*/ 0 w 72"/>
                    <a:gd name="T1" fmla="*/ 0 h 53"/>
                    <a:gd name="T2" fmla="*/ 39 w 72"/>
                    <a:gd name="T3" fmla="*/ 24 h 53"/>
                    <a:gd name="T4" fmla="*/ 53 w 72"/>
                    <a:gd name="T5" fmla="*/ 29 h 53"/>
                    <a:gd name="T6" fmla="*/ 72 w 72"/>
                    <a:gd name="T7" fmla="*/ 53 h 53"/>
                  </a:gdLst>
                  <a:ahLst/>
                  <a:cxnLst>
                    <a:cxn ang="0">
                      <a:pos x="T0" y="T1"/>
                    </a:cxn>
                    <a:cxn ang="0">
                      <a:pos x="T2" y="T3"/>
                    </a:cxn>
                    <a:cxn ang="0">
                      <a:pos x="T4" y="T5"/>
                    </a:cxn>
                    <a:cxn ang="0">
                      <a:pos x="T6" y="T7"/>
                    </a:cxn>
                  </a:cxnLst>
                  <a:rect l="0" t="0" r="r" b="b"/>
                  <a:pathLst>
                    <a:path w="72" h="53">
                      <a:moveTo>
                        <a:pt x="0" y="0"/>
                      </a:moveTo>
                      <a:cubicBezTo>
                        <a:pt x="16" y="22"/>
                        <a:pt x="4" y="12"/>
                        <a:pt x="39" y="24"/>
                      </a:cubicBezTo>
                      <a:cubicBezTo>
                        <a:pt x="44" y="26"/>
                        <a:pt x="53" y="29"/>
                        <a:pt x="53" y="29"/>
                      </a:cubicBezTo>
                      <a:cubicBezTo>
                        <a:pt x="71" y="45"/>
                        <a:pt x="65" y="37"/>
                        <a:pt x="72" y="53"/>
                      </a:cubicBezTo>
                    </a:path>
                  </a:pathLst>
                </a:custGeom>
                <a:noFill/>
                <a:ln w="9525">
                  <a:solidFill>
                    <a:srgbClr val="66CCFF"/>
                  </a:solidFill>
                  <a:round/>
                  <a:headEnd/>
                  <a:tailEnd/>
                </a:ln>
                <a:effectLst/>
              </p:spPr>
              <p:txBody>
                <a:bodyPr/>
                <a:lstStyle/>
                <a:p>
                  <a:pPr>
                    <a:defRPr/>
                  </a:pPr>
                  <a:endParaRPr lang="fr-FR">
                    <a:solidFill>
                      <a:schemeClr val="accent6"/>
                    </a:solidFill>
                    <a:latin typeface="Arial" panose="020B0604020202020204" pitchFamily="34" charset="0"/>
                    <a:cs typeface="Arial" panose="020B0604020202020204" pitchFamily="34" charset="0"/>
                  </a:endParaRPr>
                </a:p>
              </p:txBody>
            </p:sp>
            <p:sp>
              <p:nvSpPr>
                <p:cNvPr id="664617" name="Freeform 41"/>
                <p:cNvSpPr>
                  <a:spLocks/>
                </p:cNvSpPr>
                <p:nvPr/>
              </p:nvSpPr>
              <p:spPr bwMode="auto">
                <a:xfrm>
                  <a:off x="3146" y="495"/>
                  <a:ext cx="62" cy="101"/>
                </a:xfrm>
                <a:custGeom>
                  <a:avLst/>
                  <a:gdLst>
                    <a:gd name="T0" fmla="*/ 0 w 62"/>
                    <a:gd name="T1" fmla="*/ 0 h 101"/>
                    <a:gd name="T2" fmla="*/ 28 w 62"/>
                    <a:gd name="T3" fmla="*/ 19 h 101"/>
                    <a:gd name="T4" fmla="*/ 33 w 62"/>
                    <a:gd name="T5" fmla="*/ 34 h 101"/>
                    <a:gd name="T6" fmla="*/ 62 w 62"/>
                    <a:gd name="T7" fmla="*/ 101 h 101"/>
                  </a:gdLst>
                  <a:ahLst/>
                  <a:cxnLst>
                    <a:cxn ang="0">
                      <a:pos x="T0" y="T1"/>
                    </a:cxn>
                    <a:cxn ang="0">
                      <a:pos x="T2" y="T3"/>
                    </a:cxn>
                    <a:cxn ang="0">
                      <a:pos x="T4" y="T5"/>
                    </a:cxn>
                    <a:cxn ang="0">
                      <a:pos x="T6" y="T7"/>
                    </a:cxn>
                  </a:cxnLst>
                  <a:rect l="0" t="0" r="r" b="b"/>
                  <a:pathLst>
                    <a:path w="62" h="101">
                      <a:moveTo>
                        <a:pt x="0" y="0"/>
                      </a:moveTo>
                      <a:cubicBezTo>
                        <a:pt x="9" y="6"/>
                        <a:pt x="19" y="13"/>
                        <a:pt x="28" y="19"/>
                      </a:cubicBezTo>
                      <a:cubicBezTo>
                        <a:pt x="32" y="22"/>
                        <a:pt x="31" y="29"/>
                        <a:pt x="33" y="34"/>
                      </a:cubicBezTo>
                      <a:cubicBezTo>
                        <a:pt x="44" y="56"/>
                        <a:pt x="51" y="79"/>
                        <a:pt x="62" y="101"/>
                      </a:cubicBezTo>
                    </a:path>
                  </a:pathLst>
                </a:custGeom>
                <a:noFill/>
                <a:ln w="9525">
                  <a:solidFill>
                    <a:srgbClr val="66CCFF"/>
                  </a:solidFill>
                  <a:round/>
                  <a:headEnd/>
                  <a:tailEnd/>
                </a:ln>
                <a:effectLst/>
              </p:spPr>
              <p:txBody>
                <a:bodyPr/>
                <a:lstStyle/>
                <a:p>
                  <a:pPr>
                    <a:defRPr/>
                  </a:pPr>
                  <a:endParaRPr lang="fr-FR">
                    <a:solidFill>
                      <a:schemeClr val="accent6"/>
                    </a:solidFill>
                    <a:latin typeface="Arial" panose="020B0604020202020204" pitchFamily="34" charset="0"/>
                    <a:cs typeface="Arial" panose="020B0604020202020204" pitchFamily="34" charset="0"/>
                  </a:endParaRPr>
                </a:p>
              </p:txBody>
            </p:sp>
            <p:sp>
              <p:nvSpPr>
                <p:cNvPr id="664618" name="Freeform 42"/>
                <p:cNvSpPr>
                  <a:spLocks/>
                </p:cNvSpPr>
                <p:nvPr/>
              </p:nvSpPr>
              <p:spPr bwMode="auto">
                <a:xfrm>
                  <a:off x="3189" y="505"/>
                  <a:ext cx="105" cy="48"/>
                </a:xfrm>
                <a:custGeom>
                  <a:avLst/>
                  <a:gdLst>
                    <a:gd name="T0" fmla="*/ 0 w 105"/>
                    <a:gd name="T1" fmla="*/ 48 h 48"/>
                    <a:gd name="T2" fmla="*/ 29 w 105"/>
                    <a:gd name="T3" fmla="*/ 38 h 48"/>
                    <a:gd name="T4" fmla="*/ 53 w 105"/>
                    <a:gd name="T5" fmla="*/ 14 h 48"/>
                    <a:gd name="T6" fmla="*/ 105 w 105"/>
                    <a:gd name="T7" fmla="*/ 0 h 48"/>
                  </a:gdLst>
                  <a:ahLst/>
                  <a:cxnLst>
                    <a:cxn ang="0">
                      <a:pos x="T0" y="T1"/>
                    </a:cxn>
                    <a:cxn ang="0">
                      <a:pos x="T2" y="T3"/>
                    </a:cxn>
                    <a:cxn ang="0">
                      <a:pos x="T4" y="T5"/>
                    </a:cxn>
                    <a:cxn ang="0">
                      <a:pos x="T6" y="T7"/>
                    </a:cxn>
                  </a:cxnLst>
                  <a:rect l="0" t="0" r="r" b="b"/>
                  <a:pathLst>
                    <a:path w="105" h="48">
                      <a:moveTo>
                        <a:pt x="0" y="48"/>
                      </a:moveTo>
                      <a:cubicBezTo>
                        <a:pt x="10" y="45"/>
                        <a:pt x="21" y="44"/>
                        <a:pt x="29" y="38"/>
                      </a:cubicBezTo>
                      <a:cubicBezTo>
                        <a:pt x="38" y="31"/>
                        <a:pt x="43" y="20"/>
                        <a:pt x="53" y="14"/>
                      </a:cubicBezTo>
                      <a:cubicBezTo>
                        <a:pt x="64" y="7"/>
                        <a:pt x="91" y="0"/>
                        <a:pt x="105" y="0"/>
                      </a:cubicBezTo>
                    </a:path>
                  </a:pathLst>
                </a:custGeom>
                <a:noFill/>
                <a:ln w="9525">
                  <a:solidFill>
                    <a:srgbClr val="66CCFF"/>
                  </a:solidFill>
                  <a:round/>
                  <a:headEnd/>
                  <a:tailEnd/>
                </a:ln>
                <a:effectLst/>
              </p:spPr>
              <p:txBody>
                <a:bodyPr/>
                <a:lstStyle/>
                <a:p>
                  <a:pPr>
                    <a:defRPr/>
                  </a:pPr>
                  <a:endParaRPr lang="fr-FR">
                    <a:solidFill>
                      <a:schemeClr val="accent6"/>
                    </a:solidFill>
                    <a:latin typeface="Arial" panose="020B0604020202020204" pitchFamily="34" charset="0"/>
                    <a:cs typeface="Arial" panose="020B0604020202020204" pitchFamily="34" charset="0"/>
                  </a:endParaRPr>
                </a:p>
              </p:txBody>
            </p:sp>
            <p:sp>
              <p:nvSpPr>
                <p:cNvPr id="664619" name="Freeform 43"/>
                <p:cNvSpPr>
                  <a:spLocks/>
                </p:cNvSpPr>
                <p:nvPr/>
              </p:nvSpPr>
              <p:spPr bwMode="auto">
                <a:xfrm>
                  <a:off x="4015" y="497"/>
                  <a:ext cx="43" cy="37"/>
                </a:xfrm>
                <a:custGeom>
                  <a:avLst/>
                  <a:gdLst>
                    <a:gd name="T0" fmla="*/ 0 w 62"/>
                    <a:gd name="T1" fmla="*/ 0 h 101"/>
                    <a:gd name="T2" fmla="*/ 28 w 62"/>
                    <a:gd name="T3" fmla="*/ 19 h 101"/>
                    <a:gd name="T4" fmla="*/ 33 w 62"/>
                    <a:gd name="T5" fmla="*/ 34 h 101"/>
                    <a:gd name="T6" fmla="*/ 62 w 62"/>
                    <a:gd name="T7" fmla="*/ 101 h 101"/>
                  </a:gdLst>
                  <a:ahLst/>
                  <a:cxnLst>
                    <a:cxn ang="0">
                      <a:pos x="T0" y="T1"/>
                    </a:cxn>
                    <a:cxn ang="0">
                      <a:pos x="T2" y="T3"/>
                    </a:cxn>
                    <a:cxn ang="0">
                      <a:pos x="T4" y="T5"/>
                    </a:cxn>
                    <a:cxn ang="0">
                      <a:pos x="T6" y="T7"/>
                    </a:cxn>
                  </a:cxnLst>
                  <a:rect l="0" t="0" r="r" b="b"/>
                  <a:pathLst>
                    <a:path w="62" h="101">
                      <a:moveTo>
                        <a:pt x="0" y="0"/>
                      </a:moveTo>
                      <a:cubicBezTo>
                        <a:pt x="9" y="6"/>
                        <a:pt x="19" y="13"/>
                        <a:pt x="28" y="19"/>
                      </a:cubicBezTo>
                      <a:cubicBezTo>
                        <a:pt x="32" y="22"/>
                        <a:pt x="31" y="29"/>
                        <a:pt x="33" y="34"/>
                      </a:cubicBezTo>
                      <a:cubicBezTo>
                        <a:pt x="44" y="56"/>
                        <a:pt x="51" y="79"/>
                        <a:pt x="62" y="101"/>
                      </a:cubicBezTo>
                    </a:path>
                  </a:pathLst>
                </a:custGeom>
                <a:noFill/>
                <a:ln w="9525">
                  <a:solidFill>
                    <a:srgbClr val="66CCFF"/>
                  </a:solidFill>
                  <a:round/>
                  <a:headEnd/>
                  <a:tailEnd/>
                </a:ln>
                <a:effectLst/>
              </p:spPr>
              <p:txBody>
                <a:bodyPr/>
                <a:lstStyle/>
                <a:p>
                  <a:pPr>
                    <a:defRPr/>
                  </a:pPr>
                  <a:endParaRPr lang="fr-FR">
                    <a:solidFill>
                      <a:schemeClr val="accent6"/>
                    </a:solidFill>
                    <a:latin typeface="Arial" panose="020B0604020202020204" pitchFamily="34" charset="0"/>
                    <a:cs typeface="Arial" panose="020B0604020202020204" pitchFamily="34" charset="0"/>
                  </a:endParaRPr>
                </a:p>
              </p:txBody>
            </p:sp>
            <p:sp>
              <p:nvSpPr>
                <p:cNvPr id="664620" name="Freeform 44"/>
                <p:cNvSpPr>
                  <a:spLocks/>
                </p:cNvSpPr>
                <p:nvPr/>
              </p:nvSpPr>
              <p:spPr bwMode="auto">
                <a:xfrm>
                  <a:off x="3938" y="522"/>
                  <a:ext cx="216" cy="106"/>
                </a:xfrm>
                <a:custGeom>
                  <a:avLst/>
                  <a:gdLst>
                    <a:gd name="T0" fmla="*/ 0 w 105"/>
                    <a:gd name="T1" fmla="*/ 48 h 48"/>
                    <a:gd name="T2" fmla="*/ 29 w 105"/>
                    <a:gd name="T3" fmla="*/ 38 h 48"/>
                    <a:gd name="T4" fmla="*/ 53 w 105"/>
                    <a:gd name="T5" fmla="*/ 14 h 48"/>
                    <a:gd name="T6" fmla="*/ 105 w 105"/>
                    <a:gd name="T7" fmla="*/ 0 h 48"/>
                  </a:gdLst>
                  <a:ahLst/>
                  <a:cxnLst>
                    <a:cxn ang="0">
                      <a:pos x="T0" y="T1"/>
                    </a:cxn>
                    <a:cxn ang="0">
                      <a:pos x="T2" y="T3"/>
                    </a:cxn>
                    <a:cxn ang="0">
                      <a:pos x="T4" y="T5"/>
                    </a:cxn>
                    <a:cxn ang="0">
                      <a:pos x="T6" y="T7"/>
                    </a:cxn>
                  </a:cxnLst>
                  <a:rect l="0" t="0" r="r" b="b"/>
                  <a:pathLst>
                    <a:path w="105" h="48">
                      <a:moveTo>
                        <a:pt x="0" y="48"/>
                      </a:moveTo>
                      <a:cubicBezTo>
                        <a:pt x="10" y="45"/>
                        <a:pt x="21" y="44"/>
                        <a:pt x="29" y="38"/>
                      </a:cubicBezTo>
                      <a:cubicBezTo>
                        <a:pt x="38" y="31"/>
                        <a:pt x="43" y="20"/>
                        <a:pt x="53" y="14"/>
                      </a:cubicBezTo>
                      <a:cubicBezTo>
                        <a:pt x="64" y="7"/>
                        <a:pt x="91" y="0"/>
                        <a:pt x="105" y="0"/>
                      </a:cubicBezTo>
                    </a:path>
                  </a:pathLst>
                </a:custGeom>
                <a:noFill/>
                <a:ln w="9525">
                  <a:solidFill>
                    <a:srgbClr val="66CCFF"/>
                  </a:solidFill>
                  <a:round/>
                  <a:headEnd/>
                  <a:tailEnd/>
                </a:ln>
                <a:effectLst/>
              </p:spPr>
              <p:txBody>
                <a:bodyPr/>
                <a:lstStyle/>
                <a:p>
                  <a:pPr>
                    <a:defRPr/>
                  </a:pPr>
                  <a:endParaRPr lang="fr-FR">
                    <a:solidFill>
                      <a:schemeClr val="accent6"/>
                    </a:solidFill>
                    <a:latin typeface="Arial" panose="020B0604020202020204" pitchFamily="34" charset="0"/>
                    <a:cs typeface="Arial" panose="020B0604020202020204" pitchFamily="34" charset="0"/>
                  </a:endParaRPr>
                </a:p>
              </p:txBody>
            </p:sp>
            <p:sp>
              <p:nvSpPr>
                <p:cNvPr id="664621" name="Freeform 45"/>
                <p:cNvSpPr>
                  <a:spLocks/>
                </p:cNvSpPr>
                <p:nvPr/>
              </p:nvSpPr>
              <p:spPr bwMode="auto">
                <a:xfrm>
                  <a:off x="3476" y="502"/>
                  <a:ext cx="48" cy="46"/>
                </a:xfrm>
                <a:custGeom>
                  <a:avLst/>
                  <a:gdLst>
                    <a:gd name="T0" fmla="*/ 0 w 62"/>
                    <a:gd name="T1" fmla="*/ 0 h 101"/>
                    <a:gd name="T2" fmla="*/ 28 w 62"/>
                    <a:gd name="T3" fmla="*/ 19 h 101"/>
                    <a:gd name="T4" fmla="*/ 33 w 62"/>
                    <a:gd name="T5" fmla="*/ 34 h 101"/>
                    <a:gd name="T6" fmla="*/ 62 w 62"/>
                    <a:gd name="T7" fmla="*/ 101 h 101"/>
                  </a:gdLst>
                  <a:ahLst/>
                  <a:cxnLst>
                    <a:cxn ang="0">
                      <a:pos x="T0" y="T1"/>
                    </a:cxn>
                    <a:cxn ang="0">
                      <a:pos x="T2" y="T3"/>
                    </a:cxn>
                    <a:cxn ang="0">
                      <a:pos x="T4" y="T5"/>
                    </a:cxn>
                    <a:cxn ang="0">
                      <a:pos x="T6" y="T7"/>
                    </a:cxn>
                  </a:cxnLst>
                  <a:rect l="0" t="0" r="r" b="b"/>
                  <a:pathLst>
                    <a:path w="62" h="101">
                      <a:moveTo>
                        <a:pt x="0" y="0"/>
                      </a:moveTo>
                      <a:cubicBezTo>
                        <a:pt x="9" y="6"/>
                        <a:pt x="19" y="13"/>
                        <a:pt x="28" y="19"/>
                      </a:cubicBezTo>
                      <a:cubicBezTo>
                        <a:pt x="32" y="22"/>
                        <a:pt x="31" y="29"/>
                        <a:pt x="33" y="34"/>
                      </a:cubicBezTo>
                      <a:cubicBezTo>
                        <a:pt x="44" y="56"/>
                        <a:pt x="51" y="79"/>
                        <a:pt x="62" y="101"/>
                      </a:cubicBezTo>
                    </a:path>
                  </a:pathLst>
                </a:custGeom>
                <a:noFill/>
                <a:ln w="9525">
                  <a:solidFill>
                    <a:srgbClr val="66CCFF"/>
                  </a:solidFill>
                  <a:round/>
                  <a:headEnd/>
                  <a:tailEnd/>
                </a:ln>
                <a:effectLst/>
              </p:spPr>
              <p:txBody>
                <a:bodyPr/>
                <a:lstStyle/>
                <a:p>
                  <a:pPr>
                    <a:defRPr/>
                  </a:pPr>
                  <a:endParaRPr lang="fr-FR">
                    <a:solidFill>
                      <a:schemeClr val="accent6"/>
                    </a:solidFill>
                    <a:latin typeface="Arial" panose="020B0604020202020204" pitchFamily="34" charset="0"/>
                    <a:cs typeface="Arial" panose="020B0604020202020204" pitchFamily="34" charset="0"/>
                  </a:endParaRPr>
                </a:p>
              </p:txBody>
            </p:sp>
            <p:sp>
              <p:nvSpPr>
                <p:cNvPr id="664622" name="Freeform 46"/>
                <p:cNvSpPr>
                  <a:spLocks/>
                </p:cNvSpPr>
                <p:nvPr/>
              </p:nvSpPr>
              <p:spPr bwMode="auto">
                <a:xfrm>
                  <a:off x="3410" y="522"/>
                  <a:ext cx="235" cy="97"/>
                </a:xfrm>
                <a:custGeom>
                  <a:avLst/>
                  <a:gdLst>
                    <a:gd name="T0" fmla="*/ 0 w 105"/>
                    <a:gd name="T1" fmla="*/ 48 h 48"/>
                    <a:gd name="T2" fmla="*/ 29 w 105"/>
                    <a:gd name="T3" fmla="*/ 38 h 48"/>
                    <a:gd name="T4" fmla="*/ 53 w 105"/>
                    <a:gd name="T5" fmla="*/ 14 h 48"/>
                    <a:gd name="T6" fmla="*/ 105 w 105"/>
                    <a:gd name="T7" fmla="*/ 0 h 48"/>
                  </a:gdLst>
                  <a:ahLst/>
                  <a:cxnLst>
                    <a:cxn ang="0">
                      <a:pos x="T0" y="T1"/>
                    </a:cxn>
                    <a:cxn ang="0">
                      <a:pos x="T2" y="T3"/>
                    </a:cxn>
                    <a:cxn ang="0">
                      <a:pos x="T4" y="T5"/>
                    </a:cxn>
                    <a:cxn ang="0">
                      <a:pos x="T6" y="T7"/>
                    </a:cxn>
                  </a:cxnLst>
                  <a:rect l="0" t="0" r="r" b="b"/>
                  <a:pathLst>
                    <a:path w="105" h="48">
                      <a:moveTo>
                        <a:pt x="0" y="48"/>
                      </a:moveTo>
                      <a:cubicBezTo>
                        <a:pt x="10" y="45"/>
                        <a:pt x="21" y="44"/>
                        <a:pt x="29" y="38"/>
                      </a:cubicBezTo>
                      <a:cubicBezTo>
                        <a:pt x="38" y="31"/>
                        <a:pt x="43" y="20"/>
                        <a:pt x="53" y="14"/>
                      </a:cubicBezTo>
                      <a:cubicBezTo>
                        <a:pt x="64" y="7"/>
                        <a:pt x="91" y="0"/>
                        <a:pt x="105" y="0"/>
                      </a:cubicBezTo>
                    </a:path>
                  </a:pathLst>
                </a:custGeom>
                <a:noFill/>
                <a:ln w="9525">
                  <a:solidFill>
                    <a:srgbClr val="66CCFF"/>
                  </a:solidFill>
                  <a:round/>
                  <a:headEnd/>
                  <a:tailEnd/>
                </a:ln>
                <a:effectLst/>
              </p:spPr>
              <p:txBody>
                <a:bodyPr/>
                <a:lstStyle/>
                <a:p>
                  <a:pPr>
                    <a:defRPr/>
                  </a:pPr>
                  <a:endParaRPr lang="fr-FR">
                    <a:solidFill>
                      <a:schemeClr val="accent6"/>
                    </a:solidFill>
                    <a:latin typeface="Arial" panose="020B0604020202020204" pitchFamily="34" charset="0"/>
                    <a:cs typeface="Arial" panose="020B0604020202020204" pitchFamily="34" charset="0"/>
                  </a:endParaRPr>
                </a:p>
              </p:txBody>
            </p:sp>
            <p:sp>
              <p:nvSpPr>
                <p:cNvPr id="664623" name="Freeform 47"/>
                <p:cNvSpPr>
                  <a:spLocks/>
                </p:cNvSpPr>
                <p:nvPr/>
              </p:nvSpPr>
              <p:spPr bwMode="auto">
                <a:xfrm>
                  <a:off x="3481" y="728"/>
                  <a:ext cx="207" cy="149"/>
                </a:xfrm>
                <a:custGeom>
                  <a:avLst/>
                  <a:gdLst>
                    <a:gd name="T0" fmla="*/ 0 w 206"/>
                    <a:gd name="T1" fmla="*/ 0 h 149"/>
                    <a:gd name="T2" fmla="*/ 96 w 206"/>
                    <a:gd name="T3" fmla="*/ 14 h 149"/>
                    <a:gd name="T4" fmla="*/ 163 w 206"/>
                    <a:gd name="T5" fmla="*/ 33 h 149"/>
                    <a:gd name="T6" fmla="*/ 177 w 206"/>
                    <a:gd name="T7" fmla="*/ 149 h 149"/>
                  </a:gdLst>
                  <a:ahLst/>
                  <a:cxnLst>
                    <a:cxn ang="0">
                      <a:pos x="T0" y="T1"/>
                    </a:cxn>
                    <a:cxn ang="0">
                      <a:pos x="T2" y="T3"/>
                    </a:cxn>
                    <a:cxn ang="0">
                      <a:pos x="T4" y="T5"/>
                    </a:cxn>
                    <a:cxn ang="0">
                      <a:pos x="T6" y="T7"/>
                    </a:cxn>
                  </a:cxnLst>
                  <a:rect l="0" t="0" r="r" b="b"/>
                  <a:pathLst>
                    <a:path w="206" h="149">
                      <a:moveTo>
                        <a:pt x="0" y="0"/>
                      </a:moveTo>
                      <a:cubicBezTo>
                        <a:pt x="30" y="11"/>
                        <a:pt x="64" y="11"/>
                        <a:pt x="96" y="14"/>
                      </a:cubicBezTo>
                      <a:cubicBezTo>
                        <a:pt x="119" y="19"/>
                        <a:pt x="140" y="27"/>
                        <a:pt x="163" y="33"/>
                      </a:cubicBezTo>
                      <a:cubicBezTo>
                        <a:pt x="206" y="64"/>
                        <a:pt x="177" y="105"/>
                        <a:pt x="177" y="149"/>
                      </a:cubicBezTo>
                    </a:path>
                  </a:pathLst>
                </a:custGeom>
                <a:noFill/>
                <a:ln w="9525">
                  <a:solidFill>
                    <a:srgbClr val="66CCFF"/>
                  </a:solidFill>
                  <a:round/>
                  <a:headEnd/>
                  <a:tailEnd/>
                </a:ln>
                <a:effectLst/>
              </p:spPr>
              <p:txBody>
                <a:bodyPr/>
                <a:lstStyle/>
                <a:p>
                  <a:pPr>
                    <a:defRPr/>
                  </a:pPr>
                  <a:endParaRPr lang="fr-FR">
                    <a:solidFill>
                      <a:schemeClr val="accent6"/>
                    </a:solidFill>
                    <a:latin typeface="Arial" panose="020B0604020202020204" pitchFamily="34" charset="0"/>
                    <a:cs typeface="Arial" panose="020B0604020202020204" pitchFamily="34" charset="0"/>
                  </a:endParaRPr>
                </a:p>
              </p:txBody>
            </p:sp>
            <p:sp>
              <p:nvSpPr>
                <p:cNvPr id="664624" name="Freeform 48"/>
                <p:cNvSpPr>
                  <a:spLocks/>
                </p:cNvSpPr>
                <p:nvPr/>
              </p:nvSpPr>
              <p:spPr bwMode="auto">
                <a:xfrm>
                  <a:off x="3591" y="653"/>
                  <a:ext cx="75" cy="103"/>
                </a:xfrm>
                <a:custGeom>
                  <a:avLst/>
                  <a:gdLst>
                    <a:gd name="T0" fmla="*/ 76 w 76"/>
                    <a:gd name="T1" fmla="*/ 0 h 103"/>
                    <a:gd name="T2" fmla="*/ 18 w 76"/>
                    <a:gd name="T3" fmla="*/ 34 h 103"/>
                    <a:gd name="T4" fmla="*/ 8 w 76"/>
                    <a:gd name="T5" fmla="*/ 63 h 103"/>
                    <a:gd name="T6" fmla="*/ 18 w 76"/>
                    <a:gd name="T7" fmla="*/ 101 h 103"/>
                  </a:gdLst>
                  <a:ahLst/>
                  <a:cxnLst>
                    <a:cxn ang="0">
                      <a:pos x="T0" y="T1"/>
                    </a:cxn>
                    <a:cxn ang="0">
                      <a:pos x="T2" y="T3"/>
                    </a:cxn>
                    <a:cxn ang="0">
                      <a:pos x="T4" y="T5"/>
                    </a:cxn>
                    <a:cxn ang="0">
                      <a:pos x="T6" y="T7"/>
                    </a:cxn>
                  </a:cxnLst>
                  <a:rect l="0" t="0" r="r" b="b"/>
                  <a:pathLst>
                    <a:path w="76" h="103">
                      <a:moveTo>
                        <a:pt x="76" y="0"/>
                      </a:moveTo>
                      <a:cubicBezTo>
                        <a:pt x="53" y="6"/>
                        <a:pt x="29" y="10"/>
                        <a:pt x="18" y="34"/>
                      </a:cubicBezTo>
                      <a:cubicBezTo>
                        <a:pt x="14" y="43"/>
                        <a:pt x="8" y="63"/>
                        <a:pt x="8" y="63"/>
                      </a:cubicBezTo>
                      <a:cubicBezTo>
                        <a:pt x="13" y="103"/>
                        <a:pt x="0" y="101"/>
                        <a:pt x="18" y="101"/>
                      </a:cubicBezTo>
                    </a:path>
                  </a:pathLst>
                </a:custGeom>
                <a:noFill/>
                <a:ln w="9525">
                  <a:solidFill>
                    <a:srgbClr val="66CCFF"/>
                  </a:solidFill>
                  <a:round/>
                  <a:headEnd/>
                  <a:tailEnd/>
                </a:ln>
                <a:effectLst/>
              </p:spPr>
              <p:txBody>
                <a:bodyPr/>
                <a:lstStyle/>
                <a:p>
                  <a:pPr>
                    <a:defRPr/>
                  </a:pPr>
                  <a:endParaRPr lang="fr-FR">
                    <a:solidFill>
                      <a:schemeClr val="accent6"/>
                    </a:solidFill>
                    <a:latin typeface="Arial" panose="020B0604020202020204" pitchFamily="34" charset="0"/>
                    <a:cs typeface="Arial" panose="020B0604020202020204" pitchFamily="34" charset="0"/>
                  </a:endParaRPr>
                </a:p>
              </p:txBody>
            </p:sp>
            <p:sp>
              <p:nvSpPr>
                <p:cNvPr id="664625" name="Freeform 49"/>
                <p:cNvSpPr>
                  <a:spLocks/>
                </p:cNvSpPr>
                <p:nvPr/>
              </p:nvSpPr>
              <p:spPr bwMode="auto">
                <a:xfrm>
                  <a:off x="1363" y="2082"/>
                  <a:ext cx="345" cy="241"/>
                </a:xfrm>
                <a:custGeom>
                  <a:avLst/>
                  <a:gdLst>
                    <a:gd name="T0" fmla="*/ 336 w 345"/>
                    <a:gd name="T1" fmla="*/ 0 h 241"/>
                    <a:gd name="T2" fmla="*/ 63 w 345"/>
                    <a:gd name="T3" fmla="*/ 96 h 241"/>
                    <a:gd name="T4" fmla="*/ 18 w 345"/>
                    <a:gd name="T5" fmla="*/ 141 h 241"/>
                    <a:gd name="T6" fmla="*/ 30 w 345"/>
                    <a:gd name="T7" fmla="*/ 192 h 241"/>
                    <a:gd name="T8" fmla="*/ 69 w 345"/>
                    <a:gd name="T9" fmla="*/ 216 h 241"/>
                    <a:gd name="T10" fmla="*/ 196 w 345"/>
                    <a:gd name="T11" fmla="*/ 238 h 241"/>
                    <a:gd name="T12" fmla="*/ 335 w 345"/>
                    <a:gd name="T13" fmla="*/ 214 h 241"/>
                    <a:gd name="T14" fmla="*/ 320 w 345"/>
                    <a:gd name="T15" fmla="*/ 180 h 241"/>
                    <a:gd name="T16" fmla="*/ 181 w 345"/>
                    <a:gd name="T17" fmla="*/ 175 h 241"/>
                    <a:gd name="T18" fmla="*/ 87 w 345"/>
                    <a:gd name="T19" fmla="*/ 165 h 241"/>
                    <a:gd name="T20" fmla="*/ 87 w 345"/>
                    <a:gd name="T21" fmla="*/ 114 h 241"/>
                    <a:gd name="T22" fmla="*/ 180 w 345"/>
                    <a:gd name="T23" fmla="*/ 57 h 241"/>
                    <a:gd name="T24" fmla="*/ 336 w 345"/>
                    <a:gd name="T25" fmla="*/ 0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5" h="241">
                      <a:moveTo>
                        <a:pt x="336" y="0"/>
                      </a:moveTo>
                      <a:cubicBezTo>
                        <a:pt x="317" y="6"/>
                        <a:pt x="116" y="73"/>
                        <a:pt x="63" y="96"/>
                      </a:cubicBezTo>
                      <a:cubicBezTo>
                        <a:pt x="42" y="117"/>
                        <a:pt x="28" y="113"/>
                        <a:pt x="18" y="141"/>
                      </a:cubicBezTo>
                      <a:cubicBezTo>
                        <a:pt x="21" y="156"/>
                        <a:pt x="0" y="176"/>
                        <a:pt x="30" y="192"/>
                      </a:cubicBezTo>
                      <a:cubicBezTo>
                        <a:pt x="38" y="204"/>
                        <a:pt x="41" y="208"/>
                        <a:pt x="69" y="216"/>
                      </a:cubicBezTo>
                      <a:cubicBezTo>
                        <a:pt x="97" y="224"/>
                        <a:pt x="152" y="238"/>
                        <a:pt x="196" y="238"/>
                      </a:cubicBezTo>
                      <a:cubicBezTo>
                        <a:pt x="251" y="235"/>
                        <a:pt x="291" y="241"/>
                        <a:pt x="335" y="214"/>
                      </a:cubicBezTo>
                      <a:cubicBezTo>
                        <a:pt x="345" y="198"/>
                        <a:pt x="345" y="182"/>
                        <a:pt x="320" y="180"/>
                      </a:cubicBezTo>
                      <a:cubicBezTo>
                        <a:pt x="274" y="177"/>
                        <a:pt x="227" y="177"/>
                        <a:pt x="181" y="175"/>
                      </a:cubicBezTo>
                      <a:cubicBezTo>
                        <a:pt x="148" y="171"/>
                        <a:pt x="97" y="179"/>
                        <a:pt x="87" y="165"/>
                      </a:cubicBezTo>
                      <a:cubicBezTo>
                        <a:pt x="75" y="155"/>
                        <a:pt x="71" y="131"/>
                        <a:pt x="87" y="114"/>
                      </a:cubicBezTo>
                      <a:cubicBezTo>
                        <a:pt x="102" y="96"/>
                        <a:pt x="149" y="71"/>
                        <a:pt x="180" y="57"/>
                      </a:cubicBezTo>
                      <a:cubicBezTo>
                        <a:pt x="221" y="38"/>
                        <a:pt x="327" y="6"/>
                        <a:pt x="336" y="0"/>
                      </a:cubicBezTo>
                      <a:close/>
                    </a:path>
                  </a:pathLst>
                </a:custGeom>
                <a:solidFill>
                  <a:srgbClr val="66CCFF"/>
                </a:solidFill>
                <a:ln w="9525">
                  <a:solidFill>
                    <a:srgbClr val="66CCFF"/>
                  </a:solidFill>
                  <a:round/>
                  <a:headEnd/>
                  <a:tailEnd/>
                </a:ln>
                <a:effectLst/>
              </p:spPr>
              <p:txBody>
                <a:bodyPr/>
                <a:lstStyle/>
                <a:p>
                  <a:pPr>
                    <a:defRPr/>
                  </a:pPr>
                  <a:endParaRPr lang="fr-FR">
                    <a:solidFill>
                      <a:schemeClr val="accent6"/>
                    </a:solidFill>
                    <a:latin typeface="Arial" panose="020B0604020202020204" pitchFamily="34" charset="0"/>
                    <a:cs typeface="Arial" panose="020B0604020202020204" pitchFamily="34" charset="0"/>
                  </a:endParaRPr>
                </a:p>
              </p:txBody>
            </p:sp>
            <p:sp>
              <p:nvSpPr>
                <p:cNvPr id="664626" name="Freeform 50"/>
                <p:cNvSpPr>
                  <a:spLocks/>
                </p:cNvSpPr>
                <p:nvPr/>
              </p:nvSpPr>
              <p:spPr bwMode="auto">
                <a:xfrm>
                  <a:off x="1984" y="1822"/>
                  <a:ext cx="334" cy="218"/>
                </a:xfrm>
                <a:custGeom>
                  <a:avLst/>
                  <a:gdLst>
                    <a:gd name="T0" fmla="*/ 336 w 336"/>
                    <a:gd name="T1" fmla="*/ 0 h 219"/>
                    <a:gd name="T2" fmla="*/ 259 w 336"/>
                    <a:gd name="T3" fmla="*/ 28 h 219"/>
                    <a:gd name="T4" fmla="*/ 216 w 336"/>
                    <a:gd name="T5" fmla="*/ 48 h 219"/>
                    <a:gd name="T6" fmla="*/ 62 w 336"/>
                    <a:gd name="T7" fmla="*/ 100 h 219"/>
                    <a:gd name="T8" fmla="*/ 19 w 336"/>
                    <a:gd name="T9" fmla="*/ 120 h 219"/>
                    <a:gd name="T10" fmla="*/ 62 w 336"/>
                    <a:gd name="T11" fmla="*/ 196 h 219"/>
                    <a:gd name="T12" fmla="*/ 115 w 336"/>
                    <a:gd name="T13" fmla="*/ 201 h 219"/>
                    <a:gd name="T14" fmla="*/ 110 w 336"/>
                    <a:gd name="T15" fmla="*/ 182 h 219"/>
                    <a:gd name="T16" fmla="*/ 72 w 336"/>
                    <a:gd name="T17" fmla="*/ 177 h 219"/>
                    <a:gd name="T18" fmla="*/ 62 w 336"/>
                    <a:gd name="T19" fmla="*/ 148 h 219"/>
                    <a:gd name="T20" fmla="*/ 173 w 336"/>
                    <a:gd name="T21" fmla="*/ 115 h 219"/>
                    <a:gd name="T22" fmla="*/ 202 w 336"/>
                    <a:gd name="T23" fmla="*/ 96 h 219"/>
                    <a:gd name="T24" fmla="*/ 226 w 336"/>
                    <a:gd name="T25" fmla="*/ 67 h 219"/>
                    <a:gd name="T26" fmla="*/ 336 w 336"/>
                    <a:gd name="T27" fmla="*/ 0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36" h="219">
                      <a:moveTo>
                        <a:pt x="336" y="0"/>
                      </a:moveTo>
                      <a:cubicBezTo>
                        <a:pt x="313" y="15"/>
                        <a:pt x="285" y="20"/>
                        <a:pt x="259" y="28"/>
                      </a:cubicBezTo>
                      <a:cubicBezTo>
                        <a:pt x="243" y="33"/>
                        <a:pt x="231" y="42"/>
                        <a:pt x="216" y="48"/>
                      </a:cubicBezTo>
                      <a:cubicBezTo>
                        <a:pt x="187" y="89"/>
                        <a:pt x="108" y="95"/>
                        <a:pt x="62" y="100"/>
                      </a:cubicBezTo>
                      <a:cubicBezTo>
                        <a:pt x="46" y="106"/>
                        <a:pt x="35" y="115"/>
                        <a:pt x="19" y="120"/>
                      </a:cubicBezTo>
                      <a:cubicBezTo>
                        <a:pt x="0" y="174"/>
                        <a:pt x="20" y="184"/>
                        <a:pt x="62" y="196"/>
                      </a:cubicBezTo>
                      <a:cubicBezTo>
                        <a:pt x="79" y="207"/>
                        <a:pt x="90" y="219"/>
                        <a:pt x="115" y="201"/>
                      </a:cubicBezTo>
                      <a:cubicBezTo>
                        <a:pt x="120" y="197"/>
                        <a:pt x="116" y="185"/>
                        <a:pt x="110" y="182"/>
                      </a:cubicBezTo>
                      <a:cubicBezTo>
                        <a:pt x="99" y="176"/>
                        <a:pt x="85" y="179"/>
                        <a:pt x="72" y="177"/>
                      </a:cubicBezTo>
                      <a:cubicBezTo>
                        <a:pt x="69" y="167"/>
                        <a:pt x="52" y="151"/>
                        <a:pt x="62" y="148"/>
                      </a:cubicBezTo>
                      <a:cubicBezTo>
                        <a:pt x="99" y="138"/>
                        <a:pt x="137" y="127"/>
                        <a:pt x="173" y="115"/>
                      </a:cubicBezTo>
                      <a:cubicBezTo>
                        <a:pt x="182" y="108"/>
                        <a:pt x="194" y="104"/>
                        <a:pt x="202" y="96"/>
                      </a:cubicBezTo>
                      <a:cubicBezTo>
                        <a:pt x="239" y="59"/>
                        <a:pt x="178" y="104"/>
                        <a:pt x="226" y="67"/>
                      </a:cubicBezTo>
                      <a:cubicBezTo>
                        <a:pt x="262" y="40"/>
                        <a:pt x="302" y="27"/>
                        <a:pt x="336" y="0"/>
                      </a:cubicBezTo>
                      <a:close/>
                    </a:path>
                  </a:pathLst>
                </a:custGeom>
                <a:solidFill>
                  <a:srgbClr val="66CCFF"/>
                </a:solidFill>
                <a:ln w="9525">
                  <a:solidFill>
                    <a:srgbClr val="66CCFF"/>
                  </a:solidFill>
                  <a:round/>
                  <a:headEnd/>
                  <a:tailEnd/>
                </a:ln>
                <a:effectLst/>
              </p:spPr>
              <p:txBody>
                <a:bodyPr/>
                <a:lstStyle/>
                <a:p>
                  <a:pPr>
                    <a:defRPr/>
                  </a:pPr>
                  <a:endParaRPr lang="fr-FR">
                    <a:solidFill>
                      <a:schemeClr val="accent6"/>
                    </a:solidFill>
                    <a:latin typeface="Arial" panose="020B0604020202020204" pitchFamily="34" charset="0"/>
                    <a:cs typeface="Arial" panose="020B0604020202020204" pitchFamily="34" charset="0"/>
                  </a:endParaRPr>
                </a:p>
              </p:txBody>
            </p:sp>
            <p:sp>
              <p:nvSpPr>
                <p:cNvPr id="664627" name="Freeform 51"/>
                <p:cNvSpPr>
                  <a:spLocks/>
                </p:cNvSpPr>
                <p:nvPr/>
              </p:nvSpPr>
              <p:spPr bwMode="auto">
                <a:xfrm>
                  <a:off x="1809" y="1641"/>
                  <a:ext cx="1202" cy="1019"/>
                </a:xfrm>
                <a:custGeom>
                  <a:avLst/>
                  <a:gdLst>
                    <a:gd name="T0" fmla="*/ 230 w 1202"/>
                    <a:gd name="T1" fmla="*/ 594 h 1019"/>
                    <a:gd name="T2" fmla="*/ 378 w 1202"/>
                    <a:gd name="T3" fmla="*/ 627 h 1019"/>
                    <a:gd name="T4" fmla="*/ 421 w 1202"/>
                    <a:gd name="T5" fmla="*/ 646 h 1019"/>
                    <a:gd name="T6" fmla="*/ 507 w 1202"/>
                    <a:gd name="T7" fmla="*/ 689 h 1019"/>
                    <a:gd name="T8" fmla="*/ 536 w 1202"/>
                    <a:gd name="T9" fmla="*/ 728 h 1019"/>
                    <a:gd name="T10" fmla="*/ 440 w 1202"/>
                    <a:gd name="T11" fmla="*/ 776 h 1019"/>
                    <a:gd name="T12" fmla="*/ 176 w 1202"/>
                    <a:gd name="T13" fmla="*/ 848 h 1019"/>
                    <a:gd name="T14" fmla="*/ 68 w 1202"/>
                    <a:gd name="T15" fmla="*/ 879 h 1019"/>
                    <a:gd name="T16" fmla="*/ 0 w 1202"/>
                    <a:gd name="T17" fmla="*/ 959 h 1019"/>
                    <a:gd name="T18" fmla="*/ 100 w 1202"/>
                    <a:gd name="T19" fmla="*/ 1019 h 1019"/>
                    <a:gd name="T20" fmla="*/ 200 w 1202"/>
                    <a:gd name="T21" fmla="*/ 999 h 1019"/>
                    <a:gd name="T22" fmla="*/ 208 w 1202"/>
                    <a:gd name="T23" fmla="*/ 935 h 1019"/>
                    <a:gd name="T24" fmla="*/ 292 w 1202"/>
                    <a:gd name="T25" fmla="*/ 883 h 1019"/>
                    <a:gd name="T26" fmla="*/ 432 w 1202"/>
                    <a:gd name="T27" fmla="*/ 839 h 1019"/>
                    <a:gd name="T28" fmla="*/ 552 w 1202"/>
                    <a:gd name="T29" fmla="*/ 799 h 1019"/>
                    <a:gd name="T30" fmla="*/ 676 w 1202"/>
                    <a:gd name="T31" fmla="*/ 751 h 1019"/>
                    <a:gd name="T32" fmla="*/ 791 w 1202"/>
                    <a:gd name="T33" fmla="*/ 696 h 1019"/>
                    <a:gd name="T34" fmla="*/ 821 w 1202"/>
                    <a:gd name="T35" fmla="*/ 648 h 1019"/>
                    <a:gd name="T36" fmla="*/ 830 w 1202"/>
                    <a:gd name="T37" fmla="*/ 612 h 1019"/>
                    <a:gd name="T38" fmla="*/ 821 w 1202"/>
                    <a:gd name="T39" fmla="*/ 591 h 1019"/>
                    <a:gd name="T40" fmla="*/ 728 w 1202"/>
                    <a:gd name="T41" fmla="*/ 521 h 1019"/>
                    <a:gd name="T42" fmla="*/ 578 w 1202"/>
                    <a:gd name="T43" fmla="*/ 441 h 1019"/>
                    <a:gd name="T44" fmla="*/ 502 w 1202"/>
                    <a:gd name="T45" fmla="*/ 387 h 1019"/>
                    <a:gd name="T46" fmla="*/ 459 w 1202"/>
                    <a:gd name="T47" fmla="*/ 358 h 1019"/>
                    <a:gd name="T48" fmla="*/ 445 w 1202"/>
                    <a:gd name="T49" fmla="*/ 349 h 1019"/>
                    <a:gd name="T50" fmla="*/ 478 w 1202"/>
                    <a:gd name="T51" fmla="*/ 301 h 1019"/>
                    <a:gd name="T52" fmla="*/ 622 w 1202"/>
                    <a:gd name="T53" fmla="*/ 243 h 1019"/>
                    <a:gd name="T54" fmla="*/ 685 w 1202"/>
                    <a:gd name="T55" fmla="*/ 229 h 1019"/>
                    <a:gd name="T56" fmla="*/ 728 w 1202"/>
                    <a:gd name="T57" fmla="*/ 233 h 1019"/>
                    <a:gd name="T58" fmla="*/ 733 w 1202"/>
                    <a:gd name="T59" fmla="*/ 248 h 1019"/>
                    <a:gd name="T60" fmla="*/ 738 w 1202"/>
                    <a:gd name="T61" fmla="*/ 315 h 1019"/>
                    <a:gd name="T62" fmla="*/ 776 w 1202"/>
                    <a:gd name="T63" fmla="*/ 363 h 1019"/>
                    <a:gd name="T64" fmla="*/ 906 w 1202"/>
                    <a:gd name="T65" fmla="*/ 339 h 1019"/>
                    <a:gd name="T66" fmla="*/ 963 w 1202"/>
                    <a:gd name="T67" fmla="*/ 305 h 1019"/>
                    <a:gd name="T68" fmla="*/ 1016 w 1202"/>
                    <a:gd name="T69" fmla="*/ 253 h 1019"/>
                    <a:gd name="T70" fmla="*/ 1102 w 1202"/>
                    <a:gd name="T71" fmla="*/ 200 h 1019"/>
                    <a:gd name="T72" fmla="*/ 1131 w 1202"/>
                    <a:gd name="T73" fmla="*/ 181 h 1019"/>
                    <a:gd name="T74" fmla="*/ 1170 w 1202"/>
                    <a:gd name="T75" fmla="*/ 147 h 1019"/>
                    <a:gd name="T76" fmla="*/ 1184 w 1202"/>
                    <a:gd name="T77" fmla="*/ 99 h 1019"/>
                    <a:gd name="T78" fmla="*/ 1202 w 1202"/>
                    <a:gd name="T79" fmla="*/ 0 h 1019"/>
                    <a:gd name="T80" fmla="*/ 1194 w 1202"/>
                    <a:gd name="T81" fmla="*/ 22 h 1019"/>
                    <a:gd name="T82" fmla="*/ 1169 w 1202"/>
                    <a:gd name="T83" fmla="*/ 66 h 1019"/>
                    <a:gd name="T84" fmla="*/ 1124 w 1202"/>
                    <a:gd name="T85" fmla="*/ 138 h 1019"/>
                    <a:gd name="T86" fmla="*/ 1069 w 1202"/>
                    <a:gd name="T87" fmla="*/ 171 h 1019"/>
                    <a:gd name="T88" fmla="*/ 971 w 1202"/>
                    <a:gd name="T89" fmla="*/ 225 h 1019"/>
                    <a:gd name="T90" fmla="*/ 867 w 1202"/>
                    <a:gd name="T91" fmla="*/ 305 h 1019"/>
                    <a:gd name="T92" fmla="*/ 800 w 1202"/>
                    <a:gd name="T93" fmla="*/ 320 h 1019"/>
                    <a:gd name="T94" fmla="*/ 766 w 1202"/>
                    <a:gd name="T95" fmla="*/ 315 h 1019"/>
                    <a:gd name="T96" fmla="*/ 752 w 1202"/>
                    <a:gd name="T97" fmla="*/ 243 h 1019"/>
                    <a:gd name="T98" fmla="*/ 709 w 1202"/>
                    <a:gd name="T99" fmla="*/ 200 h 1019"/>
                    <a:gd name="T100" fmla="*/ 454 w 1202"/>
                    <a:gd name="T101" fmla="*/ 262 h 1019"/>
                    <a:gd name="T102" fmla="*/ 411 w 1202"/>
                    <a:gd name="T103" fmla="*/ 286 h 1019"/>
                    <a:gd name="T104" fmla="*/ 387 w 1202"/>
                    <a:gd name="T105" fmla="*/ 334 h 1019"/>
                    <a:gd name="T106" fmla="*/ 474 w 1202"/>
                    <a:gd name="T107" fmla="*/ 440 h 1019"/>
                    <a:gd name="T108" fmla="*/ 570 w 1202"/>
                    <a:gd name="T109" fmla="*/ 502 h 1019"/>
                    <a:gd name="T110" fmla="*/ 677 w 1202"/>
                    <a:gd name="T111" fmla="*/ 576 h 1019"/>
                    <a:gd name="T112" fmla="*/ 728 w 1202"/>
                    <a:gd name="T113" fmla="*/ 633 h 1019"/>
                    <a:gd name="T114" fmla="*/ 700 w 1202"/>
                    <a:gd name="T115" fmla="*/ 683 h 1019"/>
                    <a:gd name="T116" fmla="*/ 646 w 1202"/>
                    <a:gd name="T117" fmla="*/ 733 h 1019"/>
                    <a:gd name="T118" fmla="*/ 613 w 1202"/>
                    <a:gd name="T119" fmla="*/ 742 h 1019"/>
                    <a:gd name="T120" fmla="*/ 589 w 1202"/>
                    <a:gd name="T121" fmla="*/ 699 h 1019"/>
                    <a:gd name="T122" fmla="*/ 478 w 1202"/>
                    <a:gd name="T123" fmla="*/ 637 h 1019"/>
                    <a:gd name="T124" fmla="*/ 230 w 1202"/>
                    <a:gd name="T125" fmla="*/ 594 h 10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202" h="1019">
                      <a:moveTo>
                        <a:pt x="230" y="594"/>
                      </a:moveTo>
                      <a:cubicBezTo>
                        <a:pt x="213" y="592"/>
                        <a:pt x="357" y="619"/>
                        <a:pt x="378" y="627"/>
                      </a:cubicBezTo>
                      <a:cubicBezTo>
                        <a:pt x="388" y="635"/>
                        <a:pt x="409" y="642"/>
                        <a:pt x="421" y="646"/>
                      </a:cubicBezTo>
                      <a:cubicBezTo>
                        <a:pt x="441" y="668"/>
                        <a:pt x="478" y="681"/>
                        <a:pt x="507" y="689"/>
                      </a:cubicBezTo>
                      <a:cubicBezTo>
                        <a:pt x="524" y="701"/>
                        <a:pt x="529" y="708"/>
                        <a:pt x="536" y="728"/>
                      </a:cubicBezTo>
                      <a:cubicBezTo>
                        <a:pt x="526" y="767"/>
                        <a:pt x="476" y="770"/>
                        <a:pt x="440" y="776"/>
                      </a:cubicBezTo>
                      <a:cubicBezTo>
                        <a:pt x="348" y="809"/>
                        <a:pt x="275" y="834"/>
                        <a:pt x="176" y="848"/>
                      </a:cubicBezTo>
                      <a:cubicBezTo>
                        <a:pt x="141" y="861"/>
                        <a:pt x="103" y="867"/>
                        <a:pt x="68" y="879"/>
                      </a:cubicBezTo>
                      <a:cubicBezTo>
                        <a:pt x="47" y="893"/>
                        <a:pt x="12" y="919"/>
                        <a:pt x="0" y="959"/>
                      </a:cubicBezTo>
                      <a:cubicBezTo>
                        <a:pt x="7" y="998"/>
                        <a:pt x="63" y="1006"/>
                        <a:pt x="100" y="1019"/>
                      </a:cubicBezTo>
                      <a:cubicBezTo>
                        <a:pt x="126" y="1017"/>
                        <a:pt x="178" y="1013"/>
                        <a:pt x="200" y="999"/>
                      </a:cubicBezTo>
                      <a:cubicBezTo>
                        <a:pt x="217" y="988"/>
                        <a:pt x="216" y="939"/>
                        <a:pt x="208" y="935"/>
                      </a:cubicBezTo>
                      <a:cubicBezTo>
                        <a:pt x="215" y="928"/>
                        <a:pt x="282" y="887"/>
                        <a:pt x="292" y="883"/>
                      </a:cubicBezTo>
                      <a:cubicBezTo>
                        <a:pt x="339" y="867"/>
                        <a:pt x="382" y="846"/>
                        <a:pt x="432" y="839"/>
                      </a:cubicBezTo>
                      <a:cubicBezTo>
                        <a:pt x="473" y="825"/>
                        <a:pt x="510" y="810"/>
                        <a:pt x="552" y="799"/>
                      </a:cubicBezTo>
                      <a:cubicBezTo>
                        <a:pt x="586" y="775"/>
                        <a:pt x="637" y="764"/>
                        <a:pt x="676" y="751"/>
                      </a:cubicBezTo>
                      <a:cubicBezTo>
                        <a:pt x="720" y="731"/>
                        <a:pt x="762" y="714"/>
                        <a:pt x="791" y="696"/>
                      </a:cubicBezTo>
                      <a:cubicBezTo>
                        <a:pt x="800" y="681"/>
                        <a:pt x="815" y="665"/>
                        <a:pt x="821" y="648"/>
                      </a:cubicBezTo>
                      <a:cubicBezTo>
                        <a:pt x="826" y="634"/>
                        <a:pt x="830" y="621"/>
                        <a:pt x="830" y="612"/>
                      </a:cubicBezTo>
                      <a:cubicBezTo>
                        <a:pt x="830" y="603"/>
                        <a:pt x="838" y="606"/>
                        <a:pt x="821" y="591"/>
                      </a:cubicBezTo>
                      <a:cubicBezTo>
                        <a:pt x="816" y="553"/>
                        <a:pt x="759" y="530"/>
                        <a:pt x="728" y="521"/>
                      </a:cubicBezTo>
                      <a:cubicBezTo>
                        <a:pt x="686" y="495"/>
                        <a:pt x="616" y="463"/>
                        <a:pt x="578" y="441"/>
                      </a:cubicBezTo>
                      <a:cubicBezTo>
                        <a:pt x="557" y="425"/>
                        <a:pt x="521" y="401"/>
                        <a:pt x="502" y="387"/>
                      </a:cubicBezTo>
                      <a:cubicBezTo>
                        <a:pt x="488" y="377"/>
                        <a:pt x="473" y="367"/>
                        <a:pt x="459" y="358"/>
                      </a:cubicBezTo>
                      <a:cubicBezTo>
                        <a:pt x="454" y="355"/>
                        <a:pt x="445" y="349"/>
                        <a:pt x="445" y="349"/>
                      </a:cubicBezTo>
                      <a:cubicBezTo>
                        <a:pt x="450" y="315"/>
                        <a:pt x="447" y="310"/>
                        <a:pt x="478" y="301"/>
                      </a:cubicBezTo>
                      <a:cubicBezTo>
                        <a:pt x="519" y="272"/>
                        <a:pt x="573" y="255"/>
                        <a:pt x="622" y="243"/>
                      </a:cubicBezTo>
                      <a:cubicBezTo>
                        <a:pt x="643" y="238"/>
                        <a:pt x="685" y="229"/>
                        <a:pt x="685" y="229"/>
                      </a:cubicBezTo>
                      <a:cubicBezTo>
                        <a:pt x="699" y="230"/>
                        <a:pt x="715" y="228"/>
                        <a:pt x="728" y="233"/>
                      </a:cubicBezTo>
                      <a:cubicBezTo>
                        <a:pt x="733" y="235"/>
                        <a:pt x="732" y="243"/>
                        <a:pt x="733" y="248"/>
                      </a:cubicBezTo>
                      <a:cubicBezTo>
                        <a:pt x="736" y="270"/>
                        <a:pt x="736" y="293"/>
                        <a:pt x="738" y="315"/>
                      </a:cubicBezTo>
                      <a:cubicBezTo>
                        <a:pt x="741" y="342"/>
                        <a:pt x="756" y="348"/>
                        <a:pt x="776" y="363"/>
                      </a:cubicBezTo>
                      <a:cubicBezTo>
                        <a:pt x="858" y="358"/>
                        <a:pt x="850" y="358"/>
                        <a:pt x="906" y="339"/>
                      </a:cubicBezTo>
                      <a:cubicBezTo>
                        <a:pt x="925" y="325"/>
                        <a:pt x="943" y="319"/>
                        <a:pt x="963" y="305"/>
                      </a:cubicBezTo>
                      <a:cubicBezTo>
                        <a:pt x="983" y="291"/>
                        <a:pt x="997" y="268"/>
                        <a:pt x="1016" y="253"/>
                      </a:cubicBezTo>
                      <a:cubicBezTo>
                        <a:pt x="1039" y="236"/>
                        <a:pt x="1083" y="212"/>
                        <a:pt x="1102" y="200"/>
                      </a:cubicBezTo>
                      <a:cubicBezTo>
                        <a:pt x="1112" y="194"/>
                        <a:pt x="1131" y="181"/>
                        <a:pt x="1131" y="181"/>
                      </a:cubicBezTo>
                      <a:cubicBezTo>
                        <a:pt x="1141" y="167"/>
                        <a:pt x="1170" y="147"/>
                        <a:pt x="1170" y="147"/>
                      </a:cubicBezTo>
                      <a:cubicBezTo>
                        <a:pt x="1179" y="137"/>
                        <a:pt x="1179" y="116"/>
                        <a:pt x="1184" y="99"/>
                      </a:cubicBezTo>
                      <a:cubicBezTo>
                        <a:pt x="1189" y="75"/>
                        <a:pt x="1199" y="15"/>
                        <a:pt x="1202" y="0"/>
                      </a:cubicBezTo>
                      <a:cubicBezTo>
                        <a:pt x="1197" y="2"/>
                        <a:pt x="1199" y="20"/>
                        <a:pt x="1194" y="22"/>
                      </a:cubicBezTo>
                      <a:cubicBezTo>
                        <a:pt x="1184" y="36"/>
                        <a:pt x="1177" y="50"/>
                        <a:pt x="1169" y="66"/>
                      </a:cubicBezTo>
                      <a:cubicBezTo>
                        <a:pt x="1166" y="99"/>
                        <a:pt x="1168" y="127"/>
                        <a:pt x="1124" y="138"/>
                      </a:cubicBezTo>
                      <a:cubicBezTo>
                        <a:pt x="1107" y="150"/>
                        <a:pt x="1089" y="164"/>
                        <a:pt x="1069" y="171"/>
                      </a:cubicBezTo>
                      <a:cubicBezTo>
                        <a:pt x="1045" y="185"/>
                        <a:pt x="1005" y="203"/>
                        <a:pt x="971" y="225"/>
                      </a:cubicBezTo>
                      <a:cubicBezTo>
                        <a:pt x="932" y="251"/>
                        <a:pt x="910" y="284"/>
                        <a:pt x="867" y="305"/>
                      </a:cubicBezTo>
                      <a:cubicBezTo>
                        <a:pt x="847" y="315"/>
                        <a:pt x="822" y="316"/>
                        <a:pt x="800" y="320"/>
                      </a:cubicBezTo>
                      <a:cubicBezTo>
                        <a:pt x="789" y="318"/>
                        <a:pt x="776" y="320"/>
                        <a:pt x="766" y="315"/>
                      </a:cubicBezTo>
                      <a:cubicBezTo>
                        <a:pt x="744" y="305"/>
                        <a:pt x="755" y="267"/>
                        <a:pt x="752" y="243"/>
                      </a:cubicBezTo>
                      <a:cubicBezTo>
                        <a:pt x="749" y="218"/>
                        <a:pt x="730" y="208"/>
                        <a:pt x="709" y="200"/>
                      </a:cubicBezTo>
                      <a:cubicBezTo>
                        <a:pt x="620" y="207"/>
                        <a:pt x="539" y="234"/>
                        <a:pt x="454" y="262"/>
                      </a:cubicBezTo>
                      <a:cubicBezTo>
                        <a:pt x="440" y="272"/>
                        <a:pt x="426" y="277"/>
                        <a:pt x="411" y="286"/>
                      </a:cubicBezTo>
                      <a:cubicBezTo>
                        <a:pt x="401" y="303"/>
                        <a:pt x="392" y="314"/>
                        <a:pt x="387" y="334"/>
                      </a:cubicBezTo>
                      <a:cubicBezTo>
                        <a:pt x="396" y="386"/>
                        <a:pt x="421" y="421"/>
                        <a:pt x="474" y="440"/>
                      </a:cubicBezTo>
                      <a:cubicBezTo>
                        <a:pt x="504" y="468"/>
                        <a:pt x="545" y="485"/>
                        <a:pt x="570" y="502"/>
                      </a:cubicBezTo>
                      <a:cubicBezTo>
                        <a:pt x="601" y="525"/>
                        <a:pt x="659" y="559"/>
                        <a:pt x="677" y="576"/>
                      </a:cubicBezTo>
                      <a:cubicBezTo>
                        <a:pt x="716" y="594"/>
                        <a:pt x="725" y="609"/>
                        <a:pt x="728" y="633"/>
                      </a:cubicBezTo>
                      <a:cubicBezTo>
                        <a:pt x="725" y="662"/>
                        <a:pt x="728" y="668"/>
                        <a:pt x="700" y="683"/>
                      </a:cubicBezTo>
                      <a:cubicBezTo>
                        <a:pt x="692" y="687"/>
                        <a:pt x="653" y="731"/>
                        <a:pt x="646" y="733"/>
                      </a:cubicBezTo>
                      <a:cubicBezTo>
                        <a:pt x="635" y="736"/>
                        <a:pt x="613" y="742"/>
                        <a:pt x="613" y="742"/>
                      </a:cubicBezTo>
                      <a:cubicBezTo>
                        <a:pt x="603" y="728"/>
                        <a:pt x="600" y="712"/>
                        <a:pt x="589" y="699"/>
                      </a:cubicBezTo>
                      <a:cubicBezTo>
                        <a:pt x="558" y="663"/>
                        <a:pt x="525" y="644"/>
                        <a:pt x="478" y="637"/>
                      </a:cubicBezTo>
                      <a:cubicBezTo>
                        <a:pt x="428" y="619"/>
                        <a:pt x="284" y="594"/>
                        <a:pt x="230" y="594"/>
                      </a:cubicBezTo>
                      <a:close/>
                    </a:path>
                  </a:pathLst>
                </a:custGeom>
                <a:solidFill>
                  <a:srgbClr val="66CCFF"/>
                </a:solidFill>
                <a:ln w="9525">
                  <a:solidFill>
                    <a:srgbClr val="66CCFF"/>
                  </a:solidFill>
                  <a:round/>
                  <a:headEnd/>
                  <a:tailEnd/>
                </a:ln>
                <a:effectLst/>
              </p:spPr>
              <p:txBody>
                <a:bodyPr/>
                <a:lstStyle/>
                <a:p>
                  <a:pPr>
                    <a:defRPr/>
                  </a:pPr>
                  <a:endParaRPr lang="fr-FR">
                    <a:solidFill>
                      <a:schemeClr val="accent6"/>
                    </a:solidFill>
                    <a:latin typeface="Arial" panose="020B0604020202020204" pitchFamily="34" charset="0"/>
                    <a:cs typeface="Arial" panose="020B0604020202020204" pitchFamily="34" charset="0"/>
                  </a:endParaRPr>
                </a:p>
              </p:txBody>
            </p:sp>
            <p:sp>
              <p:nvSpPr>
                <p:cNvPr id="664628" name="Freeform 52"/>
                <p:cNvSpPr>
                  <a:spLocks/>
                </p:cNvSpPr>
                <p:nvPr/>
              </p:nvSpPr>
              <p:spPr bwMode="auto">
                <a:xfrm>
                  <a:off x="2638" y="2114"/>
                  <a:ext cx="404" cy="557"/>
                </a:xfrm>
                <a:custGeom>
                  <a:avLst/>
                  <a:gdLst>
                    <a:gd name="T0" fmla="*/ 186 w 404"/>
                    <a:gd name="T1" fmla="*/ 10 h 558"/>
                    <a:gd name="T2" fmla="*/ 243 w 404"/>
                    <a:gd name="T3" fmla="*/ 85 h 558"/>
                    <a:gd name="T4" fmla="*/ 303 w 404"/>
                    <a:gd name="T5" fmla="*/ 160 h 558"/>
                    <a:gd name="T6" fmla="*/ 324 w 404"/>
                    <a:gd name="T7" fmla="*/ 220 h 558"/>
                    <a:gd name="T8" fmla="*/ 249 w 404"/>
                    <a:gd name="T9" fmla="*/ 316 h 558"/>
                    <a:gd name="T10" fmla="*/ 198 w 404"/>
                    <a:gd name="T11" fmla="*/ 362 h 558"/>
                    <a:gd name="T12" fmla="*/ 130 w 404"/>
                    <a:gd name="T13" fmla="*/ 390 h 558"/>
                    <a:gd name="T14" fmla="*/ 6 w 404"/>
                    <a:gd name="T15" fmla="*/ 470 h 558"/>
                    <a:gd name="T16" fmla="*/ 10 w 404"/>
                    <a:gd name="T17" fmla="*/ 514 h 558"/>
                    <a:gd name="T18" fmla="*/ 66 w 404"/>
                    <a:gd name="T19" fmla="*/ 546 h 558"/>
                    <a:gd name="T20" fmla="*/ 162 w 404"/>
                    <a:gd name="T21" fmla="*/ 549 h 558"/>
                    <a:gd name="T22" fmla="*/ 188 w 404"/>
                    <a:gd name="T23" fmla="*/ 495 h 558"/>
                    <a:gd name="T24" fmla="*/ 194 w 404"/>
                    <a:gd name="T25" fmla="*/ 467 h 558"/>
                    <a:gd name="T26" fmla="*/ 270 w 404"/>
                    <a:gd name="T27" fmla="*/ 386 h 558"/>
                    <a:gd name="T28" fmla="*/ 327 w 404"/>
                    <a:gd name="T29" fmla="*/ 334 h 558"/>
                    <a:gd name="T30" fmla="*/ 375 w 404"/>
                    <a:gd name="T31" fmla="*/ 271 h 558"/>
                    <a:gd name="T32" fmla="*/ 373 w 404"/>
                    <a:gd name="T33" fmla="*/ 172 h 558"/>
                    <a:gd name="T34" fmla="*/ 186 w 404"/>
                    <a:gd name="T35" fmla="*/ 10 h 5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04" h="558">
                      <a:moveTo>
                        <a:pt x="186" y="10"/>
                      </a:moveTo>
                      <a:cubicBezTo>
                        <a:pt x="165" y="0"/>
                        <a:pt x="220" y="48"/>
                        <a:pt x="243" y="85"/>
                      </a:cubicBezTo>
                      <a:cubicBezTo>
                        <a:pt x="262" y="110"/>
                        <a:pt x="289" y="138"/>
                        <a:pt x="303" y="160"/>
                      </a:cubicBezTo>
                      <a:cubicBezTo>
                        <a:pt x="317" y="182"/>
                        <a:pt x="333" y="194"/>
                        <a:pt x="324" y="220"/>
                      </a:cubicBezTo>
                      <a:cubicBezTo>
                        <a:pt x="318" y="272"/>
                        <a:pt x="299" y="299"/>
                        <a:pt x="249" y="316"/>
                      </a:cubicBezTo>
                      <a:cubicBezTo>
                        <a:pt x="213" y="341"/>
                        <a:pt x="218" y="350"/>
                        <a:pt x="198" y="362"/>
                      </a:cubicBezTo>
                      <a:cubicBezTo>
                        <a:pt x="178" y="374"/>
                        <a:pt x="161" y="373"/>
                        <a:pt x="130" y="390"/>
                      </a:cubicBezTo>
                      <a:cubicBezTo>
                        <a:pt x="98" y="408"/>
                        <a:pt x="26" y="449"/>
                        <a:pt x="6" y="470"/>
                      </a:cubicBezTo>
                      <a:cubicBezTo>
                        <a:pt x="3" y="478"/>
                        <a:pt x="0" y="501"/>
                        <a:pt x="10" y="514"/>
                      </a:cubicBezTo>
                      <a:cubicBezTo>
                        <a:pt x="20" y="527"/>
                        <a:pt x="41" y="540"/>
                        <a:pt x="66" y="546"/>
                      </a:cubicBezTo>
                      <a:cubicBezTo>
                        <a:pt x="91" y="552"/>
                        <a:pt x="142" y="558"/>
                        <a:pt x="162" y="549"/>
                      </a:cubicBezTo>
                      <a:cubicBezTo>
                        <a:pt x="184" y="547"/>
                        <a:pt x="192" y="511"/>
                        <a:pt x="188" y="495"/>
                      </a:cubicBezTo>
                      <a:cubicBezTo>
                        <a:pt x="199" y="478"/>
                        <a:pt x="180" y="485"/>
                        <a:pt x="194" y="467"/>
                      </a:cubicBezTo>
                      <a:cubicBezTo>
                        <a:pt x="208" y="449"/>
                        <a:pt x="248" y="408"/>
                        <a:pt x="270" y="386"/>
                      </a:cubicBezTo>
                      <a:cubicBezTo>
                        <a:pt x="292" y="364"/>
                        <a:pt x="309" y="353"/>
                        <a:pt x="327" y="334"/>
                      </a:cubicBezTo>
                      <a:cubicBezTo>
                        <a:pt x="345" y="315"/>
                        <a:pt x="367" y="298"/>
                        <a:pt x="375" y="271"/>
                      </a:cubicBezTo>
                      <a:cubicBezTo>
                        <a:pt x="386" y="240"/>
                        <a:pt x="404" y="196"/>
                        <a:pt x="373" y="172"/>
                      </a:cubicBezTo>
                      <a:cubicBezTo>
                        <a:pt x="345" y="140"/>
                        <a:pt x="196" y="4"/>
                        <a:pt x="186" y="10"/>
                      </a:cubicBezTo>
                      <a:close/>
                    </a:path>
                  </a:pathLst>
                </a:custGeom>
                <a:solidFill>
                  <a:srgbClr val="66CCFF"/>
                </a:solidFill>
                <a:ln w="9525">
                  <a:solidFill>
                    <a:srgbClr val="66CCFF"/>
                  </a:solidFill>
                  <a:round/>
                  <a:headEnd/>
                  <a:tailEnd/>
                </a:ln>
                <a:effectLst/>
              </p:spPr>
              <p:txBody>
                <a:bodyPr/>
                <a:lstStyle/>
                <a:p>
                  <a:pPr>
                    <a:defRPr/>
                  </a:pPr>
                  <a:endParaRPr lang="fr-FR">
                    <a:solidFill>
                      <a:schemeClr val="accent6"/>
                    </a:solidFill>
                    <a:latin typeface="Arial" panose="020B0604020202020204" pitchFamily="34" charset="0"/>
                    <a:cs typeface="Arial" panose="020B0604020202020204" pitchFamily="34" charset="0"/>
                  </a:endParaRPr>
                </a:p>
              </p:txBody>
            </p:sp>
            <p:sp>
              <p:nvSpPr>
                <p:cNvPr id="664629" name="Freeform 53"/>
                <p:cNvSpPr>
                  <a:spLocks/>
                </p:cNvSpPr>
                <p:nvPr/>
              </p:nvSpPr>
              <p:spPr bwMode="auto">
                <a:xfrm>
                  <a:off x="2381" y="1798"/>
                  <a:ext cx="134" cy="62"/>
                </a:xfrm>
                <a:custGeom>
                  <a:avLst/>
                  <a:gdLst>
                    <a:gd name="T0" fmla="*/ 0 w 135"/>
                    <a:gd name="T1" fmla="*/ 62 h 62"/>
                    <a:gd name="T2" fmla="*/ 58 w 135"/>
                    <a:gd name="T3" fmla="*/ 28 h 62"/>
                    <a:gd name="T4" fmla="*/ 87 w 135"/>
                    <a:gd name="T5" fmla="*/ 9 h 62"/>
                    <a:gd name="T6" fmla="*/ 101 w 135"/>
                    <a:gd name="T7" fmla="*/ 0 h 62"/>
                    <a:gd name="T8" fmla="*/ 135 w 135"/>
                    <a:gd name="T9" fmla="*/ 4 h 62"/>
                  </a:gdLst>
                  <a:ahLst/>
                  <a:cxnLst>
                    <a:cxn ang="0">
                      <a:pos x="T0" y="T1"/>
                    </a:cxn>
                    <a:cxn ang="0">
                      <a:pos x="T2" y="T3"/>
                    </a:cxn>
                    <a:cxn ang="0">
                      <a:pos x="T4" y="T5"/>
                    </a:cxn>
                    <a:cxn ang="0">
                      <a:pos x="T6" y="T7"/>
                    </a:cxn>
                    <a:cxn ang="0">
                      <a:pos x="T8" y="T9"/>
                    </a:cxn>
                  </a:cxnLst>
                  <a:rect l="0" t="0" r="r" b="b"/>
                  <a:pathLst>
                    <a:path w="135" h="62">
                      <a:moveTo>
                        <a:pt x="0" y="62"/>
                      </a:moveTo>
                      <a:cubicBezTo>
                        <a:pt x="54" y="54"/>
                        <a:pt x="26" y="56"/>
                        <a:pt x="58" y="28"/>
                      </a:cubicBezTo>
                      <a:cubicBezTo>
                        <a:pt x="67" y="20"/>
                        <a:pt x="77" y="15"/>
                        <a:pt x="87" y="9"/>
                      </a:cubicBezTo>
                      <a:cubicBezTo>
                        <a:pt x="92" y="6"/>
                        <a:pt x="101" y="0"/>
                        <a:pt x="101" y="0"/>
                      </a:cubicBezTo>
                      <a:cubicBezTo>
                        <a:pt x="112" y="1"/>
                        <a:pt x="135" y="4"/>
                        <a:pt x="135" y="4"/>
                      </a:cubicBezTo>
                    </a:path>
                  </a:pathLst>
                </a:custGeom>
                <a:noFill/>
                <a:ln w="31750">
                  <a:solidFill>
                    <a:srgbClr val="66CCFF"/>
                  </a:solidFill>
                  <a:round/>
                  <a:headEnd/>
                  <a:tailEnd/>
                </a:ln>
                <a:effectLst/>
              </p:spPr>
              <p:txBody>
                <a:bodyPr/>
                <a:lstStyle/>
                <a:p>
                  <a:pPr>
                    <a:defRPr/>
                  </a:pPr>
                  <a:endParaRPr lang="fr-FR">
                    <a:solidFill>
                      <a:schemeClr val="accent6"/>
                    </a:solidFill>
                    <a:latin typeface="Arial" panose="020B0604020202020204" pitchFamily="34" charset="0"/>
                    <a:cs typeface="Arial" panose="020B0604020202020204" pitchFamily="34" charset="0"/>
                  </a:endParaRPr>
                </a:p>
              </p:txBody>
            </p:sp>
            <p:sp>
              <p:nvSpPr>
                <p:cNvPr id="664630" name="Freeform 54"/>
                <p:cNvSpPr>
                  <a:spLocks/>
                </p:cNvSpPr>
                <p:nvPr/>
              </p:nvSpPr>
              <p:spPr bwMode="auto">
                <a:xfrm>
                  <a:off x="2522" y="1711"/>
                  <a:ext cx="235" cy="88"/>
                </a:xfrm>
                <a:custGeom>
                  <a:avLst/>
                  <a:gdLst>
                    <a:gd name="T0" fmla="*/ 0 w 235"/>
                    <a:gd name="T1" fmla="*/ 77 h 89"/>
                    <a:gd name="T2" fmla="*/ 57 w 235"/>
                    <a:gd name="T3" fmla="*/ 53 h 89"/>
                    <a:gd name="T4" fmla="*/ 177 w 235"/>
                    <a:gd name="T5" fmla="*/ 15 h 89"/>
                    <a:gd name="T6" fmla="*/ 235 w 235"/>
                    <a:gd name="T7" fmla="*/ 0 h 89"/>
                  </a:gdLst>
                  <a:ahLst/>
                  <a:cxnLst>
                    <a:cxn ang="0">
                      <a:pos x="T0" y="T1"/>
                    </a:cxn>
                    <a:cxn ang="0">
                      <a:pos x="T2" y="T3"/>
                    </a:cxn>
                    <a:cxn ang="0">
                      <a:pos x="T4" y="T5"/>
                    </a:cxn>
                    <a:cxn ang="0">
                      <a:pos x="T6" y="T7"/>
                    </a:cxn>
                  </a:cxnLst>
                  <a:rect l="0" t="0" r="r" b="b"/>
                  <a:pathLst>
                    <a:path w="235" h="89">
                      <a:moveTo>
                        <a:pt x="0" y="77"/>
                      </a:moveTo>
                      <a:cubicBezTo>
                        <a:pt x="33" y="89"/>
                        <a:pt x="32" y="65"/>
                        <a:pt x="57" y="53"/>
                      </a:cubicBezTo>
                      <a:cubicBezTo>
                        <a:pt x="95" y="35"/>
                        <a:pt x="138" y="29"/>
                        <a:pt x="177" y="15"/>
                      </a:cubicBezTo>
                      <a:cubicBezTo>
                        <a:pt x="199" y="8"/>
                        <a:pt x="213" y="0"/>
                        <a:pt x="235" y="0"/>
                      </a:cubicBezTo>
                    </a:path>
                  </a:pathLst>
                </a:custGeom>
                <a:noFill/>
                <a:ln w="28575">
                  <a:solidFill>
                    <a:srgbClr val="66CCFF"/>
                  </a:solidFill>
                  <a:round/>
                  <a:headEnd/>
                  <a:tailEnd/>
                </a:ln>
                <a:effectLst/>
              </p:spPr>
              <p:txBody>
                <a:bodyPr/>
                <a:lstStyle/>
                <a:p>
                  <a:pPr>
                    <a:defRPr/>
                  </a:pPr>
                  <a:endParaRPr lang="fr-FR">
                    <a:solidFill>
                      <a:schemeClr val="accent6"/>
                    </a:solidFill>
                    <a:latin typeface="Arial" panose="020B0604020202020204" pitchFamily="34" charset="0"/>
                    <a:cs typeface="Arial" panose="020B0604020202020204" pitchFamily="34" charset="0"/>
                  </a:endParaRPr>
                </a:p>
              </p:txBody>
            </p:sp>
            <p:sp>
              <p:nvSpPr>
                <p:cNvPr id="664631" name="Freeform 55"/>
                <p:cNvSpPr>
                  <a:spLocks/>
                </p:cNvSpPr>
                <p:nvPr/>
              </p:nvSpPr>
              <p:spPr bwMode="auto">
                <a:xfrm>
                  <a:off x="2510" y="1794"/>
                  <a:ext cx="314" cy="89"/>
                </a:xfrm>
                <a:custGeom>
                  <a:avLst/>
                  <a:gdLst>
                    <a:gd name="T0" fmla="*/ 0 w 314"/>
                    <a:gd name="T1" fmla="*/ 0 h 90"/>
                    <a:gd name="T2" fmla="*/ 101 w 314"/>
                    <a:gd name="T3" fmla="*/ 23 h 90"/>
                    <a:gd name="T4" fmla="*/ 143 w 314"/>
                    <a:gd name="T5" fmla="*/ 62 h 90"/>
                    <a:gd name="T6" fmla="*/ 175 w 314"/>
                    <a:gd name="T7" fmla="*/ 78 h 90"/>
                    <a:gd name="T8" fmla="*/ 271 w 314"/>
                    <a:gd name="T9" fmla="*/ 70 h 90"/>
                    <a:gd name="T10" fmla="*/ 314 w 314"/>
                    <a:gd name="T11" fmla="*/ 90 h 90"/>
                  </a:gdLst>
                  <a:ahLst/>
                  <a:cxnLst>
                    <a:cxn ang="0">
                      <a:pos x="T0" y="T1"/>
                    </a:cxn>
                    <a:cxn ang="0">
                      <a:pos x="T2" y="T3"/>
                    </a:cxn>
                    <a:cxn ang="0">
                      <a:pos x="T4" y="T5"/>
                    </a:cxn>
                    <a:cxn ang="0">
                      <a:pos x="T6" y="T7"/>
                    </a:cxn>
                    <a:cxn ang="0">
                      <a:pos x="T8" y="T9"/>
                    </a:cxn>
                    <a:cxn ang="0">
                      <a:pos x="T10" y="T11"/>
                    </a:cxn>
                  </a:cxnLst>
                  <a:rect l="0" t="0" r="r" b="b"/>
                  <a:pathLst>
                    <a:path w="314" h="90">
                      <a:moveTo>
                        <a:pt x="0" y="0"/>
                      </a:moveTo>
                      <a:cubicBezTo>
                        <a:pt x="37" y="5"/>
                        <a:pt x="65" y="16"/>
                        <a:pt x="101" y="23"/>
                      </a:cubicBezTo>
                      <a:cubicBezTo>
                        <a:pt x="121" y="34"/>
                        <a:pt x="123" y="52"/>
                        <a:pt x="143" y="62"/>
                      </a:cubicBezTo>
                      <a:cubicBezTo>
                        <a:pt x="154" y="67"/>
                        <a:pt x="175" y="78"/>
                        <a:pt x="175" y="78"/>
                      </a:cubicBezTo>
                      <a:cubicBezTo>
                        <a:pt x="208" y="75"/>
                        <a:pt x="239" y="75"/>
                        <a:pt x="271" y="70"/>
                      </a:cubicBezTo>
                      <a:cubicBezTo>
                        <a:pt x="284" y="68"/>
                        <a:pt x="314" y="90"/>
                        <a:pt x="314" y="90"/>
                      </a:cubicBezTo>
                    </a:path>
                  </a:pathLst>
                </a:custGeom>
                <a:noFill/>
                <a:ln w="28575">
                  <a:solidFill>
                    <a:srgbClr val="66CCFF"/>
                  </a:solidFill>
                  <a:round/>
                  <a:headEnd/>
                  <a:tailEnd/>
                </a:ln>
                <a:effectLst/>
              </p:spPr>
              <p:txBody>
                <a:bodyPr/>
                <a:lstStyle/>
                <a:p>
                  <a:pPr>
                    <a:defRPr/>
                  </a:pPr>
                  <a:endParaRPr lang="fr-FR">
                    <a:solidFill>
                      <a:schemeClr val="accent6"/>
                    </a:solidFill>
                    <a:latin typeface="Arial" panose="020B0604020202020204" pitchFamily="34" charset="0"/>
                    <a:cs typeface="Arial" panose="020B0604020202020204" pitchFamily="34" charset="0"/>
                  </a:endParaRPr>
                </a:p>
              </p:txBody>
            </p:sp>
            <p:sp>
              <p:nvSpPr>
                <p:cNvPr id="664632" name="Freeform 56"/>
                <p:cNvSpPr>
                  <a:spLocks/>
                </p:cNvSpPr>
                <p:nvPr/>
              </p:nvSpPr>
              <p:spPr bwMode="auto">
                <a:xfrm>
                  <a:off x="2541" y="1750"/>
                  <a:ext cx="413" cy="57"/>
                </a:xfrm>
                <a:custGeom>
                  <a:avLst/>
                  <a:gdLst>
                    <a:gd name="T0" fmla="*/ 0 w 413"/>
                    <a:gd name="T1" fmla="*/ 57 h 57"/>
                    <a:gd name="T2" fmla="*/ 177 w 413"/>
                    <a:gd name="T3" fmla="*/ 52 h 57"/>
                    <a:gd name="T4" fmla="*/ 206 w 413"/>
                    <a:gd name="T5" fmla="*/ 38 h 57"/>
                    <a:gd name="T6" fmla="*/ 321 w 413"/>
                    <a:gd name="T7" fmla="*/ 0 h 57"/>
                    <a:gd name="T8" fmla="*/ 350 w 413"/>
                    <a:gd name="T9" fmla="*/ 4 h 57"/>
                    <a:gd name="T10" fmla="*/ 360 w 413"/>
                    <a:gd name="T11" fmla="*/ 19 h 57"/>
                    <a:gd name="T12" fmla="*/ 413 w 413"/>
                    <a:gd name="T13" fmla="*/ 38 h 57"/>
                  </a:gdLst>
                  <a:ahLst/>
                  <a:cxnLst>
                    <a:cxn ang="0">
                      <a:pos x="T0" y="T1"/>
                    </a:cxn>
                    <a:cxn ang="0">
                      <a:pos x="T2" y="T3"/>
                    </a:cxn>
                    <a:cxn ang="0">
                      <a:pos x="T4" y="T5"/>
                    </a:cxn>
                    <a:cxn ang="0">
                      <a:pos x="T6" y="T7"/>
                    </a:cxn>
                    <a:cxn ang="0">
                      <a:pos x="T8" y="T9"/>
                    </a:cxn>
                    <a:cxn ang="0">
                      <a:pos x="T10" y="T11"/>
                    </a:cxn>
                    <a:cxn ang="0">
                      <a:pos x="T12" y="T13"/>
                    </a:cxn>
                  </a:cxnLst>
                  <a:rect l="0" t="0" r="r" b="b"/>
                  <a:pathLst>
                    <a:path w="413" h="57">
                      <a:moveTo>
                        <a:pt x="0" y="57"/>
                      </a:moveTo>
                      <a:cubicBezTo>
                        <a:pt x="32" y="46"/>
                        <a:pt x="138" y="54"/>
                        <a:pt x="177" y="52"/>
                      </a:cubicBezTo>
                      <a:cubicBezTo>
                        <a:pt x="218" y="41"/>
                        <a:pt x="165" y="57"/>
                        <a:pt x="206" y="38"/>
                      </a:cubicBezTo>
                      <a:cubicBezTo>
                        <a:pt x="242" y="21"/>
                        <a:pt x="283" y="11"/>
                        <a:pt x="321" y="0"/>
                      </a:cubicBezTo>
                      <a:cubicBezTo>
                        <a:pt x="331" y="1"/>
                        <a:pt x="341" y="0"/>
                        <a:pt x="350" y="4"/>
                      </a:cubicBezTo>
                      <a:cubicBezTo>
                        <a:pt x="355" y="7"/>
                        <a:pt x="355" y="15"/>
                        <a:pt x="360" y="19"/>
                      </a:cubicBezTo>
                      <a:cubicBezTo>
                        <a:pt x="372" y="29"/>
                        <a:pt x="397" y="38"/>
                        <a:pt x="413" y="38"/>
                      </a:cubicBezTo>
                    </a:path>
                  </a:pathLst>
                </a:custGeom>
                <a:noFill/>
                <a:ln w="28575">
                  <a:solidFill>
                    <a:srgbClr val="66CCFF"/>
                  </a:solidFill>
                  <a:round/>
                  <a:headEnd/>
                  <a:tailEnd/>
                </a:ln>
                <a:effectLst/>
              </p:spPr>
              <p:txBody>
                <a:bodyPr/>
                <a:lstStyle/>
                <a:p>
                  <a:pPr>
                    <a:defRPr/>
                  </a:pPr>
                  <a:endParaRPr lang="fr-FR">
                    <a:solidFill>
                      <a:schemeClr val="accent6"/>
                    </a:solidFill>
                    <a:latin typeface="Arial" panose="020B0604020202020204" pitchFamily="34" charset="0"/>
                    <a:cs typeface="Arial" panose="020B0604020202020204" pitchFamily="34" charset="0"/>
                  </a:endParaRPr>
                </a:p>
              </p:txBody>
            </p:sp>
            <p:sp>
              <p:nvSpPr>
                <p:cNvPr id="664633" name="Freeform 57"/>
                <p:cNvSpPr>
                  <a:spLocks/>
                </p:cNvSpPr>
                <p:nvPr/>
              </p:nvSpPr>
              <p:spPr bwMode="auto">
                <a:xfrm>
                  <a:off x="2795" y="1732"/>
                  <a:ext cx="55" cy="33"/>
                </a:xfrm>
                <a:custGeom>
                  <a:avLst/>
                  <a:gdLst>
                    <a:gd name="T0" fmla="*/ 0 w 53"/>
                    <a:gd name="T1" fmla="*/ 33 h 33"/>
                    <a:gd name="T2" fmla="*/ 24 w 53"/>
                    <a:gd name="T3" fmla="*/ 9 h 33"/>
                    <a:gd name="T4" fmla="*/ 53 w 53"/>
                    <a:gd name="T5" fmla="*/ 0 h 33"/>
                  </a:gdLst>
                  <a:ahLst/>
                  <a:cxnLst>
                    <a:cxn ang="0">
                      <a:pos x="T0" y="T1"/>
                    </a:cxn>
                    <a:cxn ang="0">
                      <a:pos x="T2" y="T3"/>
                    </a:cxn>
                    <a:cxn ang="0">
                      <a:pos x="T4" y="T5"/>
                    </a:cxn>
                  </a:cxnLst>
                  <a:rect l="0" t="0" r="r" b="b"/>
                  <a:pathLst>
                    <a:path w="53" h="33">
                      <a:moveTo>
                        <a:pt x="0" y="33"/>
                      </a:moveTo>
                      <a:cubicBezTo>
                        <a:pt x="9" y="20"/>
                        <a:pt x="9" y="16"/>
                        <a:pt x="24" y="9"/>
                      </a:cubicBezTo>
                      <a:cubicBezTo>
                        <a:pt x="33" y="4"/>
                        <a:pt x="53" y="0"/>
                        <a:pt x="53" y="0"/>
                      </a:cubicBezTo>
                    </a:path>
                  </a:pathLst>
                </a:custGeom>
                <a:noFill/>
                <a:ln w="19050">
                  <a:solidFill>
                    <a:srgbClr val="66CCFF"/>
                  </a:solidFill>
                  <a:round/>
                  <a:headEnd/>
                  <a:tailEnd/>
                </a:ln>
                <a:effectLst/>
              </p:spPr>
              <p:txBody>
                <a:bodyPr/>
                <a:lstStyle/>
                <a:p>
                  <a:pPr>
                    <a:defRPr/>
                  </a:pPr>
                  <a:endParaRPr lang="fr-FR">
                    <a:solidFill>
                      <a:schemeClr val="accent6"/>
                    </a:solidFill>
                    <a:latin typeface="Arial" panose="020B0604020202020204" pitchFamily="34" charset="0"/>
                    <a:cs typeface="Arial" panose="020B0604020202020204" pitchFamily="34" charset="0"/>
                  </a:endParaRPr>
                </a:p>
              </p:txBody>
            </p:sp>
            <p:sp>
              <p:nvSpPr>
                <p:cNvPr id="664634" name="Freeform 58"/>
                <p:cNvSpPr>
                  <a:spLocks/>
                </p:cNvSpPr>
                <p:nvPr/>
              </p:nvSpPr>
              <p:spPr bwMode="auto">
                <a:xfrm>
                  <a:off x="2760" y="1274"/>
                  <a:ext cx="535" cy="435"/>
                </a:xfrm>
                <a:custGeom>
                  <a:avLst/>
                  <a:gdLst>
                    <a:gd name="T0" fmla="*/ 0 w 529"/>
                    <a:gd name="T1" fmla="*/ 423 h 423"/>
                    <a:gd name="T2" fmla="*/ 130 w 529"/>
                    <a:gd name="T3" fmla="*/ 346 h 423"/>
                    <a:gd name="T4" fmla="*/ 164 w 529"/>
                    <a:gd name="T5" fmla="*/ 341 h 423"/>
                    <a:gd name="T6" fmla="*/ 197 w 529"/>
                    <a:gd name="T7" fmla="*/ 332 h 423"/>
                    <a:gd name="T8" fmla="*/ 231 w 529"/>
                    <a:gd name="T9" fmla="*/ 288 h 423"/>
                    <a:gd name="T10" fmla="*/ 284 w 529"/>
                    <a:gd name="T11" fmla="*/ 216 h 423"/>
                    <a:gd name="T12" fmla="*/ 351 w 529"/>
                    <a:gd name="T13" fmla="*/ 207 h 423"/>
                    <a:gd name="T14" fmla="*/ 432 w 529"/>
                    <a:gd name="T15" fmla="*/ 188 h 423"/>
                    <a:gd name="T16" fmla="*/ 461 w 529"/>
                    <a:gd name="T17" fmla="*/ 173 h 423"/>
                    <a:gd name="T18" fmla="*/ 495 w 529"/>
                    <a:gd name="T19" fmla="*/ 164 h 423"/>
                    <a:gd name="T20" fmla="*/ 490 w 529"/>
                    <a:gd name="T21" fmla="*/ 44 h 423"/>
                    <a:gd name="T22" fmla="*/ 452 w 529"/>
                    <a:gd name="T23" fmla="*/ 0 h 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29" h="423">
                      <a:moveTo>
                        <a:pt x="0" y="423"/>
                      </a:moveTo>
                      <a:cubicBezTo>
                        <a:pt x="50" y="389"/>
                        <a:pt x="71" y="366"/>
                        <a:pt x="130" y="346"/>
                      </a:cubicBezTo>
                      <a:cubicBezTo>
                        <a:pt x="141" y="342"/>
                        <a:pt x="153" y="343"/>
                        <a:pt x="164" y="341"/>
                      </a:cubicBezTo>
                      <a:cubicBezTo>
                        <a:pt x="175" y="339"/>
                        <a:pt x="197" y="332"/>
                        <a:pt x="197" y="332"/>
                      </a:cubicBezTo>
                      <a:cubicBezTo>
                        <a:pt x="220" y="297"/>
                        <a:pt x="208" y="311"/>
                        <a:pt x="231" y="288"/>
                      </a:cubicBezTo>
                      <a:cubicBezTo>
                        <a:pt x="237" y="271"/>
                        <a:pt x="268" y="223"/>
                        <a:pt x="284" y="216"/>
                      </a:cubicBezTo>
                      <a:cubicBezTo>
                        <a:pt x="305" y="207"/>
                        <a:pt x="329" y="210"/>
                        <a:pt x="351" y="207"/>
                      </a:cubicBezTo>
                      <a:cubicBezTo>
                        <a:pt x="380" y="203"/>
                        <a:pt x="405" y="196"/>
                        <a:pt x="432" y="188"/>
                      </a:cubicBezTo>
                      <a:cubicBezTo>
                        <a:pt x="447" y="178"/>
                        <a:pt x="445" y="178"/>
                        <a:pt x="461" y="173"/>
                      </a:cubicBezTo>
                      <a:cubicBezTo>
                        <a:pt x="472" y="170"/>
                        <a:pt x="495" y="164"/>
                        <a:pt x="495" y="164"/>
                      </a:cubicBezTo>
                      <a:cubicBezTo>
                        <a:pt x="525" y="132"/>
                        <a:pt x="529" y="69"/>
                        <a:pt x="490" y="44"/>
                      </a:cubicBezTo>
                      <a:cubicBezTo>
                        <a:pt x="484" y="35"/>
                        <a:pt x="452" y="5"/>
                        <a:pt x="452" y="0"/>
                      </a:cubicBezTo>
                    </a:path>
                  </a:pathLst>
                </a:custGeom>
                <a:noFill/>
                <a:ln w="22225">
                  <a:solidFill>
                    <a:srgbClr val="66CCFF"/>
                  </a:solidFill>
                  <a:round/>
                  <a:headEnd/>
                  <a:tailEnd/>
                </a:ln>
                <a:effectLst/>
              </p:spPr>
              <p:txBody>
                <a:bodyPr/>
                <a:lstStyle/>
                <a:p>
                  <a:pPr>
                    <a:defRPr/>
                  </a:pPr>
                  <a:endParaRPr lang="fr-FR">
                    <a:solidFill>
                      <a:schemeClr val="accent6"/>
                    </a:solidFill>
                    <a:latin typeface="Arial" panose="020B0604020202020204" pitchFamily="34" charset="0"/>
                    <a:cs typeface="Arial" panose="020B0604020202020204" pitchFamily="34" charset="0"/>
                  </a:endParaRPr>
                </a:p>
              </p:txBody>
            </p:sp>
            <p:sp>
              <p:nvSpPr>
                <p:cNvPr id="664635" name="Freeform 59"/>
                <p:cNvSpPr>
                  <a:spLocks/>
                </p:cNvSpPr>
                <p:nvPr/>
              </p:nvSpPr>
              <p:spPr bwMode="auto">
                <a:xfrm>
                  <a:off x="3126" y="1394"/>
                  <a:ext cx="150" cy="96"/>
                </a:xfrm>
                <a:custGeom>
                  <a:avLst/>
                  <a:gdLst>
                    <a:gd name="T0" fmla="*/ 0 w 144"/>
                    <a:gd name="T1" fmla="*/ 72 h 72"/>
                    <a:gd name="T2" fmla="*/ 15 w 144"/>
                    <a:gd name="T3" fmla="*/ 58 h 72"/>
                    <a:gd name="T4" fmla="*/ 20 w 144"/>
                    <a:gd name="T5" fmla="*/ 44 h 72"/>
                    <a:gd name="T6" fmla="*/ 144 w 144"/>
                    <a:gd name="T7" fmla="*/ 0 h 72"/>
                  </a:gdLst>
                  <a:ahLst/>
                  <a:cxnLst>
                    <a:cxn ang="0">
                      <a:pos x="T0" y="T1"/>
                    </a:cxn>
                    <a:cxn ang="0">
                      <a:pos x="T2" y="T3"/>
                    </a:cxn>
                    <a:cxn ang="0">
                      <a:pos x="T4" y="T5"/>
                    </a:cxn>
                    <a:cxn ang="0">
                      <a:pos x="T6" y="T7"/>
                    </a:cxn>
                  </a:cxnLst>
                  <a:rect l="0" t="0" r="r" b="b"/>
                  <a:pathLst>
                    <a:path w="144" h="72">
                      <a:moveTo>
                        <a:pt x="0" y="72"/>
                      </a:moveTo>
                      <a:cubicBezTo>
                        <a:pt x="5" y="67"/>
                        <a:pt x="11" y="64"/>
                        <a:pt x="15" y="58"/>
                      </a:cubicBezTo>
                      <a:cubicBezTo>
                        <a:pt x="18" y="54"/>
                        <a:pt x="17" y="48"/>
                        <a:pt x="20" y="44"/>
                      </a:cubicBezTo>
                      <a:cubicBezTo>
                        <a:pt x="57" y="6"/>
                        <a:pt x="93" y="0"/>
                        <a:pt x="144" y="0"/>
                      </a:cubicBezTo>
                    </a:path>
                  </a:pathLst>
                </a:custGeom>
                <a:noFill/>
                <a:ln w="15875">
                  <a:solidFill>
                    <a:srgbClr val="66CCFF"/>
                  </a:solidFill>
                  <a:round/>
                  <a:headEnd/>
                  <a:tailEnd/>
                </a:ln>
                <a:effectLst/>
              </p:spPr>
              <p:txBody>
                <a:bodyPr/>
                <a:lstStyle/>
                <a:p>
                  <a:pPr>
                    <a:defRPr/>
                  </a:pPr>
                  <a:endParaRPr lang="fr-FR">
                    <a:solidFill>
                      <a:schemeClr val="accent6"/>
                    </a:solidFill>
                    <a:latin typeface="Arial" panose="020B0604020202020204" pitchFamily="34" charset="0"/>
                    <a:cs typeface="Arial" panose="020B0604020202020204" pitchFamily="34" charset="0"/>
                  </a:endParaRPr>
                </a:p>
              </p:txBody>
            </p:sp>
            <p:sp>
              <p:nvSpPr>
                <p:cNvPr id="664636" name="Freeform 60"/>
                <p:cNvSpPr>
                  <a:spLocks/>
                </p:cNvSpPr>
                <p:nvPr/>
              </p:nvSpPr>
              <p:spPr bwMode="auto">
                <a:xfrm>
                  <a:off x="2757" y="1524"/>
                  <a:ext cx="272" cy="193"/>
                </a:xfrm>
                <a:custGeom>
                  <a:avLst/>
                  <a:gdLst>
                    <a:gd name="T0" fmla="*/ 0 w 273"/>
                    <a:gd name="T1" fmla="*/ 192 h 192"/>
                    <a:gd name="T2" fmla="*/ 86 w 273"/>
                    <a:gd name="T3" fmla="*/ 178 h 192"/>
                    <a:gd name="T4" fmla="*/ 158 w 273"/>
                    <a:gd name="T5" fmla="*/ 154 h 192"/>
                    <a:gd name="T6" fmla="*/ 216 w 273"/>
                    <a:gd name="T7" fmla="*/ 125 h 192"/>
                    <a:gd name="T8" fmla="*/ 245 w 273"/>
                    <a:gd name="T9" fmla="*/ 115 h 192"/>
                    <a:gd name="T10" fmla="*/ 269 w 273"/>
                    <a:gd name="T11" fmla="*/ 86 h 192"/>
                    <a:gd name="T12" fmla="*/ 273 w 273"/>
                    <a:gd name="T13" fmla="*/ 0 h 192"/>
                  </a:gdLst>
                  <a:ahLst/>
                  <a:cxnLst>
                    <a:cxn ang="0">
                      <a:pos x="T0" y="T1"/>
                    </a:cxn>
                    <a:cxn ang="0">
                      <a:pos x="T2" y="T3"/>
                    </a:cxn>
                    <a:cxn ang="0">
                      <a:pos x="T4" y="T5"/>
                    </a:cxn>
                    <a:cxn ang="0">
                      <a:pos x="T6" y="T7"/>
                    </a:cxn>
                    <a:cxn ang="0">
                      <a:pos x="T8" y="T9"/>
                    </a:cxn>
                    <a:cxn ang="0">
                      <a:pos x="T10" y="T11"/>
                    </a:cxn>
                    <a:cxn ang="0">
                      <a:pos x="T12" y="T13"/>
                    </a:cxn>
                  </a:cxnLst>
                  <a:rect l="0" t="0" r="r" b="b"/>
                  <a:pathLst>
                    <a:path w="273" h="192">
                      <a:moveTo>
                        <a:pt x="0" y="192"/>
                      </a:moveTo>
                      <a:cubicBezTo>
                        <a:pt x="28" y="186"/>
                        <a:pt x="58" y="186"/>
                        <a:pt x="86" y="178"/>
                      </a:cubicBezTo>
                      <a:cubicBezTo>
                        <a:pt x="110" y="171"/>
                        <a:pt x="134" y="161"/>
                        <a:pt x="158" y="154"/>
                      </a:cubicBezTo>
                      <a:cubicBezTo>
                        <a:pt x="176" y="142"/>
                        <a:pt x="197" y="133"/>
                        <a:pt x="216" y="125"/>
                      </a:cubicBezTo>
                      <a:cubicBezTo>
                        <a:pt x="225" y="121"/>
                        <a:pt x="245" y="115"/>
                        <a:pt x="245" y="115"/>
                      </a:cubicBezTo>
                      <a:cubicBezTo>
                        <a:pt x="249" y="111"/>
                        <a:pt x="268" y="94"/>
                        <a:pt x="269" y="86"/>
                      </a:cubicBezTo>
                      <a:cubicBezTo>
                        <a:pt x="273" y="58"/>
                        <a:pt x="273" y="0"/>
                        <a:pt x="273" y="0"/>
                      </a:cubicBezTo>
                    </a:path>
                  </a:pathLst>
                </a:custGeom>
                <a:noFill/>
                <a:ln w="25400">
                  <a:solidFill>
                    <a:srgbClr val="66CCFF"/>
                  </a:solidFill>
                  <a:round/>
                  <a:headEnd/>
                  <a:tailEnd/>
                </a:ln>
                <a:effectLst/>
              </p:spPr>
              <p:txBody>
                <a:bodyPr/>
                <a:lstStyle/>
                <a:p>
                  <a:pPr>
                    <a:defRPr/>
                  </a:pPr>
                  <a:endParaRPr lang="fr-FR">
                    <a:solidFill>
                      <a:schemeClr val="accent6"/>
                    </a:solidFill>
                    <a:latin typeface="Arial" panose="020B0604020202020204" pitchFamily="34" charset="0"/>
                    <a:cs typeface="Arial" panose="020B0604020202020204" pitchFamily="34" charset="0"/>
                  </a:endParaRPr>
                </a:p>
              </p:txBody>
            </p:sp>
            <p:sp>
              <p:nvSpPr>
                <p:cNvPr id="664637" name="Freeform 61"/>
                <p:cNvSpPr>
                  <a:spLocks/>
                </p:cNvSpPr>
                <p:nvPr/>
              </p:nvSpPr>
              <p:spPr bwMode="auto">
                <a:xfrm>
                  <a:off x="3027" y="1461"/>
                  <a:ext cx="168" cy="147"/>
                </a:xfrm>
                <a:custGeom>
                  <a:avLst/>
                  <a:gdLst>
                    <a:gd name="T0" fmla="*/ 0 w 149"/>
                    <a:gd name="T1" fmla="*/ 158 h 158"/>
                    <a:gd name="T2" fmla="*/ 96 w 149"/>
                    <a:gd name="T3" fmla="*/ 81 h 158"/>
                    <a:gd name="T4" fmla="*/ 105 w 149"/>
                    <a:gd name="T5" fmla="*/ 67 h 158"/>
                    <a:gd name="T6" fmla="*/ 120 w 149"/>
                    <a:gd name="T7" fmla="*/ 57 h 158"/>
                    <a:gd name="T8" fmla="*/ 134 w 149"/>
                    <a:gd name="T9" fmla="*/ 28 h 158"/>
                    <a:gd name="T10" fmla="*/ 149 w 149"/>
                    <a:gd name="T11" fmla="*/ 0 h 158"/>
                  </a:gdLst>
                  <a:ahLst/>
                  <a:cxnLst>
                    <a:cxn ang="0">
                      <a:pos x="T0" y="T1"/>
                    </a:cxn>
                    <a:cxn ang="0">
                      <a:pos x="T2" y="T3"/>
                    </a:cxn>
                    <a:cxn ang="0">
                      <a:pos x="T4" y="T5"/>
                    </a:cxn>
                    <a:cxn ang="0">
                      <a:pos x="T6" y="T7"/>
                    </a:cxn>
                    <a:cxn ang="0">
                      <a:pos x="T8" y="T9"/>
                    </a:cxn>
                    <a:cxn ang="0">
                      <a:pos x="T10" y="T11"/>
                    </a:cxn>
                  </a:cxnLst>
                  <a:rect l="0" t="0" r="r" b="b"/>
                  <a:pathLst>
                    <a:path w="149" h="158">
                      <a:moveTo>
                        <a:pt x="0" y="158"/>
                      </a:moveTo>
                      <a:cubicBezTo>
                        <a:pt x="54" y="139"/>
                        <a:pt x="54" y="109"/>
                        <a:pt x="96" y="81"/>
                      </a:cubicBezTo>
                      <a:cubicBezTo>
                        <a:pt x="99" y="76"/>
                        <a:pt x="101" y="71"/>
                        <a:pt x="105" y="67"/>
                      </a:cubicBezTo>
                      <a:cubicBezTo>
                        <a:pt x="109" y="63"/>
                        <a:pt x="116" y="62"/>
                        <a:pt x="120" y="57"/>
                      </a:cubicBezTo>
                      <a:cubicBezTo>
                        <a:pt x="127" y="49"/>
                        <a:pt x="128" y="37"/>
                        <a:pt x="134" y="28"/>
                      </a:cubicBezTo>
                      <a:cubicBezTo>
                        <a:pt x="140" y="19"/>
                        <a:pt x="149" y="0"/>
                        <a:pt x="149" y="0"/>
                      </a:cubicBezTo>
                    </a:path>
                  </a:pathLst>
                </a:custGeom>
                <a:noFill/>
                <a:ln w="19050">
                  <a:solidFill>
                    <a:srgbClr val="66CCFF"/>
                  </a:solidFill>
                  <a:round/>
                  <a:headEnd/>
                  <a:tailEnd/>
                </a:ln>
                <a:effectLst/>
              </p:spPr>
              <p:txBody>
                <a:bodyPr/>
                <a:lstStyle/>
                <a:p>
                  <a:pPr>
                    <a:defRPr/>
                  </a:pPr>
                  <a:endParaRPr lang="fr-FR">
                    <a:solidFill>
                      <a:schemeClr val="accent6"/>
                    </a:solidFill>
                    <a:latin typeface="Arial" panose="020B0604020202020204" pitchFamily="34" charset="0"/>
                    <a:cs typeface="Arial" panose="020B0604020202020204" pitchFamily="34" charset="0"/>
                  </a:endParaRPr>
                </a:p>
              </p:txBody>
            </p:sp>
            <p:sp>
              <p:nvSpPr>
                <p:cNvPr id="664638" name="Freeform 62"/>
                <p:cNvSpPr>
                  <a:spLocks/>
                </p:cNvSpPr>
                <p:nvPr/>
              </p:nvSpPr>
              <p:spPr bwMode="auto">
                <a:xfrm>
                  <a:off x="3070" y="1498"/>
                  <a:ext cx="23" cy="82"/>
                </a:xfrm>
                <a:custGeom>
                  <a:avLst/>
                  <a:gdLst>
                    <a:gd name="T0" fmla="*/ 24 w 24"/>
                    <a:gd name="T1" fmla="*/ 0 h 81"/>
                    <a:gd name="T2" fmla="*/ 0 w 24"/>
                    <a:gd name="T3" fmla="*/ 43 h 81"/>
                    <a:gd name="T4" fmla="*/ 5 w 24"/>
                    <a:gd name="T5" fmla="*/ 81 h 81"/>
                  </a:gdLst>
                  <a:ahLst/>
                  <a:cxnLst>
                    <a:cxn ang="0">
                      <a:pos x="T0" y="T1"/>
                    </a:cxn>
                    <a:cxn ang="0">
                      <a:pos x="T2" y="T3"/>
                    </a:cxn>
                    <a:cxn ang="0">
                      <a:pos x="T4" y="T5"/>
                    </a:cxn>
                  </a:cxnLst>
                  <a:rect l="0" t="0" r="r" b="b"/>
                  <a:pathLst>
                    <a:path w="24" h="81">
                      <a:moveTo>
                        <a:pt x="24" y="0"/>
                      </a:moveTo>
                      <a:cubicBezTo>
                        <a:pt x="14" y="14"/>
                        <a:pt x="6" y="27"/>
                        <a:pt x="0" y="43"/>
                      </a:cubicBezTo>
                      <a:cubicBezTo>
                        <a:pt x="2" y="56"/>
                        <a:pt x="5" y="81"/>
                        <a:pt x="5" y="81"/>
                      </a:cubicBezTo>
                    </a:path>
                  </a:pathLst>
                </a:custGeom>
                <a:noFill/>
                <a:ln w="12700">
                  <a:solidFill>
                    <a:srgbClr val="66CCFF"/>
                  </a:solidFill>
                  <a:round/>
                  <a:headEnd/>
                  <a:tailEnd/>
                </a:ln>
                <a:effectLst/>
              </p:spPr>
              <p:txBody>
                <a:bodyPr/>
                <a:lstStyle/>
                <a:p>
                  <a:pPr>
                    <a:defRPr/>
                  </a:pPr>
                  <a:endParaRPr lang="fr-FR">
                    <a:solidFill>
                      <a:schemeClr val="accent6"/>
                    </a:solidFill>
                    <a:latin typeface="Arial" panose="020B0604020202020204" pitchFamily="34" charset="0"/>
                    <a:cs typeface="Arial" panose="020B0604020202020204" pitchFamily="34" charset="0"/>
                  </a:endParaRPr>
                </a:p>
              </p:txBody>
            </p:sp>
            <p:sp>
              <p:nvSpPr>
                <p:cNvPr id="664639" name="Freeform 63"/>
                <p:cNvSpPr>
                  <a:spLocks/>
                </p:cNvSpPr>
                <p:nvPr/>
              </p:nvSpPr>
              <p:spPr bwMode="auto">
                <a:xfrm>
                  <a:off x="3092" y="1525"/>
                  <a:ext cx="164" cy="161"/>
                </a:xfrm>
                <a:custGeom>
                  <a:avLst/>
                  <a:gdLst>
                    <a:gd name="T0" fmla="*/ 163 w 163"/>
                    <a:gd name="T1" fmla="*/ 0 h 161"/>
                    <a:gd name="T2" fmla="*/ 91 w 163"/>
                    <a:gd name="T3" fmla="*/ 72 h 161"/>
                    <a:gd name="T4" fmla="*/ 38 w 163"/>
                    <a:gd name="T5" fmla="*/ 139 h 161"/>
                    <a:gd name="T6" fmla="*/ 0 w 163"/>
                    <a:gd name="T7" fmla="*/ 159 h 161"/>
                  </a:gdLst>
                  <a:ahLst/>
                  <a:cxnLst>
                    <a:cxn ang="0">
                      <a:pos x="T0" y="T1"/>
                    </a:cxn>
                    <a:cxn ang="0">
                      <a:pos x="T2" y="T3"/>
                    </a:cxn>
                    <a:cxn ang="0">
                      <a:pos x="T4" y="T5"/>
                    </a:cxn>
                    <a:cxn ang="0">
                      <a:pos x="T6" y="T7"/>
                    </a:cxn>
                  </a:cxnLst>
                  <a:rect l="0" t="0" r="r" b="b"/>
                  <a:pathLst>
                    <a:path w="163" h="161">
                      <a:moveTo>
                        <a:pt x="163" y="0"/>
                      </a:moveTo>
                      <a:cubicBezTo>
                        <a:pt x="144" y="28"/>
                        <a:pt x="111" y="44"/>
                        <a:pt x="91" y="72"/>
                      </a:cubicBezTo>
                      <a:cubicBezTo>
                        <a:pt x="81" y="103"/>
                        <a:pt x="72" y="130"/>
                        <a:pt x="38" y="139"/>
                      </a:cubicBezTo>
                      <a:cubicBezTo>
                        <a:pt x="7" y="161"/>
                        <a:pt x="21" y="159"/>
                        <a:pt x="0" y="159"/>
                      </a:cubicBezTo>
                    </a:path>
                  </a:pathLst>
                </a:custGeom>
                <a:noFill/>
                <a:ln w="25400">
                  <a:solidFill>
                    <a:srgbClr val="66CCFF"/>
                  </a:solidFill>
                  <a:round/>
                  <a:headEnd/>
                  <a:tailEnd/>
                </a:ln>
                <a:effectLst/>
              </p:spPr>
              <p:txBody>
                <a:bodyPr/>
                <a:lstStyle/>
                <a:p>
                  <a:pPr>
                    <a:defRPr/>
                  </a:pPr>
                  <a:endParaRPr lang="fr-FR">
                    <a:solidFill>
                      <a:schemeClr val="accent6"/>
                    </a:solidFill>
                    <a:latin typeface="Arial" panose="020B0604020202020204" pitchFamily="34" charset="0"/>
                    <a:cs typeface="Arial" panose="020B0604020202020204" pitchFamily="34" charset="0"/>
                  </a:endParaRPr>
                </a:p>
              </p:txBody>
            </p:sp>
            <p:sp>
              <p:nvSpPr>
                <p:cNvPr id="664640" name="Freeform 64"/>
                <p:cNvSpPr>
                  <a:spLocks/>
                </p:cNvSpPr>
                <p:nvPr/>
              </p:nvSpPr>
              <p:spPr bwMode="auto">
                <a:xfrm>
                  <a:off x="3021" y="852"/>
                  <a:ext cx="684" cy="439"/>
                </a:xfrm>
                <a:custGeom>
                  <a:avLst/>
                  <a:gdLst>
                    <a:gd name="T0" fmla="*/ 40 w 685"/>
                    <a:gd name="T1" fmla="*/ 327 h 438"/>
                    <a:gd name="T2" fmla="*/ 202 w 685"/>
                    <a:gd name="T3" fmla="*/ 432 h 438"/>
                    <a:gd name="T4" fmla="*/ 91 w 685"/>
                    <a:gd name="T5" fmla="*/ 363 h 438"/>
                    <a:gd name="T6" fmla="*/ 2 w 685"/>
                    <a:gd name="T7" fmla="*/ 274 h 438"/>
                    <a:gd name="T8" fmla="*/ 103 w 685"/>
                    <a:gd name="T9" fmla="*/ 246 h 438"/>
                    <a:gd name="T10" fmla="*/ 199 w 685"/>
                    <a:gd name="T11" fmla="*/ 204 h 438"/>
                    <a:gd name="T12" fmla="*/ 313 w 685"/>
                    <a:gd name="T13" fmla="*/ 174 h 438"/>
                    <a:gd name="T14" fmla="*/ 553 w 685"/>
                    <a:gd name="T15" fmla="*/ 84 h 438"/>
                    <a:gd name="T16" fmla="*/ 625 w 685"/>
                    <a:gd name="T17" fmla="*/ 54 h 438"/>
                    <a:gd name="T18" fmla="*/ 685 w 685"/>
                    <a:gd name="T19" fmla="*/ 0 h 4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85" h="438">
                      <a:moveTo>
                        <a:pt x="40" y="327"/>
                      </a:moveTo>
                      <a:cubicBezTo>
                        <a:pt x="55" y="329"/>
                        <a:pt x="193" y="426"/>
                        <a:pt x="202" y="432"/>
                      </a:cubicBezTo>
                      <a:cubicBezTo>
                        <a:pt x="211" y="438"/>
                        <a:pt x="124" y="389"/>
                        <a:pt x="91" y="363"/>
                      </a:cubicBezTo>
                      <a:cubicBezTo>
                        <a:pt x="58" y="337"/>
                        <a:pt x="0" y="293"/>
                        <a:pt x="2" y="274"/>
                      </a:cubicBezTo>
                      <a:cubicBezTo>
                        <a:pt x="4" y="255"/>
                        <a:pt x="70" y="258"/>
                        <a:pt x="103" y="246"/>
                      </a:cubicBezTo>
                      <a:cubicBezTo>
                        <a:pt x="132" y="226"/>
                        <a:pt x="168" y="220"/>
                        <a:pt x="199" y="204"/>
                      </a:cubicBezTo>
                      <a:cubicBezTo>
                        <a:pt x="233" y="187"/>
                        <a:pt x="277" y="185"/>
                        <a:pt x="313" y="174"/>
                      </a:cubicBezTo>
                      <a:cubicBezTo>
                        <a:pt x="396" y="149"/>
                        <a:pt x="475" y="119"/>
                        <a:pt x="553" y="84"/>
                      </a:cubicBezTo>
                      <a:cubicBezTo>
                        <a:pt x="580" y="72"/>
                        <a:pt x="601" y="70"/>
                        <a:pt x="625" y="54"/>
                      </a:cubicBezTo>
                      <a:cubicBezTo>
                        <a:pt x="636" y="11"/>
                        <a:pt x="655" y="17"/>
                        <a:pt x="685" y="0"/>
                      </a:cubicBezTo>
                    </a:path>
                  </a:pathLst>
                </a:custGeom>
                <a:noFill/>
                <a:ln w="12700">
                  <a:solidFill>
                    <a:srgbClr val="66CCFF"/>
                  </a:solidFill>
                  <a:round/>
                  <a:headEnd/>
                  <a:tailEnd/>
                </a:ln>
                <a:effectLst/>
              </p:spPr>
              <p:txBody>
                <a:bodyPr/>
                <a:lstStyle/>
                <a:p>
                  <a:pPr>
                    <a:defRPr/>
                  </a:pPr>
                  <a:endParaRPr lang="fr-FR">
                    <a:solidFill>
                      <a:schemeClr val="accent6"/>
                    </a:solidFill>
                    <a:latin typeface="Arial" panose="020B0604020202020204" pitchFamily="34" charset="0"/>
                    <a:cs typeface="Arial" panose="020B0604020202020204" pitchFamily="34" charset="0"/>
                  </a:endParaRPr>
                </a:p>
              </p:txBody>
            </p:sp>
            <p:sp>
              <p:nvSpPr>
                <p:cNvPr id="664641" name="Freeform 65"/>
                <p:cNvSpPr>
                  <a:spLocks/>
                </p:cNvSpPr>
                <p:nvPr/>
              </p:nvSpPr>
              <p:spPr bwMode="auto">
                <a:xfrm>
                  <a:off x="3706" y="624"/>
                  <a:ext cx="236" cy="228"/>
                </a:xfrm>
                <a:custGeom>
                  <a:avLst/>
                  <a:gdLst>
                    <a:gd name="T0" fmla="*/ 0 w 234"/>
                    <a:gd name="T1" fmla="*/ 228 h 228"/>
                    <a:gd name="T2" fmla="*/ 90 w 234"/>
                    <a:gd name="T3" fmla="*/ 170 h 228"/>
                    <a:gd name="T4" fmla="*/ 105 w 234"/>
                    <a:gd name="T5" fmla="*/ 155 h 228"/>
                    <a:gd name="T6" fmla="*/ 120 w 234"/>
                    <a:gd name="T7" fmla="*/ 103 h 228"/>
                    <a:gd name="T8" fmla="*/ 123 w 234"/>
                    <a:gd name="T9" fmla="*/ 15 h 228"/>
                    <a:gd name="T10" fmla="*/ 153 w 234"/>
                    <a:gd name="T11" fmla="*/ 6 h 228"/>
                    <a:gd name="T12" fmla="*/ 222 w 234"/>
                    <a:gd name="T13" fmla="*/ 3 h 228"/>
                    <a:gd name="T14" fmla="*/ 234 w 234"/>
                    <a:gd name="T15" fmla="*/ 0 h 2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4" h="228">
                      <a:moveTo>
                        <a:pt x="0" y="228"/>
                      </a:moveTo>
                      <a:cubicBezTo>
                        <a:pt x="28" y="218"/>
                        <a:pt x="66" y="186"/>
                        <a:pt x="90" y="170"/>
                      </a:cubicBezTo>
                      <a:cubicBezTo>
                        <a:pt x="94" y="164"/>
                        <a:pt x="101" y="161"/>
                        <a:pt x="105" y="155"/>
                      </a:cubicBezTo>
                      <a:cubicBezTo>
                        <a:pt x="113" y="142"/>
                        <a:pt x="117" y="118"/>
                        <a:pt x="120" y="103"/>
                      </a:cubicBezTo>
                      <a:cubicBezTo>
                        <a:pt x="121" y="74"/>
                        <a:pt x="117" y="44"/>
                        <a:pt x="123" y="15"/>
                      </a:cubicBezTo>
                      <a:cubicBezTo>
                        <a:pt x="123" y="14"/>
                        <a:pt x="149" y="6"/>
                        <a:pt x="153" y="6"/>
                      </a:cubicBezTo>
                      <a:cubicBezTo>
                        <a:pt x="176" y="4"/>
                        <a:pt x="199" y="4"/>
                        <a:pt x="222" y="3"/>
                      </a:cubicBezTo>
                      <a:cubicBezTo>
                        <a:pt x="232" y="0"/>
                        <a:pt x="228" y="0"/>
                        <a:pt x="234" y="0"/>
                      </a:cubicBezTo>
                    </a:path>
                  </a:pathLst>
                </a:custGeom>
                <a:noFill/>
                <a:ln w="9525">
                  <a:solidFill>
                    <a:srgbClr val="66CCFF"/>
                  </a:solidFill>
                  <a:round/>
                  <a:headEnd/>
                  <a:tailEnd/>
                </a:ln>
                <a:effectLst/>
              </p:spPr>
              <p:txBody>
                <a:bodyPr/>
                <a:lstStyle/>
                <a:p>
                  <a:pPr>
                    <a:defRPr/>
                  </a:pPr>
                  <a:endParaRPr lang="fr-FR">
                    <a:solidFill>
                      <a:schemeClr val="accent6"/>
                    </a:solidFill>
                    <a:latin typeface="Arial" panose="020B0604020202020204" pitchFamily="34" charset="0"/>
                    <a:cs typeface="Arial" panose="020B0604020202020204" pitchFamily="34" charset="0"/>
                  </a:endParaRPr>
                </a:p>
              </p:txBody>
            </p:sp>
            <p:sp>
              <p:nvSpPr>
                <p:cNvPr id="664642" name="Line 66"/>
                <p:cNvSpPr>
                  <a:spLocks noChangeShapeType="1"/>
                </p:cNvSpPr>
                <p:nvPr/>
              </p:nvSpPr>
              <p:spPr bwMode="auto">
                <a:xfrm>
                  <a:off x="1823" y="2559"/>
                  <a:ext cx="200" cy="23"/>
                </a:xfrm>
                <a:prstGeom prst="line">
                  <a:avLst/>
                </a:prstGeom>
                <a:noFill/>
                <a:ln w="38100">
                  <a:solidFill>
                    <a:srgbClr val="CCFFFF"/>
                  </a:solidFill>
                  <a:round/>
                  <a:headEnd/>
                  <a:tailEnd/>
                </a:ln>
                <a:effectLst/>
              </p:spPr>
              <p:txBody>
                <a:bodyPr/>
                <a:lstStyle/>
                <a:p>
                  <a:pPr>
                    <a:defRPr/>
                  </a:pPr>
                  <a:endParaRPr lang="fr-FR">
                    <a:solidFill>
                      <a:schemeClr val="accent6"/>
                    </a:solidFill>
                    <a:latin typeface="Arial" panose="020B0604020202020204" pitchFamily="34" charset="0"/>
                    <a:cs typeface="Arial" panose="020B0604020202020204" pitchFamily="34" charset="0"/>
                  </a:endParaRPr>
                </a:p>
              </p:txBody>
            </p:sp>
            <p:sp>
              <p:nvSpPr>
                <p:cNvPr id="664643" name="Freeform 67"/>
                <p:cNvSpPr>
                  <a:spLocks/>
                </p:cNvSpPr>
                <p:nvPr/>
              </p:nvSpPr>
              <p:spPr bwMode="auto">
                <a:xfrm>
                  <a:off x="1756" y="2424"/>
                  <a:ext cx="384" cy="103"/>
                </a:xfrm>
                <a:custGeom>
                  <a:avLst/>
                  <a:gdLst>
                    <a:gd name="T0" fmla="*/ 0 w 384"/>
                    <a:gd name="T1" fmla="*/ 104 h 104"/>
                    <a:gd name="T2" fmla="*/ 208 w 384"/>
                    <a:gd name="T3" fmla="*/ 28 h 104"/>
                    <a:gd name="T4" fmla="*/ 340 w 384"/>
                    <a:gd name="T5" fmla="*/ 20 h 104"/>
                    <a:gd name="T6" fmla="*/ 384 w 384"/>
                    <a:gd name="T7" fmla="*/ 0 h 104"/>
                  </a:gdLst>
                  <a:ahLst/>
                  <a:cxnLst>
                    <a:cxn ang="0">
                      <a:pos x="T0" y="T1"/>
                    </a:cxn>
                    <a:cxn ang="0">
                      <a:pos x="T2" y="T3"/>
                    </a:cxn>
                    <a:cxn ang="0">
                      <a:pos x="T4" y="T5"/>
                    </a:cxn>
                    <a:cxn ang="0">
                      <a:pos x="T6" y="T7"/>
                    </a:cxn>
                  </a:cxnLst>
                  <a:rect l="0" t="0" r="r" b="b"/>
                  <a:pathLst>
                    <a:path w="384" h="104">
                      <a:moveTo>
                        <a:pt x="0" y="104"/>
                      </a:moveTo>
                      <a:cubicBezTo>
                        <a:pt x="69" y="35"/>
                        <a:pt x="109" y="35"/>
                        <a:pt x="208" y="28"/>
                      </a:cubicBezTo>
                      <a:cubicBezTo>
                        <a:pt x="252" y="25"/>
                        <a:pt x="340" y="20"/>
                        <a:pt x="340" y="20"/>
                      </a:cubicBezTo>
                      <a:cubicBezTo>
                        <a:pt x="355" y="15"/>
                        <a:pt x="370" y="7"/>
                        <a:pt x="384" y="0"/>
                      </a:cubicBezTo>
                    </a:path>
                  </a:pathLst>
                </a:custGeom>
                <a:noFill/>
                <a:ln w="12700">
                  <a:solidFill>
                    <a:srgbClr val="C0C0C0"/>
                  </a:solidFill>
                  <a:round/>
                  <a:headEnd/>
                  <a:tailEnd/>
                </a:ln>
                <a:effectLst/>
              </p:spPr>
              <p:txBody>
                <a:bodyPr/>
                <a:lstStyle/>
                <a:p>
                  <a:pPr>
                    <a:defRPr/>
                  </a:pPr>
                  <a:endParaRPr lang="fr-FR">
                    <a:solidFill>
                      <a:schemeClr val="accent6"/>
                    </a:solidFill>
                    <a:latin typeface="Arial" panose="020B0604020202020204" pitchFamily="34" charset="0"/>
                    <a:cs typeface="Arial" panose="020B0604020202020204" pitchFamily="34" charset="0"/>
                  </a:endParaRPr>
                </a:p>
              </p:txBody>
            </p:sp>
            <p:sp>
              <p:nvSpPr>
                <p:cNvPr id="664644" name="Freeform 68"/>
                <p:cNvSpPr>
                  <a:spLocks/>
                </p:cNvSpPr>
                <p:nvPr/>
              </p:nvSpPr>
              <p:spPr bwMode="auto">
                <a:xfrm>
                  <a:off x="2608" y="2464"/>
                  <a:ext cx="200" cy="120"/>
                </a:xfrm>
                <a:custGeom>
                  <a:avLst/>
                  <a:gdLst>
                    <a:gd name="T0" fmla="*/ 0 w 200"/>
                    <a:gd name="T1" fmla="*/ 120 h 120"/>
                    <a:gd name="T2" fmla="*/ 56 w 200"/>
                    <a:gd name="T3" fmla="*/ 64 h 120"/>
                    <a:gd name="T4" fmla="*/ 172 w 200"/>
                    <a:gd name="T5" fmla="*/ 20 h 120"/>
                    <a:gd name="T6" fmla="*/ 200 w 200"/>
                    <a:gd name="T7" fmla="*/ 0 h 120"/>
                  </a:gdLst>
                  <a:ahLst/>
                  <a:cxnLst>
                    <a:cxn ang="0">
                      <a:pos x="T0" y="T1"/>
                    </a:cxn>
                    <a:cxn ang="0">
                      <a:pos x="T2" y="T3"/>
                    </a:cxn>
                    <a:cxn ang="0">
                      <a:pos x="T4" y="T5"/>
                    </a:cxn>
                    <a:cxn ang="0">
                      <a:pos x="T6" y="T7"/>
                    </a:cxn>
                  </a:cxnLst>
                  <a:rect l="0" t="0" r="r" b="b"/>
                  <a:pathLst>
                    <a:path w="200" h="120">
                      <a:moveTo>
                        <a:pt x="0" y="120"/>
                      </a:moveTo>
                      <a:cubicBezTo>
                        <a:pt x="4" y="111"/>
                        <a:pt x="30" y="81"/>
                        <a:pt x="56" y="64"/>
                      </a:cubicBezTo>
                      <a:cubicBezTo>
                        <a:pt x="85" y="47"/>
                        <a:pt x="148" y="31"/>
                        <a:pt x="172" y="20"/>
                      </a:cubicBezTo>
                      <a:cubicBezTo>
                        <a:pt x="196" y="9"/>
                        <a:pt x="200" y="4"/>
                        <a:pt x="200" y="0"/>
                      </a:cubicBezTo>
                    </a:path>
                  </a:pathLst>
                </a:custGeom>
                <a:noFill/>
                <a:ln w="12700">
                  <a:solidFill>
                    <a:srgbClr val="C0C0C0"/>
                  </a:solidFill>
                  <a:round/>
                  <a:headEnd/>
                  <a:tailEnd/>
                </a:ln>
                <a:effectLst/>
              </p:spPr>
              <p:txBody>
                <a:bodyPr/>
                <a:lstStyle/>
                <a:p>
                  <a:pPr>
                    <a:defRPr/>
                  </a:pPr>
                  <a:endParaRPr lang="fr-FR">
                    <a:solidFill>
                      <a:schemeClr val="accent6"/>
                    </a:solidFill>
                    <a:latin typeface="Arial" panose="020B0604020202020204" pitchFamily="34" charset="0"/>
                    <a:cs typeface="Arial" panose="020B0604020202020204" pitchFamily="34" charset="0"/>
                  </a:endParaRPr>
                </a:p>
              </p:txBody>
            </p:sp>
            <p:sp>
              <p:nvSpPr>
                <p:cNvPr id="664645" name="Line 69"/>
                <p:cNvSpPr>
                  <a:spLocks noChangeShapeType="1"/>
                </p:cNvSpPr>
                <p:nvPr/>
              </p:nvSpPr>
              <p:spPr bwMode="auto">
                <a:xfrm>
                  <a:off x="1793" y="2496"/>
                  <a:ext cx="0" cy="37"/>
                </a:xfrm>
                <a:prstGeom prst="line">
                  <a:avLst/>
                </a:prstGeom>
                <a:noFill/>
                <a:ln w="6350">
                  <a:solidFill>
                    <a:srgbClr val="C0C0C0"/>
                  </a:solidFill>
                  <a:round/>
                  <a:headEnd/>
                  <a:tailEnd/>
                </a:ln>
                <a:effectLst/>
              </p:spPr>
              <p:txBody>
                <a:bodyPr/>
                <a:lstStyle/>
                <a:p>
                  <a:pPr>
                    <a:defRPr/>
                  </a:pPr>
                  <a:endParaRPr lang="fr-FR">
                    <a:solidFill>
                      <a:schemeClr val="accent6"/>
                    </a:solidFill>
                    <a:latin typeface="Arial" panose="020B0604020202020204" pitchFamily="34" charset="0"/>
                    <a:cs typeface="Arial" panose="020B0604020202020204" pitchFamily="34" charset="0"/>
                  </a:endParaRPr>
                </a:p>
              </p:txBody>
            </p:sp>
            <p:sp>
              <p:nvSpPr>
                <p:cNvPr id="664646" name="Line 70"/>
                <p:cNvSpPr>
                  <a:spLocks noChangeShapeType="1"/>
                </p:cNvSpPr>
                <p:nvPr/>
              </p:nvSpPr>
              <p:spPr bwMode="auto">
                <a:xfrm>
                  <a:off x="1768" y="2524"/>
                  <a:ext cx="0" cy="36"/>
                </a:xfrm>
                <a:prstGeom prst="line">
                  <a:avLst/>
                </a:prstGeom>
                <a:noFill/>
                <a:ln w="6350">
                  <a:solidFill>
                    <a:srgbClr val="C0C0C0"/>
                  </a:solidFill>
                  <a:round/>
                  <a:headEnd/>
                  <a:tailEnd/>
                </a:ln>
                <a:effectLst/>
              </p:spPr>
              <p:txBody>
                <a:bodyPr/>
                <a:lstStyle/>
                <a:p>
                  <a:pPr>
                    <a:defRPr/>
                  </a:pPr>
                  <a:endParaRPr lang="fr-FR">
                    <a:solidFill>
                      <a:schemeClr val="accent6"/>
                    </a:solidFill>
                    <a:latin typeface="Arial" panose="020B0604020202020204" pitchFamily="34" charset="0"/>
                    <a:cs typeface="Arial" panose="020B0604020202020204" pitchFamily="34" charset="0"/>
                  </a:endParaRPr>
                </a:p>
              </p:txBody>
            </p:sp>
            <p:sp>
              <p:nvSpPr>
                <p:cNvPr id="664647" name="Line 71"/>
                <p:cNvSpPr>
                  <a:spLocks noChangeShapeType="1"/>
                </p:cNvSpPr>
                <p:nvPr/>
              </p:nvSpPr>
              <p:spPr bwMode="auto">
                <a:xfrm>
                  <a:off x="1924" y="2448"/>
                  <a:ext cx="0" cy="36"/>
                </a:xfrm>
                <a:prstGeom prst="line">
                  <a:avLst/>
                </a:prstGeom>
                <a:noFill/>
                <a:ln w="6350">
                  <a:solidFill>
                    <a:srgbClr val="C0C0C0"/>
                  </a:solidFill>
                  <a:round/>
                  <a:headEnd/>
                  <a:tailEnd/>
                </a:ln>
                <a:effectLst/>
              </p:spPr>
              <p:txBody>
                <a:bodyPr/>
                <a:lstStyle/>
                <a:p>
                  <a:pPr>
                    <a:defRPr/>
                  </a:pPr>
                  <a:endParaRPr lang="fr-FR">
                    <a:solidFill>
                      <a:schemeClr val="accent6"/>
                    </a:solidFill>
                    <a:latin typeface="Arial" panose="020B0604020202020204" pitchFamily="34" charset="0"/>
                    <a:cs typeface="Arial" panose="020B0604020202020204" pitchFamily="34" charset="0"/>
                  </a:endParaRPr>
                </a:p>
              </p:txBody>
            </p:sp>
            <p:sp>
              <p:nvSpPr>
                <p:cNvPr id="664648" name="Line 72"/>
                <p:cNvSpPr>
                  <a:spLocks noChangeShapeType="1"/>
                </p:cNvSpPr>
                <p:nvPr/>
              </p:nvSpPr>
              <p:spPr bwMode="auto">
                <a:xfrm>
                  <a:off x="1888" y="2456"/>
                  <a:ext cx="0" cy="36"/>
                </a:xfrm>
                <a:prstGeom prst="line">
                  <a:avLst/>
                </a:prstGeom>
                <a:noFill/>
                <a:ln w="6350">
                  <a:solidFill>
                    <a:srgbClr val="C0C0C0"/>
                  </a:solidFill>
                  <a:round/>
                  <a:headEnd/>
                  <a:tailEnd/>
                </a:ln>
                <a:effectLst/>
              </p:spPr>
              <p:txBody>
                <a:bodyPr/>
                <a:lstStyle/>
                <a:p>
                  <a:pPr>
                    <a:defRPr/>
                  </a:pPr>
                  <a:endParaRPr lang="fr-FR">
                    <a:solidFill>
                      <a:schemeClr val="accent6"/>
                    </a:solidFill>
                    <a:latin typeface="Arial" panose="020B0604020202020204" pitchFamily="34" charset="0"/>
                    <a:cs typeface="Arial" panose="020B0604020202020204" pitchFamily="34" charset="0"/>
                  </a:endParaRPr>
                </a:p>
              </p:txBody>
            </p:sp>
            <p:sp>
              <p:nvSpPr>
                <p:cNvPr id="664649" name="Line 73"/>
                <p:cNvSpPr>
                  <a:spLocks noChangeShapeType="1"/>
                </p:cNvSpPr>
                <p:nvPr/>
              </p:nvSpPr>
              <p:spPr bwMode="auto">
                <a:xfrm>
                  <a:off x="1860" y="2460"/>
                  <a:ext cx="0" cy="36"/>
                </a:xfrm>
                <a:prstGeom prst="line">
                  <a:avLst/>
                </a:prstGeom>
                <a:noFill/>
                <a:ln w="6350">
                  <a:solidFill>
                    <a:srgbClr val="C0C0C0"/>
                  </a:solidFill>
                  <a:round/>
                  <a:headEnd/>
                  <a:tailEnd/>
                </a:ln>
                <a:effectLst/>
              </p:spPr>
              <p:txBody>
                <a:bodyPr/>
                <a:lstStyle/>
                <a:p>
                  <a:pPr>
                    <a:defRPr/>
                  </a:pPr>
                  <a:endParaRPr lang="fr-FR">
                    <a:solidFill>
                      <a:schemeClr val="accent6"/>
                    </a:solidFill>
                    <a:latin typeface="Arial" panose="020B0604020202020204" pitchFamily="34" charset="0"/>
                    <a:cs typeface="Arial" panose="020B0604020202020204" pitchFamily="34" charset="0"/>
                  </a:endParaRPr>
                </a:p>
              </p:txBody>
            </p:sp>
            <p:sp>
              <p:nvSpPr>
                <p:cNvPr id="664650" name="Line 74"/>
                <p:cNvSpPr>
                  <a:spLocks noChangeShapeType="1"/>
                </p:cNvSpPr>
                <p:nvPr/>
              </p:nvSpPr>
              <p:spPr bwMode="auto">
                <a:xfrm>
                  <a:off x="1827" y="2468"/>
                  <a:ext cx="0" cy="37"/>
                </a:xfrm>
                <a:prstGeom prst="line">
                  <a:avLst/>
                </a:prstGeom>
                <a:noFill/>
                <a:ln w="6350">
                  <a:solidFill>
                    <a:srgbClr val="C0C0C0"/>
                  </a:solidFill>
                  <a:round/>
                  <a:headEnd/>
                  <a:tailEnd/>
                </a:ln>
                <a:effectLst/>
              </p:spPr>
              <p:txBody>
                <a:bodyPr/>
                <a:lstStyle/>
                <a:p>
                  <a:pPr>
                    <a:defRPr/>
                  </a:pPr>
                  <a:endParaRPr lang="fr-FR">
                    <a:solidFill>
                      <a:schemeClr val="accent6"/>
                    </a:solidFill>
                    <a:latin typeface="Arial" panose="020B0604020202020204" pitchFamily="34" charset="0"/>
                    <a:cs typeface="Arial" panose="020B0604020202020204" pitchFamily="34" charset="0"/>
                  </a:endParaRPr>
                </a:p>
              </p:txBody>
            </p:sp>
            <p:sp>
              <p:nvSpPr>
                <p:cNvPr id="664651" name="Line 75"/>
                <p:cNvSpPr>
                  <a:spLocks noChangeShapeType="1"/>
                </p:cNvSpPr>
                <p:nvPr/>
              </p:nvSpPr>
              <p:spPr bwMode="auto">
                <a:xfrm>
                  <a:off x="1960" y="2448"/>
                  <a:ext cx="0" cy="36"/>
                </a:xfrm>
                <a:prstGeom prst="line">
                  <a:avLst/>
                </a:prstGeom>
                <a:noFill/>
                <a:ln w="6350">
                  <a:solidFill>
                    <a:srgbClr val="C0C0C0"/>
                  </a:solidFill>
                  <a:round/>
                  <a:headEnd/>
                  <a:tailEnd/>
                </a:ln>
                <a:effectLst/>
              </p:spPr>
              <p:txBody>
                <a:bodyPr/>
                <a:lstStyle/>
                <a:p>
                  <a:pPr>
                    <a:defRPr/>
                  </a:pPr>
                  <a:endParaRPr lang="fr-FR">
                    <a:solidFill>
                      <a:schemeClr val="accent6"/>
                    </a:solidFill>
                    <a:latin typeface="Arial" panose="020B0604020202020204" pitchFamily="34" charset="0"/>
                    <a:cs typeface="Arial" panose="020B0604020202020204" pitchFamily="34" charset="0"/>
                  </a:endParaRPr>
                </a:p>
              </p:txBody>
            </p:sp>
            <p:sp>
              <p:nvSpPr>
                <p:cNvPr id="664652" name="Line 76"/>
                <p:cNvSpPr>
                  <a:spLocks noChangeShapeType="1"/>
                </p:cNvSpPr>
                <p:nvPr/>
              </p:nvSpPr>
              <p:spPr bwMode="auto">
                <a:xfrm>
                  <a:off x="2624" y="2565"/>
                  <a:ext cx="0" cy="37"/>
                </a:xfrm>
                <a:prstGeom prst="line">
                  <a:avLst/>
                </a:prstGeom>
                <a:noFill/>
                <a:ln w="6350">
                  <a:solidFill>
                    <a:srgbClr val="C0C0C0"/>
                  </a:solidFill>
                  <a:round/>
                  <a:headEnd/>
                  <a:tailEnd/>
                </a:ln>
                <a:effectLst/>
              </p:spPr>
              <p:txBody>
                <a:bodyPr/>
                <a:lstStyle/>
                <a:p>
                  <a:pPr>
                    <a:defRPr/>
                  </a:pPr>
                  <a:endParaRPr lang="fr-FR">
                    <a:solidFill>
                      <a:schemeClr val="accent6"/>
                    </a:solidFill>
                    <a:latin typeface="Arial" panose="020B0604020202020204" pitchFamily="34" charset="0"/>
                    <a:cs typeface="Arial" panose="020B0604020202020204" pitchFamily="34" charset="0"/>
                  </a:endParaRPr>
                </a:p>
              </p:txBody>
            </p:sp>
            <p:sp>
              <p:nvSpPr>
                <p:cNvPr id="664653" name="Line 77"/>
                <p:cNvSpPr>
                  <a:spLocks noChangeShapeType="1"/>
                </p:cNvSpPr>
                <p:nvPr/>
              </p:nvSpPr>
              <p:spPr bwMode="auto">
                <a:xfrm>
                  <a:off x="2644" y="2544"/>
                  <a:ext cx="0" cy="36"/>
                </a:xfrm>
                <a:prstGeom prst="line">
                  <a:avLst/>
                </a:prstGeom>
                <a:noFill/>
                <a:ln w="6350">
                  <a:solidFill>
                    <a:srgbClr val="C0C0C0"/>
                  </a:solidFill>
                  <a:round/>
                  <a:headEnd/>
                  <a:tailEnd/>
                </a:ln>
                <a:effectLst/>
              </p:spPr>
              <p:txBody>
                <a:bodyPr/>
                <a:lstStyle/>
                <a:p>
                  <a:pPr>
                    <a:defRPr/>
                  </a:pPr>
                  <a:endParaRPr lang="fr-FR">
                    <a:solidFill>
                      <a:schemeClr val="accent6"/>
                    </a:solidFill>
                    <a:latin typeface="Arial" panose="020B0604020202020204" pitchFamily="34" charset="0"/>
                    <a:cs typeface="Arial" panose="020B0604020202020204" pitchFamily="34" charset="0"/>
                  </a:endParaRPr>
                </a:p>
              </p:txBody>
            </p:sp>
            <p:sp>
              <p:nvSpPr>
                <p:cNvPr id="664654" name="Line 78"/>
                <p:cNvSpPr>
                  <a:spLocks noChangeShapeType="1"/>
                </p:cNvSpPr>
                <p:nvPr/>
              </p:nvSpPr>
              <p:spPr bwMode="auto">
                <a:xfrm>
                  <a:off x="2681" y="2524"/>
                  <a:ext cx="0" cy="36"/>
                </a:xfrm>
                <a:prstGeom prst="line">
                  <a:avLst/>
                </a:prstGeom>
                <a:noFill/>
                <a:ln w="6350">
                  <a:solidFill>
                    <a:srgbClr val="C0C0C0"/>
                  </a:solidFill>
                  <a:round/>
                  <a:headEnd/>
                  <a:tailEnd/>
                </a:ln>
                <a:effectLst/>
              </p:spPr>
              <p:txBody>
                <a:bodyPr/>
                <a:lstStyle/>
                <a:p>
                  <a:pPr>
                    <a:defRPr/>
                  </a:pPr>
                  <a:endParaRPr lang="fr-FR">
                    <a:solidFill>
                      <a:schemeClr val="accent6"/>
                    </a:solidFill>
                    <a:latin typeface="Arial" panose="020B0604020202020204" pitchFamily="34" charset="0"/>
                    <a:cs typeface="Arial" panose="020B0604020202020204" pitchFamily="34" charset="0"/>
                  </a:endParaRPr>
                </a:p>
              </p:txBody>
            </p:sp>
            <p:sp>
              <p:nvSpPr>
                <p:cNvPr id="664655" name="Freeform 79"/>
                <p:cNvSpPr>
                  <a:spLocks/>
                </p:cNvSpPr>
                <p:nvPr/>
              </p:nvSpPr>
              <p:spPr bwMode="auto">
                <a:xfrm>
                  <a:off x="1416" y="1738"/>
                  <a:ext cx="280" cy="256"/>
                </a:xfrm>
                <a:custGeom>
                  <a:avLst/>
                  <a:gdLst>
                    <a:gd name="T0" fmla="*/ 0 w 280"/>
                    <a:gd name="T1" fmla="*/ 12 h 256"/>
                    <a:gd name="T2" fmla="*/ 104 w 280"/>
                    <a:gd name="T3" fmla="*/ 24 h 256"/>
                    <a:gd name="T4" fmla="*/ 136 w 280"/>
                    <a:gd name="T5" fmla="*/ 60 h 256"/>
                    <a:gd name="T6" fmla="*/ 152 w 280"/>
                    <a:gd name="T7" fmla="*/ 80 h 256"/>
                    <a:gd name="T8" fmla="*/ 160 w 280"/>
                    <a:gd name="T9" fmla="*/ 104 h 256"/>
                    <a:gd name="T10" fmla="*/ 192 w 280"/>
                    <a:gd name="T11" fmla="*/ 152 h 256"/>
                    <a:gd name="T12" fmla="*/ 236 w 280"/>
                    <a:gd name="T13" fmla="*/ 220 h 256"/>
                    <a:gd name="T14" fmla="*/ 280 w 280"/>
                    <a:gd name="T15" fmla="*/ 256 h 2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0" h="256">
                      <a:moveTo>
                        <a:pt x="0" y="12"/>
                      </a:moveTo>
                      <a:cubicBezTo>
                        <a:pt x="35" y="0"/>
                        <a:pt x="74" y="4"/>
                        <a:pt x="104" y="24"/>
                      </a:cubicBezTo>
                      <a:cubicBezTo>
                        <a:pt x="113" y="37"/>
                        <a:pt x="136" y="60"/>
                        <a:pt x="136" y="60"/>
                      </a:cubicBezTo>
                      <a:cubicBezTo>
                        <a:pt x="151" y="104"/>
                        <a:pt x="126" y="39"/>
                        <a:pt x="152" y="80"/>
                      </a:cubicBezTo>
                      <a:cubicBezTo>
                        <a:pt x="156" y="87"/>
                        <a:pt x="155" y="97"/>
                        <a:pt x="160" y="104"/>
                      </a:cubicBezTo>
                      <a:cubicBezTo>
                        <a:pt x="171" y="120"/>
                        <a:pt x="181" y="136"/>
                        <a:pt x="192" y="152"/>
                      </a:cubicBezTo>
                      <a:cubicBezTo>
                        <a:pt x="208" y="176"/>
                        <a:pt x="210" y="203"/>
                        <a:pt x="236" y="220"/>
                      </a:cubicBezTo>
                      <a:cubicBezTo>
                        <a:pt x="245" y="234"/>
                        <a:pt x="262" y="256"/>
                        <a:pt x="280" y="256"/>
                      </a:cubicBezTo>
                    </a:path>
                  </a:pathLst>
                </a:custGeom>
                <a:noFill/>
                <a:ln w="25400">
                  <a:solidFill>
                    <a:srgbClr val="C0C0C0"/>
                  </a:solidFill>
                  <a:round/>
                  <a:headEnd/>
                  <a:tailEnd/>
                </a:ln>
                <a:effectLst/>
              </p:spPr>
              <p:txBody>
                <a:bodyPr/>
                <a:lstStyle/>
                <a:p>
                  <a:pPr>
                    <a:defRPr/>
                  </a:pPr>
                  <a:endParaRPr lang="fr-FR">
                    <a:solidFill>
                      <a:schemeClr val="accent6"/>
                    </a:solidFill>
                    <a:latin typeface="Arial" panose="020B0604020202020204" pitchFamily="34" charset="0"/>
                    <a:cs typeface="Arial" panose="020B0604020202020204" pitchFamily="34" charset="0"/>
                  </a:endParaRPr>
                </a:p>
              </p:txBody>
            </p:sp>
            <p:sp>
              <p:nvSpPr>
                <p:cNvPr id="664656" name="Freeform 80"/>
                <p:cNvSpPr>
                  <a:spLocks/>
                </p:cNvSpPr>
                <p:nvPr/>
              </p:nvSpPr>
              <p:spPr bwMode="auto">
                <a:xfrm>
                  <a:off x="1988" y="1212"/>
                  <a:ext cx="412" cy="459"/>
                </a:xfrm>
                <a:custGeom>
                  <a:avLst/>
                  <a:gdLst>
                    <a:gd name="T0" fmla="*/ 0 w 508"/>
                    <a:gd name="T1" fmla="*/ 0 h 327"/>
                    <a:gd name="T2" fmla="*/ 84 w 508"/>
                    <a:gd name="T3" fmla="*/ 12 h 327"/>
                    <a:gd name="T4" fmla="*/ 116 w 508"/>
                    <a:gd name="T5" fmla="*/ 44 h 327"/>
                    <a:gd name="T6" fmla="*/ 200 w 508"/>
                    <a:gd name="T7" fmla="*/ 176 h 327"/>
                    <a:gd name="T8" fmla="*/ 224 w 508"/>
                    <a:gd name="T9" fmla="*/ 212 h 327"/>
                    <a:gd name="T10" fmla="*/ 248 w 508"/>
                    <a:gd name="T11" fmla="*/ 228 h 327"/>
                    <a:gd name="T12" fmla="*/ 372 w 508"/>
                    <a:gd name="T13" fmla="*/ 292 h 327"/>
                    <a:gd name="T14" fmla="*/ 508 w 508"/>
                    <a:gd name="T15" fmla="*/ 324 h 3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08" h="327">
                      <a:moveTo>
                        <a:pt x="0" y="0"/>
                      </a:moveTo>
                      <a:cubicBezTo>
                        <a:pt x="30" y="3"/>
                        <a:pt x="55" y="5"/>
                        <a:pt x="84" y="12"/>
                      </a:cubicBezTo>
                      <a:cubicBezTo>
                        <a:pt x="96" y="24"/>
                        <a:pt x="102" y="35"/>
                        <a:pt x="116" y="44"/>
                      </a:cubicBezTo>
                      <a:cubicBezTo>
                        <a:pt x="131" y="90"/>
                        <a:pt x="173" y="136"/>
                        <a:pt x="200" y="176"/>
                      </a:cubicBezTo>
                      <a:cubicBezTo>
                        <a:pt x="208" y="188"/>
                        <a:pt x="216" y="200"/>
                        <a:pt x="224" y="212"/>
                      </a:cubicBezTo>
                      <a:cubicBezTo>
                        <a:pt x="229" y="220"/>
                        <a:pt x="248" y="228"/>
                        <a:pt x="248" y="228"/>
                      </a:cubicBezTo>
                      <a:cubicBezTo>
                        <a:pt x="286" y="285"/>
                        <a:pt x="324" y="260"/>
                        <a:pt x="372" y="292"/>
                      </a:cubicBezTo>
                      <a:cubicBezTo>
                        <a:pt x="396" y="327"/>
                        <a:pt x="474" y="324"/>
                        <a:pt x="508" y="324"/>
                      </a:cubicBezTo>
                    </a:path>
                  </a:pathLst>
                </a:custGeom>
                <a:noFill/>
                <a:ln w="25400">
                  <a:solidFill>
                    <a:srgbClr val="C0C0C0"/>
                  </a:solidFill>
                  <a:round/>
                  <a:headEnd/>
                  <a:tailEnd/>
                </a:ln>
                <a:effectLst/>
              </p:spPr>
              <p:txBody>
                <a:bodyPr/>
                <a:lstStyle/>
                <a:p>
                  <a:pPr>
                    <a:defRPr/>
                  </a:pPr>
                  <a:endParaRPr lang="fr-FR">
                    <a:solidFill>
                      <a:schemeClr val="accent6"/>
                    </a:solidFill>
                    <a:latin typeface="Arial" panose="020B0604020202020204" pitchFamily="34" charset="0"/>
                    <a:cs typeface="Arial" panose="020B0604020202020204" pitchFamily="34" charset="0"/>
                  </a:endParaRPr>
                </a:p>
              </p:txBody>
            </p:sp>
            <p:sp>
              <p:nvSpPr>
                <p:cNvPr id="664657" name="Freeform 81"/>
                <p:cNvSpPr>
                  <a:spLocks/>
                </p:cNvSpPr>
                <p:nvPr/>
              </p:nvSpPr>
              <p:spPr bwMode="auto">
                <a:xfrm>
                  <a:off x="3350" y="1073"/>
                  <a:ext cx="565" cy="445"/>
                </a:xfrm>
                <a:custGeom>
                  <a:avLst/>
                  <a:gdLst>
                    <a:gd name="T0" fmla="*/ 565 w 565"/>
                    <a:gd name="T1" fmla="*/ 13 h 443"/>
                    <a:gd name="T2" fmla="*/ 523 w 565"/>
                    <a:gd name="T3" fmla="*/ 4 h 443"/>
                    <a:gd name="T4" fmla="*/ 481 w 565"/>
                    <a:gd name="T5" fmla="*/ 37 h 443"/>
                    <a:gd name="T6" fmla="*/ 448 w 565"/>
                    <a:gd name="T7" fmla="*/ 94 h 443"/>
                    <a:gd name="T8" fmla="*/ 424 w 565"/>
                    <a:gd name="T9" fmla="*/ 112 h 443"/>
                    <a:gd name="T10" fmla="*/ 394 w 565"/>
                    <a:gd name="T11" fmla="*/ 175 h 443"/>
                    <a:gd name="T12" fmla="*/ 308 w 565"/>
                    <a:gd name="T13" fmla="*/ 231 h 443"/>
                    <a:gd name="T14" fmla="*/ 212 w 565"/>
                    <a:gd name="T15" fmla="*/ 259 h 443"/>
                    <a:gd name="T16" fmla="*/ 176 w 565"/>
                    <a:gd name="T17" fmla="*/ 283 h 443"/>
                    <a:gd name="T18" fmla="*/ 124 w 565"/>
                    <a:gd name="T19" fmla="*/ 335 h 443"/>
                    <a:gd name="T20" fmla="*/ 72 w 565"/>
                    <a:gd name="T21" fmla="*/ 391 h 443"/>
                    <a:gd name="T22" fmla="*/ 0 w 565"/>
                    <a:gd name="T23" fmla="*/ 443 h 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65" h="443">
                      <a:moveTo>
                        <a:pt x="565" y="13"/>
                      </a:moveTo>
                      <a:cubicBezTo>
                        <a:pt x="560" y="14"/>
                        <a:pt x="537" y="0"/>
                        <a:pt x="523" y="4"/>
                      </a:cubicBezTo>
                      <a:cubicBezTo>
                        <a:pt x="509" y="8"/>
                        <a:pt x="493" y="22"/>
                        <a:pt x="481" y="37"/>
                      </a:cubicBezTo>
                      <a:cubicBezTo>
                        <a:pt x="469" y="50"/>
                        <a:pt x="457" y="82"/>
                        <a:pt x="448" y="94"/>
                      </a:cubicBezTo>
                      <a:cubicBezTo>
                        <a:pt x="439" y="106"/>
                        <a:pt x="433" y="99"/>
                        <a:pt x="424" y="112"/>
                      </a:cubicBezTo>
                      <a:cubicBezTo>
                        <a:pt x="412" y="124"/>
                        <a:pt x="413" y="155"/>
                        <a:pt x="394" y="175"/>
                      </a:cubicBezTo>
                      <a:cubicBezTo>
                        <a:pt x="375" y="195"/>
                        <a:pt x="338" y="217"/>
                        <a:pt x="308" y="231"/>
                      </a:cubicBezTo>
                      <a:cubicBezTo>
                        <a:pt x="282" y="248"/>
                        <a:pt x="240" y="245"/>
                        <a:pt x="212" y="259"/>
                      </a:cubicBezTo>
                      <a:cubicBezTo>
                        <a:pt x="198" y="266"/>
                        <a:pt x="192" y="278"/>
                        <a:pt x="176" y="283"/>
                      </a:cubicBezTo>
                      <a:cubicBezTo>
                        <a:pt x="164" y="301"/>
                        <a:pt x="142" y="323"/>
                        <a:pt x="124" y="335"/>
                      </a:cubicBezTo>
                      <a:cubicBezTo>
                        <a:pt x="110" y="356"/>
                        <a:pt x="93" y="377"/>
                        <a:pt x="72" y="391"/>
                      </a:cubicBezTo>
                      <a:cubicBezTo>
                        <a:pt x="54" y="418"/>
                        <a:pt x="28" y="429"/>
                        <a:pt x="0" y="443"/>
                      </a:cubicBezTo>
                    </a:path>
                  </a:pathLst>
                </a:custGeom>
                <a:noFill/>
                <a:ln w="25400">
                  <a:solidFill>
                    <a:srgbClr val="C0C0C0"/>
                  </a:solidFill>
                  <a:round/>
                  <a:headEnd/>
                  <a:tailEnd/>
                </a:ln>
                <a:effectLst/>
              </p:spPr>
              <p:txBody>
                <a:bodyPr/>
                <a:lstStyle/>
                <a:p>
                  <a:pPr>
                    <a:defRPr/>
                  </a:pPr>
                  <a:endParaRPr lang="fr-FR">
                    <a:solidFill>
                      <a:schemeClr val="accent6"/>
                    </a:solidFill>
                    <a:latin typeface="Arial" panose="020B0604020202020204" pitchFamily="34" charset="0"/>
                    <a:cs typeface="Arial" panose="020B0604020202020204" pitchFamily="34" charset="0"/>
                  </a:endParaRPr>
                </a:p>
              </p:txBody>
            </p:sp>
            <p:sp>
              <p:nvSpPr>
                <p:cNvPr id="664658" name="Freeform 82"/>
                <p:cNvSpPr>
                  <a:spLocks/>
                </p:cNvSpPr>
                <p:nvPr/>
              </p:nvSpPr>
              <p:spPr bwMode="auto">
                <a:xfrm>
                  <a:off x="3200" y="1743"/>
                  <a:ext cx="394" cy="242"/>
                </a:xfrm>
                <a:custGeom>
                  <a:avLst/>
                  <a:gdLst>
                    <a:gd name="T0" fmla="*/ 0 w 394"/>
                    <a:gd name="T1" fmla="*/ 243 h 243"/>
                    <a:gd name="T2" fmla="*/ 36 w 394"/>
                    <a:gd name="T3" fmla="*/ 219 h 243"/>
                    <a:gd name="T4" fmla="*/ 48 w 394"/>
                    <a:gd name="T5" fmla="*/ 211 h 243"/>
                    <a:gd name="T6" fmla="*/ 112 w 394"/>
                    <a:gd name="T7" fmla="*/ 127 h 243"/>
                    <a:gd name="T8" fmla="*/ 136 w 394"/>
                    <a:gd name="T9" fmla="*/ 119 h 243"/>
                    <a:gd name="T10" fmla="*/ 236 w 394"/>
                    <a:gd name="T11" fmla="*/ 99 h 243"/>
                    <a:gd name="T12" fmla="*/ 322 w 394"/>
                    <a:gd name="T13" fmla="*/ 21 h 243"/>
                    <a:gd name="T14" fmla="*/ 394 w 394"/>
                    <a:gd name="T15" fmla="*/ 0 h 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4" h="243">
                      <a:moveTo>
                        <a:pt x="0" y="243"/>
                      </a:moveTo>
                      <a:cubicBezTo>
                        <a:pt x="12" y="235"/>
                        <a:pt x="24" y="227"/>
                        <a:pt x="36" y="219"/>
                      </a:cubicBezTo>
                      <a:cubicBezTo>
                        <a:pt x="40" y="216"/>
                        <a:pt x="48" y="211"/>
                        <a:pt x="48" y="211"/>
                      </a:cubicBezTo>
                      <a:cubicBezTo>
                        <a:pt x="69" y="180"/>
                        <a:pt x="86" y="153"/>
                        <a:pt x="112" y="127"/>
                      </a:cubicBezTo>
                      <a:cubicBezTo>
                        <a:pt x="118" y="121"/>
                        <a:pt x="128" y="122"/>
                        <a:pt x="136" y="119"/>
                      </a:cubicBezTo>
                      <a:cubicBezTo>
                        <a:pt x="173" y="107"/>
                        <a:pt x="195" y="103"/>
                        <a:pt x="236" y="99"/>
                      </a:cubicBezTo>
                      <a:cubicBezTo>
                        <a:pt x="281" y="95"/>
                        <a:pt x="281" y="35"/>
                        <a:pt x="322" y="21"/>
                      </a:cubicBezTo>
                      <a:cubicBezTo>
                        <a:pt x="341" y="2"/>
                        <a:pt x="375" y="19"/>
                        <a:pt x="394" y="0"/>
                      </a:cubicBezTo>
                    </a:path>
                  </a:pathLst>
                </a:custGeom>
                <a:noFill/>
                <a:ln w="25400">
                  <a:solidFill>
                    <a:srgbClr val="C0C0C0"/>
                  </a:solidFill>
                  <a:round/>
                  <a:headEnd/>
                  <a:tailEnd/>
                </a:ln>
                <a:effectLst/>
              </p:spPr>
              <p:txBody>
                <a:bodyPr/>
                <a:lstStyle/>
                <a:p>
                  <a:pPr>
                    <a:defRPr/>
                  </a:pPr>
                  <a:endParaRPr lang="fr-FR">
                    <a:solidFill>
                      <a:schemeClr val="accent6"/>
                    </a:solidFill>
                    <a:latin typeface="Arial" panose="020B0604020202020204" pitchFamily="34" charset="0"/>
                    <a:cs typeface="Arial" panose="020B0604020202020204" pitchFamily="34" charset="0"/>
                  </a:endParaRPr>
                </a:p>
              </p:txBody>
            </p:sp>
            <p:sp>
              <p:nvSpPr>
                <p:cNvPr id="664659" name="Freeform 83" descr="Papier journal"/>
                <p:cNvSpPr>
                  <a:spLocks/>
                </p:cNvSpPr>
                <p:nvPr/>
              </p:nvSpPr>
              <p:spPr bwMode="auto">
                <a:xfrm>
                  <a:off x="719" y="2517"/>
                  <a:ext cx="2448" cy="388"/>
                </a:xfrm>
                <a:custGeom>
                  <a:avLst/>
                  <a:gdLst>
                    <a:gd name="T0" fmla="*/ 2435 w 2449"/>
                    <a:gd name="T1" fmla="*/ 377 h 388"/>
                    <a:gd name="T2" fmla="*/ 2435 w 2449"/>
                    <a:gd name="T3" fmla="*/ 249 h 388"/>
                    <a:gd name="T4" fmla="*/ 2435 w 2449"/>
                    <a:gd name="T5" fmla="*/ 95 h 388"/>
                    <a:gd name="T6" fmla="*/ 2435 w 2449"/>
                    <a:gd name="T7" fmla="*/ 38 h 388"/>
                    <a:gd name="T8" fmla="*/ 2426 w 2449"/>
                    <a:gd name="T9" fmla="*/ 6 h 388"/>
                    <a:gd name="T10" fmla="*/ 2297 w 2449"/>
                    <a:gd name="T11" fmla="*/ 72 h 388"/>
                    <a:gd name="T12" fmla="*/ 2227 w 2449"/>
                    <a:gd name="T13" fmla="*/ 118 h 388"/>
                    <a:gd name="T14" fmla="*/ 2184 w 2449"/>
                    <a:gd name="T15" fmla="*/ 146 h 388"/>
                    <a:gd name="T16" fmla="*/ 2050 w 2449"/>
                    <a:gd name="T17" fmla="*/ 195 h 388"/>
                    <a:gd name="T18" fmla="*/ 1947 w 2449"/>
                    <a:gd name="T19" fmla="*/ 192 h 388"/>
                    <a:gd name="T20" fmla="*/ 1893 w 2449"/>
                    <a:gd name="T21" fmla="*/ 172 h 388"/>
                    <a:gd name="T22" fmla="*/ 1797 w 2449"/>
                    <a:gd name="T23" fmla="*/ 143 h 388"/>
                    <a:gd name="T24" fmla="*/ 1541 w 2449"/>
                    <a:gd name="T25" fmla="*/ 160 h 388"/>
                    <a:gd name="T26" fmla="*/ 1348 w 2449"/>
                    <a:gd name="T27" fmla="*/ 203 h 388"/>
                    <a:gd name="T28" fmla="*/ 1122 w 2449"/>
                    <a:gd name="T29" fmla="*/ 186 h 388"/>
                    <a:gd name="T30" fmla="*/ 1088 w 2449"/>
                    <a:gd name="T31" fmla="*/ 169 h 388"/>
                    <a:gd name="T32" fmla="*/ 989 w 2449"/>
                    <a:gd name="T33" fmla="*/ 138 h 388"/>
                    <a:gd name="T34" fmla="*/ 847 w 2449"/>
                    <a:gd name="T35" fmla="*/ 115 h 388"/>
                    <a:gd name="T36" fmla="*/ 696 w 2449"/>
                    <a:gd name="T37" fmla="*/ 123 h 388"/>
                    <a:gd name="T38" fmla="*/ 624 w 2449"/>
                    <a:gd name="T39" fmla="*/ 132 h 388"/>
                    <a:gd name="T40" fmla="*/ 506 w 2449"/>
                    <a:gd name="T41" fmla="*/ 146 h 388"/>
                    <a:gd name="T42" fmla="*/ 340 w 2449"/>
                    <a:gd name="T43" fmla="*/ 143 h 388"/>
                    <a:gd name="T44" fmla="*/ 246 w 2449"/>
                    <a:gd name="T45" fmla="*/ 118 h 388"/>
                    <a:gd name="T46" fmla="*/ 144 w 2449"/>
                    <a:gd name="T47" fmla="*/ 86 h 388"/>
                    <a:gd name="T48" fmla="*/ 99 w 2449"/>
                    <a:gd name="T49" fmla="*/ 81 h 388"/>
                    <a:gd name="T50" fmla="*/ 16 w 2449"/>
                    <a:gd name="T51" fmla="*/ 35 h 388"/>
                    <a:gd name="T52" fmla="*/ 7 w 2449"/>
                    <a:gd name="T53" fmla="*/ 165 h 388"/>
                    <a:gd name="T54" fmla="*/ 14 w 2449"/>
                    <a:gd name="T55" fmla="*/ 388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449" h="388">
                      <a:moveTo>
                        <a:pt x="2435" y="377"/>
                      </a:moveTo>
                      <a:cubicBezTo>
                        <a:pt x="2438" y="358"/>
                        <a:pt x="2435" y="296"/>
                        <a:pt x="2435" y="249"/>
                      </a:cubicBezTo>
                      <a:cubicBezTo>
                        <a:pt x="2435" y="202"/>
                        <a:pt x="2435" y="130"/>
                        <a:pt x="2435" y="95"/>
                      </a:cubicBezTo>
                      <a:cubicBezTo>
                        <a:pt x="2435" y="60"/>
                        <a:pt x="2436" y="53"/>
                        <a:pt x="2435" y="38"/>
                      </a:cubicBezTo>
                      <a:cubicBezTo>
                        <a:pt x="2434" y="23"/>
                        <a:pt x="2449" y="0"/>
                        <a:pt x="2426" y="6"/>
                      </a:cubicBezTo>
                      <a:cubicBezTo>
                        <a:pt x="2371" y="20"/>
                        <a:pt x="2342" y="48"/>
                        <a:pt x="2297" y="72"/>
                      </a:cubicBezTo>
                      <a:cubicBezTo>
                        <a:pt x="2273" y="85"/>
                        <a:pt x="2252" y="109"/>
                        <a:pt x="2227" y="118"/>
                      </a:cubicBezTo>
                      <a:cubicBezTo>
                        <a:pt x="2216" y="128"/>
                        <a:pt x="2198" y="141"/>
                        <a:pt x="2184" y="146"/>
                      </a:cubicBezTo>
                      <a:cubicBezTo>
                        <a:pt x="2150" y="180"/>
                        <a:pt x="2095" y="183"/>
                        <a:pt x="2050" y="195"/>
                      </a:cubicBezTo>
                      <a:cubicBezTo>
                        <a:pt x="2016" y="194"/>
                        <a:pt x="1981" y="194"/>
                        <a:pt x="1947" y="192"/>
                      </a:cubicBezTo>
                      <a:cubicBezTo>
                        <a:pt x="1930" y="191"/>
                        <a:pt x="1908" y="179"/>
                        <a:pt x="1893" y="172"/>
                      </a:cubicBezTo>
                      <a:cubicBezTo>
                        <a:pt x="1864" y="158"/>
                        <a:pt x="1829" y="151"/>
                        <a:pt x="1797" y="143"/>
                      </a:cubicBezTo>
                      <a:cubicBezTo>
                        <a:pt x="1667" y="145"/>
                        <a:pt x="1638" y="146"/>
                        <a:pt x="1541" y="160"/>
                      </a:cubicBezTo>
                      <a:cubicBezTo>
                        <a:pt x="1479" y="181"/>
                        <a:pt x="1413" y="194"/>
                        <a:pt x="1348" y="203"/>
                      </a:cubicBezTo>
                      <a:cubicBezTo>
                        <a:pt x="1218" y="201"/>
                        <a:pt x="1204" y="213"/>
                        <a:pt x="1122" y="186"/>
                      </a:cubicBezTo>
                      <a:cubicBezTo>
                        <a:pt x="1112" y="179"/>
                        <a:pt x="1100" y="173"/>
                        <a:pt x="1088" y="169"/>
                      </a:cubicBezTo>
                      <a:cubicBezTo>
                        <a:pt x="1064" y="151"/>
                        <a:pt x="1018" y="141"/>
                        <a:pt x="989" y="138"/>
                      </a:cubicBezTo>
                      <a:cubicBezTo>
                        <a:pt x="944" y="121"/>
                        <a:pt x="895" y="121"/>
                        <a:pt x="847" y="115"/>
                      </a:cubicBezTo>
                      <a:cubicBezTo>
                        <a:pt x="802" y="116"/>
                        <a:pt x="743" y="123"/>
                        <a:pt x="696" y="123"/>
                      </a:cubicBezTo>
                      <a:cubicBezTo>
                        <a:pt x="668" y="132"/>
                        <a:pt x="667" y="130"/>
                        <a:pt x="624" y="132"/>
                      </a:cubicBezTo>
                      <a:cubicBezTo>
                        <a:pt x="585" y="137"/>
                        <a:pt x="546" y="141"/>
                        <a:pt x="506" y="146"/>
                      </a:cubicBezTo>
                      <a:cubicBezTo>
                        <a:pt x="451" y="145"/>
                        <a:pt x="395" y="145"/>
                        <a:pt x="340" y="143"/>
                      </a:cubicBezTo>
                      <a:cubicBezTo>
                        <a:pt x="308" y="142"/>
                        <a:pt x="278" y="123"/>
                        <a:pt x="246" y="118"/>
                      </a:cubicBezTo>
                      <a:cubicBezTo>
                        <a:pt x="213" y="106"/>
                        <a:pt x="178" y="90"/>
                        <a:pt x="144" y="86"/>
                      </a:cubicBezTo>
                      <a:cubicBezTo>
                        <a:pt x="129" y="84"/>
                        <a:pt x="99" y="81"/>
                        <a:pt x="99" y="81"/>
                      </a:cubicBezTo>
                      <a:cubicBezTo>
                        <a:pt x="78" y="73"/>
                        <a:pt x="33" y="18"/>
                        <a:pt x="16" y="35"/>
                      </a:cubicBezTo>
                      <a:cubicBezTo>
                        <a:pt x="0" y="52"/>
                        <a:pt x="7" y="106"/>
                        <a:pt x="7" y="165"/>
                      </a:cubicBezTo>
                      <a:cubicBezTo>
                        <a:pt x="7" y="224"/>
                        <a:pt x="13" y="342"/>
                        <a:pt x="14" y="388"/>
                      </a:cubicBezTo>
                    </a:path>
                  </a:pathLst>
                </a:custGeom>
                <a:blipFill dpi="0" rotWithShape="0">
                  <a:blip r:embed="rId3" cstate="print"/>
                  <a:srcRect/>
                  <a:tile tx="0" ty="0" sx="100000" sy="100000" flip="none" algn="tl"/>
                </a:blipFill>
                <a:ln w="9525">
                  <a:solidFill>
                    <a:srgbClr val="C0C0C0"/>
                  </a:solidFill>
                  <a:round/>
                  <a:headEnd/>
                  <a:tailEnd/>
                </a:ln>
                <a:effectLst/>
              </p:spPr>
              <p:txBody>
                <a:bodyPr/>
                <a:lstStyle/>
                <a:p>
                  <a:pPr>
                    <a:defRPr/>
                  </a:pPr>
                  <a:endParaRPr lang="fr-FR">
                    <a:solidFill>
                      <a:schemeClr val="accent6"/>
                    </a:solidFill>
                    <a:latin typeface="Arial" panose="020B0604020202020204" pitchFamily="34" charset="0"/>
                    <a:cs typeface="Arial" panose="020B0604020202020204" pitchFamily="34" charset="0"/>
                  </a:endParaRPr>
                </a:p>
              </p:txBody>
            </p:sp>
            <p:sp>
              <p:nvSpPr>
                <p:cNvPr id="664660" name="Line 84"/>
                <p:cNvSpPr>
                  <a:spLocks noChangeShapeType="1"/>
                </p:cNvSpPr>
                <p:nvPr/>
              </p:nvSpPr>
              <p:spPr bwMode="auto">
                <a:xfrm>
                  <a:off x="2954" y="2150"/>
                  <a:ext cx="8" cy="32"/>
                </a:xfrm>
                <a:prstGeom prst="line">
                  <a:avLst/>
                </a:prstGeom>
                <a:noFill/>
                <a:ln w="6350">
                  <a:solidFill>
                    <a:srgbClr val="C0C0C0"/>
                  </a:solidFill>
                  <a:round/>
                  <a:headEnd/>
                  <a:tailEnd/>
                </a:ln>
                <a:effectLst/>
              </p:spPr>
              <p:txBody>
                <a:bodyPr/>
                <a:lstStyle/>
                <a:p>
                  <a:pPr>
                    <a:defRPr/>
                  </a:pPr>
                  <a:endParaRPr lang="fr-FR">
                    <a:solidFill>
                      <a:schemeClr val="accent6"/>
                    </a:solidFill>
                    <a:latin typeface="Arial" panose="020B0604020202020204" pitchFamily="34" charset="0"/>
                    <a:cs typeface="Arial" panose="020B0604020202020204" pitchFamily="34" charset="0"/>
                  </a:endParaRPr>
                </a:p>
              </p:txBody>
            </p:sp>
            <p:sp>
              <p:nvSpPr>
                <p:cNvPr id="664661" name="Line 85"/>
                <p:cNvSpPr>
                  <a:spLocks noChangeShapeType="1"/>
                </p:cNvSpPr>
                <p:nvPr/>
              </p:nvSpPr>
              <p:spPr bwMode="auto">
                <a:xfrm>
                  <a:off x="3025" y="2163"/>
                  <a:ext cx="8" cy="32"/>
                </a:xfrm>
                <a:prstGeom prst="line">
                  <a:avLst/>
                </a:prstGeom>
                <a:noFill/>
                <a:ln w="6350">
                  <a:solidFill>
                    <a:srgbClr val="C0C0C0"/>
                  </a:solidFill>
                  <a:round/>
                  <a:headEnd/>
                  <a:tailEnd/>
                </a:ln>
                <a:effectLst/>
              </p:spPr>
              <p:txBody>
                <a:bodyPr/>
                <a:lstStyle/>
                <a:p>
                  <a:pPr>
                    <a:defRPr/>
                  </a:pPr>
                  <a:endParaRPr lang="fr-FR">
                    <a:solidFill>
                      <a:schemeClr val="accent6"/>
                    </a:solidFill>
                    <a:latin typeface="Arial" panose="020B0604020202020204" pitchFamily="34" charset="0"/>
                    <a:cs typeface="Arial" panose="020B0604020202020204" pitchFamily="34" charset="0"/>
                  </a:endParaRPr>
                </a:p>
              </p:txBody>
            </p:sp>
            <p:sp>
              <p:nvSpPr>
                <p:cNvPr id="664662" name="Line 86"/>
                <p:cNvSpPr>
                  <a:spLocks noChangeShapeType="1"/>
                </p:cNvSpPr>
                <p:nvPr/>
              </p:nvSpPr>
              <p:spPr bwMode="auto">
                <a:xfrm>
                  <a:off x="3062" y="2174"/>
                  <a:ext cx="8" cy="32"/>
                </a:xfrm>
                <a:prstGeom prst="line">
                  <a:avLst/>
                </a:prstGeom>
                <a:noFill/>
                <a:ln w="6350">
                  <a:solidFill>
                    <a:srgbClr val="C0C0C0"/>
                  </a:solidFill>
                  <a:round/>
                  <a:headEnd/>
                  <a:tailEnd/>
                </a:ln>
                <a:effectLst/>
              </p:spPr>
              <p:txBody>
                <a:bodyPr/>
                <a:lstStyle/>
                <a:p>
                  <a:pPr>
                    <a:defRPr/>
                  </a:pPr>
                  <a:endParaRPr lang="fr-FR">
                    <a:solidFill>
                      <a:schemeClr val="accent6"/>
                    </a:solidFill>
                    <a:latin typeface="Arial" panose="020B0604020202020204" pitchFamily="34" charset="0"/>
                    <a:cs typeface="Arial" panose="020B0604020202020204" pitchFamily="34" charset="0"/>
                  </a:endParaRPr>
                </a:p>
              </p:txBody>
            </p:sp>
            <p:sp>
              <p:nvSpPr>
                <p:cNvPr id="664663" name="Line 87"/>
                <p:cNvSpPr>
                  <a:spLocks noChangeShapeType="1"/>
                </p:cNvSpPr>
                <p:nvPr/>
              </p:nvSpPr>
              <p:spPr bwMode="auto">
                <a:xfrm>
                  <a:off x="3094" y="2210"/>
                  <a:ext cx="9" cy="32"/>
                </a:xfrm>
                <a:prstGeom prst="line">
                  <a:avLst/>
                </a:prstGeom>
                <a:noFill/>
                <a:ln w="6350">
                  <a:solidFill>
                    <a:srgbClr val="C0C0C0"/>
                  </a:solidFill>
                  <a:round/>
                  <a:headEnd/>
                  <a:tailEnd/>
                </a:ln>
                <a:effectLst/>
              </p:spPr>
              <p:txBody>
                <a:bodyPr/>
                <a:lstStyle/>
                <a:p>
                  <a:pPr>
                    <a:defRPr/>
                  </a:pPr>
                  <a:endParaRPr lang="fr-FR">
                    <a:solidFill>
                      <a:schemeClr val="accent6"/>
                    </a:solidFill>
                    <a:latin typeface="Arial" panose="020B0604020202020204" pitchFamily="34" charset="0"/>
                    <a:cs typeface="Arial" panose="020B0604020202020204" pitchFamily="34" charset="0"/>
                  </a:endParaRPr>
                </a:p>
              </p:txBody>
            </p:sp>
            <p:sp>
              <p:nvSpPr>
                <p:cNvPr id="664664" name="Line 88"/>
                <p:cNvSpPr>
                  <a:spLocks noChangeShapeType="1"/>
                </p:cNvSpPr>
                <p:nvPr/>
              </p:nvSpPr>
              <p:spPr bwMode="auto">
                <a:xfrm>
                  <a:off x="3024" y="1852"/>
                  <a:ext cx="9" cy="32"/>
                </a:xfrm>
                <a:prstGeom prst="line">
                  <a:avLst/>
                </a:prstGeom>
                <a:noFill/>
                <a:ln w="6350">
                  <a:solidFill>
                    <a:srgbClr val="C0C0C0"/>
                  </a:solidFill>
                  <a:round/>
                  <a:headEnd/>
                  <a:tailEnd/>
                </a:ln>
                <a:effectLst/>
              </p:spPr>
              <p:txBody>
                <a:bodyPr/>
                <a:lstStyle/>
                <a:p>
                  <a:pPr>
                    <a:defRPr/>
                  </a:pPr>
                  <a:endParaRPr lang="fr-FR">
                    <a:solidFill>
                      <a:schemeClr val="accent6"/>
                    </a:solidFill>
                    <a:latin typeface="Arial" panose="020B0604020202020204" pitchFamily="34" charset="0"/>
                    <a:cs typeface="Arial" panose="020B0604020202020204" pitchFamily="34" charset="0"/>
                  </a:endParaRPr>
                </a:p>
              </p:txBody>
            </p:sp>
            <p:sp>
              <p:nvSpPr>
                <p:cNvPr id="664665" name="Line 89"/>
                <p:cNvSpPr>
                  <a:spLocks noChangeShapeType="1"/>
                </p:cNvSpPr>
                <p:nvPr/>
              </p:nvSpPr>
              <p:spPr bwMode="auto">
                <a:xfrm>
                  <a:off x="2992" y="2160"/>
                  <a:ext cx="9" cy="32"/>
                </a:xfrm>
                <a:prstGeom prst="line">
                  <a:avLst/>
                </a:prstGeom>
                <a:noFill/>
                <a:ln w="6350">
                  <a:solidFill>
                    <a:srgbClr val="C0C0C0"/>
                  </a:solidFill>
                  <a:round/>
                  <a:headEnd/>
                  <a:tailEnd/>
                </a:ln>
                <a:effectLst/>
              </p:spPr>
              <p:txBody>
                <a:bodyPr/>
                <a:lstStyle/>
                <a:p>
                  <a:pPr>
                    <a:defRPr/>
                  </a:pPr>
                  <a:endParaRPr lang="fr-FR">
                    <a:solidFill>
                      <a:schemeClr val="accent6"/>
                    </a:solidFill>
                    <a:latin typeface="Arial" panose="020B0604020202020204" pitchFamily="34" charset="0"/>
                    <a:cs typeface="Arial" panose="020B0604020202020204" pitchFamily="34" charset="0"/>
                  </a:endParaRPr>
                </a:p>
              </p:txBody>
            </p:sp>
            <p:sp>
              <p:nvSpPr>
                <p:cNvPr id="664666" name="Line 90"/>
                <p:cNvSpPr>
                  <a:spLocks noChangeShapeType="1"/>
                </p:cNvSpPr>
                <p:nvPr/>
              </p:nvSpPr>
              <p:spPr bwMode="auto">
                <a:xfrm>
                  <a:off x="3113" y="1889"/>
                  <a:ext cx="9" cy="32"/>
                </a:xfrm>
                <a:prstGeom prst="line">
                  <a:avLst/>
                </a:prstGeom>
                <a:noFill/>
                <a:ln w="6350">
                  <a:solidFill>
                    <a:srgbClr val="C0C0C0"/>
                  </a:solidFill>
                  <a:round/>
                  <a:headEnd/>
                  <a:tailEnd/>
                </a:ln>
                <a:effectLst/>
              </p:spPr>
              <p:txBody>
                <a:bodyPr/>
                <a:lstStyle/>
                <a:p>
                  <a:pPr>
                    <a:defRPr/>
                  </a:pPr>
                  <a:endParaRPr lang="fr-FR">
                    <a:solidFill>
                      <a:schemeClr val="accent6"/>
                    </a:solidFill>
                    <a:latin typeface="Arial" panose="020B0604020202020204" pitchFamily="34" charset="0"/>
                    <a:cs typeface="Arial" panose="020B0604020202020204" pitchFamily="34" charset="0"/>
                  </a:endParaRPr>
                </a:p>
              </p:txBody>
            </p:sp>
            <p:sp>
              <p:nvSpPr>
                <p:cNvPr id="664667" name="Line 91"/>
                <p:cNvSpPr>
                  <a:spLocks noChangeShapeType="1"/>
                </p:cNvSpPr>
                <p:nvPr/>
              </p:nvSpPr>
              <p:spPr bwMode="auto">
                <a:xfrm>
                  <a:off x="3086" y="1870"/>
                  <a:ext cx="9" cy="32"/>
                </a:xfrm>
                <a:prstGeom prst="line">
                  <a:avLst/>
                </a:prstGeom>
                <a:noFill/>
                <a:ln w="6350">
                  <a:solidFill>
                    <a:srgbClr val="C0C0C0"/>
                  </a:solidFill>
                  <a:round/>
                  <a:headEnd/>
                  <a:tailEnd/>
                </a:ln>
                <a:effectLst/>
              </p:spPr>
              <p:txBody>
                <a:bodyPr/>
                <a:lstStyle/>
                <a:p>
                  <a:pPr>
                    <a:defRPr/>
                  </a:pPr>
                  <a:endParaRPr lang="fr-FR">
                    <a:solidFill>
                      <a:schemeClr val="accent6"/>
                    </a:solidFill>
                    <a:latin typeface="Arial" panose="020B0604020202020204" pitchFamily="34" charset="0"/>
                    <a:cs typeface="Arial" panose="020B0604020202020204" pitchFamily="34" charset="0"/>
                  </a:endParaRPr>
                </a:p>
              </p:txBody>
            </p:sp>
            <p:sp>
              <p:nvSpPr>
                <p:cNvPr id="664668" name="Line 92"/>
                <p:cNvSpPr>
                  <a:spLocks noChangeShapeType="1"/>
                </p:cNvSpPr>
                <p:nvPr/>
              </p:nvSpPr>
              <p:spPr bwMode="auto">
                <a:xfrm>
                  <a:off x="3056" y="1855"/>
                  <a:ext cx="9" cy="32"/>
                </a:xfrm>
                <a:prstGeom prst="line">
                  <a:avLst/>
                </a:prstGeom>
                <a:noFill/>
                <a:ln w="6350">
                  <a:solidFill>
                    <a:srgbClr val="C0C0C0"/>
                  </a:solidFill>
                  <a:round/>
                  <a:headEnd/>
                  <a:tailEnd/>
                </a:ln>
                <a:effectLst/>
              </p:spPr>
              <p:txBody>
                <a:bodyPr/>
                <a:lstStyle/>
                <a:p>
                  <a:pPr>
                    <a:defRPr/>
                  </a:pPr>
                  <a:endParaRPr lang="fr-FR">
                    <a:solidFill>
                      <a:schemeClr val="accent6"/>
                    </a:solidFill>
                    <a:latin typeface="Arial" panose="020B0604020202020204" pitchFamily="34" charset="0"/>
                    <a:cs typeface="Arial" panose="020B0604020202020204" pitchFamily="34" charset="0"/>
                  </a:endParaRPr>
                </a:p>
              </p:txBody>
            </p:sp>
            <p:sp>
              <p:nvSpPr>
                <p:cNvPr id="664669" name="Line 93"/>
                <p:cNvSpPr>
                  <a:spLocks noChangeShapeType="1"/>
                </p:cNvSpPr>
                <p:nvPr/>
              </p:nvSpPr>
              <p:spPr bwMode="auto">
                <a:xfrm>
                  <a:off x="2639" y="2591"/>
                  <a:ext cx="185" cy="15"/>
                </a:xfrm>
                <a:prstGeom prst="line">
                  <a:avLst/>
                </a:prstGeom>
                <a:noFill/>
                <a:ln w="38100">
                  <a:solidFill>
                    <a:srgbClr val="CCFFFF"/>
                  </a:solidFill>
                  <a:round/>
                  <a:headEnd/>
                  <a:tailEnd/>
                </a:ln>
                <a:effectLst/>
              </p:spPr>
              <p:txBody>
                <a:bodyPr/>
                <a:lstStyle/>
                <a:p>
                  <a:pPr>
                    <a:defRPr/>
                  </a:pPr>
                  <a:endParaRPr lang="fr-FR">
                    <a:solidFill>
                      <a:schemeClr val="accent6"/>
                    </a:solidFill>
                    <a:latin typeface="Arial" panose="020B0604020202020204" pitchFamily="34" charset="0"/>
                    <a:cs typeface="Arial" panose="020B0604020202020204" pitchFamily="34" charset="0"/>
                  </a:endParaRPr>
                </a:p>
              </p:txBody>
            </p:sp>
            <p:sp>
              <p:nvSpPr>
                <p:cNvPr id="664670" name="Line 94"/>
                <p:cNvSpPr>
                  <a:spLocks noChangeShapeType="1"/>
                </p:cNvSpPr>
                <p:nvPr/>
              </p:nvSpPr>
              <p:spPr bwMode="auto">
                <a:xfrm flipH="1">
                  <a:off x="3156" y="2447"/>
                  <a:ext cx="4" cy="94"/>
                </a:xfrm>
                <a:prstGeom prst="line">
                  <a:avLst/>
                </a:prstGeom>
                <a:noFill/>
                <a:ln w="9525">
                  <a:solidFill>
                    <a:srgbClr val="C0C0C0"/>
                  </a:solidFill>
                  <a:round/>
                  <a:headEnd/>
                  <a:tailEnd/>
                </a:ln>
                <a:effectLst/>
              </p:spPr>
              <p:txBody>
                <a:bodyPr/>
                <a:lstStyle/>
                <a:p>
                  <a:pPr>
                    <a:defRPr/>
                  </a:pPr>
                  <a:endParaRPr lang="fr-FR">
                    <a:solidFill>
                      <a:schemeClr val="accent6"/>
                    </a:solidFill>
                    <a:latin typeface="Arial" panose="020B0604020202020204" pitchFamily="34" charset="0"/>
                    <a:cs typeface="Arial" panose="020B0604020202020204" pitchFamily="34" charset="0"/>
                  </a:endParaRPr>
                </a:p>
              </p:txBody>
            </p:sp>
            <p:sp>
              <p:nvSpPr>
                <p:cNvPr id="664671" name="Freeform 95" descr="Papier journal"/>
                <p:cNvSpPr>
                  <a:spLocks/>
                </p:cNvSpPr>
                <p:nvPr/>
              </p:nvSpPr>
              <p:spPr bwMode="auto">
                <a:xfrm>
                  <a:off x="3135" y="510"/>
                  <a:ext cx="1252" cy="2388"/>
                </a:xfrm>
                <a:custGeom>
                  <a:avLst/>
                  <a:gdLst>
                    <a:gd name="T0" fmla="*/ 20 w 1251"/>
                    <a:gd name="T1" fmla="*/ 2028 h 2388"/>
                    <a:gd name="T2" fmla="*/ 20 w 1251"/>
                    <a:gd name="T3" fmla="*/ 2268 h 2388"/>
                    <a:gd name="T4" fmla="*/ 17 w 1251"/>
                    <a:gd name="T5" fmla="*/ 2379 h 2388"/>
                    <a:gd name="T6" fmla="*/ 41 w 1251"/>
                    <a:gd name="T7" fmla="*/ 2364 h 2388"/>
                    <a:gd name="T8" fmla="*/ 218 w 1251"/>
                    <a:gd name="T9" fmla="*/ 2160 h 2388"/>
                    <a:gd name="T10" fmla="*/ 1244 w 1251"/>
                    <a:gd name="T11" fmla="*/ 792 h 2388"/>
                    <a:gd name="T12" fmla="*/ 1238 w 1251"/>
                    <a:gd name="T13" fmla="*/ 648 h 2388"/>
                    <a:gd name="T14" fmla="*/ 1238 w 1251"/>
                    <a:gd name="T15" fmla="*/ 132 h 2388"/>
                    <a:gd name="T16" fmla="*/ 1226 w 1251"/>
                    <a:gd name="T17" fmla="*/ 0 h 2388"/>
                    <a:gd name="T18" fmla="*/ 1160 w 1251"/>
                    <a:gd name="T19" fmla="*/ 108 h 2388"/>
                    <a:gd name="T20" fmla="*/ 1094 w 1251"/>
                    <a:gd name="T21" fmla="*/ 216 h 2388"/>
                    <a:gd name="T22" fmla="*/ 968 w 1251"/>
                    <a:gd name="T23" fmla="*/ 438 h 2388"/>
                    <a:gd name="T24" fmla="*/ 926 w 1251"/>
                    <a:gd name="T25" fmla="*/ 492 h 2388"/>
                    <a:gd name="T26" fmla="*/ 824 w 1251"/>
                    <a:gd name="T27" fmla="*/ 744 h 2388"/>
                    <a:gd name="T28" fmla="*/ 698 w 1251"/>
                    <a:gd name="T29" fmla="*/ 1146 h 2388"/>
                    <a:gd name="T30" fmla="*/ 626 w 1251"/>
                    <a:gd name="T31" fmla="*/ 1290 h 2388"/>
                    <a:gd name="T32" fmla="*/ 602 w 1251"/>
                    <a:gd name="T33" fmla="*/ 1326 h 2388"/>
                    <a:gd name="T34" fmla="*/ 596 w 1251"/>
                    <a:gd name="T35" fmla="*/ 1344 h 2388"/>
                    <a:gd name="T36" fmla="*/ 536 w 1251"/>
                    <a:gd name="T37" fmla="*/ 1410 h 2388"/>
                    <a:gd name="T38" fmla="*/ 422 w 1251"/>
                    <a:gd name="T39" fmla="*/ 1578 h 2388"/>
                    <a:gd name="T40" fmla="*/ 266 w 1251"/>
                    <a:gd name="T41" fmla="*/ 1812 h 2388"/>
                    <a:gd name="T42" fmla="*/ 38 w 1251"/>
                    <a:gd name="T43" fmla="*/ 1992 h 2388"/>
                    <a:gd name="T44" fmla="*/ 20 w 1251"/>
                    <a:gd name="T45" fmla="*/ 2028 h 2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51" h="2388">
                      <a:moveTo>
                        <a:pt x="20" y="2028"/>
                      </a:moveTo>
                      <a:cubicBezTo>
                        <a:pt x="22" y="2106"/>
                        <a:pt x="17" y="2190"/>
                        <a:pt x="20" y="2268"/>
                      </a:cubicBezTo>
                      <a:cubicBezTo>
                        <a:pt x="21" y="2314"/>
                        <a:pt x="10" y="2334"/>
                        <a:pt x="17" y="2379"/>
                      </a:cubicBezTo>
                      <a:cubicBezTo>
                        <a:pt x="18" y="2388"/>
                        <a:pt x="38" y="2372"/>
                        <a:pt x="41" y="2364"/>
                      </a:cubicBezTo>
                      <a:cubicBezTo>
                        <a:pt x="72" y="2324"/>
                        <a:pt x="154" y="2238"/>
                        <a:pt x="218" y="2160"/>
                      </a:cubicBezTo>
                      <a:cubicBezTo>
                        <a:pt x="418" y="1896"/>
                        <a:pt x="1070" y="1038"/>
                        <a:pt x="1244" y="792"/>
                      </a:cubicBezTo>
                      <a:cubicBezTo>
                        <a:pt x="1251" y="756"/>
                        <a:pt x="1233" y="684"/>
                        <a:pt x="1238" y="648"/>
                      </a:cubicBezTo>
                      <a:cubicBezTo>
                        <a:pt x="1237" y="538"/>
                        <a:pt x="1241" y="238"/>
                        <a:pt x="1238" y="132"/>
                      </a:cubicBezTo>
                      <a:cubicBezTo>
                        <a:pt x="1236" y="24"/>
                        <a:pt x="1239" y="4"/>
                        <a:pt x="1226" y="0"/>
                      </a:cubicBezTo>
                      <a:cubicBezTo>
                        <a:pt x="1204" y="33"/>
                        <a:pt x="1181" y="76"/>
                        <a:pt x="1160" y="108"/>
                      </a:cubicBezTo>
                      <a:cubicBezTo>
                        <a:pt x="1134" y="147"/>
                        <a:pt x="1117" y="175"/>
                        <a:pt x="1094" y="216"/>
                      </a:cubicBezTo>
                      <a:cubicBezTo>
                        <a:pt x="1056" y="284"/>
                        <a:pt x="1011" y="373"/>
                        <a:pt x="968" y="438"/>
                      </a:cubicBezTo>
                      <a:cubicBezTo>
                        <a:pt x="955" y="457"/>
                        <a:pt x="936" y="472"/>
                        <a:pt x="926" y="492"/>
                      </a:cubicBezTo>
                      <a:cubicBezTo>
                        <a:pt x="886" y="572"/>
                        <a:pt x="853" y="658"/>
                        <a:pt x="824" y="744"/>
                      </a:cubicBezTo>
                      <a:cubicBezTo>
                        <a:pt x="780" y="877"/>
                        <a:pt x="755" y="1018"/>
                        <a:pt x="698" y="1146"/>
                      </a:cubicBezTo>
                      <a:cubicBezTo>
                        <a:pt x="676" y="1196"/>
                        <a:pt x="666" y="1250"/>
                        <a:pt x="626" y="1290"/>
                      </a:cubicBezTo>
                      <a:cubicBezTo>
                        <a:pt x="612" y="1333"/>
                        <a:pt x="632" y="1281"/>
                        <a:pt x="602" y="1326"/>
                      </a:cubicBezTo>
                      <a:cubicBezTo>
                        <a:pt x="598" y="1331"/>
                        <a:pt x="599" y="1338"/>
                        <a:pt x="596" y="1344"/>
                      </a:cubicBezTo>
                      <a:cubicBezTo>
                        <a:pt x="575" y="1381"/>
                        <a:pt x="560" y="1374"/>
                        <a:pt x="536" y="1410"/>
                      </a:cubicBezTo>
                      <a:cubicBezTo>
                        <a:pt x="508" y="1455"/>
                        <a:pt x="467" y="1511"/>
                        <a:pt x="422" y="1578"/>
                      </a:cubicBezTo>
                      <a:cubicBezTo>
                        <a:pt x="377" y="1645"/>
                        <a:pt x="330" y="1743"/>
                        <a:pt x="266" y="1812"/>
                      </a:cubicBezTo>
                      <a:cubicBezTo>
                        <a:pt x="200" y="1920"/>
                        <a:pt x="68" y="1957"/>
                        <a:pt x="38" y="1992"/>
                      </a:cubicBezTo>
                      <a:cubicBezTo>
                        <a:pt x="0" y="2030"/>
                        <a:pt x="1" y="2028"/>
                        <a:pt x="20" y="2028"/>
                      </a:cubicBezTo>
                      <a:close/>
                    </a:path>
                  </a:pathLst>
                </a:custGeom>
                <a:blipFill dpi="0" rotWithShape="0">
                  <a:blip r:embed="rId3" cstate="print"/>
                  <a:srcRect/>
                  <a:tile tx="0" ty="0" sx="100000" sy="100000" flip="none" algn="tl"/>
                </a:blipFill>
                <a:ln w="9525">
                  <a:solidFill>
                    <a:srgbClr val="C0C0C0"/>
                  </a:solidFill>
                  <a:round/>
                  <a:headEnd/>
                  <a:tailEnd/>
                </a:ln>
                <a:effectLst/>
              </p:spPr>
              <p:txBody>
                <a:bodyPr/>
                <a:lstStyle/>
                <a:p>
                  <a:pPr>
                    <a:defRPr/>
                  </a:pPr>
                  <a:endParaRPr lang="fr-FR">
                    <a:solidFill>
                      <a:schemeClr val="accent6"/>
                    </a:solidFill>
                    <a:latin typeface="Arial" panose="020B0604020202020204" pitchFamily="34" charset="0"/>
                    <a:cs typeface="Arial" panose="020B0604020202020204" pitchFamily="34" charset="0"/>
                  </a:endParaRPr>
                </a:p>
              </p:txBody>
            </p:sp>
            <p:sp>
              <p:nvSpPr>
                <p:cNvPr id="664672" name="Freeform 96" descr="Papier recyclé"/>
                <p:cNvSpPr>
                  <a:spLocks/>
                </p:cNvSpPr>
                <p:nvPr/>
              </p:nvSpPr>
              <p:spPr bwMode="auto">
                <a:xfrm>
                  <a:off x="733" y="2366"/>
                  <a:ext cx="2437" cy="380"/>
                </a:xfrm>
                <a:custGeom>
                  <a:avLst/>
                  <a:gdLst>
                    <a:gd name="T0" fmla="*/ 2099 w 2437"/>
                    <a:gd name="T1" fmla="*/ 251 h 380"/>
                    <a:gd name="T2" fmla="*/ 2090 w 2437"/>
                    <a:gd name="T3" fmla="*/ 269 h 380"/>
                    <a:gd name="T4" fmla="*/ 2060 w 2437"/>
                    <a:gd name="T5" fmla="*/ 302 h 380"/>
                    <a:gd name="T6" fmla="*/ 1970 w 2437"/>
                    <a:gd name="T7" fmla="*/ 299 h 380"/>
                    <a:gd name="T8" fmla="*/ 1937 w 2437"/>
                    <a:gd name="T9" fmla="*/ 287 h 380"/>
                    <a:gd name="T10" fmla="*/ 1910 w 2437"/>
                    <a:gd name="T11" fmla="*/ 269 h 380"/>
                    <a:gd name="T12" fmla="*/ 1886 w 2437"/>
                    <a:gd name="T13" fmla="*/ 236 h 380"/>
                    <a:gd name="T14" fmla="*/ 1802 w 2437"/>
                    <a:gd name="T15" fmla="*/ 170 h 380"/>
                    <a:gd name="T16" fmla="*/ 1745 w 2437"/>
                    <a:gd name="T17" fmla="*/ 152 h 380"/>
                    <a:gd name="T18" fmla="*/ 1685 w 2437"/>
                    <a:gd name="T19" fmla="*/ 146 h 380"/>
                    <a:gd name="T20" fmla="*/ 1439 w 2437"/>
                    <a:gd name="T21" fmla="*/ 167 h 380"/>
                    <a:gd name="T22" fmla="*/ 1313 w 2437"/>
                    <a:gd name="T23" fmla="*/ 239 h 380"/>
                    <a:gd name="T24" fmla="*/ 1283 w 2437"/>
                    <a:gd name="T25" fmla="*/ 278 h 380"/>
                    <a:gd name="T26" fmla="*/ 1253 w 2437"/>
                    <a:gd name="T27" fmla="*/ 296 h 380"/>
                    <a:gd name="T28" fmla="*/ 1124 w 2437"/>
                    <a:gd name="T29" fmla="*/ 290 h 380"/>
                    <a:gd name="T30" fmla="*/ 1076 w 2437"/>
                    <a:gd name="T31" fmla="*/ 245 h 380"/>
                    <a:gd name="T32" fmla="*/ 1040 w 2437"/>
                    <a:gd name="T33" fmla="*/ 218 h 380"/>
                    <a:gd name="T34" fmla="*/ 1016 w 2437"/>
                    <a:gd name="T35" fmla="*/ 170 h 380"/>
                    <a:gd name="T36" fmla="*/ 959 w 2437"/>
                    <a:gd name="T37" fmla="*/ 131 h 380"/>
                    <a:gd name="T38" fmla="*/ 902 w 2437"/>
                    <a:gd name="T39" fmla="*/ 113 h 380"/>
                    <a:gd name="T40" fmla="*/ 815 w 2437"/>
                    <a:gd name="T41" fmla="*/ 104 h 380"/>
                    <a:gd name="T42" fmla="*/ 674 w 2437"/>
                    <a:gd name="T43" fmla="*/ 104 h 380"/>
                    <a:gd name="T44" fmla="*/ 431 w 2437"/>
                    <a:gd name="T45" fmla="*/ 113 h 380"/>
                    <a:gd name="T46" fmla="*/ 299 w 2437"/>
                    <a:gd name="T47" fmla="*/ 167 h 380"/>
                    <a:gd name="T48" fmla="*/ 263 w 2437"/>
                    <a:gd name="T49" fmla="*/ 191 h 380"/>
                    <a:gd name="T50" fmla="*/ 191 w 2437"/>
                    <a:gd name="T51" fmla="*/ 176 h 380"/>
                    <a:gd name="T52" fmla="*/ 161 w 2437"/>
                    <a:gd name="T53" fmla="*/ 152 h 380"/>
                    <a:gd name="T54" fmla="*/ 149 w 2437"/>
                    <a:gd name="T55" fmla="*/ 113 h 380"/>
                    <a:gd name="T56" fmla="*/ 113 w 2437"/>
                    <a:gd name="T57" fmla="*/ 59 h 380"/>
                    <a:gd name="T58" fmla="*/ 29 w 2437"/>
                    <a:gd name="T59" fmla="*/ 23 h 380"/>
                    <a:gd name="T60" fmla="*/ 5 w 2437"/>
                    <a:gd name="T61" fmla="*/ 101 h 380"/>
                    <a:gd name="T62" fmla="*/ 11 w 2437"/>
                    <a:gd name="T63" fmla="*/ 203 h 380"/>
                    <a:gd name="T64" fmla="*/ 107 w 2437"/>
                    <a:gd name="T65" fmla="*/ 245 h 380"/>
                    <a:gd name="T66" fmla="*/ 383 w 2437"/>
                    <a:gd name="T67" fmla="*/ 293 h 380"/>
                    <a:gd name="T68" fmla="*/ 791 w 2437"/>
                    <a:gd name="T69" fmla="*/ 269 h 380"/>
                    <a:gd name="T70" fmla="*/ 908 w 2437"/>
                    <a:gd name="T71" fmla="*/ 281 h 380"/>
                    <a:gd name="T72" fmla="*/ 1097 w 2437"/>
                    <a:gd name="T73" fmla="*/ 329 h 380"/>
                    <a:gd name="T74" fmla="*/ 1166 w 2437"/>
                    <a:gd name="T75" fmla="*/ 353 h 380"/>
                    <a:gd name="T76" fmla="*/ 1601 w 2437"/>
                    <a:gd name="T77" fmla="*/ 299 h 380"/>
                    <a:gd name="T78" fmla="*/ 1679 w 2437"/>
                    <a:gd name="T79" fmla="*/ 296 h 380"/>
                    <a:gd name="T80" fmla="*/ 1883 w 2437"/>
                    <a:gd name="T81" fmla="*/ 329 h 380"/>
                    <a:gd name="T82" fmla="*/ 1949 w 2437"/>
                    <a:gd name="T83" fmla="*/ 350 h 380"/>
                    <a:gd name="T84" fmla="*/ 2045 w 2437"/>
                    <a:gd name="T85" fmla="*/ 341 h 380"/>
                    <a:gd name="T86" fmla="*/ 2159 w 2437"/>
                    <a:gd name="T87" fmla="*/ 335 h 380"/>
                    <a:gd name="T88" fmla="*/ 2213 w 2437"/>
                    <a:gd name="T89" fmla="*/ 311 h 380"/>
                    <a:gd name="T90" fmla="*/ 2249 w 2437"/>
                    <a:gd name="T91" fmla="*/ 299 h 380"/>
                    <a:gd name="T92" fmla="*/ 2285 w 2437"/>
                    <a:gd name="T93" fmla="*/ 269 h 380"/>
                    <a:gd name="T94" fmla="*/ 2339 w 2437"/>
                    <a:gd name="T95" fmla="*/ 233 h 380"/>
                    <a:gd name="T96" fmla="*/ 2423 w 2437"/>
                    <a:gd name="T97" fmla="*/ 164 h 380"/>
                    <a:gd name="T98" fmla="*/ 2435 w 2437"/>
                    <a:gd name="T99" fmla="*/ 74 h 380"/>
                    <a:gd name="T100" fmla="*/ 2411 w 2437"/>
                    <a:gd name="T101" fmla="*/ 83 h 380"/>
                    <a:gd name="T102" fmla="*/ 2327 w 2437"/>
                    <a:gd name="T103" fmla="*/ 131 h 380"/>
                    <a:gd name="T104" fmla="*/ 2225 w 2437"/>
                    <a:gd name="T105" fmla="*/ 167 h 380"/>
                    <a:gd name="T106" fmla="*/ 2150 w 2437"/>
                    <a:gd name="T107" fmla="*/ 176 h 380"/>
                    <a:gd name="T108" fmla="*/ 2108 w 2437"/>
                    <a:gd name="T109" fmla="*/ 215 h 380"/>
                    <a:gd name="T110" fmla="*/ 2102 w 2437"/>
                    <a:gd name="T111" fmla="*/ 248 h 380"/>
                    <a:gd name="T112" fmla="*/ 2099 w 2437"/>
                    <a:gd name="T113" fmla="*/ 251 h 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437" h="380">
                      <a:moveTo>
                        <a:pt x="2099" y="251"/>
                      </a:moveTo>
                      <a:cubicBezTo>
                        <a:pt x="2091" y="262"/>
                        <a:pt x="2096" y="261"/>
                        <a:pt x="2090" y="269"/>
                      </a:cubicBezTo>
                      <a:cubicBezTo>
                        <a:pt x="2084" y="277"/>
                        <a:pt x="2080" y="297"/>
                        <a:pt x="2060" y="302"/>
                      </a:cubicBezTo>
                      <a:cubicBezTo>
                        <a:pt x="2038" y="308"/>
                        <a:pt x="1990" y="301"/>
                        <a:pt x="1970" y="299"/>
                      </a:cubicBezTo>
                      <a:cubicBezTo>
                        <a:pt x="1950" y="297"/>
                        <a:pt x="1947" y="292"/>
                        <a:pt x="1937" y="287"/>
                      </a:cubicBezTo>
                      <a:cubicBezTo>
                        <a:pt x="1927" y="282"/>
                        <a:pt x="1918" y="277"/>
                        <a:pt x="1910" y="269"/>
                      </a:cubicBezTo>
                      <a:cubicBezTo>
                        <a:pt x="1902" y="261"/>
                        <a:pt x="1904" y="252"/>
                        <a:pt x="1886" y="236"/>
                      </a:cubicBezTo>
                      <a:cubicBezTo>
                        <a:pt x="1868" y="220"/>
                        <a:pt x="1825" y="184"/>
                        <a:pt x="1802" y="170"/>
                      </a:cubicBezTo>
                      <a:cubicBezTo>
                        <a:pt x="1791" y="163"/>
                        <a:pt x="1757" y="156"/>
                        <a:pt x="1745" y="152"/>
                      </a:cubicBezTo>
                      <a:cubicBezTo>
                        <a:pt x="1729" y="147"/>
                        <a:pt x="1685" y="146"/>
                        <a:pt x="1685" y="146"/>
                      </a:cubicBezTo>
                      <a:cubicBezTo>
                        <a:pt x="1601" y="148"/>
                        <a:pt x="1523" y="162"/>
                        <a:pt x="1439" y="167"/>
                      </a:cubicBezTo>
                      <a:cubicBezTo>
                        <a:pt x="1382" y="171"/>
                        <a:pt x="1350" y="209"/>
                        <a:pt x="1313" y="239"/>
                      </a:cubicBezTo>
                      <a:cubicBezTo>
                        <a:pt x="1287" y="258"/>
                        <a:pt x="1293" y="269"/>
                        <a:pt x="1283" y="278"/>
                      </a:cubicBezTo>
                      <a:cubicBezTo>
                        <a:pt x="1273" y="287"/>
                        <a:pt x="1279" y="294"/>
                        <a:pt x="1253" y="296"/>
                      </a:cubicBezTo>
                      <a:cubicBezTo>
                        <a:pt x="1227" y="298"/>
                        <a:pt x="1153" y="298"/>
                        <a:pt x="1124" y="290"/>
                      </a:cubicBezTo>
                      <a:cubicBezTo>
                        <a:pt x="1094" y="284"/>
                        <a:pt x="1089" y="255"/>
                        <a:pt x="1076" y="245"/>
                      </a:cubicBezTo>
                      <a:cubicBezTo>
                        <a:pt x="1062" y="233"/>
                        <a:pt x="1050" y="230"/>
                        <a:pt x="1040" y="218"/>
                      </a:cubicBezTo>
                      <a:cubicBezTo>
                        <a:pt x="1030" y="207"/>
                        <a:pt x="1029" y="184"/>
                        <a:pt x="1016" y="170"/>
                      </a:cubicBezTo>
                      <a:cubicBezTo>
                        <a:pt x="1003" y="156"/>
                        <a:pt x="978" y="141"/>
                        <a:pt x="959" y="131"/>
                      </a:cubicBezTo>
                      <a:cubicBezTo>
                        <a:pt x="933" y="116"/>
                        <a:pt x="926" y="117"/>
                        <a:pt x="902" y="113"/>
                      </a:cubicBezTo>
                      <a:cubicBezTo>
                        <a:pt x="878" y="109"/>
                        <a:pt x="853" y="105"/>
                        <a:pt x="815" y="104"/>
                      </a:cubicBezTo>
                      <a:cubicBezTo>
                        <a:pt x="777" y="103"/>
                        <a:pt x="738" y="103"/>
                        <a:pt x="674" y="104"/>
                      </a:cubicBezTo>
                      <a:cubicBezTo>
                        <a:pt x="584" y="86"/>
                        <a:pt x="522" y="109"/>
                        <a:pt x="431" y="113"/>
                      </a:cubicBezTo>
                      <a:cubicBezTo>
                        <a:pt x="373" y="121"/>
                        <a:pt x="347" y="135"/>
                        <a:pt x="299" y="167"/>
                      </a:cubicBezTo>
                      <a:cubicBezTo>
                        <a:pt x="287" y="175"/>
                        <a:pt x="275" y="183"/>
                        <a:pt x="263" y="191"/>
                      </a:cubicBezTo>
                      <a:cubicBezTo>
                        <a:pt x="252" y="198"/>
                        <a:pt x="197" y="179"/>
                        <a:pt x="191" y="176"/>
                      </a:cubicBezTo>
                      <a:cubicBezTo>
                        <a:pt x="173" y="170"/>
                        <a:pt x="168" y="162"/>
                        <a:pt x="161" y="152"/>
                      </a:cubicBezTo>
                      <a:cubicBezTo>
                        <a:pt x="154" y="142"/>
                        <a:pt x="157" y="128"/>
                        <a:pt x="149" y="113"/>
                      </a:cubicBezTo>
                      <a:cubicBezTo>
                        <a:pt x="142" y="92"/>
                        <a:pt x="125" y="77"/>
                        <a:pt x="113" y="59"/>
                      </a:cubicBezTo>
                      <a:cubicBezTo>
                        <a:pt x="92" y="28"/>
                        <a:pt x="63" y="0"/>
                        <a:pt x="29" y="23"/>
                      </a:cubicBezTo>
                      <a:cubicBezTo>
                        <a:pt x="20" y="49"/>
                        <a:pt x="12" y="74"/>
                        <a:pt x="5" y="101"/>
                      </a:cubicBezTo>
                      <a:cubicBezTo>
                        <a:pt x="7" y="135"/>
                        <a:pt x="0" y="171"/>
                        <a:pt x="11" y="203"/>
                      </a:cubicBezTo>
                      <a:cubicBezTo>
                        <a:pt x="19" y="226"/>
                        <a:pt x="91" y="240"/>
                        <a:pt x="107" y="245"/>
                      </a:cubicBezTo>
                      <a:cubicBezTo>
                        <a:pt x="196" y="275"/>
                        <a:pt x="290" y="286"/>
                        <a:pt x="383" y="293"/>
                      </a:cubicBezTo>
                      <a:cubicBezTo>
                        <a:pt x="525" y="340"/>
                        <a:pt x="655" y="286"/>
                        <a:pt x="791" y="269"/>
                      </a:cubicBezTo>
                      <a:cubicBezTo>
                        <a:pt x="841" y="271"/>
                        <a:pt x="858" y="278"/>
                        <a:pt x="908" y="281"/>
                      </a:cubicBezTo>
                      <a:cubicBezTo>
                        <a:pt x="957" y="284"/>
                        <a:pt x="1052" y="309"/>
                        <a:pt x="1097" y="329"/>
                      </a:cubicBezTo>
                      <a:cubicBezTo>
                        <a:pt x="1127" y="342"/>
                        <a:pt x="1136" y="343"/>
                        <a:pt x="1166" y="353"/>
                      </a:cubicBezTo>
                      <a:cubicBezTo>
                        <a:pt x="1309" y="350"/>
                        <a:pt x="1479" y="380"/>
                        <a:pt x="1601" y="299"/>
                      </a:cubicBezTo>
                      <a:cubicBezTo>
                        <a:pt x="1683" y="291"/>
                        <a:pt x="1632" y="291"/>
                        <a:pt x="1679" y="296"/>
                      </a:cubicBezTo>
                      <a:cubicBezTo>
                        <a:pt x="1726" y="301"/>
                        <a:pt x="1838" y="320"/>
                        <a:pt x="1883" y="329"/>
                      </a:cubicBezTo>
                      <a:cubicBezTo>
                        <a:pt x="1941" y="334"/>
                        <a:pt x="1922" y="348"/>
                        <a:pt x="1949" y="350"/>
                      </a:cubicBezTo>
                      <a:cubicBezTo>
                        <a:pt x="1976" y="352"/>
                        <a:pt x="2010" y="343"/>
                        <a:pt x="2045" y="341"/>
                      </a:cubicBezTo>
                      <a:cubicBezTo>
                        <a:pt x="2083" y="339"/>
                        <a:pt x="2121" y="340"/>
                        <a:pt x="2159" y="335"/>
                      </a:cubicBezTo>
                      <a:cubicBezTo>
                        <a:pt x="2208" y="329"/>
                        <a:pt x="2181" y="325"/>
                        <a:pt x="2213" y="311"/>
                      </a:cubicBezTo>
                      <a:cubicBezTo>
                        <a:pt x="2225" y="306"/>
                        <a:pt x="2237" y="303"/>
                        <a:pt x="2249" y="299"/>
                      </a:cubicBezTo>
                      <a:cubicBezTo>
                        <a:pt x="2265" y="294"/>
                        <a:pt x="2272" y="279"/>
                        <a:pt x="2285" y="269"/>
                      </a:cubicBezTo>
                      <a:cubicBezTo>
                        <a:pt x="2285" y="269"/>
                        <a:pt x="2330" y="239"/>
                        <a:pt x="2339" y="233"/>
                      </a:cubicBezTo>
                      <a:cubicBezTo>
                        <a:pt x="2371" y="211"/>
                        <a:pt x="2402" y="196"/>
                        <a:pt x="2423" y="164"/>
                      </a:cubicBezTo>
                      <a:cubicBezTo>
                        <a:pt x="2437" y="139"/>
                        <a:pt x="2420" y="77"/>
                        <a:pt x="2435" y="74"/>
                      </a:cubicBezTo>
                      <a:cubicBezTo>
                        <a:pt x="2433" y="68"/>
                        <a:pt x="2417" y="80"/>
                        <a:pt x="2411" y="83"/>
                      </a:cubicBezTo>
                      <a:cubicBezTo>
                        <a:pt x="2387" y="96"/>
                        <a:pt x="2351" y="118"/>
                        <a:pt x="2327" y="131"/>
                      </a:cubicBezTo>
                      <a:cubicBezTo>
                        <a:pt x="2298" y="143"/>
                        <a:pt x="2254" y="160"/>
                        <a:pt x="2225" y="167"/>
                      </a:cubicBezTo>
                      <a:cubicBezTo>
                        <a:pt x="2196" y="174"/>
                        <a:pt x="2169" y="168"/>
                        <a:pt x="2150" y="176"/>
                      </a:cubicBezTo>
                      <a:cubicBezTo>
                        <a:pt x="2131" y="184"/>
                        <a:pt x="2116" y="203"/>
                        <a:pt x="2108" y="215"/>
                      </a:cubicBezTo>
                      <a:cubicBezTo>
                        <a:pt x="2100" y="227"/>
                        <a:pt x="2103" y="242"/>
                        <a:pt x="2102" y="248"/>
                      </a:cubicBezTo>
                      <a:cubicBezTo>
                        <a:pt x="2102" y="248"/>
                        <a:pt x="2099" y="251"/>
                        <a:pt x="2099" y="251"/>
                      </a:cubicBezTo>
                      <a:close/>
                    </a:path>
                  </a:pathLst>
                </a:custGeom>
                <a:blipFill dpi="0" rotWithShape="0">
                  <a:blip r:embed="rId4" cstate="print"/>
                  <a:srcRect/>
                  <a:tile tx="0" ty="0" sx="100000" sy="100000" flip="none" algn="tl"/>
                </a:blipFill>
                <a:ln w="9525">
                  <a:solidFill>
                    <a:srgbClr val="C0C0C0"/>
                  </a:solidFill>
                  <a:round/>
                  <a:headEnd/>
                  <a:tailEnd/>
                </a:ln>
                <a:effectLst/>
              </p:spPr>
              <p:txBody>
                <a:bodyPr/>
                <a:lstStyle/>
                <a:p>
                  <a:pPr>
                    <a:defRPr/>
                  </a:pPr>
                  <a:endParaRPr lang="fr-FR">
                    <a:solidFill>
                      <a:schemeClr val="accent6"/>
                    </a:solidFill>
                    <a:latin typeface="Arial" panose="020B0604020202020204" pitchFamily="34" charset="0"/>
                    <a:cs typeface="Arial" panose="020B0604020202020204" pitchFamily="34" charset="0"/>
                  </a:endParaRPr>
                </a:p>
              </p:txBody>
            </p:sp>
            <p:sp>
              <p:nvSpPr>
                <p:cNvPr id="664673" name="Freeform 97" descr="Papier recyclé"/>
                <p:cNvSpPr>
                  <a:spLocks/>
                </p:cNvSpPr>
                <p:nvPr/>
              </p:nvSpPr>
              <p:spPr bwMode="auto">
                <a:xfrm>
                  <a:off x="3143" y="490"/>
                  <a:ext cx="1230" cy="2045"/>
                </a:xfrm>
                <a:custGeom>
                  <a:avLst/>
                  <a:gdLst>
                    <a:gd name="T0" fmla="*/ 84 w 1230"/>
                    <a:gd name="T1" fmla="*/ 1844 h 2045"/>
                    <a:gd name="T2" fmla="*/ 9 w 1230"/>
                    <a:gd name="T3" fmla="*/ 1949 h 2045"/>
                    <a:gd name="T4" fmla="*/ 9 w 1230"/>
                    <a:gd name="T5" fmla="*/ 2045 h 2045"/>
                    <a:gd name="T6" fmla="*/ 72 w 1230"/>
                    <a:gd name="T7" fmla="*/ 2012 h 2045"/>
                    <a:gd name="T8" fmla="*/ 180 w 1230"/>
                    <a:gd name="T9" fmla="*/ 1916 h 2045"/>
                    <a:gd name="T10" fmla="*/ 252 w 1230"/>
                    <a:gd name="T11" fmla="*/ 1862 h 2045"/>
                    <a:gd name="T12" fmla="*/ 336 w 1230"/>
                    <a:gd name="T13" fmla="*/ 1772 h 2045"/>
                    <a:gd name="T14" fmla="*/ 372 w 1230"/>
                    <a:gd name="T15" fmla="*/ 1700 h 2045"/>
                    <a:gd name="T16" fmla="*/ 372 w 1230"/>
                    <a:gd name="T17" fmla="*/ 1700 h 2045"/>
                    <a:gd name="T18" fmla="*/ 405 w 1230"/>
                    <a:gd name="T19" fmla="*/ 1622 h 2045"/>
                    <a:gd name="T20" fmla="*/ 504 w 1230"/>
                    <a:gd name="T21" fmla="*/ 1475 h 2045"/>
                    <a:gd name="T22" fmla="*/ 579 w 1230"/>
                    <a:gd name="T23" fmla="*/ 1376 h 2045"/>
                    <a:gd name="T24" fmla="*/ 639 w 1230"/>
                    <a:gd name="T25" fmla="*/ 1274 h 2045"/>
                    <a:gd name="T26" fmla="*/ 684 w 1230"/>
                    <a:gd name="T27" fmla="*/ 1169 h 2045"/>
                    <a:gd name="T28" fmla="*/ 756 w 1230"/>
                    <a:gd name="T29" fmla="*/ 998 h 2045"/>
                    <a:gd name="T30" fmla="*/ 792 w 1230"/>
                    <a:gd name="T31" fmla="*/ 896 h 2045"/>
                    <a:gd name="T32" fmla="*/ 810 w 1230"/>
                    <a:gd name="T33" fmla="*/ 836 h 2045"/>
                    <a:gd name="T34" fmla="*/ 858 w 1230"/>
                    <a:gd name="T35" fmla="*/ 728 h 2045"/>
                    <a:gd name="T36" fmla="*/ 918 w 1230"/>
                    <a:gd name="T37" fmla="*/ 560 h 2045"/>
                    <a:gd name="T38" fmla="*/ 966 w 1230"/>
                    <a:gd name="T39" fmla="*/ 434 h 2045"/>
                    <a:gd name="T40" fmla="*/ 1056 w 1230"/>
                    <a:gd name="T41" fmla="*/ 290 h 2045"/>
                    <a:gd name="T42" fmla="*/ 1185 w 1230"/>
                    <a:gd name="T43" fmla="*/ 74 h 2045"/>
                    <a:gd name="T44" fmla="*/ 1230 w 1230"/>
                    <a:gd name="T45" fmla="*/ 2 h 2045"/>
                    <a:gd name="T46" fmla="*/ 1188 w 1230"/>
                    <a:gd name="T47" fmla="*/ 38 h 2045"/>
                    <a:gd name="T48" fmla="*/ 1131 w 1230"/>
                    <a:gd name="T49" fmla="*/ 113 h 2045"/>
                    <a:gd name="T50" fmla="*/ 1107 w 1230"/>
                    <a:gd name="T51" fmla="*/ 158 h 2045"/>
                    <a:gd name="T52" fmla="*/ 987 w 1230"/>
                    <a:gd name="T53" fmla="*/ 329 h 2045"/>
                    <a:gd name="T54" fmla="*/ 888 w 1230"/>
                    <a:gd name="T55" fmla="*/ 482 h 2045"/>
                    <a:gd name="T56" fmla="*/ 852 w 1230"/>
                    <a:gd name="T57" fmla="*/ 560 h 2045"/>
                    <a:gd name="T58" fmla="*/ 780 w 1230"/>
                    <a:gd name="T59" fmla="*/ 608 h 2045"/>
                    <a:gd name="T60" fmla="*/ 729 w 1230"/>
                    <a:gd name="T61" fmla="*/ 758 h 2045"/>
                    <a:gd name="T62" fmla="*/ 663 w 1230"/>
                    <a:gd name="T63" fmla="*/ 869 h 2045"/>
                    <a:gd name="T64" fmla="*/ 609 w 1230"/>
                    <a:gd name="T65" fmla="*/ 1028 h 2045"/>
                    <a:gd name="T66" fmla="*/ 564 w 1230"/>
                    <a:gd name="T67" fmla="*/ 1130 h 2045"/>
                    <a:gd name="T68" fmla="*/ 513 w 1230"/>
                    <a:gd name="T69" fmla="*/ 1199 h 2045"/>
                    <a:gd name="T70" fmla="*/ 453 w 1230"/>
                    <a:gd name="T71" fmla="*/ 1262 h 2045"/>
                    <a:gd name="T72" fmla="*/ 441 w 1230"/>
                    <a:gd name="T73" fmla="*/ 1349 h 2045"/>
                    <a:gd name="T74" fmla="*/ 225 w 1230"/>
                    <a:gd name="T75" fmla="*/ 1718 h 2045"/>
                    <a:gd name="T76" fmla="*/ 84 w 1230"/>
                    <a:gd name="T77" fmla="*/ 1844 h 20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230" h="2045">
                      <a:moveTo>
                        <a:pt x="84" y="1844"/>
                      </a:moveTo>
                      <a:cubicBezTo>
                        <a:pt x="42" y="1880"/>
                        <a:pt x="19" y="1932"/>
                        <a:pt x="9" y="1949"/>
                      </a:cubicBezTo>
                      <a:cubicBezTo>
                        <a:pt x="0" y="1978"/>
                        <a:pt x="3" y="2030"/>
                        <a:pt x="9" y="2045"/>
                      </a:cubicBezTo>
                      <a:cubicBezTo>
                        <a:pt x="30" y="2045"/>
                        <a:pt x="58" y="2014"/>
                        <a:pt x="72" y="2012"/>
                      </a:cubicBezTo>
                      <a:cubicBezTo>
                        <a:pt x="113" y="1984"/>
                        <a:pt x="145" y="1951"/>
                        <a:pt x="180" y="1916"/>
                      </a:cubicBezTo>
                      <a:cubicBezTo>
                        <a:pt x="201" y="1895"/>
                        <a:pt x="232" y="1882"/>
                        <a:pt x="252" y="1862"/>
                      </a:cubicBezTo>
                      <a:cubicBezTo>
                        <a:pt x="281" y="1833"/>
                        <a:pt x="311" y="1804"/>
                        <a:pt x="336" y="1772"/>
                      </a:cubicBezTo>
                      <a:lnTo>
                        <a:pt x="372" y="1700"/>
                      </a:lnTo>
                      <a:cubicBezTo>
                        <a:pt x="372" y="1700"/>
                        <a:pt x="372" y="1700"/>
                        <a:pt x="372" y="1700"/>
                      </a:cubicBezTo>
                      <a:cubicBezTo>
                        <a:pt x="383" y="1684"/>
                        <a:pt x="398" y="1643"/>
                        <a:pt x="405" y="1622"/>
                      </a:cubicBezTo>
                      <a:cubicBezTo>
                        <a:pt x="420" y="1578"/>
                        <a:pt x="495" y="1520"/>
                        <a:pt x="504" y="1475"/>
                      </a:cubicBezTo>
                      <a:cubicBezTo>
                        <a:pt x="512" y="1434"/>
                        <a:pt x="550" y="1405"/>
                        <a:pt x="579" y="1376"/>
                      </a:cubicBezTo>
                      <a:cubicBezTo>
                        <a:pt x="592" y="1336"/>
                        <a:pt x="610" y="1303"/>
                        <a:pt x="639" y="1274"/>
                      </a:cubicBezTo>
                      <a:cubicBezTo>
                        <a:pt x="664" y="1249"/>
                        <a:pt x="668" y="1199"/>
                        <a:pt x="684" y="1169"/>
                      </a:cubicBezTo>
                      <a:cubicBezTo>
                        <a:pt x="716" y="1111"/>
                        <a:pt x="731" y="1061"/>
                        <a:pt x="756" y="998"/>
                      </a:cubicBezTo>
                      <a:cubicBezTo>
                        <a:pt x="769" y="965"/>
                        <a:pt x="779" y="929"/>
                        <a:pt x="792" y="896"/>
                      </a:cubicBezTo>
                      <a:cubicBezTo>
                        <a:pt x="799" y="877"/>
                        <a:pt x="798" y="854"/>
                        <a:pt x="810" y="836"/>
                      </a:cubicBezTo>
                      <a:cubicBezTo>
                        <a:pt x="832" y="803"/>
                        <a:pt x="840" y="763"/>
                        <a:pt x="858" y="728"/>
                      </a:cubicBezTo>
                      <a:cubicBezTo>
                        <a:pt x="883" y="678"/>
                        <a:pt x="904" y="615"/>
                        <a:pt x="918" y="560"/>
                      </a:cubicBezTo>
                      <a:cubicBezTo>
                        <a:pt x="929" y="516"/>
                        <a:pt x="950" y="476"/>
                        <a:pt x="966" y="434"/>
                      </a:cubicBezTo>
                      <a:cubicBezTo>
                        <a:pt x="989" y="389"/>
                        <a:pt x="1018" y="350"/>
                        <a:pt x="1056" y="290"/>
                      </a:cubicBezTo>
                      <a:cubicBezTo>
                        <a:pt x="1090" y="240"/>
                        <a:pt x="1161" y="120"/>
                        <a:pt x="1185" y="74"/>
                      </a:cubicBezTo>
                      <a:cubicBezTo>
                        <a:pt x="1199" y="58"/>
                        <a:pt x="1218" y="20"/>
                        <a:pt x="1230" y="2"/>
                      </a:cubicBezTo>
                      <a:cubicBezTo>
                        <a:pt x="1224" y="0"/>
                        <a:pt x="1194" y="36"/>
                        <a:pt x="1188" y="38"/>
                      </a:cubicBezTo>
                      <a:cubicBezTo>
                        <a:pt x="1171" y="54"/>
                        <a:pt x="1145" y="97"/>
                        <a:pt x="1131" y="113"/>
                      </a:cubicBezTo>
                      <a:cubicBezTo>
                        <a:pt x="1124" y="126"/>
                        <a:pt x="1115" y="146"/>
                        <a:pt x="1107" y="158"/>
                      </a:cubicBezTo>
                      <a:cubicBezTo>
                        <a:pt x="1082" y="191"/>
                        <a:pt x="1025" y="279"/>
                        <a:pt x="987" y="329"/>
                      </a:cubicBezTo>
                      <a:cubicBezTo>
                        <a:pt x="959" y="380"/>
                        <a:pt x="925" y="438"/>
                        <a:pt x="888" y="482"/>
                      </a:cubicBezTo>
                      <a:cubicBezTo>
                        <a:pt x="872" y="501"/>
                        <a:pt x="870" y="542"/>
                        <a:pt x="852" y="560"/>
                      </a:cubicBezTo>
                      <a:cubicBezTo>
                        <a:pt x="846" y="577"/>
                        <a:pt x="784" y="596"/>
                        <a:pt x="780" y="608"/>
                      </a:cubicBezTo>
                      <a:cubicBezTo>
                        <a:pt x="764" y="657"/>
                        <a:pt x="754" y="713"/>
                        <a:pt x="729" y="758"/>
                      </a:cubicBezTo>
                      <a:cubicBezTo>
                        <a:pt x="710" y="796"/>
                        <a:pt x="681" y="828"/>
                        <a:pt x="663" y="869"/>
                      </a:cubicBezTo>
                      <a:cubicBezTo>
                        <a:pt x="646" y="919"/>
                        <a:pt x="632" y="981"/>
                        <a:pt x="609" y="1028"/>
                      </a:cubicBezTo>
                      <a:cubicBezTo>
                        <a:pt x="591" y="1063"/>
                        <a:pt x="577" y="1092"/>
                        <a:pt x="564" y="1130"/>
                      </a:cubicBezTo>
                      <a:cubicBezTo>
                        <a:pt x="557" y="1152"/>
                        <a:pt x="523" y="1178"/>
                        <a:pt x="513" y="1199"/>
                      </a:cubicBezTo>
                      <a:cubicBezTo>
                        <a:pt x="494" y="1237"/>
                        <a:pt x="477" y="1227"/>
                        <a:pt x="453" y="1262"/>
                      </a:cubicBezTo>
                      <a:cubicBezTo>
                        <a:pt x="437" y="1286"/>
                        <a:pt x="455" y="1323"/>
                        <a:pt x="441" y="1349"/>
                      </a:cubicBezTo>
                      <a:cubicBezTo>
                        <a:pt x="403" y="1425"/>
                        <a:pt x="284" y="1636"/>
                        <a:pt x="225" y="1718"/>
                      </a:cubicBezTo>
                      <a:cubicBezTo>
                        <a:pt x="225" y="1718"/>
                        <a:pt x="102" y="1859"/>
                        <a:pt x="84" y="1844"/>
                      </a:cubicBezTo>
                      <a:close/>
                    </a:path>
                  </a:pathLst>
                </a:custGeom>
                <a:blipFill dpi="0" rotWithShape="0">
                  <a:blip r:embed="rId4" cstate="print"/>
                  <a:srcRect/>
                  <a:tile tx="0" ty="0" sx="100000" sy="100000" flip="none" algn="tl"/>
                </a:blipFill>
                <a:ln w="9525">
                  <a:solidFill>
                    <a:srgbClr val="C0C0C0"/>
                  </a:solidFill>
                  <a:round/>
                  <a:headEnd/>
                  <a:tailEnd/>
                </a:ln>
                <a:effectLst/>
              </p:spPr>
              <p:txBody>
                <a:bodyPr/>
                <a:lstStyle/>
                <a:p>
                  <a:pPr>
                    <a:defRPr/>
                  </a:pPr>
                  <a:endParaRPr lang="fr-FR">
                    <a:solidFill>
                      <a:schemeClr val="accent6"/>
                    </a:solidFill>
                    <a:latin typeface="Arial" panose="020B0604020202020204" pitchFamily="34" charset="0"/>
                    <a:cs typeface="Arial" panose="020B0604020202020204" pitchFamily="34" charset="0"/>
                  </a:endParaRPr>
                </a:p>
              </p:txBody>
            </p:sp>
          </p:grpSp>
          <p:sp>
            <p:nvSpPr>
              <p:cNvPr id="664674" name="Freeform 98"/>
              <p:cNvSpPr>
                <a:spLocks/>
              </p:cNvSpPr>
              <p:nvPr/>
            </p:nvSpPr>
            <p:spPr bwMode="auto">
              <a:xfrm>
                <a:off x="1499" y="2898"/>
                <a:ext cx="268" cy="182"/>
              </a:xfrm>
              <a:custGeom>
                <a:avLst/>
                <a:gdLst>
                  <a:gd name="T0" fmla="*/ 252 w 253"/>
                  <a:gd name="T1" fmla="*/ 59 h 172"/>
                  <a:gd name="T2" fmla="*/ 249 w 253"/>
                  <a:gd name="T3" fmla="*/ 9 h 172"/>
                  <a:gd name="T4" fmla="*/ 229 w 253"/>
                  <a:gd name="T5" fmla="*/ 5 h 172"/>
                  <a:gd name="T6" fmla="*/ 213 w 253"/>
                  <a:gd name="T7" fmla="*/ 0 h 172"/>
                  <a:gd name="T8" fmla="*/ 195 w 253"/>
                  <a:gd name="T9" fmla="*/ 5 h 172"/>
                  <a:gd name="T10" fmla="*/ 154 w 253"/>
                  <a:gd name="T11" fmla="*/ 17 h 172"/>
                  <a:gd name="T12" fmla="*/ 111 w 253"/>
                  <a:gd name="T13" fmla="*/ 27 h 172"/>
                  <a:gd name="T14" fmla="*/ 45 w 253"/>
                  <a:gd name="T15" fmla="*/ 56 h 172"/>
                  <a:gd name="T16" fmla="*/ 12 w 253"/>
                  <a:gd name="T17" fmla="*/ 71 h 172"/>
                  <a:gd name="T18" fmla="*/ 4 w 253"/>
                  <a:gd name="T19" fmla="*/ 90 h 172"/>
                  <a:gd name="T20" fmla="*/ 4 w 253"/>
                  <a:gd name="T21" fmla="*/ 105 h 172"/>
                  <a:gd name="T22" fmla="*/ 28 w 253"/>
                  <a:gd name="T23" fmla="*/ 126 h 172"/>
                  <a:gd name="T24" fmla="*/ 64 w 253"/>
                  <a:gd name="T25" fmla="*/ 147 h 172"/>
                  <a:gd name="T26" fmla="*/ 103 w 253"/>
                  <a:gd name="T27" fmla="*/ 171 h 172"/>
                  <a:gd name="T28" fmla="*/ 121 w 253"/>
                  <a:gd name="T29" fmla="*/ 156 h 172"/>
                  <a:gd name="T30" fmla="*/ 96 w 253"/>
                  <a:gd name="T31" fmla="*/ 105 h 172"/>
                  <a:gd name="T32" fmla="*/ 150 w 253"/>
                  <a:gd name="T33" fmla="*/ 77 h 172"/>
                  <a:gd name="T34" fmla="*/ 169 w 253"/>
                  <a:gd name="T35" fmla="*/ 65 h 172"/>
                  <a:gd name="T36" fmla="*/ 198 w 253"/>
                  <a:gd name="T37" fmla="*/ 54 h 172"/>
                  <a:gd name="T38" fmla="*/ 226 w 253"/>
                  <a:gd name="T39" fmla="*/ 68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53" h="172">
                    <a:moveTo>
                      <a:pt x="252" y="59"/>
                    </a:moveTo>
                    <a:cubicBezTo>
                      <a:pt x="251" y="51"/>
                      <a:pt x="253" y="18"/>
                      <a:pt x="249" y="9"/>
                    </a:cubicBezTo>
                    <a:cubicBezTo>
                      <a:pt x="245" y="0"/>
                      <a:pt x="235" y="6"/>
                      <a:pt x="229" y="5"/>
                    </a:cubicBezTo>
                    <a:cubicBezTo>
                      <a:pt x="224" y="4"/>
                      <a:pt x="219" y="0"/>
                      <a:pt x="213" y="0"/>
                    </a:cubicBezTo>
                    <a:cubicBezTo>
                      <a:pt x="207" y="0"/>
                      <a:pt x="205" y="2"/>
                      <a:pt x="195" y="5"/>
                    </a:cubicBezTo>
                    <a:cubicBezTo>
                      <a:pt x="190" y="8"/>
                      <a:pt x="160" y="16"/>
                      <a:pt x="154" y="17"/>
                    </a:cubicBezTo>
                    <a:cubicBezTo>
                      <a:pt x="140" y="21"/>
                      <a:pt x="129" y="21"/>
                      <a:pt x="111" y="27"/>
                    </a:cubicBezTo>
                    <a:cubicBezTo>
                      <a:pt x="93" y="33"/>
                      <a:pt x="61" y="49"/>
                      <a:pt x="45" y="56"/>
                    </a:cubicBezTo>
                    <a:cubicBezTo>
                      <a:pt x="40" y="63"/>
                      <a:pt x="20" y="69"/>
                      <a:pt x="12" y="71"/>
                    </a:cubicBezTo>
                    <a:cubicBezTo>
                      <a:pt x="9" y="77"/>
                      <a:pt x="10" y="87"/>
                      <a:pt x="4" y="90"/>
                    </a:cubicBezTo>
                    <a:cubicBezTo>
                      <a:pt x="4" y="95"/>
                      <a:pt x="0" y="99"/>
                      <a:pt x="4" y="105"/>
                    </a:cubicBezTo>
                    <a:cubicBezTo>
                      <a:pt x="8" y="111"/>
                      <a:pt x="18" y="119"/>
                      <a:pt x="28" y="126"/>
                    </a:cubicBezTo>
                    <a:cubicBezTo>
                      <a:pt x="38" y="133"/>
                      <a:pt x="52" y="140"/>
                      <a:pt x="64" y="147"/>
                    </a:cubicBezTo>
                    <a:cubicBezTo>
                      <a:pt x="76" y="154"/>
                      <a:pt x="94" y="170"/>
                      <a:pt x="103" y="171"/>
                    </a:cubicBezTo>
                    <a:cubicBezTo>
                      <a:pt x="112" y="172"/>
                      <a:pt x="122" y="167"/>
                      <a:pt x="121" y="156"/>
                    </a:cubicBezTo>
                    <a:cubicBezTo>
                      <a:pt x="125" y="154"/>
                      <a:pt x="98" y="105"/>
                      <a:pt x="96" y="105"/>
                    </a:cubicBezTo>
                    <a:cubicBezTo>
                      <a:pt x="95" y="96"/>
                      <a:pt x="148" y="84"/>
                      <a:pt x="150" y="77"/>
                    </a:cubicBezTo>
                    <a:cubicBezTo>
                      <a:pt x="162" y="70"/>
                      <a:pt x="161" y="69"/>
                      <a:pt x="169" y="65"/>
                    </a:cubicBezTo>
                    <a:cubicBezTo>
                      <a:pt x="181" y="54"/>
                      <a:pt x="191" y="58"/>
                      <a:pt x="198" y="54"/>
                    </a:cubicBezTo>
                    <a:cubicBezTo>
                      <a:pt x="207" y="54"/>
                      <a:pt x="220" y="65"/>
                      <a:pt x="226" y="68"/>
                    </a:cubicBezTo>
                  </a:path>
                </a:pathLst>
              </a:custGeom>
              <a:solidFill>
                <a:srgbClr val="009900"/>
              </a:solidFill>
              <a:ln>
                <a:noFill/>
              </a:ln>
              <a:effectLst/>
            </p:spPr>
            <p:txBody>
              <a:bodyPr/>
              <a:lstStyle/>
              <a:p>
                <a:pPr>
                  <a:defRPr/>
                </a:pPr>
                <a:endParaRPr lang="fr-FR">
                  <a:solidFill>
                    <a:schemeClr val="accent6"/>
                  </a:solidFill>
                  <a:latin typeface="Arial" panose="020B0604020202020204" pitchFamily="34" charset="0"/>
                  <a:cs typeface="Arial" panose="020B0604020202020204" pitchFamily="34" charset="0"/>
                </a:endParaRPr>
              </a:p>
            </p:txBody>
          </p:sp>
          <p:sp>
            <p:nvSpPr>
              <p:cNvPr id="664675" name="Freeform 99"/>
              <p:cNvSpPr>
                <a:spLocks/>
              </p:cNvSpPr>
              <p:nvPr/>
            </p:nvSpPr>
            <p:spPr bwMode="auto">
              <a:xfrm>
                <a:off x="1190" y="2957"/>
                <a:ext cx="146" cy="103"/>
              </a:xfrm>
              <a:custGeom>
                <a:avLst/>
                <a:gdLst>
                  <a:gd name="T0" fmla="*/ 52 w 137"/>
                  <a:gd name="T1" fmla="*/ 8 h 98"/>
                  <a:gd name="T2" fmla="*/ 17 w 137"/>
                  <a:gd name="T3" fmla="*/ 15 h 98"/>
                  <a:gd name="T4" fmla="*/ 7 w 137"/>
                  <a:gd name="T5" fmla="*/ 60 h 98"/>
                  <a:gd name="T6" fmla="*/ 31 w 137"/>
                  <a:gd name="T7" fmla="*/ 82 h 98"/>
                  <a:gd name="T8" fmla="*/ 133 w 137"/>
                  <a:gd name="T9" fmla="*/ 93 h 98"/>
                  <a:gd name="T10" fmla="*/ 76 w 137"/>
                  <a:gd name="T11" fmla="*/ 49 h 98"/>
                  <a:gd name="T12" fmla="*/ 70 w 137"/>
                  <a:gd name="T13" fmla="*/ 33 h 98"/>
                  <a:gd name="T14" fmla="*/ 83 w 137"/>
                  <a:gd name="T15" fmla="*/ 4 h 98"/>
                  <a:gd name="T16" fmla="*/ 52 w 137"/>
                  <a:gd name="T17" fmla="*/ 8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7" h="98">
                    <a:moveTo>
                      <a:pt x="52" y="8"/>
                    </a:moveTo>
                    <a:cubicBezTo>
                      <a:pt x="47" y="15"/>
                      <a:pt x="25" y="13"/>
                      <a:pt x="17" y="15"/>
                    </a:cubicBezTo>
                    <a:cubicBezTo>
                      <a:pt x="10" y="23"/>
                      <a:pt x="0" y="49"/>
                      <a:pt x="7" y="60"/>
                    </a:cubicBezTo>
                    <a:cubicBezTo>
                      <a:pt x="9" y="71"/>
                      <a:pt x="10" y="77"/>
                      <a:pt x="31" y="82"/>
                    </a:cubicBezTo>
                    <a:cubicBezTo>
                      <a:pt x="52" y="87"/>
                      <a:pt x="126" y="98"/>
                      <a:pt x="133" y="93"/>
                    </a:cubicBezTo>
                    <a:cubicBezTo>
                      <a:pt x="137" y="91"/>
                      <a:pt x="78" y="49"/>
                      <a:pt x="76" y="49"/>
                    </a:cubicBezTo>
                    <a:cubicBezTo>
                      <a:pt x="75" y="40"/>
                      <a:pt x="69" y="40"/>
                      <a:pt x="70" y="33"/>
                    </a:cubicBezTo>
                    <a:cubicBezTo>
                      <a:pt x="71" y="26"/>
                      <a:pt x="86" y="8"/>
                      <a:pt x="83" y="4"/>
                    </a:cubicBezTo>
                    <a:cubicBezTo>
                      <a:pt x="79" y="0"/>
                      <a:pt x="68" y="7"/>
                      <a:pt x="52" y="8"/>
                    </a:cubicBezTo>
                    <a:close/>
                  </a:path>
                </a:pathLst>
              </a:custGeom>
              <a:solidFill>
                <a:srgbClr val="009900"/>
              </a:solidFill>
              <a:ln>
                <a:noFill/>
              </a:ln>
              <a:effectLst/>
            </p:spPr>
            <p:txBody>
              <a:bodyPr/>
              <a:lstStyle/>
              <a:p>
                <a:pPr>
                  <a:defRPr/>
                </a:pPr>
                <a:endParaRPr lang="fr-FR">
                  <a:solidFill>
                    <a:schemeClr val="accent6"/>
                  </a:solidFill>
                  <a:latin typeface="Arial" panose="020B0604020202020204" pitchFamily="34" charset="0"/>
                  <a:cs typeface="Arial" panose="020B0604020202020204" pitchFamily="34" charset="0"/>
                </a:endParaRPr>
              </a:p>
            </p:txBody>
          </p:sp>
          <p:sp>
            <p:nvSpPr>
              <p:cNvPr id="664676" name="Freeform 100"/>
              <p:cNvSpPr>
                <a:spLocks/>
              </p:cNvSpPr>
              <p:nvPr/>
            </p:nvSpPr>
            <p:spPr bwMode="auto">
              <a:xfrm>
                <a:off x="1800" y="2847"/>
                <a:ext cx="417" cy="243"/>
              </a:xfrm>
              <a:custGeom>
                <a:avLst/>
                <a:gdLst>
                  <a:gd name="T0" fmla="*/ 280 w 392"/>
                  <a:gd name="T1" fmla="*/ 30 h 229"/>
                  <a:gd name="T2" fmla="*/ 220 w 392"/>
                  <a:gd name="T3" fmla="*/ 63 h 229"/>
                  <a:gd name="T4" fmla="*/ 169 w 392"/>
                  <a:gd name="T5" fmla="*/ 113 h 229"/>
                  <a:gd name="T6" fmla="*/ 131 w 392"/>
                  <a:gd name="T7" fmla="*/ 132 h 229"/>
                  <a:gd name="T8" fmla="*/ 103 w 392"/>
                  <a:gd name="T9" fmla="*/ 153 h 229"/>
                  <a:gd name="T10" fmla="*/ 32 w 392"/>
                  <a:gd name="T11" fmla="*/ 168 h 229"/>
                  <a:gd name="T12" fmla="*/ 7 w 392"/>
                  <a:gd name="T13" fmla="*/ 174 h 229"/>
                  <a:gd name="T14" fmla="*/ 76 w 392"/>
                  <a:gd name="T15" fmla="*/ 219 h 229"/>
                  <a:gd name="T16" fmla="*/ 152 w 392"/>
                  <a:gd name="T17" fmla="*/ 225 h 229"/>
                  <a:gd name="T18" fmla="*/ 269 w 392"/>
                  <a:gd name="T19" fmla="*/ 222 h 229"/>
                  <a:gd name="T20" fmla="*/ 355 w 392"/>
                  <a:gd name="T21" fmla="*/ 180 h 229"/>
                  <a:gd name="T22" fmla="*/ 382 w 392"/>
                  <a:gd name="T23" fmla="*/ 111 h 229"/>
                  <a:gd name="T24" fmla="*/ 388 w 392"/>
                  <a:gd name="T25" fmla="*/ 78 h 229"/>
                  <a:gd name="T26" fmla="*/ 359 w 392"/>
                  <a:gd name="T27" fmla="*/ 60 h 229"/>
                  <a:gd name="T28" fmla="*/ 350 w 392"/>
                  <a:gd name="T29" fmla="*/ 24 h 229"/>
                  <a:gd name="T30" fmla="*/ 322 w 392"/>
                  <a:gd name="T31" fmla="*/ 0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92" h="229">
                    <a:moveTo>
                      <a:pt x="280" y="30"/>
                    </a:moveTo>
                    <a:cubicBezTo>
                      <a:pt x="266" y="34"/>
                      <a:pt x="238" y="49"/>
                      <a:pt x="220" y="63"/>
                    </a:cubicBezTo>
                    <a:cubicBezTo>
                      <a:pt x="202" y="77"/>
                      <a:pt x="184" y="101"/>
                      <a:pt x="169" y="113"/>
                    </a:cubicBezTo>
                    <a:cubicBezTo>
                      <a:pt x="164" y="120"/>
                      <a:pt x="139" y="130"/>
                      <a:pt x="131" y="132"/>
                    </a:cubicBezTo>
                    <a:cubicBezTo>
                      <a:pt x="128" y="138"/>
                      <a:pt x="109" y="150"/>
                      <a:pt x="103" y="153"/>
                    </a:cubicBezTo>
                    <a:cubicBezTo>
                      <a:pt x="92" y="159"/>
                      <a:pt x="38" y="165"/>
                      <a:pt x="32" y="168"/>
                    </a:cubicBezTo>
                    <a:cubicBezTo>
                      <a:pt x="16" y="171"/>
                      <a:pt x="0" y="165"/>
                      <a:pt x="7" y="174"/>
                    </a:cubicBezTo>
                    <a:cubicBezTo>
                      <a:pt x="14" y="183"/>
                      <a:pt x="52" y="211"/>
                      <a:pt x="76" y="219"/>
                    </a:cubicBezTo>
                    <a:cubicBezTo>
                      <a:pt x="100" y="227"/>
                      <a:pt x="120" y="225"/>
                      <a:pt x="152" y="225"/>
                    </a:cubicBezTo>
                    <a:cubicBezTo>
                      <a:pt x="184" y="225"/>
                      <a:pt x="235" y="229"/>
                      <a:pt x="269" y="222"/>
                    </a:cubicBezTo>
                    <a:cubicBezTo>
                      <a:pt x="288" y="218"/>
                      <a:pt x="336" y="199"/>
                      <a:pt x="355" y="180"/>
                    </a:cubicBezTo>
                    <a:cubicBezTo>
                      <a:pt x="374" y="161"/>
                      <a:pt x="377" y="128"/>
                      <a:pt x="382" y="111"/>
                    </a:cubicBezTo>
                    <a:cubicBezTo>
                      <a:pt x="387" y="94"/>
                      <a:pt x="392" y="86"/>
                      <a:pt x="388" y="78"/>
                    </a:cubicBezTo>
                    <a:cubicBezTo>
                      <a:pt x="384" y="70"/>
                      <a:pt x="365" y="69"/>
                      <a:pt x="359" y="60"/>
                    </a:cubicBezTo>
                    <a:cubicBezTo>
                      <a:pt x="369" y="50"/>
                      <a:pt x="354" y="34"/>
                      <a:pt x="350" y="24"/>
                    </a:cubicBezTo>
                    <a:cubicBezTo>
                      <a:pt x="344" y="14"/>
                      <a:pt x="326" y="5"/>
                      <a:pt x="322" y="0"/>
                    </a:cubicBezTo>
                  </a:path>
                </a:pathLst>
              </a:custGeom>
              <a:solidFill>
                <a:srgbClr val="009900"/>
              </a:solidFill>
              <a:ln>
                <a:noFill/>
              </a:ln>
              <a:effectLst/>
            </p:spPr>
            <p:txBody>
              <a:bodyPr/>
              <a:lstStyle/>
              <a:p>
                <a:pPr>
                  <a:defRPr/>
                </a:pPr>
                <a:endParaRPr lang="fr-FR">
                  <a:solidFill>
                    <a:schemeClr val="accent6"/>
                  </a:solidFill>
                  <a:latin typeface="Arial" panose="020B0604020202020204" pitchFamily="34" charset="0"/>
                  <a:cs typeface="Arial" panose="020B0604020202020204" pitchFamily="34" charset="0"/>
                </a:endParaRPr>
              </a:p>
            </p:txBody>
          </p:sp>
          <p:sp>
            <p:nvSpPr>
              <p:cNvPr id="664677" name="Freeform 101"/>
              <p:cNvSpPr>
                <a:spLocks/>
              </p:cNvSpPr>
              <p:nvPr/>
            </p:nvSpPr>
            <p:spPr bwMode="auto">
              <a:xfrm>
                <a:off x="1805" y="2760"/>
                <a:ext cx="197" cy="60"/>
              </a:xfrm>
              <a:custGeom>
                <a:avLst/>
                <a:gdLst>
                  <a:gd name="T0" fmla="*/ 172 w 172"/>
                  <a:gd name="T1" fmla="*/ 0 h 53"/>
                  <a:gd name="T2" fmla="*/ 135 w 172"/>
                  <a:gd name="T3" fmla="*/ 3 h 53"/>
                  <a:gd name="T4" fmla="*/ 111 w 172"/>
                  <a:gd name="T5" fmla="*/ 10 h 53"/>
                  <a:gd name="T6" fmla="*/ 69 w 172"/>
                  <a:gd name="T7" fmla="*/ 24 h 53"/>
                  <a:gd name="T8" fmla="*/ 39 w 172"/>
                  <a:gd name="T9" fmla="*/ 30 h 53"/>
                  <a:gd name="T10" fmla="*/ 4 w 172"/>
                  <a:gd name="T11" fmla="*/ 43 h 53"/>
                  <a:gd name="T12" fmla="*/ 13 w 172"/>
                  <a:gd name="T13" fmla="*/ 52 h 53"/>
                  <a:gd name="T14" fmla="*/ 45 w 172"/>
                  <a:gd name="T15" fmla="*/ 50 h 53"/>
                  <a:gd name="T16" fmla="*/ 85 w 172"/>
                  <a:gd name="T17" fmla="*/ 52 h 53"/>
                  <a:gd name="T18" fmla="*/ 128 w 172"/>
                  <a:gd name="T19" fmla="*/ 43 h 53"/>
                  <a:gd name="T20" fmla="*/ 164 w 172"/>
                  <a:gd name="T21" fmla="*/ 2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2" h="53">
                    <a:moveTo>
                      <a:pt x="172" y="0"/>
                    </a:moveTo>
                    <a:cubicBezTo>
                      <a:pt x="167" y="7"/>
                      <a:pt x="143" y="1"/>
                      <a:pt x="135" y="3"/>
                    </a:cubicBezTo>
                    <a:cubicBezTo>
                      <a:pt x="132" y="9"/>
                      <a:pt x="117" y="7"/>
                      <a:pt x="111" y="10"/>
                    </a:cubicBezTo>
                    <a:cubicBezTo>
                      <a:pt x="95" y="13"/>
                      <a:pt x="81" y="22"/>
                      <a:pt x="69" y="24"/>
                    </a:cubicBezTo>
                    <a:cubicBezTo>
                      <a:pt x="57" y="27"/>
                      <a:pt x="50" y="27"/>
                      <a:pt x="39" y="30"/>
                    </a:cubicBezTo>
                    <a:cubicBezTo>
                      <a:pt x="28" y="33"/>
                      <a:pt x="8" y="39"/>
                      <a:pt x="4" y="43"/>
                    </a:cubicBezTo>
                    <a:cubicBezTo>
                      <a:pt x="0" y="47"/>
                      <a:pt x="6" y="51"/>
                      <a:pt x="13" y="52"/>
                    </a:cubicBezTo>
                    <a:cubicBezTo>
                      <a:pt x="20" y="53"/>
                      <a:pt x="33" y="50"/>
                      <a:pt x="45" y="50"/>
                    </a:cubicBezTo>
                    <a:cubicBezTo>
                      <a:pt x="57" y="50"/>
                      <a:pt x="71" y="53"/>
                      <a:pt x="85" y="52"/>
                    </a:cubicBezTo>
                    <a:cubicBezTo>
                      <a:pt x="99" y="51"/>
                      <a:pt x="115" y="48"/>
                      <a:pt x="128" y="43"/>
                    </a:cubicBezTo>
                    <a:cubicBezTo>
                      <a:pt x="147" y="39"/>
                      <a:pt x="158" y="26"/>
                      <a:pt x="164" y="23"/>
                    </a:cubicBezTo>
                  </a:path>
                </a:pathLst>
              </a:custGeom>
              <a:solidFill>
                <a:srgbClr val="009900"/>
              </a:solidFill>
              <a:ln>
                <a:noFill/>
              </a:ln>
              <a:effectLst/>
            </p:spPr>
            <p:txBody>
              <a:bodyPr/>
              <a:lstStyle/>
              <a:p>
                <a:pPr>
                  <a:defRPr/>
                </a:pPr>
                <a:endParaRPr lang="fr-FR">
                  <a:solidFill>
                    <a:schemeClr val="accent6"/>
                  </a:solidFill>
                  <a:latin typeface="Arial" panose="020B0604020202020204" pitchFamily="34" charset="0"/>
                  <a:cs typeface="Arial" panose="020B0604020202020204" pitchFamily="34" charset="0"/>
                </a:endParaRPr>
              </a:p>
            </p:txBody>
          </p:sp>
          <p:sp>
            <p:nvSpPr>
              <p:cNvPr id="664678" name="Freeform 102"/>
              <p:cNvSpPr>
                <a:spLocks/>
              </p:cNvSpPr>
              <p:nvPr/>
            </p:nvSpPr>
            <p:spPr bwMode="auto">
              <a:xfrm>
                <a:off x="2237" y="2539"/>
                <a:ext cx="171" cy="177"/>
              </a:xfrm>
              <a:custGeom>
                <a:avLst/>
                <a:gdLst>
                  <a:gd name="T0" fmla="*/ 21 w 161"/>
                  <a:gd name="T1" fmla="*/ 158 h 166"/>
                  <a:gd name="T2" fmla="*/ 32 w 161"/>
                  <a:gd name="T3" fmla="*/ 165 h 166"/>
                  <a:gd name="T4" fmla="*/ 50 w 161"/>
                  <a:gd name="T5" fmla="*/ 150 h 166"/>
                  <a:gd name="T6" fmla="*/ 68 w 161"/>
                  <a:gd name="T7" fmla="*/ 140 h 166"/>
                  <a:gd name="T8" fmla="*/ 85 w 161"/>
                  <a:gd name="T9" fmla="*/ 126 h 166"/>
                  <a:gd name="T10" fmla="*/ 97 w 161"/>
                  <a:gd name="T11" fmla="*/ 95 h 166"/>
                  <a:gd name="T12" fmla="*/ 106 w 161"/>
                  <a:gd name="T13" fmla="*/ 77 h 166"/>
                  <a:gd name="T14" fmla="*/ 121 w 161"/>
                  <a:gd name="T15" fmla="*/ 69 h 166"/>
                  <a:gd name="T16" fmla="*/ 136 w 161"/>
                  <a:gd name="T17" fmla="*/ 53 h 166"/>
                  <a:gd name="T18" fmla="*/ 158 w 161"/>
                  <a:gd name="T19" fmla="*/ 38 h 166"/>
                  <a:gd name="T20" fmla="*/ 157 w 161"/>
                  <a:gd name="T21" fmla="*/ 12 h 166"/>
                  <a:gd name="T22" fmla="*/ 134 w 161"/>
                  <a:gd name="T23" fmla="*/ 4 h 166"/>
                  <a:gd name="T24" fmla="*/ 95 w 161"/>
                  <a:gd name="T25" fmla="*/ 43 h 166"/>
                  <a:gd name="T26" fmla="*/ 71 w 161"/>
                  <a:gd name="T27" fmla="*/ 56 h 166"/>
                  <a:gd name="T28" fmla="*/ 55 w 161"/>
                  <a:gd name="T29" fmla="*/ 99 h 166"/>
                  <a:gd name="T30" fmla="*/ 8 w 161"/>
                  <a:gd name="T31" fmla="*/ 141 h 166"/>
                  <a:gd name="T32" fmla="*/ 9 w 161"/>
                  <a:gd name="T33" fmla="*/ 161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1" h="166">
                    <a:moveTo>
                      <a:pt x="21" y="158"/>
                    </a:moveTo>
                    <a:cubicBezTo>
                      <a:pt x="22" y="158"/>
                      <a:pt x="27" y="166"/>
                      <a:pt x="32" y="165"/>
                    </a:cubicBezTo>
                    <a:cubicBezTo>
                      <a:pt x="37" y="164"/>
                      <a:pt x="44" y="154"/>
                      <a:pt x="50" y="150"/>
                    </a:cubicBezTo>
                    <a:cubicBezTo>
                      <a:pt x="56" y="146"/>
                      <a:pt x="62" y="144"/>
                      <a:pt x="68" y="140"/>
                    </a:cubicBezTo>
                    <a:cubicBezTo>
                      <a:pt x="74" y="136"/>
                      <a:pt x="80" y="134"/>
                      <a:pt x="85" y="126"/>
                    </a:cubicBezTo>
                    <a:cubicBezTo>
                      <a:pt x="90" y="118"/>
                      <a:pt x="94" y="103"/>
                      <a:pt x="97" y="95"/>
                    </a:cubicBezTo>
                    <a:cubicBezTo>
                      <a:pt x="100" y="87"/>
                      <a:pt x="102" y="81"/>
                      <a:pt x="106" y="77"/>
                    </a:cubicBezTo>
                    <a:cubicBezTo>
                      <a:pt x="110" y="73"/>
                      <a:pt x="116" y="73"/>
                      <a:pt x="121" y="69"/>
                    </a:cubicBezTo>
                    <a:cubicBezTo>
                      <a:pt x="126" y="65"/>
                      <a:pt x="130" y="58"/>
                      <a:pt x="136" y="53"/>
                    </a:cubicBezTo>
                    <a:cubicBezTo>
                      <a:pt x="142" y="48"/>
                      <a:pt x="155" y="45"/>
                      <a:pt x="158" y="38"/>
                    </a:cubicBezTo>
                    <a:cubicBezTo>
                      <a:pt x="161" y="31"/>
                      <a:pt x="161" y="18"/>
                      <a:pt x="157" y="12"/>
                    </a:cubicBezTo>
                    <a:cubicBezTo>
                      <a:pt x="154" y="19"/>
                      <a:pt x="141" y="0"/>
                      <a:pt x="134" y="4"/>
                    </a:cubicBezTo>
                    <a:cubicBezTo>
                      <a:pt x="123" y="7"/>
                      <a:pt x="105" y="34"/>
                      <a:pt x="95" y="43"/>
                    </a:cubicBezTo>
                    <a:cubicBezTo>
                      <a:pt x="85" y="53"/>
                      <a:pt x="78" y="47"/>
                      <a:pt x="71" y="56"/>
                    </a:cubicBezTo>
                    <a:cubicBezTo>
                      <a:pt x="64" y="65"/>
                      <a:pt x="65" y="85"/>
                      <a:pt x="55" y="99"/>
                    </a:cubicBezTo>
                    <a:cubicBezTo>
                      <a:pt x="45" y="113"/>
                      <a:pt x="16" y="131"/>
                      <a:pt x="8" y="141"/>
                    </a:cubicBezTo>
                    <a:cubicBezTo>
                      <a:pt x="0" y="152"/>
                      <a:pt x="9" y="158"/>
                      <a:pt x="9" y="161"/>
                    </a:cubicBezTo>
                  </a:path>
                </a:pathLst>
              </a:custGeom>
              <a:solidFill>
                <a:srgbClr val="009900"/>
              </a:solidFill>
              <a:ln>
                <a:noFill/>
              </a:ln>
              <a:effectLst/>
            </p:spPr>
            <p:txBody>
              <a:bodyPr/>
              <a:lstStyle/>
              <a:p>
                <a:pPr>
                  <a:defRPr/>
                </a:pPr>
                <a:endParaRPr lang="fr-FR">
                  <a:solidFill>
                    <a:schemeClr val="accent6"/>
                  </a:solidFill>
                  <a:latin typeface="Arial" panose="020B0604020202020204" pitchFamily="34" charset="0"/>
                  <a:cs typeface="Arial" panose="020B0604020202020204" pitchFamily="34" charset="0"/>
                </a:endParaRPr>
              </a:p>
            </p:txBody>
          </p:sp>
          <p:sp>
            <p:nvSpPr>
              <p:cNvPr id="664679" name="Freeform 103"/>
              <p:cNvSpPr>
                <a:spLocks/>
              </p:cNvSpPr>
              <p:nvPr/>
            </p:nvSpPr>
            <p:spPr bwMode="auto">
              <a:xfrm>
                <a:off x="1425" y="2271"/>
                <a:ext cx="558" cy="319"/>
              </a:xfrm>
              <a:custGeom>
                <a:avLst/>
                <a:gdLst>
                  <a:gd name="T0" fmla="*/ 345 w 524"/>
                  <a:gd name="T1" fmla="*/ 0 h 302"/>
                  <a:gd name="T2" fmla="*/ 291 w 524"/>
                  <a:gd name="T3" fmla="*/ 5 h 302"/>
                  <a:gd name="T4" fmla="*/ 227 w 524"/>
                  <a:gd name="T5" fmla="*/ 21 h 302"/>
                  <a:gd name="T6" fmla="*/ 182 w 524"/>
                  <a:gd name="T7" fmla="*/ 62 h 302"/>
                  <a:gd name="T8" fmla="*/ 96 w 524"/>
                  <a:gd name="T9" fmla="*/ 86 h 302"/>
                  <a:gd name="T10" fmla="*/ 6 w 524"/>
                  <a:gd name="T11" fmla="*/ 135 h 302"/>
                  <a:gd name="T12" fmla="*/ 59 w 524"/>
                  <a:gd name="T13" fmla="*/ 225 h 302"/>
                  <a:gd name="T14" fmla="*/ 128 w 524"/>
                  <a:gd name="T15" fmla="*/ 270 h 302"/>
                  <a:gd name="T16" fmla="*/ 177 w 524"/>
                  <a:gd name="T17" fmla="*/ 290 h 302"/>
                  <a:gd name="T18" fmla="*/ 234 w 524"/>
                  <a:gd name="T19" fmla="*/ 299 h 302"/>
                  <a:gd name="T20" fmla="*/ 321 w 524"/>
                  <a:gd name="T21" fmla="*/ 273 h 302"/>
                  <a:gd name="T22" fmla="*/ 411 w 524"/>
                  <a:gd name="T23" fmla="*/ 275 h 302"/>
                  <a:gd name="T24" fmla="*/ 434 w 524"/>
                  <a:gd name="T25" fmla="*/ 162 h 302"/>
                  <a:gd name="T26" fmla="*/ 471 w 524"/>
                  <a:gd name="T27" fmla="*/ 159 h 302"/>
                  <a:gd name="T28" fmla="*/ 485 w 524"/>
                  <a:gd name="T29" fmla="*/ 111 h 302"/>
                  <a:gd name="T30" fmla="*/ 518 w 524"/>
                  <a:gd name="T31" fmla="*/ 51 h 302"/>
                  <a:gd name="T32" fmla="*/ 449 w 524"/>
                  <a:gd name="T33" fmla="*/ 8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24" h="302">
                    <a:moveTo>
                      <a:pt x="345" y="0"/>
                    </a:moveTo>
                    <a:cubicBezTo>
                      <a:pt x="331" y="4"/>
                      <a:pt x="311" y="1"/>
                      <a:pt x="291" y="5"/>
                    </a:cubicBezTo>
                    <a:cubicBezTo>
                      <a:pt x="271" y="9"/>
                      <a:pt x="245" y="12"/>
                      <a:pt x="227" y="21"/>
                    </a:cubicBezTo>
                    <a:cubicBezTo>
                      <a:pt x="222" y="28"/>
                      <a:pt x="190" y="60"/>
                      <a:pt x="182" y="62"/>
                    </a:cubicBezTo>
                    <a:cubicBezTo>
                      <a:pt x="179" y="68"/>
                      <a:pt x="102" y="83"/>
                      <a:pt x="96" y="86"/>
                    </a:cubicBezTo>
                    <a:cubicBezTo>
                      <a:pt x="85" y="92"/>
                      <a:pt x="12" y="112"/>
                      <a:pt x="6" y="135"/>
                    </a:cubicBezTo>
                    <a:cubicBezTo>
                      <a:pt x="0" y="158"/>
                      <a:pt x="39" y="203"/>
                      <a:pt x="59" y="225"/>
                    </a:cubicBezTo>
                    <a:cubicBezTo>
                      <a:pt x="79" y="247"/>
                      <a:pt x="108" y="259"/>
                      <a:pt x="128" y="270"/>
                    </a:cubicBezTo>
                    <a:cubicBezTo>
                      <a:pt x="148" y="281"/>
                      <a:pt x="159" y="285"/>
                      <a:pt x="177" y="290"/>
                    </a:cubicBezTo>
                    <a:cubicBezTo>
                      <a:pt x="195" y="295"/>
                      <a:pt x="210" y="302"/>
                      <a:pt x="234" y="299"/>
                    </a:cubicBezTo>
                    <a:cubicBezTo>
                      <a:pt x="258" y="296"/>
                      <a:pt x="292" y="277"/>
                      <a:pt x="321" y="273"/>
                    </a:cubicBezTo>
                    <a:cubicBezTo>
                      <a:pt x="340" y="269"/>
                      <a:pt x="392" y="293"/>
                      <a:pt x="411" y="275"/>
                    </a:cubicBezTo>
                    <a:cubicBezTo>
                      <a:pt x="430" y="257"/>
                      <a:pt x="424" y="181"/>
                      <a:pt x="434" y="162"/>
                    </a:cubicBezTo>
                    <a:cubicBezTo>
                      <a:pt x="444" y="143"/>
                      <a:pt x="463" y="167"/>
                      <a:pt x="471" y="159"/>
                    </a:cubicBezTo>
                    <a:cubicBezTo>
                      <a:pt x="479" y="151"/>
                      <a:pt x="477" y="129"/>
                      <a:pt x="485" y="111"/>
                    </a:cubicBezTo>
                    <a:cubicBezTo>
                      <a:pt x="495" y="101"/>
                      <a:pt x="524" y="68"/>
                      <a:pt x="518" y="51"/>
                    </a:cubicBezTo>
                    <a:cubicBezTo>
                      <a:pt x="512" y="34"/>
                      <a:pt x="463" y="17"/>
                      <a:pt x="449" y="8"/>
                    </a:cubicBezTo>
                  </a:path>
                </a:pathLst>
              </a:custGeom>
              <a:solidFill>
                <a:srgbClr val="009900"/>
              </a:solidFill>
              <a:ln>
                <a:noFill/>
              </a:ln>
              <a:effectLst/>
            </p:spPr>
            <p:txBody>
              <a:bodyPr/>
              <a:lstStyle/>
              <a:p>
                <a:pPr>
                  <a:defRPr/>
                </a:pPr>
                <a:endParaRPr lang="fr-FR">
                  <a:solidFill>
                    <a:schemeClr val="accent6"/>
                  </a:solidFill>
                  <a:latin typeface="Arial" panose="020B0604020202020204" pitchFamily="34" charset="0"/>
                  <a:cs typeface="Arial" panose="020B0604020202020204" pitchFamily="34" charset="0"/>
                </a:endParaRPr>
              </a:p>
            </p:txBody>
          </p:sp>
          <p:sp>
            <p:nvSpPr>
              <p:cNvPr id="664680" name="Freeform 104"/>
              <p:cNvSpPr>
                <a:spLocks/>
              </p:cNvSpPr>
              <p:nvPr/>
            </p:nvSpPr>
            <p:spPr bwMode="auto">
              <a:xfrm>
                <a:off x="1685" y="1874"/>
                <a:ext cx="568" cy="243"/>
              </a:xfrm>
              <a:custGeom>
                <a:avLst/>
                <a:gdLst>
                  <a:gd name="T0" fmla="*/ 345 w 535"/>
                  <a:gd name="T1" fmla="*/ 0 h 230"/>
                  <a:gd name="T2" fmla="*/ 291 w 535"/>
                  <a:gd name="T3" fmla="*/ 5 h 230"/>
                  <a:gd name="T4" fmla="*/ 227 w 535"/>
                  <a:gd name="T5" fmla="*/ 21 h 230"/>
                  <a:gd name="T6" fmla="*/ 182 w 535"/>
                  <a:gd name="T7" fmla="*/ 62 h 230"/>
                  <a:gd name="T8" fmla="*/ 96 w 535"/>
                  <a:gd name="T9" fmla="*/ 86 h 230"/>
                  <a:gd name="T10" fmla="*/ 6 w 535"/>
                  <a:gd name="T11" fmla="*/ 135 h 230"/>
                  <a:gd name="T12" fmla="*/ 59 w 535"/>
                  <a:gd name="T13" fmla="*/ 225 h 230"/>
                  <a:gd name="T14" fmla="*/ 141 w 535"/>
                  <a:gd name="T15" fmla="*/ 165 h 230"/>
                  <a:gd name="T16" fmla="*/ 207 w 535"/>
                  <a:gd name="T17" fmla="*/ 171 h 230"/>
                  <a:gd name="T18" fmla="*/ 273 w 535"/>
                  <a:gd name="T19" fmla="*/ 159 h 230"/>
                  <a:gd name="T20" fmla="*/ 285 w 535"/>
                  <a:gd name="T21" fmla="*/ 81 h 230"/>
                  <a:gd name="T22" fmla="*/ 345 w 535"/>
                  <a:gd name="T23" fmla="*/ 69 h 230"/>
                  <a:gd name="T24" fmla="*/ 518 w 535"/>
                  <a:gd name="T25" fmla="*/ 51 h 230"/>
                  <a:gd name="T26" fmla="*/ 449 w 535"/>
                  <a:gd name="T27" fmla="*/ 8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35" h="230">
                    <a:moveTo>
                      <a:pt x="345" y="0"/>
                    </a:moveTo>
                    <a:cubicBezTo>
                      <a:pt x="331" y="4"/>
                      <a:pt x="311" y="1"/>
                      <a:pt x="291" y="5"/>
                    </a:cubicBezTo>
                    <a:cubicBezTo>
                      <a:pt x="271" y="9"/>
                      <a:pt x="245" y="12"/>
                      <a:pt x="227" y="21"/>
                    </a:cubicBezTo>
                    <a:cubicBezTo>
                      <a:pt x="222" y="28"/>
                      <a:pt x="190" y="60"/>
                      <a:pt x="182" y="62"/>
                    </a:cubicBezTo>
                    <a:cubicBezTo>
                      <a:pt x="179" y="68"/>
                      <a:pt x="102" y="83"/>
                      <a:pt x="96" y="86"/>
                    </a:cubicBezTo>
                    <a:cubicBezTo>
                      <a:pt x="85" y="92"/>
                      <a:pt x="12" y="112"/>
                      <a:pt x="6" y="135"/>
                    </a:cubicBezTo>
                    <a:cubicBezTo>
                      <a:pt x="0" y="158"/>
                      <a:pt x="37" y="220"/>
                      <a:pt x="59" y="225"/>
                    </a:cubicBezTo>
                    <a:cubicBezTo>
                      <a:pt x="81" y="230"/>
                      <a:pt x="125" y="156"/>
                      <a:pt x="141" y="165"/>
                    </a:cubicBezTo>
                    <a:cubicBezTo>
                      <a:pt x="166" y="156"/>
                      <a:pt x="185" y="172"/>
                      <a:pt x="207" y="171"/>
                    </a:cubicBezTo>
                    <a:cubicBezTo>
                      <a:pt x="229" y="170"/>
                      <a:pt x="260" y="174"/>
                      <a:pt x="273" y="159"/>
                    </a:cubicBezTo>
                    <a:cubicBezTo>
                      <a:pt x="286" y="144"/>
                      <a:pt x="273" y="96"/>
                      <a:pt x="285" y="81"/>
                    </a:cubicBezTo>
                    <a:cubicBezTo>
                      <a:pt x="297" y="66"/>
                      <a:pt x="306" y="74"/>
                      <a:pt x="345" y="69"/>
                    </a:cubicBezTo>
                    <a:cubicBezTo>
                      <a:pt x="355" y="59"/>
                      <a:pt x="501" y="61"/>
                      <a:pt x="518" y="51"/>
                    </a:cubicBezTo>
                    <a:cubicBezTo>
                      <a:pt x="535" y="41"/>
                      <a:pt x="463" y="17"/>
                      <a:pt x="449" y="8"/>
                    </a:cubicBezTo>
                  </a:path>
                </a:pathLst>
              </a:custGeom>
              <a:solidFill>
                <a:srgbClr val="009900"/>
              </a:solidFill>
              <a:ln>
                <a:noFill/>
              </a:ln>
              <a:effectLst/>
            </p:spPr>
            <p:txBody>
              <a:bodyPr/>
              <a:lstStyle/>
              <a:p>
                <a:pPr>
                  <a:defRPr/>
                </a:pPr>
                <a:endParaRPr lang="fr-FR">
                  <a:solidFill>
                    <a:schemeClr val="accent6"/>
                  </a:solidFill>
                  <a:latin typeface="Arial" panose="020B0604020202020204" pitchFamily="34" charset="0"/>
                  <a:cs typeface="Arial" panose="020B0604020202020204" pitchFamily="34" charset="0"/>
                </a:endParaRPr>
              </a:p>
            </p:txBody>
          </p:sp>
          <p:sp>
            <p:nvSpPr>
              <p:cNvPr id="664681" name="Freeform 105"/>
              <p:cNvSpPr>
                <a:spLocks/>
              </p:cNvSpPr>
              <p:nvPr/>
            </p:nvSpPr>
            <p:spPr bwMode="auto">
              <a:xfrm>
                <a:off x="2780" y="1805"/>
                <a:ext cx="422" cy="290"/>
              </a:xfrm>
              <a:custGeom>
                <a:avLst/>
                <a:gdLst>
                  <a:gd name="T0" fmla="*/ 397 w 397"/>
                  <a:gd name="T1" fmla="*/ 0 h 275"/>
                  <a:gd name="T2" fmla="*/ 295 w 397"/>
                  <a:gd name="T3" fmla="*/ 36 h 275"/>
                  <a:gd name="T4" fmla="*/ 225 w 397"/>
                  <a:gd name="T5" fmla="*/ 126 h 275"/>
                  <a:gd name="T6" fmla="*/ 180 w 397"/>
                  <a:gd name="T7" fmla="*/ 167 h 275"/>
                  <a:gd name="T8" fmla="*/ 94 w 397"/>
                  <a:gd name="T9" fmla="*/ 191 h 275"/>
                  <a:gd name="T10" fmla="*/ 4 w 397"/>
                  <a:gd name="T11" fmla="*/ 240 h 275"/>
                  <a:gd name="T12" fmla="*/ 67 w 397"/>
                  <a:gd name="T13" fmla="*/ 264 h 275"/>
                  <a:gd name="T14" fmla="*/ 139 w 397"/>
                  <a:gd name="T15" fmla="*/ 270 h 275"/>
                  <a:gd name="T16" fmla="*/ 217 w 397"/>
                  <a:gd name="T17" fmla="*/ 234 h 275"/>
                  <a:gd name="T18" fmla="*/ 283 w 397"/>
                  <a:gd name="T19" fmla="*/ 186 h 275"/>
                  <a:gd name="T20" fmla="*/ 391 w 397"/>
                  <a:gd name="T21" fmla="*/ 84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7" h="275">
                    <a:moveTo>
                      <a:pt x="397" y="0"/>
                    </a:moveTo>
                    <a:cubicBezTo>
                      <a:pt x="383" y="4"/>
                      <a:pt x="324" y="15"/>
                      <a:pt x="295" y="36"/>
                    </a:cubicBezTo>
                    <a:cubicBezTo>
                      <a:pt x="266" y="57"/>
                      <a:pt x="244" y="104"/>
                      <a:pt x="225" y="126"/>
                    </a:cubicBezTo>
                    <a:cubicBezTo>
                      <a:pt x="220" y="133"/>
                      <a:pt x="188" y="165"/>
                      <a:pt x="180" y="167"/>
                    </a:cubicBezTo>
                    <a:cubicBezTo>
                      <a:pt x="177" y="173"/>
                      <a:pt x="100" y="188"/>
                      <a:pt x="94" y="191"/>
                    </a:cubicBezTo>
                    <a:cubicBezTo>
                      <a:pt x="83" y="197"/>
                      <a:pt x="10" y="217"/>
                      <a:pt x="4" y="240"/>
                    </a:cubicBezTo>
                    <a:cubicBezTo>
                      <a:pt x="0" y="252"/>
                      <a:pt x="45" y="259"/>
                      <a:pt x="67" y="264"/>
                    </a:cubicBezTo>
                    <a:cubicBezTo>
                      <a:pt x="89" y="269"/>
                      <a:pt x="114" y="275"/>
                      <a:pt x="139" y="270"/>
                    </a:cubicBezTo>
                    <a:cubicBezTo>
                      <a:pt x="164" y="261"/>
                      <a:pt x="193" y="248"/>
                      <a:pt x="217" y="234"/>
                    </a:cubicBezTo>
                    <a:cubicBezTo>
                      <a:pt x="241" y="220"/>
                      <a:pt x="254" y="211"/>
                      <a:pt x="283" y="186"/>
                    </a:cubicBezTo>
                    <a:cubicBezTo>
                      <a:pt x="312" y="161"/>
                      <a:pt x="350" y="114"/>
                      <a:pt x="391" y="84"/>
                    </a:cubicBezTo>
                  </a:path>
                </a:pathLst>
              </a:custGeom>
              <a:solidFill>
                <a:srgbClr val="009900"/>
              </a:solidFill>
              <a:ln>
                <a:noFill/>
              </a:ln>
              <a:effectLst/>
            </p:spPr>
            <p:txBody>
              <a:bodyPr/>
              <a:lstStyle/>
              <a:p>
                <a:pPr>
                  <a:defRPr/>
                </a:pPr>
                <a:endParaRPr lang="fr-FR">
                  <a:solidFill>
                    <a:schemeClr val="accent6"/>
                  </a:solidFill>
                  <a:latin typeface="Arial" panose="020B0604020202020204" pitchFamily="34" charset="0"/>
                  <a:cs typeface="Arial" panose="020B0604020202020204" pitchFamily="34" charset="0"/>
                </a:endParaRPr>
              </a:p>
            </p:txBody>
          </p:sp>
        </p:grpSp>
        <p:sp>
          <p:nvSpPr>
            <p:cNvPr id="664682" name="Text Box 106"/>
            <p:cNvSpPr txBox="1">
              <a:spLocks noChangeArrowheads="1"/>
            </p:cNvSpPr>
            <p:nvPr/>
          </p:nvSpPr>
          <p:spPr bwMode="auto">
            <a:xfrm>
              <a:off x="286" y="3448"/>
              <a:ext cx="2582" cy="288"/>
            </a:xfrm>
            <a:prstGeom prst="rect">
              <a:avLst/>
            </a:prstGeom>
            <a:noFill/>
            <a:ln>
              <a:noFill/>
            </a:ln>
            <a:effectLst/>
          </p:spPr>
          <p:txBody>
            <a:bodyPr>
              <a:spAutoFit/>
            </a:bodyPr>
            <a:lstStyle/>
            <a:p>
              <a:pPr algn="just">
                <a:spcBef>
                  <a:spcPct val="50000"/>
                </a:spcBef>
                <a:defRPr/>
              </a:pPr>
              <a:r>
                <a:rPr lang="fr-FR" sz="1200">
                  <a:solidFill>
                    <a:schemeClr val="accent6"/>
                  </a:solidFill>
                  <a:latin typeface="Arial" panose="020B0604020202020204" pitchFamily="34" charset="0"/>
                  <a:cs typeface="Arial" panose="020B0604020202020204" pitchFamily="34" charset="0"/>
                </a:rPr>
                <a:t>Hydrosystèmes fluviaux (Ward, 1983; Amoros &amp; Petts, 1993) </a:t>
              </a:r>
            </a:p>
          </p:txBody>
        </p:sp>
      </p:grpSp>
      <p:grpSp>
        <p:nvGrpSpPr>
          <p:cNvPr id="6" name="Group 107"/>
          <p:cNvGrpSpPr>
            <a:grpSpLocks/>
          </p:cNvGrpSpPr>
          <p:nvPr/>
        </p:nvGrpSpPr>
        <p:grpSpPr bwMode="auto">
          <a:xfrm>
            <a:off x="2124075" y="2492375"/>
            <a:ext cx="2127250" cy="1668463"/>
            <a:chOff x="592" y="1328"/>
            <a:chExt cx="1340" cy="1051"/>
          </a:xfrm>
        </p:grpSpPr>
        <p:grpSp>
          <p:nvGrpSpPr>
            <p:cNvPr id="7" name="Group 108"/>
            <p:cNvGrpSpPr>
              <a:grpSpLocks/>
            </p:cNvGrpSpPr>
            <p:nvPr/>
          </p:nvGrpSpPr>
          <p:grpSpPr bwMode="auto">
            <a:xfrm>
              <a:off x="1464" y="1462"/>
              <a:ext cx="468" cy="917"/>
              <a:chOff x="4953" y="651"/>
              <a:chExt cx="1086" cy="864"/>
            </a:xfrm>
          </p:grpSpPr>
          <p:sp>
            <p:nvSpPr>
              <p:cNvPr id="664685" name="Line 109"/>
              <p:cNvSpPr>
                <a:spLocks noChangeShapeType="1"/>
              </p:cNvSpPr>
              <p:nvPr/>
            </p:nvSpPr>
            <p:spPr bwMode="auto">
              <a:xfrm flipH="1">
                <a:off x="5299" y="651"/>
                <a:ext cx="740" cy="648"/>
              </a:xfrm>
              <a:prstGeom prst="line">
                <a:avLst/>
              </a:prstGeom>
              <a:noFill/>
              <a:ln w="9525">
                <a:solidFill>
                  <a:schemeClr val="tx2"/>
                </a:solidFill>
                <a:round/>
                <a:headEnd/>
                <a:tailEnd/>
              </a:ln>
              <a:effectLst/>
            </p:spPr>
            <p:txBody>
              <a:bodyPr/>
              <a:lstStyle/>
              <a:p>
                <a:pPr>
                  <a:defRPr/>
                </a:pPr>
                <a:endParaRPr lang="fr-FR">
                  <a:solidFill>
                    <a:schemeClr val="accent6"/>
                  </a:solidFill>
                  <a:latin typeface="Arial" panose="020B0604020202020204" pitchFamily="34" charset="0"/>
                  <a:cs typeface="Arial" panose="020B0604020202020204" pitchFamily="34" charset="0"/>
                </a:endParaRPr>
              </a:p>
            </p:txBody>
          </p:sp>
          <p:sp>
            <p:nvSpPr>
              <p:cNvPr id="664686" name="Line 110"/>
              <p:cNvSpPr>
                <a:spLocks noChangeShapeType="1"/>
              </p:cNvSpPr>
              <p:nvPr/>
            </p:nvSpPr>
            <p:spPr bwMode="auto">
              <a:xfrm>
                <a:off x="4974" y="1455"/>
                <a:ext cx="0" cy="60"/>
              </a:xfrm>
              <a:prstGeom prst="line">
                <a:avLst/>
              </a:prstGeom>
              <a:noFill/>
              <a:ln w="9525">
                <a:solidFill>
                  <a:schemeClr val="tx2"/>
                </a:solidFill>
                <a:round/>
                <a:headEnd/>
                <a:tailEnd/>
              </a:ln>
              <a:effectLst/>
            </p:spPr>
            <p:txBody>
              <a:bodyPr/>
              <a:lstStyle/>
              <a:p>
                <a:pPr>
                  <a:defRPr/>
                </a:pPr>
                <a:endParaRPr lang="fr-FR">
                  <a:solidFill>
                    <a:schemeClr val="accent6"/>
                  </a:solidFill>
                  <a:latin typeface="Arial" panose="020B0604020202020204" pitchFamily="34" charset="0"/>
                  <a:cs typeface="Arial" panose="020B0604020202020204" pitchFamily="34" charset="0"/>
                </a:endParaRPr>
              </a:p>
            </p:txBody>
          </p:sp>
          <p:sp>
            <p:nvSpPr>
              <p:cNvPr id="664687" name="Line 111"/>
              <p:cNvSpPr>
                <a:spLocks noChangeShapeType="1"/>
              </p:cNvSpPr>
              <p:nvPr/>
            </p:nvSpPr>
            <p:spPr bwMode="auto">
              <a:xfrm>
                <a:off x="5334" y="1311"/>
                <a:ext cx="0" cy="63"/>
              </a:xfrm>
              <a:prstGeom prst="line">
                <a:avLst/>
              </a:prstGeom>
              <a:noFill/>
              <a:ln w="9525">
                <a:solidFill>
                  <a:schemeClr val="tx2"/>
                </a:solidFill>
                <a:round/>
                <a:headEnd/>
                <a:tailEnd/>
              </a:ln>
              <a:effectLst/>
            </p:spPr>
            <p:txBody>
              <a:bodyPr/>
              <a:lstStyle/>
              <a:p>
                <a:pPr>
                  <a:defRPr/>
                </a:pPr>
                <a:endParaRPr lang="fr-FR">
                  <a:solidFill>
                    <a:schemeClr val="accent6"/>
                  </a:solidFill>
                  <a:latin typeface="Arial" panose="020B0604020202020204" pitchFamily="34" charset="0"/>
                  <a:cs typeface="Arial" panose="020B0604020202020204" pitchFamily="34" charset="0"/>
                </a:endParaRPr>
              </a:p>
            </p:txBody>
          </p:sp>
          <p:sp>
            <p:nvSpPr>
              <p:cNvPr id="664688" name="Line 112"/>
              <p:cNvSpPr>
                <a:spLocks noChangeShapeType="1"/>
              </p:cNvSpPr>
              <p:nvPr/>
            </p:nvSpPr>
            <p:spPr bwMode="auto">
              <a:xfrm flipV="1">
                <a:off x="4981" y="1374"/>
                <a:ext cx="350" cy="141"/>
              </a:xfrm>
              <a:prstGeom prst="line">
                <a:avLst/>
              </a:prstGeom>
              <a:noFill/>
              <a:ln w="9525">
                <a:solidFill>
                  <a:schemeClr val="tx2"/>
                </a:solidFill>
                <a:round/>
                <a:headEnd/>
                <a:tailEnd/>
              </a:ln>
              <a:effectLst/>
            </p:spPr>
            <p:txBody>
              <a:bodyPr/>
              <a:lstStyle/>
              <a:p>
                <a:pPr>
                  <a:defRPr/>
                </a:pPr>
                <a:endParaRPr lang="fr-FR">
                  <a:solidFill>
                    <a:schemeClr val="accent6"/>
                  </a:solidFill>
                  <a:latin typeface="Arial" panose="020B0604020202020204" pitchFamily="34" charset="0"/>
                  <a:cs typeface="Arial" panose="020B0604020202020204" pitchFamily="34" charset="0"/>
                </a:endParaRPr>
              </a:p>
            </p:txBody>
          </p:sp>
          <p:sp>
            <p:nvSpPr>
              <p:cNvPr id="664689" name="Freeform 113"/>
              <p:cNvSpPr>
                <a:spLocks/>
              </p:cNvSpPr>
              <p:nvPr/>
            </p:nvSpPr>
            <p:spPr bwMode="auto">
              <a:xfrm>
                <a:off x="4953" y="1202"/>
                <a:ext cx="399" cy="275"/>
              </a:xfrm>
              <a:custGeom>
                <a:avLst/>
                <a:gdLst>
                  <a:gd name="T0" fmla="*/ 24 w 399"/>
                  <a:gd name="T1" fmla="*/ 250 h 275"/>
                  <a:gd name="T2" fmla="*/ 57 w 399"/>
                  <a:gd name="T3" fmla="*/ 235 h 275"/>
                  <a:gd name="T4" fmla="*/ 243 w 399"/>
                  <a:gd name="T5" fmla="*/ 160 h 275"/>
                  <a:gd name="T6" fmla="*/ 333 w 399"/>
                  <a:gd name="T7" fmla="*/ 124 h 275"/>
                  <a:gd name="T8" fmla="*/ 369 w 399"/>
                  <a:gd name="T9" fmla="*/ 103 h 275"/>
                  <a:gd name="T10" fmla="*/ 357 w 399"/>
                  <a:gd name="T11" fmla="*/ 94 h 275"/>
                  <a:gd name="T12" fmla="*/ 117 w 399"/>
                  <a:gd name="T13" fmla="*/ 13 h 275"/>
                  <a:gd name="T14" fmla="*/ 93 w 399"/>
                  <a:gd name="T15" fmla="*/ 19 h 275"/>
                  <a:gd name="T16" fmla="*/ 78 w 399"/>
                  <a:gd name="T17" fmla="*/ 52 h 275"/>
                  <a:gd name="T18" fmla="*/ 60 w 399"/>
                  <a:gd name="T19" fmla="*/ 109 h 275"/>
                  <a:gd name="T20" fmla="*/ 24 w 399"/>
                  <a:gd name="T21" fmla="*/ 250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9" h="275">
                    <a:moveTo>
                      <a:pt x="24" y="250"/>
                    </a:moveTo>
                    <a:cubicBezTo>
                      <a:pt x="22" y="275"/>
                      <a:pt x="0" y="259"/>
                      <a:pt x="57" y="235"/>
                    </a:cubicBezTo>
                    <a:cubicBezTo>
                      <a:pt x="93" y="220"/>
                      <a:pt x="197" y="179"/>
                      <a:pt x="243" y="160"/>
                    </a:cubicBezTo>
                    <a:cubicBezTo>
                      <a:pt x="289" y="141"/>
                      <a:pt x="312" y="133"/>
                      <a:pt x="333" y="124"/>
                    </a:cubicBezTo>
                    <a:cubicBezTo>
                      <a:pt x="354" y="115"/>
                      <a:pt x="365" y="108"/>
                      <a:pt x="369" y="103"/>
                    </a:cubicBezTo>
                    <a:cubicBezTo>
                      <a:pt x="373" y="98"/>
                      <a:pt x="399" y="109"/>
                      <a:pt x="357" y="94"/>
                    </a:cubicBezTo>
                    <a:cubicBezTo>
                      <a:pt x="328" y="70"/>
                      <a:pt x="156" y="27"/>
                      <a:pt x="117" y="13"/>
                    </a:cubicBezTo>
                    <a:cubicBezTo>
                      <a:pt x="71" y="0"/>
                      <a:pt x="101" y="5"/>
                      <a:pt x="93" y="19"/>
                    </a:cubicBezTo>
                    <a:cubicBezTo>
                      <a:pt x="87" y="25"/>
                      <a:pt x="83" y="37"/>
                      <a:pt x="78" y="52"/>
                    </a:cubicBezTo>
                    <a:cubicBezTo>
                      <a:pt x="73" y="67"/>
                      <a:pt x="69" y="76"/>
                      <a:pt x="60" y="109"/>
                    </a:cubicBezTo>
                    <a:cubicBezTo>
                      <a:pt x="51" y="142"/>
                      <a:pt x="32" y="221"/>
                      <a:pt x="24" y="250"/>
                    </a:cubicBezTo>
                    <a:close/>
                  </a:path>
                </a:pathLst>
              </a:custGeom>
              <a:solidFill>
                <a:schemeClr val="tx2"/>
              </a:solidFill>
              <a:ln w="9525">
                <a:solidFill>
                  <a:schemeClr val="tx2"/>
                </a:solidFill>
                <a:round/>
                <a:headEnd/>
                <a:tailEnd/>
              </a:ln>
              <a:effectLst/>
            </p:spPr>
            <p:txBody>
              <a:bodyPr/>
              <a:lstStyle/>
              <a:p>
                <a:pPr>
                  <a:defRPr/>
                </a:pPr>
                <a:endParaRPr lang="fr-FR">
                  <a:solidFill>
                    <a:schemeClr val="accent6"/>
                  </a:solidFill>
                  <a:latin typeface="Arial" panose="020B0604020202020204" pitchFamily="34" charset="0"/>
                  <a:cs typeface="Arial" panose="020B0604020202020204" pitchFamily="34" charset="0"/>
                </a:endParaRPr>
              </a:p>
            </p:txBody>
          </p:sp>
          <p:sp>
            <p:nvSpPr>
              <p:cNvPr id="664690" name="Freeform 114"/>
              <p:cNvSpPr>
                <a:spLocks/>
              </p:cNvSpPr>
              <p:nvPr/>
            </p:nvSpPr>
            <p:spPr bwMode="auto">
              <a:xfrm>
                <a:off x="5127" y="651"/>
                <a:ext cx="912" cy="621"/>
              </a:xfrm>
              <a:custGeom>
                <a:avLst/>
                <a:gdLst>
                  <a:gd name="T0" fmla="*/ 913 w 913"/>
                  <a:gd name="T1" fmla="*/ 0 h 621"/>
                  <a:gd name="T2" fmla="*/ 10 w 913"/>
                  <a:gd name="T3" fmla="*/ 567 h 621"/>
                  <a:gd name="T4" fmla="*/ 22 w 913"/>
                  <a:gd name="T5" fmla="*/ 588 h 621"/>
                  <a:gd name="T6" fmla="*/ 103 w 913"/>
                  <a:gd name="T7" fmla="*/ 612 h 621"/>
                  <a:gd name="T8" fmla="*/ 130 w 913"/>
                  <a:gd name="T9" fmla="*/ 621 h 621"/>
                  <a:gd name="T10" fmla="*/ 196 w 913"/>
                  <a:gd name="T11" fmla="*/ 576 h 621"/>
                  <a:gd name="T12" fmla="*/ 235 w 913"/>
                  <a:gd name="T13" fmla="*/ 549 h 621"/>
                  <a:gd name="T14" fmla="*/ 547 w 913"/>
                  <a:gd name="T15" fmla="*/ 297 h 621"/>
                  <a:gd name="T16" fmla="*/ 793 w 913"/>
                  <a:gd name="T17" fmla="*/ 96 h 621"/>
                  <a:gd name="T18" fmla="*/ 913 w 913"/>
                  <a:gd name="T19" fmla="*/ 0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13" h="621">
                    <a:moveTo>
                      <a:pt x="913" y="0"/>
                    </a:moveTo>
                    <a:cubicBezTo>
                      <a:pt x="769" y="88"/>
                      <a:pt x="158" y="469"/>
                      <a:pt x="10" y="567"/>
                    </a:cubicBezTo>
                    <a:cubicBezTo>
                      <a:pt x="0" y="582"/>
                      <a:pt x="1" y="574"/>
                      <a:pt x="22" y="588"/>
                    </a:cubicBezTo>
                    <a:cubicBezTo>
                      <a:pt x="37" y="598"/>
                      <a:pt x="83" y="606"/>
                      <a:pt x="103" y="612"/>
                    </a:cubicBezTo>
                    <a:cubicBezTo>
                      <a:pt x="112" y="615"/>
                      <a:pt x="130" y="621"/>
                      <a:pt x="130" y="621"/>
                    </a:cubicBezTo>
                    <a:cubicBezTo>
                      <a:pt x="158" y="612"/>
                      <a:pt x="170" y="589"/>
                      <a:pt x="196" y="576"/>
                    </a:cubicBezTo>
                    <a:cubicBezTo>
                      <a:pt x="259" y="527"/>
                      <a:pt x="177" y="595"/>
                      <a:pt x="235" y="549"/>
                    </a:cubicBezTo>
                    <a:cubicBezTo>
                      <a:pt x="293" y="503"/>
                      <a:pt x="454" y="373"/>
                      <a:pt x="547" y="297"/>
                    </a:cubicBezTo>
                    <a:cubicBezTo>
                      <a:pt x="640" y="221"/>
                      <a:pt x="732" y="146"/>
                      <a:pt x="793" y="96"/>
                    </a:cubicBezTo>
                    <a:cubicBezTo>
                      <a:pt x="854" y="46"/>
                      <a:pt x="888" y="20"/>
                      <a:pt x="913" y="0"/>
                    </a:cubicBezTo>
                    <a:close/>
                  </a:path>
                </a:pathLst>
              </a:custGeom>
              <a:solidFill>
                <a:schemeClr val="tx2"/>
              </a:solidFill>
              <a:ln w="9525">
                <a:solidFill>
                  <a:schemeClr val="tx2"/>
                </a:solidFill>
                <a:round/>
                <a:headEnd/>
                <a:tailEnd/>
              </a:ln>
              <a:effectLst/>
            </p:spPr>
            <p:txBody>
              <a:bodyPr/>
              <a:lstStyle/>
              <a:p>
                <a:pPr>
                  <a:defRPr/>
                </a:pPr>
                <a:endParaRPr lang="fr-FR">
                  <a:solidFill>
                    <a:schemeClr val="accent6"/>
                  </a:solidFill>
                  <a:latin typeface="Arial" panose="020B0604020202020204" pitchFamily="34" charset="0"/>
                  <a:cs typeface="Arial" panose="020B0604020202020204" pitchFamily="34" charset="0"/>
                </a:endParaRPr>
              </a:p>
            </p:txBody>
          </p:sp>
        </p:grpSp>
        <p:sp>
          <p:nvSpPr>
            <p:cNvPr id="664691" name="Text Box 115"/>
            <p:cNvSpPr txBox="1">
              <a:spLocks noChangeArrowheads="1"/>
            </p:cNvSpPr>
            <p:nvPr/>
          </p:nvSpPr>
          <p:spPr bwMode="auto">
            <a:xfrm>
              <a:off x="592" y="1328"/>
              <a:ext cx="1146" cy="251"/>
            </a:xfrm>
            <a:prstGeom prst="rect">
              <a:avLst/>
            </a:prstGeom>
            <a:solidFill>
              <a:schemeClr val="bg1"/>
            </a:solidFill>
            <a:ln>
              <a:noFill/>
            </a:ln>
            <a:effectLst/>
          </p:spPr>
          <p:txBody>
            <a:bodyPr>
              <a:spAutoFit/>
            </a:bodyPr>
            <a:lstStyle/>
            <a:p>
              <a:pPr>
                <a:spcBef>
                  <a:spcPct val="50000"/>
                </a:spcBef>
                <a:defRPr/>
              </a:pPr>
              <a:r>
                <a:rPr lang="fr-FR" sz="2000">
                  <a:solidFill>
                    <a:schemeClr val="accent6"/>
                  </a:solidFill>
                  <a:latin typeface="Arial" panose="020B0604020202020204" pitchFamily="34" charset="0"/>
                  <a:cs typeface="Arial" panose="020B0604020202020204" pitchFamily="34" charset="0"/>
                </a:rPr>
                <a:t>longitudinaux </a:t>
              </a:r>
            </a:p>
          </p:txBody>
        </p:sp>
      </p:grpSp>
      <p:grpSp>
        <p:nvGrpSpPr>
          <p:cNvPr id="8" name="Group 116"/>
          <p:cNvGrpSpPr>
            <a:grpSpLocks/>
          </p:cNvGrpSpPr>
          <p:nvPr/>
        </p:nvGrpSpPr>
        <p:grpSpPr bwMode="auto">
          <a:xfrm>
            <a:off x="2151063" y="4154488"/>
            <a:ext cx="1636712" cy="874712"/>
            <a:chOff x="1307" y="2183"/>
            <a:chExt cx="798" cy="551"/>
          </a:xfrm>
        </p:grpSpPr>
        <p:grpSp>
          <p:nvGrpSpPr>
            <p:cNvPr id="9" name="Group 117"/>
            <p:cNvGrpSpPr>
              <a:grpSpLocks/>
            </p:cNvGrpSpPr>
            <p:nvPr/>
          </p:nvGrpSpPr>
          <p:grpSpPr bwMode="auto">
            <a:xfrm rot="3276755">
              <a:off x="1269" y="2283"/>
              <a:ext cx="310" cy="229"/>
              <a:chOff x="4953" y="651"/>
              <a:chExt cx="1086" cy="864"/>
            </a:xfrm>
          </p:grpSpPr>
          <p:sp>
            <p:nvSpPr>
              <p:cNvPr id="664694" name="Line 118"/>
              <p:cNvSpPr>
                <a:spLocks noChangeShapeType="1"/>
              </p:cNvSpPr>
              <p:nvPr/>
            </p:nvSpPr>
            <p:spPr bwMode="auto">
              <a:xfrm flipH="1">
                <a:off x="5293" y="658"/>
                <a:ext cx="743" cy="642"/>
              </a:xfrm>
              <a:prstGeom prst="line">
                <a:avLst/>
              </a:prstGeom>
              <a:noFill/>
              <a:ln w="9525">
                <a:solidFill>
                  <a:schemeClr val="tx2"/>
                </a:solidFill>
                <a:round/>
                <a:headEnd/>
                <a:tailEnd/>
              </a:ln>
              <a:effectLst/>
            </p:spPr>
            <p:txBody>
              <a:bodyPr/>
              <a:lstStyle/>
              <a:p>
                <a:pPr>
                  <a:defRPr/>
                </a:pPr>
                <a:endParaRPr lang="fr-FR">
                  <a:solidFill>
                    <a:schemeClr val="accent6"/>
                  </a:solidFill>
                  <a:latin typeface="Arial" panose="020B0604020202020204" pitchFamily="34" charset="0"/>
                  <a:cs typeface="Arial" panose="020B0604020202020204" pitchFamily="34" charset="0"/>
                </a:endParaRPr>
              </a:p>
            </p:txBody>
          </p:sp>
          <p:sp>
            <p:nvSpPr>
              <p:cNvPr id="664695" name="Line 119"/>
              <p:cNvSpPr>
                <a:spLocks noChangeShapeType="1"/>
              </p:cNvSpPr>
              <p:nvPr/>
            </p:nvSpPr>
            <p:spPr bwMode="auto">
              <a:xfrm>
                <a:off x="4973" y="1454"/>
                <a:ext cx="0" cy="58"/>
              </a:xfrm>
              <a:prstGeom prst="line">
                <a:avLst/>
              </a:prstGeom>
              <a:noFill/>
              <a:ln w="9525">
                <a:solidFill>
                  <a:schemeClr val="tx2"/>
                </a:solidFill>
                <a:round/>
                <a:headEnd/>
                <a:tailEnd/>
              </a:ln>
              <a:effectLst/>
            </p:spPr>
            <p:txBody>
              <a:bodyPr/>
              <a:lstStyle/>
              <a:p>
                <a:pPr>
                  <a:defRPr/>
                </a:pPr>
                <a:endParaRPr lang="fr-FR">
                  <a:solidFill>
                    <a:schemeClr val="accent6"/>
                  </a:solidFill>
                  <a:latin typeface="Arial" panose="020B0604020202020204" pitchFamily="34" charset="0"/>
                  <a:cs typeface="Arial" panose="020B0604020202020204" pitchFamily="34" charset="0"/>
                </a:endParaRPr>
              </a:p>
            </p:txBody>
          </p:sp>
          <p:sp>
            <p:nvSpPr>
              <p:cNvPr id="664696" name="Line 120"/>
              <p:cNvSpPr>
                <a:spLocks noChangeShapeType="1"/>
              </p:cNvSpPr>
              <p:nvPr/>
            </p:nvSpPr>
            <p:spPr bwMode="auto">
              <a:xfrm>
                <a:off x="5331" y="1308"/>
                <a:ext cx="0" cy="64"/>
              </a:xfrm>
              <a:prstGeom prst="line">
                <a:avLst/>
              </a:prstGeom>
              <a:noFill/>
              <a:ln w="9525">
                <a:solidFill>
                  <a:schemeClr val="tx2"/>
                </a:solidFill>
                <a:round/>
                <a:headEnd/>
                <a:tailEnd/>
              </a:ln>
              <a:effectLst/>
            </p:spPr>
            <p:txBody>
              <a:bodyPr/>
              <a:lstStyle/>
              <a:p>
                <a:pPr>
                  <a:defRPr/>
                </a:pPr>
                <a:endParaRPr lang="fr-FR">
                  <a:solidFill>
                    <a:schemeClr val="accent6"/>
                  </a:solidFill>
                  <a:latin typeface="Arial" panose="020B0604020202020204" pitchFamily="34" charset="0"/>
                  <a:cs typeface="Arial" panose="020B0604020202020204" pitchFamily="34" charset="0"/>
                </a:endParaRPr>
              </a:p>
            </p:txBody>
          </p:sp>
          <p:sp>
            <p:nvSpPr>
              <p:cNvPr id="664697" name="Line 121"/>
              <p:cNvSpPr>
                <a:spLocks noChangeShapeType="1"/>
              </p:cNvSpPr>
              <p:nvPr/>
            </p:nvSpPr>
            <p:spPr bwMode="auto">
              <a:xfrm flipV="1">
                <a:off x="4981" y="1374"/>
                <a:ext cx="350" cy="140"/>
              </a:xfrm>
              <a:prstGeom prst="line">
                <a:avLst/>
              </a:prstGeom>
              <a:noFill/>
              <a:ln w="9525">
                <a:solidFill>
                  <a:schemeClr val="tx2"/>
                </a:solidFill>
                <a:round/>
                <a:headEnd/>
                <a:tailEnd/>
              </a:ln>
              <a:effectLst/>
            </p:spPr>
            <p:txBody>
              <a:bodyPr/>
              <a:lstStyle/>
              <a:p>
                <a:pPr>
                  <a:defRPr/>
                </a:pPr>
                <a:endParaRPr lang="fr-FR">
                  <a:solidFill>
                    <a:schemeClr val="accent6"/>
                  </a:solidFill>
                  <a:latin typeface="Arial" panose="020B0604020202020204" pitchFamily="34" charset="0"/>
                  <a:cs typeface="Arial" panose="020B0604020202020204" pitchFamily="34" charset="0"/>
                </a:endParaRPr>
              </a:p>
            </p:txBody>
          </p:sp>
          <p:sp>
            <p:nvSpPr>
              <p:cNvPr id="664698" name="Freeform 122"/>
              <p:cNvSpPr>
                <a:spLocks/>
              </p:cNvSpPr>
              <p:nvPr/>
            </p:nvSpPr>
            <p:spPr bwMode="auto">
              <a:xfrm>
                <a:off x="4952" y="1201"/>
                <a:ext cx="399" cy="275"/>
              </a:xfrm>
              <a:custGeom>
                <a:avLst/>
                <a:gdLst>
                  <a:gd name="T0" fmla="*/ 24 w 399"/>
                  <a:gd name="T1" fmla="*/ 250 h 275"/>
                  <a:gd name="T2" fmla="*/ 57 w 399"/>
                  <a:gd name="T3" fmla="*/ 235 h 275"/>
                  <a:gd name="T4" fmla="*/ 243 w 399"/>
                  <a:gd name="T5" fmla="*/ 160 h 275"/>
                  <a:gd name="T6" fmla="*/ 333 w 399"/>
                  <a:gd name="T7" fmla="*/ 124 h 275"/>
                  <a:gd name="T8" fmla="*/ 369 w 399"/>
                  <a:gd name="T9" fmla="*/ 103 h 275"/>
                  <a:gd name="T10" fmla="*/ 357 w 399"/>
                  <a:gd name="T11" fmla="*/ 94 h 275"/>
                  <a:gd name="T12" fmla="*/ 117 w 399"/>
                  <a:gd name="T13" fmla="*/ 13 h 275"/>
                  <a:gd name="T14" fmla="*/ 93 w 399"/>
                  <a:gd name="T15" fmla="*/ 19 h 275"/>
                  <a:gd name="T16" fmla="*/ 78 w 399"/>
                  <a:gd name="T17" fmla="*/ 52 h 275"/>
                  <a:gd name="T18" fmla="*/ 60 w 399"/>
                  <a:gd name="T19" fmla="*/ 109 h 275"/>
                  <a:gd name="T20" fmla="*/ 24 w 399"/>
                  <a:gd name="T21" fmla="*/ 250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9" h="275">
                    <a:moveTo>
                      <a:pt x="24" y="250"/>
                    </a:moveTo>
                    <a:cubicBezTo>
                      <a:pt x="22" y="275"/>
                      <a:pt x="0" y="259"/>
                      <a:pt x="57" y="235"/>
                    </a:cubicBezTo>
                    <a:cubicBezTo>
                      <a:pt x="93" y="220"/>
                      <a:pt x="197" y="179"/>
                      <a:pt x="243" y="160"/>
                    </a:cubicBezTo>
                    <a:cubicBezTo>
                      <a:pt x="289" y="141"/>
                      <a:pt x="312" y="133"/>
                      <a:pt x="333" y="124"/>
                    </a:cubicBezTo>
                    <a:cubicBezTo>
                      <a:pt x="354" y="115"/>
                      <a:pt x="365" y="108"/>
                      <a:pt x="369" y="103"/>
                    </a:cubicBezTo>
                    <a:cubicBezTo>
                      <a:pt x="373" y="98"/>
                      <a:pt x="399" y="109"/>
                      <a:pt x="357" y="94"/>
                    </a:cubicBezTo>
                    <a:cubicBezTo>
                      <a:pt x="328" y="70"/>
                      <a:pt x="156" y="27"/>
                      <a:pt x="117" y="13"/>
                    </a:cubicBezTo>
                    <a:cubicBezTo>
                      <a:pt x="71" y="0"/>
                      <a:pt x="101" y="5"/>
                      <a:pt x="93" y="19"/>
                    </a:cubicBezTo>
                    <a:cubicBezTo>
                      <a:pt x="87" y="25"/>
                      <a:pt x="83" y="37"/>
                      <a:pt x="78" y="52"/>
                    </a:cubicBezTo>
                    <a:cubicBezTo>
                      <a:pt x="73" y="67"/>
                      <a:pt x="69" y="76"/>
                      <a:pt x="60" y="109"/>
                    </a:cubicBezTo>
                    <a:cubicBezTo>
                      <a:pt x="51" y="142"/>
                      <a:pt x="32" y="221"/>
                      <a:pt x="24" y="250"/>
                    </a:cubicBezTo>
                    <a:close/>
                  </a:path>
                </a:pathLst>
              </a:custGeom>
              <a:solidFill>
                <a:schemeClr val="tx2"/>
              </a:solidFill>
              <a:ln w="9525">
                <a:solidFill>
                  <a:schemeClr val="tx2"/>
                </a:solidFill>
                <a:round/>
                <a:headEnd/>
                <a:tailEnd/>
              </a:ln>
              <a:effectLst/>
            </p:spPr>
            <p:txBody>
              <a:bodyPr/>
              <a:lstStyle/>
              <a:p>
                <a:pPr>
                  <a:defRPr/>
                </a:pPr>
                <a:endParaRPr lang="fr-FR">
                  <a:solidFill>
                    <a:schemeClr val="accent6"/>
                  </a:solidFill>
                  <a:latin typeface="Arial" panose="020B0604020202020204" pitchFamily="34" charset="0"/>
                  <a:cs typeface="Arial" panose="020B0604020202020204" pitchFamily="34" charset="0"/>
                </a:endParaRPr>
              </a:p>
            </p:txBody>
          </p:sp>
          <p:sp>
            <p:nvSpPr>
              <p:cNvPr id="664699" name="Freeform 123"/>
              <p:cNvSpPr>
                <a:spLocks/>
              </p:cNvSpPr>
              <p:nvPr/>
            </p:nvSpPr>
            <p:spPr bwMode="auto">
              <a:xfrm>
                <a:off x="5111" y="664"/>
                <a:ext cx="911" cy="607"/>
              </a:xfrm>
              <a:custGeom>
                <a:avLst/>
                <a:gdLst>
                  <a:gd name="T0" fmla="*/ 913 w 913"/>
                  <a:gd name="T1" fmla="*/ 0 h 621"/>
                  <a:gd name="T2" fmla="*/ 10 w 913"/>
                  <a:gd name="T3" fmla="*/ 567 h 621"/>
                  <a:gd name="T4" fmla="*/ 22 w 913"/>
                  <a:gd name="T5" fmla="*/ 588 h 621"/>
                  <a:gd name="T6" fmla="*/ 103 w 913"/>
                  <a:gd name="T7" fmla="*/ 612 h 621"/>
                  <a:gd name="T8" fmla="*/ 130 w 913"/>
                  <a:gd name="T9" fmla="*/ 621 h 621"/>
                  <a:gd name="T10" fmla="*/ 196 w 913"/>
                  <a:gd name="T11" fmla="*/ 576 h 621"/>
                  <a:gd name="T12" fmla="*/ 235 w 913"/>
                  <a:gd name="T13" fmla="*/ 549 h 621"/>
                  <a:gd name="T14" fmla="*/ 547 w 913"/>
                  <a:gd name="T15" fmla="*/ 297 h 621"/>
                  <a:gd name="T16" fmla="*/ 793 w 913"/>
                  <a:gd name="T17" fmla="*/ 96 h 621"/>
                  <a:gd name="T18" fmla="*/ 913 w 913"/>
                  <a:gd name="T19" fmla="*/ 0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13" h="621">
                    <a:moveTo>
                      <a:pt x="913" y="0"/>
                    </a:moveTo>
                    <a:cubicBezTo>
                      <a:pt x="769" y="88"/>
                      <a:pt x="158" y="469"/>
                      <a:pt x="10" y="567"/>
                    </a:cubicBezTo>
                    <a:cubicBezTo>
                      <a:pt x="0" y="582"/>
                      <a:pt x="1" y="574"/>
                      <a:pt x="22" y="588"/>
                    </a:cubicBezTo>
                    <a:cubicBezTo>
                      <a:pt x="37" y="598"/>
                      <a:pt x="83" y="606"/>
                      <a:pt x="103" y="612"/>
                    </a:cubicBezTo>
                    <a:cubicBezTo>
                      <a:pt x="112" y="615"/>
                      <a:pt x="130" y="621"/>
                      <a:pt x="130" y="621"/>
                    </a:cubicBezTo>
                    <a:cubicBezTo>
                      <a:pt x="158" y="612"/>
                      <a:pt x="170" y="589"/>
                      <a:pt x="196" y="576"/>
                    </a:cubicBezTo>
                    <a:cubicBezTo>
                      <a:pt x="259" y="527"/>
                      <a:pt x="177" y="595"/>
                      <a:pt x="235" y="549"/>
                    </a:cubicBezTo>
                    <a:cubicBezTo>
                      <a:pt x="293" y="503"/>
                      <a:pt x="454" y="373"/>
                      <a:pt x="547" y="297"/>
                    </a:cubicBezTo>
                    <a:cubicBezTo>
                      <a:pt x="640" y="221"/>
                      <a:pt x="732" y="146"/>
                      <a:pt x="793" y="96"/>
                    </a:cubicBezTo>
                    <a:cubicBezTo>
                      <a:pt x="854" y="46"/>
                      <a:pt x="888" y="20"/>
                      <a:pt x="913" y="0"/>
                    </a:cubicBezTo>
                    <a:close/>
                  </a:path>
                </a:pathLst>
              </a:custGeom>
              <a:solidFill>
                <a:schemeClr val="tx2"/>
              </a:solidFill>
              <a:ln w="9525">
                <a:solidFill>
                  <a:schemeClr val="tx2"/>
                </a:solidFill>
                <a:round/>
                <a:headEnd/>
                <a:tailEnd/>
              </a:ln>
              <a:effectLst/>
            </p:spPr>
            <p:txBody>
              <a:bodyPr/>
              <a:lstStyle/>
              <a:p>
                <a:pPr>
                  <a:defRPr/>
                </a:pPr>
                <a:endParaRPr lang="fr-FR">
                  <a:solidFill>
                    <a:schemeClr val="accent6"/>
                  </a:solidFill>
                  <a:latin typeface="Arial" panose="020B0604020202020204" pitchFamily="34" charset="0"/>
                  <a:cs typeface="Arial" panose="020B0604020202020204" pitchFamily="34" charset="0"/>
                </a:endParaRPr>
              </a:p>
            </p:txBody>
          </p:sp>
        </p:grpSp>
        <p:grpSp>
          <p:nvGrpSpPr>
            <p:cNvPr id="10" name="Group 124"/>
            <p:cNvGrpSpPr>
              <a:grpSpLocks/>
            </p:cNvGrpSpPr>
            <p:nvPr/>
          </p:nvGrpSpPr>
          <p:grpSpPr bwMode="auto">
            <a:xfrm rot="19462672" flipH="1">
              <a:off x="1307" y="2386"/>
              <a:ext cx="206" cy="348"/>
              <a:chOff x="4953" y="651"/>
              <a:chExt cx="1086" cy="864"/>
            </a:xfrm>
          </p:grpSpPr>
          <p:sp>
            <p:nvSpPr>
              <p:cNvPr id="664701" name="Line 125"/>
              <p:cNvSpPr>
                <a:spLocks noChangeShapeType="1"/>
              </p:cNvSpPr>
              <p:nvPr/>
            </p:nvSpPr>
            <p:spPr bwMode="auto">
              <a:xfrm flipH="1">
                <a:off x="5299" y="643"/>
                <a:ext cx="739" cy="648"/>
              </a:xfrm>
              <a:prstGeom prst="line">
                <a:avLst/>
              </a:prstGeom>
              <a:noFill/>
              <a:ln w="9525">
                <a:solidFill>
                  <a:schemeClr val="tx2"/>
                </a:solidFill>
                <a:round/>
                <a:headEnd/>
                <a:tailEnd/>
              </a:ln>
              <a:effectLst/>
            </p:spPr>
            <p:txBody>
              <a:bodyPr/>
              <a:lstStyle/>
              <a:p>
                <a:pPr>
                  <a:defRPr/>
                </a:pPr>
                <a:endParaRPr lang="fr-FR">
                  <a:solidFill>
                    <a:schemeClr val="accent6"/>
                  </a:solidFill>
                  <a:latin typeface="Arial" panose="020B0604020202020204" pitchFamily="34" charset="0"/>
                  <a:cs typeface="Arial" panose="020B0604020202020204" pitchFamily="34" charset="0"/>
                </a:endParaRPr>
              </a:p>
            </p:txBody>
          </p:sp>
          <p:sp>
            <p:nvSpPr>
              <p:cNvPr id="664702" name="Line 126"/>
              <p:cNvSpPr>
                <a:spLocks noChangeShapeType="1"/>
              </p:cNvSpPr>
              <p:nvPr/>
            </p:nvSpPr>
            <p:spPr bwMode="auto">
              <a:xfrm>
                <a:off x="4974" y="1452"/>
                <a:ext cx="0" cy="62"/>
              </a:xfrm>
              <a:prstGeom prst="line">
                <a:avLst/>
              </a:prstGeom>
              <a:noFill/>
              <a:ln w="9525">
                <a:solidFill>
                  <a:schemeClr val="tx2"/>
                </a:solidFill>
                <a:round/>
                <a:headEnd/>
                <a:tailEnd/>
              </a:ln>
              <a:effectLst/>
            </p:spPr>
            <p:txBody>
              <a:bodyPr/>
              <a:lstStyle/>
              <a:p>
                <a:pPr>
                  <a:defRPr/>
                </a:pPr>
                <a:endParaRPr lang="fr-FR">
                  <a:solidFill>
                    <a:schemeClr val="accent6"/>
                  </a:solidFill>
                  <a:latin typeface="Arial" panose="020B0604020202020204" pitchFamily="34" charset="0"/>
                  <a:cs typeface="Arial" panose="020B0604020202020204" pitchFamily="34" charset="0"/>
                </a:endParaRPr>
              </a:p>
            </p:txBody>
          </p:sp>
          <p:sp>
            <p:nvSpPr>
              <p:cNvPr id="664703" name="Line 127"/>
              <p:cNvSpPr>
                <a:spLocks noChangeShapeType="1"/>
              </p:cNvSpPr>
              <p:nvPr/>
            </p:nvSpPr>
            <p:spPr bwMode="auto">
              <a:xfrm>
                <a:off x="5332" y="1308"/>
                <a:ext cx="0" cy="62"/>
              </a:xfrm>
              <a:prstGeom prst="line">
                <a:avLst/>
              </a:prstGeom>
              <a:noFill/>
              <a:ln w="9525">
                <a:solidFill>
                  <a:schemeClr val="tx2"/>
                </a:solidFill>
                <a:round/>
                <a:headEnd/>
                <a:tailEnd/>
              </a:ln>
              <a:effectLst/>
            </p:spPr>
            <p:txBody>
              <a:bodyPr/>
              <a:lstStyle/>
              <a:p>
                <a:pPr>
                  <a:defRPr/>
                </a:pPr>
                <a:endParaRPr lang="fr-FR">
                  <a:solidFill>
                    <a:schemeClr val="accent6"/>
                  </a:solidFill>
                  <a:latin typeface="Arial" panose="020B0604020202020204" pitchFamily="34" charset="0"/>
                  <a:cs typeface="Arial" panose="020B0604020202020204" pitchFamily="34" charset="0"/>
                </a:endParaRPr>
              </a:p>
            </p:txBody>
          </p:sp>
          <p:sp>
            <p:nvSpPr>
              <p:cNvPr id="664704" name="Line 128"/>
              <p:cNvSpPr>
                <a:spLocks noChangeShapeType="1"/>
              </p:cNvSpPr>
              <p:nvPr/>
            </p:nvSpPr>
            <p:spPr bwMode="auto">
              <a:xfrm flipV="1">
                <a:off x="4996" y="1357"/>
                <a:ext cx="351" cy="144"/>
              </a:xfrm>
              <a:prstGeom prst="line">
                <a:avLst/>
              </a:prstGeom>
              <a:noFill/>
              <a:ln w="9525">
                <a:solidFill>
                  <a:schemeClr val="tx2"/>
                </a:solidFill>
                <a:round/>
                <a:headEnd/>
                <a:tailEnd/>
              </a:ln>
              <a:effectLst/>
            </p:spPr>
            <p:txBody>
              <a:bodyPr/>
              <a:lstStyle/>
              <a:p>
                <a:pPr>
                  <a:defRPr/>
                </a:pPr>
                <a:endParaRPr lang="fr-FR">
                  <a:solidFill>
                    <a:schemeClr val="accent6"/>
                  </a:solidFill>
                  <a:latin typeface="Arial" panose="020B0604020202020204" pitchFamily="34" charset="0"/>
                  <a:cs typeface="Arial" panose="020B0604020202020204" pitchFamily="34" charset="0"/>
                </a:endParaRPr>
              </a:p>
            </p:txBody>
          </p:sp>
          <p:sp>
            <p:nvSpPr>
              <p:cNvPr id="664705" name="Freeform 129"/>
              <p:cNvSpPr>
                <a:spLocks/>
              </p:cNvSpPr>
              <p:nvPr/>
            </p:nvSpPr>
            <p:spPr bwMode="auto">
              <a:xfrm>
                <a:off x="4954" y="1182"/>
                <a:ext cx="396" cy="278"/>
              </a:xfrm>
              <a:custGeom>
                <a:avLst/>
                <a:gdLst>
                  <a:gd name="T0" fmla="*/ 24 w 399"/>
                  <a:gd name="T1" fmla="*/ 250 h 275"/>
                  <a:gd name="T2" fmla="*/ 57 w 399"/>
                  <a:gd name="T3" fmla="*/ 235 h 275"/>
                  <a:gd name="T4" fmla="*/ 243 w 399"/>
                  <a:gd name="T5" fmla="*/ 160 h 275"/>
                  <a:gd name="T6" fmla="*/ 333 w 399"/>
                  <a:gd name="T7" fmla="*/ 124 h 275"/>
                  <a:gd name="T8" fmla="*/ 369 w 399"/>
                  <a:gd name="T9" fmla="*/ 103 h 275"/>
                  <a:gd name="T10" fmla="*/ 357 w 399"/>
                  <a:gd name="T11" fmla="*/ 94 h 275"/>
                  <a:gd name="T12" fmla="*/ 117 w 399"/>
                  <a:gd name="T13" fmla="*/ 13 h 275"/>
                  <a:gd name="T14" fmla="*/ 93 w 399"/>
                  <a:gd name="T15" fmla="*/ 19 h 275"/>
                  <a:gd name="T16" fmla="*/ 78 w 399"/>
                  <a:gd name="T17" fmla="*/ 52 h 275"/>
                  <a:gd name="T18" fmla="*/ 60 w 399"/>
                  <a:gd name="T19" fmla="*/ 109 h 275"/>
                  <a:gd name="T20" fmla="*/ 24 w 399"/>
                  <a:gd name="T21" fmla="*/ 250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9" h="275">
                    <a:moveTo>
                      <a:pt x="24" y="250"/>
                    </a:moveTo>
                    <a:cubicBezTo>
                      <a:pt x="22" y="275"/>
                      <a:pt x="0" y="259"/>
                      <a:pt x="57" y="235"/>
                    </a:cubicBezTo>
                    <a:cubicBezTo>
                      <a:pt x="93" y="220"/>
                      <a:pt x="197" y="179"/>
                      <a:pt x="243" y="160"/>
                    </a:cubicBezTo>
                    <a:cubicBezTo>
                      <a:pt x="289" y="141"/>
                      <a:pt x="312" y="133"/>
                      <a:pt x="333" y="124"/>
                    </a:cubicBezTo>
                    <a:cubicBezTo>
                      <a:pt x="354" y="115"/>
                      <a:pt x="365" y="108"/>
                      <a:pt x="369" y="103"/>
                    </a:cubicBezTo>
                    <a:cubicBezTo>
                      <a:pt x="373" y="98"/>
                      <a:pt x="399" y="109"/>
                      <a:pt x="357" y="94"/>
                    </a:cubicBezTo>
                    <a:cubicBezTo>
                      <a:pt x="328" y="70"/>
                      <a:pt x="156" y="27"/>
                      <a:pt x="117" y="13"/>
                    </a:cubicBezTo>
                    <a:cubicBezTo>
                      <a:pt x="71" y="0"/>
                      <a:pt x="101" y="5"/>
                      <a:pt x="93" y="19"/>
                    </a:cubicBezTo>
                    <a:cubicBezTo>
                      <a:pt x="87" y="25"/>
                      <a:pt x="83" y="37"/>
                      <a:pt x="78" y="52"/>
                    </a:cubicBezTo>
                    <a:cubicBezTo>
                      <a:pt x="73" y="67"/>
                      <a:pt x="69" y="76"/>
                      <a:pt x="60" y="109"/>
                    </a:cubicBezTo>
                    <a:cubicBezTo>
                      <a:pt x="51" y="142"/>
                      <a:pt x="32" y="221"/>
                      <a:pt x="24" y="250"/>
                    </a:cubicBezTo>
                    <a:close/>
                  </a:path>
                </a:pathLst>
              </a:custGeom>
              <a:solidFill>
                <a:schemeClr val="tx2"/>
              </a:solidFill>
              <a:ln w="9525">
                <a:solidFill>
                  <a:schemeClr val="tx2"/>
                </a:solidFill>
                <a:round/>
                <a:headEnd/>
                <a:tailEnd/>
              </a:ln>
              <a:effectLst/>
            </p:spPr>
            <p:txBody>
              <a:bodyPr/>
              <a:lstStyle/>
              <a:p>
                <a:pPr>
                  <a:defRPr/>
                </a:pPr>
                <a:endParaRPr lang="fr-FR">
                  <a:solidFill>
                    <a:schemeClr val="accent6"/>
                  </a:solidFill>
                  <a:latin typeface="Arial" panose="020B0604020202020204" pitchFamily="34" charset="0"/>
                  <a:cs typeface="Arial" panose="020B0604020202020204" pitchFamily="34" charset="0"/>
                </a:endParaRPr>
              </a:p>
            </p:txBody>
          </p:sp>
          <p:sp>
            <p:nvSpPr>
              <p:cNvPr id="664706" name="Freeform 130"/>
              <p:cNvSpPr>
                <a:spLocks/>
              </p:cNvSpPr>
              <p:nvPr/>
            </p:nvSpPr>
            <p:spPr bwMode="auto">
              <a:xfrm>
                <a:off x="5125" y="650"/>
                <a:ext cx="914" cy="621"/>
              </a:xfrm>
              <a:custGeom>
                <a:avLst/>
                <a:gdLst>
                  <a:gd name="T0" fmla="*/ 913 w 913"/>
                  <a:gd name="T1" fmla="*/ 0 h 621"/>
                  <a:gd name="T2" fmla="*/ 10 w 913"/>
                  <a:gd name="T3" fmla="*/ 567 h 621"/>
                  <a:gd name="T4" fmla="*/ 22 w 913"/>
                  <a:gd name="T5" fmla="*/ 588 h 621"/>
                  <a:gd name="T6" fmla="*/ 103 w 913"/>
                  <a:gd name="T7" fmla="*/ 612 h 621"/>
                  <a:gd name="T8" fmla="*/ 130 w 913"/>
                  <a:gd name="T9" fmla="*/ 621 h 621"/>
                  <a:gd name="T10" fmla="*/ 196 w 913"/>
                  <a:gd name="T11" fmla="*/ 576 h 621"/>
                  <a:gd name="T12" fmla="*/ 235 w 913"/>
                  <a:gd name="T13" fmla="*/ 549 h 621"/>
                  <a:gd name="T14" fmla="*/ 547 w 913"/>
                  <a:gd name="T15" fmla="*/ 297 h 621"/>
                  <a:gd name="T16" fmla="*/ 793 w 913"/>
                  <a:gd name="T17" fmla="*/ 96 h 621"/>
                  <a:gd name="T18" fmla="*/ 913 w 913"/>
                  <a:gd name="T19" fmla="*/ 0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13" h="621">
                    <a:moveTo>
                      <a:pt x="913" y="0"/>
                    </a:moveTo>
                    <a:cubicBezTo>
                      <a:pt x="769" y="88"/>
                      <a:pt x="158" y="469"/>
                      <a:pt x="10" y="567"/>
                    </a:cubicBezTo>
                    <a:cubicBezTo>
                      <a:pt x="0" y="582"/>
                      <a:pt x="1" y="574"/>
                      <a:pt x="22" y="588"/>
                    </a:cubicBezTo>
                    <a:cubicBezTo>
                      <a:pt x="37" y="598"/>
                      <a:pt x="83" y="606"/>
                      <a:pt x="103" y="612"/>
                    </a:cubicBezTo>
                    <a:cubicBezTo>
                      <a:pt x="112" y="615"/>
                      <a:pt x="130" y="621"/>
                      <a:pt x="130" y="621"/>
                    </a:cubicBezTo>
                    <a:cubicBezTo>
                      <a:pt x="158" y="612"/>
                      <a:pt x="170" y="589"/>
                      <a:pt x="196" y="576"/>
                    </a:cubicBezTo>
                    <a:cubicBezTo>
                      <a:pt x="259" y="527"/>
                      <a:pt x="177" y="595"/>
                      <a:pt x="235" y="549"/>
                    </a:cubicBezTo>
                    <a:cubicBezTo>
                      <a:pt x="293" y="503"/>
                      <a:pt x="454" y="373"/>
                      <a:pt x="547" y="297"/>
                    </a:cubicBezTo>
                    <a:cubicBezTo>
                      <a:pt x="640" y="221"/>
                      <a:pt x="732" y="146"/>
                      <a:pt x="793" y="96"/>
                    </a:cubicBezTo>
                    <a:cubicBezTo>
                      <a:pt x="854" y="46"/>
                      <a:pt x="888" y="20"/>
                      <a:pt x="913" y="0"/>
                    </a:cubicBezTo>
                    <a:close/>
                  </a:path>
                </a:pathLst>
              </a:custGeom>
              <a:solidFill>
                <a:schemeClr val="tx2"/>
              </a:solidFill>
              <a:ln w="9525">
                <a:solidFill>
                  <a:schemeClr val="tx2"/>
                </a:solidFill>
                <a:round/>
                <a:headEnd/>
                <a:tailEnd/>
              </a:ln>
              <a:effectLst/>
            </p:spPr>
            <p:txBody>
              <a:bodyPr/>
              <a:lstStyle/>
              <a:p>
                <a:pPr>
                  <a:defRPr/>
                </a:pPr>
                <a:endParaRPr lang="fr-FR">
                  <a:solidFill>
                    <a:schemeClr val="accent6"/>
                  </a:solidFill>
                  <a:latin typeface="Arial" panose="020B0604020202020204" pitchFamily="34" charset="0"/>
                  <a:cs typeface="Arial" panose="020B0604020202020204" pitchFamily="34" charset="0"/>
                </a:endParaRPr>
              </a:p>
            </p:txBody>
          </p:sp>
        </p:grpSp>
        <p:grpSp>
          <p:nvGrpSpPr>
            <p:cNvPr id="11" name="Group 131"/>
            <p:cNvGrpSpPr>
              <a:grpSpLocks/>
            </p:cNvGrpSpPr>
            <p:nvPr/>
          </p:nvGrpSpPr>
          <p:grpSpPr bwMode="auto">
            <a:xfrm>
              <a:off x="1798" y="2183"/>
              <a:ext cx="307" cy="288"/>
              <a:chOff x="4200" y="2904"/>
              <a:chExt cx="307" cy="290"/>
            </a:xfrm>
          </p:grpSpPr>
          <p:grpSp>
            <p:nvGrpSpPr>
              <p:cNvPr id="12" name="Group 132"/>
              <p:cNvGrpSpPr>
                <a:grpSpLocks/>
              </p:cNvGrpSpPr>
              <p:nvPr/>
            </p:nvGrpSpPr>
            <p:grpSpPr bwMode="auto">
              <a:xfrm rot="2878463">
                <a:off x="4200" y="3010"/>
                <a:ext cx="184" cy="183"/>
                <a:chOff x="4953" y="651"/>
                <a:chExt cx="1086" cy="864"/>
              </a:xfrm>
            </p:grpSpPr>
            <p:sp>
              <p:nvSpPr>
                <p:cNvPr id="664709" name="Line 133"/>
                <p:cNvSpPr>
                  <a:spLocks noChangeShapeType="1"/>
                </p:cNvSpPr>
                <p:nvPr/>
              </p:nvSpPr>
              <p:spPr bwMode="auto">
                <a:xfrm flipH="1">
                  <a:off x="5283" y="647"/>
                  <a:ext cx="749" cy="650"/>
                </a:xfrm>
                <a:prstGeom prst="line">
                  <a:avLst/>
                </a:prstGeom>
                <a:noFill/>
                <a:ln w="9525">
                  <a:solidFill>
                    <a:schemeClr val="tx2"/>
                  </a:solidFill>
                  <a:round/>
                  <a:headEnd/>
                  <a:tailEnd/>
                </a:ln>
                <a:effectLst/>
              </p:spPr>
              <p:txBody>
                <a:bodyPr/>
                <a:lstStyle/>
                <a:p>
                  <a:pPr>
                    <a:defRPr/>
                  </a:pPr>
                  <a:endParaRPr lang="fr-FR">
                    <a:solidFill>
                      <a:schemeClr val="accent6"/>
                    </a:solidFill>
                    <a:latin typeface="Arial" panose="020B0604020202020204" pitchFamily="34" charset="0"/>
                    <a:cs typeface="Arial" panose="020B0604020202020204" pitchFamily="34" charset="0"/>
                  </a:endParaRPr>
                </a:p>
              </p:txBody>
            </p:sp>
            <p:sp>
              <p:nvSpPr>
                <p:cNvPr id="664710" name="Line 134"/>
                <p:cNvSpPr>
                  <a:spLocks noChangeShapeType="1"/>
                </p:cNvSpPr>
                <p:nvPr/>
              </p:nvSpPr>
              <p:spPr bwMode="auto">
                <a:xfrm>
                  <a:off x="4945" y="1473"/>
                  <a:ext cx="0" cy="58"/>
                </a:xfrm>
                <a:prstGeom prst="line">
                  <a:avLst/>
                </a:prstGeom>
                <a:noFill/>
                <a:ln w="9525">
                  <a:solidFill>
                    <a:schemeClr val="tx2"/>
                  </a:solidFill>
                  <a:round/>
                  <a:headEnd/>
                  <a:tailEnd/>
                </a:ln>
                <a:effectLst/>
              </p:spPr>
              <p:txBody>
                <a:bodyPr/>
                <a:lstStyle/>
                <a:p>
                  <a:pPr>
                    <a:defRPr/>
                  </a:pPr>
                  <a:endParaRPr lang="fr-FR">
                    <a:solidFill>
                      <a:schemeClr val="accent6"/>
                    </a:solidFill>
                    <a:latin typeface="Arial" panose="020B0604020202020204" pitchFamily="34" charset="0"/>
                    <a:cs typeface="Arial" panose="020B0604020202020204" pitchFamily="34" charset="0"/>
                  </a:endParaRPr>
                </a:p>
              </p:txBody>
            </p:sp>
            <p:sp>
              <p:nvSpPr>
                <p:cNvPr id="664711" name="Line 135"/>
                <p:cNvSpPr>
                  <a:spLocks noChangeShapeType="1"/>
                </p:cNvSpPr>
                <p:nvPr/>
              </p:nvSpPr>
              <p:spPr bwMode="auto">
                <a:xfrm>
                  <a:off x="5290" y="1345"/>
                  <a:ext cx="0" cy="62"/>
                </a:xfrm>
                <a:prstGeom prst="line">
                  <a:avLst/>
                </a:prstGeom>
                <a:noFill/>
                <a:ln w="9525">
                  <a:solidFill>
                    <a:schemeClr val="tx2"/>
                  </a:solidFill>
                  <a:round/>
                  <a:headEnd/>
                  <a:tailEnd/>
                </a:ln>
                <a:effectLst/>
              </p:spPr>
              <p:txBody>
                <a:bodyPr/>
                <a:lstStyle/>
                <a:p>
                  <a:pPr>
                    <a:defRPr/>
                  </a:pPr>
                  <a:endParaRPr lang="fr-FR">
                    <a:solidFill>
                      <a:schemeClr val="accent6"/>
                    </a:solidFill>
                    <a:latin typeface="Arial" panose="020B0604020202020204" pitchFamily="34" charset="0"/>
                    <a:cs typeface="Arial" panose="020B0604020202020204" pitchFamily="34" charset="0"/>
                  </a:endParaRPr>
                </a:p>
              </p:txBody>
            </p:sp>
            <p:sp>
              <p:nvSpPr>
                <p:cNvPr id="664712" name="Line 136"/>
                <p:cNvSpPr>
                  <a:spLocks noChangeShapeType="1"/>
                </p:cNvSpPr>
                <p:nvPr/>
              </p:nvSpPr>
              <p:spPr bwMode="auto">
                <a:xfrm flipV="1">
                  <a:off x="4935" y="1408"/>
                  <a:ext cx="357" cy="143"/>
                </a:xfrm>
                <a:prstGeom prst="line">
                  <a:avLst/>
                </a:prstGeom>
                <a:noFill/>
                <a:ln w="9525">
                  <a:solidFill>
                    <a:schemeClr val="tx2"/>
                  </a:solidFill>
                  <a:round/>
                  <a:headEnd/>
                  <a:tailEnd/>
                </a:ln>
                <a:effectLst/>
              </p:spPr>
              <p:txBody>
                <a:bodyPr/>
                <a:lstStyle/>
                <a:p>
                  <a:pPr>
                    <a:defRPr/>
                  </a:pPr>
                  <a:endParaRPr lang="fr-FR">
                    <a:solidFill>
                      <a:schemeClr val="accent6"/>
                    </a:solidFill>
                    <a:latin typeface="Arial" panose="020B0604020202020204" pitchFamily="34" charset="0"/>
                    <a:cs typeface="Arial" panose="020B0604020202020204" pitchFamily="34" charset="0"/>
                  </a:endParaRPr>
                </a:p>
              </p:txBody>
            </p:sp>
            <p:sp>
              <p:nvSpPr>
                <p:cNvPr id="664713" name="Freeform 137"/>
                <p:cNvSpPr>
                  <a:spLocks/>
                </p:cNvSpPr>
                <p:nvPr/>
              </p:nvSpPr>
              <p:spPr bwMode="auto">
                <a:xfrm>
                  <a:off x="4919" y="1219"/>
                  <a:ext cx="398" cy="281"/>
                </a:xfrm>
                <a:custGeom>
                  <a:avLst/>
                  <a:gdLst>
                    <a:gd name="T0" fmla="*/ 24 w 399"/>
                    <a:gd name="T1" fmla="*/ 250 h 275"/>
                    <a:gd name="T2" fmla="*/ 57 w 399"/>
                    <a:gd name="T3" fmla="*/ 235 h 275"/>
                    <a:gd name="T4" fmla="*/ 243 w 399"/>
                    <a:gd name="T5" fmla="*/ 160 h 275"/>
                    <a:gd name="T6" fmla="*/ 333 w 399"/>
                    <a:gd name="T7" fmla="*/ 124 h 275"/>
                    <a:gd name="T8" fmla="*/ 369 w 399"/>
                    <a:gd name="T9" fmla="*/ 103 h 275"/>
                    <a:gd name="T10" fmla="*/ 357 w 399"/>
                    <a:gd name="T11" fmla="*/ 94 h 275"/>
                    <a:gd name="T12" fmla="*/ 117 w 399"/>
                    <a:gd name="T13" fmla="*/ 13 h 275"/>
                    <a:gd name="T14" fmla="*/ 93 w 399"/>
                    <a:gd name="T15" fmla="*/ 19 h 275"/>
                    <a:gd name="T16" fmla="*/ 78 w 399"/>
                    <a:gd name="T17" fmla="*/ 52 h 275"/>
                    <a:gd name="T18" fmla="*/ 60 w 399"/>
                    <a:gd name="T19" fmla="*/ 109 h 275"/>
                    <a:gd name="T20" fmla="*/ 24 w 399"/>
                    <a:gd name="T21" fmla="*/ 250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9" h="275">
                      <a:moveTo>
                        <a:pt x="24" y="250"/>
                      </a:moveTo>
                      <a:cubicBezTo>
                        <a:pt x="22" y="275"/>
                        <a:pt x="0" y="259"/>
                        <a:pt x="57" y="235"/>
                      </a:cubicBezTo>
                      <a:cubicBezTo>
                        <a:pt x="93" y="220"/>
                        <a:pt x="197" y="179"/>
                        <a:pt x="243" y="160"/>
                      </a:cubicBezTo>
                      <a:cubicBezTo>
                        <a:pt x="289" y="141"/>
                        <a:pt x="312" y="133"/>
                        <a:pt x="333" y="124"/>
                      </a:cubicBezTo>
                      <a:cubicBezTo>
                        <a:pt x="354" y="115"/>
                        <a:pt x="365" y="108"/>
                        <a:pt x="369" y="103"/>
                      </a:cubicBezTo>
                      <a:cubicBezTo>
                        <a:pt x="373" y="98"/>
                        <a:pt x="399" y="109"/>
                        <a:pt x="357" y="94"/>
                      </a:cubicBezTo>
                      <a:cubicBezTo>
                        <a:pt x="328" y="70"/>
                        <a:pt x="156" y="27"/>
                        <a:pt x="117" y="13"/>
                      </a:cubicBezTo>
                      <a:cubicBezTo>
                        <a:pt x="71" y="0"/>
                        <a:pt x="101" y="5"/>
                        <a:pt x="93" y="19"/>
                      </a:cubicBezTo>
                      <a:cubicBezTo>
                        <a:pt x="87" y="25"/>
                        <a:pt x="83" y="37"/>
                        <a:pt x="78" y="52"/>
                      </a:cubicBezTo>
                      <a:cubicBezTo>
                        <a:pt x="73" y="67"/>
                        <a:pt x="69" y="76"/>
                        <a:pt x="60" y="109"/>
                      </a:cubicBezTo>
                      <a:cubicBezTo>
                        <a:pt x="51" y="142"/>
                        <a:pt x="32" y="221"/>
                        <a:pt x="24" y="250"/>
                      </a:cubicBezTo>
                      <a:close/>
                    </a:path>
                  </a:pathLst>
                </a:custGeom>
                <a:solidFill>
                  <a:schemeClr val="tx2"/>
                </a:solidFill>
                <a:ln w="9525">
                  <a:solidFill>
                    <a:schemeClr val="tx2"/>
                  </a:solidFill>
                  <a:round/>
                  <a:headEnd/>
                  <a:tailEnd/>
                </a:ln>
                <a:effectLst/>
              </p:spPr>
              <p:txBody>
                <a:bodyPr/>
                <a:lstStyle/>
                <a:p>
                  <a:pPr>
                    <a:defRPr/>
                  </a:pPr>
                  <a:endParaRPr lang="fr-FR">
                    <a:solidFill>
                      <a:schemeClr val="accent6"/>
                    </a:solidFill>
                    <a:latin typeface="Arial" panose="020B0604020202020204" pitchFamily="34" charset="0"/>
                    <a:cs typeface="Arial" panose="020B0604020202020204" pitchFamily="34" charset="0"/>
                  </a:endParaRPr>
                </a:p>
              </p:txBody>
            </p:sp>
            <p:sp>
              <p:nvSpPr>
                <p:cNvPr id="664714" name="Freeform 138"/>
                <p:cNvSpPr>
                  <a:spLocks/>
                </p:cNvSpPr>
                <p:nvPr/>
              </p:nvSpPr>
              <p:spPr bwMode="auto">
                <a:xfrm>
                  <a:off x="5111" y="651"/>
                  <a:ext cx="915" cy="621"/>
                </a:xfrm>
                <a:custGeom>
                  <a:avLst/>
                  <a:gdLst>
                    <a:gd name="T0" fmla="*/ 913 w 913"/>
                    <a:gd name="T1" fmla="*/ 0 h 621"/>
                    <a:gd name="T2" fmla="*/ 10 w 913"/>
                    <a:gd name="T3" fmla="*/ 567 h 621"/>
                    <a:gd name="T4" fmla="*/ 22 w 913"/>
                    <a:gd name="T5" fmla="*/ 588 h 621"/>
                    <a:gd name="T6" fmla="*/ 103 w 913"/>
                    <a:gd name="T7" fmla="*/ 612 h 621"/>
                    <a:gd name="T8" fmla="*/ 130 w 913"/>
                    <a:gd name="T9" fmla="*/ 621 h 621"/>
                    <a:gd name="T10" fmla="*/ 196 w 913"/>
                    <a:gd name="T11" fmla="*/ 576 h 621"/>
                    <a:gd name="T12" fmla="*/ 235 w 913"/>
                    <a:gd name="T13" fmla="*/ 549 h 621"/>
                    <a:gd name="T14" fmla="*/ 547 w 913"/>
                    <a:gd name="T15" fmla="*/ 297 h 621"/>
                    <a:gd name="T16" fmla="*/ 793 w 913"/>
                    <a:gd name="T17" fmla="*/ 96 h 621"/>
                    <a:gd name="T18" fmla="*/ 913 w 913"/>
                    <a:gd name="T19" fmla="*/ 0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13" h="621">
                      <a:moveTo>
                        <a:pt x="913" y="0"/>
                      </a:moveTo>
                      <a:cubicBezTo>
                        <a:pt x="769" y="88"/>
                        <a:pt x="158" y="469"/>
                        <a:pt x="10" y="567"/>
                      </a:cubicBezTo>
                      <a:cubicBezTo>
                        <a:pt x="0" y="582"/>
                        <a:pt x="1" y="574"/>
                        <a:pt x="22" y="588"/>
                      </a:cubicBezTo>
                      <a:cubicBezTo>
                        <a:pt x="37" y="598"/>
                        <a:pt x="83" y="606"/>
                        <a:pt x="103" y="612"/>
                      </a:cubicBezTo>
                      <a:cubicBezTo>
                        <a:pt x="112" y="615"/>
                        <a:pt x="130" y="621"/>
                        <a:pt x="130" y="621"/>
                      </a:cubicBezTo>
                      <a:cubicBezTo>
                        <a:pt x="158" y="612"/>
                        <a:pt x="170" y="589"/>
                        <a:pt x="196" y="576"/>
                      </a:cubicBezTo>
                      <a:cubicBezTo>
                        <a:pt x="259" y="527"/>
                        <a:pt x="177" y="595"/>
                        <a:pt x="235" y="549"/>
                      </a:cubicBezTo>
                      <a:cubicBezTo>
                        <a:pt x="293" y="503"/>
                        <a:pt x="454" y="373"/>
                        <a:pt x="547" y="297"/>
                      </a:cubicBezTo>
                      <a:cubicBezTo>
                        <a:pt x="640" y="221"/>
                        <a:pt x="732" y="146"/>
                        <a:pt x="793" y="96"/>
                      </a:cubicBezTo>
                      <a:cubicBezTo>
                        <a:pt x="854" y="46"/>
                        <a:pt x="888" y="20"/>
                        <a:pt x="913" y="0"/>
                      </a:cubicBezTo>
                      <a:close/>
                    </a:path>
                  </a:pathLst>
                </a:custGeom>
                <a:solidFill>
                  <a:schemeClr val="tx2"/>
                </a:solidFill>
                <a:ln w="9525">
                  <a:solidFill>
                    <a:schemeClr val="tx2"/>
                  </a:solidFill>
                  <a:round/>
                  <a:headEnd/>
                  <a:tailEnd/>
                </a:ln>
                <a:effectLst/>
              </p:spPr>
              <p:txBody>
                <a:bodyPr/>
                <a:lstStyle/>
                <a:p>
                  <a:pPr>
                    <a:defRPr/>
                  </a:pPr>
                  <a:endParaRPr lang="fr-FR">
                    <a:solidFill>
                      <a:schemeClr val="accent6"/>
                    </a:solidFill>
                    <a:latin typeface="Arial" panose="020B0604020202020204" pitchFamily="34" charset="0"/>
                    <a:cs typeface="Arial" panose="020B0604020202020204" pitchFamily="34" charset="0"/>
                  </a:endParaRPr>
                </a:p>
              </p:txBody>
            </p:sp>
          </p:grpSp>
          <p:grpSp>
            <p:nvGrpSpPr>
              <p:cNvPr id="13" name="Group 139"/>
              <p:cNvGrpSpPr>
                <a:grpSpLocks/>
              </p:cNvGrpSpPr>
              <p:nvPr/>
            </p:nvGrpSpPr>
            <p:grpSpPr bwMode="auto">
              <a:xfrm rot="18881532" flipH="1">
                <a:off x="4296" y="2925"/>
                <a:ext cx="232" cy="190"/>
                <a:chOff x="4953" y="651"/>
                <a:chExt cx="1086" cy="864"/>
              </a:xfrm>
            </p:grpSpPr>
            <p:sp>
              <p:nvSpPr>
                <p:cNvPr id="664716" name="Line 140"/>
                <p:cNvSpPr>
                  <a:spLocks noChangeShapeType="1"/>
                </p:cNvSpPr>
                <p:nvPr/>
              </p:nvSpPr>
              <p:spPr bwMode="auto">
                <a:xfrm flipH="1">
                  <a:off x="5280" y="612"/>
                  <a:ext cx="740" cy="662"/>
                </a:xfrm>
                <a:prstGeom prst="line">
                  <a:avLst/>
                </a:prstGeom>
                <a:noFill/>
                <a:ln w="9525">
                  <a:solidFill>
                    <a:schemeClr val="tx2"/>
                  </a:solidFill>
                  <a:round/>
                  <a:headEnd/>
                  <a:tailEnd/>
                </a:ln>
                <a:effectLst/>
              </p:spPr>
              <p:txBody>
                <a:bodyPr/>
                <a:lstStyle/>
                <a:p>
                  <a:pPr>
                    <a:defRPr/>
                  </a:pPr>
                  <a:endParaRPr lang="fr-FR">
                    <a:solidFill>
                      <a:schemeClr val="accent6"/>
                    </a:solidFill>
                    <a:latin typeface="Arial" panose="020B0604020202020204" pitchFamily="34" charset="0"/>
                    <a:cs typeface="Arial" panose="020B0604020202020204" pitchFamily="34" charset="0"/>
                  </a:endParaRPr>
                </a:p>
              </p:txBody>
            </p:sp>
            <p:sp>
              <p:nvSpPr>
                <p:cNvPr id="664717" name="Line 141"/>
                <p:cNvSpPr>
                  <a:spLocks noChangeShapeType="1"/>
                </p:cNvSpPr>
                <p:nvPr/>
              </p:nvSpPr>
              <p:spPr bwMode="auto">
                <a:xfrm>
                  <a:off x="4974" y="1451"/>
                  <a:ext cx="0" cy="60"/>
                </a:xfrm>
                <a:prstGeom prst="line">
                  <a:avLst/>
                </a:prstGeom>
                <a:noFill/>
                <a:ln w="9525">
                  <a:solidFill>
                    <a:schemeClr val="tx2"/>
                  </a:solidFill>
                  <a:round/>
                  <a:headEnd/>
                  <a:tailEnd/>
                </a:ln>
                <a:effectLst/>
              </p:spPr>
              <p:txBody>
                <a:bodyPr/>
                <a:lstStyle/>
                <a:p>
                  <a:pPr>
                    <a:defRPr/>
                  </a:pPr>
                  <a:endParaRPr lang="fr-FR">
                    <a:solidFill>
                      <a:schemeClr val="accent6"/>
                    </a:solidFill>
                    <a:latin typeface="Arial" panose="020B0604020202020204" pitchFamily="34" charset="0"/>
                    <a:cs typeface="Arial" panose="020B0604020202020204" pitchFamily="34" charset="0"/>
                  </a:endParaRPr>
                </a:p>
              </p:txBody>
            </p:sp>
            <p:sp>
              <p:nvSpPr>
                <p:cNvPr id="664718" name="Line 142"/>
                <p:cNvSpPr>
                  <a:spLocks noChangeShapeType="1"/>
                </p:cNvSpPr>
                <p:nvPr/>
              </p:nvSpPr>
              <p:spPr bwMode="auto">
                <a:xfrm>
                  <a:off x="5346" y="1290"/>
                  <a:ext cx="0" cy="60"/>
                </a:xfrm>
                <a:prstGeom prst="line">
                  <a:avLst/>
                </a:prstGeom>
                <a:noFill/>
                <a:ln w="9525">
                  <a:solidFill>
                    <a:schemeClr val="tx2"/>
                  </a:solidFill>
                  <a:round/>
                  <a:headEnd/>
                  <a:tailEnd/>
                </a:ln>
                <a:effectLst/>
              </p:spPr>
              <p:txBody>
                <a:bodyPr/>
                <a:lstStyle/>
                <a:p>
                  <a:pPr>
                    <a:defRPr/>
                  </a:pPr>
                  <a:endParaRPr lang="fr-FR">
                    <a:solidFill>
                      <a:schemeClr val="accent6"/>
                    </a:solidFill>
                    <a:latin typeface="Arial" panose="020B0604020202020204" pitchFamily="34" charset="0"/>
                    <a:cs typeface="Arial" panose="020B0604020202020204" pitchFamily="34" charset="0"/>
                  </a:endParaRPr>
                </a:p>
              </p:txBody>
            </p:sp>
            <p:sp>
              <p:nvSpPr>
                <p:cNvPr id="664719" name="Line 143"/>
                <p:cNvSpPr>
                  <a:spLocks noChangeShapeType="1"/>
                </p:cNvSpPr>
                <p:nvPr/>
              </p:nvSpPr>
              <p:spPr bwMode="auto">
                <a:xfrm flipV="1">
                  <a:off x="4958" y="1350"/>
                  <a:ext cx="344" cy="141"/>
                </a:xfrm>
                <a:prstGeom prst="line">
                  <a:avLst/>
                </a:prstGeom>
                <a:noFill/>
                <a:ln w="9525">
                  <a:solidFill>
                    <a:schemeClr val="tx2"/>
                  </a:solidFill>
                  <a:round/>
                  <a:headEnd/>
                  <a:tailEnd/>
                </a:ln>
                <a:effectLst/>
              </p:spPr>
              <p:txBody>
                <a:bodyPr/>
                <a:lstStyle/>
                <a:p>
                  <a:pPr>
                    <a:defRPr/>
                  </a:pPr>
                  <a:endParaRPr lang="fr-FR">
                    <a:solidFill>
                      <a:schemeClr val="accent6"/>
                    </a:solidFill>
                    <a:latin typeface="Arial" panose="020B0604020202020204" pitchFamily="34" charset="0"/>
                    <a:cs typeface="Arial" panose="020B0604020202020204" pitchFamily="34" charset="0"/>
                  </a:endParaRPr>
                </a:p>
              </p:txBody>
            </p:sp>
            <p:sp>
              <p:nvSpPr>
                <p:cNvPr id="664720" name="Freeform 144"/>
                <p:cNvSpPr>
                  <a:spLocks/>
                </p:cNvSpPr>
                <p:nvPr/>
              </p:nvSpPr>
              <p:spPr bwMode="auto">
                <a:xfrm>
                  <a:off x="4950" y="1177"/>
                  <a:ext cx="396" cy="275"/>
                </a:xfrm>
                <a:custGeom>
                  <a:avLst/>
                  <a:gdLst>
                    <a:gd name="T0" fmla="*/ 24 w 399"/>
                    <a:gd name="T1" fmla="*/ 250 h 275"/>
                    <a:gd name="T2" fmla="*/ 57 w 399"/>
                    <a:gd name="T3" fmla="*/ 235 h 275"/>
                    <a:gd name="T4" fmla="*/ 243 w 399"/>
                    <a:gd name="T5" fmla="*/ 160 h 275"/>
                    <a:gd name="T6" fmla="*/ 333 w 399"/>
                    <a:gd name="T7" fmla="*/ 124 h 275"/>
                    <a:gd name="T8" fmla="*/ 369 w 399"/>
                    <a:gd name="T9" fmla="*/ 103 h 275"/>
                    <a:gd name="T10" fmla="*/ 357 w 399"/>
                    <a:gd name="T11" fmla="*/ 94 h 275"/>
                    <a:gd name="T12" fmla="*/ 117 w 399"/>
                    <a:gd name="T13" fmla="*/ 13 h 275"/>
                    <a:gd name="T14" fmla="*/ 93 w 399"/>
                    <a:gd name="T15" fmla="*/ 19 h 275"/>
                    <a:gd name="T16" fmla="*/ 78 w 399"/>
                    <a:gd name="T17" fmla="*/ 52 h 275"/>
                    <a:gd name="T18" fmla="*/ 60 w 399"/>
                    <a:gd name="T19" fmla="*/ 109 h 275"/>
                    <a:gd name="T20" fmla="*/ 24 w 399"/>
                    <a:gd name="T21" fmla="*/ 250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9" h="275">
                      <a:moveTo>
                        <a:pt x="24" y="250"/>
                      </a:moveTo>
                      <a:cubicBezTo>
                        <a:pt x="22" y="275"/>
                        <a:pt x="0" y="259"/>
                        <a:pt x="57" y="235"/>
                      </a:cubicBezTo>
                      <a:cubicBezTo>
                        <a:pt x="93" y="220"/>
                        <a:pt x="197" y="179"/>
                        <a:pt x="243" y="160"/>
                      </a:cubicBezTo>
                      <a:cubicBezTo>
                        <a:pt x="289" y="141"/>
                        <a:pt x="312" y="133"/>
                        <a:pt x="333" y="124"/>
                      </a:cubicBezTo>
                      <a:cubicBezTo>
                        <a:pt x="354" y="115"/>
                        <a:pt x="365" y="108"/>
                        <a:pt x="369" y="103"/>
                      </a:cubicBezTo>
                      <a:cubicBezTo>
                        <a:pt x="373" y="98"/>
                        <a:pt x="399" y="109"/>
                        <a:pt x="357" y="94"/>
                      </a:cubicBezTo>
                      <a:cubicBezTo>
                        <a:pt x="328" y="70"/>
                        <a:pt x="156" y="27"/>
                        <a:pt x="117" y="13"/>
                      </a:cubicBezTo>
                      <a:cubicBezTo>
                        <a:pt x="71" y="0"/>
                        <a:pt x="101" y="5"/>
                        <a:pt x="93" y="19"/>
                      </a:cubicBezTo>
                      <a:cubicBezTo>
                        <a:pt x="87" y="25"/>
                        <a:pt x="83" y="37"/>
                        <a:pt x="78" y="52"/>
                      </a:cubicBezTo>
                      <a:cubicBezTo>
                        <a:pt x="73" y="67"/>
                        <a:pt x="69" y="76"/>
                        <a:pt x="60" y="109"/>
                      </a:cubicBezTo>
                      <a:cubicBezTo>
                        <a:pt x="51" y="142"/>
                        <a:pt x="32" y="221"/>
                        <a:pt x="24" y="250"/>
                      </a:cubicBezTo>
                      <a:close/>
                    </a:path>
                  </a:pathLst>
                </a:custGeom>
                <a:solidFill>
                  <a:schemeClr val="tx2"/>
                </a:solidFill>
                <a:ln w="9525">
                  <a:solidFill>
                    <a:schemeClr val="tx2"/>
                  </a:solidFill>
                  <a:round/>
                  <a:headEnd/>
                  <a:tailEnd/>
                </a:ln>
                <a:effectLst/>
              </p:spPr>
              <p:txBody>
                <a:bodyPr/>
                <a:lstStyle/>
                <a:p>
                  <a:pPr>
                    <a:defRPr/>
                  </a:pPr>
                  <a:endParaRPr lang="fr-FR">
                    <a:solidFill>
                      <a:schemeClr val="accent6"/>
                    </a:solidFill>
                    <a:latin typeface="Arial" panose="020B0604020202020204" pitchFamily="34" charset="0"/>
                    <a:cs typeface="Arial" panose="020B0604020202020204" pitchFamily="34" charset="0"/>
                  </a:endParaRPr>
                </a:p>
              </p:txBody>
            </p:sp>
            <p:sp>
              <p:nvSpPr>
                <p:cNvPr id="664721" name="Freeform 145"/>
                <p:cNvSpPr>
                  <a:spLocks/>
                </p:cNvSpPr>
                <p:nvPr/>
              </p:nvSpPr>
              <p:spPr bwMode="auto">
                <a:xfrm>
                  <a:off x="5121" y="623"/>
                  <a:ext cx="905" cy="630"/>
                </a:xfrm>
                <a:custGeom>
                  <a:avLst/>
                  <a:gdLst>
                    <a:gd name="T0" fmla="*/ 913 w 913"/>
                    <a:gd name="T1" fmla="*/ 0 h 621"/>
                    <a:gd name="T2" fmla="*/ 10 w 913"/>
                    <a:gd name="T3" fmla="*/ 567 h 621"/>
                    <a:gd name="T4" fmla="*/ 22 w 913"/>
                    <a:gd name="T5" fmla="*/ 588 h 621"/>
                    <a:gd name="T6" fmla="*/ 103 w 913"/>
                    <a:gd name="T7" fmla="*/ 612 h 621"/>
                    <a:gd name="T8" fmla="*/ 130 w 913"/>
                    <a:gd name="T9" fmla="*/ 621 h 621"/>
                    <a:gd name="T10" fmla="*/ 196 w 913"/>
                    <a:gd name="T11" fmla="*/ 576 h 621"/>
                    <a:gd name="T12" fmla="*/ 235 w 913"/>
                    <a:gd name="T13" fmla="*/ 549 h 621"/>
                    <a:gd name="T14" fmla="*/ 547 w 913"/>
                    <a:gd name="T15" fmla="*/ 297 h 621"/>
                    <a:gd name="T16" fmla="*/ 793 w 913"/>
                    <a:gd name="T17" fmla="*/ 96 h 621"/>
                    <a:gd name="T18" fmla="*/ 913 w 913"/>
                    <a:gd name="T19" fmla="*/ 0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13" h="621">
                      <a:moveTo>
                        <a:pt x="913" y="0"/>
                      </a:moveTo>
                      <a:cubicBezTo>
                        <a:pt x="769" y="88"/>
                        <a:pt x="158" y="469"/>
                        <a:pt x="10" y="567"/>
                      </a:cubicBezTo>
                      <a:cubicBezTo>
                        <a:pt x="0" y="582"/>
                        <a:pt x="1" y="574"/>
                        <a:pt x="22" y="588"/>
                      </a:cubicBezTo>
                      <a:cubicBezTo>
                        <a:pt x="37" y="598"/>
                        <a:pt x="83" y="606"/>
                        <a:pt x="103" y="612"/>
                      </a:cubicBezTo>
                      <a:cubicBezTo>
                        <a:pt x="112" y="615"/>
                        <a:pt x="130" y="621"/>
                        <a:pt x="130" y="621"/>
                      </a:cubicBezTo>
                      <a:cubicBezTo>
                        <a:pt x="158" y="612"/>
                        <a:pt x="170" y="589"/>
                        <a:pt x="196" y="576"/>
                      </a:cubicBezTo>
                      <a:cubicBezTo>
                        <a:pt x="259" y="527"/>
                        <a:pt x="177" y="595"/>
                        <a:pt x="235" y="549"/>
                      </a:cubicBezTo>
                      <a:cubicBezTo>
                        <a:pt x="293" y="503"/>
                        <a:pt x="454" y="373"/>
                        <a:pt x="547" y="297"/>
                      </a:cubicBezTo>
                      <a:cubicBezTo>
                        <a:pt x="640" y="221"/>
                        <a:pt x="732" y="146"/>
                        <a:pt x="793" y="96"/>
                      </a:cubicBezTo>
                      <a:cubicBezTo>
                        <a:pt x="854" y="46"/>
                        <a:pt x="888" y="20"/>
                        <a:pt x="913" y="0"/>
                      </a:cubicBezTo>
                      <a:close/>
                    </a:path>
                  </a:pathLst>
                </a:custGeom>
                <a:solidFill>
                  <a:schemeClr val="tx2"/>
                </a:solidFill>
                <a:ln w="9525">
                  <a:solidFill>
                    <a:schemeClr val="tx2"/>
                  </a:solidFill>
                  <a:round/>
                  <a:headEnd/>
                  <a:tailEnd/>
                </a:ln>
                <a:effectLst/>
              </p:spPr>
              <p:txBody>
                <a:bodyPr/>
                <a:lstStyle/>
                <a:p>
                  <a:pPr>
                    <a:defRPr/>
                  </a:pPr>
                  <a:endParaRPr lang="fr-FR">
                    <a:solidFill>
                      <a:schemeClr val="accent6"/>
                    </a:solidFill>
                    <a:latin typeface="Arial" panose="020B0604020202020204" pitchFamily="34" charset="0"/>
                    <a:cs typeface="Arial" panose="020B0604020202020204" pitchFamily="34" charset="0"/>
                  </a:endParaRPr>
                </a:p>
              </p:txBody>
            </p:sp>
          </p:grpSp>
        </p:grpSp>
      </p:grpSp>
      <p:sp>
        <p:nvSpPr>
          <p:cNvPr id="664722" name="Text Box 146"/>
          <p:cNvSpPr txBox="1">
            <a:spLocks noChangeArrowheads="1"/>
          </p:cNvSpPr>
          <p:nvPr/>
        </p:nvSpPr>
        <p:spPr bwMode="auto">
          <a:xfrm>
            <a:off x="684213" y="3784600"/>
            <a:ext cx="1501775" cy="396875"/>
          </a:xfrm>
          <a:prstGeom prst="rect">
            <a:avLst/>
          </a:prstGeom>
          <a:solidFill>
            <a:schemeClr val="bg1"/>
          </a:solidFill>
          <a:ln>
            <a:noFill/>
          </a:ln>
          <a:effectLst/>
        </p:spPr>
        <p:txBody>
          <a:bodyPr>
            <a:spAutoFit/>
          </a:bodyPr>
          <a:lstStyle/>
          <a:p>
            <a:pPr>
              <a:spcBef>
                <a:spcPct val="50000"/>
              </a:spcBef>
              <a:defRPr/>
            </a:pPr>
            <a:r>
              <a:rPr lang="fr-FR" sz="2000">
                <a:solidFill>
                  <a:schemeClr val="accent6"/>
                </a:solidFill>
                <a:latin typeface="Arial" panose="020B0604020202020204" pitchFamily="34" charset="0"/>
                <a:cs typeface="Arial" panose="020B0604020202020204" pitchFamily="34" charset="0"/>
              </a:rPr>
              <a:t>latéraux</a:t>
            </a:r>
          </a:p>
        </p:txBody>
      </p:sp>
      <p:grpSp>
        <p:nvGrpSpPr>
          <p:cNvPr id="14" name="Group 147"/>
          <p:cNvGrpSpPr>
            <a:grpSpLocks/>
          </p:cNvGrpSpPr>
          <p:nvPr/>
        </p:nvGrpSpPr>
        <p:grpSpPr bwMode="auto">
          <a:xfrm>
            <a:off x="1908175" y="4941888"/>
            <a:ext cx="174625" cy="458787"/>
            <a:chOff x="1326" y="2580"/>
            <a:chExt cx="84" cy="246"/>
          </a:xfrm>
        </p:grpSpPr>
        <p:sp>
          <p:nvSpPr>
            <p:cNvPr id="664724" name="Line 148"/>
            <p:cNvSpPr>
              <a:spLocks noChangeShapeType="1"/>
            </p:cNvSpPr>
            <p:nvPr/>
          </p:nvSpPr>
          <p:spPr bwMode="auto">
            <a:xfrm>
              <a:off x="1326" y="2592"/>
              <a:ext cx="0" cy="234"/>
            </a:xfrm>
            <a:prstGeom prst="line">
              <a:avLst/>
            </a:prstGeom>
            <a:noFill/>
            <a:ln w="9525">
              <a:solidFill>
                <a:schemeClr val="tx2"/>
              </a:solidFill>
              <a:round/>
              <a:headEnd/>
              <a:tailEnd type="triangle" w="med" len="med"/>
            </a:ln>
            <a:effectLst/>
          </p:spPr>
          <p:txBody>
            <a:bodyPr/>
            <a:lstStyle/>
            <a:p>
              <a:pPr>
                <a:defRPr/>
              </a:pPr>
              <a:endParaRPr lang="fr-FR">
                <a:solidFill>
                  <a:schemeClr val="accent6"/>
                </a:solidFill>
                <a:latin typeface="Arial" panose="020B0604020202020204" pitchFamily="34" charset="0"/>
                <a:cs typeface="Arial" panose="020B0604020202020204" pitchFamily="34" charset="0"/>
              </a:endParaRPr>
            </a:p>
          </p:txBody>
        </p:sp>
        <p:sp>
          <p:nvSpPr>
            <p:cNvPr id="664725" name="Line 149"/>
            <p:cNvSpPr>
              <a:spLocks noChangeShapeType="1"/>
            </p:cNvSpPr>
            <p:nvPr/>
          </p:nvSpPr>
          <p:spPr bwMode="auto">
            <a:xfrm flipV="1">
              <a:off x="1410" y="2580"/>
              <a:ext cx="0" cy="234"/>
            </a:xfrm>
            <a:prstGeom prst="line">
              <a:avLst/>
            </a:prstGeom>
            <a:noFill/>
            <a:ln w="9525">
              <a:solidFill>
                <a:schemeClr val="tx2"/>
              </a:solidFill>
              <a:round/>
              <a:headEnd/>
              <a:tailEnd type="triangle" w="med" len="med"/>
            </a:ln>
            <a:effectLst/>
          </p:spPr>
          <p:txBody>
            <a:bodyPr/>
            <a:lstStyle/>
            <a:p>
              <a:pPr>
                <a:defRPr/>
              </a:pPr>
              <a:endParaRPr lang="fr-FR">
                <a:solidFill>
                  <a:schemeClr val="accent6"/>
                </a:solidFill>
                <a:latin typeface="Arial" panose="020B0604020202020204" pitchFamily="34" charset="0"/>
                <a:cs typeface="Arial" panose="020B0604020202020204" pitchFamily="34" charset="0"/>
              </a:endParaRPr>
            </a:p>
          </p:txBody>
        </p:sp>
      </p:grpSp>
      <p:grpSp>
        <p:nvGrpSpPr>
          <p:cNvPr id="15" name="Group 150"/>
          <p:cNvGrpSpPr>
            <a:grpSpLocks/>
          </p:cNvGrpSpPr>
          <p:nvPr/>
        </p:nvGrpSpPr>
        <p:grpSpPr bwMode="auto">
          <a:xfrm>
            <a:off x="3348038" y="5300663"/>
            <a:ext cx="149225" cy="312737"/>
            <a:chOff x="2682" y="2664"/>
            <a:chExt cx="84" cy="246"/>
          </a:xfrm>
        </p:grpSpPr>
        <p:sp>
          <p:nvSpPr>
            <p:cNvPr id="664727" name="Line 151"/>
            <p:cNvSpPr>
              <a:spLocks noChangeShapeType="1"/>
            </p:cNvSpPr>
            <p:nvPr/>
          </p:nvSpPr>
          <p:spPr bwMode="auto">
            <a:xfrm>
              <a:off x="2682" y="2676"/>
              <a:ext cx="0" cy="234"/>
            </a:xfrm>
            <a:prstGeom prst="line">
              <a:avLst/>
            </a:prstGeom>
            <a:noFill/>
            <a:ln w="9525">
              <a:solidFill>
                <a:schemeClr val="tx2"/>
              </a:solidFill>
              <a:round/>
              <a:headEnd/>
              <a:tailEnd type="triangle" w="med" len="med"/>
            </a:ln>
            <a:effectLst/>
          </p:spPr>
          <p:txBody>
            <a:bodyPr/>
            <a:lstStyle/>
            <a:p>
              <a:pPr>
                <a:defRPr/>
              </a:pPr>
              <a:endParaRPr lang="fr-FR">
                <a:solidFill>
                  <a:schemeClr val="accent6"/>
                </a:solidFill>
                <a:latin typeface="Arial" panose="020B0604020202020204" pitchFamily="34" charset="0"/>
                <a:cs typeface="Arial" panose="020B0604020202020204" pitchFamily="34" charset="0"/>
              </a:endParaRPr>
            </a:p>
          </p:txBody>
        </p:sp>
        <p:sp>
          <p:nvSpPr>
            <p:cNvPr id="664728" name="Line 152"/>
            <p:cNvSpPr>
              <a:spLocks noChangeShapeType="1"/>
            </p:cNvSpPr>
            <p:nvPr/>
          </p:nvSpPr>
          <p:spPr bwMode="auto">
            <a:xfrm flipV="1">
              <a:off x="2766" y="2664"/>
              <a:ext cx="0" cy="234"/>
            </a:xfrm>
            <a:prstGeom prst="line">
              <a:avLst/>
            </a:prstGeom>
            <a:noFill/>
            <a:ln w="9525">
              <a:solidFill>
                <a:schemeClr val="tx2"/>
              </a:solidFill>
              <a:round/>
              <a:headEnd/>
              <a:tailEnd type="triangle" w="med" len="med"/>
            </a:ln>
            <a:effectLst/>
          </p:spPr>
          <p:txBody>
            <a:bodyPr/>
            <a:lstStyle/>
            <a:p>
              <a:pPr>
                <a:defRPr/>
              </a:pPr>
              <a:endParaRPr lang="fr-FR">
                <a:solidFill>
                  <a:schemeClr val="accent6"/>
                </a:solidFill>
                <a:latin typeface="Arial" panose="020B0604020202020204" pitchFamily="34" charset="0"/>
                <a:cs typeface="Arial" panose="020B0604020202020204" pitchFamily="34" charset="0"/>
              </a:endParaRPr>
            </a:p>
          </p:txBody>
        </p:sp>
      </p:grpSp>
      <p:grpSp>
        <p:nvGrpSpPr>
          <p:cNvPr id="16" name="Group 153"/>
          <p:cNvGrpSpPr>
            <a:grpSpLocks/>
          </p:cNvGrpSpPr>
          <p:nvPr/>
        </p:nvGrpSpPr>
        <p:grpSpPr bwMode="auto">
          <a:xfrm flipH="1">
            <a:off x="2339975" y="5300663"/>
            <a:ext cx="144463" cy="323850"/>
            <a:chOff x="1878" y="2670"/>
            <a:chExt cx="84" cy="174"/>
          </a:xfrm>
        </p:grpSpPr>
        <p:sp>
          <p:nvSpPr>
            <p:cNvPr id="664730" name="Line 154"/>
            <p:cNvSpPr>
              <a:spLocks noChangeShapeType="1"/>
            </p:cNvSpPr>
            <p:nvPr/>
          </p:nvSpPr>
          <p:spPr bwMode="auto">
            <a:xfrm>
              <a:off x="1878" y="2670"/>
              <a:ext cx="0" cy="174"/>
            </a:xfrm>
            <a:prstGeom prst="line">
              <a:avLst/>
            </a:prstGeom>
            <a:noFill/>
            <a:ln w="9525">
              <a:solidFill>
                <a:schemeClr val="tx2"/>
              </a:solidFill>
              <a:round/>
              <a:headEnd/>
              <a:tailEnd type="triangle" w="med" len="med"/>
            </a:ln>
            <a:effectLst/>
          </p:spPr>
          <p:txBody>
            <a:bodyPr/>
            <a:lstStyle/>
            <a:p>
              <a:pPr>
                <a:defRPr/>
              </a:pPr>
              <a:endParaRPr lang="fr-FR">
                <a:solidFill>
                  <a:schemeClr val="accent6"/>
                </a:solidFill>
                <a:latin typeface="Arial" panose="020B0604020202020204" pitchFamily="34" charset="0"/>
                <a:cs typeface="Arial" panose="020B0604020202020204" pitchFamily="34" charset="0"/>
              </a:endParaRPr>
            </a:p>
          </p:txBody>
        </p:sp>
        <p:sp>
          <p:nvSpPr>
            <p:cNvPr id="664731" name="Line 155"/>
            <p:cNvSpPr>
              <a:spLocks noChangeShapeType="1"/>
            </p:cNvSpPr>
            <p:nvPr/>
          </p:nvSpPr>
          <p:spPr bwMode="auto">
            <a:xfrm flipV="1">
              <a:off x="1962" y="2670"/>
              <a:ext cx="0" cy="162"/>
            </a:xfrm>
            <a:prstGeom prst="line">
              <a:avLst/>
            </a:prstGeom>
            <a:noFill/>
            <a:ln w="9525">
              <a:solidFill>
                <a:schemeClr val="tx2"/>
              </a:solidFill>
              <a:round/>
              <a:headEnd/>
              <a:tailEnd type="triangle" w="med" len="med"/>
            </a:ln>
            <a:effectLst/>
          </p:spPr>
          <p:txBody>
            <a:bodyPr/>
            <a:lstStyle/>
            <a:p>
              <a:pPr>
                <a:defRPr/>
              </a:pPr>
              <a:endParaRPr lang="fr-FR">
                <a:solidFill>
                  <a:schemeClr val="accent6"/>
                </a:solidFill>
                <a:latin typeface="Arial" panose="020B0604020202020204" pitchFamily="34" charset="0"/>
                <a:cs typeface="Arial" panose="020B0604020202020204" pitchFamily="34" charset="0"/>
              </a:endParaRPr>
            </a:p>
          </p:txBody>
        </p:sp>
      </p:grpSp>
      <p:sp>
        <p:nvSpPr>
          <p:cNvPr id="664732" name="Text Box 156"/>
          <p:cNvSpPr txBox="1">
            <a:spLocks noChangeArrowheads="1"/>
          </p:cNvSpPr>
          <p:nvPr/>
        </p:nvSpPr>
        <p:spPr bwMode="auto">
          <a:xfrm>
            <a:off x="2862263" y="5718175"/>
            <a:ext cx="2141537" cy="396875"/>
          </a:xfrm>
          <a:prstGeom prst="rect">
            <a:avLst/>
          </a:prstGeom>
          <a:noFill/>
          <a:ln>
            <a:noFill/>
          </a:ln>
          <a:effectLst/>
        </p:spPr>
        <p:txBody>
          <a:bodyPr>
            <a:spAutoFit/>
          </a:bodyPr>
          <a:lstStyle/>
          <a:p>
            <a:pPr>
              <a:spcBef>
                <a:spcPct val="50000"/>
              </a:spcBef>
              <a:defRPr/>
            </a:pPr>
            <a:r>
              <a:rPr lang="fr-FR" sz="2000">
                <a:solidFill>
                  <a:schemeClr val="accent6"/>
                </a:solidFill>
                <a:latin typeface="Arial" panose="020B0604020202020204" pitchFamily="34" charset="0"/>
                <a:cs typeface="Arial" panose="020B0604020202020204" pitchFamily="34" charset="0"/>
              </a:rPr>
              <a:t>verticaux</a:t>
            </a:r>
          </a:p>
        </p:txBody>
      </p:sp>
      <p:sp>
        <p:nvSpPr>
          <p:cNvPr id="664733" name="Text Box 157"/>
          <p:cNvSpPr txBox="1">
            <a:spLocks noChangeArrowheads="1"/>
          </p:cNvSpPr>
          <p:nvPr/>
        </p:nvSpPr>
        <p:spPr bwMode="auto">
          <a:xfrm>
            <a:off x="5580112" y="4149725"/>
            <a:ext cx="3159076" cy="1938992"/>
          </a:xfrm>
          <a:prstGeom prst="rect">
            <a:avLst/>
          </a:prstGeom>
          <a:noFill/>
          <a:ln>
            <a:noFill/>
          </a:ln>
          <a:effectLst/>
        </p:spPr>
        <p:txBody>
          <a:bodyPr wrap="square">
            <a:spAutoFit/>
          </a:bodyPr>
          <a:lstStyle/>
          <a:p>
            <a:pPr>
              <a:defRPr/>
            </a:pPr>
            <a:r>
              <a:rPr lang="fr-FR" sz="2400" dirty="0">
                <a:solidFill>
                  <a:schemeClr val="accent6"/>
                </a:solidFill>
                <a:latin typeface="Arial" panose="020B0604020202020204" pitchFamily="34" charset="0"/>
                <a:cs typeface="Arial" panose="020B0604020202020204" pitchFamily="34" charset="0"/>
              </a:rPr>
              <a:t>Il correspond à la totalité </a:t>
            </a:r>
          </a:p>
          <a:p>
            <a:pPr>
              <a:defRPr/>
            </a:pPr>
            <a:r>
              <a:rPr lang="fr-FR" sz="2400" dirty="0">
                <a:solidFill>
                  <a:schemeClr val="accent6"/>
                </a:solidFill>
                <a:latin typeface="Arial" panose="020B0604020202020204" pitchFamily="34" charset="0"/>
                <a:cs typeface="Arial" panose="020B0604020202020204" pitchFamily="34" charset="0"/>
              </a:rPr>
              <a:t>de l’aire de capture </a:t>
            </a:r>
          </a:p>
          <a:p>
            <a:pPr>
              <a:defRPr/>
            </a:pPr>
            <a:r>
              <a:rPr lang="fr-FR" sz="2400" dirty="0">
                <a:solidFill>
                  <a:schemeClr val="accent6"/>
                </a:solidFill>
                <a:latin typeface="Arial" panose="020B0604020202020204" pitchFamily="34" charset="0"/>
                <a:cs typeface="Arial" panose="020B0604020202020204" pitchFamily="34" charset="0"/>
              </a:rPr>
              <a:t>et de drainage </a:t>
            </a:r>
          </a:p>
          <a:p>
            <a:pPr>
              <a:defRPr/>
            </a:pPr>
            <a:r>
              <a:rPr lang="fr-FR" sz="2400" dirty="0">
                <a:solidFill>
                  <a:schemeClr val="accent6"/>
                </a:solidFill>
                <a:latin typeface="Arial" panose="020B0604020202020204" pitchFamily="34" charset="0"/>
                <a:cs typeface="Arial" panose="020B0604020202020204" pitchFamily="34" charset="0"/>
              </a:rPr>
              <a:t>des précipitations</a:t>
            </a:r>
          </a:p>
        </p:txBody>
      </p:sp>
      <p:sp>
        <p:nvSpPr>
          <p:cNvPr id="664734" name="Text Box 158"/>
          <p:cNvSpPr txBox="1">
            <a:spLocks noChangeArrowheads="1"/>
          </p:cNvSpPr>
          <p:nvPr/>
        </p:nvSpPr>
        <p:spPr bwMode="auto">
          <a:xfrm>
            <a:off x="539750" y="1635125"/>
            <a:ext cx="7306808" cy="461665"/>
          </a:xfrm>
          <a:prstGeom prst="rect">
            <a:avLst/>
          </a:prstGeom>
          <a:noFill/>
          <a:ln>
            <a:noFill/>
          </a:ln>
          <a:effectLst/>
        </p:spPr>
        <p:txBody>
          <a:bodyPr wrap="none">
            <a:spAutoFit/>
          </a:bodyPr>
          <a:lstStyle/>
          <a:p>
            <a:pPr>
              <a:defRPr/>
            </a:pPr>
            <a:r>
              <a:rPr lang="fr-FR" sz="2400">
                <a:solidFill>
                  <a:schemeClr val="accent6"/>
                </a:solidFill>
                <a:latin typeface="Arial" panose="020B0604020202020204" pitchFamily="34" charset="0"/>
                <a:cs typeface="Arial" panose="020B0604020202020204" pitchFamily="34" charset="0"/>
              </a:rPr>
              <a:t>Le bassin versant est le territoire de gestion de l’eau</a:t>
            </a:r>
          </a:p>
        </p:txBody>
      </p:sp>
    </p:spTree>
    <p:extLst>
      <p:ext uri="{BB962C8B-B14F-4D97-AF65-F5344CB8AC3E}">
        <p14:creationId xmlns:p14="http://schemas.microsoft.com/office/powerpoint/2010/main" val="21999998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1" y="188640"/>
            <a:ext cx="9164542" cy="584775"/>
          </a:xfrm>
          <a:prstGeom prst="rect">
            <a:avLst/>
          </a:prstGeom>
        </p:spPr>
        <p:txBody>
          <a:bodyPr wrap="square">
            <a:spAutoFit/>
          </a:bodyPr>
          <a:lstStyle>
            <a:defPPr>
              <a:defRPr lang="fr-FR"/>
            </a:defPPr>
            <a:lvl1pPr marL="285750" indent="-285750" fontAlgn="base">
              <a:spcBef>
                <a:spcPct val="20000"/>
              </a:spcBef>
              <a:spcAft>
                <a:spcPct val="0"/>
              </a:spcAft>
              <a:buClr>
                <a:srgbClr val="CC0066"/>
              </a:buClr>
              <a:buSzPct val="80000"/>
              <a:defRPr sz="2800" b="1" kern="0">
                <a:solidFill>
                  <a:srgbClr val="3A4470"/>
                </a:solidFill>
                <a:effectLst>
                  <a:outerShdw blurRad="38100" dist="38100" dir="2700000" algn="tl">
                    <a:srgbClr val="000000">
                      <a:alpha val="43137"/>
                    </a:srgbClr>
                  </a:outerShdw>
                </a:effectLst>
                <a:latin typeface="Arial" charset="0"/>
              </a:defRPr>
            </a:lvl1pPr>
            <a:lvl2pPr fontAlgn="base">
              <a:spcBef>
                <a:spcPct val="0"/>
              </a:spcBef>
              <a:spcAft>
                <a:spcPct val="0"/>
              </a:spcAft>
              <a:defRPr>
                <a:latin typeface="Arial" charset="0"/>
              </a:defRPr>
            </a:lvl2pPr>
            <a:lvl3pPr fontAlgn="base">
              <a:spcBef>
                <a:spcPct val="0"/>
              </a:spcBef>
              <a:spcAft>
                <a:spcPct val="0"/>
              </a:spcAft>
              <a:defRPr>
                <a:latin typeface="Arial" charset="0"/>
              </a:defRPr>
            </a:lvl3pPr>
            <a:lvl4pPr fontAlgn="base">
              <a:spcBef>
                <a:spcPct val="0"/>
              </a:spcBef>
              <a:spcAft>
                <a:spcPct val="0"/>
              </a:spcAft>
              <a:defRPr>
                <a:latin typeface="Arial" charset="0"/>
              </a:defRPr>
            </a:lvl4pPr>
            <a:lvl5pPr fontAlgn="base">
              <a:spcBef>
                <a:spcPct val="0"/>
              </a:spcBef>
              <a:spcAft>
                <a:spcPct val="0"/>
              </a:spcAft>
              <a:defRPr>
                <a:latin typeface="Arial" charset="0"/>
              </a:defRPr>
            </a:lvl5pPr>
            <a:lvl6pPr>
              <a:defRPr>
                <a:latin typeface="Arial" charset="0"/>
              </a:defRPr>
            </a:lvl6pPr>
            <a:lvl7pPr>
              <a:defRPr>
                <a:latin typeface="Arial" charset="0"/>
              </a:defRPr>
            </a:lvl7pPr>
            <a:lvl8pPr>
              <a:defRPr>
                <a:latin typeface="Arial" charset="0"/>
              </a:defRPr>
            </a:lvl8pPr>
            <a:lvl9pPr>
              <a:defRPr>
                <a:latin typeface="Arial" charset="0"/>
              </a:defRPr>
            </a:lvl9pPr>
          </a:lstStyle>
          <a:p>
            <a:pPr algn="ctr"/>
            <a:r>
              <a:rPr lang="fr-FR" sz="3200" dirty="0"/>
              <a:t>Les pressions qui s’exercent</a:t>
            </a:r>
          </a:p>
        </p:txBody>
      </p:sp>
      <p:sp>
        <p:nvSpPr>
          <p:cNvPr id="17" name="ZoneTexte 16"/>
          <p:cNvSpPr txBox="1"/>
          <p:nvPr/>
        </p:nvSpPr>
        <p:spPr>
          <a:xfrm>
            <a:off x="107504" y="1243336"/>
            <a:ext cx="4530324" cy="3785652"/>
          </a:xfrm>
          <a:prstGeom prst="rect">
            <a:avLst/>
          </a:prstGeom>
          <a:noFill/>
          <a:ln>
            <a:noFill/>
            <a:prstDash val="sysDash"/>
          </a:ln>
        </p:spPr>
        <p:style>
          <a:lnRef idx="2">
            <a:schemeClr val="dk1"/>
          </a:lnRef>
          <a:fillRef idx="1">
            <a:schemeClr val="lt1"/>
          </a:fillRef>
          <a:effectRef idx="0">
            <a:schemeClr val="dk1"/>
          </a:effectRef>
          <a:fontRef idx="minor">
            <a:schemeClr val="dk1"/>
          </a:fontRef>
        </p:style>
        <p:txBody>
          <a:bodyPr wrap="square">
            <a:spAutoFit/>
          </a:bodyPr>
          <a:lstStyle>
            <a:defPPr>
              <a:defRPr lang="fr-FR"/>
            </a:defPPr>
            <a:lvl1pPr fontAlgn="base">
              <a:spcBef>
                <a:spcPct val="0"/>
              </a:spcBef>
              <a:spcAft>
                <a:spcPct val="0"/>
              </a:spcAft>
              <a:defRPr>
                <a:solidFill>
                  <a:srgbClr val="CC0066"/>
                </a:solidFill>
                <a:effectLst>
                  <a:outerShdw blurRad="38100" dist="38100" dir="2700000" algn="tl">
                    <a:srgbClr val="C0C0C0"/>
                  </a:outerShdw>
                </a:effectLst>
                <a:latin typeface="Arial" charset="0"/>
              </a:defRPr>
            </a:lvl1pPr>
            <a:lvl2pPr fontAlgn="base">
              <a:spcBef>
                <a:spcPct val="0"/>
              </a:spcBef>
              <a:spcAft>
                <a:spcPct val="0"/>
              </a:spcAft>
              <a:defRPr>
                <a:latin typeface="Arial" charset="0"/>
              </a:defRPr>
            </a:lvl2pPr>
            <a:lvl3pPr fontAlgn="base">
              <a:spcBef>
                <a:spcPct val="0"/>
              </a:spcBef>
              <a:spcAft>
                <a:spcPct val="0"/>
              </a:spcAft>
              <a:defRPr>
                <a:latin typeface="Arial" charset="0"/>
              </a:defRPr>
            </a:lvl3pPr>
            <a:lvl4pPr fontAlgn="base">
              <a:spcBef>
                <a:spcPct val="0"/>
              </a:spcBef>
              <a:spcAft>
                <a:spcPct val="0"/>
              </a:spcAft>
              <a:defRPr>
                <a:latin typeface="Arial" charset="0"/>
              </a:defRPr>
            </a:lvl4pPr>
            <a:lvl5pPr fontAlgn="base">
              <a:spcBef>
                <a:spcPct val="0"/>
              </a:spcBef>
              <a:spcAft>
                <a:spcPct val="0"/>
              </a:spcAft>
              <a:defRPr>
                <a:latin typeface="Arial" charset="0"/>
              </a:defRPr>
            </a:lvl5pPr>
            <a:lvl6pPr>
              <a:defRPr>
                <a:latin typeface="Arial" charset="0"/>
              </a:defRPr>
            </a:lvl6pPr>
            <a:lvl7pPr>
              <a:defRPr>
                <a:latin typeface="Arial" charset="0"/>
              </a:defRPr>
            </a:lvl7pPr>
            <a:lvl8pPr>
              <a:defRPr>
                <a:latin typeface="Arial" charset="0"/>
              </a:defRPr>
            </a:lvl8pPr>
            <a:lvl9pPr>
              <a:defRPr>
                <a:latin typeface="Arial" charset="0"/>
              </a:defRPr>
            </a:lvl9pPr>
          </a:lstStyle>
          <a:p>
            <a:pPr algn="ctr">
              <a:buSzPct val="70000"/>
            </a:pPr>
            <a:r>
              <a:rPr lang="fr-FR" sz="1600" b="1" dirty="0">
                <a:solidFill>
                  <a:schemeClr val="tx1"/>
                </a:solidFill>
                <a:latin typeface="+mn-lt"/>
              </a:rPr>
              <a:t>Rejets ponctuels urbains et industriels </a:t>
            </a:r>
          </a:p>
          <a:p>
            <a:pPr marL="285750" indent="-285750" algn="ctr">
              <a:buSzPct val="70000"/>
              <a:buFont typeface="Wingdings" panose="05000000000000000000" pitchFamily="2" charset="2"/>
              <a:buChar char="ü"/>
            </a:pPr>
            <a:endParaRPr lang="fr-FR" sz="1600" dirty="0">
              <a:solidFill>
                <a:schemeClr val="tx1"/>
              </a:solidFill>
              <a:effectLst/>
              <a:latin typeface="+mn-lt"/>
            </a:endParaRPr>
          </a:p>
          <a:p>
            <a:pPr marL="285750" indent="-285750" algn="ctr">
              <a:buSzPct val="70000"/>
              <a:buFont typeface="Wingdings" panose="05000000000000000000" pitchFamily="2" charset="2"/>
              <a:buChar char="ü"/>
            </a:pPr>
            <a:endParaRPr lang="fr-FR" sz="1600" dirty="0">
              <a:solidFill>
                <a:schemeClr val="tx1"/>
              </a:solidFill>
              <a:effectLst/>
              <a:latin typeface="+mn-lt"/>
            </a:endParaRPr>
          </a:p>
          <a:p>
            <a:pPr marL="285750" indent="-285750" algn="ctr">
              <a:buSzPct val="70000"/>
              <a:buFont typeface="Wingdings" panose="05000000000000000000" pitchFamily="2" charset="2"/>
              <a:buChar char="ü"/>
            </a:pPr>
            <a:endParaRPr lang="fr-FR" sz="1600" dirty="0">
              <a:solidFill>
                <a:schemeClr val="tx1"/>
              </a:solidFill>
              <a:effectLst/>
              <a:latin typeface="+mn-lt"/>
            </a:endParaRPr>
          </a:p>
          <a:p>
            <a:pPr marL="285750" indent="-285750" algn="ctr">
              <a:buSzPct val="70000"/>
              <a:buFont typeface="Wingdings" panose="05000000000000000000" pitchFamily="2" charset="2"/>
              <a:buChar char="ü"/>
            </a:pPr>
            <a:endParaRPr lang="fr-FR" sz="1600" dirty="0">
              <a:solidFill>
                <a:schemeClr val="tx1"/>
              </a:solidFill>
              <a:effectLst/>
              <a:latin typeface="+mn-lt"/>
            </a:endParaRPr>
          </a:p>
          <a:p>
            <a:pPr marL="285750" indent="-285750" algn="ctr">
              <a:buSzPct val="70000"/>
              <a:buFont typeface="Wingdings" panose="05000000000000000000" pitchFamily="2" charset="2"/>
              <a:buChar char="ü"/>
            </a:pPr>
            <a:endParaRPr lang="fr-FR" sz="1600" dirty="0">
              <a:solidFill>
                <a:schemeClr val="tx1"/>
              </a:solidFill>
              <a:effectLst/>
              <a:latin typeface="+mn-lt"/>
            </a:endParaRPr>
          </a:p>
          <a:p>
            <a:pPr algn="ctr">
              <a:buSzPct val="70000"/>
            </a:pPr>
            <a:r>
              <a:rPr lang="fr-FR" sz="1600" b="1" dirty="0">
                <a:solidFill>
                  <a:schemeClr val="tx1"/>
                </a:solidFill>
                <a:latin typeface="+mn-lt"/>
              </a:rPr>
              <a:t>Apports diffus d’origine domestique et agricole</a:t>
            </a:r>
          </a:p>
          <a:p>
            <a:pPr marL="285750" indent="-285750" algn="ctr">
              <a:buSzPct val="70000"/>
              <a:buFont typeface="Wingdings" panose="05000000000000000000" pitchFamily="2" charset="2"/>
              <a:buChar char="ü"/>
            </a:pPr>
            <a:endParaRPr lang="fr-FR" sz="1600" dirty="0">
              <a:solidFill>
                <a:schemeClr val="tx1"/>
              </a:solidFill>
              <a:effectLst/>
              <a:latin typeface="+mn-lt"/>
            </a:endParaRPr>
          </a:p>
          <a:p>
            <a:pPr marL="285750" indent="-285750" algn="ctr">
              <a:buSzPct val="70000"/>
              <a:buFont typeface="Wingdings" panose="05000000000000000000" pitchFamily="2" charset="2"/>
              <a:buChar char="ü"/>
            </a:pPr>
            <a:endParaRPr lang="fr-FR" sz="1600" dirty="0">
              <a:solidFill>
                <a:schemeClr val="tx1"/>
              </a:solidFill>
              <a:effectLst/>
              <a:latin typeface="+mn-lt"/>
            </a:endParaRPr>
          </a:p>
          <a:p>
            <a:pPr marL="285750" indent="-285750" algn="ctr">
              <a:buSzPct val="70000"/>
              <a:buFont typeface="Wingdings" panose="05000000000000000000" pitchFamily="2" charset="2"/>
              <a:buChar char="ü"/>
            </a:pPr>
            <a:endParaRPr lang="fr-FR" sz="1600" dirty="0">
              <a:solidFill>
                <a:schemeClr val="tx1"/>
              </a:solidFill>
              <a:effectLst/>
              <a:latin typeface="+mn-lt"/>
            </a:endParaRPr>
          </a:p>
          <a:p>
            <a:pPr marL="285750" indent="-285750" algn="ctr">
              <a:buSzPct val="70000"/>
              <a:buFont typeface="Wingdings" panose="05000000000000000000" pitchFamily="2" charset="2"/>
              <a:buChar char="ü"/>
            </a:pPr>
            <a:endParaRPr lang="fr-FR" sz="1600" dirty="0">
              <a:solidFill>
                <a:schemeClr val="tx1"/>
              </a:solidFill>
              <a:effectLst/>
              <a:latin typeface="+mn-lt"/>
            </a:endParaRPr>
          </a:p>
          <a:p>
            <a:pPr indent="-285750" algn="ctr">
              <a:buSzPct val="70000"/>
              <a:buFont typeface="Wingdings" panose="05000000000000000000" pitchFamily="2" charset="2"/>
              <a:buChar char="ü"/>
            </a:pPr>
            <a:endParaRPr lang="fr-FR" sz="1600" b="1" dirty="0">
              <a:solidFill>
                <a:schemeClr val="tx1"/>
              </a:solidFill>
              <a:latin typeface="+mn-lt"/>
            </a:endParaRPr>
          </a:p>
          <a:p>
            <a:pPr algn="ctr">
              <a:buSzPct val="70000"/>
            </a:pPr>
            <a:r>
              <a:rPr lang="fr-FR" sz="1600" b="1" dirty="0">
                <a:solidFill>
                  <a:schemeClr val="tx1"/>
                </a:solidFill>
                <a:latin typeface="+mn-lt"/>
              </a:rPr>
              <a:t>Altérations </a:t>
            </a:r>
            <a:r>
              <a:rPr lang="fr-FR" sz="1600" b="1" dirty="0" err="1">
                <a:solidFill>
                  <a:schemeClr val="tx1"/>
                </a:solidFill>
                <a:latin typeface="+mn-lt"/>
              </a:rPr>
              <a:t>hydromorphologiques</a:t>
            </a:r>
            <a:endParaRPr lang="fr-FR" sz="1600" b="1" dirty="0">
              <a:solidFill>
                <a:schemeClr val="tx1"/>
              </a:solidFill>
              <a:latin typeface="+mn-lt"/>
            </a:endParaRPr>
          </a:p>
          <a:p>
            <a:pPr algn="ctr"/>
            <a:endParaRPr lang="fr-FR" sz="1600" dirty="0">
              <a:solidFill>
                <a:srgbClr val="0070C0"/>
              </a:solidFill>
              <a:effectLst/>
              <a:latin typeface="+mn-lt"/>
            </a:endParaRPr>
          </a:p>
          <a:p>
            <a:pPr algn="ctr"/>
            <a:endParaRPr lang="fr-FR" sz="1600" dirty="0">
              <a:solidFill>
                <a:srgbClr val="0070C0"/>
              </a:solidFill>
              <a:effectLst/>
              <a:latin typeface="+mn-lt"/>
            </a:endParaRPr>
          </a:p>
        </p:txBody>
      </p:sp>
      <p:pic>
        <p:nvPicPr>
          <p:cNvPr id="1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21822"/>
          <a:stretch/>
        </p:blipFill>
        <p:spPr bwMode="auto">
          <a:xfrm>
            <a:off x="3673601" y="2924944"/>
            <a:ext cx="5253182" cy="38247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Flèche vers le bas 17"/>
          <p:cNvSpPr/>
          <p:nvPr/>
        </p:nvSpPr>
        <p:spPr>
          <a:xfrm>
            <a:off x="5004048" y="4386897"/>
            <a:ext cx="283911" cy="671841"/>
          </a:xfrm>
          <a:prstGeom prst="downArrow">
            <a:avLst/>
          </a:prstGeom>
          <a:scene3d>
            <a:camera prst="isometricTopUp"/>
            <a:lightRig rig="threePt" dir="t"/>
          </a:scene3d>
        </p:spPr>
        <p:style>
          <a:lnRef idx="1">
            <a:schemeClr val="dk1"/>
          </a:lnRef>
          <a:fillRef idx="3">
            <a:schemeClr val="dk1"/>
          </a:fillRef>
          <a:effectRef idx="2">
            <a:schemeClr val="dk1"/>
          </a:effectRef>
          <a:fontRef idx="minor">
            <a:schemeClr val="lt1"/>
          </a:fontRef>
        </p:style>
        <p:txBody>
          <a:bodyPr rtlCol="0" anchor="ctr"/>
          <a:lstStyle/>
          <a:p>
            <a:pPr algn="ctr"/>
            <a:endParaRPr lang="fr-FR"/>
          </a:p>
        </p:txBody>
      </p:sp>
      <p:sp>
        <p:nvSpPr>
          <p:cNvPr id="19" name="Flèche vers le bas 18"/>
          <p:cNvSpPr/>
          <p:nvPr/>
        </p:nvSpPr>
        <p:spPr>
          <a:xfrm>
            <a:off x="3673601" y="5157192"/>
            <a:ext cx="283911" cy="671841"/>
          </a:xfrm>
          <a:prstGeom prst="downArrow">
            <a:avLst/>
          </a:prstGeom>
          <a:scene3d>
            <a:camera prst="isometricTopUp"/>
            <a:lightRig rig="threePt" dir="t"/>
          </a:scene3d>
        </p:spPr>
        <p:style>
          <a:lnRef idx="1">
            <a:schemeClr val="dk1"/>
          </a:lnRef>
          <a:fillRef idx="3">
            <a:schemeClr val="dk1"/>
          </a:fillRef>
          <a:effectRef idx="2">
            <a:schemeClr val="dk1"/>
          </a:effectRef>
          <a:fontRef idx="minor">
            <a:schemeClr val="lt1"/>
          </a:fontRef>
        </p:style>
        <p:txBody>
          <a:bodyPr rtlCol="0" anchor="ctr"/>
          <a:lstStyle/>
          <a:p>
            <a:pPr algn="ctr"/>
            <a:endParaRPr lang="fr-FR"/>
          </a:p>
        </p:txBody>
      </p:sp>
      <p:sp>
        <p:nvSpPr>
          <p:cNvPr id="20" name="Flèche vers le bas 19"/>
          <p:cNvSpPr/>
          <p:nvPr/>
        </p:nvSpPr>
        <p:spPr>
          <a:xfrm rot="6552471">
            <a:off x="7450497" y="5065842"/>
            <a:ext cx="283911" cy="671841"/>
          </a:xfrm>
          <a:prstGeom prst="downArrow">
            <a:avLst/>
          </a:prstGeom>
          <a:scene3d>
            <a:camera prst="isometricTopUp"/>
            <a:lightRig rig="threePt" dir="t"/>
          </a:scene3d>
        </p:spPr>
        <p:style>
          <a:lnRef idx="1">
            <a:schemeClr val="dk1"/>
          </a:lnRef>
          <a:fillRef idx="3">
            <a:schemeClr val="dk1"/>
          </a:fillRef>
          <a:effectRef idx="2">
            <a:schemeClr val="dk1"/>
          </a:effectRef>
          <a:fontRef idx="minor">
            <a:schemeClr val="lt1"/>
          </a:fontRef>
        </p:style>
        <p:txBody>
          <a:bodyPr rtlCol="0" anchor="ctr"/>
          <a:lstStyle/>
          <a:p>
            <a:pPr algn="ctr"/>
            <a:endParaRPr lang="fr-FR"/>
          </a:p>
        </p:txBody>
      </p:sp>
      <p:sp>
        <p:nvSpPr>
          <p:cNvPr id="21" name="Flèche vers le bas 20"/>
          <p:cNvSpPr/>
          <p:nvPr/>
        </p:nvSpPr>
        <p:spPr>
          <a:xfrm rot="6552471">
            <a:off x="7386256" y="3208549"/>
            <a:ext cx="283911" cy="671841"/>
          </a:xfrm>
          <a:prstGeom prst="downArrow">
            <a:avLst/>
          </a:prstGeom>
          <a:scene3d>
            <a:camera prst="isometricTopUp"/>
            <a:lightRig rig="threePt" dir="t"/>
          </a:scene3d>
        </p:spPr>
        <p:style>
          <a:lnRef idx="1">
            <a:schemeClr val="dk1"/>
          </a:lnRef>
          <a:fillRef idx="3">
            <a:schemeClr val="dk1"/>
          </a:fillRef>
          <a:effectRef idx="2">
            <a:schemeClr val="dk1"/>
          </a:effectRef>
          <a:fontRef idx="minor">
            <a:schemeClr val="lt1"/>
          </a:fontRef>
        </p:style>
        <p:txBody>
          <a:bodyPr rtlCol="0" anchor="ctr"/>
          <a:lstStyle/>
          <a:p>
            <a:pPr algn="ctr"/>
            <a:endParaRPr lang="fr-FR"/>
          </a:p>
        </p:txBody>
      </p:sp>
      <p:pic>
        <p:nvPicPr>
          <p:cNvPr id="22" name="Picture 1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84949" y="1894490"/>
            <a:ext cx="1483423" cy="872920"/>
          </a:xfrm>
          <a:prstGeom prst="round2DiagRect">
            <a:avLst>
              <a:gd name="adj1" fmla="val 16667"/>
              <a:gd name="adj2" fmla="val 0"/>
            </a:avLst>
          </a:prstGeom>
          <a:ln w="19050">
            <a:solidFill>
              <a:schemeClr val="tx1"/>
            </a:solidFill>
            <a:miter lim="800000"/>
            <a:headEnd/>
            <a:tailEnd/>
          </a:ln>
          <a:effectLst>
            <a:outerShdw blurRad="254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23" name="Picture 29" descr="station épuration 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41081" y="1908008"/>
            <a:ext cx="1166823" cy="872920"/>
          </a:xfrm>
          <a:prstGeom prst="round2DiagRect">
            <a:avLst>
              <a:gd name="adj1" fmla="val 16667"/>
              <a:gd name="adj2" fmla="val 0"/>
            </a:avLst>
          </a:prstGeom>
          <a:ln w="19050">
            <a:solidFill>
              <a:schemeClr val="tx1"/>
            </a:solidFill>
            <a:miter lim="800000"/>
            <a:headEnd/>
            <a:tailEnd/>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28" name="Flèche vers le bas 27"/>
          <p:cNvSpPr/>
          <p:nvPr/>
        </p:nvSpPr>
        <p:spPr>
          <a:xfrm>
            <a:off x="6516216" y="2780928"/>
            <a:ext cx="283911" cy="671841"/>
          </a:xfrm>
          <a:prstGeom prst="downArrow">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fr-FR"/>
          </a:p>
        </p:txBody>
      </p:sp>
      <p:sp>
        <p:nvSpPr>
          <p:cNvPr id="30" name="Flèche vers le bas 29"/>
          <p:cNvSpPr/>
          <p:nvPr/>
        </p:nvSpPr>
        <p:spPr>
          <a:xfrm>
            <a:off x="5509953" y="3197846"/>
            <a:ext cx="283911" cy="671841"/>
          </a:xfrm>
          <a:prstGeom prst="downArrow">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fr-FR"/>
          </a:p>
        </p:txBody>
      </p:sp>
      <p:pic>
        <p:nvPicPr>
          <p:cNvPr id="32" name="Picture 5" descr="C:\Documents and Settings\jprygiel\Mes documents\Téléchargements\vachesstabulation2.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3528" y="3582878"/>
            <a:ext cx="1269854" cy="844372"/>
          </a:xfrm>
          <a:prstGeom prst="round2DiagRect">
            <a:avLst>
              <a:gd name="adj1" fmla="val 16667"/>
              <a:gd name="adj2" fmla="val 0"/>
            </a:avLst>
          </a:prstGeom>
          <a:ln w="19050">
            <a:solidFill>
              <a:schemeClr val="tx1"/>
            </a:solidFill>
            <a:miter lim="800000"/>
            <a:headEnd/>
            <a:tailEnd/>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34" name="Picture 6" descr="C:\Documents and Settings\jprygiel\Mes documents\Téléchargements\printemps09007.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825142" y="3598357"/>
            <a:ext cx="1125830" cy="844372"/>
          </a:xfrm>
          <a:prstGeom prst="round2DiagRect">
            <a:avLst>
              <a:gd name="adj1" fmla="val 16667"/>
              <a:gd name="adj2" fmla="val 0"/>
            </a:avLst>
          </a:prstGeom>
          <a:ln w="19050">
            <a:solidFill>
              <a:schemeClr val="tx1"/>
            </a:solidFill>
            <a:miter lim="800000"/>
            <a:headEnd/>
            <a:tailEnd/>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35" name="Picture 8" descr="http://media.comprendrechoisir.com/public/image/assainissement-individuel1-main-4113698.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182911" y="3645024"/>
            <a:ext cx="1265289" cy="844372"/>
          </a:xfrm>
          <a:prstGeom prst="round2DiagRect">
            <a:avLst>
              <a:gd name="adj1" fmla="val 16667"/>
              <a:gd name="adj2" fmla="val 0"/>
            </a:avLst>
          </a:prstGeom>
          <a:ln w="19050">
            <a:solidFill>
              <a:schemeClr val="tx1"/>
            </a:solidFill>
            <a:miter lim="800000"/>
            <a:headEnd/>
            <a:tailEnd/>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36" name="Picture 2" descr="C:\Documents and Settings\jprygiel\Mes documents\Invasives ok\Invasifs végétaux\Jussie\photos Arrachage jussie Hte Colme 2007\Ludwigia grandiflora Ailly5-(NB)avérées.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370836" y="1628800"/>
            <a:ext cx="1118504" cy="838821"/>
          </a:xfrm>
          <a:prstGeom prst="round2DiagRect">
            <a:avLst>
              <a:gd name="adj1" fmla="val 16667"/>
              <a:gd name="adj2" fmla="val 0"/>
            </a:avLst>
          </a:prstGeom>
          <a:ln w="19050">
            <a:solidFill>
              <a:schemeClr val="tx1"/>
            </a:solidFill>
            <a:miter lim="800000"/>
            <a:headEnd/>
            <a:tailEnd/>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37"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331640" y="5665986"/>
            <a:ext cx="1126698" cy="1003374"/>
          </a:xfrm>
          <a:prstGeom prst="round2DiagRect">
            <a:avLst>
              <a:gd name="adj1" fmla="val 16667"/>
              <a:gd name="adj2" fmla="val 0"/>
            </a:avLst>
          </a:prstGeom>
          <a:ln w="19050">
            <a:solidFill>
              <a:schemeClr val="tx1"/>
            </a:solidFill>
            <a:miter lim="800000"/>
            <a:headEnd/>
            <a:tailEnd/>
          </a:ln>
          <a:effectLst>
            <a:outerShdw blurRad="254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38" name="Picture 5"/>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3524" y="5261759"/>
            <a:ext cx="1437644" cy="962342"/>
          </a:xfrm>
          <a:prstGeom prst="round2DiagRect">
            <a:avLst>
              <a:gd name="adj1" fmla="val 16667"/>
              <a:gd name="adj2" fmla="val 0"/>
            </a:avLst>
          </a:prstGeom>
          <a:ln w="19050">
            <a:solidFill>
              <a:schemeClr val="tx1"/>
            </a:solidFill>
            <a:miter lim="800000"/>
            <a:headEnd/>
            <a:tailEnd/>
          </a:ln>
          <a:effectLst>
            <a:outerShdw blurRad="254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39" name="Picture 8"/>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601917" y="5499824"/>
            <a:ext cx="1258132" cy="944153"/>
          </a:xfrm>
          <a:prstGeom prst="round2DiagRect">
            <a:avLst>
              <a:gd name="adj1" fmla="val 16667"/>
              <a:gd name="adj2" fmla="val 0"/>
            </a:avLst>
          </a:prstGeom>
          <a:ln w="19050">
            <a:solidFill>
              <a:schemeClr val="tx1"/>
            </a:solidFill>
            <a:miter lim="800000"/>
            <a:headEnd/>
            <a:tailEnd/>
          </a:ln>
          <a:effectLst>
            <a:outerShdw blurRad="254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2050" name="Picture 2" descr="Moule zébrée, Dreissena polymorpha, Zebra Mussel"/>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698146" y="1628800"/>
            <a:ext cx="1258230" cy="838820"/>
          </a:xfrm>
          <a:prstGeom prst="round2DiagRect">
            <a:avLst>
              <a:gd name="adj1" fmla="val 16667"/>
              <a:gd name="adj2" fmla="val 0"/>
            </a:avLst>
          </a:prstGeom>
          <a:ln w="19050">
            <a:solidFill>
              <a:schemeClr val="tx1"/>
            </a:solidFill>
            <a:miter lim="800000"/>
            <a:headEnd/>
            <a:tailEnd/>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41" name="Flèche vers le bas 40"/>
          <p:cNvSpPr/>
          <p:nvPr/>
        </p:nvSpPr>
        <p:spPr>
          <a:xfrm>
            <a:off x="7456441" y="4005064"/>
            <a:ext cx="283911" cy="671841"/>
          </a:xfrm>
          <a:prstGeom prst="downArrow">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fr-FR"/>
          </a:p>
        </p:txBody>
      </p:sp>
      <p:sp>
        <p:nvSpPr>
          <p:cNvPr id="26" name="ZoneTexte 25"/>
          <p:cNvSpPr txBox="1"/>
          <p:nvPr/>
        </p:nvSpPr>
        <p:spPr>
          <a:xfrm>
            <a:off x="4561220" y="1253732"/>
            <a:ext cx="4603323" cy="1077218"/>
          </a:xfrm>
          <a:prstGeom prst="rect">
            <a:avLst/>
          </a:prstGeom>
          <a:noFill/>
          <a:ln>
            <a:noFill/>
            <a:prstDash val="sysDash"/>
          </a:ln>
        </p:spPr>
        <p:style>
          <a:lnRef idx="2">
            <a:schemeClr val="dk1"/>
          </a:lnRef>
          <a:fillRef idx="1">
            <a:schemeClr val="lt1"/>
          </a:fillRef>
          <a:effectRef idx="0">
            <a:schemeClr val="dk1"/>
          </a:effectRef>
          <a:fontRef idx="minor">
            <a:schemeClr val="dk1"/>
          </a:fontRef>
        </p:style>
        <p:txBody>
          <a:bodyPr wrap="square">
            <a:spAutoFit/>
          </a:bodyPr>
          <a:lstStyle>
            <a:defPPr>
              <a:defRPr lang="fr-FR"/>
            </a:defPPr>
            <a:lvl1pPr fontAlgn="base">
              <a:spcBef>
                <a:spcPct val="0"/>
              </a:spcBef>
              <a:spcAft>
                <a:spcPct val="0"/>
              </a:spcAft>
              <a:buSzPct val="70000"/>
              <a:defRPr sz="1600" b="1">
                <a:solidFill>
                  <a:schemeClr val="tx1"/>
                </a:solidFill>
                <a:effectLst>
                  <a:outerShdw blurRad="38100" dist="38100" dir="2700000" algn="tl">
                    <a:srgbClr val="C0C0C0"/>
                  </a:outerShdw>
                </a:effectLst>
              </a:defRPr>
            </a:lvl1pPr>
            <a:lvl2pPr fontAlgn="base">
              <a:spcBef>
                <a:spcPct val="0"/>
              </a:spcBef>
              <a:spcAft>
                <a:spcPct val="0"/>
              </a:spcAft>
              <a:defRPr>
                <a:latin typeface="Arial" charset="0"/>
              </a:defRPr>
            </a:lvl2pPr>
            <a:lvl3pPr fontAlgn="base">
              <a:spcBef>
                <a:spcPct val="0"/>
              </a:spcBef>
              <a:spcAft>
                <a:spcPct val="0"/>
              </a:spcAft>
              <a:defRPr>
                <a:latin typeface="Arial" charset="0"/>
              </a:defRPr>
            </a:lvl3pPr>
            <a:lvl4pPr fontAlgn="base">
              <a:spcBef>
                <a:spcPct val="0"/>
              </a:spcBef>
              <a:spcAft>
                <a:spcPct val="0"/>
              </a:spcAft>
              <a:defRPr>
                <a:latin typeface="Arial" charset="0"/>
              </a:defRPr>
            </a:lvl4pPr>
            <a:lvl5pPr fontAlgn="base">
              <a:spcBef>
                <a:spcPct val="0"/>
              </a:spcBef>
              <a:spcAft>
                <a:spcPct val="0"/>
              </a:spcAft>
              <a:defRPr>
                <a:latin typeface="Arial" charset="0"/>
              </a:defRPr>
            </a:lvl5pPr>
            <a:lvl6pPr>
              <a:defRPr>
                <a:latin typeface="Arial" charset="0"/>
              </a:defRPr>
            </a:lvl6pPr>
            <a:lvl7pPr>
              <a:defRPr>
                <a:latin typeface="Arial" charset="0"/>
              </a:defRPr>
            </a:lvl7pPr>
            <a:lvl8pPr>
              <a:defRPr>
                <a:latin typeface="Arial" charset="0"/>
              </a:defRPr>
            </a:lvl8pPr>
            <a:lvl9pPr>
              <a:defRPr>
                <a:latin typeface="Arial" charset="0"/>
              </a:defRPr>
            </a:lvl9pPr>
          </a:lstStyle>
          <a:p>
            <a:r>
              <a:rPr lang="fr-FR" dirty="0"/>
              <a:t>Pressions biologiques (espèces envahissantes)</a:t>
            </a:r>
          </a:p>
          <a:p>
            <a:endParaRPr lang="fr-FR" dirty="0"/>
          </a:p>
          <a:p>
            <a:endParaRPr lang="fr-FR" dirty="0"/>
          </a:p>
          <a:p>
            <a:endParaRPr lang="fr-FR" dirty="0"/>
          </a:p>
        </p:txBody>
      </p:sp>
      <p:grpSp>
        <p:nvGrpSpPr>
          <p:cNvPr id="3" name="Group 153"/>
          <p:cNvGrpSpPr>
            <a:grpSpLocks/>
          </p:cNvGrpSpPr>
          <p:nvPr/>
        </p:nvGrpSpPr>
        <p:grpSpPr bwMode="auto">
          <a:xfrm flipH="1">
            <a:off x="5436095" y="6165304"/>
            <a:ext cx="144017" cy="395858"/>
            <a:chOff x="1878" y="2670"/>
            <a:chExt cx="84" cy="174"/>
          </a:xfrm>
        </p:grpSpPr>
        <p:sp>
          <p:nvSpPr>
            <p:cNvPr id="25" name="Line 154"/>
            <p:cNvSpPr>
              <a:spLocks noChangeShapeType="1"/>
            </p:cNvSpPr>
            <p:nvPr/>
          </p:nvSpPr>
          <p:spPr bwMode="auto">
            <a:xfrm>
              <a:off x="1878" y="2670"/>
              <a:ext cx="0" cy="174"/>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a:defRPr/>
              </a:pPr>
              <a:endParaRPr lang="fr-FR">
                <a:solidFill>
                  <a:srgbClr val="000000"/>
                </a:solidFill>
                <a:latin typeface="Comic Sans MS" pitchFamily="66" charset="0"/>
                <a:ea typeface="+mn-ea"/>
                <a:cs typeface="+mn-cs"/>
              </a:endParaRPr>
            </a:p>
          </p:txBody>
        </p:sp>
        <p:sp>
          <p:nvSpPr>
            <p:cNvPr id="27" name="Line 155"/>
            <p:cNvSpPr>
              <a:spLocks noChangeShapeType="1"/>
            </p:cNvSpPr>
            <p:nvPr/>
          </p:nvSpPr>
          <p:spPr bwMode="auto">
            <a:xfrm flipV="1">
              <a:off x="1962" y="2670"/>
              <a:ext cx="0" cy="162"/>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a:defRPr/>
              </a:pPr>
              <a:endParaRPr lang="fr-FR">
                <a:solidFill>
                  <a:srgbClr val="000000"/>
                </a:solidFill>
                <a:latin typeface="Comic Sans MS" pitchFamily="66" charset="0"/>
                <a:ea typeface="+mn-ea"/>
                <a:cs typeface="+mn-cs"/>
              </a:endParaRPr>
            </a:p>
          </p:txBody>
        </p:sp>
      </p:grpSp>
    </p:spTree>
    <p:extLst>
      <p:ext uri="{BB962C8B-B14F-4D97-AF65-F5344CB8AC3E}">
        <p14:creationId xmlns:p14="http://schemas.microsoft.com/office/powerpoint/2010/main" val="296426243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Espace réservé du numéro de diapositive 5"/>
          <p:cNvSpPr txBox="1">
            <a:spLocks noGrp="1"/>
          </p:cNvSpPr>
          <p:nvPr/>
        </p:nvSpPr>
        <p:spPr bwMode="auto">
          <a:xfrm>
            <a:off x="6553200" y="6245225"/>
            <a:ext cx="2133600" cy="476250"/>
          </a:xfrm>
          <a:prstGeom prst="rect">
            <a:avLst/>
          </a:prstGeom>
          <a:noFill/>
          <a:ln w="9525">
            <a:noFill/>
            <a:miter lim="800000"/>
            <a:headEnd/>
            <a:tailEnd/>
          </a:ln>
        </p:spPr>
        <p:txBody>
          <a:bodyPr/>
          <a:lstStyle/>
          <a:p>
            <a:pPr algn="r"/>
            <a:fld id="{A8D2951B-C874-4EA1-B66B-5EF75BB0D82F}" type="slidenum">
              <a:rPr lang="fr-FR" sz="1400">
                <a:solidFill>
                  <a:srgbClr val="3A4470"/>
                </a:solidFill>
              </a:rPr>
              <a:pPr algn="r"/>
              <a:t>8</a:t>
            </a:fld>
            <a:endParaRPr lang="fr-FR" sz="1400">
              <a:solidFill>
                <a:srgbClr val="3A4470"/>
              </a:solidFill>
            </a:endParaRPr>
          </a:p>
        </p:txBody>
      </p:sp>
      <p:sp>
        <p:nvSpPr>
          <p:cNvPr id="150531" name="Rectangle 2"/>
          <p:cNvSpPr>
            <a:spLocks noGrp="1" noChangeArrowheads="1"/>
          </p:cNvSpPr>
          <p:nvPr>
            <p:ph type="title" idx="4294967295"/>
          </p:nvPr>
        </p:nvSpPr>
        <p:spPr>
          <a:xfrm>
            <a:off x="611560" y="404664"/>
            <a:ext cx="7278687" cy="489620"/>
          </a:xfrm>
        </p:spPr>
        <p:txBody>
          <a:bodyPr>
            <a:normAutofit fontScale="90000"/>
          </a:bodyPr>
          <a:lstStyle/>
          <a:p>
            <a:pPr eaLnBrk="1" hangingPunct="1"/>
            <a:r>
              <a:rPr lang="fr-FR" sz="3600" b="0" dirty="0">
                <a:latin typeface="Arial Unicode MS" pitchFamily="34" charset="-128"/>
                <a:ea typeface="Arial Unicode MS" pitchFamily="34" charset="-128"/>
                <a:cs typeface="Arial Unicode MS" pitchFamily="34" charset="-128"/>
              </a:rPr>
              <a:t>La Directive Cadre sur l’Eau</a:t>
            </a:r>
          </a:p>
        </p:txBody>
      </p:sp>
      <p:sp>
        <p:nvSpPr>
          <p:cNvPr id="150532" name="Text Box 3"/>
          <p:cNvSpPr txBox="1">
            <a:spLocks noChangeArrowheads="1"/>
          </p:cNvSpPr>
          <p:nvPr/>
        </p:nvSpPr>
        <p:spPr bwMode="auto">
          <a:xfrm>
            <a:off x="900113" y="2430463"/>
            <a:ext cx="5184775" cy="1189037"/>
          </a:xfrm>
          <a:prstGeom prst="rect">
            <a:avLst/>
          </a:prstGeom>
          <a:noFill/>
          <a:ln w="12700">
            <a:noFill/>
            <a:miter lim="800000"/>
            <a:headEnd type="none" w="sm" len="sm"/>
            <a:tailEnd type="none" w="sm" len="sm"/>
          </a:ln>
        </p:spPr>
        <p:txBody>
          <a:bodyPr>
            <a:spAutoFit/>
          </a:bodyPr>
          <a:lstStyle/>
          <a:p>
            <a:pPr eaLnBrk="0" hangingPunct="0"/>
            <a:r>
              <a:rPr lang="fr-FR" sz="2000">
                <a:solidFill>
                  <a:srgbClr val="3A4470"/>
                </a:solidFill>
                <a:latin typeface="Arial Unicode MS" pitchFamily="34" charset="-128"/>
              </a:rPr>
              <a:t>Gestion par districts hydrographiques</a:t>
            </a:r>
          </a:p>
          <a:p>
            <a:pPr eaLnBrk="0" hangingPunct="0"/>
            <a:endParaRPr lang="fr-FR" sz="2000">
              <a:solidFill>
                <a:srgbClr val="3A4470"/>
              </a:solidFill>
              <a:latin typeface="Arial Unicode MS" pitchFamily="34" charset="-128"/>
            </a:endParaRPr>
          </a:p>
          <a:p>
            <a:pPr eaLnBrk="0" hangingPunct="0"/>
            <a:r>
              <a:rPr lang="fr-FR" sz="2000">
                <a:solidFill>
                  <a:srgbClr val="3A4470"/>
                </a:solidFill>
                <a:latin typeface="Arial Unicode MS" pitchFamily="34" charset="-128"/>
              </a:rPr>
              <a:t>Planification à l’horizon 2015 </a:t>
            </a:r>
          </a:p>
          <a:p>
            <a:pPr eaLnBrk="0" hangingPunct="0"/>
            <a:r>
              <a:rPr lang="fr-FR" sz="1200">
                <a:solidFill>
                  <a:srgbClr val="3A4470"/>
                </a:solidFill>
                <a:latin typeface="Arial Unicode MS" pitchFamily="34" charset="-128"/>
              </a:rPr>
              <a:t>Plan de gestion (SDAGE) et Programme de mesures</a:t>
            </a:r>
          </a:p>
        </p:txBody>
      </p:sp>
      <p:sp>
        <p:nvSpPr>
          <p:cNvPr id="150533" name="Text Box 4"/>
          <p:cNvSpPr txBox="1">
            <a:spLocks noChangeArrowheads="1"/>
          </p:cNvSpPr>
          <p:nvPr/>
        </p:nvSpPr>
        <p:spPr bwMode="auto">
          <a:xfrm>
            <a:off x="900113" y="3684588"/>
            <a:ext cx="7634287" cy="1616075"/>
          </a:xfrm>
          <a:prstGeom prst="rect">
            <a:avLst/>
          </a:prstGeom>
          <a:noFill/>
          <a:ln w="12700">
            <a:noFill/>
            <a:miter lim="800000"/>
            <a:headEnd type="none" w="sm" len="sm"/>
            <a:tailEnd type="none" w="sm" len="sm"/>
          </a:ln>
        </p:spPr>
        <p:txBody>
          <a:bodyPr>
            <a:spAutoFit/>
          </a:bodyPr>
          <a:lstStyle/>
          <a:p>
            <a:pPr eaLnBrk="0" hangingPunct="0"/>
            <a:r>
              <a:rPr lang="fr-FR" sz="2000">
                <a:solidFill>
                  <a:srgbClr val="3A4470"/>
                </a:solidFill>
                <a:latin typeface="Arial Unicode MS" pitchFamily="34" charset="-128"/>
              </a:rPr>
              <a:t>Analyse économique     (nouveauté)</a:t>
            </a:r>
          </a:p>
          <a:p>
            <a:pPr eaLnBrk="0" hangingPunct="0"/>
            <a:endParaRPr lang="fr-FR" sz="2000">
              <a:solidFill>
                <a:srgbClr val="3A4470"/>
              </a:solidFill>
              <a:latin typeface="Arial Unicode MS" pitchFamily="34" charset="-128"/>
            </a:endParaRPr>
          </a:p>
          <a:p>
            <a:pPr eaLnBrk="0" hangingPunct="0"/>
            <a:r>
              <a:rPr lang="fr-FR" sz="2000">
                <a:solidFill>
                  <a:srgbClr val="3A4470"/>
                </a:solidFill>
                <a:latin typeface="Arial Unicode MS" pitchFamily="34" charset="-128"/>
              </a:rPr>
              <a:t>Participation du public   (nouveauté)</a:t>
            </a:r>
          </a:p>
          <a:p>
            <a:pPr eaLnBrk="0" hangingPunct="0"/>
            <a:endParaRPr lang="fr-FR" sz="2000">
              <a:solidFill>
                <a:srgbClr val="3A4470"/>
              </a:solidFill>
              <a:latin typeface="Arial Unicode MS" pitchFamily="34" charset="-128"/>
            </a:endParaRPr>
          </a:p>
          <a:p>
            <a:pPr eaLnBrk="0" hangingPunct="0"/>
            <a:r>
              <a:rPr lang="fr-FR" sz="2000">
                <a:solidFill>
                  <a:srgbClr val="3A4470"/>
                </a:solidFill>
                <a:latin typeface="Arial Unicode MS" pitchFamily="34" charset="-128"/>
              </a:rPr>
              <a:t>Districts internationaux (nouveauté) </a:t>
            </a:r>
          </a:p>
        </p:txBody>
      </p:sp>
      <p:sp>
        <p:nvSpPr>
          <p:cNvPr id="150534" name="Text Box 5"/>
          <p:cNvSpPr txBox="1">
            <a:spLocks noChangeArrowheads="1"/>
          </p:cNvSpPr>
          <p:nvPr/>
        </p:nvSpPr>
        <p:spPr bwMode="auto">
          <a:xfrm>
            <a:off x="539750" y="1628775"/>
            <a:ext cx="7993063" cy="701675"/>
          </a:xfrm>
          <a:prstGeom prst="rect">
            <a:avLst/>
          </a:prstGeom>
          <a:noFill/>
          <a:ln w="12700">
            <a:noFill/>
            <a:miter lim="800000"/>
            <a:headEnd type="none" w="sm" len="sm"/>
            <a:tailEnd type="none" w="sm" len="sm"/>
          </a:ln>
        </p:spPr>
        <p:txBody>
          <a:bodyPr>
            <a:spAutoFit/>
          </a:bodyPr>
          <a:lstStyle/>
          <a:p>
            <a:pPr eaLnBrk="0" hangingPunct="0"/>
            <a:r>
              <a:rPr lang="fr-FR" sz="2000" b="1" dirty="0">
                <a:solidFill>
                  <a:srgbClr val="3A4470"/>
                </a:solidFill>
                <a:latin typeface="Arial Unicode MS" pitchFamily="34" charset="-128"/>
              </a:rPr>
              <a:t>Principe de base</a:t>
            </a:r>
            <a:r>
              <a:rPr lang="fr-FR" sz="2000" dirty="0">
                <a:solidFill>
                  <a:srgbClr val="3A4470"/>
                </a:solidFill>
                <a:latin typeface="Arial Unicode MS" pitchFamily="34" charset="-128"/>
              </a:rPr>
              <a:t> = Protection des écosystèmes aquatiques et atteinte du </a:t>
            </a:r>
            <a:r>
              <a:rPr lang="fr-FR" sz="2000" b="1" u="sng" dirty="0">
                <a:solidFill>
                  <a:srgbClr val="3A4470"/>
                </a:solidFill>
                <a:latin typeface="Arial Unicode MS" pitchFamily="34" charset="-128"/>
              </a:rPr>
              <a:t>bon état</a:t>
            </a:r>
            <a:r>
              <a:rPr lang="fr-FR" sz="2000" dirty="0">
                <a:solidFill>
                  <a:srgbClr val="3A4470"/>
                </a:solidFill>
                <a:latin typeface="Arial Unicode MS" pitchFamily="34" charset="-128"/>
              </a:rPr>
              <a:t> des masses d’eau pour 2015</a:t>
            </a:r>
          </a:p>
        </p:txBody>
      </p:sp>
      <p:sp>
        <p:nvSpPr>
          <p:cNvPr id="150535" name="Text Box 6"/>
          <p:cNvSpPr txBox="1">
            <a:spLocks noChangeArrowheads="1"/>
          </p:cNvSpPr>
          <p:nvPr/>
        </p:nvSpPr>
        <p:spPr bwMode="auto">
          <a:xfrm>
            <a:off x="6156325" y="2492375"/>
            <a:ext cx="2736850" cy="1631216"/>
          </a:xfrm>
          <a:prstGeom prst="rect">
            <a:avLst/>
          </a:prstGeom>
          <a:noFill/>
          <a:ln w="12700">
            <a:noFill/>
            <a:miter lim="800000"/>
            <a:headEnd type="none" w="sm" len="sm"/>
            <a:tailEnd type="none" w="sm" len="sm"/>
          </a:ln>
        </p:spPr>
        <p:txBody>
          <a:bodyPr>
            <a:spAutoFit/>
          </a:bodyPr>
          <a:lstStyle/>
          <a:p>
            <a:pPr eaLnBrk="0" hangingPunct="0"/>
            <a:r>
              <a:rPr lang="fr-FR" sz="2000" dirty="0">
                <a:solidFill>
                  <a:srgbClr val="3A4470"/>
                </a:solidFill>
                <a:latin typeface="Arial Unicode MS" pitchFamily="34" charset="-128"/>
              </a:rPr>
              <a:t>Principes de gestion des lois françaises de 1964, 1992 et 2006</a:t>
            </a:r>
          </a:p>
          <a:p>
            <a:pPr eaLnBrk="0" hangingPunct="0"/>
            <a:r>
              <a:rPr lang="fr-FR" sz="2000" dirty="0">
                <a:solidFill>
                  <a:srgbClr val="3A4470"/>
                </a:solidFill>
                <a:latin typeface="Arial Unicode MS" pitchFamily="34" charset="-128"/>
              </a:rPr>
              <a:t>(« modèle français de l’eau»)</a:t>
            </a:r>
          </a:p>
        </p:txBody>
      </p:sp>
      <p:sp>
        <p:nvSpPr>
          <p:cNvPr id="150536" name="AutoShape 7"/>
          <p:cNvSpPr>
            <a:spLocks/>
          </p:cNvSpPr>
          <p:nvPr/>
        </p:nvSpPr>
        <p:spPr bwMode="auto">
          <a:xfrm>
            <a:off x="5940425" y="2492375"/>
            <a:ext cx="215900" cy="1223963"/>
          </a:xfrm>
          <a:prstGeom prst="rightBrace">
            <a:avLst>
              <a:gd name="adj1" fmla="val 47243"/>
              <a:gd name="adj2" fmla="val 50000"/>
            </a:avLst>
          </a:prstGeom>
          <a:noFill/>
          <a:ln w="9525">
            <a:solidFill>
              <a:srgbClr val="336699"/>
            </a:solidFill>
            <a:round/>
            <a:headEnd/>
            <a:tailEnd/>
          </a:ln>
        </p:spPr>
        <p:txBody>
          <a:bodyPr wrap="none" anchor="ctr"/>
          <a:lstStyle/>
          <a:p>
            <a:pPr algn="ctr"/>
            <a:endParaRPr lang="fr-FR" sz="2400">
              <a:solidFill>
                <a:srgbClr val="3A4470"/>
              </a:solidFill>
              <a:latin typeface="Comic Sans MS" pitchFamily="66" charset="0"/>
            </a:endParaRPr>
          </a:p>
        </p:txBody>
      </p:sp>
      <p:grpSp>
        <p:nvGrpSpPr>
          <p:cNvPr id="2" name="Group 8"/>
          <p:cNvGrpSpPr>
            <a:grpSpLocks/>
          </p:cNvGrpSpPr>
          <p:nvPr/>
        </p:nvGrpSpPr>
        <p:grpSpPr bwMode="auto">
          <a:xfrm>
            <a:off x="1423988" y="5300669"/>
            <a:ext cx="7469187" cy="461963"/>
            <a:chOff x="897" y="3596"/>
            <a:chExt cx="4070" cy="291"/>
          </a:xfrm>
        </p:grpSpPr>
        <p:sp>
          <p:nvSpPr>
            <p:cNvPr id="150539" name="AutoShape 9"/>
            <p:cNvSpPr>
              <a:spLocks noChangeArrowheads="1"/>
            </p:cNvSpPr>
            <p:nvPr/>
          </p:nvSpPr>
          <p:spPr bwMode="auto">
            <a:xfrm>
              <a:off x="897" y="3644"/>
              <a:ext cx="669" cy="208"/>
            </a:xfrm>
            <a:prstGeom prst="rightArrow">
              <a:avLst>
                <a:gd name="adj1" fmla="val 50000"/>
                <a:gd name="adj2" fmla="val 80409"/>
              </a:avLst>
            </a:prstGeom>
            <a:solidFill>
              <a:srgbClr val="FF9F13"/>
            </a:solidFill>
            <a:ln w="9525">
              <a:solidFill>
                <a:srgbClr val="FF9F13"/>
              </a:solidFill>
              <a:miter lim="800000"/>
              <a:headEnd/>
              <a:tailEnd/>
            </a:ln>
          </p:spPr>
          <p:txBody>
            <a:bodyPr wrap="none" anchor="ctr"/>
            <a:lstStyle/>
            <a:p>
              <a:pPr algn="ctr"/>
              <a:endParaRPr lang="fr-FR" sz="2400">
                <a:solidFill>
                  <a:srgbClr val="3A4470"/>
                </a:solidFill>
                <a:latin typeface="Arial Unicode MS" pitchFamily="34" charset="-128"/>
              </a:endParaRPr>
            </a:p>
          </p:txBody>
        </p:sp>
        <p:sp>
          <p:nvSpPr>
            <p:cNvPr id="150540" name="Text Box 10"/>
            <p:cNvSpPr txBox="1">
              <a:spLocks noChangeArrowheads="1"/>
            </p:cNvSpPr>
            <p:nvPr/>
          </p:nvSpPr>
          <p:spPr bwMode="auto">
            <a:xfrm>
              <a:off x="1610" y="3596"/>
              <a:ext cx="3357" cy="291"/>
            </a:xfrm>
            <a:prstGeom prst="rect">
              <a:avLst/>
            </a:prstGeom>
            <a:noFill/>
            <a:ln w="12700">
              <a:noFill/>
              <a:miter lim="800000"/>
              <a:headEnd type="none" w="sm" len="sm"/>
              <a:tailEnd type="none" w="sm" len="sm"/>
            </a:ln>
          </p:spPr>
          <p:txBody>
            <a:bodyPr>
              <a:spAutoFit/>
            </a:bodyPr>
            <a:lstStyle/>
            <a:p>
              <a:pPr eaLnBrk="0" hangingPunct="0"/>
              <a:r>
                <a:rPr lang="fr-FR" b="1">
                  <a:solidFill>
                    <a:srgbClr val="3A4470"/>
                  </a:solidFill>
                  <a:latin typeface="Arial Unicode MS" pitchFamily="34" charset="-128"/>
                </a:rPr>
                <a:t>OBLIGATION DE RESULTAT</a:t>
              </a:r>
              <a:endParaRPr lang="fr-FR" sz="2400" b="1">
                <a:solidFill>
                  <a:srgbClr val="3A4470"/>
                </a:solidFill>
                <a:latin typeface="Arial Unicode MS" pitchFamily="34" charset="-128"/>
              </a:endParaRPr>
            </a:p>
          </p:txBody>
        </p:sp>
      </p:grpSp>
      <p:sp>
        <p:nvSpPr>
          <p:cNvPr id="150538" name="Text Box 11"/>
          <p:cNvSpPr txBox="1">
            <a:spLocks noChangeArrowheads="1"/>
          </p:cNvSpPr>
          <p:nvPr/>
        </p:nvSpPr>
        <p:spPr bwMode="auto">
          <a:xfrm>
            <a:off x="755577" y="5805488"/>
            <a:ext cx="7704856" cy="707886"/>
          </a:xfrm>
          <a:prstGeom prst="rect">
            <a:avLst/>
          </a:prstGeom>
          <a:noFill/>
          <a:ln w="12700">
            <a:noFill/>
            <a:miter lim="800000"/>
            <a:headEnd type="none" w="sm" len="sm"/>
            <a:tailEnd type="none" w="sm" len="sm"/>
          </a:ln>
        </p:spPr>
        <p:txBody>
          <a:bodyPr wrap="square">
            <a:spAutoFit/>
          </a:bodyPr>
          <a:lstStyle/>
          <a:p>
            <a:pPr algn="ctr" eaLnBrk="0" hangingPunct="0"/>
            <a:r>
              <a:rPr lang="fr-FR" sz="2000" dirty="0">
                <a:solidFill>
                  <a:srgbClr val="3A4470"/>
                </a:solidFill>
                <a:latin typeface="Arial Unicode MS" pitchFamily="34" charset="-128"/>
              </a:rPr>
              <a:t>Possibilité de report de délais sur justification technique et économique (2021, 2027)</a:t>
            </a:r>
          </a:p>
        </p:txBody>
      </p:sp>
    </p:spTree>
    <p:extLst>
      <p:ext uri="{BB962C8B-B14F-4D97-AF65-F5344CB8AC3E}">
        <p14:creationId xmlns:p14="http://schemas.microsoft.com/office/powerpoint/2010/main" val="41724513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2" name="Rectangle 2"/>
          <p:cNvSpPr>
            <a:spLocks noGrp="1" noChangeArrowheads="1"/>
          </p:cNvSpPr>
          <p:nvPr>
            <p:ph type="title" idx="4294967295"/>
          </p:nvPr>
        </p:nvSpPr>
        <p:spPr>
          <a:xfrm>
            <a:off x="1727200" y="427038"/>
            <a:ext cx="6346825" cy="431800"/>
          </a:xfrm>
        </p:spPr>
        <p:txBody>
          <a:bodyPr>
            <a:normAutofit fontScale="90000"/>
          </a:bodyPr>
          <a:lstStyle/>
          <a:p>
            <a:pPr eaLnBrk="1" hangingPunct="1">
              <a:defRPr/>
            </a:pPr>
            <a:r>
              <a:rPr lang="fr-FR" dirty="0">
                <a:effectLst>
                  <a:outerShdw blurRad="38100" dist="38100" dir="2700000" algn="tl">
                    <a:srgbClr val="C0C0C0"/>
                  </a:outerShdw>
                </a:effectLst>
                <a:latin typeface="Arial Unicode MS" pitchFamily="34" charset="-128"/>
                <a:ea typeface="Arial Unicode MS" pitchFamily="34" charset="-128"/>
                <a:cs typeface="Arial Unicode MS" pitchFamily="34" charset="-128"/>
              </a:rPr>
              <a:t>Les grands principes de la DCE</a:t>
            </a:r>
          </a:p>
        </p:txBody>
      </p:sp>
      <p:pic>
        <p:nvPicPr>
          <p:cNvPr id="144387" name="Picture 4" descr="districts"/>
          <p:cNvPicPr>
            <a:picLocks noGrp="1" noChangeAspect="1" noChangeArrowheads="1"/>
          </p:cNvPicPr>
          <p:nvPr>
            <p:ph sz="quarter" idx="4294967295"/>
          </p:nvPr>
        </p:nvPicPr>
        <p:blipFill>
          <a:blip r:embed="rId3" cstate="print"/>
          <a:srcRect/>
          <a:stretch>
            <a:fillRect/>
          </a:stretch>
        </p:blipFill>
        <p:spPr>
          <a:xfrm>
            <a:off x="2699792" y="1196752"/>
            <a:ext cx="3343275" cy="2508250"/>
          </a:xfrm>
        </p:spPr>
      </p:pic>
      <p:sp>
        <p:nvSpPr>
          <p:cNvPr id="144388" name="Rectangle 6"/>
          <p:cNvSpPr>
            <a:spLocks noChangeArrowheads="1"/>
          </p:cNvSpPr>
          <p:nvPr/>
        </p:nvSpPr>
        <p:spPr bwMode="auto">
          <a:xfrm>
            <a:off x="107950" y="1412875"/>
            <a:ext cx="5832475" cy="1152525"/>
          </a:xfrm>
          <a:prstGeom prst="rect">
            <a:avLst/>
          </a:prstGeom>
          <a:noFill/>
          <a:ln w="9525">
            <a:noFill/>
            <a:miter lim="800000"/>
            <a:headEnd/>
            <a:tailEnd/>
          </a:ln>
        </p:spPr>
        <p:txBody>
          <a:bodyPr/>
          <a:lstStyle/>
          <a:p>
            <a:pPr marL="342900" indent="-342900">
              <a:spcBef>
                <a:spcPct val="20000"/>
              </a:spcBef>
              <a:buClr>
                <a:srgbClr val="CC0066"/>
              </a:buClr>
              <a:buSzPct val="80000"/>
              <a:buFont typeface="Wingdings" pitchFamily="2" charset="2"/>
              <a:buNone/>
            </a:pPr>
            <a:endParaRPr lang="fr-FR" sz="1000" dirty="0">
              <a:solidFill>
                <a:srgbClr val="3A4470"/>
              </a:solidFill>
              <a:latin typeface="Arial Unicode MS" pitchFamily="34" charset="-128"/>
            </a:endParaRPr>
          </a:p>
          <a:p>
            <a:pPr marL="342900" indent="-342900">
              <a:spcBef>
                <a:spcPct val="20000"/>
              </a:spcBef>
              <a:buClr>
                <a:srgbClr val="CC0066"/>
              </a:buClr>
              <a:buSzPct val="80000"/>
              <a:buFont typeface="Wingdings" pitchFamily="2" charset="2"/>
              <a:buChar char="Ø"/>
            </a:pPr>
            <a:r>
              <a:rPr lang="fr-FR" sz="2000" dirty="0">
                <a:solidFill>
                  <a:srgbClr val="3A4470"/>
                </a:solidFill>
                <a:latin typeface="Arial Unicode MS" pitchFamily="34" charset="-128"/>
              </a:rPr>
              <a:t>Echelle européenne (</a:t>
            </a:r>
            <a:r>
              <a:rPr lang="fr-FR" sz="2000" b="1" dirty="0">
                <a:solidFill>
                  <a:srgbClr val="3A4470"/>
                </a:solidFill>
                <a:latin typeface="Arial Unicode MS" pitchFamily="34" charset="-128"/>
              </a:rPr>
              <a:t>districts</a:t>
            </a:r>
            <a:r>
              <a:rPr lang="fr-FR" sz="2000" dirty="0">
                <a:solidFill>
                  <a:srgbClr val="3A4470"/>
                </a:solidFill>
                <a:latin typeface="Arial Unicode MS" pitchFamily="34" charset="-128"/>
              </a:rPr>
              <a:t> internationaux)</a:t>
            </a:r>
          </a:p>
          <a:p>
            <a:pPr marL="342900" indent="-342900">
              <a:lnSpc>
                <a:spcPct val="80000"/>
              </a:lnSpc>
              <a:spcBef>
                <a:spcPct val="20000"/>
              </a:spcBef>
              <a:buSzPct val="80000"/>
              <a:buFontTx/>
              <a:buBlip>
                <a:blip r:embed="rId4"/>
              </a:buBlip>
            </a:pPr>
            <a:endParaRPr lang="fr-FR" sz="2000" dirty="0">
              <a:solidFill>
                <a:srgbClr val="3A4470"/>
              </a:solidFill>
              <a:latin typeface="Arial Unicode MS" pitchFamily="34" charset="-128"/>
            </a:endParaRPr>
          </a:p>
        </p:txBody>
      </p:sp>
      <p:pic>
        <p:nvPicPr>
          <p:cNvPr id="5" name="Picture 3" descr="carte_01_a_1"/>
          <p:cNvPicPr>
            <a:picLocks noChangeAspect="1" noChangeArrowheads="1"/>
          </p:cNvPicPr>
          <p:nvPr/>
        </p:nvPicPr>
        <p:blipFill>
          <a:blip r:embed="rId5" cstate="print"/>
          <a:srcRect/>
          <a:stretch>
            <a:fillRect/>
          </a:stretch>
        </p:blipFill>
        <p:spPr bwMode="auto">
          <a:xfrm>
            <a:off x="6156176" y="3429000"/>
            <a:ext cx="2716919" cy="2996952"/>
          </a:xfrm>
          <a:prstGeom prst="rect">
            <a:avLst/>
          </a:prstGeom>
          <a:noFill/>
          <a:ln w="9525">
            <a:noFill/>
            <a:miter lim="800000"/>
            <a:headEnd/>
            <a:tailEnd/>
          </a:ln>
        </p:spPr>
      </p:pic>
      <p:pic>
        <p:nvPicPr>
          <p:cNvPr id="6" name="Picture 2" descr="22kaart_Scheldestroomgebied_3"/>
          <p:cNvPicPr>
            <a:picLocks noChangeAspect="1" noChangeArrowheads="1"/>
          </p:cNvPicPr>
          <p:nvPr/>
        </p:nvPicPr>
        <p:blipFill>
          <a:blip r:embed="rId6" cstate="print"/>
          <a:srcRect/>
          <a:stretch>
            <a:fillRect/>
          </a:stretch>
        </p:blipFill>
        <p:spPr bwMode="auto">
          <a:xfrm>
            <a:off x="323528" y="3429000"/>
            <a:ext cx="4248472" cy="3184746"/>
          </a:xfrm>
          <a:prstGeom prst="rect">
            <a:avLst/>
          </a:prstGeom>
          <a:noFill/>
          <a:ln w="9525">
            <a:noFill/>
            <a:miter lim="800000"/>
            <a:headEnd/>
            <a:tailEnd/>
          </a:ln>
        </p:spPr>
      </p:pic>
    </p:spTree>
    <p:extLst>
      <p:ext uri="{BB962C8B-B14F-4D97-AF65-F5344CB8AC3E}">
        <p14:creationId xmlns:p14="http://schemas.microsoft.com/office/powerpoint/2010/main" val="3700479108"/>
      </p:ext>
    </p:extLst>
  </p:cSld>
  <p:clrMapOvr>
    <a:masterClrMapping/>
  </p:clrMapOvr>
</p:sld>
</file>

<file path=ppt/theme/theme1.xml><?xml version="1.0" encoding="utf-8"?>
<a:theme xmlns:a="http://schemas.openxmlformats.org/drawingml/2006/main" name="1_DIAPO FP">
  <a:themeElements>
    <a:clrScheme name="1_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Aspect">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bwMode="auto">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wrap="none">
        <a:spAutoFit/>
      </a:bodyPr>
      <a:lstStyle>
        <a:defPPr>
          <a:defRPr sz="1300" b="1" dirty="0" smtClean="0">
            <a:solidFill>
              <a:srgbClr val="000099"/>
            </a:solidFill>
            <a:latin typeface="Verdana" pitchFamily="34" charset="0"/>
          </a:defRPr>
        </a:defPPr>
      </a:lstStyle>
    </a:txDef>
  </a:objectDefaults>
  <a:extraClrSchemeLst>
    <a:extraClrScheme>
      <a:clrScheme name="1_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Modèle par défau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Modèle par défau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Modèle par défau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Modèle par défau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Modèle par défau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Modèle par défau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Modèle par défau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Modèle par défau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Modèle par défau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Modèle par défau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Modèle par défau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1571</Words>
  <Application>Microsoft Office PowerPoint</Application>
  <PresentationFormat>Bildschirmpräsentation (4:3)</PresentationFormat>
  <Paragraphs>245</Paragraphs>
  <Slides>58</Slides>
  <Notes>6</Notes>
  <HiddenSlides>0</HiddenSlides>
  <MMClips>0</MMClips>
  <ScaleCrop>false</ScaleCrop>
  <HeadingPairs>
    <vt:vector size="6" baseType="variant">
      <vt:variant>
        <vt:lpstr>Verwendete Schriftarten</vt:lpstr>
      </vt:variant>
      <vt:variant>
        <vt:i4>8</vt:i4>
      </vt:variant>
      <vt:variant>
        <vt:lpstr>Design</vt:lpstr>
      </vt:variant>
      <vt:variant>
        <vt:i4>1</vt:i4>
      </vt:variant>
      <vt:variant>
        <vt:lpstr>Folientitel</vt:lpstr>
      </vt:variant>
      <vt:variant>
        <vt:i4>58</vt:i4>
      </vt:variant>
    </vt:vector>
  </HeadingPairs>
  <TitlesOfParts>
    <vt:vector size="67" baseType="lpstr">
      <vt:lpstr>Arial</vt:lpstr>
      <vt:lpstr>Arial Unicode MS</vt:lpstr>
      <vt:lpstr>Berlin Sans FB</vt:lpstr>
      <vt:lpstr>Calibri</vt:lpstr>
      <vt:lpstr>Comic Sans MS</vt:lpstr>
      <vt:lpstr>Times New Roman</vt:lpstr>
      <vt:lpstr>Verdana</vt:lpstr>
      <vt:lpstr>Wingdings</vt:lpstr>
      <vt:lpstr>1_DIAPO FP</vt:lpstr>
      <vt:lpstr>Restauration écologique de la trame bleue – approche transfrontalière</vt:lpstr>
      <vt:lpstr>Eléments de contexte Gouvernance / Trame Verte et Bleue</vt:lpstr>
      <vt:lpstr>Eléments de contexte Gouvernance / Trame Verte et Bleue</vt:lpstr>
      <vt:lpstr>Sommaire</vt:lpstr>
      <vt:lpstr>PowerPoint-Präsentation</vt:lpstr>
      <vt:lpstr>« Modèle français de l’eau »:  gestion par bassin versant</vt:lpstr>
      <vt:lpstr>PowerPoint-Präsentation</vt:lpstr>
      <vt:lpstr>La Directive Cadre sur l’Eau</vt:lpstr>
      <vt:lpstr>Les grands principes de la DCE</vt:lpstr>
      <vt:lpstr>Etat des lieux (2013)</vt:lpstr>
      <vt:lpstr>PowerPoint-Präsentation</vt:lpstr>
      <vt:lpstr>PowerPoint-Präsentation</vt:lpstr>
      <vt:lpstr>PowerPoint-Präsentation</vt:lpstr>
      <vt:lpstr>PowerPoint-Präsentation</vt:lpstr>
      <vt:lpstr>Eléments de contexte Gouvernance / Trame Verte et Bleue</vt:lpstr>
      <vt:lpstr>Les Lois « Grenelles » Trames verte et bleue</vt:lpstr>
      <vt:lpstr>Loi Biodiversité (9 août 2016)</vt:lpstr>
      <vt:lpstr>Schémas Régionaux de Cohérence Ecologique</vt:lpstr>
      <vt:lpstr>PowerPoint-Präsentation</vt:lpstr>
      <vt:lpstr>PowerPoint-Präsentation</vt:lpstr>
      <vt:lpstr>La Logique des Trames</vt:lpstr>
      <vt:lpstr>PowerPoint-Präsentation</vt:lpstr>
      <vt:lpstr>Pressions sur la Trame Bleue </vt:lpstr>
      <vt:lpstr>PowerPoint-Präsentation</vt:lpstr>
      <vt:lpstr>PowerPoint-Präsentation</vt:lpstr>
      <vt:lpstr>Altérations du lit majeur</vt:lpstr>
      <vt:lpstr>Problématique des Espèces Exotiques Envahissantes</vt:lpstr>
      <vt:lpstr>Dommages aux biens et aux personnes</vt:lpstr>
      <vt:lpstr>ETAT HYDROMORPHOLOGIQUE GLOBAL DES COURS D’EAU D’ARTOIS PICARDIE </vt:lpstr>
      <vt:lpstr>PowerPoint-Präsentation</vt:lpstr>
      <vt:lpstr>Restauration écologique de la Trame Bleue</vt:lpstr>
      <vt:lpstr>La Trame Bleue</vt:lpstr>
      <vt:lpstr>Biotopes potentiels de l’anguille  Potentiële biotopen voor de paling</vt:lpstr>
      <vt:lpstr>PowerPoint-Präsentation</vt:lpstr>
      <vt:lpstr>PowerPoint-Präsentation</vt:lpstr>
      <vt:lpstr>Référentiel des Obstacles à l’Ecoulement (ROE)</vt:lpstr>
      <vt:lpstr>PowerPoint-Präsentation</vt:lpstr>
      <vt:lpstr>PowerPoint-Präsentation</vt:lpstr>
      <vt:lpstr>PowerPoint-Präsentation</vt:lpstr>
      <vt:lpstr>Les interventions actuelles en terme de biodiversité</vt:lpstr>
      <vt:lpstr>PowerPoint-Präsentation</vt:lpstr>
      <vt:lpstr>PowerPoint-Präsentation</vt:lpstr>
      <vt:lpstr>PowerPoint-Präsentation</vt:lpstr>
      <vt:lpstr>PowerPoint-Präsentation</vt:lpstr>
      <vt:lpstr>2 Maîtres d’ouvrage « opérationnels GEMAPI» sur le BV de la Sambre </vt:lpstr>
      <vt:lpstr>Les interventions actuelles en terme de trame bleue</vt:lpstr>
      <vt:lpstr>Restauration écologique de la Tarsy</vt:lpstr>
      <vt:lpstr>PowerPoint-Präsentation</vt:lpstr>
      <vt:lpstr>PowerPoint-Präsentation</vt:lpstr>
      <vt:lpstr>PowerPoint-Präsentation</vt:lpstr>
      <vt:lpstr>PowerPoint-Präsentation</vt:lpstr>
      <vt:lpstr>PowerPoint-Präsentation</vt:lpstr>
      <vt:lpstr>PowerPoint-Präsentation</vt:lpstr>
      <vt:lpstr>Biodiversité (« Trame bleue»)</vt:lpstr>
      <vt:lpstr>PowerPoint-Präsentation</vt:lpstr>
      <vt:lpstr>PowerPoint-Präsentation</vt:lpstr>
      <vt:lpstr>Perspectives</vt:lpstr>
      <vt:lpstr>PowerPoint-Präsentation</vt:lpstr>
    </vt:vector>
  </TitlesOfParts>
  <Company>Agence de l'Eau Artois-Picardie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Point n°4</dc:title>
  <dc:creator>dallart</dc:creator>
  <cp:lastModifiedBy>Julian Fieml</cp:lastModifiedBy>
  <cp:revision>34</cp:revision>
  <dcterms:created xsi:type="dcterms:W3CDTF">2016-11-04T12:16:39Z</dcterms:created>
  <dcterms:modified xsi:type="dcterms:W3CDTF">2022-06-15T09:59:15Z</dcterms:modified>
</cp:coreProperties>
</file>