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8"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56" r:id="rId16"/>
    <p:sldId id="258" r:id="rId17"/>
    <p:sldId id="259" r:id="rId18"/>
    <p:sldId id="260" r:id="rId19"/>
    <p:sldId id="261" r:id="rId20"/>
    <p:sldId id="262" r:id="rId21"/>
    <p:sldId id="263" r:id="rId22"/>
    <p:sldId id="266" r:id="rId23"/>
    <p:sldId id="265" r:id="rId24"/>
    <p:sldId id="264" r:id="rId25"/>
    <p:sldId id="282" r:id="rId26"/>
    <p:sldId id="285" r:id="rId27"/>
    <p:sldId id="283" r:id="rId28"/>
    <p:sldId id="284"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256A"/>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9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4"/>
      <c:rAngAx val="0"/>
    </c:view3D>
    <c:floor>
      <c:thickness val="0"/>
    </c:floor>
    <c:sideWall>
      <c:thickness val="0"/>
    </c:sideWall>
    <c:backWall>
      <c:thickness val="0"/>
    </c:backWall>
    <c:plotArea>
      <c:layout>
        <c:manualLayout>
          <c:layoutTarget val="inner"/>
          <c:xMode val="edge"/>
          <c:yMode val="edge"/>
          <c:x val="5.1254032613918282E-2"/>
          <c:y val="0.10140020366598777"/>
          <c:w val="0.72138057579353021"/>
          <c:h val="0.69989175232932954"/>
        </c:manualLayout>
      </c:layout>
      <c:pie3DChart>
        <c:varyColors val="1"/>
        <c:ser>
          <c:idx val="0"/>
          <c:order val="0"/>
          <c:dLbls>
            <c:dLbl>
              <c:idx val="3"/>
              <c:layout>
                <c:manualLayout>
                  <c:x val="6.3885245781076863E-2"/>
                  <c:y val="-7.127166957999904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6B-497A-800D-AF3A5721FA8D}"/>
                </c:ext>
              </c:extLst>
            </c:dLbl>
            <c:dLbl>
              <c:idx val="4"/>
              <c:layout>
                <c:manualLayout>
                  <c:x val="8.9039257312636663E-2"/>
                  <c:y val="-5.973407155571948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6B-497A-800D-AF3A5721FA8D}"/>
                </c:ext>
              </c:extLst>
            </c:dLbl>
            <c:dLbl>
              <c:idx val="5"/>
              <c:layout>
                <c:manualLayout>
                  <c:x val="0.11960978025318442"/>
                  <c:y val="-1.352233911188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6B-497A-800D-AF3A5721FA8D}"/>
                </c:ext>
              </c:extLst>
            </c:dLbl>
            <c:dLbl>
              <c:idx val="6"/>
              <c:layout>
                <c:manualLayout>
                  <c:x val="0.12289176415214599"/>
                  <c:y val="5.31596292316820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6B-497A-800D-AF3A5721FA8D}"/>
                </c:ext>
              </c:extLst>
            </c:dLbl>
            <c:dLbl>
              <c:idx val="7"/>
              <c:layout>
                <c:manualLayout>
                  <c:x val="0.11449154744511232"/>
                  <c:y val="0.1171145581089532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6B-497A-800D-AF3A5721FA8D}"/>
                </c:ext>
              </c:extLst>
            </c:dLbl>
            <c:dLbl>
              <c:idx val="8"/>
              <c:layout>
                <c:manualLayout>
                  <c:x val="0.10128394014571353"/>
                  <c:y val="0.1813278781852880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6B-497A-800D-AF3A5721FA8D}"/>
                </c:ext>
              </c:extLst>
            </c:dLbl>
            <c:dLbl>
              <c:idx val="9"/>
              <c:layout>
                <c:manualLayout>
                  <c:x val="7.9062092448593371E-2"/>
                  <c:y val="0.252466844139390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06B-497A-800D-AF3A5721FA8D}"/>
                </c:ext>
              </c:extLst>
            </c:dLbl>
            <c:dLbl>
              <c:idx val="10"/>
              <c:layout>
                <c:manualLayout>
                  <c:x val="-0.11957043468881458"/>
                  <c:y val="0.2266832512789261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6B-497A-800D-AF3A5721FA8D}"/>
                </c:ext>
              </c:extLst>
            </c:dLbl>
            <c:spPr>
              <a:noFill/>
              <a:ln>
                <a:noFill/>
              </a:ln>
              <a:effectLst/>
            </c:spPr>
            <c:txPr>
              <a:bodyPr/>
              <a:lstStyle/>
              <a:p>
                <a:pPr>
                  <a:defRPr sz="1500" baseline="0"/>
                </a:pPr>
                <a:endParaRPr lang="de-DE"/>
              </a:p>
            </c:txPr>
            <c:showLegendKey val="0"/>
            <c:showVal val="1"/>
            <c:showCatName val="1"/>
            <c:showSerName val="0"/>
            <c:showPercent val="0"/>
            <c:showBubbleSize val="0"/>
            <c:showLeaderLines val="1"/>
            <c:extLst>
              <c:ext xmlns:c15="http://schemas.microsoft.com/office/drawing/2012/chart" uri="{CE6537A1-D6FC-4f65-9D91-7224C49458BB}"/>
            </c:extLst>
          </c:dLbls>
          <c:cat>
            <c:strRef>
              <c:f>Feuil1!$A$2:$A$12</c:f>
              <c:strCache>
                <c:ptCount val="11"/>
                <c:pt idx="0">
                  <c:v>Non identifiés</c:v>
                </c:pt>
                <c:pt idx="1">
                  <c:v>Peuplier</c:v>
                </c:pt>
                <c:pt idx="2">
                  <c:v>Fruitiers</c:v>
                </c:pt>
                <c:pt idx="3">
                  <c:v>Saules</c:v>
                </c:pt>
                <c:pt idx="4">
                  <c:v>Aubepine</c:v>
                </c:pt>
                <c:pt idx="5">
                  <c:v>Tilleul</c:v>
                </c:pt>
                <c:pt idx="6">
                  <c:v>Erables</c:v>
                </c:pt>
                <c:pt idx="7">
                  <c:v>Bouleau</c:v>
                </c:pt>
                <c:pt idx="8">
                  <c:v>Robinier</c:v>
                </c:pt>
                <c:pt idx="9">
                  <c:v>Prunelier</c:v>
                </c:pt>
                <c:pt idx="10">
                  <c:v>Autre</c:v>
                </c:pt>
              </c:strCache>
            </c:strRef>
          </c:cat>
          <c:val>
            <c:numRef>
              <c:f>Feuil1!$B$2:$B$12</c:f>
              <c:numCache>
                <c:formatCode>General</c:formatCode>
                <c:ptCount val="11"/>
                <c:pt idx="0">
                  <c:v>203</c:v>
                </c:pt>
                <c:pt idx="1">
                  <c:v>1254</c:v>
                </c:pt>
                <c:pt idx="2">
                  <c:v>348</c:v>
                </c:pt>
                <c:pt idx="3">
                  <c:v>77</c:v>
                </c:pt>
                <c:pt idx="4">
                  <c:v>47</c:v>
                </c:pt>
                <c:pt idx="5">
                  <c:v>19</c:v>
                </c:pt>
                <c:pt idx="6">
                  <c:v>10</c:v>
                </c:pt>
                <c:pt idx="7">
                  <c:v>8</c:v>
                </c:pt>
                <c:pt idx="8">
                  <c:v>5</c:v>
                </c:pt>
                <c:pt idx="9">
                  <c:v>2</c:v>
                </c:pt>
                <c:pt idx="10">
                  <c:v>5</c:v>
                </c:pt>
              </c:numCache>
            </c:numRef>
          </c:val>
          <c:extLst>
            <c:ext xmlns:c16="http://schemas.microsoft.com/office/drawing/2014/chart" uri="{C3380CC4-5D6E-409C-BE32-E72D297353CC}">
              <c16:uniqueId val="{00000008-806B-497A-800D-AF3A5721FA8D}"/>
            </c:ext>
          </c:extLst>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800"/>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F96A10-F869-4FF1-B27E-648CB175EC19}" type="datetimeFigureOut">
              <a:rPr lang="fr-FR" smtClean="0"/>
              <a:t>15/06/2022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8C242-D3A8-49A4-BC9B-E159F519ECC8}" type="slidenum">
              <a:rPr lang="fr-FR" smtClean="0"/>
              <a:t>‹Nr.›</a:t>
            </a:fld>
            <a:endParaRPr lang="fr-FR"/>
          </a:p>
        </p:txBody>
      </p:sp>
    </p:spTree>
    <p:extLst>
      <p:ext uri="{BB962C8B-B14F-4D97-AF65-F5344CB8AC3E}">
        <p14:creationId xmlns:p14="http://schemas.microsoft.com/office/powerpoint/2010/main" val="27913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Aujourd’hui, de</a:t>
            </a:r>
            <a:r>
              <a:rPr lang="fr-FR" baseline="0" dirty="0"/>
              <a:t> toute évidence, les citoyens ont perdu le contact avec la nature (ex: formation Beuvrages). Une nature qui nous dérange (pissenlit), qu’on a besoin de maîtriser (taille au carré) ou, tout simplement, qu’on ne considère plus du tout. La recréation de ce lien est tout bonnement indispensable si on ne veut pas rester sur un modèle scientifiques passionnés / reste de la population, qui n’amène à rien de constructif (rien ne changera tant que l’on restera sur ce modèle), L’appropriation citoyenne des questions environnementales est cruciale. Et les sciences participatives sont un des outils permettant cette implication citoyenne</a:t>
            </a:r>
            <a:endParaRPr lang="fr-FR" dirty="0"/>
          </a:p>
        </p:txBody>
      </p:sp>
      <p:sp>
        <p:nvSpPr>
          <p:cNvPr id="4" name="Espace réservé du numéro de diapositive 3"/>
          <p:cNvSpPr>
            <a:spLocks noGrp="1"/>
          </p:cNvSpPr>
          <p:nvPr>
            <p:ph type="sldNum" sz="quarter" idx="10"/>
          </p:nvPr>
        </p:nvSpPr>
        <p:spPr/>
        <p:txBody>
          <a:bodyPr/>
          <a:lstStyle/>
          <a:p>
            <a:fld id="{A46B4253-2C79-4821-8365-939C11466443}" type="slidenum">
              <a:rPr lang="fr-FR" smtClean="0"/>
              <a:t>1</a:t>
            </a:fld>
            <a:endParaRPr lang="fr-FR"/>
          </a:p>
        </p:txBody>
      </p:sp>
    </p:spTree>
    <p:extLst>
      <p:ext uri="{BB962C8B-B14F-4D97-AF65-F5344CB8AC3E}">
        <p14:creationId xmlns:p14="http://schemas.microsoft.com/office/powerpoint/2010/main" val="262908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Thématique en vogue</a:t>
            </a:r>
            <a:r>
              <a:rPr lang="fr-FR" baseline="0" dirty="0"/>
              <a:t> en ce moment et les programmes de toutes sortes voient le jour (50 programmes en région), au risque parfois de semer un peu la confusion. Chaque structure y va de son programme et les citoyens ne savent plus où donner de la tête</a:t>
            </a:r>
            <a:endParaRPr lang="fr-FR" dirty="0"/>
          </a:p>
        </p:txBody>
      </p:sp>
      <p:sp>
        <p:nvSpPr>
          <p:cNvPr id="4" name="Espace réservé du numéro de diapositive 3"/>
          <p:cNvSpPr>
            <a:spLocks noGrp="1"/>
          </p:cNvSpPr>
          <p:nvPr>
            <p:ph type="sldNum" sz="quarter" idx="10"/>
          </p:nvPr>
        </p:nvSpPr>
        <p:spPr/>
        <p:txBody>
          <a:bodyPr/>
          <a:lstStyle/>
          <a:p>
            <a:fld id="{A46B4253-2C79-4821-8365-939C11466443}" type="slidenum">
              <a:rPr lang="fr-FR" smtClean="0"/>
              <a:t>2</a:t>
            </a:fld>
            <a:endParaRPr lang="fr-FR"/>
          </a:p>
        </p:txBody>
      </p:sp>
    </p:spTree>
    <p:extLst>
      <p:ext uri="{BB962C8B-B14F-4D97-AF65-F5344CB8AC3E}">
        <p14:creationId xmlns:p14="http://schemas.microsoft.com/office/powerpoint/2010/main" val="196142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dirty="0"/>
              <a:t>Absent des montagnes</a:t>
            </a:r>
          </a:p>
          <a:p>
            <a:pPr lvl="0"/>
            <a:r>
              <a:rPr lang="fr-FR" dirty="0"/>
              <a:t>Plus clairsemé au nord-est </a:t>
            </a:r>
            <a:r>
              <a:rPr lang="fr-FR" sz="1200" dirty="0"/>
              <a:t>(NPC, Flandres belges, Pays-Bas, Nord de l’Allemagne)</a:t>
            </a:r>
            <a:r>
              <a:rPr lang="fr-FR" dirty="0"/>
              <a:t>, à l’ouest de l’Angleterre, dans le Finistère</a:t>
            </a:r>
          </a:p>
          <a:p>
            <a:pPr lvl="0"/>
            <a:endParaRPr lang="fr-FR" dirty="0"/>
          </a:p>
          <a:p>
            <a:pPr lvl="0"/>
            <a:r>
              <a:rPr lang="fr-FR" dirty="0"/>
              <a:t>Ce que l’on va voir par la suite,</a:t>
            </a:r>
            <a:r>
              <a:rPr lang="fr-FR" baseline="0" dirty="0"/>
              <a:t> ce sont les traits d’écologie du gui qui expliquent cette répartition</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t>4</a:t>
            </a:fld>
            <a:endParaRPr lang="fr-FR"/>
          </a:p>
        </p:txBody>
      </p:sp>
    </p:spTree>
    <p:extLst>
      <p:ext uri="{BB962C8B-B14F-4D97-AF65-F5344CB8AC3E}">
        <p14:creationId xmlns:p14="http://schemas.microsoft.com/office/powerpoint/2010/main" val="51914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8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3F5E05F-1671-4916-8FFB-C937668E0B18}" type="slidenum">
              <a:rPr lang="fr-FR" altLang="fr-FR" smtClean="0"/>
              <a:pPr eaLnBrk="1" hangingPunct="1"/>
              <a:t>9</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Revenons donc à nos moutons </a:t>
            </a:r>
            <a:r>
              <a:rPr lang="fr-FR" dirty="0" err="1"/>
              <a:t>càd</a:t>
            </a:r>
            <a:r>
              <a:rPr lang="fr-FR" baseline="0" dirty="0"/>
              <a:t> le gui en région, puisque c’est pour cela que nous sommes ici</a:t>
            </a:r>
          </a:p>
          <a:p>
            <a:endParaRPr lang="fr-FR" baseline="0" dirty="0"/>
          </a:p>
          <a:p>
            <a:r>
              <a:rPr lang="fr-FR" baseline="0" dirty="0"/>
              <a:t>Tout d’abord, répartition du gui avant « Gui est là » par commune</a:t>
            </a:r>
          </a:p>
          <a:p>
            <a:r>
              <a:rPr lang="fr-FR" baseline="0" dirty="0"/>
              <a:t>Distinction entre données avant 1980 et après 1980 pour mettre en évidence les données récentes</a:t>
            </a:r>
          </a:p>
          <a:p>
            <a:r>
              <a:rPr lang="fr-FR" baseline="0" dirty="0"/>
              <a:t>Car important de mettre à jour les anciennes données pour voir si évolution de répartition, un des 2 objectifs de la campagne « Gui est là »</a:t>
            </a:r>
          </a:p>
          <a:p>
            <a:r>
              <a:rPr lang="fr-FR" baseline="0" dirty="0"/>
              <a:t>Boulonnais, Montreuillois et Ouest Artois d’un côté et Avesnois de l’autre avec une partie du Valenciennois.</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410410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Deux grands secteurs</a:t>
            </a:r>
            <a:r>
              <a:rPr lang="fr-FR" baseline="0" dirty="0"/>
              <a:t> : Boulonnais et Artois bien </a:t>
            </a:r>
            <a:r>
              <a:rPr lang="fr-FR" baseline="0" dirty="0" err="1"/>
              <a:t>reprospectés</a:t>
            </a:r>
            <a:r>
              <a:rPr lang="fr-FR" baseline="0" dirty="0"/>
              <a:t> tout comme l’Avesnois</a:t>
            </a:r>
          </a:p>
          <a:p>
            <a:r>
              <a:rPr lang="fr-FR" baseline="0" dirty="0"/>
              <a:t>Avec une partie des anciennes données qui ont été actualisées : merci !</a:t>
            </a:r>
          </a:p>
          <a:p>
            <a:r>
              <a:rPr lang="fr-FR" baseline="0" dirty="0"/>
              <a:t>Quelques secteurs lacunaires : là on arrive aux limites du protocole, est-ce une absence de prospections ou une absence de gui ?</a:t>
            </a:r>
          </a:p>
          <a:p>
            <a:r>
              <a:rPr lang="fr-FR" baseline="0" dirty="0"/>
              <a:t>Opération reconduite l’année prochaine !!!</a:t>
            </a:r>
          </a:p>
          <a:p>
            <a:endParaRPr lang="fr-FR" baseline="0" dirty="0"/>
          </a:p>
          <a:p>
            <a:r>
              <a:rPr lang="fr-FR" baseline="0" dirty="0"/>
              <a:t>Quelques exemples de localisations, d’abord dans l’Artois et le Boulonnais puis dans l’Avesnois</a:t>
            </a:r>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4104102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Concernant les nouveaux secteurs d’observation du gui : on trouve d’un côté certaines communes qui élargissent un peu les 2 bastions régionaux mais on trouve aussi des observations isolées. C’est le cas à Dunkerque, Guînes (</a:t>
            </a:r>
            <a:r>
              <a:rPr lang="fr-FR" baseline="0" dirty="0" err="1"/>
              <a:t>Zutkerque</a:t>
            </a:r>
            <a:r>
              <a:rPr lang="fr-FR" baseline="0" dirty="0"/>
              <a:t>), Saint-Omer sud (</a:t>
            </a:r>
            <a:r>
              <a:rPr lang="fr-FR" baseline="0" dirty="0" err="1"/>
              <a:t>Racquinghem</a:t>
            </a:r>
            <a:r>
              <a:rPr lang="fr-FR" baseline="0" dirty="0"/>
              <a:t>), </a:t>
            </a:r>
            <a:r>
              <a:rPr lang="fr-FR" baseline="0" dirty="0" err="1"/>
              <a:t>Cambraisis</a:t>
            </a:r>
            <a:r>
              <a:rPr lang="fr-FR" baseline="0" dirty="0"/>
              <a:t> et Gohelle, autour de l’agglomération lilloise, valenciennois (Condé)</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En plus de ce confortement au niveau des secteurs principaux de présence,</a:t>
            </a:r>
            <a:r>
              <a:rPr lang="fr-FR" baseline="0" dirty="0"/>
              <a:t> votre contribution nous aura permis de mettre en évidence la présence clairsemée du gui sur le reste de la région : ressemble plus à ce que l’on voit dans les pays longeant la mer du nord.</a:t>
            </a:r>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t>12</a:t>
            </a:fld>
            <a:endParaRPr lang="fr-FR"/>
          </a:p>
        </p:txBody>
      </p:sp>
    </p:spTree>
    <p:extLst>
      <p:ext uri="{BB962C8B-B14F-4D97-AF65-F5344CB8AC3E}">
        <p14:creationId xmlns:p14="http://schemas.microsoft.com/office/powerpoint/2010/main" val="410410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 voudrais revenir</a:t>
            </a:r>
            <a:r>
              <a:rPr lang="fr-FR" baseline="0" dirty="0"/>
              <a:t> sur les arbres hôtes que vous avez observés :</a:t>
            </a:r>
          </a:p>
          <a:p>
            <a:r>
              <a:rPr lang="fr-FR" baseline="0" dirty="0"/>
              <a:t>… …</a:t>
            </a:r>
            <a:endParaRPr lang="fr-FR" dirty="0"/>
          </a:p>
          <a:p>
            <a:r>
              <a:rPr lang="fr-FR" dirty="0"/>
              <a:t>Sachant que les erreurs sont possibles </a:t>
            </a:r>
            <a:r>
              <a:rPr lang="fr-FR" baseline="0" dirty="0"/>
              <a:t>pour la détermination des arbres hôtes, surtout en hiver !</a:t>
            </a:r>
          </a:p>
          <a:p>
            <a:r>
              <a:rPr lang="fr-FR" baseline="0" dirty="0"/>
              <a:t>% intéressants, grosses différences avec pays voisins : Angleterre et Suisse : pommiers et tilleuls + de 50%; Luxembourg : fruitiers et peupliers</a:t>
            </a:r>
          </a:p>
          <a:p>
            <a:r>
              <a:rPr lang="fr-FR" dirty="0"/>
              <a:t>Parfois Erables, Peupliers en fonction des conditions locales</a:t>
            </a:r>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143346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Une belle ligne droite, colonisation d’arbres</a:t>
            </a:r>
            <a:r>
              <a:rPr lang="fr-FR" baseline="0" dirty="0"/>
              <a:t> de bord de</a:t>
            </a:r>
            <a:r>
              <a:rPr lang="fr-FR" dirty="0"/>
              <a:t> route</a:t>
            </a:r>
            <a:r>
              <a:rPr lang="fr-FR" baseline="0" dirty="0"/>
              <a:t> par le gui</a:t>
            </a:r>
            <a:endParaRPr lang="fr-FR" dirty="0"/>
          </a:p>
        </p:txBody>
      </p:sp>
      <p:sp>
        <p:nvSpPr>
          <p:cNvPr id="4" name="Espace réservé du numéro de diapositive 3"/>
          <p:cNvSpPr>
            <a:spLocks noGrp="1"/>
          </p:cNvSpPr>
          <p:nvPr>
            <p:ph type="sldNum" sz="quarter" idx="10"/>
          </p:nvPr>
        </p:nvSpPr>
        <p:spPr/>
        <p:txBody>
          <a:bodyPr/>
          <a:lstStyle/>
          <a:p>
            <a:fld id="{D5DA56CF-3881-4FF3-999F-FB072F70C9B6}"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227693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60D6474-2E1F-4AE0-A35A-3B5C240D33C2}" type="datetimeFigureOut">
              <a:rPr lang="fr-FR" smtClean="0"/>
              <a:t>15/06/2022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199855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60D6474-2E1F-4AE0-A35A-3B5C240D33C2}" type="datetimeFigureOut">
              <a:rPr lang="fr-FR" smtClean="0"/>
              <a:t>15/06/2022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176388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60D6474-2E1F-4AE0-A35A-3B5C240D33C2}" type="datetimeFigureOut">
              <a:rPr lang="fr-FR" smtClean="0"/>
              <a:t>15/06/2022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2868755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6" y="504396"/>
            <a:ext cx="9140056" cy="294840"/>
          </a:xfrm>
          <a:prstGeom prst="rect">
            <a:avLst/>
          </a:prstGeom>
        </p:spPr>
      </p:pic>
      <p:sp>
        <p:nvSpPr>
          <p:cNvPr id="11" name="Espace réservé du contenu 15"/>
          <p:cNvSpPr>
            <a:spLocks noGrp="1"/>
          </p:cNvSpPr>
          <p:nvPr>
            <p:ph sz="quarter" idx="11"/>
          </p:nvPr>
        </p:nvSpPr>
        <p:spPr>
          <a:xfrm>
            <a:off x="107504" y="44624"/>
            <a:ext cx="8928992" cy="461963"/>
          </a:xfrm>
          <a:prstGeom prst="rect">
            <a:avLst/>
          </a:prstGeom>
        </p:spPr>
        <p:txBody>
          <a:bodyPr/>
          <a:lstStyle>
            <a:lvl1pPr marL="0" indent="0" algn="r" defTabSz="914400" rtl="0" eaLnBrk="1" latinLnBrk="0" hangingPunct="1">
              <a:buFontTx/>
              <a:buNone/>
              <a:defRPr lang="fr-FR" sz="2400" b="1" kern="1200" dirty="0" smtClean="0">
                <a:solidFill>
                  <a:srgbClr val="008357"/>
                </a:solidFill>
                <a:latin typeface="+mn-lt"/>
                <a:ea typeface="+mn-ea"/>
                <a:cs typeface="+mn-cs"/>
              </a:defRPr>
            </a:lvl1pPr>
          </a:lstStyle>
          <a:p>
            <a:pPr lvl="0"/>
            <a:r>
              <a:rPr lang="fr-FR" dirty="0"/>
              <a:t>Modifiez les styles du texte du masque</a:t>
            </a:r>
          </a:p>
        </p:txBody>
      </p:sp>
      <p:sp>
        <p:nvSpPr>
          <p:cNvPr id="13" name="Espace réservé pour une image  12"/>
          <p:cNvSpPr>
            <a:spLocks noGrp="1"/>
          </p:cNvSpPr>
          <p:nvPr>
            <p:ph type="pic" sz="quarter" idx="12"/>
          </p:nvPr>
        </p:nvSpPr>
        <p:spPr>
          <a:xfrm>
            <a:off x="28575" y="908050"/>
            <a:ext cx="9080500" cy="4897438"/>
          </a:xfrm>
          <a:prstGeom prst="rect">
            <a:avLst/>
          </a:prstGeom>
        </p:spPr>
        <p:txBody>
          <a:bodyPr/>
          <a:lstStyle/>
          <a:p>
            <a:endParaRPr lang="fr-FR" dirty="0"/>
          </a:p>
        </p:txBody>
      </p:sp>
      <p:pic>
        <p:nvPicPr>
          <p:cNvPr id="14" name="Image 13"/>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78777" y="6326084"/>
            <a:ext cx="432608" cy="489233"/>
          </a:xfrm>
          <a:prstGeom prst="rect">
            <a:avLst/>
          </a:prstGeom>
        </p:spPr>
      </p:pic>
      <p:sp>
        <p:nvSpPr>
          <p:cNvPr id="15" name="Rectangle 14"/>
          <p:cNvSpPr/>
          <p:nvPr userDrawn="1"/>
        </p:nvSpPr>
        <p:spPr>
          <a:xfrm>
            <a:off x="8550201" y="6435918"/>
            <a:ext cx="442750" cy="276999"/>
          </a:xfrm>
          <a:prstGeom prst="rect">
            <a:avLst/>
          </a:prstGeom>
        </p:spPr>
        <p:txBody>
          <a:bodyPr wrap="none">
            <a:spAutoFit/>
          </a:bodyPr>
          <a:lstStyle/>
          <a:p>
            <a:pPr lvl="0" algn="r"/>
            <a:fld id="{5709EAB9-19E9-49FA-B546-A51CE8728674}" type="slidenum">
              <a:rPr lang="fr-FR" sz="1200" b="1">
                <a:solidFill>
                  <a:prstClr val="white"/>
                </a:solidFill>
              </a:rPr>
              <a:pPr lvl="0" algn="r"/>
              <a:t>‹Nr.›</a:t>
            </a:fld>
            <a:endParaRPr lang="fr-FR" sz="1200" b="1" dirty="0">
              <a:solidFill>
                <a:prstClr val="white"/>
              </a:solidFill>
            </a:endParaRPr>
          </a:p>
        </p:txBody>
      </p:sp>
      <p:sp>
        <p:nvSpPr>
          <p:cNvPr id="17" name="ZoneTexte 16"/>
          <p:cNvSpPr txBox="1"/>
          <p:nvPr userDrawn="1"/>
        </p:nvSpPr>
        <p:spPr>
          <a:xfrm>
            <a:off x="7255823" y="6382094"/>
            <a:ext cx="1753133" cy="369332"/>
          </a:xfrm>
          <a:prstGeom prst="rect">
            <a:avLst/>
          </a:prstGeom>
          <a:noFill/>
        </p:spPr>
        <p:txBody>
          <a:bodyPr wrap="square" rtlCol="0">
            <a:spAutoFit/>
          </a:bodyPr>
          <a:lstStyle/>
          <a:p>
            <a:pPr marL="0" algn="l" defTabSz="914400" rtl="0" eaLnBrk="1" latinLnBrk="0" hangingPunct="1"/>
            <a:r>
              <a:rPr lang="fr-FR" sz="1800" b="1" kern="1200" dirty="0">
                <a:solidFill>
                  <a:srgbClr val="008357"/>
                </a:solidFill>
                <a:latin typeface="+mn-lt"/>
                <a:ea typeface="+mn-ea"/>
                <a:cs typeface="+mn-cs"/>
              </a:rPr>
              <a:t>Gui est là ?</a:t>
            </a:r>
          </a:p>
        </p:txBody>
      </p:sp>
    </p:spTree>
    <p:extLst>
      <p:ext uri="{BB962C8B-B14F-4D97-AF65-F5344CB8AC3E}">
        <p14:creationId xmlns:p14="http://schemas.microsoft.com/office/powerpoint/2010/main" val="2198348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78777" y="6326084"/>
            <a:ext cx="432608" cy="489233"/>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1" y="5924550"/>
            <a:ext cx="822587" cy="911884"/>
          </a:xfrm>
          <a:prstGeom prst="rect">
            <a:avLst/>
          </a:prstGeom>
        </p:spPr>
      </p:pic>
      <p:pic>
        <p:nvPicPr>
          <p:cNvPr id="11" name="Image 10"/>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6" y="504396"/>
            <a:ext cx="9140056" cy="294840"/>
          </a:xfrm>
          <a:prstGeom prst="rect">
            <a:avLst/>
          </a:prstGeom>
        </p:spPr>
      </p:pic>
      <p:sp>
        <p:nvSpPr>
          <p:cNvPr id="9" name="Rectangle 8"/>
          <p:cNvSpPr/>
          <p:nvPr userDrawn="1"/>
        </p:nvSpPr>
        <p:spPr>
          <a:xfrm>
            <a:off x="8550201" y="6435918"/>
            <a:ext cx="442750" cy="276999"/>
          </a:xfrm>
          <a:prstGeom prst="rect">
            <a:avLst/>
          </a:prstGeom>
        </p:spPr>
        <p:txBody>
          <a:bodyPr wrap="none">
            <a:spAutoFit/>
          </a:bodyPr>
          <a:lstStyle/>
          <a:p>
            <a:pPr algn="r"/>
            <a:fld id="{5709EAB9-19E9-49FA-B546-A51CE8728674}" type="slidenum">
              <a:rPr lang="fr-FR" sz="1200" b="1">
                <a:solidFill>
                  <a:prstClr val="white"/>
                </a:solidFill>
              </a:rPr>
              <a:pPr algn="r"/>
              <a:t>‹Nr.›</a:t>
            </a:fld>
            <a:endParaRPr lang="fr-FR" sz="1200" b="1" dirty="0">
              <a:solidFill>
                <a:prstClr val="white"/>
              </a:solidFill>
            </a:endParaRPr>
          </a:p>
        </p:txBody>
      </p:sp>
      <p:sp>
        <p:nvSpPr>
          <p:cNvPr id="12" name="Espace réservé du texte 11"/>
          <p:cNvSpPr>
            <a:spLocks noGrp="1"/>
          </p:cNvSpPr>
          <p:nvPr>
            <p:ph type="body" sz="quarter" idx="10"/>
          </p:nvPr>
        </p:nvSpPr>
        <p:spPr>
          <a:xfrm>
            <a:off x="840209" y="1124248"/>
            <a:ext cx="7188175" cy="4969048"/>
          </a:xfrm>
          <a:prstGeom prst="rect">
            <a:avLst/>
          </a:prstGeom>
        </p:spPr>
        <p:txBody>
          <a:bodyPr/>
          <a:lstStyle>
            <a:lvl1pPr marL="342900" indent="-342900" algn="l" defTabSz="914400" rtl="0" eaLnBrk="1" latinLnBrk="0" hangingPunct="1">
              <a:spcBef>
                <a:spcPts val="900"/>
              </a:spcBef>
              <a:spcAft>
                <a:spcPts val="900"/>
              </a:spcAft>
              <a:buClr>
                <a:srgbClr val="008357"/>
              </a:buClr>
              <a:buFont typeface="Wingdings" panose="05000000000000000000" pitchFamily="2" charset="2"/>
              <a:buChar char="v"/>
              <a:defRPr lang="fr-FR" sz="2000" b="1" kern="1200" dirty="0" smtClean="0">
                <a:solidFill>
                  <a:srgbClr val="008357"/>
                </a:solidFill>
                <a:latin typeface="+mn-lt"/>
                <a:ea typeface="+mn-ea"/>
                <a:cs typeface="+mn-cs"/>
              </a:defRPr>
            </a:lvl1pPr>
            <a:lvl2pPr marL="742950" indent="-285750">
              <a:spcBef>
                <a:spcPts val="0"/>
              </a:spcBef>
              <a:spcAft>
                <a:spcPts val="100"/>
              </a:spcAft>
              <a:defRPr lang="fr-FR" sz="1800" kern="1200" dirty="0" smtClean="0">
                <a:solidFill>
                  <a:schemeClr val="tx1"/>
                </a:solidFill>
                <a:latin typeface="+mn-lt"/>
                <a:ea typeface="+mn-ea"/>
                <a:cs typeface="+mn-cs"/>
              </a:defRPr>
            </a:lvl2pPr>
            <a:lvl3pPr>
              <a:spcBef>
                <a:spcPts val="200"/>
              </a:spcBef>
              <a:defRPr sz="1600"/>
            </a:lvl3pPr>
          </a:lstStyle>
          <a:p>
            <a:pPr lvl="0"/>
            <a:r>
              <a:rPr lang="fr-FR" dirty="0"/>
              <a:t>Modifiez les styles du texte du masque</a:t>
            </a:r>
          </a:p>
          <a:p>
            <a:pPr marL="742950" lvl="1" indent="-285750" algn="l" defTabSz="914400" rtl="0" eaLnBrk="1" latinLnBrk="0" hangingPunct="1">
              <a:buFont typeface="Arial" panose="020B0604020202020204" pitchFamily="34" charset="0"/>
              <a:buChar char="•"/>
            </a:pPr>
            <a:r>
              <a:rPr lang="fr-FR" dirty="0"/>
              <a:t>Deuxième niveau</a:t>
            </a:r>
          </a:p>
          <a:p>
            <a:pPr lvl="2"/>
            <a:r>
              <a:rPr lang="fr-FR" dirty="0"/>
              <a:t>Troisième niveau</a:t>
            </a:r>
          </a:p>
        </p:txBody>
      </p:sp>
      <p:sp>
        <p:nvSpPr>
          <p:cNvPr id="14" name="ZoneTexte 13"/>
          <p:cNvSpPr txBox="1"/>
          <p:nvPr userDrawn="1"/>
        </p:nvSpPr>
        <p:spPr>
          <a:xfrm>
            <a:off x="7255823" y="6382094"/>
            <a:ext cx="1753133" cy="369332"/>
          </a:xfrm>
          <a:prstGeom prst="rect">
            <a:avLst/>
          </a:prstGeom>
          <a:noFill/>
        </p:spPr>
        <p:txBody>
          <a:bodyPr wrap="square" rtlCol="0">
            <a:spAutoFit/>
          </a:bodyPr>
          <a:lstStyle/>
          <a:p>
            <a:r>
              <a:rPr lang="fr-FR" b="1" dirty="0">
                <a:solidFill>
                  <a:srgbClr val="008357"/>
                </a:solidFill>
              </a:rPr>
              <a:t>Gui est là ?</a:t>
            </a:r>
          </a:p>
        </p:txBody>
      </p:sp>
      <p:sp>
        <p:nvSpPr>
          <p:cNvPr id="16" name="Espace réservé du contenu 15"/>
          <p:cNvSpPr>
            <a:spLocks noGrp="1"/>
          </p:cNvSpPr>
          <p:nvPr>
            <p:ph sz="quarter" idx="11"/>
          </p:nvPr>
        </p:nvSpPr>
        <p:spPr>
          <a:xfrm>
            <a:off x="107504" y="44624"/>
            <a:ext cx="8928992" cy="461963"/>
          </a:xfrm>
          <a:prstGeom prst="rect">
            <a:avLst/>
          </a:prstGeom>
        </p:spPr>
        <p:txBody>
          <a:bodyPr/>
          <a:lstStyle>
            <a:lvl1pPr marL="0" indent="0" algn="r" defTabSz="914400" rtl="0" eaLnBrk="1" latinLnBrk="0" hangingPunct="1">
              <a:buFontTx/>
              <a:buNone/>
              <a:defRPr lang="fr-FR" sz="2400" b="1" kern="1200" dirty="0" smtClean="0">
                <a:solidFill>
                  <a:srgbClr val="008357"/>
                </a:solidFill>
                <a:latin typeface="+mn-lt"/>
                <a:ea typeface="+mn-ea"/>
                <a:cs typeface="+mn-cs"/>
              </a:defRPr>
            </a:lvl1pPr>
          </a:lstStyle>
          <a:p>
            <a:pPr lvl="0"/>
            <a:r>
              <a:rPr lang="fr-FR" dirty="0"/>
              <a:t>Modifiez les styles du texte du masque</a:t>
            </a:r>
          </a:p>
        </p:txBody>
      </p:sp>
    </p:spTree>
    <p:extLst>
      <p:ext uri="{BB962C8B-B14F-4D97-AF65-F5344CB8AC3E}">
        <p14:creationId xmlns:p14="http://schemas.microsoft.com/office/powerpoint/2010/main" val="358233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60D6474-2E1F-4AE0-A35A-3B5C240D33C2}" type="datetimeFigureOut">
              <a:rPr lang="fr-FR" smtClean="0"/>
              <a:t>15/06/2022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254518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60D6474-2E1F-4AE0-A35A-3B5C240D33C2}" type="datetimeFigureOut">
              <a:rPr lang="fr-FR" smtClean="0"/>
              <a:t>15/06/2022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2028158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60D6474-2E1F-4AE0-A35A-3B5C240D33C2}" type="datetimeFigureOut">
              <a:rPr lang="fr-FR" smtClean="0"/>
              <a:t>15/06/2022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3118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60D6474-2E1F-4AE0-A35A-3B5C240D33C2}" type="datetimeFigureOut">
              <a:rPr lang="fr-FR" smtClean="0"/>
              <a:t>15/06/2022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117610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60D6474-2E1F-4AE0-A35A-3B5C240D33C2}" type="datetimeFigureOut">
              <a:rPr lang="fr-FR" smtClean="0"/>
              <a:t>15/06/2022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287893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60D6474-2E1F-4AE0-A35A-3B5C240D33C2}" type="datetimeFigureOut">
              <a:rPr lang="fr-FR" smtClean="0"/>
              <a:t>15/06/2022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321285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60D6474-2E1F-4AE0-A35A-3B5C240D33C2}" type="datetimeFigureOut">
              <a:rPr lang="fr-FR" smtClean="0"/>
              <a:t>15/06/2022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233592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60D6474-2E1F-4AE0-A35A-3B5C240D33C2}" type="datetimeFigureOut">
              <a:rPr lang="fr-FR" smtClean="0"/>
              <a:t>15/06/2022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26309C-F650-45F2-BEEC-DC606E9C5F4C}" type="slidenum">
              <a:rPr lang="fr-FR" smtClean="0"/>
              <a:t>‹Nr.›</a:t>
            </a:fld>
            <a:endParaRPr lang="fr-FR"/>
          </a:p>
        </p:txBody>
      </p:sp>
    </p:spTree>
    <p:extLst>
      <p:ext uri="{BB962C8B-B14F-4D97-AF65-F5344CB8AC3E}">
        <p14:creationId xmlns:p14="http://schemas.microsoft.com/office/powerpoint/2010/main" val="115045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D6474-2E1F-4AE0-A35A-3B5C240D33C2}" type="datetimeFigureOut">
              <a:rPr lang="fr-FR" smtClean="0"/>
              <a:t>15/06/2022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6309C-F650-45F2-BEEC-DC606E9C5F4C}" type="slidenum">
              <a:rPr lang="fr-FR" smtClean="0"/>
              <a:t>‹Nr.›</a:t>
            </a:fld>
            <a:endParaRPr lang="fr-FR"/>
          </a:p>
        </p:txBody>
      </p:sp>
    </p:spTree>
    <p:extLst>
      <p:ext uri="{BB962C8B-B14F-4D97-AF65-F5344CB8AC3E}">
        <p14:creationId xmlns:p14="http://schemas.microsoft.com/office/powerpoint/2010/main" val="183828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5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23528" y="44624"/>
            <a:ext cx="8878202"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fontAlgn="auto">
              <a:spcBef>
                <a:spcPts val="0"/>
              </a:spcBef>
              <a:spcAft>
                <a:spcPts val="0"/>
              </a:spcAft>
              <a:defRPr/>
            </a:pPr>
            <a:r>
              <a:rPr lang="fr-FR" sz="4800" b="1" dirty="0">
                <a:solidFill>
                  <a:srgbClr val="BCCF00"/>
                </a:solidFill>
              </a:rPr>
              <a:t>Biodiversité</a:t>
            </a:r>
            <a:r>
              <a:rPr lang="fr-FR" sz="4800" b="1" dirty="0">
                <a:solidFill>
                  <a:schemeClr val="bg1">
                    <a:lumMod val="65000"/>
                  </a:schemeClr>
                </a:solidFill>
              </a:rPr>
              <a:t> </a:t>
            </a:r>
          </a:p>
          <a:p>
            <a:pPr fontAlgn="auto">
              <a:spcBef>
                <a:spcPts val="0"/>
              </a:spcBef>
              <a:spcAft>
                <a:spcPts val="0"/>
              </a:spcAft>
              <a:defRPr/>
            </a:pPr>
            <a:r>
              <a:rPr lang="fr-FR" sz="4800" b="1" dirty="0">
                <a:solidFill>
                  <a:schemeClr val="bg1">
                    <a:lumMod val="65000"/>
                  </a:schemeClr>
                </a:solidFill>
              </a:rPr>
              <a:t>et </a:t>
            </a:r>
            <a:r>
              <a:rPr lang="fr-FR" sz="4800" b="1" dirty="0">
                <a:solidFill>
                  <a:srgbClr val="F39200"/>
                </a:solidFill>
              </a:rPr>
              <a:t>citoyenneté</a:t>
            </a:r>
            <a:endParaRPr lang="fr-FR" sz="5400" b="1" dirty="0">
              <a:solidFill>
                <a:srgbClr val="F39200"/>
              </a:solidFill>
            </a:endParaRPr>
          </a:p>
        </p:txBody>
      </p:sp>
      <p:pic>
        <p:nvPicPr>
          <p:cNvPr id="7" name="Picture 8" descr="CBNBL2"/>
          <p:cNvPicPr>
            <a:picLocks noChangeAspect="1" noChangeArrowheads="1"/>
          </p:cNvPicPr>
          <p:nvPr/>
        </p:nvPicPr>
        <p:blipFill>
          <a:blip r:embed="rId4"/>
          <a:srcRect/>
          <a:stretch>
            <a:fillRect/>
          </a:stretch>
        </p:blipFill>
        <p:spPr bwMode="auto">
          <a:xfrm>
            <a:off x="8027988" y="246063"/>
            <a:ext cx="820737" cy="950912"/>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69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a:t>En région – Observations avant </a:t>
            </a:r>
            <a:r>
              <a:rPr lang="fr-FR" i="1" dirty="0"/>
              <a:t>Gui est là ?</a:t>
            </a:r>
          </a:p>
        </p:txBody>
      </p:sp>
      <p:pic>
        <p:nvPicPr>
          <p:cNvPr id="6" name="Imag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24" y="594766"/>
            <a:ext cx="8856919" cy="6263233"/>
          </a:xfrm>
          <a:prstGeom prst="rect">
            <a:avLst/>
          </a:prstGeom>
        </p:spPr>
      </p:pic>
    </p:spTree>
    <p:extLst>
      <p:ext uri="{BB962C8B-B14F-4D97-AF65-F5344CB8AC3E}">
        <p14:creationId xmlns:p14="http://schemas.microsoft.com/office/powerpoint/2010/main" val="351813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a:t>Opération </a:t>
            </a:r>
            <a:r>
              <a:rPr lang="fr-FR" i="1" dirty="0"/>
              <a:t>Gui est là ?</a:t>
            </a:r>
            <a:r>
              <a:rPr lang="fr-FR" b="0" i="1" dirty="0"/>
              <a:t> – 1/2</a:t>
            </a:r>
          </a:p>
        </p:txBody>
      </p:sp>
      <p:pic>
        <p:nvPicPr>
          <p:cNvPr id="2" name="Imag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16" y="594765"/>
            <a:ext cx="8856921" cy="6263234"/>
          </a:xfrm>
          <a:prstGeom prst="rect">
            <a:avLst/>
          </a:prstGeom>
        </p:spPr>
      </p:pic>
    </p:spTree>
    <p:extLst>
      <p:ext uri="{BB962C8B-B14F-4D97-AF65-F5344CB8AC3E}">
        <p14:creationId xmlns:p14="http://schemas.microsoft.com/office/powerpoint/2010/main" val="304815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a:t>Opération </a:t>
            </a:r>
            <a:r>
              <a:rPr lang="fr-FR" i="1" dirty="0"/>
              <a:t>Gui est là ?</a:t>
            </a:r>
            <a:r>
              <a:rPr lang="fr-FR" b="0" dirty="0"/>
              <a:t> – Nouvelles localisations</a:t>
            </a:r>
          </a:p>
        </p:txBody>
      </p:sp>
      <p:pic>
        <p:nvPicPr>
          <p:cNvPr id="2" name="Imag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16" y="594765"/>
            <a:ext cx="8856921" cy="6263234"/>
          </a:xfrm>
          <a:prstGeom prst="rect">
            <a:avLst/>
          </a:prstGeom>
        </p:spPr>
      </p:pic>
      <p:sp>
        <p:nvSpPr>
          <p:cNvPr id="3" name="Ellipse 2"/>
          <p:cNvSpPr/>
          <p:nvPr/>
        </p:nvSpPr>
        <p:spPr>
          <a:xfrm>
            <a:off x="2651034" y="903768"/>
            <a:ext cx="744279" cy="552893"/>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5" name="Ellipse 4"/>
          <p:cNvSpPr/>
          <p:nvPr/>
        </p:nvSpPr>
        <p:spPr>
          <a:xfrm>
            <a:off x="1906771" y="1690574"/>
            <a:ext cx="609596" cy="450111"/>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6" name="Ellipse 5"/>
          <p:cNvSpPr/>
          <p:nvPr/>
        </p:nvSpPr>
        <p:spPr>
          <a:xfrm>
            <a:off x="2833996" y="2413309"/>
            <a:ext cx="365043" cy="357956"/>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7" name="Ellipse 6"/>
          <p:cNvSpPr/>
          <p:nvPr/>
        </p:nvSpPr>
        <p:spPr>
          <a:xfrm rot="19729143">
            <a:off x="4180794" y="2178946"/>
            <a:ext cx="1266049" cy="1137371"/>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8" name="Ellipse 7"/>
          <p:cNvSpPr/>
          <p:nvPr/>
        </p:nvSpPr>
        <p:spPr>
          <a:xfrm rot="1103373">
            <a:off x="3195279" y="3263022"/>
            <a:ext cx="2778305" cy="1602773"/>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
        <p:nvSpPr>
          <p:cNvPr id="9" name="Ellipse 8"/>
          <p:cNvSpPr/>
          <p:nvPr/>
        </p:nvSpPr>
        <p:spPr>
          <a:xfrm>
            <a:off x="6055360" y="3369160"/>
            <a:ext cx="741681" cy="1130301"/>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9427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t>Arbres hôtes en région</a:t>
            </a:r>
          </a:p>
          <a:p>
            <a:pPr lvl="1">
              <a:buFont typeface="Arial" panose="020B0604020202020204" pitchFamily="34" charset="0"/>
              <a:buChar char="•"/>
            </a:pPr>
            <a:endParaRPr lang="fr-FR" dirty="0"/>
          </a:p>
        </p:txBody>
      </p:sp>
      <p:sp>
        <p:nvSpPr>
          <p:cNvPr id="3" name="Espace réservé du contenu 2"/>
          <p:cNvSpPr>
            <a:spLocks noGrp="1"/>
          </p:cNvSpPr>
          <p:nvPr>
            <p:ph sz="quarter" idx="11"/>
          </p:nvPr>
        </p:nvSpPr>
        <p:spPr/>
        <p:txBody>
          <a:bodyPr/>
          <a:lstStyle/>
          <a:p>
            <a:r>
              <a:rPr lang="fr-FR" dirty="0"/>
              <a:t>Les observations – Les arbres-hôtes</a:t>
            </a:r>
          </a:p>
        </p:txBody>
      </p:sp>
      <p:graphicFrame>
        <p:nvGraphicFramePr>
          <p:cNvPr id="6" name="Graphique 5"/>
          <p:cNvGraphicFramePr/>
          <p:nvPr>
            <p:extLst>
              <p:ext uri="{D42A27DB-BD31-4B8C-83A1-F6EECF244321}">
                <p14:modId xmlns:p14="http://schemas.microsoft.com/office/powerpoint/2010/main" val="1028753268"/>
              </p:ext>
            </p:extLst>
          </p:nvPr>
        </p:nvGraphicFramePr>
        <p:xfrm>
          <a:off x="691101" y="1066358"/>
          <a:ext cx="8158480" cy="498856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993913" y="6132423"/>
            <a:ext cx="4005470" cy="307777"/>
          </a:xfrm>
          <a:prstGeom prst="rect">
            <a:avLst/>
          </a:prstGeom>
          <a:noFill/>
        </p:spPr>
        <p:txBody>
          <a:bodyPr wrap="square" rtlCol="0">
            <a:spAutoFit/>
          </a:bodyPr>
          <a:lstStyle/>
          <a:p>
            <a:r>
              <a:rPr lang="fr-FR" sz="1400" dirty="0">
                <a:solidFill>
                  <a:prstClr val="black"/>
                </a:solidFill>
              </a:rPr>
              <a:t>Autres : Charme, Frêne, Sorbier…</a:t>
            </a:r>
          </a:p>
        </p:txBody>
      </p:sp>
    </p:spTree>
    <p:extLst>
      <p:ext uri="{BB962C8B-B14F-4D97-AF65-F5344CB8AC3E}">
        <p14:creationId xmlns:p14="http://schemas.microsoft.com/office/powerpoint/2010/main" val="343295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a:t>Quelques observations</a:t>
            </a:r>
            <a:r>
              <a:rPr lang="fr-FR" b="0" dirty="0"/>
              <a:t> – Boulonnais/Artois</a:t>
            </a: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424" y="896930"/>
            <a:ext cx="7754375" cy="5483561"/>
          </a:xfrm>
          <a:prstGeom prst="rect">
            <a:avLst/>
          </a:prstGeom>
        </p:spPr>
      </p:pic>
      <p:sp>
        <p:nvSpPr>
          <p:cNvPr id="8" name="ZoneTexte 7"/>
          <p:cNvSpPr txBox="1"/>
          <p:nvPr/>
        </p:nvSpPr>
        <p:spPr>
          <a:xfrm>
            <a:off x="0" y="6480294"/>
            <a:ext cx="5496248" cy="338554"/>
          </a:xfrm>
          <a:prstGeom prst="rect">
            <a:avLst/>
          </a:prstGeom>
          <a:noFill/>
        </p:spPr>
        <p:txBody>
          <a:bodyPr wrap="none" rtlCol="0">
            <a:spAutoFit/>
          </a:bodyPr>
          <a:lstStyle/>
          <a:p>
            <a:r>
              <a:rPr lang="fr-FR" sz="1600" dirty="0" err="1">
                <a:solidFill>
                  <a:prstClr val="black"/>
                </a:solidFill>
              </a:rPr>
              <a:t>Bellebrune</a:t>
            </a:r>
            <a:r>
              <a:rPr lang="fr-FR" sz="1600" dirty="0">
                <a:solidFill>
                  <a:prstClr val="black"/>
                </a:solidFill>
              </a:rPr>
              <a:t> &amp; Belle-et-</a:t>
            </a:r>
            <a:r>
              <a:rPr lang="fr-FR" sz="1600" dirty="0" err="1">
                <a:solidFill>
                  <a:prstClr val="black"/>
                </a:solidFill>
              </a:rPr>
              <a:t>Houllefort</a:t>
            </a:r>
            <a:r>
              <a:rPr lang="fr-FR" sz="1600" dirty="0">
                <a:solidFill>
                  <a:prstClr val="black"/>
                </a:solidFill>
              </a:rPr>
              <a:t> – Long d’une route – Peupliers</a:t>
            </a:r>
          </a:p>
        </p:txBody>
      </p:sp>
    </p:spTree>
    <p:extLst>
      <p:ext uri="{BB962C8B-B14F-4D97-AF65-F5344CB8AC3E}">
        <p14:creationId xmlns:p14="http://schemas.microsoft.com/office/powerpoint/2010/main" val="362036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1027" name="Picture 3"/>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76746" y="5877272"/>
            <a:ext cx="7275574" cy="769441"/>
          </a:xfrm>
          <a:prstGeom prst="rect">
            <a:avLst/>
          </a:prstGeom>
          <a:noFill/>
        </p:spPr>
        <p:txBody>
          <a:bodyPr wrap="square" rtlCol="0">
            <a:spAutoFit/>
          </a:bodyPr>
          <a:lstStyle/>
          <a:p>
            <a:r>
              <a:rPr lang="fr-FR" sz="4400" b="1" dirty="0">
                <a:solidFill>
                  <a:srgbClr val="83256A"/>
                </a:solidFill>
              </a:rPr>
              <a:t>Marguerite est dans le pré?</a:t>
            </a:r>
          </a:p>
        </p:txBody>
      </p:sp>
      <p:pic>
        <p:nvPicPr>
          <p:cNvPr id="9"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32656"/>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44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Pourquoi la Grande marguerite?</a:t>
            </a:r>
          </a:p>
        </p:txBody>
      </p:sp>
      <p:sp>
        <p:nvSpPr>
          <p:cNvPr id="7" name="ZoneTexte 6"/>
          <p:cNvSpPr txBox="1"/>
          <p:nvPr/>
        </p:nvSpPr>
        <p:spPr>
          <a:xfrm>
            <a:off x="822439" y="1556792"/>
            <a:ext cx="3317513" cy="954107"/>
          </a:xfrm>
          <a:prstGeom prst="rect">
            <a:avLst/>
          </a:prstGeom>
          <a:noFill/>
        </p:spPr>
        <p:txBody>
          <a:bodyPr wrap="square" rtlCol="0">
            <a:spAutoFit/>
          </a:bodyPr>
          <a:lstStyle/>
          <a:p>
            <a:pPr algn="r"/>
            <a:r>
              <a:rPr lang="fr-FR" sz="3200" dirty="0"/>
              <a:t>Un </a:t>
            </a:r>
            <a:r>
              <a:rPr lang="fr-FR" sz="3200" b="1" dirty="0">
                <a:solidFill>
                  <a:srgbClr val="C00000"/>
                </a:solidFill>
              </a:rPr>
              <a:t>besoin réel</a:t>
            </a:r>
          </a:p>
          <a:p>
            <a:pPr algn="r"/>
            <a:r>
              <a:rPr lang="fr-FR" sz="2400" i="1" dirty="0"/>
              <a:t>Régression des effectifs</a:t>
            </a:r>
          </a:p>
        </p:txBody>
      </p:sp>
      <p:sp>
        <p:nvSpPr>
          <p:cNvPr id="8" name="ZoneTexte 7"/>
          <p:cNvSpPr txBox="1"/>
          <p:nvPr/>
        </p:nvSpPr>
        <p:spPr>
          <a:xfrm>
            <a:off x="4283968" y="4437112"/>
            <a:ext cx="5412922" cy="1815882"/>
          </a:xfrm>
          <a:prstGeom prst="rect">
            <a:avLst/>
          </a:prstGeom>
          <a:noFill/>
        </p:spPr>
        <p:txBody>
          <a:bodyPr wrap="square" rtlCol="0">
            <a:spAutoFit/>
          </a:bodyPr>
          <a:lstStyle/>
          <a:p>
            <a:r>
              <a:rPr lang="fr-FR" sz="3200" dirty="0"/>
              <a:t>Une espèce </a:t>
            </a:r>
            <a:r>
              <a:rPr lang="fr-FR" sz="3200" b="1" dirty="0">
                <a:solidFill>
                  <a:srgbClr val="C00000"/>
                </a:solidFill>
              </a:rPr>
              <a:t>« grand public »</a:t>
            </a:r>
          </a:p>
          <a:p>
            <a:r>
              <a:rPr lang="fr-FR" sz="2400" i="1" dirty="0"/>
              <a:t>- identification (relativement) aisée</a:t>
            </a:r>
          </a:p>
          <a:p>
            <a:r>
              <a:rPr lang="fr-FR" sz="2400" i="1" dirty="0"/>
              <a:t>- plante </a:t>
            </a:r>
            <a:r>
              <a:rPr lang="fr-FR" sz="2400" b="1" i="1" dirty="0"/>
              <a:t>symbolique</a:t>
            </a:r>
          </a:p>
          <a:p>
            <a:endParaRPr lang="fr-FR" sz="3200" b="1" dirty="0"/>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2780928"/>
            <a:ext cx="2055482" cy="308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20" y="1664904"/>
            <a:ext cx="3348072" cy="22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4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La communication</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7" y="1258440"/>
            <a:ext cx="3351163" cy="469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796" y="1258440"/>
            <a:ext cx="3351163" cy="469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spTree>
    <p:extLst>
      <p:ext uri="{BB962C8B-B14F-4D97-AF65-F5344CB8AC3E}">
        <p14:creationId xmlns:p14="http://schemas.microsoft.com/office/powerpoint/2010/main" val="98963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La saisie </a:t>
            </a:r>
            <a:r>
              <a:rPr lang="fr-FR" sz="3600" i="1" dirty="0">
                <a:solidFill>
                  <a:srgbClr val="107F01"/>
                </a:solidFill>
              </a:rPr>
              <a:t>– accueil</a:t>
            </a: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7" t="8980" r="55486" b="4613"/>
          <a:stretch/>
        </p:blipFill>
        <p:spPr bwMode="auto">
          <a:xfrm>
            <a:off x="1619672" y="1988840"/>
            <a:ext cx="6617599" cy="384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629599" y="1229271"/>
            <a:ext cx="8984394" cy="615553"/>
          </a:xfrm>
          <a:prstGeom prst="rect">
            <a:avLst/>
          </a:prstGeom>
          <a:noFill/>
        </p:spPr>
        <p:txBody>
          <a:bodyPr wrap="square" rtlCol="0">
            <a:spAutoFit/>
          </a:bodyPr>
          <a:lstStyle/>
          <a:p>
            <a:r>
              <a:rPr lang="fr-FR" sz="3400" i="1" dirty="0">
                <a:solidFill>
                  <a:srgbClr val="107F01"/>
                </a:solidFill>
              </a:rPr>
              <a:t>Légèreté</a:t>
            </a:r>
            <a:r>
              <a:rPr lang="fr-FR" sz="3400" dirty="0"/>
              <a:t>, </a:t>
            </a:r>
            <a:r>
              <a:rPr lang="fr-FR" sz="3400" i="1" dirty="0">
                <a:solidFill>
                  <a:srgbClr val="800080"/>
                </a:solidFill>
              </a:rPr>
              <a:t>rigueur scientifique </a:t>
            </a:r>
            <a:r>
              <a:rPr lang="fr-FR" sz="3400" dirty="0"/>
              <a:t>et…opérationnalité!</a:t>
            </a:r>
          </a:p>
        </p:txBody>
      </p:sp>
      <p:sp>
        <p:nvSpPr>
          <p:cNvPr id="9" name="ZoneTexte 8"/>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spTree>
    <p:extLst>
      <p:ext uri="{BB962C8B-B14F-4D97-AF65-F5344CB8AC3E}">
        <p14:creationId xmlns:p14="http://schemas.microsoft.com/office/powerpoint/2010/main" val="3702994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La saisie </a:t>
            </a:r>
            <a:r>
              <a:rPr lang="fr-FR" sz="3600" i="1" dirty="0">
                <a:solidFill>
                  <a:srgbClr val="107F01"/>
                </a:solidFill>
              </a:rPr>
              <a:t>– introduction</a:t>
            </a: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914" t="9318" r="55759" b="3799"/>
          <a:stretch/>
        </p:blipFill>
        <p:spPr bwMode="auto">
          <a:xfrm>
            <a:off x="1187623" y="1427898"/>
            <a:ext cx="7159681" cy="423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2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Picture 4" descr="DSCN9497"/>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79512" y="6166832"/>
            <a:ext cx="7920880" cy="646331"/>
          </a:xfrm>
          <a:prstGeom prst="rect">
            <a:avLst/>
          </a:prstGeom>
          <a:noFill/>
        </p:spPr>
        <p:txBody>
          <a:bodyPr wrap="square" rtlCol="0">
            <a:spAutoFit/>
          </a:bodyPr>
          <a:lstStyle/>
          <a:p>
            <a:r>
              <a:rPr lang="fr-FR" sz="3600" b="1" dirty="0">
                <a:solidFill>
                  <a:srgbClr val="107F01"/>
                </a:solidFill>
              </a:rPr>
              <a:t>Les sciences participatives - objectifs</a:t>
            </a:r>
          </a:p>
        </p:txBody>
      </p:sp>
      <p:sp>
        <p:nvSpPr>
          <p:cNvPr id="8" name="ZoneTexte 7"/>
          <p:cNvSpPr txBox="1"/>
          <p:nvPr/>
        </p:nvSpPr>
        <p:spPr>
          <a:xfrm>
            <a:off x="448459" y="1993226"/>
            <a:ext cx="5004048" cy="954107"/>
          </a:xfrm>
          <a:prstGeom prst="rect">
            <a:avLst/>
          </a:prstGeom>
          <a:noFill/>
        </p:spPr>
        <p:txBody>
          <a:bodyPr wrap="square" rtlCol="0">
            <a:spAutoFit/>
          </a:bodyPr>
          <a:lstStyle/>
          <a:p>
            <a:r>
              <a:rPr lang="fr-FR" sz="3200" b="1" dirty="0">
                <a:solidFill>
                  <a:srgbClr val="C00000"/>
                </a:solidFill>
              </a:rPr>
              <a:t>Sensibiliser</a:t>
            </a:r>
            <a:r>
              <a:rPr lang="fr-FR" sz="2400" dirty="0">
                <a:solidFill>
                  <a:prstClr val="black"/>
                </a:solidFill>
              </a:rPr>
              <a:t> </a:t>
            </a:r>
          </a:p>
          <a:p>
            <a:r>
              <a:rPr lang="fr-FR" sz="2400" dirty="0">
                <a:solidFill>
                  <a:prstClr val="black"/>
                </a:solidFill>
              </a:rPr>
              <a:t>par l’</a:t>
            </a:r>
            <a:r>
              <a:rPr lang="fr-FR" sz="2400" i="1" dirty="0">
                <a:solidFill>
                  <a:prstClr val="black"/>
                </a:solidFill>
              </a:rPr>
              <a:t>implication</a:t>
            </a:r>
            <a:r>
              <a:rPr lang="fr-FR" sz="2400" dirty="0">
                <a:solidFill>
                  <a:prstClr val="black"/>
                </a:solidFill>
              </a:rPr>
              <a:t> dans la recherche</a:t>
            </a:r>
          </a:p>
        </p:txBody>
      </p:sp>
      <p:sp>
        <p:nvSpPr>
          <p:cNvPr id="13" name="ZoneTexte 12"/>
          <p:cNvSpPr txBox="1"/>
          <p:nvPr/>
        </p:nvSpPr>
        <p:spPr>
          <a:xfrm>
            <a:off x="5436096" y="3933055"/>
            <a:ext cx="3876111" cy="954107"/>
          </a:xfrm>
          <a:prstGeom prst="rect">
            <a:avLst/>
          </a:prstGeom>
          <a:noFill/>
        </p:spPr>
        <p:txBody>
          <a:bodyPr wrap="square" rtlCol="0">
            <a:spAutoFit/>
          </a:bodyPr>
          <a:lstStyle/>
          <a:p>
            <a:r>
              <a:rPr lang="fr-FR" sz="3200" b="1" dirty="0">
                <a:solidFill>
                  <a:srgbClr val="C00000"/>
                </a:solidFill>
              </a:rPr>
              <a:t>Améliorer</a:t>
            </a:r>
            <a:r>
              <a:rPr lang="fr-FR" dirty="0">
                <a:solidFill>
                  <a:srgbClr val="C00000"/>
                </a:solidFill>
              </a:rPr>
              <a:t> </a:t>
            </a:r>
          </a:p>
          <a:p>
            <a:r>
              <a:rPr lang="fr-FR" sz="2400" dirty="0">
                <a:solidFill>
                  <a:prstClr val="black"/>
                </a:solidFill>
              </a:rPr>
              <a:t>la </a:t>
            </a:r>
            <a:r>
              <a:rPr lang="fr-FR" sz="2400" i="1" dirty="0">
                <a:solidFill>
                  <a:prstClr val="black"/>
                </a:solidFill>
              </a:rPr>
              <a:t>connaissance</a:t>
            </a:r>
            <a:r>
              <a:rPr lang="fr-FR" sz="2400" dirty="0">
                <a:solidFill>
                  <a:prstClr val="black"/>
                </a:solidFill>
              </a:rPr>
              <a:t> scientifique</a:t>
            </a: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207718"/>
            <a:ext cx="3268952" cy="2525119"/>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1" y="3086088"/>
            <a:ext cx="4821865" cy="2322987"/>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descr="K:\Education\PAO\photos détourées\Fritillaire pintade (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764656" y="5262924"/>
            <a:ext cx="1165744" cy="160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383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La saisie </a:t>
            </a:r>
            <a:r>
              <a:rPr lang="fr-FR" sz="3600" i="1" dirty="0">
                <a:solidFill>
                  <a:srgbClr val="107F01"/>
                </a:solidFill>
              </a:rPr>
              <a:t>– données essentielles</a:t>
            </a: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sp>
        <p:nvSpPr>
          <p:cNvPr id="8" name="ZoneTexte 7"/>
          <p:cNvSpPr txBox="1"/>
          <p:nvPr/>
        </p:nvSpPr>
        <p:spPr>
          <a:xfrm>
            <a:off x="67698" y="2204864"/>
            <a:ext cx="5152374" cy="1815882"/>
          </a:xfrm>
          <a:prstGeom prst="rect">
            <a:avLst/>
          </a:prstGeom>
          <a:noFill/>
        </p:spPr>
        <p:txBody>
          <a:bodyPr wrap="square" rtlCol="0">
            <a:spAutoFit/>
          </a:bodyPr>
          <a:lstStyle/>
          <a:p>
            <a:pPr marL="457200" indent="-457200">
              <a:buFont typeface="Wingdings" panose="05000000000000000000" pitchFamily="2" charset="2"/>
              <a:buChar char="ü"/>
            </a:pPr>
            <a:r>
              <a:rPr lang="fr-FR" sz="2800" dirty="0">
                <a:solidFill>
                  <a:schemeClr val="tx1">
                    <a:lumMod val="75000"/>
                    <a:lumOff val="25000"/>
                  </a:schemeClr>
                </a:solidFill>
              </a:rPr>
              <a:t>Quantité</a:t>
            </a:r>
          </a:p>
          <a:p>
            <a:pPr marL="457200" indent="-457200">
              <a:buFont typeface="Wingdings" panose="05000000000000000000" pitchFamily="2" charset="2"/>
              <a:buChar char="ü"/>
            </a:pPr>
            <a:r>
              <a:rPr lang="fr-FR" sz="2800" dirty="0">
                <a:solidFill>
                  <a:schemeClr val="tx1">
                    <a:lumMod val="75000"/>
                    <a:lumOff val="25000"/>
                  </a:schemeClr>
                </a:solidFill>
              </a:rPr>
              <a:t>Habitat</a:t>
            </a:r>
          </a:p>
          <a:p>
            <a:pPr marL="457200" indent="-457200">
              <a:buFont typeface="Wingdings" panose="05000000000000000000" pitchFamily="2" charset="2"/>
              <a:buChar char="ü"/>
            </a:pPr>
            <a:r>
              <a:rPr lang="fr-FR" sz="2800" dirty="0">
                <a:solidFill>
                  <a:schemeClr val="tx1">
                    <a:lumMod val="75000"/>
                    <a:lumOff val="25000"/>
                  </a:schemeClr>
                </a:solidFill>
              </a:rPr>
              <a:t>Taille de la fleur</a:t>
            </a:r>
          </a:p>
          <a:p>
            <a:pPr marL="457200" indent="-457200">
              <a:buFont typeface="Wingdings" panose="05000000000000000000" pitchFamily="2" charset="2"/>
              <a:buChar char="ü"/>
            </a:pPr>
            <a:r>
              <a:rPr lang="fr-FR" sz="2800" dirty="0">
                <a:solidFill>
                  <a:schemeClr val="tx1">
                    <a:lumMod val="75000"/>
                    <a:lumOff val="25000"/>
                  </a:schemeClr>
                </a:solidFill>
              </a:rPr>
              <a:t>« Prairie fleurie »?</a:t>
            </a:r>
          </a:p>
        </p:txBody>
      </p:sp>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3" t="8001" r="55187" b="4126"/>
          <a:stretch/>
        </p:blipFill>
        <p:spPr bwMode="auto">
          <a:xfrm>
            <a:off x="3491880" y="1484784"/>
            <a:ext cx="5368273" cy="316345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978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Les résultats</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12" t="9311" r="55567" b="4475"/>
          <a:stretch/>
        </p:blipFill>
        <p:spPr bwMode="auto">
          <a:xfrm>
            <a:off x="899592" y="1340768"/>
            <a:ext cx="7632848" cy="446831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5527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1200329"/>
          </a:xfrm>
          <a:prstGeom prst="rect">
            <a:avLst/>
          </a:prstGeom>
          <a:noFill/>
        </p:spPr>
        <p:txBody>
          <a:bodyPr wrap="square" rtlCol="0">
            <a:spAutoFit/>
          </a:bodyPr>
          <a:lstStyle/>
          <a:p>
            <a:r>
              <a:rPr lang="fr-FR" sz="3600" b="1" dirty="0">
                <a:solidFill>
                  <a:srgbClr val="107F01"/>
                </a:solidFill>
              </a:rPr>
              <a:t>Les résultats </a:t>
            </a:r>
            <a:r>
              <a:rPr lang="fr-FR" sz="3600" i="1" dirty="0">
                <a:solidFill>
                  <a:srgbClr val="107F01"/>
                </a:solidFill>
              </a:rPr>
              <a:t>– ébauche</a:t>
            </a:r>
          </a:p>
          <a:p>
            <a:r>
              <a:rPr lang="fr-FR" sz="3600" b="1" dirty="0">
                <a:solidFill>
                  <a:srgbClr val="107F01"/>
                </a:solidFill>
              </a:rPr>
              <a:t> </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1196752"/>
            <a:ext cx="5472608" cy="387035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3707904" y="5229200"/>
            <a:ext cx="5152374" cy="523220"/>
          </a:xfrm>
          <a:prstGeom prst="rect">
            <a:avLst/>
          </a:prstGeom>
          <a:noFill/>
        </p:spPr>
        <p:txBody>
          <a:bodyPr wrap="square" rtlCol="0">
            <a:spAutoFit/>
          </a:bodyPr>
          <a:lstStyle/>
          <a:p>
            <a:r>
              <a:rPr lang="fr-FR" sz="2800" dirty="0">
                <a:solidFill>
                  <a:schemeClr val="tx1">
                    <a:lumMod val="75000"/>
                    <a:lumOff val="25000"/>
                  </a:schemeClr>
                </a:solidFill>
              </a:rPr>
              <a:t>+ analyse </a:t>
            </a:r>
            <a:r>
              <a:rPr lang="fr-FR" sz="2800" b="1" dirty="0">
                <a:solidFill>
                  <a:srgbClr val="C00000"/>
                </a:solidFill>
              </a:rPr>
              <a:t>qualitative</a:t>
            </a:r>
            <a:r>
              <a:rPr lang="fr-FR" sz="2800" dirty="0">
                <a:solidFill>
                  <a:schemeClr val="tx1">
                    <a:lumMod val="75000"/>
                    <a:lumOff val="25000"/>
                  </a:schemeClr>
                </a:solidFill>
              </a:rPr>
              <a:t>…</a:t>
            </a:r>
          </a:p>
        </p:txBody>
      </p:sp>
    </p:spTree>
    <p:extLst>
      <p:ext uri="{BB962C8B-B14F-4D97-AF65-F5344CB8AC3E}">
        <p14:creationId xmlns:p14="http://schemas.microsoft.com/office/powerpoint/2010/main" val="392122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31076"/>
            <a:ext cx="10243593" cy="688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Le bilan chiffré</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sp>
        <p:nvSpPr>
          <p:cNvPr id="8" name="ZoneTexte 1"/>
          <p:cNvSpPr txBox="1">
            <a:spLocks noChangeArrowheads="1"/>
          </p:cNvSpPr>
          <p:nvPr/>
        </p:nvSpPr>
        <p:spPr bwMode="auto">
          <a:xfrm>
            <a:off x="1004813" y="1340768"/>
            <a:ext cx="86239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fr-FR" altLang="fr-FR" b="1" dirty="0"/>
              <a:t>+ de </a:t>
            </a:r>
            <a:r>
              <a:rPr lang="fr-FR" altLang="fr-FR" b="1" dirty="0">
                <a:solidFill>
                  <a:srgbClr val="C00000"/>
                </a:solidFill>
              </a:rPr>
              <a:t>2000</a:t>
            </a:r>
            <a:r>
              <a:rPr lang="fr-FR" altLang="fr-FR" b="1" dirty="0"/>
              <a:t> observations et </a:t>
            </a:r>
            <a:r>
              <a:rPr lang="fr-FR" altLang="fr-FR" b="1" dirty="0">
                <a:solidFill>
                  <a:srgbClr val="C00000"/>
                </a:solidFill>
              </a:rPr>
              <a:t>200 </a:t>
            </a:r>
            <a:r>
              <a:rPr lang="fr-FR" altLang="fr-FR" b="1" dirty="0"/>
              <a:t>contributeurs!</a:t>
            </a: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2060848"/>
            <a:ext cx="5187636" cy="347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86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23029"/>
            <a:ext cx="7920880" cy="646331"/>
          </a:xfrm>
          <a:prstGeom prst="rect">
            <a:avLst/>
          </a:prstGeom>
          <a:noFill/>
        </p:spPr>
        <p:txBody>
          <a:bodyPr wrap="square" rtlCol="0">
            <a:spAutoFit/>
          </a:bodyPr>
          <a:lstStyle/>
          <a:p>
            <a:r>
              <a:rPr lang="fr-FR" sz="3600" b="1" dirty="0">
                <a:solidFill>
                  <a:srgbClr val="107F01"/>
                </a:solidFill>
              </a:rPr>
              <a:t>La restitution</a:t>
            </a:r>
            <a:endParaRPr lang="fr-FR" sz="3600" i="1" dirty="0">
              <a:solidFill>
                <a:srgbClr val="107F01"/>
              </a:solidFill>
            </a:endParaRPr>
          </a:p>
        </p:txBody>
      </p:sp>
      <p:sp>
        <p:nvSpPr>
          <p:cNvPr id="7" name="ZoneTexte 6"/>
          <p:cNvSpPr txBox="1"/>
          <p:nvPr/>
        </p:nvSpPr>
        <p:spPr>
          <a:xfrm>
            <a:off x="1619672" y="67271"/>
            <a:ext cx="8424936" cy="769441"/>
          </a:xfrm>
          <a:prstGeom prst="rect">
            <a:avLst/>
          </a:prstGeom>
          <a:noFill/>
        </p:spPr>
        <p:txBody>
          <a:bodyPr wrap="square" rtlCol="0">
            <a:spAutoFit/>
          </a:bodyPr>
          <a:lstStyle/>
          <a:p>
            <a:r>
              <a:rPr lang="fr-FR" sz="4400" b="1" dirty="0">
                <a:solidFill>
                  <a:schemeClr val="bg1">
                    <a:lumMod val="50000"/>
                  </a:schemeClr>
                </a:solidFill>
              </a:rPr>
              <a:t>Marguerite est dans le pré?</a:t>
            </a: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385169"/>
            <a:ext cx="5328592" cy="251099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8420" y="4226228"/>
            <a:ext cx="5184576" cy="244313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5940152" y="2201091"/>
            <a:ext cx="3672408" cy="646331"/>
          </a:xfrm>
          <a:prstGeom prst="rect">
            <a:avLst/>
          </a:prstGeom>
          <a:noFill/>
        </p:spPr>
        <p:txBody>
          <a:bodyPr wrap="square" rtlCol="0">
            <a:spAutoFit/>
          </a:bodyPr>
          <a:lstStyle/>
          <a:p>
            <a:r>
              <a:rPr lang="fr-FR" sz="3600" b="1" dirty="0">
                <a:solidFill>
                  <a:srgbClr val="800080"/>
                </a:solidFill>
              </a:rPr>
              <a:t>Incontournable!</a:t>
            </a:r>
          </a:p>
        </p:txBody>
      </p:sp>
    </p:spTree>
    <p:extLst>
      <p:ext uri="{BB962C8B-B14F-4D97-AF65-F5344CB8AC3E}">
        <p14:creationId xmlns:p14="http://schemas.microsoft.com/office/powerpoint/2010/main" val="211307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31076"/>
            <a:ext cx="10243593" cy="688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a:solidFill>
                  <a:schemeClr val="bg1">
                    <a:lumMod val="50000"/>
                  </a:schemeClr>
                </a:solidFill>
              </a:rPr>
              <a:t>Digitale 2</a:t>
            </a:r>
          </a:p>
        </p:txBody>
      </p:sp>
      <p:sp>
        <p:nvSpPr>
          <p:cNvPr id="3" name="Espace réservé du contenu 2"/>
          <p:cNvSpPr>
            <a:spLocks noGrp="1"/>
          </p:cNvSpPr>
          <p:nvPr>
            <p:ph idx="1"/>
          </p:nvPr>
        </p:nvSpPr>
        <p:spPr/>
        <p:txBody>
          <a:bodyPr/>
          <a:lstStyle/>
          <a:p>
            <a:endParaRPr lang="fr-FR"/>
          </a:p>
        </p:txBody>
      </p:sp>
      <p:pic>
        <p:nvPicPr>
          <p:cNvPr id="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l="24026" t="8690" r="24564" b="3680"/>
          <a:stretch>
            <a:fillRect/>
          </a:stretch>
        </p:blipFill>
        <p:spPr bwMode="auto">
          <a:xfrm>
            <a:off x="349250" y="1557338"/>
            <a:ext cx="4329113" cy="414972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val="0"/>
              </a:ext>
            </a:extLst>
          </a:blip>
          <a:srcRect l="24026" t="9947" r="25209" b="3778"/>
          <a:stretch>
            <a:fillRect/>
          </a:stretch>
        </p:blipFill>
        <p:spPr bwMode="auto">
          <a:xfrm>
            <a:off x="5103813" y="2803525"/>
            <a:ext cx="3640137" cy="3479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Ellipse 7"/>
          <p:cNvSpPr/>
          <p:nvPr/>
        </p:nvSpPr>
        <p:spPr>
          <a:xfrm>
            <a:off x="1908175" y="1844675"/>
            <a:ext cx="12239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cxnSp>
        <p:nvCxnSpPr>
          <p:cNvPr id="9" name="Connecteur droit avec flèche 8"/>
          <p:cNvCxnSpPr/>
          <p:nvPr/>
        </p:nvCxnSpPr>
        <p:spPr>
          <a:xfrm>
            <a:off x="3132138" y="2060575"/>
            <a:ext cx="3678237" cy="5762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3779838" y="3068638"/>
            <a:ext cx="792162" cy="936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11" name="ZoneTexte 10"/>
          <p:cNvSpPr txBox="1"/>
          <p:nvPr/>
        </p:nvSpPr>
        <p:spPr>
          <a:xfrm>
            <a:off x="7020272" y="1340768"/>
            <a:ext cx="2664296" cy="369332"/>
          </a:xfrm>
          <a:prstGeom prst="rect">
            <a:avLst/>
          </a:prstGeom>
          <a:noFill/>
        </p:spPr>
        <p:txBody>
          <a:bodyPr wrap="square" rtlCol="0">
            <a:spAutoFit/>
          </a:bodyPr>
          <a:lstStyle/>
          <a:p>
            <a:r>
              <a:rPr lang="fr-FR" dirty="0"/>
              <a:t>www.cbnbl.org</a:t>
            </a:r>
          </a:p>
        </p:txBody>
      </p:sp>
    </p:spTree>
    <p:extLst>
      <p:ext uri="{BB962C8B-B14F-4D97-AF65-F5344CB8AC3E}">
        <p14:creationId xmlns:p14="http://schemas.microsoft.com/office/powerpoint/2010/main" val="508925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22530" name="Titre 1"/>
          <p:cNvSpPr>
            <a:spLocks noGrp="1"/>
          </p:cNvSpPr>
          <p:nvPr>
            <p:ph type="ctrTitle"/>
          </p:nvPr>
        </p:nvSpPr>
        <p:spPr/>
        <p:txBody>
          <a:bodyPr/>
          <a:lstStyle/>
          <a:p>
            <a:pPr eaLnBrk="1" hangingPunct="1"/>
            <a:endParaRPr lang="fr-FR" altLang="fr-FR"/>
          </a:p>
        </p:txBody>
      </p:sp>
      <p:sp>
        <p:nvSpPr>
          <p:cNvPr id="3" name="Sous-titre 2"/>
          <p:cNvSpPr>
            <a:spLocks noGrp="1"/>
          </p:cNvSpPr>
          <p:nvPr>
            <p:ph type="subTitle" idx="1"/>
          </p:nvPr>
        </p:nvSpPr>
        <p:spPr/>
        <p:txBody>
          <a:bodyPr/>
          <a:lstStyle/>
          <a:p>
            <a:pPr eaLnBrk="1" hangingPunct="1">
              <a:defRPr/>
            </a:pPr>
            <a:endParaRPr lang="fr-FR"/>
          </a:p>
        </p:txBody>
      </p:sp>
      <p:sp>
        <p:nvSpPr>
          <p:cNvPr id="22532" name="ZoneTexte 7"/>
          <p:cNvSpPr txBox="1">
            <a:spLocks noChangeArrowheads="1"/>
          </p:cNvSpPr>
          <p:nvPr/>
        </p:nvSpPr>
        <p:spPr bwMode="auto">
          <a:xfrm>
            <a:off x="2776538" y="-100013"/>
            <a:ext cx="4316412"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L’information</a:t>
            </a:r>
          </a:p>
        </p:txBody>
      </p:sp>
      <p:sp>
        <p:nvSpPr>
          <p:cNvPr id="22533" name="ZoneTexte 14"/>
          <p:cNvSpPr txBox="1">
            <a:spLocks noChangeArrowheads="1"/>
          </p:cNvSpPr>
          <p:nvPr/>
        </p:nvSpPr>
        <p:spPr bwMode="auto">
          <a:xfrm>
            <a:off x="3419475" y="692150"/>
            <a:ext cx="246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4400" b="1" i="1">
                <a:solidFill>
                  <a:srgbClr val="800080"/>
                </a:solidFill>
              </a:rPr>
              <a:t>Digitale 2</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0691" b="3707"/>
          <a:stretch/>
        </p:blipFill>
        <p:spPr bwMode="auto">
          <a:xfrm>
            <a:off x="714326" y="1976034"/>
            <a:ext cx="8429674" cy="451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84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22530" name="Titre 1"/>
          <p:cNvSpPr>
            <a:spLocks noGrp="1"/>
          </p:cNvSpPr>
          <p:nvPr>
            <p:ph type="ctrTitle"/>
          </p:nvPr>
        </p:nvSpPr>
        <p:spPr/>
        <p:txBody>
          <a:bodyPr/>
          <a:lstStyle/>
          <a:p>
            <a:pPr eaLnBrk="1" hangingPunct="1"/>
            <a:endParaRPr lang="fr-FR" altLang="fr-FR"/>
          </a:p>
        </p:txBody>
      </p:sp>
      <p:sp>
        <p:nvSpPr>
          <p:cNvPr id="3" name="Sous-titre 2"/>
          <p:cNvSpPr>
            <a:spLocks noGrp="1"/>
          </p:cNvSpPr>
          <p:nvPr>
            <p:ph type="subTitle" idx="1"/>
          </p:nvPr>
        </p:nvSpPr>
        <p:spPr/>
        <p:txBody>
          <a:bodyPr/>
          <a:lstStyle/>
          <a:p>
            <a:pPr eaLnBrk="1" hangingPunct="1">
              <a:defRPr/>
            </a:pPr>
            <a:endParaRPr lang="fr-FR"/>
          </a:p>
        </p:txBody>
      </p:sp>
      <p:sp>
        <p:nvSpPr>
          <p:cNvPr id="22532" name="ZoneTexte 7"/>
          <p:cNvSpPr txBox="1">
            <a:spLocks noChangeArrowheads="1"/>
          </p:cNvSpPr>
          <p:nvPr/>
        </p:nvSpPr>
        <p:spPr bwMode="auto">
          <a:xfrm>
            <a:off x="2776538" y="-100013"/>
            <a:ext cx="4316412"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L’information</a:t>
            </a:r>
          </a:p>
        </p:txBody>
      </p:sp>
      <p:sp>
        <p:nvSpPr>
          <p:cNvPr id="22533" name="ZoneTexte 14"/>
          <p:cNvSpPr txBox="1">
            <a:spLocks noChangeArrowheads="1"/>
          </p:cNvSpPr>
          <p:nvPr/>
        </p:nvSpPr>
        <p:spPr bwMode="auto">
          <a:xfrm>
            <a:off x="3419475" y="692150"/>
            <a:ext cx="246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4400" b="1" i="1">
                <a:solidFill>
                  <a:srgbClr val="800080"/>
                </a:solidFill>
              </a:rPr>
              <a:t>Digitale 2</a:t>
            </a:r>
          </a:p>
        </p:txBody>
      </p:sp>
      <p:sp>
        <p:nvSpPr>
          <p:cNvPr id="22534" name="ZoneTexte 5"/>
          <p:cNvSpPr txBox="1">
            <a:spLocks noChangeArrowheads="1"/>
          </p:cNvSpPr>
          <p:nvPr/>
        </p:nvSpPr>
        <p:spPr bwMode="auto">
          <a:xfrm>
            <a:off x="1230313" y="5765800"/>
            <a:ext cx="3563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2800" b="1">
                <a:solidFill>
                  <a:srgbClr val="008000"/>
                </a:solidFill>
              </a:rPr>
              <a:t>Outil</a:t>
            </a:r>
            <a:r>
              <a:rPr lang="fr-FR" altLang="fr-FR" sz="1600">
                <a:solidFill>
                  <a:srgbClr val="000000"/>
                </a:solidFill>
              </a:rPr>
              <a:t> </a:t>
            </a:r>
            <a:r>
              <a:rPr lang="fr-FR" altLang="fr-FR" sz="2400">
                <a:solidFill>
                  <a:srgbClr val="000000"/>
                </a:solidFill>
              </a:rPr>
              <a:t>d’aide à la </a:t>
            </a:r>
            <a:r>
              <a:rPr lang="fr-FR" altLang="fr-FR" sz="2800" b="1">
                <a:solidFill>
                  <a:srgbClr val="CC0000"/>
                </a:solidFill>
              </a:rPr>
              <a:t>décision</a:t>
            </a:r>
          </a:p>
        </p:txBody>
      </p:sp>
      <p:sp>
        <p:nvSpPr>
          <p:cNvPr id="22535" name="ZoneTexte 21"/>
          <p:cNvSpPr txBox="1">
            <a:spLocks noChangeArrowheads="1"/>
          </p:cNvSpPr>
          <p:nvPr/>
        </p:nvSpPr>
        <p:spPr bwMode="auto">
          <a:xfrm>
            <a:off x="5883275" y="6027738"/>
            <a:ext cx="2089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800" b="1">
                <a:solidFill>
                  <a:srgbClr val="800080"/>
                </a:solidFill>
              </a:rPr>
              <a:t>Aménageurs</a:t>
            </a:r>
          </a:p>
        </p:txBody>
      </p:sp>
      <p:sp>
        <p:nvSpPr>
          <p:cNvPr id="22536" name="ZoneTexte 22"/>
          <p:cNvSpPr txBox="1">
            <a:spLocks noChangeArrowheads="1"/>
          </p:cNvSpPr>
          <p:nvPr/>
        </p:nvSpPr>
        <p:spPr bwMode="auto">
          <a:xfrm>
            <a:off x="5862638" y="5373688"/>
            <a:ext cx="2217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800" b="1">
                <a:solidFill>
                  <a:srgbClr val="800080"/>
                </a:solidFill>
              </a:rPr>
              <a:t>Scientifiques</a:t>
            </a:r>
          </a:p>
        </p:txBody>
      </p:sp>
      <p:cxnSp>
        <p:nvCxnSpPr>
          <p:cNvPr id="9" name="Connecteur droit avec flèche 8"/>
          <p:cNvCxnSpPr>
            <a:stCxn id="22534" idx="3"/>
            <a:endCxn id="22536" idx="1"/>
          </p:cNvCxnSpPr>
          <p:nvPr/>
        </p:nvCxnSpPr>
        <p:spPr>
          <a:xfrm flipV="1">
            <a:off x="4794250" y="5634038"/>
            <a:ext cx="1068388" cy="393700"/>
          </a:xfrm>
          <a:prstGeom prst="straightConnector1">
            <a:avLst/>
          </a:prstGeom>
          <a:ln w="571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22535" idx="1"/>
          </p:cNvCxnSpPr>
          <p:nvPr/>
        </p:nvCxnSpPr>
        <p:spPr>
          <a:xfrm>
            <a:off x="4794250" y="6027738"/>
            <a:ext cx="1089025" cy="260350"/>
          </a:xfrm>
          <a:prstGeom prst="straightConnector1">
            <a:avLst/>
          </a:prstGeom>
          <a:ln w="571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2539" name="Image 1"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1752600"/>
            <a:ext cx="7948613" cy="34623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32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02435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23554" name="Titre 1"/>
          <p:cNvSpPr>
            <a:spLocks noGrp="1"/>
          </p:cNvSpPr>
          <p:nvPr>
            <p:ph type="ctrTitle"/>
          </p:nvPr>
        </p:nvSpPr>
        <p:spPr/>
        <p:txBody>
          <a:bodyPr/>
          <a:lstStyle/>
          <a:p>
            <a:pPr eaLnBrk="1" hangingPunct="1"/>
            <a:endParaRPr lang="fr-FR" altLang="fr-FR"/>
          </a:p>
        </p:txBody>
      </p:sp>
      <p:sp>
        <p:nvSpPr>
          <p:cNvPr id="3" name="Sous-titre 2"/>
          <p:cNvSpPr>
            <a:spLocks noGrp="1"/>
          </p:cNvSpPr>
          <p:nvPr>
            <p:ph type="subTitle" idx="1"/>
          </p:nvPr>
        </p:nvSpPr>
        <p:spPr/>
        <p:txBody>
          <a:bodyPr/>
          <a:lstStyle/>
          <a:p>
            <a:pPr eaLnBrk="1" hangingPunct="1">
              <a:defRPr/>
            </a:pPr>
            <a:endParaRPr lang="fr-FR"/>
          </a:p>
        </p:txBody>
      </p:sp>
      <p:sp>
        <p:nvSpPr>
          <p:cNvPr id="23556" name="ZoneTexte 7"/>
          <p:cNvSpPr txBox="1">
            <a:spLocks noChangeArrowheads="1"/>
          </p:cNvSpPr>
          <p:nvPr/>
        </p:nvSpPr>
        <p:spPr bwMode="auto">
          <a:xfrm>
            <a:off x="2776538" y="-100013"/>
            <a:ext cx="4459287"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L’information</a:t>
            </a:r>
          </a:p>
        </p:txBody>
      </p:sp>
      <p:sp>
        <p:nvSpPr>
          <p:cNvPr id="23557" name="ZoneTexte 14"/>
          <p:cNvSpPr txBox="1">
            <a:spLocks noChangeArrowheads="1"/>
          </p:cNvSpPr>
          <p:nvPr/>
        </p:nvSpPr>
        <p:spPr bwMode="auto">
          <a:xfrm>
            <a:off x="3419475" y="692150"/>
            <a:ext cx="246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4400" b="1" i="1">
                <a:solidFill>
                  <a:srgbClr val="800080"/>
                </a:solidFill>
              </a:rPr>
              <a:t>Digitale 2</a:t>
            </a:r>
          </a:p>
        </p:txBody>
      </p:sp>
      <p:pic>
        <p:nvPicPr>
          <p:cNvPr id="23558" name="Image 2"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306638"/>
            <a:ext cx="8262938" cy="34766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9" name="Picture 4" descr="K:\Education\PAO\photos détourées\bleu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1462088"/>
            <a:ext cx="138112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59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a:solidFill>
                  <a:schemeClr val="bg1">
                    <a:lumMod val="50000"/>
                  </a:schemeClr>
                </a:solidFill>
              </a:rPr>
              <a:t>Gui est là?</a:t>
            </a:r>
          </a:p>
        </p:txBody>
      </p:sp>
      <p:sp>
        <p:nvSpPr>
          <p:cNvPr id="7" name="ZoneTexte 6"/>
          <p:cNvSpPr txBox="1"/>
          <p:nvPr/>
        </p:nvSpPr>
        <p:spPr>
          <a:xfrm>
            <a:off x="179512" y="6166832"/>
            <a:ext cx="7920880" cy="646331"/>
          </a:xfrm>
          <a:prstGeom prst="rect">
            <a:avLst/>
          </a:prstGeom>
          <a:noFill/>
        </p:spPr>
        <p:txBody>
          <a:bodyPr wrap="square" rtlCol="0">
            <a:spAutoFit/>
          </a:bodyPr>
          <a:lstStyle/>
          <a:p>
            <a:r>
              <a:rPr lang="fr-FR" sz="3600" b="1" dirty="0">
                <a:solidFill>
                  <a:srgbClr val="107F01"/>
                </a:solidFill>
              </a:rPr>
              <a:t>Pourquoi le Gui?</a:t>
            </a:r>
          </a:p>
        </p:txBody>
      </p:sp>
      <p:sp>
        <p:nvSpPr>
          <p:cNvPr id="8" name="ZoneTexte 7"/>
          <p:cNvSpPr txBox="1"/>
          <p:nvPr/>
        </p:nvSpPr>
        <p:spPr>
          <a:xfrm>
            <a:off x="877647" y="1268760"/>
            <a:ext cx="3317513" cy="954107"/>
          </a:xfrm>
          <a:prstGeom prst="rect">
            <a:avLst/>
          </a:prstGeom>
          <a:noFill/>
        </p:spPr>
        <p:txBody>
          <a:bodyPr wrap="square" rtlCol="0">
            <a:spAutoFit/>
          </a:bodyPr>
          <a:lstStyle/>
          <a:p>
            <a:pPr algn="r"/>
            <a:r>
              <a:rPr lang="fr-FR" sz="3200" dirty="0"/>
              <a:t>Un </a:t>
            </a:r>
            <a:r>
              <a:rPr lang="fr-FR" sz="3200" b="1" dirty="0">
                <a:solidFill>
                  <a:srgbClr val="C00000"/>
                </a:solidFill>
              </a:rPr>
              <a:t>besoin réel</a:t>
            </a:r>
          </a:p>
          <a:p>
            <a:pPr algn="r"/>
            <a:r>
              <a:rPr lang="fr-FR" sz="2400" i="1" dirty="0"/>
              <a:t>connaissances lacunaires</a:t>
            </a:r>
          </a:p>
        </p:txBody>
      </p:sp>
      <p:sp>
        <p:nvSpPr>
          <p:cNvPr id="11" name="ZoneTexte 10"/>
          <p:cNvSpPr txBox="1"/>
          <p:nvPr/>
        </p:nvSpPr>
        <p:spPr>
          <a:xfrm>
            <a:off x="4775702" y="4581128"/>
            <a:ext cx="4368297" cy="1754326"/>
          </a:xfrm>
          <a:prstGeom prst="rect">
            <a:avLst/>
          </a:prstGeom>
          <a:noFill/>
        </p:spPr>
        <p:txBody>
          <a:bodyPr wrap="square" rtlCol="0">
            <a:spAutoFit/>
          </a:bodyPr>
          <a:lstStyle/>
          <a:p>
            <a:r>
              <a:rPr lang="fr-FR" sz="2800" dirty="0"/>
              <a:t>Une espèce </a:t>
            </a:r>
            <a:r>
              <a:rPr lang="fr-FR" sz="2800" b="1" dirty="0">
                <a:solidFill>
                  <a:srgbClr val="C00000"/>
                </a:solidFill>
              </a:rPr>
              <a:t>« grand public »</a:t>
            </a:r>
          </a:p>
          <a:p>
            <a:r>
              <a:rPr lang="fr-FR" sz="2400" i="1" dirty="0"/>
              <a:t>- identification aisée</a:t>
            </a:r>
          </a:p>
          <a:p>
            <a:r>
              <a:rPr lang="fr-FR" sz="2400" i="1" dirty="0"/>
              <a:t>- plante </a:t>
            </a:r>
            <a:r>
              <a:rPr lang="fr-FR" sz="2400" b="1" i="1" dirty="0"/>
              <a:t>symbolique</a:t>
            </a:r>
          </a:p>
          <a:p>
            <a:endParaRPr lang="fr-FR" sz="3200" b="1" dirty="0"/>
          </a:p>
        </p:txBody>
      </p:sp>
      <p:pic>
        <p:nvPicPr>
          <p:cNvPr id="1029" name="Picture 5" descr="http://www.guiestla.org/img/photos/1404_dumont-vinc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28" y="3053962"/>
            <a:ext cx="4320481" cy="2878521"/>
          </a:xfrm>
          <a:prstGeom prst="rect">
            <a:avLst/>
          </a:prstGeom>
          <a:noFill/>
          <a:ln w="38100">
            <a:solidFill>
              <a:schemeClr val="tx1">
                <a:lumMod val="65000"/>
                <a:lumOff val="35000"/>
              </a:schemeClr>
            </a:solidFill>
          </a:ln>
          <a:effectLst/>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004" t="15232" r="40085" b="30612"/>
          <a:stretch/>
        </p:blipFill>
        <p:spPr bwMode="auto">
          <a:xfrm>
            <a:off x="4211960" y="1135808"/>
            <a:ext cx="4565293" cy="3029104"/>
          </a:xfrm>
          <a:prstGeom prst="rect">
            <a:avLst/>
          </a:prstGeom>
          <a:noFill/>
          <a:ln w="38100">
            <a:solidFill>
              <a:schemeClr val="tx1">
                <a:lumMod val="75000"/>
                <a:lumOff val="2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0" descr="http://www.asterix.com/asterix-de-a-a-z/les-personnages/perso/g05b.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75783" y="5481082"/>
            <a:ext cx="1067287" cy="147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1"/>
          </p:nvPr>
        </p:nvSpPr>
        <p:spPr/>
        <p:txBody>
          <a:bodyPr/>
          <a:lstStyle/>
          <a:p>
            <a:r>
              <a:rPr lang="fr-FR" dirty="0"/>
              <a:t>Répartition nord-européenne</a:t>
            </a:r>
          </a:p>
        </p:txBody>
      </p:sp>
      <p:pic>
        <p:nvPicPr>
          <p:cNvPr id="11" name="Imag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224" y="594766"/>
            <a:ext cx="8856919" cy="6263233"/>
          </a:xfrm>
          <a:prstGeom prst="rect">
            <a:avLst/>
          </a:prstGeom>
        </p:spPr>
      </p:pic>
    </p:spTree>
    <p:extLst>
      <p:ext uri="{BB962C8B-B14F-4D97-AF65-F5344CB8AC3E}">
        <p14:creationId xmlns:p14="http://schemas.microsoft.com/office/powerpoint/2010/main" val="211742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2" y="6166832"/>
            <a:ext cx="7920880" cy="646331"/>
          </a:xfrm>
          <a:prstGeom prst="rect">
            <a:avLst/>
          </a:prstGeom>
          <a:noFill/>
        </p:spPr>
        <p:txBody>
          <a:bodyPr wrap="square" rtlCol="0">
            <a:spAutoFit/>
          </a:bodyPr>
          <a:lstStyle/>
          <a:p>
            <a:r>
              <a:rPr lang="fr-FR" sz="3600" b="1" dirty="0">
                <a:solidFill>
                  <a:srgbClr val="107F01"/>
                </a:solidFill>
              </a:rPr>
              <a:t>La communication</a:t>
            </a: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077" y="1314655"/>
            <a:ext cx="3310613" cy="4682048"/>
          </a:xfrm>
          <a:prstGeom prst="rect">
            <a:avLst/>
          </a:prstGeom>
          <a:noFill/>
          <a:ln w="3810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3"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4660" y="2780927"/>
            <a:ext cx="2317660" cy="3476489"/>
          </a:xfrm>
          <a:prstGeom prst="rect">
            <a:avLst/>
          </a:prstGeom>
          <a:noFill/>
          <a:ln w="38100">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4499992" y="1422376"/>
            <a:ext cx="1728192" cy="584775"/>
          </a:xfrm>
          <a:prstGeom prst="rect">
            <a:avLst/>
          </a:prstGeom>
          <a:noFill/>
          <a:ln w="38100">
            <a:noFill/>
          </a:ln>
        </p:spPr>
        <p:txBody>
          <a:bodyPr wrap="square" rtlCol="0">
            <a:spAutoFit/>
          </a:bodyPr>
          <a:lstStyle/>
          <a:p>
            <a:r>
              <a:rPr lang="fr-FR" sz="3200" dirty="0">
                <a:solidFill>
                  <a:prstClr val="black"/>
                </a:solidFill>
              </a:rPr>
              <a:t>Objectifs</a:t>
            </a:r>
          </a:p>
        </p:txBody>
      </p:sp>
      <p:sp>
        <p:nvSpPr>
          <p:cNvPr id="25" name="ZoneTexte 24"/>
          <p:cNvSpPr txBox="1"/>
          <p:nvPr/>
        </p:nvSpPr>
        <p:spPr>
          <a:xfrm>
            <a:off x="6763246" y="951894"/>
            <a:ext cx="2002820" cy="584775"/>
          </a:xfrm>
          <a:prstGeom prst="rect">
            <a:avLst/>
          </a:prstGeom>
          <a:noFill/>
        </p:spPr>
        <p:txBody>
          <a:bodyPr wrap="square" rtlCol="0">
            <a:spAutoFit/>
          </a:bodyPr>
          <a:lstStyle/>
          <a:p>
            <a:r>
              <a:rPr lang="fr-FR" sz="3200" dirty="0">
                <a:solidFill>
                  <a:prstClr val="black"/>
                </a:solidFill>
              </a:rPr>
              <a:t>Diffuser</a:t>
            </a:r>
          </a:p>
        </p:txBody>
      </p:sp>
      <p:sp>
        <p:nvSpPr>
          <p:cNvPr id="26" name="ZoneTexte 25"/>
          <p:cNvSpPr txBox="1"/>
          <p:nvPr/>
        </p:nvSpPr>
        <p:spPr>
          <a:xfrm>
            <a:off x="6763246" y="1881454"/>
            <a:ext cx="1498764" cy="584775"/>
          </a:xfrm>
          <a:prstGeom prst="rect">
            <a:avLst/>
          </a:prstGeom>
          <a:noFill/>
        </p:spPr>
        <p:txBody>
          <a:bodyPr wrap="square" rtlCol="0">
            <a:spAutoFit/>
          </a:bodyPr>
          <a:lstStyle/>
          <a:p>
            <a:r>
              <a:rPr lang="fr-FR" sz="3200" b="1" dirty="0">
                <a:solidFill>
                  <a:srgbClr val="C00000"/>
                </a:solidFill>
              </a:rPr>
              <a:t>Attirer</a:t>
            </a:r>
          </a:p>
        </p:txBody>
      </p:sp>
      <p:cxnSp>
        <p:nvCxnSpPr>
          <p:cNvPr id="10" name="Connecteur droit avec flèche 9"/>
          <p:cNvCxnSpPr>
            <a:stCxn id="8" idx="3"/>
            <a:endCxn id="25" idx="1"/>
          </p:cNvCxnSpPr>
          <p:nvPr/>
        </p:nvCxnSpPr>
        <p:spPr>
          <a:xfrm flipV="1">
            <a:off x="6228184" y="1244282"/>
            <a:ext cx="535062" cy="470482"/>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8" idx="3"/>
            <a:endCxn id="26" idx="1"/>
          </p:cNvCxnSpPr>
          <p:nvPr/>
        </p:nvCxnSpPr>
        <p:spPr>
          <a:xfrm>
            <a:off x="6228184" y="1714764"/>
            <a:ext cx="535062" cy="459078"/>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3" descr="K:\Education\PAO\photos détourées\anemonepfleu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367651">
            <a:off x="8298178" y="5886246"/>
            <a:ext cx="132238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54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1" y="6166832"/>
            <a:ext cx="4596191" cy="646331"/>
          </a:xfrm>
          <a:prstGeom prst="rect">
            <a:avLst/>
          </a:prstGeom>
          <a:noFill/>
        </p:spPr>
        <p:txBody>
          <a:bodyPr wrap="square" rtlCol="0">
            <a:spAutoFit/>
          </a:bodyPr>
          <a:lstStyle/>
          <a:p>
            <a:r>
              <a:rPr lang="fr-FR" sz="3600" b="1" dirty="0">
                <a:solidFill>
                  <a:srgbClr val="107F01"/>
                </a:solidFill>
              </a:rPr>
              <a:t>La saisie</a:t>
            </a:r>
            <a:r>
              <a:rPr lang="fr-FR" sz="3600" i="1" dirty="0">
                <a:solidFill>
                  <a:srgbClr val="107F01"/>
                </a:solidFill>
              </a:rPr>
              <a:t> – accueil</a:t>
            </a:r>
            <a:endParaRPr lang="fr-FR" sz="3600" b="1" dirty="0">
              <a:solidFill>
                <a:srgbClr val="107F01"/>
              </a:solidFill>
            </a:endParaRPr>
          </a:p>
        </p:txBody>
      </p:sp>
      <p:pic>
        <p:nvPicPr>
          <p:cNvPr id="8"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961" y="2132856"/>
            <a:ext cx="6849452" cy="3852816"/>
          </a:xfrm>
          <a:prstGeom prst="rect">
            <a:avLst/>
          </a:prstGeom>
          <a:noFill/>
          <a:ln w="38100">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ZoneTexte 10"/>
          <p:cNvSpPr txBox="1"/>
          <p:nvPr/>
        </p:nvSpPr>
        <p:spPr>
          <a:xfrm>
            <a:off x="107504" y="1196752"/>
            <a:ext cx="10336620" cy="615553"/>
          </a:xfrm>
          <a:prstGeom prst="rect">
            <a:avLst/>
          </a:prstGeom>
          <a:noFill/>
        </p:spPr>
        <p:txBody>
          <a:bodyPr wrap="square" rtlCol="0">
            <a:spAutoFit/>
          </a:bodyPr>
          <a:lstStyle/>
          <a:p>
            <a:r>
              <a:rPr lang="fr-FR" sz="3400" i="1" dirty="0">
                <a:solidFill>
                  <a:srgbClr val="107F01"/>
                </a:solidFill>
              </a:rPr>
              <a:t>Légèreté</a:t>
            </a:r>
            <a:r>
              <a:rPr lang="fr-FR" sz="3400" dirty="0">
                <a:solidFill>
                  <a:prstClr val="black"/>
                </a:solidFill>
              </a:rPr>
              <a:t>, </a:t>
            </a:r>
            <a:r>
              <a:rPr lang="fr-FR" sz="3400" i="1" dirty="0">
                <a:solidFill>
                  <a:srgbClr val="800080"/>
                </a:solidFill>
              </a:rPr>
              <a:t>rigueur scientifique </a:t>
            </a:r>
            <a:r>
              <a:rPr lang="fr-FR" sz="3400" dirty="0">
                <a:solidFill>
                  <a:prstClr val="black"/>
                </a:solidFill>
              </a:rPr>
              <a:t>et…opérationnalité!</a:t>
            </a:r>
          </a:p>
        </p:txBody>
      </p:sp>
      <p:pic>
        <p:nvPicPr>
          <p:cNvPr id="10" name="Picture 4" descr="K:\Education\PAO\photos détourées\juncu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2594297"/>
            <a:ext cx="1368425"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4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267164" y="28564"/>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1" y="6166832"/>
            <a:ext cx="4596191" cy="646331"/>
          </a:xfrm>
          <a:prstGeom prst="rect">
            <a:avLst/>
          </a:prstGeom>
          <a:noFill/>
        </p:spPr>
        <p:txBody>
          <a:bodyPr wrap="square" rtlCol="0">
            <a:spAutoFit/>
          </a:bodyPr>
          <a:lstStyle/>
          <a:p>
            <a:r>
              <a:rPr lang="fr-FR" sz="3600" b="1" dirty="0">
                <a:solidFill>
                  <a:srgbClr val="107F01"/>
                </a:solidFill>
              </a:rPr>
              <a:t>La saisie </a:t>
            </a:r>
            <a:r>
              <a:rPr lang="fr-FR" sz="3600" i="1" dirty="0">
                <a:solidFill>
                  <a:srgbClr val="107F01"/>
                </a:solidFill>
              </a:rPr>
              <a:t>– introduction </a:t>
            </a:r>
          </a:p>
        </p:txBody>
      </p:sp>
      <p:pic>
        <p:nvPicPr>
          <p:cNvPr id="9"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17000"/>
            <a:ext cx="8064894" cy="4536504"/>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0431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DSCN9497"/>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577"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BNB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7347"/>
            <a:ext cx="753293" cy="87261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347864" y="2927"/>
            <a:ext cx="3240360" cy="923330"/>
          </a:xfrm>
          <a:prstGeom prst="rect">
            <a:avLst/>
          </a:prstGeom>
          <a:noFill/>
        </p:spPr>
        <p:txBody>
          <a:bodyPr wrap="square" rtlCol="0">
            <a:spAutoFit/>
          </a:bodyPr>
          <a:lstStyle/>
          <a:p>
            <a:r>
              <a:rPr lang="fr-FR" sz="5400" b="1" dirty="0">
                <a:solidFill>
                  <a:prstClr val="white">
                    <a:lumMod val="50000"/>
                  </a:prstClr>
                </a:solidFill>
              </a:rPr>
              <a:t>Gui est là?</a:t>
            </a:r>
          </a:p>
        </p:txBody>
      </p:sp>
      <p:sp>
        <p:nvSpPr>
          <p:cNvPr id="7" name="ZoneTexte 6"/>
          <p:cNvSpPr txBox="1"/>
          <p:nvPr/>
        </p:nvSpPr>
        <p:spPr>
          <a:xfrm>
            <a:off x="179512" y="6166832"/>
            <a:ext cx="6912768" cy="646331"/>
          </a:xfrm>
          <a:prstGeom prst="rect">
            <a:avLst/>
          </a:prstGeom>
          <a:noFill/>
        </p:spPr>
        <p:txBody>
          <a:bodyPr wrap="square" rtlCol="0">
            <a:spAutoFit/>
          </a:bodyPr>
          <a:lstStyle/>
          <a:p>
            <a:r>
              <a:rPr lang="fr-FR" sz="3600" b="1" dirty="0">
                <a:solidFill>
                  <a:srgbClr val="107F01"/>
                </a:solidFill>
              </a:rPr>
              <a:t>La saisie </a:t>
            </a:r>
            <a:r>
              <a:rPr lang="fr-FR" sz="3600" dirty="0">
                <a:solidFill>
                  <a:srgbClr val="107F01"/>
                </a:solidFill>
              </a:rPr>
              <a:t>–</a:t>
            </a:r>
            <a:r>
              <a:rPr lang="fr-FR" sz="3600" b="1" dirty="0">
                <a:solidFill>
                  <a:srgbClr val="107F01"/>
                </a:solidFill>
              </a:rPr>
              <a:t> </a:t>
            </a:r>
            <a:r>
              <a:rPr lang="fr-FR" sz="3600" i="1" dirty="0">
                <a:solidFill>
                  <a:srgbClr val="107F01"/>
                </a:solidFill>
              </a:rPr>
              <a:t>données essentielles</a:t>
            </a:r>
          </a:p>
        </p:txBody>
      </p:sp>
      <p:pic>
        <p:nvPicPr>
          <p:cNvPr id="10"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9156" y="1700808"/>
            <a:ext cx="6328702" cy="3559895"/>
          </a:xfrm>
          <a:prstGeom prst="rect">
            <a:avLst/>
          </a:prstGeom>
          <a:noFill/>
          <a:ln w="381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ZoneTexte 10"/>
          <p:cNvSpPr txBox="1"/>
          <p:nvPr/>
        </p:nvSpPr>
        <p:spPr>
          <a:xfrm>
            <a:off x="-30577" y="1988840"/>
            <a:ext cx="2808312" cy="2554545"/>
          </a:xfrm>
          <a:prstGeom prst="rect">
            <a:avLst/>
          </a:prstGeom>
          <a:noFill/>
        </p:spPr>
        <p:txBody>
          <a:bodyPr wrap="square" rtlCol="0">
            <a:spAutoFit/>
          </a:bodyPr>
          <a:lstStyle/>
          <a:p>
            <a:pPr marL="457200" indent="-457200">
              <a:buFont typeface="Wingdings" panose="05000000000000000000" pitchFamily="2" charset="2"/>
              <a:buChar char="ü"/>
            </a:pPr>
            <a:r>
              <a:rPr lang="fr-FR" sz="3200" dirty="0">
                <a:solidFill>
                  <a:prstClr val="black">
                    <a:lumMod val="75000"/>
                    <a:lumOff val="25000"/>
                  </a:prstClr>
                </a:solidFill>
              </a:rPr>
              <a:t>Quantité</a:t>
            </a:r>
          </a:p>
          <a:p>
            <a:pPr algn="r"/>
            <a:endParaRPr lang="fr-FR" sz="3200" dirty="0">
              <a:solidFill>
                <a:prstClr val="black">
                  <a:lumMod val="75000"/>
                  <a:lumOff val="25000"/>
                </a:prstClr>
              </a:solidFill>
            </a:endParaRPr>
          </a:p>
          <a:p>
            <a:pPr marL="457200" indent="-457200">
              <a:buFont typeface="Wingdings" panose="05000000000000000000" pitchFamily="2" charset="2"/>
              <a:buChar char="ü"/>
            </a:pPr>
            <a:r>
              <a:rPr lang="fr-FR" sz="3200" dirty="0">
                <a:solidFill>
                  <a:prstClr val="black">
                    <a:lumMod val="75000"/>
                    <a:lumOff val="25000"/>
                  </a:prstClr>
                </a:solidFill>
              </a:rPr>
              <a:t>Arbre hôte</a:t>
            </a:r>
          </a:p>
          <a:p>
            <a:pPr algn="r"/>
            <a:endParaRPr lang="fr-FR" sz="3200" dirty="0">
              <a:solidFill>
                <a:prstClr val="black">
                  <a:lumMod val="75000"/>
                  <a:lumOff val="25000"/>
                </a:prstClr>
              </a:solidFill>
            </a:endParaRPr>
          </a:p>
          <a:p>
            <a:pPr marL="457200" indent="-457200">
              <a:buFont typeface="Wingdings" panose="05000000000000000000" pitchFamily="2" charset="2"/>
              <a:buChar char="ü"/>
            </a:pPr>
            <a:r>
              <a:rPr lang="fr-FR" sz="3200" dirty="0">
                <a:solidFill>
                  <a:prstClr val="black">
                    <a:lumMod val="75000"/>
                    <a:lumOff val="25000"/>
                  </a:prstClr>
                </a:solidFill>
              </a:rPr>
              <a:t>Habitat</a:t>
            </a:r>
          </a:p>
        </p:txBody>
      </p:sp>
      <p:sp>
        <p:nvSpPr>
          <p:cNvPr id="13" name="ZoneTexte 12"/>
          <p:cNvSpPr txBox="1"/>
          <p:nvPr/>
        </p:nvSpPr>
        <p:spPr>
          <a:xfrm>
            <a:off x="1475656" y="926257"/>
            <a:ext cx="1152128" cy="369332"/>
          </a:xfrm>
          <a:prstGeom prst="rect">
            <a:avLst/>
          </a:prstGeom>
          <a:noFill/>
        </p:spPr>
        <p:txBody>
          <a:bodyPr wrap="square" rtlCol="0">
            <a:spAutoFit/>
          </a:bodyPr>
          <a:lstStyle/>
          <a:p>
            <a:endParaRPr lang="fr-FR" dirty="0">
              <a:solidFill>
                <a:prstClr val="black"/>
              </a:solidFill>
            </a:endParaRP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7638" t="11188" r="16093" b="14972"/>
          <a:stretch>
            <a:fillRect/>
          </a:stretch>
        </p:blipFill>
        <p:spPr bwMode="auto">
          <a:xfrm flipH="1">
            <a:off x="7668344" y="6023854"/>
            <a:ext cx="969051" cy="157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7638" t="11188" r="16093" b="14972"/>
          <a:stretch>
            <a:fillRect/>
          </a:stretch>
        </p:blipFill>
        <p:spPr bwMode="auto">
          <a:xfrm>
            <a:off x="6560951" y="5949280"/>
            <a:ext cx="1062658" cy="157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6093" t="11188" r="17638" b="14972"/>
          <a:stretch>
            <a:fillRect/>
          </a:stretch>
        </p:blipFill>
        <p:spPr bwMode="auto">
          <a:xfrm rot="20519107">
            <a:off x="8417128" y="6350603"/>
            <a:ext cx="781459" cy="129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l="16093" t="11188" r="17638" b="14972"/>
          <a:stretch>
            <a:fillRect/>
          </a:stretch>
        </p:blipFill>
        <p:spPr bwMode="auto">
          <a:xfrm>
            <a:off x="7176899" y="6062766"/>
            <a:ext cx="11747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7638" t="11188" r="16093" b="14972"/>
          <a:stretch>
            <a:fillRect/>
          </a:stretch>
        </p:blipFill>
        <p:spPr bwMode="auto">
          <a:xfrm>
            <a:off x="6985174" y="6261570"/>
            <a:ext cx="1062658" cy="157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30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pPr eaLnBrk="1" hangingPunct="1"/>
            <a:endParaRPr lang="fr-FR" altLang="fr-FR"/>
          </a:p>
        </p:txBody>
      </p:sp>
      <p:sp>
        <p:nvSpPr>
          <p:cNvPr id="5123" name="Espace réservé du contenu 2"/>
          <p:cNvSpPr>
            <a:spLocks noGrp="1"/>
          </p:cNvSpPr>
          <p:nvPr>
            <p:ph idx="1"/>
          </p:nvPr>
        </p:nvSpPr>
        <p:spPr/>
        <p:txBody>
          <a:bodyPr/>
          <a:lstStyle/>
          <a:p>
            <a:pPr eaLnBrk="1" hangingPunct="1"/>
            <a:endParaRPr lang="fr-FR" altLang="fr-FR"/>
          </a:p>
        </p:txBody>
      </p:sp>
      <p:pic>
        <p:nvPicPr>
          <p:cNvPr id="4" name="Picture 4" descr="DSCN9497"/>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 y="6496"/>
            <a:ext cx="9612560" cy="686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descr="CBNB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166688"/>
            <a:ext cx="754063" cy="873125"/>
          </a:xfrm>
          <a:prstGeom prst="rect">
            <a:avLst/>
          </a:prstGeom>
          <a:noFill/>
          <a:ln w="571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5126" name="ZoneTexte 5"/>
          <p:cNvSpPr txBox="1">
            <a:spLocks noChangeArrowheads="1"/>
          </p:cNvSpPr>
          <p:nvPr/>
        </p:nvSpPr>
        <p:spPr bwMode="auto">
          <a:xfrm>
            <a:off x="3348038" y="3175"/>
            <a:ext cx="32400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5400" b="1">
                <a:solidFill>
                  <a:srgbClr val="7F7F7F"/>
                </a:solidFill>
              </a:rPr>
              <a:t>Gui est là?</a:t>
            </a:r>
          </a:p>
        </p:txBody>
      </p:sp>
      <p:sp>
        <p:nvSpPr>
          <p:cNvPr id="5127" name="ZoneTexte 6"/>
          <p:cNvSpPr txBox="1">
            <a:spLocks noChangeArrowheads="1"/>
          </p:cNvSpPr>
          <p:nvPr/>
        </p:nvSpPr>
        <p:spPr bwMode="auto">
          <a:xfrm>
            <a:off x="179388" y="6270625"/>
            <a:ext cx="79930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800" b="1">
                <a:solidFill>
                  <a:srgbClr val="107F01"/>
                </a:solidFill>
              </a:rPr>
              <a:t>Les résultats en chiffres</a:t>
            </a:r>
          </a:p>
        </p:txBody>
      </p:sp>
      <p:sp>
        <p:nvSpPr>
          <p:cNvPr id="5128" name="ZoneTexte 1"/>
          <p:cNvSpPr txBox="1">
            <a:spLocks noChangeArrowheads="1"/>
          </p:cNvSpPr>
          <p:nvPr/>
        </p:nvSpPr>
        <p:spPr bwMode="auto">
          <a:xfrm>
            <a:off x="827584" y="1044060"/>
            <a:ext cx="101527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eaLnBrk="1" hangingPunct="1">
              <a:spcBef>
                <a:spcPct val="0"/>
              </a:spcBef>
              <a:buFont typeface="Wingdings" panose="05000000000000000000" pitchFamily="2" charset="2"/>
              <a:buChar char="ü"/>
            </a:pPr>
            <a:r>
              <a:rPr lang="fr-FR" altLang="fr-FR" sz="2800" b="1" dirty="0">
                <a:solidFill>
                  <a:srgbClr val="800080"/>
                </a:solidFill>
              </a:rPr>
              <a:t>2124</a:t>
            </a:r>
            <a:r>
              <a:rPr lang="fr-FR" altLang="fr-FR" sz="2800" dirty="0"/>
              <a:t> </a:t>
            </a:r>
            <a:r>
              <a:rPr lang="fr-FR" altLang="fr-FR" sz="2800" i="1" dirty="0"/>
              <a:t>observations </a:t>
            </a:r>
            <a:r>
              <a:rPr lang="fr-FR" altLang="fr-FR" sz="1800" i="1" dirty="0"/>
              <a:t>(+ données sur papier!)</a:t>
            </a:r>
          </a:p>
          <a:p>
            <a:pPr marL="457200" indent="-457200" eaLnBrk="1" hangingPunct="1">
              <a:spcBef>
                <a:spcPct val="0"/>
              </a:spcBef>
              <a:buFont typeface="Wingdings" panose="05000000000000000000" pitchFamily="2" charset="2"/>
              <a:buChar char="ü"/>
            </a:pPr>
            <a:r>
              <a:rPr lang="fr-FR" altLang="fr-FR" sz="2800" i="1" dirty="0"/>
              <a:t>20 000 boules</a:t>
            </a:r>
          </a:p>
          <a:p>
            <a:pPr marL="457200" indent="-457200" eaLnBrk="1" hangingPunct="1">
              <a:spcBef>
                <a:spcPct val="0"/>
              </a:spcBef>
              <a:buFont typeface="Wingdings" panose="05000000000000000000" pitchFamily="2" charset="2"/>
              <a:buChar char="ü"/>
            </a:pPr>
            <a:r>
              <a:rPr lang="fr-FR" altLang="fr-FR" sz="2800" i="1" dirty="0"/>
              <a:t>300 communes</a:t>
            </a:r>
          </a:p>
        </p:txBody>
      </p:sp>
      <p:pic>
        <p:nvPicPr>
          <p:cNvPr id="13" name="Picture 2"/>
          <p:cNvPicPr>
            <a:picLocks noChangeAspect="1" noChangeArrowheads="1"/>
          </p:cNvPicPr>
          <p:nvPr/>
        </p:nvPicPr>
        <p:blipFill>
          <a:blip r:embed="rId5"/>
          <a:srcRect/>
          <a:stretch>
            <a:fillRect/>
          </a:stretch>
        </p:blipFill>
        <p:spPr bwMode="auto">
          <a:xfrm>
            <a:off x="323850" y="2687638"/>
            <a:ext cx="8499475" cy="3024187"/>
          </a:xfrm>
          <a:prstGeom prst="rect">
            <a:avLst/>
          </a:prstGeom>
          <a:noFill/>
          <a:ln w="3810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ZoneTexte 2"/>
          <p:cNvSpPr txBox="1">
            <a:spLocks noChangeArrowheads="1"/>
          </p:cNvSpPr>
          <p:nvPr/>
        </p:nvSpPr>
        <p:spPr bwMode="auto">
          <a:xfrm>
            <a:off x="4355976" y="5877272"/>
            <a:ext cx="3862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2800" b="1" dirty="0">
                <a:solidFill>
                  <a:srgbClr val="C00000"/>
                </a:solidFill>
              </a:rPr>
              <a:t>286</a:t>
            </a:r>
            <a:r>
              <a:rPr lang="fr-FR" altLang="fr-FR" sz="2800" dirty="0">
                <a:solidFill>
                  <a:srgbClr val="000000"/>
                </a:solidFill>
              </a:rPr>
              <a:t> </a:t>
            </a:r>
            <a:r>
              <a:rPr lang="fr-FR" altLang="fr-FR" sz="2800" i="1" dirty="0">
                <a:solidFill>
                  <a:srgbClr val="000000"/>
                </a:solidFill>
              </a:rPr>
              <a:t>observateurs</a:t>
            </a:r>
          </a:p>
        </p:txBody>
      </p:sp>
    </p:spTree>
    <p:extLst>
      <p:ext uri="{BB962C8B-B14F-4D97-AF65-F5344CB8AC3E}">
        <p14:creationId xmlns:p14="http://schemas.microsoft.com/office/powerpoint/2010/main" val="36751920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907</Words>
  <Application>Microsoft Office PowerPoint</Application>
  <PresentationFormat>Bildschirmpräsentation (4:3)</PresentationFormat>
  <Paragraphs>125</Paragraphs>
  <Slides>28</Slides>
  <Notes>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28</vt:i4>
      </vt:variant>
    </vt:vector>
  </HeadingPairs>
  <TitlesOfParts>
    <vt:vector size="32" baseType="lpstr">
      <vt:lpstr>Arial</vt:lpstr>
      <vt:lpstr>Calibri</vt:lpstr>
      <vt:lpstr>Wingdings</vt:lpstr>
      <vt:lpstr>Thème 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Digitale 2</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Vianney FOUQUET</dc:creator>
  <cp:lastModifiedBy>Julian Fieml</cp:lastModifiedBy>
  <cp:revision>9</cp:revision>
  <dcterms:created xsi:type="dcterms:W3CDTF">2016-11-14T14:22:00Z</dcterms:created>
  <dcterms:modified xsi:type="dcterms:W3CDTF">2022-06-15T10:04:27Z</dcterms:modified>
</cp:coreProperties>
</file>