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6" r:id="rId4"/>
    <p:sldId id="277" r:id="rId5"/>
    <p:sldId id="278" r:id="rId6"/>
    <p:sldId id="257" r:id="rId7"/>
    <p:sldId id="258" r:id="rId8"/>
    <p:sldId id="286" r:id="rId9"/>
    <p:sldId id="288" r:id="rId10"/>
    <p:sldId id="279" r:id="rId11"/>
    <p:sldId id="280" r:id="rId12"/>
    <p:sldId id="281" r:id="rId13"/>
    <p:sldId id="283" r:id="rId14"/>
    <p:sldId id="266" r:id="rId15"/>
    <p:sldId id="287" r:id="rId16"/>
    <p:sldId id="260" r:id="rId17"/>
    <p:sldId id="261" r:id="rId18"/>
    <p:sldId id="262" r:id="rId19"/>
    <p:sldId id="26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2E563-3D67-4936-9E57-0264BBC1F0A7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9C96D-F23C-49A6-A3D3-A30070C98CF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garantire la sicurezza alimentare e nutrizionale</a:t>
          </a:r>
          <a:endParaRPr 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24C9F5-E180-44B3-8372-CF8CAC5E8EF9}" type="parTrans" cxnId="{B6A1356F-1866-48DA-8015-81B6AA0CD348}">
      <dgm:prSet/>
      <dgm:spPr/>
      <dgm:t>
        <a:bodyPr/>
        <a:lstStyle/>
        <a:p>
          <a:endParaRPr lang="en-US"/>
        </a:p>
      </dgm:t>
    </dgm:pt>
    <dgm:pt modelId="{141BF6CD-A1FC-4E5A-AF94-7AF1EE55081F}" type="sibTrans" cxnId="{B6A1356F-1866-48DA-8015-81B6AA0CD348}">
      <dgm:prSet/>
      <dgm:spPr/>
      <dgm:t>
        <a:bodyPr/>
        <a:lstStyle/>
        <a:p>
          <a:endParaRPr lang="en-US"/>
        </a:p>
      </dgm:t>
    </dgm:pt>
    <dgm:pt modelId="{F4B58512-37AC-40E9-91CB-B902A25878DE}">
      <dgm:prSet phldrT="[Text]" custT="1"/>
      <dgm:spPr/>
      <dgm:t>
        <a:bodyPr/>
        <a:lstStyle/>
        <a:p>
          <a:r>
            <a:rPr lang="it-IT" sz="2400" smtClean="0"/>
            <a:t>gestire le risorse naturali in modo sostenibile</a:t>
          </a:r>
          <a:endParaRPr lang="en-US" sz="2400" dirty="0"/>
        </a:p>
      </dgm:t>
    </dgm:pt>
    <dgm:pt modelId="{32DB1968-A16A-4B4B-A4CB-6DC999DF5B8E}" type="parTrans" cxnId="{47D714AE-9C39-470A-92FD-DD4B20D5273F}">
      <dgm:prSet/>
      <dgm:spPr/>
      <dgm:t>
        <a:bodyPr/>
        <a:lstStyle/>
        <a:p>
          <a:endParaRPr lang="en-US"/>
        </a:p>
      </dgm:t>
    </dgm:pt>
    <dgm:pt modelId="{19D8F7E5-7D66-4966-964C-A49BCF477036}" type="sibTrans" cxnId="{47D714AE-9C39-470A-92FD-DD4B20D5273F}">
      <dgm:prSet/>
      <dgm:spPr/>
      <dgm:t>
        <a:bodyPr/>
        <a:lstStyle/>
        <a:p>
          <a:endParaRPr lang="en-US"/>
        </a:p>
      </dgm:t>
    </dgm:pt>
    <dgm:pt modelId="{D7B3868C-DA09-4E6B-87ED-B3E3E7A29098}">
      <dgm:prSet phldrT="[Text]" custT="1"/>
      <dgm:spPr/>
      <dgm:t>
        <a:bodyPr/>
        <a:lstStyle/>
        <a:p>
          <a:r>
            <a:rPr lang="it-IT" sz="2400" smtClean="0"/>
            <a:t>ridurre la dipendenza da risorse non rinnovabili e non sostenibili</a:t>
          </a:r>
          <a:endParaRPr lang="en-US" sz="2400" dirty="0"/>
        </a:p>
      </dgm:t>
    </dgm:pt>
    <dgm:pt modelId="{520DC9BE-A7D1-41B5-BAAB-A925DAF3328F}" type="parTrans" cxnId="{F6392C39-FEE7-4FFF-BCD1-BFD66BD1E9D3}">
      <dgm:prSet/>
      <dgm:spPr/>
      <dgm:t>
        <a:bodyPr/>
        <a:lstStyle/>
        <a:p>
          <a:endParaRPr lang="en-US"/>
        </a:p>
      </dgm:t>
    </dgm:pt>
    <dgm:pt modelId="{F2869DFA-A77B-4305-B338-0C04E01008C6}" type="sibTrans" cxnId="{F6392C39-FEE7-4FFF-BCD1-BFD66BD1E9D3}">
      <dgm:prSet/>
      <dgm:spPr/>
      <dgm:t>
        <a:bodyPr/>
        <a:lstStyle/>
        <a:p>
          <a:endParaRPr lang="en-US"/>
        </a:p>
      </dgm:t>
    </dgm:pt>
    <dgm:pt modelId="{B3254268-2861-481C-8107-2F57DBCE8E2D}">
      <dgm:prSet phldrT="[Text]" custT="1"/>
      <dgm:spPr/>
      <dgm:t>
        <a:bodyPr/>
        <a:lstStyle/>
        <a:p>
          <a:r>
            <a:rPr lang="it-IT" sz="2400" smtClean="0"/>
            <a:t>limitare e adattarsi ai cambiamenti climatici</a:t>
          </a:r>
          <a:endParaRPr lang="en-US" sz="2400" dirty="0"/>
        </a:p>
      </dgm:t>
    </dgm:pt>
    <dgm:pt modelId="{7273A876-8713-42BC-AB9F-F8AFF6601E71}" type="parTrans" cxnId="{0199C88A-DE45-4042-96DB-26E1731CDDC3}">
      <dgm:prSet/>
      <dgm:spPr/>
      <dgm:t>
        <a:bodyPr/>
        <a:lstStyle/>
        <a:p>
          <a:endParaRPr lang="en-US"/>
        </a:p>
      </dgm:t>
    </dgm:pt>
    <dgm:pt modelId="{04381305-1380-4872-B05E-5CB2E2CDE6EA}" type="sibTrans" cxnId="{0199C88A-DE45-4042-96DB-26E1731CDDC3}">
      <dgm:prSet/>
      <dgm:spPr/>
      <dgm:t>
        <a:bodyPr/>
        <a:lstStyle/>
        <a:p>
          <a:endParaRPr lang="en-US"/>
        </a:p>
      </dgm:t>
    </dgm:pt>
    <dgm:pt modelId="{CCE6AEA5-70E5-4B80-BD87-A5B791737DA7}">
      <dgm:prSet phldrT="[Text]" custT="1"/>
      <dgm:spPr/>
      <dgm:t>
        <a:bodyPr/>
        <a:lstStyle/>
        <a:p>
          <a:r>
            <a:rPr lang="it-IT" sz="2400" dirty="0" smtClean="0"/>
            <a:t>rafforzare la competitività europea e creare posti di lavoro</a:t>
          </a:r>
          <a:endParaRPr lang="en-US" sz="2400" dirty="0"/>
        </a:p>
      </dgm:t>
    </dgm:pt>
    <dgm:pt modelId="{C8F4B1AC-B662-411B-8D5B-142467DFB28C}" type="parTrans" cxnId="{6C778944-93DF-4006-8849-B5C5EC7770E8}">
      <dgm:prSet/>
      <dgm:spPr/>
      <dgm:t>
        <a:bodyPr/>
        <a:lstStyle/>
        <a:p>
          <a:endParaRPr lang="en-US"/>
        </a:p>
      </dgm:t>
    </dgm:pt>
    <dgm:pt modelId="{1699CD83-0BF3-4264-990B-E79D76187C58}" type="sibTrans" cxnId="{6C778944-93DF-4006-8849-B5C5EC7770E8}">
      <dgm:prSet/>
      <dgm:spPr/>
      <dgm:t>
        <a:bodyPr/>
        <a:lstStyle/>
        <a:p>
          <a:endParaRPr lang="en-US"/>
        </a:p>
      </dgm:t>
    </dgm:pt>
    <dgm:pt modelId="{9660A0DF-5F94-4E89-8E10-FF11F84D7D4C}" type="pres">
      <dgm:prSet presAssocID="{1972E563-3D67-4936-9E57-0264BBC1F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56313-89FF-47BB-8785-519431A92B5A}" type="pres">
      <dgm:prSet presAssocID="{CCE6AEA5-70E5-4B80-BD87-A5B791737DA7}" presName="boxAndChildren" presStyleCnt="0"/>
      <dgm:spPr/>
      <dgm:t>
        <a:bodyPr/>
        <a:lstStyle/>
        <a:p>
          <a:endParaRPr lang="en-US"/>
        </a:p>
      </dgm:t>
    </dgm:pt>
    <dgm:pt modelId="{B8736B02-1CEA-4A8A-A568-7D917773EC1C}" type="pres">
      <dgm:prSet presAssocID="{CCE6AEA5-70E5-4B80-BD87-A5B791737DA7}" presName="parentTextBox" presStyleLbl="node1" presStyleIdx="0" presStyleCnt="5"/>
      <dgm:spPr/>
      <dgm:t>
        <a:bodyPr/>
        <a:lstStyle/>
        <a:p>
          <a:endParaRPr lang="en-US"/>
        </a:p>
      </dgm:t>
    </dgm:pt>
    <dgm:pt modelId="{B49CE6BA-1D4E-41C8-9230-ABB9BB35A3D4}" type="pres">
      <dgm:prSet presAssocID="{04381305-1380-4872-B05E-5CB2E2CDE6EA}" presName="sp" presStyleCnt="0"/>
      <dgm:spPr/>
      <dgm:t>
        <a:bodyPr/>
        <a:lstStyle/>
        <a:p>
          <a:endParaRPr lang="en-US"/>
        </a:p>
      </dgm:t>
    </dgm:pt>
    <dgm:pt modelId="{07C3E320-D7E0-4A9F-B429-5FA7188911C2}" type="pres">
      <dgm:prSet presAssocID="{B3254268-2861-481C-8107-2F57DBCE8E2D}" presName="arrowAndChildren" presStyleCnt="0"/>
      <dgm:spPr/>
      <dgm:t>
        <a:bodyPr/>
        <a:lstStyle/>
        <a:p>
          <a:endParaRPr lang="en-US"/>
        </a:p>
      </dgm:t>
    </dgm:pt>
    <dgm:pt modelId="{CB4337A6-E442-4EB9-9C7D-97386C3A7743}" type="pres">
      <dgm:prSet presAssocID="{B3254268-2861-481C-8107-2F57DBCE8E2D}" presName="parentTextArrow" presStyleLbl="node1" presStyleIdx="1" presStyleCnt="5" custLinFactNeighborY="-1628"/>
      <dgm:spPr/>
      <dgm:t>
        <a:bodyPr/>
        <a:lstStyle/>
        <a:p>
          <a:endParaRPr lang="en-US"/>
        </a:p>
      </dgm:t>
    </dgm:pt>
    <dgm:pt modelId="{1B7AA1EB-4467-44E5-BB94-73BF4ABBCCA6}" type="pres">
      <dgm:prSet presAssocID="{F2869DFA-A77B-4305-B338-0C04E01008C6}" presName="sp" presStyleCnt="0"/>
      <dgm:spPr/>
      <dgm:t>
        <a:bodyPr/>
        <a:lstStyle/>
        <a:p>
          <a:endParaRPr lang="en-US"/>
        </a:p>
      </dgm:t>
    </dgm:pt>
    <dgm:pt modelId="{CE20A59F-4B6A-4B39-876F-FE5E26D8190F}" type="pres">
      <dgm:prSet presAssocID="{D7B3868C-DA09-4E6B-87ED-B3E3E7A29098}" presName="arrowAndChildren" presStyleCnt="0"/>
      <dgm:spPr/>
      <dgm:t>
        <a:bodyPr/>
        <a:lstStyle/>
        <a:p>
          <a:endParaRPr lang="en-US"/>
        </a:p>
      </dgm:t>
    </dgm:pt>
    <dgm:pt modelId="{CA2FAA18-F645-497A-A942-929A9DB2B6CA}" type="pres">
      <dgm:prSet presAssocID="{D7B3868C-DA09-4E6B-87ED-B3E3E7A29098}" presName="parentTextArrow" presStyleLbl="node1" presStyleIdx="2" presStyleCnt="5" custScaleY="120996"/>
      <dgm:spPr/>
      <dgm:t>
        <a:bodyPr/>
        <a:lstStyle/>
        <a:p>
          <a:endParaRPr lang="en-US"/>
        </a:p>
      </dgm:t>
    </dgm:pt>
    <dgm:pt modelId="{01B02AA6-E6BC-4BB1-99FC-39D4B585CE26}" type="pres">
      <dgm:prSet presAssocID="{19D8F7E5-7D66-4966-964C-A49BCF477036}" presName="sp" presStyleCnt="0"/>
      <dgm:spPr/>
      <dgm:t>
        <a:bodyPr/>
        <a:lstStyle/>
        <a:p>
          <a:endParaRPr lang="en-US"/>
        </a:p>
      </dgm:t>
    </dgm:pt>
    <dgm:pt modelId="{61CFE5E4-85D6-4A2C-8961-48DB3FCB6C8C}" type="pres">
      <dgm:prSet presAssocID="{F4B58512-37AC-40E9-91CB-B902A25878DE}" presName="arrowAndChildren" presStyleCnt="0"/>
      <dgm:spPr/>
      <dgm:t>
        <a:bodyPr/>
        <a:lstStyle/>
        <a:p>
          <a:endParaRPr lang="en-US"/>
        </a:p>
      </dgm:t>
    </dgm:pt>
    <dgm:pt modelId="{A6C3594B-B43A-4D85-A90B-16BDBC4DC635}" type="pres">
      <dgm:prSet presAssocID="{F4B58512-37AC-40E9-91CB-B902A25878DE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7ECBAF99-E1B5-4975-A6D0-F23E2D9D501A}" type="pres">
      <dgm:prSet presAssocID="{141BF6CD-A1FC-4E5A-AF94-7AF1EE55081F}" presName="sp" presStyleCnt="0"/>
      <dgm:spPr/>
      <dgm:t>
        <a:bodyPr/>
        <a:lstStyle/>
        <a:p>
          <a:endParaRPr lang="en-US"/>
        </a:p>
      </dgm:t>
    </dgm:pt>
    <dgm:pt modelId="{51A79424-1966-4F2E-B916-E25EC0F93F54}" type="pres">
      <dgm:prSet presAssocID="{F8F9C96D-F23C-49A6-A3D3-A30070C98CFF}" presName="arrowAndChildren" presStyleCnt="0"/>
      <dgm:spPr/>
      <dgm:t>
        <a:bodyPr/>
        <a:lstStyle/>
        <a:p>
          <a:endParaRPr lang="en-US"/>
        </a:p>
      </dgm:t>
    </dgm:pt>
    <dgm:pt modelId="{10516BEC-EE5E-47E3-B944-60D506C1E097}" type="pres">
      <dgm:prSet presAssocID="{F8F9C96D-F23C-49A6-A3D3-A30070C98CFF}" presName="parentTextArrow" presStyleLbl="node1" presStyleIdx="4" presStyleCnt="5" custLinFactNeighborX="-943" custLinFactNeighborY="-175"/>
      <dgm:spPr/>
      <dgm:t>
        <a:bodyPr/>
        <a:lstStyle/>
        <a:p>
          <a:endParaRPr lang="en-US"/>
        </a:p>
      </dgm:t>
    </dgm:pt>
  </dgm:ptLst>
  <dgm:cxnLst>
    <dgm:cxn modelId="{0199C88A-DE45-4042-96DB-26E1731CDDC3}" srcId="{1972E563-3D67-4936-9E57-0264BBC1F0A7}" destId="{B3254268-2861-481C-8107-2F57DBCE8E2D}" srcOrd="3" destOrd="0" parTransId="{7273A876-8713-42BC-AB9F-F8AFF6601E71}" sibTransId="{04381305-1380-4872-B05E-5CB2E2CDE6EA}"/>
    <dgm:cxn modelId="{6C778944-93DF-4006-8849-B5C5EC7770E8}" srcId="{1972E563-3D67-4936-9E57-0264BBC1F0A7}" destId="{CCE6AEA5-70E5-4B80-BD87-A5B791737DA7}" srcOrd="4" destOrd="0" parTransId="{C8F4B1AC-B662-411B-8D5B-142467DFB28C}" sibTransId="{1699CD83-0BF3-4264-990B-E79D76187C58}"/>
    <dgm:cxn modelId="{F6392C39-FEE7-4FFF-BCD1-BFD66BD1E9D3}" srcId="{1972E563-3D67-4936-9E57-0264BBC1F0A7}" destId="{D7B3868C-DA09-4E6B-87ED-B3E3E7A29098}" srcOrd="2" destOrd="0" parTransId="{520DC9BE-A7D1-41B5-BAAB-A925DAF3328F}" sibTransId="{F2869DFA-A77B-4305-B338-0C04E01008C6}"/>
    <dgm:cxn modelId="{B6A1356F-1866-48DA-8015-81B6AA0CD348}" srcId="{1972E563-3D67-4936-9E57-0264BBC1F0A7}" destId="{F8F9C96D-F23C-49A6-A3D3-A30070C98CFF}" srcOrd="0" destOrd="0" parTransId="{E224C9F5-E180-44B3-8372-CF8CAC5E8EF9}" sibTransId="{141BF6CD-A1FC-4E5A-AF94-7AF1EE55081F}"/>
    <dgm:cxn modelId="{6FAC7552-1A49-4840-A4A9-87441D8F9113}" type="presOf" srcId="{1972E563-3D67-4936-9E57-0264BBC1F0A7}" destId="{9660A0DF-5F94-4E89-8E10-FF11F84D7D4C}" srcOrd="0" destOrd="0" presId="urn:microsoft.com/office/officeart/2005/8/layout/process4"/>
    <dgm:cxn modelId="{B0E9B437-87BC-4F06-B1CD-E5440444F116}" type="presOf" srcId="{CCE6AEA5-70E5-4B80-BD87-A5B791737DA7}" destId="{B8736B02-1CEA-4A8A-A568-7D917773EC1C}" srcOrd="0" destOrd="0" presId="urn:microsoft.com/office/officeart/2005/8/layout/process4"/>
    <dgm:cxn modelId="{47D714AE-9C39-470A-92FD-DD4B20D5273F}" srcId="{1972E563-3D67-4936-9E57-0264BBC1F0A7}" destId="{F4B58512-37AC-40E9-91CB-B902A25878DE}" srcOrd="1" destOrd="0" parTransId="{32DB1968-A16A-4B4B-A4CB-6DC999DF5B8E}" sibTransId="{19D8F7E5-7D66-4966-964C-A49BCF477036}"/>
    <dgm:cxn modelId="{363249BD-59E3-41BA-B498-12C429AC9741}" type="presOf" srcId="{B3254268-2861-481C-8107-2F57DBCE8E2D}" destId="{CB4337A6-E442-4EB9-9C7D-97386C3A7743}" srcOrd="0" destOrd="0" presId="urn:microsoft.com/office/officeart/2005/8/layout/process4"/>
    <dgm:cxn modelId="{F89F35AF-BE25-43B3-94D5-AF309F0AA577}" type="presOf" srcId="{D7B3868C-DA09-4E6B-87ED-B3E3E7A29098}" destId="{CA2FAA18-F645-497A-A942-929A9DB2B6CA}" srcOrd="0" destOrd="0" presId="urn:microsoft.com/office/officeart/2005/8/layout/process4"/>
    <dgm:cxn modelId="{E1AF371A-53DA-4E21-8D72-75EA98C5C2D9}" type="presOf" srcId="{F8F9C96D-F23C-49A6-A3D3-A30070C98CFF}" destId="{10516BEC-EE5E-47E3-B944-60D506C1E097}" srcOrd="0" destOrd="0" presId="urn:microsoft.com/office/officeart/2005/8/layout/process4"/>
    <dgm:cxn modelId="{C7BD803E-93E2-4AD9-BDDE-A14017DE3FF2}" type="presOf" srcId="{F4B58512-37AC-40E9-91CB-B902A25878DE}" destId="{A6C3594B-B43A-4D85-A90B-16BDBC4DC635}" srcOrd="0" destOrd="0" presId="urn:microsoft.com/office/officeart/2005/8/layout/process4"/>
    <dgm:cxn modelId="{646BCD18-753A-4CCE-A2D5-476CA91F8550}" type="presParOf" srcId="{9660A0DF-5F94-4E89-8E10-FF11F84D7D4C}" destId="{A2556313-89FF-47BB-8785-519431A92B5A}" srcOrd="0" destOrd="0" presId="urn:microsoft.com/office/officeart/2005/8/layout/process4"/>
    <dgm:cxn modelId="{6EB105FB-3165-4745-BD58-0D816461A587}" type="presParOf" srcId="{A2556313-89FF-47BB-8785-519431A92B5A}" destId="{B8736B02-1CEA-4A8A-A568-7D917773EC1C}" srcOrd="0" destOrd="0" presId="urn:microsoft.com/office/officeart/2005/8/layout/process4"/>
    <dgm:cxn modelId="{C77523CE-F826-4539-9203-A1E5665AF342}" type="presParOf" srcId="{9660A0DF-5F94-4E89-8E10-FF11F84D7D4C}" destId="{B49CE6BA-1D4E-41C8-9230-ABB9BB35A3D4}" srcOrd="1" destOrd="0" presId="urn:microsoft.com/office/officeart/2005/8/layout/process4"/>
    <dgm:cxn modelId="{E5AA3999-6AD0-48E7-AA86-14271BE18777}" type="presParOf" srcId="{9660A0DF-5F94-4E89-8E10-FF11F84D7D4C}" destId="{07C3E320-D7E0-4A9F-B429-5FA7188911C2}" srcOrd="2" destOrd="0" presId="urn:microsoft.com/office/officeart/2005/8/layout/process4"/>
    <dgm:cxn modelId="{932F26C3-9F71-46B5-ACAC-097424FFEB2D}" type="presParOf" srcId="{07C3E320-D7E0-4A9F-B429-5FA7188911C2}" destId="{CB4337A6-E442-4EB9-9C7D-97386C3A7743}" srcOrd="0" destOrd="0" presId="urn:microsoft.com/office/officeart/2005/8/layout/process4"/>
    <dgm:cxn modelId="{4945D964-5DE7-446D-9230-2DBF6C797A09}" type="presParOf" srcId="{9660A0DF-5F94-4E89-8E10-FF11F84D7D4C}" destId="{1B7AA1EB-4467-44E5-BB94-73BF4ABBCCA6}" srcOrd="3" destOrd="0" presId="urn:microsoft.com/office/officeart/2005/8/layout/process4"/>
    <dgm:cxn modelId="{B5A359EE-0080-4FBB-8BF3-5682536BB7DC}" type="presParOf" srcId="{9660A0DF-5F94-4E89-8E10-FF11F84D7D4C}" destId="{CE20A59F-4B6A-4B39-876F-FE5E26D8190F}" srcOrd="4" destOrd="0" presId="urn:microsoft.com/office/officeart/2005/8/layout/process4"/>
    <dgm:cxn modelId="{B8BF6E51-1639-4549-BDB9-56AB4B457FC4}" type="presParOf" srcId="{CE20A59F-4B6A-4B39-876F-FE5E26D8190F}" destId="{CA2FAA18-F645-497A-A942-929A9DB2B6CA}" srcOrd="0" destOrd="0" presId="urn:microsoft.com/office/officeart/2005/8/layout/process4"/>
    <dgm:cxn modelId="{2D72F686-52AC-4897-A4BD-4C2465C8F529}" type="presParOf" srcId="{9660A0DF-5F94-4E89-8E10-FF11F84D7D4C}" destId="{01B02AA6-E6BC-4BB1-99FC-39D4B585CE26}" srcOrd="5" destOrd="0" presId="urn:microsoft.com/office/officeart/2005/8/layout/process4"/>
    <dgm:cxn modelId="{175ADD39-5E6A-43B9-98F4-B859BF492484}" type="presParOf" srcId="{9660A0DF-5F94-4E89-8E10-FF11F84D7D4C}" destId="{61CFE5E4-85D6-4A2C-8961-48DB3FCB6C8C}" srcOrd="6" destOrd="0" presId="urn:microsoft.com/office/officeart/2005/8/layout/process4"/>
    <dgm:cxn modelId="{92F931A1-AA3A-4168-84B2-444526B18800}" type="presParOf" srcId="{61CFE5E4-85D6-4A2C-8961-48DB3FCB6C8C}" destId="{A6C3594B-B43A-4D85-A90B-16BDBC4DC635}" srcOrd="0" destOrd="0" presId="urn:microsoft.com/office/officeart/2005/8/layout/process4"/>
    <dgm:cxn modelId="{3064532B-87EB-499C-92ED-0AEB634145D7}" type="presParOf" srcId="{9660A0DF-5F94-4E89-8E10-FF11F84D7D4C}" destId="{7ECBAF99-E1B5-4975-A6D0-F23E2D9D501A}" srcOrd="7" destOrd="0" presId="urn:microsoft.com/office/officeart/2005/8/layout/process4"/>
    <dgm:cxn modelId="{7055B57D-CA1C-4767-B6B0-D2AB5B8999BE}" type="presParOf" srcId="{9660A0DF-5F94-4E89-8E10-FF11F84D7D4C}" destId="{51A79424-1966-4F2E-B916-E25EC0F93F54}" srcOrd="8" destOrd="0" presId="urn:microsoft.com/office/officeart/2005/8/layout/process4"/>
    <dgm:cxn modelId="{0DC05D82-254E-415F-92A2-60542CFD2350}" type="presParOf" srcId="{51A79424-1966-4F2E-B916-E25EC0F93F54}" destId="{10516BEC-EE5E-47E3-B944-60D506C1E097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7CCA5-FE03-4058-AE1E-8E1DE2BAD70B}" type="doc">
      <dgm:prSet loTypeId="urn:microsoft.com/office/officeart/2005/8/layout/h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8017F-6054-4FC5-AE80-95BAF57526F3}">
      <dgm:prSet phldrT="[Text]"/>
      <dgm:spPr/>
      <dgm:t>
        <a:bodyPr/>
        <a:lstStyle/>
        <a:p>
          <a:r>
            <a:rPr lang="sq-AL" dirty="0" smtClean="0"/>
            <a:t>Materia organica che viene rapidamente scomposta da microrganismi come zuccheri, acidi organici, amminoacidi</a:t>
          </a:r>
          <a:endParaRPr lang="en-US" dirty="0"/>
        </a:p>
      </dgm:t>
    </dgm:pt>
    <dgm:pt modelId="{FDA5F054-BB8E-4C81-90A1-1C41165725ED}" type="parTrans" cxnId="{F718CD60-75AB-433F-82A4-9D929E763543}">
      <dgm:prSet/>
      <dgm:spPr/>
      <dgm:t>
        <a:bodyPr/>
        <a:lstStyle/>
        <a:p>
          <a:endParaRPr lang="en-US"/>
        </a:p>
      </dgm:t>
    </dgm:pt>
    <dgm:pt modelId="{D6084FE6-8DD9-4D43-BD68-46C67850F008}" type="sibTrans" cxnId="{F718CD60-75AB-433F-82A4-9D929E763543}">
      <dgm:prSet/>
      <dgm:spPr/>
      <dgm:t>
        <a:bodyPr/>
        <a:lstStyle/>
        <a:p>
          <a:endParaRPr lang="en-US"/>
        </a:p>
      </dgm:t>
    </dgm:pt>
    <dgm:pt modelId="{8293CB32-2151-4F5E-8713-591BE1BF6699}">
      <dgm:prSet phldrT="[Text]"/>
      <dgm:spPr/>
      <dgm:t>
        <a:bodyPr/>
        <a:lstStyle/>
        <a:p>
          <a:r>
            <a:rPr lang="sq-AL" dirty="0" smtClean="0"/>
            <a:t>Sostanze organiche che si decompongono con difficoltà come fenoli, tannini, sostanze grasse con grandi molecole.</a:t>
          </a:r>
          <a:endParaRPr lang="en-US" dirty="0"/>
        </a:p>
      </dgm:t>
    </dgm:pt>
    <dgm:pt modelId="{6646F3E8-D37E-4CC9-9930-8D4E4A8DD76B}" type="parTrans" cxnId="{FA17386A-4BA3-4825-AF9A-F1373743FD47}">
      <dgm:prSet/>
      <dgm:spPr/>
      <dgm:t>
        <a:bodyPr/>
        <a:lstStyle/>
        <a:p>
          <a:endParaRPr lang="en-US"/>
        </a:p>
      </dgm:t>
    </dgm:pt>
    <dgm:pt modelId="{4C6989AF-1555-4DA6-B2CE-57425D86A4DD}" type="sibTrans" cxnId="{FA17386A-4BA3-4825-AF9A-F1373743FD47}">
      <dgm:prSet/>
      <dgm:spPr/>
      <dgm:t>
        <a:bodyPr/>
        <a:lstStyle/>
        <a:p>
          <a:endParaRPr lang="en-US"/>
        </a:p>
      </dgm:t>
    </dgm:pt>
    <dgm:pt modelId="{B2059D94-A9AA-4BDF-A189-E1156910331B}">
      <dgm:prSet phldrT="[Text]"/>
      <dgm:spPr/>
      <dgm:t>
        <a:bodyPr/>
        <a:lstStyle/>
        <a:p>
          <a:r>
            <a:rPr lang="sq-AL" dirty="0" smtClean="0"/>
            <a:t>Polimero (biochimicamente solubile) come proteine, pectina</a:t>
          </a:r>
          <a:endParaRPr lang="en-US" dirty="0"/>
        </a:p>
      </dgm:t>
    </dgm:pt>
    <dgm:pt modelId="{1EA0F25A-EF23-4A3B-8E85-856560CA68DE}" type="parTrans" cxnId="{E15F8DE6-5AE2-4B46-B18D-35E33414F232}">
      <dgm:prSet/>
      <dgm:spPr/>
      <dgm:t>
        <a:bodyPr/>
        <a:lstStyle/>
        <a:p>
          <a:endParaRPr lang="en-US"/>
        </a:p>
      </dgm:t>
    </dgm:pt>
    <dgm:pt modelId="{2BACF6B7-F6FE-45F7-856F-CFBBC20BB97E}" type="sibTrans" cxnId="{E15F8DE6-5AE2-4B46-B18D-35E33414F232}">
      <dgm:prSet/>
      <dgm:spPr/>
      <dgm:t>
        <a:bodyPr/>
        <a:lstStyle/>
        <a:p>
          <a:endParaRPr lang="en-US"/>
        </a:p>
      </dgm:t>
    </dgm:pt>
    <dgm:pt modelId="{B9218AAF-8DFB-49E1-BE08-DC8CC8075E2E}" type="pres">
      <dgm:prSet presAssocID="{EA57CCA5-FE03-4058-AE1E-8E1DE2BAD7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E52ED-7E1B-4568-9036-5DB844B48B13}" type="pres">
      <dgm:prSet presAssocID="{9368017F-6054-4FC5-AE80-95BAF57526F3}" presName="node" presStyleLbl="node1" presStyleIdx="0" presStyleCnt="3" custLinFactNeighborX="-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212A-E721-4E70-9546-AF3755167E61}" type="pres">
      <dgm:prSet presAssocID="{D6084FE6-8DD9-4D43-BD68-46C67850F008}" presName="sibTrans" presStyleCnt="0"/>
      <dgm:spPr/>
    </dgm:pt>
    <dgm:pt modelId="{89C4A965-AF6B-4197-855E-CD3515EECF47}" type="pres">
      <dgm:prSet presAssocID="{B2059D94-A9AA-4BDF-A189-E115691033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B277F-8C57-4E63-86CF-4023926854F0}" type="pres">
      <dgm:prSet presAssocID="{2BACF6B7-F6FE-45F7-856F-CFBBC20BB97E}" presName="sibTrans" presStyleCnt="0"/>
      <dgm:spPr/>
    </dgm:pt>
    <dgm:pt modelId="{28D39422-652A-4188-9083-C38BAEAF76D6}" type="pres">
      <dgm:prSet presAssocID="{8293CB32-2151-4F5E-8713-591BE1BF66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8CD60-75AB-433F-82A4-9D929E763543}" srcId="{EA57CCA5-FE03-4058-AE1E-8E1DE2BAD70B}" destId="{9368017F-6054-4FC5-AE80-95BAF57526F3}" srcOrd="0" destOrd="0" parTransId="{FDA5F054-BB8E-4C81-90A1-1C41165725ED}" sibTransId="{D6084FE6-8DD9-4D43-BD68-46C67850F008}"/>
    <dgm:cxn modelId="{6C9A845C-AB3F-4885-93AA-9A33E57788BA}" type="presOf" srcId="{B2059D94-A9AA-4BDF-A189-E1156910331B}" destId="{89C4A965-AF6B-4197-855E-CD3515EECF47}" srcOrd="0" destOrd="0" presId="urn:microsoft.com/office/officeart/2005/8/layout/hList6"/>
    <dgm:cxn modelId="{FA17386A-4BA3-4825-AF9A-F1373743FD47}" srcId="{EA57CCA5-FE03-4058-AE1E-8E1DE2BAD70B}" destId="{8293CB32-2151-4F5E-8713-591BE1BF6699}" srcOrd="2" destOrd="0" parTransId="{6646F3E8-D37E-4CC9-9930-8D4E4A8DD76B}" sibTransId="{4C6989AF-1555-4DA6-B2CE-57425D86A4DD}"/>
    <dgm:cxn modelId="{3A96C884-B7BE-47C2-9C28-B3C4B9EB0FC7}" type="presOf" srcId="{EA57CCA5-FE03-4058-AE1E-8E1DE2BAD70B}" destId="{B9218AAF-8DFB-49E1-BE08-DC8CC8075E2E}" srcOrd="0" destOrd="0" presId="urn:microsoft.com/office/officeart/2005/8/layout/hList6"/>
    <dgm:cxn modelId="{E15F8DE6-5AE2-4B46-B18D-35E33414F232}" srcId="{EA57CCA5-FE03-4058-AE1E-8E1DE2BAD70B}" destId="{B2059D94-A9AA-4BDF-A189-E1156910331B}" srcOrd="1" destOrd="0" parTransId="{1EA0F25A-EF23-4A3B-8E85-856560CA68DE}" sibTransId="{2BACF6B7-F6FE-45F7-856F-CFBBC20BB97E}"/>
    <dgm:cxn modelId="{74B0D710-ECAA-459D-B5CC-6E4E9BEAD75F}" type="presOf" srcId="{9368017F-6054-4FC5-AE80-95BAF57526F3}" destId="{F42E52ED-7E1B-4568-9036-5DB844B48B13}" srcOrd="0" destOrd="0" presId="urn:microsoft.com/office/officeart/2005/8/layout/hList6"/>
    <dgm:cxn modelId="{6F8F2F0B-3F45-4A32-8D8C-15E28774029C}" type="presOf" srcId="{8293CB32-2151-4F5E-8713-591BE1BF6699}" destId="{28D39422-652A-4188-9083-C38BAEAF76D6}" srcOrd="0" destOrd="0" presId="urn:microsoft.com/office/officeart/2005/8/layout/hList6"/>
    <dgm:cxn modelId="{1EF538C3-192F-4833-8FFD-C3A209053C24}" type="presParOf" srcId="{B9218AAF-8DFB-49E1-BE08-DC8CC8075E2E}" destId="{F42E52ED-7E1B-4568-9036-5DB844B48B13}" srcOrd="0" destOrd="0" presId="urn:microsoft.com/office/officeart/2005/8/layout/hList6"/>
    <dgm:cxn modelId="{94406BB6-DACA-456E-9D6E-08F4675E6BA4}" type="presParOf" srcId="{B9218AAF-8DFB-49E1-BE08-DC8CC8075E2E}" destId="{0C81212A-E721-4E70-9546-AF3755167E61}" srcOrd="1" destOrd="0" presId="urn:microsoft.com/office/officeart/2005/8/layout/hList6"/>
    <dgm:cxn modelId="{424F7673-2064-4D1F-87FA-35214310962F}" type="presParOf" srcId="{B9218AAF-8DFB-49E1-BE08-DC8CC8075E2E}" destId="{89C4A965-AF6B-4197-855E-CD3515EECF47}" srcOrd="2" destOrd="0" presId="urn:microsoft.com/office/officeart/2005/8/layout/hList6"/>
    <dgm:cxn modelId="{159B58C4-6961-4B36-B28F-A1FFC04EB275}" type="presParOf" srcId="{B9218AAF-8DFB-49E1-BE08-DC8CC8075E2E}" destId="{81DB277F-8C57-4E63-86CF-4023926854F0}" srcOrd="3" destOrd="0" presId="urn:microsoft.com/office/officeart/2005/8/layout/hList6"/>
    <dgm:cxn modelId="{40279CDB-3F9B-47F7-B45E-B3327F13D1B5}" type="presParOf" srcId="{B9218AAF-8DFB-49E1-BE08-DC8CC8075E2E}" destId="{28D39422-652A-4188-9083-C38BAEAF76D6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1972BD-9B01-46F8-B949-01BA052A6685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236216-262B-42BE-A356-8B73938D47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https://yt3.ggpht.com/a/AATXAJxhL01zqZ64nIp3xTsC0N6h6oSuRUORYei_2w=s900-c-k-c0xffffffff-no-rj-m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yt3.ggpht.com/a/AATXAJxhL01zqZ64nIp3xTsC0N6h6oSuRUORYei_2w=s900-c-k-c0xffffffff-no-rj-mo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447801"/>
            <a:ext cx="8077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it-IT" sz="4400" dirty="0" smtClean="0"/>
              <a:t>Buone pratiche nel settore agroalimentare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  <a:p>
            <a:pPr algn="ctr"/>
            <a:r>
              <a:rPr lang="en-US" sz="2000" dirty="0" err="1" smtClean="0"/>
              <a:t>Aulona</a:t>
            </a:r>
            <a:r>
              <a:rPr lang="en-US" sz="2000" dirty="0" smtClean="0"/>
              <a:t> </a:t>
            </a:r>
            <a:r>
              <a:rPr lang="en-US" sz="2000" dirty="0" err="1" smtClean="0"/>
              <a:t>Veizi</a:t>
            </a:r>
            <a:r>
              <a:rPr lang="en-US" sz="2000" dirty="0" smtClean="0"/>
              <a:t> – </a:t>
            </a:r>
            <a:r>
              <a:rPr lang="en-US" sz="2000" dirty="0" err="1" smtClean="0"/>
              <a:t>Diembre</a:t>
            </a:r>
            <a:r>
              <a:rPr lang="en-US" sz="2000" dirty="0" smtClean="0"/>
              <a:t> 2020</a:t>
            </a:r>
            <a:endParaRPr lang="en-US" sz="2000" dirty="0" smtClean="0"/>
          </a:p>
        </p:txBody>
      </p:sp>
      <p:pic>
        <p:nvPicPr>
          <p:cNvPr id="1026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s://yt3.ggpht.com/a/AATXAJxhL01zqZ64nIp3xTsC0N6h6oSuRUORYei_2w=s900-c-k-c0xffffffff-no-rj-mo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02564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Coefficiente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rifiuto</a:t>
            </a:r>
            <a:endParaRPr lang="en-US" dirty="0"/>
          </a:p>
        </p:txBody>
      </p:sp>
      <p:pic>
        <p:nvPicPr>
          <p:cNvPr id="5122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81000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35BEDA6-7808-AD43-B4FB-45BF0C665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427875"/>
              </p:ext>
            </p:extLst>
          </p:nvPr>
        </p:nvGraphicFramePr>
        <p:xfrm>
          <a:off x="609600" y="2133600"/>
          <a:ext cx="7543800" cy="4239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11117029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5612584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3290957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614041720"/>
                    </a:ext>
                  </a:extLst>
                </a:gridCol>
              </a:tblGrid>
              <a:tr h="611022">
                <a:tc>
                  <a:txBody>
                    <a:bodyPr/>
                    <a:lstStyle/>
                    <a:p>
                      <a:r>
                        <a:rPr lang="en-US" dirty="0" err="1"/>
                        <a:t>Tipo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rifiuto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Lavorazione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tradizionale</a:t>
                      </a:r>
                      <a:r>
                        <a:rPr lang="en-US" dirty="0"/>
                        <a:t> (con </a:t>
                      </a:r>
                      <a:r>
                        <a:rPr lang="en-US" dirty="0" err="1"/>
                        <a:t>presse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  <a:r>
                        <a:rPr lang="en-US" dirty="0" err="1"/>
                        <a:t>fasi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centrifugazione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orizzontale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verticale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fasi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centrifugazione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orizzontale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38764"/>
                  </a:ext>
                </a:extLst>
              </a:tr>
              <a:tr h="611022">
                <a:tc>
                  <a:txBody>
                    <a:bodyPr/>
                    <a:lstStyle/>
                    <a:p>
                      <a:r>
                        <a:rPr lang="en-US" dirty="0" err="1"/>
                        <a:t>Rifiuti</a:t>
                      </a:r>
                      <a:r>
                        <a:rPr lang="en-US" dirty="0"/>
                        <a:t> solidi </a:t>
                      </a:r>
                    </a:p>
                    <a:p>
                      <a:r>
                        <a:rPr lang="en-US" dirty="0"/>
                        <a:t>(kg/</a:t>
                      </a:r>
                      <a:r>
                        <a:rPr lang="en-US" dirty="0" err="1"/>
                        <a:t>tonnellate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frutta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9703305"/>
                  </a:ext>
                </a:extLst>
              </a:tr>
              <a:tr h="611022">
                <a:tc>
                  <a:txBody>
                    <a:bodyPr/>
                    <a:lstStyle/>
                    <a:p>
                      <a:r>
                        <a:rPr lang="en-US" dirty="0" err="1"/>
                        <a:t>Rifiuti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liquidi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Litri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tonnellate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frutta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9921903"/>
                  </a:ext>
                </a:extLst>
              </a:tr>
              <a:tr h="611022">
                <a:tc>
                  <a:txBody>
                    <a:bodyPr/>
                    <a:lstStyle/>
                    <a:p>
                      <a:r>
                        <a:rPr lang="en-US" dirty="0"/>
                        <a:t>BOD5 (gr/l)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1714066"/>
                  </a:ext>
                </a:extLst>
              </a:tr>
              <a:tr h="611022">
                <a:tc>
                  <a:txBody>
                    <a:bodyPr/>
                    <a:lstStyle/>
                    <a:p>
                      <a:r>
                        <a:rPr lang="en-US" dirty="0" err="1"/>
                        <a:t>Polifenoli</a:t>
                      </a:r>
                      <a:r>
                        <a:rPr lang="en-US" dirty="0"/>
                        <a:t> (gr/l)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94759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Buone pratiche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sq-AL" dirty="0" smtClean="0"/>
              <a:t>La composizione dei residui liquidi di lavorazione delle olive è costituita per l'83-84% di acqua.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sq-AL" dirty="0" smtClean="0"/>
              <a:t>4-16% di materia organica (pectina, lipidi, polialcoli, polisaccaridi, acidi organici, aldeidi, molecole organiche a basso peso molecolare)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sq-AL" dirty="0" smtClean="0"/>
              <a:t> 0,4-2,5% di materia inorganica, che si trova sotto forma di sali (sali di acido carbonico, sali di fosforo, sodio iodio, potassio, calcio, ferro, rame, magnesio, manganese, zinco e cloro)</a:t>
            </a:r>
          </a:p>
          <a:p>
            <a:pPr marL="365760" indent="-256032">
              <a:buClr>
                <a:schemeClr val="accent3"/>
              </a:buClr>
              <a:defRPr/>
            </a:pPr>
            <a:endParaRPr lang="sq-AL" dirty="0"/>
          </a:p>
          <a:p>
            <a:pPr marL="365760" indent="-256032">
              <a:buClr>
                <a:schemeClr val="accent3"/>
              </a:buClr>
              <a:defRPr/>
            </a:pPr>
            <a:r>
              <a:rPr lang="en-US" b="1" dirty="0" smtClean="0"/>
              <a:t>I </a:t>
            </a:r>
            <a:r>
              <a:rPr lang="en-US" b="1" dirty="0" err="1" smtClean="0"/>
              <a:t>rifiuti</a:t>
            </a:r>
            <a:r>
              <a:rPr lang="en-US" b="1" dirty="0" smtClean="0"/>
              <a:t> </a:t>
            </a:r>
            <a:r>
              <a:rPr lang="en-US" b="1" dirty="0" err="1" smtClean="0"/>
              <a:t>organici</a:t>
            </a:r>
            <a:r>
              <a:rPr lang="en-US" b="1" dirty="0" smtClean="0"/>
              <a:t> </a:t>
            </a:r>
            <a:r>
              <a:rPr lang="en-US" b="1" dirty="0" err="1" smtClean="0"/>
              <a:t>liquidi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dividono</a:t>
            </a:r>
            <a:r>
              <a:rPr lang="en-US" b="1" dirty="0" smtClean="0"/>
              <a:t> in:</a:t>
            </a:r>
            <a:endParaRPr lang="en-US" b="1" dirty="0"/>
          </a:p>
        </p:txBody>
      </p:sp>
      <p:pic>
        <p:nvPicPr>
          <p:cNvPr id="6146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2990" y="1"/>
            <a:ext cx="12610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304800" y="3733800"/>
          <a:ext cx="83820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57200" y="533400"/>
            <a:ext cx="822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sq-A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sq-A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800" dirty="0" smtClean="0"/>
              <a:t>Buone pratiche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57200" y="1447800"/>
            <a:ext cx="8229600" cy="5126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 fontScale="70000" lnSpcReduction="20000"/>
          </a:bodyPr>
          <a:lstStyle/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sq-AL" sz="2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/>
              <a:t>Questa </a:t>
            </a:r>
            <a:r>
              <a:rPr lang="en-US" sz="2600" dirty="0" err="1"/>
              <a:t>soluzione</a:t>
            </a:r>
            <a:r>
              <a:rPr lang="en-US" sz="2600" dirty="0"/>
              <a:t> è </a:t>
            </a:r>
            <a:r>
              <a:rPr lang="en-US" sz="2600" dirty="0" err="1"/>
              <a:t>applicata</a:t>
            </a:r>
            <a:r>
              <a:rPr lang="en-US" sz="2600" dirty="0"/>
              <a:t> in forma </a:t>
            </a:r>
            <a:r>
              <a:rPr lang="en-US" sz="2600" dirty="0" err="1"/>
              <a:t>pilota</a:t>
            </a:r>
            <a:r>
              <a:rPr lang="en-US" sz="2600" dirty="0"/>
              <a:t> in </a:t>
            </a:r>
            <a:r>
              <a:rPr lang="en-US" sz="2600" dirty="0" err="1"/>
              <a:t>alcune</a:t>
            </a:r>
            <a:r>
              <a:rPr lang="en-US" sz="2600" dirty="0"/>
              <a:t> </a:t>
            </a:r>
            <a:r>
              <a:rPr lang="en-US" sz="2600" dirty="0" err="1" smtClean="0"/>
              <a:t>frantoio</a:t>
            </a:r>
            <a:r>
              <a:rPr lang="en-US" sz="2600" dirty="0" smtClean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smtClean="0"/>
              <a:t>olio</a:t>
            </a:r>
            <a:endParaRPr lang="en-US" sz="2600" dirty="0"/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    </a:t>
            </a:r>
            <a:r>
              <a:rPr lang="en-US" sz="2600" dirty="0" err="1"/>
              <a:t>Questo</a:t>
            </a:r>
            <a:r>
              <a:rPr lang="en-US" sz="2600" dirty="0"/>
              <a:t> </a:t>
            </a:r>
            <a:r>
              <a:rPr lang="en-US" sz="2600" dirty="0" err="1"/>
              <a:t>sistema</a:t>
            </a:r>
            <a:r>
              <a:rPr lang="en-US" sz="2600" dirty="0"/>
              <a:t> </a:t>
            </a:r>
            <a:r>
              <a:rPr lang="en-US" sz="2600" dirty="0" err="1"/>
              <a:t>è</a:t>
            </a:r>
            <a:r>
              <a:rPr lang="en-US" sz="2600" dirty="0"/>
              <a:t> </a:t>
            </a:r>
            <a:r>
              <a:rPr lang="en-US" sz="2600" dirty="0" err="1"/>
              <a:t>realizzato</a:t>
            </a:r>
            <a:r>
              <a:rPr lang="en-US" sz="2600" dirty="0"/>
              <a:t>:</a:t>
            </a:r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   1- </a:t>
            </a:r>
            <a:r>
              <a:rPr lang="en-US" sz="2600" dirty="0" err="1"/>
              <a:t>L'utilizzo</a:t>
            </a:r>
            <a:r>
              <a:rPr lang="en-US" sz="2600" dirty="0"/>
              <a:t> di Ca (OH) 2 per </a:t>
            </a:r>
            <a:r>
              <a:rPr lang="en-US" sz="2600" dirty="0" err="1"/>
              <a:t>effettuare</a:t>
            </a:r>
            <a:r>
              <a:rPr lang="en-US" sz="2600" dirty="0"/>
              <a:t> </a:t>
            </a:r>
            <a:r>
              <a:rPr lang="en-US" sz="2600" dirty="0" err="1"/>
              <a:t>coagulazione</a:t>
            </a:r>
            <a:r>
              <a:rPr lang="en-US" sz="2600" dirty="0"/>
              <a:t>, </a:t>
            </a:r>
            <a:r>
              <a:rPr lang="en-US" sz="2600" dirty="0" err="1"/>
              <a:t>sedimentazione</a:t>
            </a:r>
            <a:r>
              <a:rPr lang="en-US" sz="2600" dirty="0"/>
              <a:t> e </a:t>
            </a:r>
            <a:r>
              <a:rPr lang="en-US" sz="2600" dirty="0" err="1"/>
              <a:t>separazione</a:t>
            </a:r>
            <a:r>
              <a:rPr lang="en-US" sz="2600" dirty="0"/>
              <a:t> </a:t>
            </a:r>
            <a:r>
              <a:rPr lang="en-US" sz="2600" dirty="0" err="1"/>
              <a:t>dei</a:t>
            </a:r>
            <a:r>
              <a:rPr lang="en-US" sz="2600" dirty="0"/>
              <a:t> solidi </a:t>
            </a:r>
            <a:r>
              <a:rPr lang="en-US" sz="2600" dirty="0" err="1"/>
              <a:t>dalla</a:t>
            </a:r>
            <a:r>
              <a:rPr lang="en-US" sz="2600" dirty="0"/>
              <a:t> </a:t>
            </a:r>
            <a:r>
              <a:rPr lang="en-US" sz="2600" dirty="0" err="1"/>
              <a:t>parte</a:t>
            </a:r>
            <a:r>
              <a:rPr lang="en-US" sz="2600" dirty="0"/>
              <a:t> </a:t>
            </a:r>
            <a:r>
              <a:rPr lang="en-US" sz="2600" dirty="0" err="1"/>
              <a:t>liquida</a:t>
            </a:r>
            <a:r>
              <a:rPr lang="en-US" sz="2600" dirty="0"/>
              <a:t> (Fig. A e B)</a:t>
            </a:r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 2- </a:t>
            </a:r>
            <a:r>
              <a:rPr lang="en-US" sz="2600" dirty="0" err="1"/>
              <a:t>Trasporto</a:t>
            </a:r>
            <a:r>
              <a:rPr lang="en-US" sz="2600" dirty="0"/>
              <a:t> e "</a:t>
            </a:r>
            <a:r>
              <a:rPr lang="en-US" sz="2600" dirty="0" err="1"/>
              <a:t>stoccaggio</a:t>
            </a:r>
            <a:r>
              <a:rPr lang="en-US" sz="2600" dirty="0"/>
              <a:t>"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parte</a:t>
            </a:r>
            <a:r>
              <a:rPr lang="en-US" sz="2600" dirty="0"/>
              <a:t> </a:t>
            </a:r>
            <a:r>
              <a:rPr lang="en-US" sz="2600" dirty="0" err="1"/>
              <a:t>liquida</a:t>
            </a:r>
            <a:r>
              <a:rPr lang="en-US" sz="2600" dirty="0"/>
              <a:t> </a:t>
            </a:r>
            <a:r>
              <a:rPr lang="en-US" sz="2600" dirty="0" err="1"/>
              <a:t>nella</a:t>
            </a:r>
            <a:r>
              <a:rPr lang="en-US" sz="2600" dirty="0"/>
              <a:t> </a:t>
            </a:r>
            <a:r>
              <a:rPr lang="en-US" sz="2600" dirty="0" err="1"/>
              <a:t>vasca</a:t>
            </a:r>
            <a:r>
              <a:rPr lang="en-US" sz="2600" dirty="0"/>
              <a:t> </a:t>
            </a:r>
            <a:r>
              <a:rPr lang="en-US" sz="2600" dirty="0" err="1"/>
              <a:t>evaporante</a:t>
            </a:r>
            <a:r>
              <a:rPr lang="en-US" sz="2600" dirty="0"/>
              <a:t> (fig C e D)</a:t>
            </a:r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3- </a:t>
            </a:r>
            <a:r>
              <a:rPr lang="en-US" sz="2600" dirty="0" err="1"/>
              <a:t>L'utilizzo</a:t>
            </a:r>
            <a:r>
              <a:rPr lang="en-US" sz="2600" dirty="0"/>
              <a:t> di </a:t>
            </a:r>
            <a:r>
              <a:rPr lang="en-US" sz="2600" dirty="0" err="1"/>
              <a:t>rifiuti</a:t>
            </a:r>
            <a:r>
              <a:rPr lang="en-US" sz="2600" dirty="0"/>
              <a:t> </a:t>
            </a:r>
            <a:r>
              <a:rPr lang="en-US" sz="2600" dirty="0" err="1"/>
              <a:t>che</a:t>
            </a:r>
            <a:r>
              <a:rPr lang="en-US" sz="2600" dirty="0"/>
              <a:t> non </a:t>
            </a:r>
            <a:r>
              <a:rPr lang="en-US" sz="2600" dirty="0" err="1"/>
              <a:t>sono</a:t>
            </a:r>
            <a:r>
              <a:rPr lang="en-US" sz="2600" dirty="0"/>
              <a:t> </a:t>
            </a:r>
            <a:r>
              <a:rPr lang="en-US" sz="2600" dirty="0" err="1"/>
              <a:t>evaporati</a:t>
            </a:r>
            <a:r>
              <a:rPr lang="en-US" sz="2600" dirty="0"/>
              <a:t> per </a:t>
            </a:r>
            <a:r>
              <a:rPr lang="en-US" sz="2600" dirty="0" err="1"/>
              <a:t>l'irrigazione</a:t>
            </a:r>
            <a:r>
              <a:rPr lang="en-US" sz="2600" dirty="0"/>
              <a:t> </a:t>
            </a:r>
            <a:r>
              <a:rPr lang="en-US" sz="2600" dirty="0" err="1"/>
              <a:t>durante</a:t>
            </a:r>
            <a:r>
              <a:rPr lang="en-US" sz="2600" dirty="0"/>
              <a:t> </a:t>
            </a:r>
            <a:r>
              <a:rPr lang="en-US" sz="2600" dirty="0" err="1"/>
              <a:t>l'estate</a:t>
            </a:r>
            <a:r>
              <a:rPr lang="en-US" sz="2600" dirty="0"/>
              <a:t> (in </a:t>
            </a:r>
            <a:r>
              <a:rPr lang="en-US" sz="2600" dirty="0" err="1"/>
              <a:t>questo</a:t>
            </a:r>
            <a:r>
              <a:rPr lang="en-US" sz="2600" dirty="0"/>
              <a:t> </a:t>
            </a:r>
            <a:r>
              <a:rPr lang="en-US" sz="2600" dirty="0" err="1"/>
              <a:t>caso</a:t>
            </a:r>
            <a:r>
              <a:rPr lang="en-US" sz="2600" dirty="0"/>
              <a:t> </a:t>
            </a:r>
            <a:r>
              <a:rPr lang="en-US" sz="2600" dirty="0" err="1"/>
              <a:t>nel</a:t>
            </a:r>
            <a:r>
              <a:rPr lang="en-US" sz="2600" dirty="0"/>
              <a:t> </a:t>
            </a:r>
            <a:r>
              <a:rPr lang="en-US" sz="2600" dirty="0" err="1"/>
              <a:t>mais</a:t>
            </a:r>
            <a:r>
              <a:rPr lang="en-US" sz="2600" dirty="0"/>
              <a:t>). </a:t>
            </a:r>
            <a:r>
              <a:rPr lang="en-US" sz="2600" dirty="0" err="1"/>
              <a:t>Mescolare</a:t>
            </a:r>
            <a:r>
              <a:rPr lang="en-US" sz="2600" dirty="0"/>
              <a:t> con </a:t>
            </a:r>
            <a:r>
              <a:rPr lang="en-US" sz="2600" dirty="0" err="1"/>
              <a:t>acqua</a:t>
            </a:r>
            <a:r>
              <a:rPr lang="en-US" sz="2600" dirty="0"/>
              <a:t> (1: 4). </a:t>
            </a:r>
            <a:r>
              <a:rPr lang="en-US" sz="2600" dirty="0" err="1"/>
              <a:t>L'uso</a:t>
            </a:r>
            <a:r>
              <a:rPr lang="en-US" sz="2600" dirty="0"/>
              <a:t> per </a:t>
            </a:r>
            <a:r>
              <a:rPr lang="en-US" sz="2600" dirty="0" err="1"/>
              <a:t>l'irrigazione</a:t>
            </a:r>
            <a:r>
              <a:rPr lang="en-US" sz="2600" dirty="0"/>
              <a:t> ha </a:t>
            </a:r>
            <a:r>
              <a:rPr lang="en-US" sz="2600" dirty="0" err="1"/>
              <a:t>aumentato</a:t>
            </a:r>
            <a:r>
              <a:rPr lang="en-US" sz="2600" dirty="0"/>
              <a:t> la </a:t>
            </a:r>
            <a:r>
              <a:rPr lang="en-US" sz="2600" dirty="0" err="1"/>
              <a:t>produzione</a:t>
            </a:r>
            <a:r>
              <a:rPr lang="en-US" sz="2600" dirty="0"/>
              <a:t> di </a:t>
            </a:r>
            <a:r>
              <a:rPr lang="en-US" sz="2600" dirty="0" err="1"/>
              <a:t>mais</a:t>
            </a:r>
            <a:endParaRPr lang="en-US" sz="2600" dirty="0"/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</a:t>
            </a:r>
            <a:endParaRPr lang="en-US" sz="2600" dirty="0" smtClean="0"/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 err="1" smtClean="0"/>
              <a:t>Questo</a:t>
            </a:r>
            <a:r>
              <a:rPr lang="en-US" sz="2600" dirty="0" smtClean="0"/>
              <a:t> </a:t>
            </a:r>
            <a:r>
              <a:rPr lang="en-US" sz="2600" dirty="0" err="1"/>
              <a:t>metodo</a:t>
            </a:r>
            <a:r>
              <a:rPr lang="en-US" sz="2600" dirty="0"/>
              <a:t> è </a:t>
            </a:r>
            <a:r>
              <a:rPr lang="en-US" sz="2600" dirty="0" err="1"/>
              <a:t>adatto</a:t>
            </a:r>
            <a:r>
              <a:rPr lang="en-US" sz="2600" dirty="0"/>
              <a:t> </a:t>
            </a:r>
            <a:r>
              <a:rPr lang="en-US" sz="2600" dirty="0" err="1"/>
              <a:t>quando</a:t>
            </a:r>
            <a:r>
              <a:rPr lang="en-US" sz="2600" dirty="0"/>
              <a:t> </a:t>
            </a:r>
            <a:r>
              <a:rPr lang="en-US" sz="2600" dirty="0" err="1"/>
              <a:t>l'area</a:t>
            </a:r>
            <a:r>
              <a:rPr lang="en-US" sz="2600" dirty="0"/>
              <a:t> del </a:t>
            </a:r>
            <a:r>
              <a:rPr lang="en-US" sz="2600" dirty="0" err="1"/>
              <a:t>serbatoio</a:t>
            </a:r>
            <a:r>
              <a:rPr lang="en-US" sz="2600" dirty="0"/>
              <a:t> è </a:t>
            </a:r>
            <a:r>
              <a:rPr lang="en-US" sz="2600" dirty="0" err="1"/>
              <a:t>relativamente</a:t>
            </a:r>
            <a:r>
              <a:rPr lang="en-US" sz="2600" dirty="0"/>
              <a:t> </a:t>
            </a:r>
            <a:r>
              <a:rPr lang="en-US" sz="2600" dirty="0" err="1"/>
              <a:t>piccola</a:t>
            </a:r>
            <a:r>
              <a:rPr lang="en-US" sz="2600" dirty="0"/>
              <a:t> e non </a:t>
            </a:r>
            <a:r>
              <a:rPr lang="en-US" sz="2600" dirty="0" err="1"/>
              <a:t>c'è</a:t>
            </a:r>
            <a:r>
              <a:rPr lang="en-US" sz="2600" dirty="0"/>
              <a:t> </a:t>
            </a:r>
            <a:r>
              <a:rPr lang="en-US" sz="2600" dirty="0" err="1"/>
              <a:t>abbastanza</a:t>
            </a:r>
            <a:r>
              <a:rPr lang="en-US" sz="2600" dirty="0"/>
              <a:t> tempo per </a:t>
            </a:r>
            <a:r>
              <a:rPr lang="en-US" sz="2600" dirty="0" err="1"/>
              <a:t>evaporare</a:t>
            </a:r>
            <a:r>
              <a:rPr lang="en-US" sz="2600" dirty="0"/>
              <a:t>, o </a:t>
            </a:r>
            <a:r>
              <a:rPr lang="en-US" sz="2600" dirty="0" err="1"/>
              <a:t>quando</a:t>
            </a:r>
            <a:r>
              <a:rPr lang="en-US" sz="2600" dirty="0"/>
              <a:t> </a:t>
            </a:r>
            <a:r>
              <a:rPr lang="en-US" sz="2600" dirty="0" err="1"/>
              <a:t>viene</a:t>
            </a:r>
            <a:r>
              <a:rPr lang="en-US" sz="2600" dirty="0"/>
              <a:t> </a:t>
            </a:r>
            <a:r>
              <a:rPr lang="en-US" sz="2600" dirty="0" err="1"/>
              <a:t>applicato</a:t>
            </a:r>
            <a:r>
              <a:rPr lang="en-US" sz="2600" dirty="0"/>
              <a:t> in </a:t>
            </a:r>
            <a:r>
              <a:rPr lang="en-US" sz="2600" dirty="0" err="1"/>
              <a:t>aree</a:t>
            </a:r>
            <a:r>
              <a:rPr lang="en-US" sz="2600" dirty="0"/>
              <a:t> con </a:t>
            </a:r>
            <a:r>
              <a:rPr lang="en-US" sz="2600" dirty="0" err="1"/>
              <a:t>elevata</a:t>
            </a:r>
            <a:r>
              <a:rPr lang="en-US" sz="2600" dirty="0"/>
              <a:t> </a:t>
            </a:r>
            <a:r>
              <a:rPr lang="en-US" sz="2600" dirty="0" err="1"/>
              <a:t>piovosità</a:t>
            </a:r>
            <a:r>
              <a:rPr lang="en-US" sz="2600" dirty="0"/>
              <a:t> </a:t>
            </a:r>
            <a:r>
              <a:rPr lang="en-US" sz="2600" dirty="0" err="1"/>
              <a:t>durante</a:t>
            </a:r>
            <a:r>
              <a:rPr lang="en-US" sz="2600" dirty="0"/>
              <a:t> </a:t>
            </a:r>
            <a:r>
              <a:rPr lang="en-US" sz="2600" dirty="0" err="1"/>
              <a:t>tutto</a:t>
            </a:r>
            <a:r>
              <a:rPr lang="en-US" sz="2600" dirty="0"/>
              <a:t> </a:t>
            </a:r>
            <a:r>
              <a:rPr lang="en-US" sz="2600" dirty="0" err="1"/>
              <a:t>l'anno</a:t>
            </a:r>
            <a:r>
              <a:rPr lang="en-US" sz="2600" dirty="0"/>
              <a:t>.</a:t>
            </a:r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</a:t>
            </a:r>
            <a:r>
              <a:rPr lang="en-US" sz="2600" dirty="0" smtClean="0"/>
              <a:t>Le </a:t>
            </a:r>
            <a:r>
              <a:rPr lang="en-US" sz="2600" dirty="0" err="1"/>
              <a:t>parti</a:t>
            </a:r>
            <a:r>
              <a:rPr lang="en-US" sz="2600" dirty="0"/>
              <a:t> </a:t>
            </a:r>
            <a:r>
              <a:rPr lang="en-US" sz="2600" dirty="0" err="1"/>
              <a:t>solide</a:t>
            </a:r>
            <a:r>
              <a:rPr lang="en-US" sz="2600" dirty="0"/>
              <a:t> precipitate </a:t>
            </a:r>
            <a:r>
              <a:rPr lang="en-US" sz="2600" dirty="0" err="1"/>
              <a:t>dall'aggiunta</a:t>
            </a:r>
            <a:r>
              <a:rPr lang="en-US" sz="2600" dirty="0"/>
              <a:t> di </a:t>
            </a:r>
            <a:r>
              <a:rPr lang="en-US" sz="2600" dirty="0" err="1"/>
              <a:t>calce</a:t>
            </a:r>
            <a:r>
              <a:rPr lang="en-US" sz="2600" dirty="0"/>
              <a:t> </a:t>
            </a:r>
            <a:r>
              <a:rPr lang="en-US" sz="2600" dirty="0" err="1"/>
              <a:t>possono</a:t>
            </a:r>
            <a:r>
              <a:rPr lang="en-US" sz="2600" dirty="0"/>
              <a:t> </a:t>
            </a:r>
            <a:r>
              <a:rPr lang="en-US" sz="2600" dirty="0" err="1"/>
              <a:t>essere</a:t>
            </a:r>
            <a:r>
              <a:rPr lang="en-US" sz="2600" dirty="0"/>
              <a:t> </a:t>
            </a:r>
            <a:r>
              <a:rPr lang="en-US" sz="2600" dirty="0" err="1"/>
              <a:t>miscelate</a:t>
            </a:r>
            <a:r>
              <a:rPr lang="en-US" sz="2600" dirty="0"/>
              <a:t> con </a:t>
            </a:r>
            <a:r>
              <a:rPr lang="en-US" sz="2600" dirty="0" err="1"/>
              <a:t>foglie</a:t>
            </a:r>
            <a:r>
              <a:rPr lang="en-US" sz="2600" dirty="0"/>
              <a:t> di </a:t>
            </a:r>
            <a:r>
              <a:rPr lang="en-US" sz="2600" dirty="0" err="1"/>
              <a:t>olivo</a:t>
            </a:r>
            <a:r>
              <a:rPr lang="en-US" sz="2600" dirty="0"/>
              <a:t> e </a:t>
            </a:r>
            <a:r>
              <a:rPr lang="en-US" sz="2600" dirty="0" err="1"/>
              <a:t>altri</a:t>
            </a:r>
            <a:r>
              <a:rPr lang="en-US" sz="2600" dirty="0"/>
              <a:t> </a:t>
            </a:r>
            <a:r>
              <a:rPr lang="en-US" sz="2600" dirty="0" err="1"/>
              <a:t>residui</a:t>
            </a:r>
            <a:r>
              <a:rPr lang="en-US" sz="2600" dirty="0"/>
              <a:t> </a:t>
            </a:r>
            <a:r>
              <a:rPr lang="en-US" sz="2600" dirty="0" err="1"/>
              <a:t>vegetali</a:t>
            </a:r>
            <a:r>
              <a:rPr lang="en-US" sz="2600" dirty="0"/>
              <a:t>, </a:t>
            </a:r>
            <a:r>
              <a:rPr lang="en-US" sz="2600" dirty="0" err="1"/>
              <a:t>compostate</a:t>
            </a:r>
            <a:r>
              <a:rPr lang="en-US" sz="2600" dirty="0"/>
              <a:t> e </a:t>
            </a:r>
            <a:r>
              <a:rPr lang="en-US" sz="2600" dirty="0" err="1"/>
              <a:t>utilizzate</a:t>
            </a:r>
            <a:r>
              <a:rPr lang="en-US" sz="2600" dirty="0"/>
              <a:t> come </a:t>
            </a:r>
            <a:r>
              <a:rPr lang="en-US" sz="2600" dirty="0" err="1"/>
              <a:t>concime</a:t>
            </a:r>
            <a:r>
              <a:rPr lang="en-US" sz="2600" dirty="0"/>
              <a:t> </a:t>
            </a:r>
            <a:r>
              <a:rPr lang="en-US" sz="2600" dirty="0" err="1"/>
              <a:t>organico</a:t>
            </a:r>
            <a:r>
              <a:rPr lang="en-US" sz="2600" dirty="0"/>
              <a:t> </a:t>
            </a:r>
            <a:r>
              <a:rPr lang="en-US" sz="2600" dirty="0" err="1"/>
              <a:t>idoneo</a:t>
            </a:r>
            <a:r>
              <a:rPr lang="en-US" sz="2600" dirty="0"/>
              <a:t> </a:t>
            </a:r>
            <a:r>
              <a:rPr lang="en-US" sz="2600" dirty="0" err="1"/>
              <a:t>all'agricoltura</a:t>
            </a:r>
            <a:r>
              <a:rPr lang="en-US" sz="2600" dirty="0"/>
              <a:t> </a:t>
            </a:r>
            <a:r>
              <a:rPr lang="en-US" sz="2600" dirty="0" err="1"/>
              <a:t>biologica</a:t>
            </a:r>
            <a:r>
              <a:rPr lang="en-US" sz="2600" dirty="0"/>
              <a:t>.</a:t>
            </a:r>
          </a:p>
          <a:p>
            <a:pPr marL="365760" lvl="0" indent="-256032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/>
              <a:t> </a:t>
            </a:r>
            <a:r>
              <a:rPr lang="en-US" sz="2600" dirty="0" err="1"/>
              <a:t>Essendo</a:t>
            </a:r>
            <a:r>
              <a:rPr lang="en-US" sz="2600" dirty="0"/>
              <a:t> </a:t>
            </a:r>
            <a:r>
              <a:rPr lang="en-US" sz="2600" dirty="0" err="1"/>
              <a:t>presente</a:t>
            </a:r>
            <a:r>
              <a:rPr lang="en-US" sz="2600" dirty="0"/>
              <a:t> un </a:t>
            </a:r>
            <a:r>
              <a:rPr lang="en-US" sz="2600" dirty="0" err="1"/>
              <a:t>cattivo</a:t>
            </a:r>
            <a:r>
              <a:rPr lang="en-US" sz="2600" dirty="0"/>
              <a:t> </a:t>
            </a:r>
            <a:r>
              <a:rPr lang="en-US" sz="2600" dirty="0" err="1"/>
              <a:t>odore</a:t>
            </a:r>
            <a:r>
              <a:rPr lang="en-US" sz="2600" dirty="0"/>
              <a:t> in </a:t>
            </a:r>
            <a:r>
              <a:rPr lang="en-US" sz="2600" dirty="0" err="1"/>
              <a:t>prossimità</a:t>
            </a:r>
            <a:r>
              <a:rPr lang="en-US" sz="2600" dirty="0"/>
              <a:t>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pozzi</a:t>
            </a:r>
            <a:r>
              <a:rPr lang="en-US" sz="2600" dirty="0"/>
              <a:t> di </a:t>
            </a:r>
            <a:r>
              <a:rPr lang="en-US" sz="2600" dirty="0" err="1"/>
              <a:t>evaporazione</a:t>
            </a:r>
            <a:r>
              <a:rPr lang="en-US" sz="2600" dirty="0"/>
              <a:t>, </a:t>
            </a:r>
            <a:r>
              <a:rPr lang="en-US" sz="2600" dirty="0" err="1"/>
              <a:t>è</a:t>
            </a:r>
            <a:r>
              <a:rPr lang="en-US" sz="2600" dirty="0"/>
              <a:t> </a:t>
            </a:r>
            <a:r>
              <a:rPr lang="en-US" sz="2600" dirty="0" err="1"/>
              <a:t>opportuno</a:t>
            </a:r>
            <a:r>
              <a:rPr lang="en-US" sz="2600" dirty="0"/>
              <a:t> </a:t>
            </a:r>
            <a:r>
              <a:rPr lang="en-US" sz="2600" dirty="0" err="1"/>
              <a:t>installarli</a:t>
            </a:r>
            <a:r>
              <a:rPr lang="en-US" sz="2600" dirty="0"/>
              <a:t> in zone </a:t>
            </a:r>
            <a:r>
              <a:rPr lang="en-US" sz="2600" dirty="0" err="1"/>
              <a:t>lontane</a:t>
            </a:r>
            <a:r>
              <a:rPr lang="en-US" sz="2600" dirty="0"/>
              <a:t> da </a:t>
            </a:r>
            <a:r>
              <a:rPr lang="en-US" sz="2600" dirty="0" err="1"/>
              <a:t>insediamenti</a:t>
            </a:r>
            <a:r>
              <a:rPr lang="en-US" sz="2600" dirty="0"/>
              <a:t> o zone </a:t>
            </a:r>
            <a:r>
              <a:rPr lang="en-US" sz="2600" dirty="0" err="1"/>
              <a:t>turistiche</a:t>
            </a:r>
            <a:r>
              <a:rPr lang="en-US" sz="2600" dirty="0"/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Georgia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457200" y="685800"/>
            <a:ext cx="82296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it-IT" b="1" dirty="0" smtClean="0"/>
              <a:t>Buone pratiche nel settore agroalimentare</a:t>
            </a:r>
            <a:r>
              <a:rPr lang="sq-AL" b="1" dirty="0" smtClean="0"/>
              <a:t>Trattamento </a:t>
            </a:r>
            <a:r>
              <a:rPr lang="sq-AL" b="1" dirty="0" smtClean="0"/>
              <a:t>dei rifiuti e loro utilizzo per l'irrigazione e la fertilizzazione</a:t>
            </a:r>
            <a:endParaRPr lang="en-US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57200" y="1447800"/>
            <a:ext cx="8229600" cy="5126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kumimoji="0" lang="sq-A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Il </a:t>
            </a:r>
            <a:r>
              <a:rPr lang="en-US" sz="2600" dirty="0" err="1" smtClean="0"/>
              <a:t>carico</a:t>
            </a:r>
            <a:r>
              <a:rPr lang="en-US" sz="2600" dirty="0" smtClean="0"/>
              <a:t> </a:t>
            </a:r>
            <a:r>
              <a:rPr lang="en-US" sz="2600" dirty="0" err="1" smtClean="0"/>
              <a:t>inquinante</a:t>
            </a:r>
            <a:r>
              <a:rPr lang="en-US" sz="2600" dirty="0" smtClean="0"/>
              <a:t> </a:t>
            </a:r>
            <a:r>
              <a:rPr lang="en-US" sz="2600" dirty="0" err="1" smtClean="0"/>
              <a:t>dei</a:t>
            </a:r>
            <a:r>
              <a:rPr lang="en-US" sz="2600" dirty="0" smtClean="0"/>
              <a:t> </a:t>
            </a:r>
            <a:r>
              <a:rPr lang="en-US" sz="2600" dirty="0" err="1" smtClean="0"/>
              <a:t>rifiuti</a:t>
            </a:r>
            <a:r>
              <a:rPr lang="en-US" sz="2600" dirty="0" smtClean="0"/>
              <a:t> </a:t>
            </a:r>
            <a:r>
              <a:rPr lang="en-US" sz="2600" dirty="0" err="1" smtClean="0"/>
              <a:t>degli</a:t>
            </a:r>
            <a:r>
              <a:rPr lang="en-US" sz="2600" dirty="0" smtClean="0"/>
              <a:t> </a:t>
            </a:r>
            <a:r>
              <a:rPr lang="en-US" sz="2600" dirty="0" err="1" smtClean="0"/>
              <a:t>oleifici</a:t>
            </a:r>
            <a:r>
              <a:rPr lang="en-US" sz="2600" dirty="0" smtClean="0"/>
              <a:t> è molto </a:t>
            </a:r>
            <a:r>
              <a:rPr lang="en-US" sz="2600" dirty="0" err="1" smtClean="0"/>
              <a:t>elevato</a:t>
            </a:r>
            <a:r>
              <a:rPr lang="en-US" sz="2600" dirty="0" smtClean="0"/>
              <a:t>. </a:t>
            </a:r>
            <a:r>
              <a:rPr lang="en-US" sz="2600" dirty="0" err="1" smtClean="0"/>
              <a:t>Questo</a:t>
            </a:r>
            <a:r>
              <a:rPr lang="en-US" sz="2600" dirty="0" smtClean="0"/>
              <a:t> è </a:t>
            </a:r>
            <a:r>
              <a:rPr lang="en-US" sz="2600" dirty="0" err="1" smtClean="0"/>
              <a:t>indicato</a:t>
            </a:r>
            <a:r>
              <a:rPr lang="en-US" sz="2600" dirty="0" smtClean="0"/>
              <a:t> </a:t>
            </a:r>
            <a:r>
              <a:rPr lang="en-US" sz="2600" dirty="0" err="1" smtClean="0"/>
              <a:t>dall’alto</a:t>
            </a:r>
            <a:r>
              <a:rPr lang="en-US" sz="2600" dirty="0" smtClean="0"/>
              <a:t> </a:t>
            </a:r>
            <a:r>
              <a:rPr lang="en-US" sz="2600" dirty="0" err="1" smtClean="0"/>
              <a:t>livello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BOD5 (Biochemical Oxygen Demand for 5 days, BOD5),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b="1" i="1" dirty="0" smtClean="0"/>
              <a:t> </a:t>
            </a:r>
            <a:r>
              <a:rPr lang="en-US" sz="2600" b="1" i="1" dirty="0" smtClean="0">
                <a:solidFill>
                  <a:srgbClr val="FFFF00"/>
                </a:solidFill>
              </a:rPr>
              <a:t>- BOD5</a:t>
            </a:r>
            <a:r>
              <a:rPr lang="en-US" sz="2600" dirty="0" smtClean="0">
                <a:solidFill>
                  <a:srgbClr val="FFFF00"/>
                </a:solidFill>
              </a:rPr>
              <a:t> è al </a:t>
            </a:r>
            <a:r>
              <a:rPr lang="en-US" sz="2600" dirty="0" err="1" smtClean="0">
                <a:solidFill>
                  <a:srgbClr val="FFFF00"/>
                </a:solidFill>
              </a:rPr>
              <a:t>livello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di</a:t>
            </a:r>
            <a:r>
              <a:rPr lang="en-US" sz="2600" dirty="0" smtClean="0">
                <a:solidFill>
                  <a:srgbClr val="FFFF00"/>
                </a:solidFill>
              </a:rPr>
              <a:t> 20000 mg / </a:t>
            </a:r>
            <a:r>
              <a:rPr lang="en-US" sz="2600" dirty="0" err="1" smtClean="0">
                <a:solidFill>
                  <a:srgbClr val="FFFF00"/>
                </a:solidFill>
              </a:rPr>
              <a:t>litro</a:t>
            </a:r>
            <a:r>
              <a:rPr lang="en-US" sz="2600" dirty="0" smtClean="0">
                <a:solidFill>
                  <a:srgbClr val="FFFF00"/>
                </a:solidFill>
              </a:rPr>
              <a:t>. In un </a:t>
            </a:r>
            <a:r>
              <a:rPr lang="en-US" sz="2600" dirty="0" err="1" smtClean="0">
                <a:solidFill>
                  <a:srgbClr val="FFFF00"/>
                </a:solidFill>
              </a:rPr>
              <a:t>momento</a:t>
            </a:r>
            <a:r>
              <a:rPr lang="en-US" sz="2600" dirty="0" smtClean="0">
                <a:solidFill>
                  <a:srgbClr val="FFFF00"/>
                </a:solidFill>
              </a:rPr>
              <a:t> in cui </a:t>
            </a:r>
            <a:r>
              <a:rPr lang="en-US" sz="2600" dirty="0" err="1" smtClean="0">
                <a:solidFill>
                  <a:srgbClr val="FFFF00"/>
                </a:solidFill>
              </a:rPr>
              <a:t>altri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rifiuti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urbani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hanno</a:t>
            </a:r>
            <a:r>
              <a:rPr lang="en-US" sz="2600" dirty="0" smtClean="0">
                <a:solidFill>
                  <a:srgbClr val="FFFF00"/>
                </a:solidFill>
              </a:rPr>
              <a:t> 400-800 mg / L</a:t>
            </a:r>
          </a:p>
          <a:p>
            <a:pPr marL="566928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Lo </a:t>
            </a:r>
            <a:r>
              <a:rPr lang="en-US" sz="2600" dirty="0" err="1" smtClean="0"/>
              <a:t>smaltimento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questi</a:t>
            </a:r>
            <a:r>
              <a:rPr lang="en-US" sz="2600" dirty="0" smtClean="0"/>
              <a:t> </a:t>
            </a:r>
            <a:r>
              <a:rPr lang="en-US" sz="2600" dirty="0" err="1" smtClean="0"/>
              <a:t>rifiuti</a:t>
            </a:r>
            <a:r>
              <a:rPr lang="en-US" sz="2600" dirty="0" smtClean="0"/>
              <a:t> </a:t>
            </a:r>
            <a:r>
              <a:rPr lang="en-US" sz="2600" dirty="0" err="1" smtClean="0"/>
              <a:t>grezzi</a:t>
            </a:r>
            <a:r>
              <a:rPr lang="en-US" sz="2600" dirty="0" smtClean="0"/>
              <a:t> </a:t>
            </a:r>
            <a:r>
              <a:rPr lang="en-US" sz="2600" dirty="0" err="1" smtClean="0"/>
              <a:t>nelle</a:t>
            </a:r>
            <a:r>
              <a:rPr lang="en-US" sz="2600" dirty="0" smtClean="0"/>
              <a:t> </a:t>
            </a:r>
            <a:r>
              <a:rPr lang="en-US" sz="2600" dirty="0" err="1" smtClean="0"/>
              <a:t>acque</a:t>
            </a:r>
            <a:r>
              <a:rPr lang="en-US" sz="2600" dirty="0" smtClean="0"/>
              <a:t> del </a:t>
            </a:r>
            <a:r>
              <a:rPr lang="en-US" sz="2600" dirty="0" err="1" smtClean="0"/>
              <a:t>fiume</a:t>
            </a:r>
            <a:r>
              <a:rPr lang="en-US" sz="2600" dirty="0" smtClean="0"/>
              <a:t> e del mare </a:t>
            </a:r>
            <a:r>
              <a:rPr lang="en-US" sz="2600" dirty="0" err="1" smtClean="0"/>
              <a:t>aumenta</a:t>
            </a:r>
            <a:r>
              <a:rPr lang="en-US" sz="2600" dirty="0" smtClean="0"/>
              <a:t>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numero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microrganismi</a:t>
            </a:r>
            <a:r>
              <a:rPr lang="en-US" sz="2600" dirty="0" smtClean="0"/>
              <a:t> </a:t>
            </a:r>
            <a:r>
              <a:rPr lang="en-US" sz="2600" dirty="0" err="1" smtClean="0"/>
              <a:t>che</a:t>
            </a:r>
            <a:r>
              <a:rPr lang="en-US" sz="2600" dirty="0" smtClean="0"/>
              <a:t> </a:t>
            </a:r>
            <a:r>
              <a:rPr lang="en-US" sz="2600" dirty="0" err="1" smtClean="0"/>
              <a:t>consumano</a:t>
            </a:r>
            <a:r>
              <a:rPr lang="en-US" sz="2600" dirty="0" smtClean="0"/>
              <a:t> </a:t>
            </a:r>
            <a:r>
              <a:rPr lang="en-US" sz="2600" dirty="0" err="1" smtClean="0"/>
              <a:t>troppo</a:t>
            </a:r>
            <a:r>
              <a:rPr lang="en-US" sz="2600" dirty="0" smtClean="0"/>
              <a:t> </a:t>
            </a:r>
            <a:r>
              <a:rPr lang="en-US" sz="2600" dirty="0" err="1" smtClean="0"/>
              <a:t>ossigeno</a:t>
            </a:r>
            <a:r>
              <a:rPr lang="en-US" sz="2600" dirty="0" smtClean="0"/>
              <a:t>, </a:t>
            </a:r>
            <a:r>
              <a:rPr lang="en-US" sz="2600" dirty="0" err="1" smtClean="0"/>
              <a:t>rendendo</a:t>
            </a:r>
            <a:r>
              <a:rPr lang="en-US" sz="2600" dirty="0" smtClean="0"/>
              <a:t> la vita </a:t>
            </a:r>
            <a:r>
              <a:rPr lang="en-US" sz="2600" dirty="0" err="1" smtClean="0"/>
              <a:t>difficile</a:t>
            </a:r>
            <a:r>
              <a:rPr lang="en-US" sz="2600" dirty="0" smtClean="0"/>
              <a:t> ad </a:t>
            </a:r>
            <a:r>
              <a:rPr lang="en-US" sz="2600" dirty="0" err="1" smtClean="0"/>
              <a:t>altri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organismi</a:t>
            </a:r>
            <a:r>
              <a:rPr lang="en-US" sz="2600" dirty="0" smtClean="0"/>
              <a:t> </a:t>
            </a:r>
            <a:r>
              <a:rPr lang="en-US" sz="2600" dirty="0" err="1" smtClean="0"/>
              <a:t>utili</a:t>
            </a:r>
            <a:r>
              <a:rPr lang="en-US" sz="2600" dirty="0" smtClean="0"/>
              <a:t>.</a:t>
            </a:r>
          </a:p>
          <a:p>
            <a:pPr marL="566928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La </a:t>
            </a:r>
            <a:r>
              <a:rPr lang="en-US" sz="2600" dirty="0" err="1" smtClean="0"/>
              <a:t>presenza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un'elevata</a:t>
            </a:r>
            <a:r>
              <a:rPr lang="en-US" sz="2600" dirty="0" smtClean="0"/>
              <a:t> </a:t>
            </a:r>
            <a:r>
              <a:rPr lang="en-US" sz="2600" dirty="0" err="1" smtClean="0"/>
              <a:t>concentrazione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fosforo</a:t>
            </a:r>
            <a:r>
              <a:rPr lang="en-US" sz="2600" dirty="0" smtClean="0"/>
              <a:t> </a:t>
            </a:r>
            <a:r>
              <a:rPr lang="en-US" sz="2600" dirty="0" err="1" smtClean="0"/>
              <a:t>nei</a:t>
            </a:r>
            <a:r>
              <a:rPr lang="en-US" sz="2600" dirty="0" smtClean="0"/>
              <a:t> </a:t>
            </a:r>
            <a:r>
              <a:rPr lang="en-US" sz="2600" dirty="0" err="1" smtClean="0"/>
              <a:t>residui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oliva</a:t>
            </a:r>
            <a:r>
              <a:rPr lang="en-US" sz="2600" dirty="0" smtClean="0"/>
              <a:t> </a:t>
            </a:r>
            <a:r>
              <a:rPr lang="en-US" sz="2600" dirty="0" err="1" smtClean="0"/>
              <a:t>consente</a:t>
            </a:r>
            <a:r>
              <a:rPr lang="en-US" sz="2600" dirty="0" smtClean="0"/>
              <a:t>:</a:t>
            </a:r>
          </a:p>
          <a:p>
            <a:pPr marL="566928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sq-AL" sz="2600" dirty="0" smtClean="0"/>
              <a:t> Aumentando la massa di alghe nell'acqua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Georgia"/>
              <a:buChar char="•"/>
              <a:defRPr/>
            </a:pPr>
            <a:r>
              <a:rPr lang="sq-AL" sz="2600" dirty="0" smtClean="0"/>
              <a:t>La rapida moltiplicazione dei microbi patogeni nell'acqua diventa un problema per l'uomo e gli animali.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Georgia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228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Baskerville Old Face" panose="02020602080505020303" pitchFamily="18" charset="77"/>
              </a:rPr>
              <a:t>Buone pratiche nel settore agroalimentare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95300" y="1438275"/>
            <a:ext cx="8229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4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000" dirty="0"/>
              <a:t> </a:t>
            </a:r>
            <a:r>
              <a:rPr lang="en-US" sz="5000" dirty="0" err="1"/>
              <a:t>Lavorazione</a:t>
            </a:r>
            <a:r>
              <a:rPr lang="en-US" sz="5000" dirty="0"/>
              <a:t> </a:t>
            </a:r>
            <a:r>
              <a:rPr lang="en-US" sz="5000" dirty="0" err="1"/>
              <a:t>delle</a:t>
            </a:r>
            <a:r>
              <a:rPr lang="en-US" sz="5000" dirty="0"/>
              <a:t> olive e </a:t>
            </a:r>
            <a:r>
              <a:rPr lang="en-US" sz="5000" dirty="0" err="1"/>
              <a:t>il</a:t>
            </a:r>
            <a:r>
              <a:rPr lang="en-US" sz="5000" dirty="0"/>
              <a:t> </a:t>
            </a:r>
            <a:r>
              <a:rPr lang="en-US" sz="5000" dirty="0" err="1"/>
              <a:t>ambiente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09800"/>
            <a:ext cx="84582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sq-AL" dirty="0"/>
              <a:t>Ogni anno vengono prodotte circa 30mila tonnellate di rifiuti (solidi e liquidi) dalla lavorazione delle olive nell'area di Valona e Tirana.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endParaRPr lang="sq-AL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sq-AL" dirty="0"/>
              <a:t>Questi rifiuti non possono essere inviati senza decomporsi nei normali sistemi di corsi d'acqua.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endParaRPr lang="sq-AL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sq-AL" dirty="0"/>
              <a:t>Lo smaltimento sicuro di questi rifiuti è una seria preoccupazione per l'ambiente.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endParaRPr lang="sq-AL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sq-AL" dirty="0"/>
              <a:t>A causa dei loro composti complessi, i rifiuti di lavorazione delle olive (OPW) non sono facilmente degradati dai microbi.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endParaRPr lang="sq-AL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sq-AL" dirty="0"/>
              <a:t>Questo è un problema serio perché trattamenti sofisticati e disintossicazioni sono molto costosi per gli agricoltori e i trasformatori di olio d'oliva in Albania.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48780" y="3244334"/>
            <a:ext cx="2446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http://aft.al/company/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77"/>
              </a:rPr>
              <a:t>Buone pratiche nel settore agroalimentare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19188"/>
            <a:ext cx="77993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77"/>
              </a:rPr>
              <a:t>Buone pratiche nel settore agroalimentare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6263"/>
            <a:ext cx="850106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77"/>
              </a:rPr>
              <a:t>Buone pratiche nel settore agroalimentare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63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77"/>
              </a:rPr>
              <a:t>Buone pratiche nel settore agroalimentare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4582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askerville Old Face" panose="02020602080505020303" pitchFamily="18" charset="77"/>
              </a:rPr>
              <a:t>Valorizzazione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dei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sottoprodotti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dell'oliva</a:t>
            </a:r>
            <a:r>
              <a:rPr lang="en-US" sz="2400" dirty="0" smtClean="0">
                <a:latin typeface="Baskerville Old Face" panose="02020602080505020303" pitchFamily="18" charset="77"/>
              </a:rPr>
              <a:t> in un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processo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di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bioeconomia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circolare</a:t>
            </a:r>
            <a:r>
              <a:rPr lang="en-US" sz="2400" dirty="0" smtClean="0">
                <a:latin typeface="Baskerville Old Face" panose="02020602080505020303" pitchFamily="18" charset="77"/>
              </a:rPr>
              <a:t/>
            </a:r>
            <a:br>
              <a:rPr lang="en-US" sz="2400" dirty="0" smtClean="0">
                <a:latin typeface="Baskerville Old Face" panose="02020602080505020303" pitchFamily="18" charset="77"/>
              </a:rPr>
            </a:br>
            <a:r>
              <a:rPr lang="en-US" sz="2400" b="1" dirty="0" err="1" smtClean="0">
                <a:latin typeface="Baskerville Old Face" pitchFamily="18" charset="0"/>
              </a:rPr>
              <a:t>Obiettivi</a:t>
            </a:r>
            <a:r>
              <a:rPr lang="en-US" sz="2400" b="1" dirty="0" smtClean="0">
                <a:latin typeface="Baskerville Old Face" pitchFamily="18" charset="0"/>
              </a:rPr>
              <a:t>: </a:t>
            </a:r>
          </a:p>
        </p:txBody>
      </p:sp>
      <p:pic>
        <p:nvPicPr>
          <p:cNvPr id="2050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304800" y="23622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onomia-circol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543800" cy="566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26670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GRAZIE</a:t>
            </a:r>
          </a:p>
        </p:txBody>
      </p:sp>
      <p:pic>
        <p:nvPicPr>
          <p:cNvPr id="6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0"/>
            <a:ext cx="12610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yt3.ggpht.com/a/AATXAJxhL01zqZ64nIp3xTsC0N6h6oSuRUORYei_2w=s900-c-k-c0xffffffff-no-rj-mo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cambiamento climatico, l'inquinamento ambientale, le risorse fossili limitate e la sicurezza alimentare porteranno alla transizione delle economie odierne per diventare più sostenibili.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8956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bioeconomia</a:t>
            </a:r>
            <a:r>
              <a:rPr lang="en-US" dirty="0" smtClean="0"/>
              <a:t> è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dimensioni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 e ad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intensità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, </a:t>
            </a:r>
            <a:r>
              <a:rPr lang="en-US" dirty="0" err="1" smtClean="0"/>
              <a:t>rappresentando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2014 </a:t>
            </a:r>
            <a:r>
              <a:rPr lang="en-US" dirty="0" err="1" smtClean="0"/>
              <a:t>il</a:t>
            </a:r>
            <a:r>
              <a:rPr lang="en-US" dirty="0" smtClean="0"/>
              <a:t> 9% </a:t>
            </a:r>
            <a:r>
              <a:rPr lang="en-US" dirty="0" err="1" smtClean="0"/>
              <a:t>dell'occupazione</a:t>
            </a:r>
            <a:r>
              <a:rPr lang="en-US" dirty="0" smtClean="0"/>
              <a:t> e </a:t>
            </a:r>
            <a:r>
              <a:rPr lang="en-US" dirty="0" err="1" smtClean="0"/>
              <a:t>oltre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25%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flussi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totali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L'agricoltura</a:t>
            </a:r>
            <a:r>
              <a:rPr lang="en-US" dirty="0" smtClean="0"/>
              <a:t> </a:t>
            </a:r>
            <a:r>
              <a:rPr lang="en-US" dirty="0" err="1" smtClean="0"/>
              <a:t>rappresenta</a:t>
            </a:r>
            <a:r>
              <a:rPr lang="en-US" dirty="0" smtClean="0"/>
              <a:t> circa </a:t>
            </a:r>
            <a:r>
              <a:rPr lang="en-US" dirty="0" err="1" smtClean="0"/>
              <a:t>il</a:t>
            </a:r>
            <a:r>
              <a:rPr lang="en-US" dirty="0" smtClean="0"/>
              <a:t> 63%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fornitura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biomassa</a:t>
            </a:r>
            <a:r>
              <a:rPr lang="en-US" dirty="0" smtClean="0"/>
              <a:t> </a:t>
            </a:r>
            <a:r>
              <a:rPr lang="en-US" dirty="0" err="1" smtClean="0"/>
              <a:t>nell'UE</a:t>
            </a:r>
            <a:r>
              <a:rPr lang="en-US" dirty="0" smtClean="0"/>
              <a:t>, la </a:t>
            </a:r>
            <a:r>
              <a:rPr lang="en-US" dirty="0" err="1" smtClean="0"/>
              <a:t>silvicoltura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36% e la </a:t>
            </a:r>
            <a:r>
              <a:rPr lang="en-US" dirty="0" err="1" smtClean="0"/>
              <a:t>pesca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dell'1%. </a:t>
            </a:r>
          </a:p>
          <a:p>
            <a:r>
              <a:rPr lang="en-US" dirty="0" err="1" smtClean="0"/>
              <a:t>Alimenti</a:t>
            </a:r>
            <a:r>
              <a:rPr lang="en-US" dirty="0" smtClean="0"/>
              <a:t> e </a:t>
            </a:r>
            <a:r>
              <a:rPr lang="en-US" dirty="0" err="1" smtClean="0"/>
              <a:t>mangimi</a:t>
            </a:r>
            <a:r>
              <a:rPr lang="en-US" dirty="0" smtClean="0"/>
              <a:t> </a:t>
            </a:r>
            <a:r>
              <a:rPr lang="en-US" dirty="0" err="1" smtClean="0"/>
              <a:t>rappresentano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62% </a:t>
            </a:r>
            <a:r>
              <a:rPr lang="en-US" dirty="0" err="1" smtClean="0"/>
              <a:t>dell'uso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biomassa</a:t>
            </a:r>
            <a:r>
              <a:rPr lang="en-US" dirty="0" smtClean="0"/>
              <a:t> </a:t>
            </a:r>
            <a:r>
              <a:rPr lang="en-US" dirty="0" err="1" smtClean="0"/>
              <a:t>dell'UE</a:t>
            </a:r>
            <a:r>
              <a:rPr lang="en-US" dirty="0" smtClean="0"/>
              <a:t>, </a:t>
            </a:r>
            <a:r>
              <a:rPr lang="en-US" dirty="0" err="1" smtClean="0"/>
              <a:t>ciascuno</a:t>
            </a:r>
            <a:r>
              <a:rPr lang="en-US" dirty="0" smtClean="0"/>
              <a:t> con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endParaRPr lang="en-US" dirty="0" smtClean="0"/>
          </a:p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rappresentano</a:t>
            </a:r>
            <a:r>
              <a:rPr lang="en-US" dirty="0" smtClean="0"/>
              <a:t> circa </a:t>
            </a:r>
            <a:r>
              <a:rPr lang="en-US" dirty="0" err="1" smtClean="0"/>
              <a:t>il</a:t>
            </a:r>
            <a:r>
              <a:rPr lang="en-US" dirty="0" smtClean="0"/>
              <a:t> 19%.</a:t>
            </a:r>
            <a:endParaRPr lang="en-US" dirty="0"/>
          </a:p>
        </p:txBody>
      </p:sp>
      <p:pic>
        <p:nvPicPr>
          <p:cNvPr id="3074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7628" y="1"/>
            <a:ext cx="11463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533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Baskerville Old Face" panose="02020602080505020303" pitchFamily="18" charset="77"/>
              </a:rPr>
              <a:t>Valorizzazione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dei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sottoprodotti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dell'oliva</a:t>
            </a:r>
            <a:r>
              <a:rPr lang="en-US" sz="2400" dirty="0" smtClean="0">
                <a:latin typeface="Baskerville Old Face" panose="02020602080505020303" pitchFamily="18" charset="77"/>
              </a:rPr>
              <a:t> in un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processo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di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bioeconomia</a:t>
            </a:r>
            <a:r>
              <a:rPr lang="en-US" sz="2400" dirty="0" smtClean="0">
                <a:latin typeface="Baskerville Old Face" panose="02020602080505020303" pitchFamily="18" charset="77"/>
              </a:rPr>
              <a:t> </a:t>
            </a:r>
            <a:r>
              <a:rPr lang="en-US" sz="2400" dirty="0" err="1" smtClean="0">
                <a:latin typeface="Baskerville Old Face" panose="02020602080505020303" pitchFamily="18" charset="77"/>
              </a:rPr>
              <a:t>circolare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enamco.it/wp-content/uploads/Schema-Economia-Circolare-Agricol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gronotizie.imagelinenetwork.com/materiali/Varie/File/Universita_della_Tuscia/schema-economia-circolare-mar-2020-dafne-universita-tusc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image1.png" descr="IO-ECOnomy Research Driven Innovatio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9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66738"/>
            <a:ext cx="815816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askerville Old Face" pitchFamily="18" charset="0"/>
              </a:rPr>
              <a:t>Olive by-product </a:t>
            </a:r>
            <a:r>
              <a:rPr lang="en-US" dirty="0" err="1" smtClean="0">
                <a:latin typeface="Baskerville Old Face" pitchFamily="18" charset="0"/>
              </a:rPr>
              <a:t>valorisation</a:t>
            </a:r>
            <a:r>
              <a:rPr lang="en-US" dirty="0" smtClean="0">
                <a:latin typeface="Baskerville Old Face" pitchFamily="18" charset="0"/>
              </a:rPr>
              <a:t> in a circular </a:t>
            </a:r>
            <a:r>
              <a:rPr lang="en-US" dirty="0" err="1" smtClean="0">
                <a:latin typeface="Baskerville Old Face" pitchFamily="18" charset="0"/>
              </a:rPr>
              <a:t>bioeconomy</a:t>
            </a:r>
            <a:r>
              <a:rPr lang="en-US" dirty="0" smtClean="0">
                <a:latin typeface="Baskerville Old Face" pitchFamily="18" charset="0"/>
              </a:rPr>
              <a:t>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287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derivanti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rifiuti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askerville Old Face" pitchFamily="18" charset="0"/>
              </a:rPr>
              <a:t>Olive by-product </a:t>
            </a:r>
            <a:r>
              <a:rPr lang="en-US" dirty="0" err="1" smtClean="0">
                <a:latin typeface="Baskerville Old Face" pitchFamily="18" charset="0"/>
              </a:rPr>
              <a:t>valorisation</a:t>
            </a:r>
            <a:r>
              <a:rPr lang="en-US" dirty="0" smtClean="0">
                <a:latin typeface="Baskerville Old Face" pitchFamily="18" charset="0"/>
              </a:rPr>
              <a:t> in a circular </a:t>
            </a:r>
            <a:r>
              <a:rPr lang="en-US" dirty="0" err="1" smtClean="0">
                <a:latin typeface="Baskerville Old Face" pitchFamily="18" charset="0"/>
              </a:rPr>
              <a:t>bioeconomy</a:t>
            </a:r>
            <a:r>
              <a:rPr lang="en-US" dirty="0" smtClean="0">
                <a:latin typeface="Baskerville Old Face" pitchFamily="18" charset="0"/>
              </a:rPr>
              <a:t> process</a:t>
            </a:r>
          </a:p>
        </p:txBody>
      </p:sp>
      <p:pic>
        <p:nvPicPr>
          <p:cNvPr id="5" name="Picture 2" descr="https://agronotizie.imagelinenetwork.com/materiali/Varie/File/Universita_della_Tuscia/olivo-economia-circolare-mar-2020-fonte-dafne-universita-tusc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438"/>
            <a:ext cx="5176838" cy="61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1676400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L'alto</a:t>
            </a:r>
            <a:r>
              <a:rPr lang="en-US" dirty="0" smtClean="0"/>
              <a:t> </a:t>
            </a:r>
            <a:r>
              <a:rPr lang="en-US" dirty="0" err="1" smtClean="0"/>
              <a:t>contenuto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composizioni</a:t>
            </a:r>
            <a:r>
              <a:rPr lang="en-US" dirty="0" smtClean="0"/>
              <a:t> </a:t>
            </a:r>
            <a:r>
              <a:rPr lang="en-US" dirty="0" err="1" smtClean="0"/>
              <a:t>bioattive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rifiuti</a:t>
            </a:r>
            <a:r>
              <a:rPr lang="en-US" dirty="0" smtClean="0"/>
              <a:t> e </a:t>
            </a:r>
            <a:r>
              <a:rPr lang="en-US" dirty="0" err="1" smtClean="0"/>
              <a:t>sottoprodotti</a:t>
            </a:r>
            <a:r>
              <a:rPr lang="en-US" dirty="0" smtClean="0"/>
              <a:t> </a:t>
            </a:r>
            <a:r>
              <a:rPr lang="en-US" dirty="0" err="1" smtClean="0"/>
              <a:t>rende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recupero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r>
              <a:rPr lang="en-US" dirty="0" smtClean="0"/>
              <a:t> e </a:t>
            </a:r>
            <a:r>
              <a:rPr lang="en-US" dirty="0" err="1" smtClean="0"/>
              <a:t>un'ottima</a:t>
            </a:r>
            <a:r>
              <a:rPr lang="en-US" dirty="0" smtClean="0"/>
              <a:t> </a:t>
            </a:r>
            <a:r>
              <a:rPr lang="en-US" dirty="0" err="1" smtClean="0"/>
              <a:t>opportunità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settore</a:t>
            </a:r>
            <a:r>
              <a:rPr lang="en-US" dirty="0" smtClean="0"/>
              <a:t> </a:t>
            </a:r>
            <a:r>
              <a:rPr lang="en-US" dirty="0" err="1" smtClean="0"/>
              <a:t>dell'olio</a:t>
            </a:r>
            <a:r>
              <a:rPr lang="en-US" dirty="0" smtClean="0"/>
              <a:t> </a:t>
            </a:r>
            <a:r>
              <a:rPr lang="en-US" dirty="0" err="1" smtClean="0"/>
              <a:t>d'oliva</a:t>
            </a:r>
            <a:r>
              <a:rPr lang="en-US" dirty="0" smtClean="0"/>
              <a:t> e </a:t>
            </a:r>
            <a:r>
              <a:rPr lang="en-US" dirty="0" err="1" smtClean="0"/>
              <a:t>influisce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bioeconomia</a:t>
            </a:r>
            <a:r>
              <a:rPr lang="en-US" dirty="0" smtClean="0"/>
              <a:t> </a:t>
            </a:r>
            <a:r>
              <a:rPr lang="en-US" dirty="0" err="1" smtClean="0"/>
              <a:t>circolare</a:t>
            </a:r>
            <a:r>
              <a:rPr lang="en-US" dirty="0" smtClean="0"/>
              <a:t>..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bioeko\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800601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1524000"/>
            <a:ext cx="44196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Buone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pratiche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886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Valorizzazione dei sottoprodotti dell'oliva in un processo di bioeconomia circolare Obiettivi: </vt:lpstr>
      <vt:lpstr>Slide 3</vt:lpstr>
      <vt:lpstr>Slide 4</vt:lpstr>
      <vt:lpstr>Slide 5</vt:lpstr>
      <vt:lpstr>Slide 6</vt:lpstr>
      <vt:lpstr>Slide 7</vt:lpstr>
      <vt:lpstr>Slide 8</vt:lpstr>
      <vt:lpstr>Slide 9</vt:lpstr>
      <vt:lpstr>Coefficiente di rifiuto</vt:lpstr>
      <vt:lpstr>Buone pratiche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2020-12-03T14:54:30Z</dcterms:created>
  <dcterms:modified xsi:type="dcterms:W3CDTF">2020-12-27T14:47:23Z</dcterms:modified>
</cp:coreProperties>
</file>