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60F56-2314-42E0-B748-ED8BC6F94A5C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EA6ADC2-4833-407C-983C-ED2EE2371D66}">
      <dgm:prSet phldrT="[Text]" custT="1"/>
      <dgm:spPr/>
      <dgm:t>
        <a:bodyPr/>
        <a:lstStyle/>
        <a:p>
          <a:r>
            <a:rPr lang="x-none" sz="1800" b="1" dirty="0">
              <a:solidFill>
                <a:schemeClr val="bg2"/>
              </a:solidFill>
              <a:latin typeface="+mn-lt"/>
            </a:rPr>
            <a:t>Agriculture</a:t>
          </a:r>
          <a:r>
            <a:rPr lang="x-none" sz="1800" b="1" baseline="0" dirty="0">
              <a:solidFill>
                <a:schemeClr val="bg2"/>
              </a:solidFill>
              <a:latin typeface="+mn-lt"/>
            </a:rPr>
            <a:t> productivity</a:t>
          </a:r>
          <a:endParaRPr lang="x-none" sz="1800" b="1" dirty="0">
            <a:solidFill>
              <a:schemeClr val="bg2"/>
            </a:solidFill>
            <a:latin typeface="+mn-lt"/>
          </a:endParaRPr>
        </a:p>
      </dgm:t>
    </dgm:pt>
    <dgm:pt modelId="{9E840E85-D737-47AE-8380-5DECBCB8EC12}" type="parTrans" cxnId="{8D744D1E-A055-4FD6-B9A1-82B3A56D501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0596ECB-BC11-499A-92BD-9F166688BB23}" type="sibTrans" cxnId="{8D744D1E-A055-4FD6-B9A1-82B3A56D5013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6620C9E-29E6-41D2-AAA7-781CCD590D6E}">
      <dgm:prSet phldrT="[Text]" custT="1"/>
      <dgm:spPr/>
      <dgm:t>
        <a:bodyPr/>
        <a:lstStyle/>
        <a:p>
          <a:r>
            <a:rPr lang="fr-BE" sz="1200" b="0" dirty="0">
              <a:latin typeface="+mn-lt"/>
            </a:rPr>
            <a:t>P</a:t>
          </a:r>
          <a:r>
            <a:rPr lang="x-none" sz="1200" b="0" dirty="0">
              <a:latin typeface="+mn-lt"/>
            </a:rPr>
            <a:t>opulation increase, </a:t>
          </a:r>
          <a:r>
            <a:rPr lang="fr-BE" sz="1200" b="0" dirty="0">
              <a:latin typeface="+mn-lt"/>
            </a:rPr>
            <a:t>H</a:t>
          </a:r>
          <a:r>
            <a:rPr lang="x-none" sz="1200" b="0" dirty="0">
              <a:latin typeface="+mn-lt"/>
            </a:rPr>
            <a:t>igh urbanisa</a:t>
          </a:r>
          <a:r>
            <a:rPr lang="fr-BE" sz="1200" b="0" dirty="0">
              <a:latin typeface="+mn-lt"/>
            </a:rPr>
            <a:t>t</a:t>
          </a:r>
          <a:r>
            <a:rPr lang="x-none" sz="1200" b="0" dirty="0">
              <a:latin typeface="+mn-lt"/>
            </a:rPr>
            <a:t>ion and economic growth of developing countries putting pressure on the demand</a:t>
          </a:r>
          <a:r>
            <a:rPr lang="en-GB" sz="1200" b="0" dirty="0">
              <a:latin typeface="+mn-lt"/>
            </a:rPr>
            <a:t>.</a:t>
          </a:r>
        </a:p>
      </dgm:t>
    </dgm:pt>
    <dgm:pt modelId="{3A1EF909-713B-45F3-8638-C439328377E2}" type="parTrans" cxnId="{F3F2AF71-77FD-41EA-9072-0BE20AA23F31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8821046-D0C6-4E7F-ADA8-A63F1331D155}" type="sibTrans" cxnId="{F3F2AF71-77FD-41EA-9072-0BE20AA23F31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08CDC1C-D358-46BF-97DB-1D5AF5163FC8}">
      <dgm:prSet phldrT="[Text]" custT="1"/>
      <dgm:spPr/>
      <dgm:t>
        <a:bodyPr/>
        <a:lstStyle/>
        <a:p>
          <a:r>
            <a:rPr lang="en-GB" sz="1800" b="1" dirty="0">
              <a:solidFill>
                <a:schemeClr val="bg2"/>
              </a:solidFill>
              <a:latin typeface="+mn-lt"/>
            </a:rPr>
            <a:t>Conservation of resources and environment</a:t>
          </a:r>
          <a:endParaRPr lang="x-none" sz="1800" b="1" dirty="0">
            <a:solidFill>
              <a:schemeClr val="bg2"/>
            </a:solidFill>
            <a:latin typeface="+mn-lt"/>
          </a:endParaRPr>
        </a:p>
      </dgm:t>
    </dgm:pt>
    <dgm:pt modelId="{0A4DEBC6-2A30-43AE-974F-42E957442D4A}" type="parTrans" cxnId="{18828BE8-80CA-4704-9D57-CE7EDC3668FF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E3C6BD3-7D11-4855-8333-CFB82A7309D6}" type="sibTrans" cxnId="{18828BE8-80CA-4704-9D57-CE7EDC3668FF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9ECEB62-0441-4EFD-BF1C-1E30C89A0016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x-none" sz="1200" b="0" dirty="0">
              <a:latin typeface="+mn-lt"/>
            </a:rPr>
            <a:t> Increased water and land usage for agriculture</a:t>
          </a:r>
          <a:endParaRPr lang="en-GB" sz="1200" b="0" dirty="0">
            <a:latin typeface="+mn-lt"/>
          </a:endParaRPr>
        </a:p>
      </dgm:t>
    </dgm:pt>
    <dgm:pt modelId="{F383FA57-2939-470B-9743-79BECAB44FDC}" type="parTrans" cxnId="{16D4DF10-0F72-4564-8A92-0595AD4E70D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4185D83-E446-4B71-B522-59A2E8DFAF93}" type="sibTrans" cxnId="{16D4DF10-0F72-4564-8A92-0595AD4E70D5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BB70350-2AFB-47DE-89DF-2E94CF139D0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x-none" sz="1200" b="0" dirty="0">
              <a:latin typeface="+mn-lt"/>
            </a:rPr>
            <a:t> CO2 emissions</a:t>
          </a:r>
          <a:endParaRPr lang="en-GB" sz="1200" b="0" dirty="0">
            <a:latin typeface="+mn-lt"/>
          </a:endParaRPr>
        </a:p>
      </dgm:t>
    </dgm:pt>
    <dgm:pt modelId="{36D514B0-3678-4658-A907-4BC17C42F93E}" type="parTrans" cxnId="{A994E472-9DDA-4307-8DF9-B44A959E664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4AC6021-ECCD-4F59-8F13-62468B4F5EBA}" type="sibTrans" cxnId="{A994E472-9DDA-4307-8DF9-B44A959E664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C8AB614-051A-4FE5-B28E-2FFEF1501D0E}">
      <dgm:prSet phldrT="[Text]" custT="1"/>
      <dgm:spPr/>
      <dgm:t>
        <a:bodyPr/>
        <a:lstStyle/>
        <a:p>
          <a:r>
            <a:rPr lang="en-GB" sz="1800" b="1" dirty="0">
              <a:solidFill>
                <a:schemeClr val="bg2"/>
              </a:solidFill>
              <a:latin typeface="+mn-lt"/>
            </a:rPr>
            <a:t>Improvement of nutrition and public health</a:t>
          </a:r>
          <a:endParaRPr lang="x-none" sz="1800" b="1" dirty="0">
            <a:solidFill>
              <a:schemeClr val="bg2"/>
            </a:solidFill>
            <a:latin typeface="+mn-lt"/>
          </a:endParaRPr>
        </a:p>
      </dgm:t>
    </dgm:pt>
    <dgm:pt modelId="{0819A32A-6EF7-4D74-A881-356A60FAA7E3}" type="parTrans" cxnId="{6AA2A23C-3FF9-44C3-ACBB-48667EF40BF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2275D2D-0276-40A4-A30A-6F0C3F35DD89}" type="sibTrans" cxnId="{6AA2A23C-3FF9-44C3-ACBB-48667EF40BFB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59CA2CF5-342E-4C85-87C9-F38ABE5EC5DA}">
      <dgm:prSet phldrT="[Text]" custT="1"/>
      <dgm:spPr/>
      <dgm:t>
        <a:bodyPr/>
        <a:lstStyle/>
        <a:p>
          <a:r>
            <a:rPr lang="x-none" sz="1200" b="0" dirty="0">
              <a:latin typeface="+mn-lt"/>
            </a:rPr>
            <a:t>Hunger and obesity disparities</a:t>
          </a:r>
        </a:p>
      </dgm:t>
    </dgm:pt>
    <dgm:pt modelId="{A170C087-4004-43FE-ABCC-40121C535F21}" type="parTrans" cxnId="{0C7029D4-8C8A-4916-9F8D-0366A990DC8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DF8DE98-383E-4949-B7AD-8390BC22F6B2}" type="sibTrans" cxnId="{0C7029D4-8C8A-4916-9F8D-0366A990DC8D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204F5567-3714-42EB-BBF5-96724E73055C}">
      <dgm:prSet phldrT="[Text]" custT="1"/>
      <dgm:spPr/>
      <dgm:t>
        <a:bodyPr/>
        <a:lstStyle/>
        <a:p>
          <a:r>
            <a:rPr lang="x-none" sz="1200" b="0" dirty="0">
              <a:latin typeface="+mn-lt"/>
            </a:rPr>
            <a:t>D</a:t>
          </a:r>
          <a:r>
            <a:rPr lang="en-GB" sz="1200" b="0" dirty="0">
              <a:latin typeface="+mn-lt"/>
            </a:rPr>
            <a:t>iet-related chronic diseases</a:t>
          </a:r>
          <a:endParaRPr lang="x-none" sz="1200" b="0" dirty="0">
            <a:latin typeface="+mn-lt"/>
          </a:endParaRPr>
        </a:p>
      </dgm:t>
    </dgm:pt>
    <dgm:pt modelId="{D4B647C0-F0AE-4C15-BEBD-B8F8A74A9F8B}" type="parTrans" cxnId="{E0BF55AB-AABA-4837-9573-72CFFA68F53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7BB35F4D-5FE1-445A-8783-745277BFEF79}" type="sibTrans" cxnId="{E0BF55AB-AABA-4837-9573-72CFFA68F53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C354351-A67F-45DF-A25D-CB4DCADF5B73}">
      <dgm:prSet phldrT="[Text]" custT="1"/>
      <dgm:spPr/>
      <dgm:t>
        <a:bodyPr/>
        <a:lstStyle/>
        <a:p>
          <a:r>
            <a:rPr lang="fr-BE" sz="1200" b="0" dirty="0">
              <a:latin typeface="+mn-lt"/>
            </a:rPr>
            <a:t>D</a:t>
          </a:r>
          <a:r>
            <a:rPr lang="x-none" sz="1200" b="0" dirty="0">
              <a:latin typeface="+mn-lt"/>
            </a:rPr>
            <a:t>ifficult </a:t>
          </a:r>
          <a:r>
            <a:rPr lang="it-IT" sz="1200" b="0" dirty="0">
              <a:latin typeface="+mn-lt"/>
            </a:rPr>
            <a:t>a</a:t>
          </a:r>
          <a:r>
            <a:rPr lang="x-none" sz="1200" b="0" dirty="0">
              <a:latin typeface="+mn-lt"/>
            </a:rPr>
            <a:t>doption of healthy diets across developed countries</a:t>
          </a:r>
        </a:p>
      </dgm:t>
    </dgm:pt>
    <dgm:pt modelId="{37C57485-F331-4ED2-A23C-9EFCEE26E684}" type="parTrans" cxnId="{DA58A3D5-EDE0-4F1E-B30F-C6FB9EBB4AF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941EEA79-2006-45E6-8D6C-4B76BC0E9A1E}" type="sibTrans" cxnId="{DA58A3D5-EDE0-4F1E-B30F-C6FB9EBB4AF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E204BE99-1617-418C-8547-26AB138C1BA5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x-none" sz="1200" b="0" dirty="0">
              <a:latin typeface="+mn-lt"/>
            </a:rPr>
            <a:t>Fertilizers consumption</a:t>
          </a:r>
          <a:endParaRPr lang="en-GB" sz="1200" b="0" dirty="0">
            <a:latin typeface="+mn-lt"/>
          </a:endParaRPr>
        </a:p>
      </dgm:t>
    </dgm:pt>
    <dgm:pt modelId="{63BD1D69-14D9-49F2-B4C0-CA4D004B146E}" type="parTrans" cxnId="{D2E18875-4667-42D9-9282-2A595B43F8E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33FB2DA-5AAE-4B7E-840B-1C3925B2435F}" type="sibTrans" cxnId="{D2E18875-4667-42D9-9282-2A595B43F8E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48D4CEEE-E6CD-4215-B44B-695AF21E7A4D}">
      <dgm:prSet phldrT="[Text]" custT="1"/>
      <dgm:spPr/>
      <dgm:t>
        <a:bodyPr/>
        <a:lstStyle/>
        <a:p>
          <a:r>
            <a:rPr lang="x-none" sz="1200" b="0" dirty="0">
              <a:latin typeface="+mn-lt"/>
            </a:rPr>
            <a:t>T</a:t>
          </a:r>
          <a:r>
            <a:rPr lang="en-GB" sz="1200" b="0" dirty="0">
              <a:latin typeface="+mn-lt"/>
            </a:rPr>
            <a:t>he production of high-calorie but low-nutrition food, reduced access of small-scale farmers to distribution channels, high levels of food loss and important ecological footprint.</a:t>
          </a:r>
        </a:p>
      </dgm:t>
    </dgm:pt>
    <dgm:pt modelId="{3B652C4B-517F-459C-A87E-9516AB6D759C}" type="parTrans" cxnId="{B47A52E6-94CA-423B-8B1D-3B290AA805C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AD4DDD61-85FA-4704-865A-C24BA33E070D}" type="sibTrans" cxnId="{B47A52E6-94CA-423B-8B1D-3B290AA805CC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6BB1F376-2D89-4E7F-BEDC-E9BC55665534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x-none" sz="1200" b="0" dirty="0">
              <a:latin typeface="+mn-lt"/>
            </a:rPr>
            <a:t>D</a:t>
          </a:r>
          <a:r>
            <a:rPr lang="en-GB" sz="1200" b="0" dirty="0" err="1">
              <a:latin typeface="+mn-lt"/>
            </a:rPr>
            <a:t>eforestation</a:t>
          </a:r>
          <a:r>
            <a:rPr lang="en-GB" sz="1200" b="0" dirty="0">
              <a:latin typeface="+mn-lt"/>
            </a:rPr>
            <a:t> and</a:t>
          </a:r>
          <a:r>
            <a:rPr lang="x-none" sz="1200" b="0" dirty="0">
              <a:latin typeface="+mn-lt"/>
            </a:rPr>
            <a:t> </a:t>
          </a:r>
          <a:r>
            <a:rPr lang="en-GB" sz="1200" b="0" dirty="0">
              <a:latin typeface="+mn-lt"/>
            </a:rPr>
            <a:t>topsoil erosion</a:t>
          </a:r>
        </a:p>
      </dgm:t>
    </dgm:pt>
    <dgm:pt modelId="{B739579E-8F7D-4B7F-85EB-5E77085A2EF3}" type="parTrans" cxnId="{72269C55-3800-4B8A-9186-11F25044F16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C033CA3-695C-4E6B-ACE4-71A3B3819763}" type="sibTrans" cxnId="{72269C55-3800-4B8A-9186-11F25044F168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B2338472-321A-4AE5-B45D-FCF5AA433C29}" type="pres">
      <dgm:prSet presAssocID="{BD560F56-2314-42E0-B748-ED8BC6F94A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01E49FA-CA58-4D7B-BA85-E2B71BBBD173}" type="pres">
      <dgm:prSet presAssocID="{DEA6ADC2-4833-407C-983C-ED2EE2371D66}" presName="linNode" presStyleCnt="0"/>
      <dgm:spPr/>
    </dgm:pt>
    <dgm:pt modelId="{41E772B0-D269-4CDB-9CC8-597B69CBD038}" type="pres">
      <dgm:prSet presAssocID="{DEA6ADC2-4833-407C-983C-ED2EE2371D66}" presName="parentShp" presStyleLbl="node1" presStyleIdx="0" presStyleCnt="3" custScaleX="83935" custLinFactNeighborX="-23759" custLinFactNeighborY="-6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D26712-EB26-497F-8F35-81C90F202BC5}" type="pres">
      <dgm:prSet presAssocID="{DEA6ADC2-4833-407C-983C-ED2EE2371D66}" presName="childShp" presStyleLbl="bgAccFollowNode1" presStyleIdx="0" presStyleCnt="3" custAng="648119" custScaleX="113282" custLinFactNeighborX="1737" custLinFactNeighborY="151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ABF24-8718-4A4A-B128-CE1A1ED7586B}" type="pres">
      <dgm:prSet presAssocID="{E0596ECB-BC11-499A-92BD-9F166688BB23}" presName="spacing" presStyleCnt="0"/>
      <dgm:spPr/>
    </dgm:pt>
    <dgm:pt modelId="{4574B2A8-C3E9-4A17-8E52-5ED22EC0EC3E}" type="pres">
      <dgm:prSet presAssocID="{C08CDC1C-D358-46BF-97DB-1D5AF5163FC8}" presName="linNode" presStyleCnt="0"/>
      <dgm:spPr/>
    </dgm:pt>
    <dgm:pt modelId="{8ECDC962-E60E-4C73-873C-CCEDB5A8969F}" type="pres">
      <dgm:prSet presAssocID="{C08CDC1C-D358-46BF-97DB-1D5AF5163FC8}" presName="parentShp" presStyleLbl="node1" presStyleIdx="1" presStyleCnt="3" custScaleX="8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0101F9-856B-4916-A9A2-E6F4BC0DE6AD}" type="pres">
      <dgm:prSet presAssocID="{C08CDC1C-D358-46BF-97DB-1D5AF5163FC8}" presName="childShp" presStyleLbl="bgAccFollowNode1" presStyleIdx="1" presStyleCnt="3" custScaleX="112255" custLinFactNeighborX="3762" custLinFactNeighborY="3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110D2-6147-4D38-91ED-3F107835BDC3}" type="pres">
      <dgm:prSet presAssocID="{9E3C6BD3-7D11-4855-8333-CFB82A7309D6}" presName="spacing" presStyleCnt="0"/>
      <dgm:spPr/>
    </dgm:pt>
    <dgm:pt modelId="{4B3D0925-35AB-4394-9F02-5E2C1D2A3A32}" type="pres">
      <dgm:prSet presAssocID="{7C8AB614-051A-4FE5-B28E-2FFEF1501D0E}" presName="linNode" presStyleCnt="0"/>
      <dgm:spPr/>
    </dgm:pt>
    <dgm:pt modelId="{9A862177-5114-4D5B-9708-697705938372}" type="pres">
      <dgm:prSet presAssocID="{7C8AB614-051A-4FE5-B28E-2FFEF1501D0E}" presName="parentShp" presStyleLbl="node1" presStyleIdx="2" presStyleCnt="3" custScaleX="83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88FBED-C585-41CE-866B-3CF39A7B58AE}" type="pres">
      <dgm:prSet presAssocID="{7C8AB614-051A-4FE5-B28E-2FFEF1501D0E}" presName="childShp" presStyleLbl="bgAccFollowNode1" presStyleIdx="2" presStyleCnt="3" custAng="21021061" custScaleX="111835" custLinFactNeighborX="1985" custLinFactNeighborY="-6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28BE8-80CA-4704-9D57-CE7EDC3668FF}" srcId="{BD560F56-2314-42E0-B748-ED8BC6F94A5C}" destId="{C08CDC1C-D358-46BF-97DB-1D5AF5163FC8}" srcOrd="1" destOrd="0" parTransId="{0A4DEBC6-2A30-43AE-974F-42E957442D4A}" sibTransId="{9E3C6BD3-7D11-4855-8333-CFB82A7309D6}"/>
    <dgm:cxn modelId="{AAE4D780-4A03-44C4-9AA6-F2B8E835ED81}" type="presOf" srcId="{0C354351-A67F-45DF-A25D-CB4DCADF5B73}" destId="{A488FBED-C585-41CE-866B-3CF39A7B58AE}" srcOrd="0" destOrd="2" presId="urn:microsoft.com/office/officeart/2005/8/layout/vList6"/>
    <dgm:cxn modelId="{0C7029D4-8C8A-4916-9F8D-0366A990DC8D}" srcId="{7C8AB614-051A-4FE5-B28E-2FFEF1501D0E}" destId="{59CA2CF5-342E-4C85-87C9-F38ABE5EC5DA}" srcOrd="0" destOrd="0" parTransId="{A170C087-4004-43FE-ABCC-40121C535F21}" sibTransId="{4DF8DE98-383E-4949-B7AD-8390BC22F6B2}"/>
    <dgm:cxn modelId="{5F03CFD3-9F0D-49BE-9CB2-B9D3C83F2A5C}" type="presOf" srcId="{204F5567-3714-42EB-BBF5-96724E73055C}" destId="{A488FBED-C585-41CE-866B-3CF39A7B58AE}" srcOrd="0" destOrd="1" presId="urn:microsoft.com/office/officeart/2005/8/layout/vList6"/>
    <dgm:cxn modelId="{E2CB0FD2-3B3F-4EDC-B4FD-E132695795B1}" type="presOf" srcId="{BD560F56-2314-42E0-B748-ED8BC6F94A5C}" destId="{B2338472-321A-4AE5-B45D-FCF5AA433C29}" srcOrd="0" destOrd="0" presId="urn:microsoft.com/office/officeart/2005/8/layout/vList6"/>
    <dgm:cxn modelId="{AFC7E4F1-EE79-48DF-85EB-3A297EC2E867}" type="presOf" srcId="{DEA6ADC2-4833-407C-983C-ED2EE2371D66}" destId="{41E772B0-D269-4CDB-9CC8-597B69CBD038}" srcOrd="0" destOrd="0" presId="urn:microsoft.com/office/officeart/2005/8/layout/vList6"/>
    <dgm:cxn modelId="{E0BF55AB-AABA-4837-9573-72CFFA68F537}" srcId="{7C8AB614-051A-4FE5-B28E-2FFEF1501D0E}" destId="{204F5567-3714-42EB-BBF5-96724E73055C}" srcOrd="1" destOrd="0" parTransId="{D4B647C0-F0AE-4C15-BEBD-B8F8A74A9F8B}" sibTransId="{7BB35F4D-5FE1-445A-8783-745277BFEF79}"/>
    <dgm:cxn modelId="{0478A402-1DDF-4C4E-B8C5-79BD0308674B}" type="presOf" srcId="{6BB1F376-2D89-4E7F-BEDC-E9BC55665534}" destId="{A20101F9-856B-4916-A9A2-E6F4BC0DE6AD}" srcOrd="0" destOrd="3" presId="urn:microsoft.com/office/officeart/2005/8/layout/vList6"/>
    <dgm:cxn modelId="{72269C55-3800-4B8A-9186-11F25044F168}" srcId="{C08CDC1C-D358-46BF-97DB-1D5AF5163FC8}" destId="{6BB1F376-2D89-4E7F-BEDC-E9BC55665534}" srcOrd="3" destOrd="0" parTransId="{B739579E-8F7D-4B7F-85EB-5E77085A2EF3}" sibTransId="{CC033CA3-695C-4E6B-ACE4-71A3B3819763}"/>
    <dgm:cxn modelId="{A994E472-9DDA-4307-8DF9-B44A959E6649}" srcId="{C08CDC1C-D358-46BF-97DB-1D5AF5163FC8}" destId="{EBB70350-2AFB-47DE-89DF-2E94CF139D04}" srcOrd="1" destOrd="0" parTransId="{36D514B0-3678-4658-A907-4BC17C42F93E}" sibTransId="{E4AC6021-ECCD-4F59-8F13-62468B4F5EBA}"/>
    <dgm:cxn modelId="{770D3132-3B10-49B1-BF97-5544748B2F98}" type="presOf" srcId="{E204BE99-1617-418C-8547-26AB138C1BA5}" destId="{A20101F9-856B-4916-A9A2-E6F4BC0DE6AD}" srcOrd="0" destOrd="2" presId="urn:microsoft.com/office/officeart/2005/8/layout/vList6"/>
    <dgm:cxn modelId="{5869D78F-1C9A-4C0A-9937-92B31C571094}" type="presOf" srcId="{C9ECEB62-0441-4EFD-BF1C-1E30C89A0016}" destId="{A20101F9-856B-4916-A9A2-E6F4BC0DE6AD}" srcOrd="0" destOrd="0" presId="urn:microsoft.com/office/officeart/2005/8/layout/vList6"/>
    <dgm:cxn modelId="{B47A52E6-94CA-423B-8B1D-3B290AA805CC}" srcId="{DEA6ADC2-4833-407C-983C-ED2EE2371D66}" destId="{48D4CEEE-E6CD-4215-B44B-695AF21E7A4D}" srcOrd="1" destOrd="0" parTransId="{3B652C4B-517F-459C-A87E-9516AB6D759C}" sibTransId="{AD4DDD61-85FA-4704-865A-C24BA33E070D}"/>
    <dgm:cxn modelId="{86B4B38E-DC40-4E69-A906-85FB7A6D1973}" type="presOf" srcId="{EBB70350-2AFB-47DE-89DF-2E94CF139D04}" destId="{A20101F9-856B-4916-A9A2-E6F4BC0DE6AD}" srcOrd="0" destOrd="1" presId="urn:microsoft.com/office/officeart/2005/8/layout/vList6"/>
    <dgm:cxn modelId="{CF87DA09-29F7-4025-83E2-169E1BC7CE7D}" type="presOf" srcId="{7C8AB614-051A-4FE5-B28E-2FFEF1501D0E}" destId="{9A862177-5114-4D5B-9708-697705938372}" srcOrd="0" destOrd="0" presId="urn:microsoft.com/office/officeart/2005/8/layout/vList6"/>
    <dgm:cxn modelId="{16D4DF10-0F72-4564-8A92-0595AD4E70D5}" srcId="{C08CDC1C-D358-46BF-97DB-1D5AF5163FC8}" destId="{C9ECEB62-0441-4EFD-BF1C-1E30C89A0016}" srcOrd="0" destOrd="0" parTransId="{F383FA57-2939-470B-9743-79BECAB44FDC}" sibTransId="{D4185D83-E446-4B71-B522-59A2E8DFAF93}"/>
    <dgm:cxn modelId="{6446013B-6C90-4BF4-9608-C900A09B783C}" type="presOf" srcId="{16620C9E-29E6-41D2-AAA7-781CCD590D6E}" destId="{CCD26712-EB26-497F-8F35-81C90F202BC5}" srcOrd="0" destOrd="0" presId="urn:microsoft.com/office/officeart/2005/8/layout/vList6"/>
    <dgm:cxn modelId="{8D744D1E-A055-4FD6-B9A1-82B3A56D5013}" srcId="{BD560F56-2314-42E0-B748-ED8BC6F94A5C}" destId="{DEA6ADC2-4833-407C-983C-ED2EE2371D66}" srcOrd="0" destOrd="0" parTransId="{9E840E85-D737-47AE-8380-5DECBCB8EC12}" sibTransId="{E0596ECB-BC11-499A-92BD-9F166688BB23}"/>
    <dgm:cxn modelId="{6AA2A23C-3FF9-44C3-ACBB-48667EF40BFB}" srcId="{BD560F56-2314-42E0-B748-ED8BC6F94A5C}" destId="{7C8AB614-051A-4FE5-B28E-2FFEF1501D0E}" srcOrd="2" destOrd="0" parTransId="{0819A32A-6EF7-4D74-A881-356A60FAA7E3}" sibTransId="{72275D2D-0276-40A4-A30A-6F0C3F35DD89}"/>
    <dgm:cxn modelId="{F3F2AF71-77FD-41EA-9072-0BE20AA23F31}" srcId="{DEA6ADC2-4833-407C-983C-ED2EE2371D66}" destId="{16620C9E-29E6-41D2-AAA7-781CCD590D6E}" srcOrd="0" destOrd="0" parTransId="{3A1EF909-713B-45F3-8638-C439328377E2}" sibTransId="{98821046-D0C6-4E7F-ADA8-A63F1331D155}"/>
    <dgm:cxn modelId="{C5011983-577C-495A-9B5B-F369B9B52A8B}" type="presOf" srcId="{C08CDC1C-D358-46BF-97DB-1D5AF5163FC8}" destId="{8ECDC962-E60E-4C73-873C-CCEDB5A8969F}" srcOrd="0" destOrd="0" presId="urn:microsoft.com/office/officeart/2005/8/layout/vList6"/>
    <dgm:cxn modelId="{DA58A3D5-EDE0-4F1E-B30F-C6FB9EBB4AF9}" srcId="{7C8AB614-051A-4FE5-B28E-2FFEF1501D0E}" destId="{0C354351-A67F-45DF-A25D-CB4DCADF5B73}" srcOrd="2" destOrd="0" parTransId="{37C57485-F331-4ED2-A23C-9EFCEE26E684}" sibTransId="{941EEA79-2006-45E6-8D6C-4B76BC0E9A1E}"/>
    <dgm:cxn modelId="{7E377F8D-4DAE-4A35-9365-3237A0FE8132}" type="presOf" srcId="{48D4CEEE-E6CD-4215-B44B-695AF21E7A4D}" destId="{CCD26712-EB26-497F-8F35-81C90F202BC5}" srcOrd="0" destOrd="1" presId="urn:microsoft.com/office/officeart/2005/8/layout/vList6"/>
    <dgm:cxn modelId="{D2E18875-4667-42D9-9282-2A595B43F8E8}" srcId="{C08CDC1C-D358-46BF-97DB-1D5AF5163FC8}" destId="{E204BE99-1617-418C-8547-26AB138C1BA5}" srcOrd="2" destOrd="0" parTransId="{63BD1D69-14D9-49F2-B4C0-CA4D004B146E}" sibTransId="{D33FB2DA-5AAE-4B7E-840B-1C3925B2435F}"/>
    <dgm:cxn modelId="{E25DE6E8-D834-4BB1-8E58-051A5BCC92D7}" type="presOf" srcId="{59CA2CF5-342E-4C85-87C9-F38ABE5EC5DA}" destId="{A488FBED-C585-41CE-866B-3CF39A7B58AE}" srcOrd="0" destOrd="0" presId="urn:microsoft.com/office/officeart/2005/8/layout/vList6"/>
    <dgm:cxn modelId="{519075B4-8B05-43AE-9FB7-B3FE3C566FC2}" type="presParOf" srcId="{B2338472-321A-4AE5-B45D-FCF5AA433C29}" destId="{401E49FA-CA58-4D7B-BA85-E2B71BBBD173}" srcOrd="0" destOrd="0" presId="urn:microsoft.com/office/officeart/2005/8/layout/vList6"/>
    <dgm:cxn modelId="{058C02CA-FED9-453A-8FCA-415F5029E904}" type="presParOf" srcId="{401E49FA-CA58-4D7B-BA85-E2B71BBBD173}" destId="{41E772B0-D269-4CDB-9CC8-597B69CBD038}" srcOrd="0" destOrd="0" presId="urn:microsoft.com/office/officeart/2005/8/layout/vList6"/>
    <dgm:cxn modelId="{0A458478-8040-462B-AD7B-C0FCD7D05442}" type="presParOf" srcId="{401E49FA-CA58-4D7B-BA85-E2B71BBBD173}" destId="{CCD26712-EB26-497F-8F35-81C90F202BC5}" srcOrd="1" destOrd="0" presId="urn:microsoft.com/office/officeart/2005/8/layout/vList6"/>
    <dgm:cxn modelId="{C61DE888-A6EF-4D20-82A1-F165A0680DB2}" type="presParOf" srcId="{B2338472-321A-4AE5-B45D-FCF5AA433C29}" destId="{E1CABF24-8718-4A4A-B128-CE1A1ED7586B}" srcOrd="1" destOrd="0" presId="urn:microsoft.com/office/officeart/2005/8/layout/vList6"/>
    <dgm:cxn modelId="{46BF66DE-5DDF-434A-9365-2386E2316B29}" type="presParOf" srcId="{B2338472-321A-4AE5-B45D-FCF5AA433C29}" destId="{4574B2A8-C3E9-4A17-8E52-5ED22EC0EC3E}" srcOrd="2" destOrd="0" presId="urn:microsoft.com/office/officeart/2005/8/layout/vList6"/>
    <dgm:cxn modelId="{B3E82913-72F6-4B11-808A-652293E43F97}" type="presParOf" srcId="{4574B2A8-C3E9-4A17-8E52-5ED22EC0EC3E}" destId="{8ECDC962-E60E-4C73-873C-CCEDB5A8969F}" srcOrd="0" destOrd="0" presId="urn:microsoft.com/office/officeart/2005/8/layout/vList6"/>
    <dgm:cxn modelId="{B8C4C508-92A6-43E3-ADD6-48D08852C801}" type="presParOf" srcId="{4574B2A8-C3E9-4A17-8E52-5ED22EC0EC3E}" destId="{A20101F9-856B-4916-A9A2-E6F4BC0DE6AD}" srcOrd="1" destOrd="0" presId="urn:microsoft.com/office/officeart/2005/8/layout/vList6"/>
    <dgm:cxn modelId="{7211DE46-F528-4460-9BB5-845FC9D363C3}" type="presParOf" srcId="{B2338472-321A-4AE5-B45D-FCF5AA433C29}" destId="{5E4110D2-6147-4D38-91ED-3F107835BDC3}" srcOrd="3" destOrd="0" presId="urn:microsoft.com/office/officeart/2005/8/layout/vList6"/>
    <dgm:cxn modelId="{6C55CDB0-0A4D-4CBC-A702-AB24019C7F79}" type="presParOf" srcId="{B2338472-321A-4AE5-B45D-FCF5AA433C29}" destId="{4B3D0925-35AB-4394-9F02-5E2C1D2A3A32}" srcOrd="4" destOrd="0" presId="urn:microsoft.com/office/officeart/2005/8/layout/vList6"/>
    <dgm:cxn modelId="{0EE8E733-0707-43ED-A7FC-55EFD737B071}" type="presParOf" srcId="{4B3D0925-35AB-4394-9F02-5E2C1D2A3A32}" destId="{9A862177-5114-4D5B-9708-697705938372}" srcOrd="0" destOrd="0" presId="urn:microsoft.com/office/officeart/2005/8/layout/vList6"/>
    <dgm:cxn modelId="{4AD25C7B-D35B-427B-98D1-456EE68808EE}" type="presParOf" srcId="{4B3D0925-35AB-4394-9F02-5E2C1D2A3A32}" destId="{A488FBED-C585-41CE-866B-3CF39A7B58A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A6361-F65C-4C16-B134-6D3373D59BB6}" type="doc">
      <dgm:prSet loTypeId="urn:microsoft.com/office/officeart/2005/8/layout/arrow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it-IT"/>
        </a:p>
      </dgm:t>
    </dgm:pt>
    <dgm:pt modelId="{AB740594-8563-48BC-8BE1-1D37375DE622}">
      <dgm:prSet phldrT="[Testo]" custT="1"/>
      <dgm:spPr>
        <a:solidFill>
          <a:srgbClr val="003399"/>
        </a:solidFill>
      </dgm:spPr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Global challenges affecting and potentially disturbing the future of food and agricultural systems</a:t>
          </a:r>
          <a:r>
            <a:rPr lang="it-IT" sz="1000" b="0" dirty="0">
              <a:solidFill>
                <a:schemeClr val="bg1"/>
              </a:solidFill>
            </a:rPr>
            <a:t> </a:t>
          </a:r>
        </a:p>
      </dgm:t>
    </dgm:pt>
    <dgm:pt modelId="{21C73A2C-A79E-48E1-940A-D409E0086371}" type="parTrans" cxnId="{8C473ABE-9F4C-4ADB-BB50-18CDCB5521D2}">
      <dgm:prSet/>
      <dgm:spPr/>
      <dgm:t>
        <a:bodyPr/>
        <a:lstStyle/>
        <a:p>
          <a:endParaRPr lang="it-IT"/>
        </a:p>
      </dgm:t>
    </dgm:pt>
    <dgm:pt modelId="{CC7EA1C9-A0AF-476F-96AA-2840121C8FC9}" type="sibTrans" cxnId="{8C473ABE-9F4C-4ADB-BB50-18CDCB5521D2}">
      <dgm:prSet/>
      <dgm:spPr/>
      <dgm:t>
        <a:bodyPr/>
        <a:lstStyle/>
        <a:p>
          <a:endParaRPr lang="it-IT"/>
        </a:p>
      </dgm:t>
    </dgm:pt>
    <dgm:pt modelId="{7C46D4D7-7FB9-408E-9799-1C94706BDFC0}">
      <dgm:prSet phldrT="[Testo]" custT="1"/>
      <dgm:spPr>
        <a:solidFill>
          <a:srgbClr val="003399"/>
        </a:solidFill>
      </dgm:spPr>
      <dgm:t>
        <a:bodyPr/>
        <a:lstStyle/>
        <a:p>
          <a:r>
            <a:rPr lang="en-US" sz="1000" b="0" dirty="0">
              <a:solidFill>
                <a:schemeClr val="bg1"/>
              </a:solidFill>
            </a:rPr>
            <a:t>Global forces driving the future evolution of the food chain</a:t>
          </a:r>
          <a:endParaRPr lang="it-IT" sz="1000" b="0" dirty="0">
            <a:solidFill>
              <a:schemeClr val="bg1"/>
            </a:solidFill>
          </a:endParaRPr>
        </a:p>
      </dgm:t>
    </dgm:pt>
    <dgm:pt modelId="{10F3BC9A-F92A-4460-AB00-2C67B6C133C7}" type="parTrans" cxnId="{4DEB76F0-F931-4272-85B7-F8B76450AD56}">
      <dgm:prSet/>
      <dgm:spPr/>
      <dgm:t>
        <a:bodyPr/>
        <a:lstStyle/>
        <a:p>
          <a:endParaRPr lang="it-IT"/>
        </a:p>
      </dgm:t>
    </dgm:pt>
    <dgm:pt modelId="{990A11AD-D702-474C-8457-A4964FCA2288}" type="sibTrans" cxnId="{4DEB76F0-F931-4272-85B7-F8B76450AD56}">
      <dgm:prSet/>
      <dgm:spPr/>
      <dgm:t>
        <a:bodyPr/>
        <a:lstStyle/>
        <a:p>
          <a:endParaRPr lang="it-IT"/>
        </a:p>
      </dgm:t>
    </dgm:pt>
    <dgm:pt modelId="{74CBAE1C-821A-4A13-A756-B4BAC86ABAB6}" type="pres">
      <dgm:prSet presAssocID="{1E3A6361-F65C-4C16-B134-6D3373D59BB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E108B2-F41E-4DC5-A90E-D388767981C3}" type="pres">
      <dgm:prSet presAssocID="{1E3A6361-F65C-4C16-B134-6D3373D59BB6}" presName="divider" presStyleLbl="fgShp" presStyleIdx="0" presStyleCnt="1"/>
      <dgm:spPr/>
    </dgm:pt>
    <dgm:pt modelId="{67E8CB00-127F-4D45-B9F5-5A6E24BFE6A2}" type="pres">
      <dgm:prSet presAssocID="{AB740594-8563-48BC-8BE1-1D37375DE622}" presName="downArrow" presStyleLbl="node1" presStyleIdx="0" presStyleCnt="2"/>
      <dgm:spPr>
        <a:solidFill>
          <a:srgbClr val="CDCDDE"/>
        </a:solidFill>
      </dgm:spPr>
    </dgm:pt>
    <dgm:pt modelId="{31A7F3A8-570B-4902-BBF0-32469A4D5B68}" type="pres">
      <dgm:prSet presAssocID="{AB740594-8563-48BC-8BE1-1D37375DE622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1DB1B-9D76-44FD-9FFC-15D39AF8CB0A}" type="pres">
      <dgm:prSet presAssocID="{7C46D4D7-7FB9-408E-9799-1C94706BDFC0}" presName="upArrow" presStyleLbl="node1" presStyleIdx="1" presStyleCnt="2"/>
      <dgm:spPr>
        <a:solidFill>
          <a:srgbClr val="CDCDDE"/>
        </a:solidFill>
      </dgm:spPr>
    </dgm:pt>
    <dgm:pt modelId="{77727932-6DC8-478A-A49D-A1EAF671454E}" type="pres">
      <dgm:prSet presAssocID="{7C46D4D7-7FB9-408E-9799-1C94706BDFC0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8217F0-94E8-49C1-BB09-68EB4DB9F27E}" type="presOf" srcId="{7C46D4D7-7FB9-408E-9799-1C94706BDFC0}" destId="{77727932-6DC8-478A-A49D-A1EAF671454E}" srcOrd="0" destOrd="0" presId="urn:microsoft.com/office/officeart/2005/8/layout/arrow3"/>
    <dgm:cxn modelId="{AA945DAD-47C9-4BE0-A4A5-1FA43432B6E4}" type="presOf" srcId="{1E3A6361-F65C-4C16-B134-6D3373D59BB6}" destId="{74CBAE1C-821A-4A13-A756-B4BAC86ABAB6}" srcOrd="0" destOrd="0" presId="urn:microsoft.com/office/officeart/2005/8/layout/arrow3"/>
    <dgm:cxn modelId="{4DEB76F0-F931-4272-85B7-F8B76450AD56}" srcId="{1E3A6361-F65C-4C16-B134-6D3373D59BB6}" destId="{7C46D4D7-7FB9-408E-9799-1C94706BDFC0}" srcOrd="1" destOrd="0" parTransId="{10F3BC9A-F92A-4460-AB00-2C67B6C133C7}" sibTransId="{990A11AD-D702-474C-8457-A4964FCA2288}"/>
    <dgm:cxn modelId="{69B71887-B21B-4B19-8C2A-0C419C4DE091}" type="presOf" srcId="{AB740594-8563-48BC-8BE1-1D37375DE622}" destId="{31A7F3A8-570B-4902-BBF0-32469A4D5B68}" srcOrd="0" destOrd="0" presId="urn:microsoft.com/office/officeart/2005/8/layout/arrow3"/>
    <dgm:cxn modelId="{8C473ABE-9F4C-4ADB-BB50-18CDCB5521D2}" srcId="{1E3A6361-F65C-4C16-B134-6D3373D59BB6}" destId="{AB740594-8563-48BC-8BE1-1D37375DE622}" srcOrd="0" destOrd="0" parTransId="{21C73A2C-A79E-48E1-940A-D409E0086371}" sibTransId="{CC7EA1C9-A0AF-476F-96AA-2840121C8FC9}"/>
    <dgm:cxn modelId="{7E20BE9E-0271-4E06-8020-9013221F6D8D}" type="presParOf" srcId="{74CBAE1C-821A-4A13-A756-B4BAC86ABAB6}" destId="{7CE108B2-F41E-4DC5-A90E-D388767981C3}" srcOrd="0" destOrd="0" presId="urn:microsoft.com/office/officeart/2005/8/layout/arrow3"/>
    <dgm:cxn modelId="{3E835D2B-0759-4FB1-AACD-B907688EC7E6}" type="presParOf" srcId="{74CBAE1C-821A-4A13-A756-B4BAC86ABAB6}" destId="{67E8CB00-127F-4D45-B9F5-5A6E24BFE6A2}" srcOrd="1" destOrd="0" presId="urn:microsoft.com/office/officeart/2005/8/layout/arrow3"/>
    <dgm:cxn modelId="{6236B86A-A017-4C67-B7CE-5A4F31D4C36D}" type="presParOf" srcId="{74CBAE1C-821A-4A13-A756-B4BAC86ABAB6}" destId="{31A7F3A8-570B-4902-BBF0-32469A4D5B68}" srcOrd="2" destOrd="0" presId="urn:microsoft.com/office/officeart/2005/8/layout/arrow3"/>
    <dgm:cxn modelId="{9C7571AC-CA24-4C82-8280-BBB9B8FDEF1F}" type="presParOf" srcId="{74CBAE1C-821A-4A13-A756-B4BAC86ABAB6}" destId="{8D11DB1B-9D76-44FD-9FFC-15D39AF8CB0A}" srcOrd="3" destOrd="0" presId="urn:microsoft.com/office/officeart/2005/8/layout/arrow3"/>
    <dgm:cxn modelId="{127B4119-84D9-432F-A82B-E0E910EAEA7F}" type="presParOf" srcId="{74CBAE1C-821A-4A13-A756-B4BAC86ABAB6}" destId="{77727932-6DC8-478A-A49D-A1EAF671454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D26712-EB26-497F-8F35-81C90F202BC5}">
      <dsp:nvSpPr>
        <dsp:cNvPr id="0" name=""/>
        <dsp:cNvSpPr/>
      </dsp:nvSpPr>
      <dsp:spPr>
        <a:xfrm rot="648119">
          <a:off x="2057509" y="211025"/>
          <a:ext cx="4078267" cy="1394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200" b="0" kern="1200" dirty="0">
              <a:latin typeface="+mn-lt"/>
            </a:rPr>
            <a:t>P</a:t>
          </a:r>
          <a:r>
            <a:rPr lang="x-none" sz="1200" b="0" kern="1200" dirty="0">
              <a:latin typeface="+mn-lt"/>
            </a:rPr>
            <a:t>opulation increase, </a:t>
          </a:r>
          <a:r>
            <a:rPr lang="fr-BE" sz="1200" b="0" kern="1200" dirty="0">
              <a:latin typeface="+mn-lt"/>
            </a:rPr>
            <a:t>H</a:t>
          </a:r>
          <a:r>
            <a:rPr lang="x-none" sz="1200" b="0" kern="1200" dirty="0">
              <a:latin typeface="+mn-lt"/>
            </a:rPr>
            <a:t>igh urbanisa</a:t>
          </a:r>
          <a:r>
            <a:rPr lang="fr-BE" sz="1200" b="0" kern="1200" dirty="0">
              <a:latin typeface="+mn-lt"/>
            </a:rPr>
            <a:t>t</a:t>
          </a:r>
          <a:r>
            <a:rPr lang="x-none" sz="1200" b="0" kern="1200" dirty="0">
              <a:latin typeface="+mn-lt"/>
            </a:rPr>
            <a:t>ion and economic growth of developing countries putting pressure on the demand</a:t>
          </a:r>
          <a:r>
            <a:rPr lang="en-GB" sz="1200" b="0" kern="1200" dirty="0">
              <a:latin typeface="+mn-lt"/>
            </a:rPr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dirty="0">
              <a:latin typeface="+mn-lt"/>
            </a:rPr>
            <a:t>T</a:t>
          </a:r>
          <a:r>
            <a:rPr lang="en-GB" sz="1200" b="0" kern="1200" dirty="0">
              <a:latin typeface="+mn-lt"/>
            </a:rPr>
            <a:t>he production of high-calorie but low-nutrition food, reduced access of small-scale farmers to distribution channels, high levels of food loss and important ecological footprint.</a:t>
          </a:r>
        </a:p>
      </dsp:txBody>
      <dsp:txXfrm rot="648119">
        <a:off x="2057509" y="211025"/>
        <a:ext cx="4078267" cy="1394473"/>
      </dsp:txXfrm>
    </dsp:sp>
    <dsp:sp modelId="{41E772B0-D269-4CDB-9CC8-597B69CBD038}">
      <dsp:nvSpPr>
        <dsp:cNvPr id="0" name=""/>
        <dsp:cNvSpPr/>
      </dsp:nvSpPr>
      <dsp:spPr>
        <a:xfrm>
          <a:off x="0" y="0"/>
          <a:ext cx="2014496" cy="1394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1" kern="1200" dirty="0">
              <a:solidFill>
                <a:schemeClr val="bg2"/>
              </a:solidFill>
              <a:latin typeface="+mn-lt"/>
            </a:rPr>
            <a:t>Agriculture</a:t>
          </a:r>
          <a:r>
            <a:rPr lang="x-none" sz="1800" b="1" kern="1200" baseline="0" dirty="0">
              <a:solidFill>
                <a:schemeClr val="bg2"/>
              </a:solidFill>
              <a:latin typeface="+mn-lt"/>
            </a:rPr>
            <a:t> productivity</a:t>
          </a:r>
          <a:endParaRPr lang="x-none" sz="1800" b="1" kern="1200" dirty="0">
            <a:solidFill>
              <a:schemeClr val="bg2"/>
            </a:solidFill>
            <a:latin typeface="+mn-lt"/>
          </a:endParaRPr>
        </a:p>
      </dsp:txBody>
      <dsp:txXfrm>
        <a:off x="0" y="0"/>
        <a:ext cx="2014496" cy="1394473"/>
      </dsp:txXfrm>
    </dsp:sp>
    <dsp:sp modelId="{A20101F9-856B-4916-A9A2-E6F4BC0DE6AD}">
      <dsp:nvSpPr>
        <dsp:cNvPr id="0" name=""/>
        <dsp:cNvSpPr/>
      </dsp:nvSpPr>
      <dsp:spPr>
        <a:xfrm>
          <a:off x="2030060" y="1584581"/>
          <a:ext cx="4065349" cy="1394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x-none" sz="1200" b="0" kern="1200" dirty="0">
              <a:latin typeface="+mn-lt"/>
            </a:rPr>
            <a:t> Increased water and land usage for agriculture</a:t>
          </a:r>
          <a:endParaRPr lang="en-GB" sz="1200" b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x-none" sz="1200" b="0" kern="1200" dirty="0">
              <a:latin typeface="+mn-lt"/>
            </a:rPr>
            <a:t> CO2 emissions</a:t>
          </a:r>
          <a:endParaRPr lang="en-GB" sz="1200" b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x-none" sz="1200" b="0" kern="1200" dirty="0">
              <a:latin typeface="+mn-lt"/>
            </a:rPr>
            <a:t>Fertilizers consumption</a:t>
          </a:r>
          <a:endParaRPr lang="en-GB" sz="1200" b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x-none" sz="1200" b="0" kern="1200" dirty="0">
              <a:latin typeface="+mn-lt"/>
            </a:rPr>
            <a:t>D</a:t>
          </a:r>
          <a:r>
            <a:rPr lang="en-GB" sz="1200" b="0" kern="1200" dirty="0" err="1">
              <a:latin typeface="+mn-lt"/>
            </a:rPr>
            <a:t>eforestation</a:t>
          </a:r>
          <a:r>
            <a:rPr lang="en-GB" sz="1200" b="0" kern="1200" dirty="0">
              <a:latin typeface="+mn-lt"/>
            </a:rPr>
            <a:t> and</a:t>
          </a:r>
          <a:r>
            <a:rPr lang="x-none" sz="1200" b="0" kern="1200" dirty="0">
              <a:latin typeface="+mn-lt"/>
            </a:rPr>
            <a:t> </a:t>
          </a:r>
          <a:r>
            <a:rPr lang="en-GB" sz="1200" b="0" kern="1200" dirty="0">
              <a:latin typeface="+mn-lt"/>
            </a:rPr>
            <a:t>topsoil erosion</a:t>
          </a:r>
        </a:p>
      </dsp:txBody>
      <dsp:txXfrm>
        <a:off x="2030060" y="1584581"/>
        <a:ext cx="4065349" cy="1394473"/>
      </dsp:txXfrm>
    </dsp:sp>
    <dsp:sp modelId="{8ECDC962-E60E-4C73-873C-CCEDB5A8969F}">
      <dsp:nvSpPr>
        <dsp:cNvPr id="0" name=""/>
        <dsp:cNvSpPr/>
      </dsp:nvSpPr>
      <dsp:spPr>
        <a:xfrm>
          <a:off x="1786" y="1533920"/>
          <a:ext cx="2026487" cy="1394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2"/>
              </a:solidFill>
              <a:latin typeface="+mn-lt"/>
            </a:rPr>
            <a:t>Conservation of resources and environment</a:t>
          </a:r>
          <a:endParaRPr lang="x-none" sz="1800" b="1" kern="1200" dirty="0">
            <a:solidFill>
              <a:schemeClr val="bg2"/>
            </a:solidFill>
            <a:latin typeface="+mn-lt"/>
          </a:endParaRPr>
        </a:p>
      </dsp:txBody>
      <dsp:txXfrm>
        <a:off x="1786" y="1533920"/>
        <a:ext cx="2026487" cy="1394473"/>
      </dsp:txXfrm>
    </dsp:sp>
    <dsp:sp modelId="{A488FBED-C585-41CE-866B-3CF39A7B58AE}">
      <dsp:nvSpPr>
        <dsp:cNvPr id="0" name=""/>
        <dsp:cNvSpPr/>
      </dsp:nvSpPr>
      <dsp:spPr>
        <a:xfrm rot="21021061">
          <a:off x="2032885" y="2970478"/>
          <a:ext cx="4062121" cy="139447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dirty="0">
              <a:latin typeface="+mn-lt"/>
            </a:rPr>
            <a:t>Hunger and obesity disparities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200" b="0" kern="1200" dirty="0">
              <a:latin typeface="+mn-lt"/>
            </a:rPr>
            <a:t>D</a:t>
          </a:r>
          <a:r>
            <a:rPr lang="en-GB" sz="1200" b="0" kern="1200" dirty="0">
              <a:latin typeface="+mn-lt"/>
            </a:rPr>
            <a:t>iet-related chronic diseases</a:t>
          </a:r>
          <a:endParaRPr lang="x-none" sz="1200" b="0" kern="1200" dirty="0">
            <a:latin typeface="+mn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BE" sz="1200" b="0" kern="1200" dirty="0">
              <a:latin typeface="+mn-lt"/>
            </a:rPr>
            <a:t>D</a:t>
          </a:r>
          <a:r>
            <a:rPr lang="x-none" sz="1200" b="0" kern="1200" dirty="0">
              <a:latin typeface="+mn-lt"/>
            </a:rPr>
            <a:t>ifficult </a:t>
          </a:r>
          <a:r>
            <a:rPr lang="it-IT" sz="1200" b="0" kern="1200" dirty="0">
              <a:latin typeface="+mn-lt"/>
            </a:rPr>
            <a:t>a</a:t>
          </a:r>
          <a:r>
            <a:rPr lang="x-none" sz="1200" b="0" kern="1200" dirty="0">
              <a:latin typeface="+mn-lt"/>
            </a:rPr>
            <a:t>doption of healthy diets across developed countries</a:t>
          </a:r>
        </a:p>
      </dsp:txBody>
      <dsp:txXfrm rot="21021061">
        <a:off x="2032885" y="2970478"/>
        <a:ext cx="4062121" cy="1394473"/>
      </dsp:txXfrm>
    </dsp:sp>
    <dsp:sp modelId="{9A862177-5114-4D5B-9708-697705938372}">
      <dsp:nvSpPr>
        <dsp:cNvPr id="0" name=""/>
        <dsp:cNvSpPr/>
      </dsp:nvSpPr>
      <dsp:spPr>
        <a:xfrm>
          <a:off x="402" y="3067840"/>
          <a:ext cx="2032483" cy="13944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>
              <a:solidFill>
                <a:schemeClr val="bg2"/>
              </a:solidFill>
              <a:latin typeface="+mn-lt"/>
            </a:rPr>
            <a:t>Improvement of nutrition and public health</a:t>
          </a:r>
          <a:endParaRPr lang="x-none" sz="1800" b="1" kern="1200" dirty="0">
            <a:solidFill>
              <a:schemeClr val="bg2"/>
            </a:solidFill>
            <a:latin typeface="+mn-lt"/>
          </a:endParaRPr>
        </a:p>
      </dsp:txBody>
      <dsp:txXfrm>
        <a:off x="402" y="3067840"/>
        <a:ext cx="2032483" cy="139447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E108B2-F41E-4DC5-A90E-D388767981C3}">
      <dsp:nvSpPr>
        <dsp:cNvPr id="0" name=""/>
        <dsp:cNvSpPr/>
      </dsp:nvSpPr>
      <dsp:spPr>
        <a:xfrm rot="21300000">
          <a:off x="9487" y="1300234"/>
          <a:ext cx="3072606" cy="351859"/>
        </a:xfrm>
        <a:prstGeom prst="mathMinus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8CB00-127F-4D45-B9F5-5A6E24BFE6A2}">
      <dsp:nvSpPr>
        <dsp:cNvPr id="0" name=""/>
        <dsp:cNvSpPr/>
      </dsp:nvSpPr>
      <dsp:spPr>
        <a:xfrm>
          <a:off x="370989" y="147616"/>
          <a:ext cx="927474" cy="1180931"/>
        </a:xfrm>
        <a:prstGeom prst="downArrow">
          <a:avLst/>
        </a:prstGeom>
        <a:solidFill>
          <a:srgbClr val="CDCD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7F3A8-570B-4902-BBF0-32469A4D5B68}">
      <dsp:nvSpPr>
        <dsp:cNvPr id="0" name=""/>
        <dsp:cNvSpPr/>
      </dsp:nvSpPr>
      <dsp:spPr>
        <a:xfrm>
          <a:off x="1638537" y="0"/>
          <a:ext cx="989305" cy="1239977"/>
        </a:xfrm>
        <a:prstGeom prst="rect">
          <a:avLst/>
        </a:prstGeom>
        <a:solidFill>
          <a:srgbClr val="0033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>
              <a:solidFill>
                <a:schemeClr val="bg1"/>
              </a:solidFill>
            </a:rPr>
            <a:t>Global challenges affecting and potentially disturbing the future of food and agricultural systems</a:t>
          </a:r>
          <a:r>
            <a:rPr lang="it-IT" sz="1000" b="0" kern="1200" dirty="0">
              <a:solidFill>
                <a:schemeClr val="bg1"/>
              </a:solidFill>
            </a:rPr>
            <a:t> </a:t>
          </a:r>
        </a:p>
      </dsp:txBody>
      <dsp:txXfrm>
        <a:off x="1638537" y="0"/>
        <a:ext cx="989305" cy="1239977"/>
      </dsp:txXfrm>
    </dsp:sp>
    <dsp:sp modelId="{8D11DB1B-9D76-44FD-9FFC-15D39AF8CB0A}">
      <dsp:nvSpPr>
        <dsp:cNvPr id="0" name=""/>
        <dsp:cNvSpPr/>
      </dsp:nvSpPr>
      <dsp:spPr>
        <a:xfrm>
          <a:off x="1793116" y="1623780"/>
          <a:ext cx="927474" cy="1180931"/>
        </a:xfrm>
        <a:prstGeom prst="upArrow">
          <a:avLst/>
        </a:prstGeom>
        <a:solidFill>
          <a:srgbClr val="CDCDD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27932-6DC8-478A-A49D-A1EAF671454E}">
      <dsp:nvSpPr>
        <dsp:cNvPr id="0" name=""/>
        <dsp:cNvSpPr/>
      </dsp:nvSpPr>
      <dsp:spPr>
        <a:xfrm>
          <a:off x="463737" y="1712350"/>
          <a:ext cx="989305" cy="1239977"/>
        </a:xfrm>
        <a:prstGeom prst="rect">
          <a:avLst/>
        </a:prstGeom>
        <a:solidFill>
          <a:srgbClr val="003399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kern="1200" dirty="0">
              <a:solidFill>
                <a:schemeClr val="bg1"/>
              </a:solidFill>
            </a:rPr>
            <a:t>Global forces driving the future evolution of the food chain</a:t>
          </a:r>
          <a:endParaRPr lang="it-IT" sz="1000" b="0" kern="1200" dirty="0">
            <a:solidFill>
              <a:schemeClr val="bg1"/>
            </a:solidFill>
          </a:endParaRPr>
        </a:p>
      </dsp:txBody>
      <dsp:txXfrm>
        <a:off x="463737" y="1712350"/>
        <a:ext cx="989305" cy="1239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6120-F1F0-4C60-9FE9-39AC71A9C79D}" type="datetimeFigureOut">
              <a:rPr lang="en-US" smtClean="0"/>
              <a:pPr/>
              <a:t>27-Dec-20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F6120-F1F0-4C60-9FE9-39AC71A9C79D}" type="datetimeFigureOut">
              <a:rPr lang="en-US" smtClean="0"/>
              <a:pPr/>
              <a:t>27-Dec-20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447800"/>
            <a:ext cx="7086600" cy="2819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INNOVATIVE TECHNOLOGY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FOR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SAFE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AND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</a:rPr>
              <a:t>SUSTAINABLE AGRICULTURAL SYSTEM</a:t>
            </a:r>
            <a:endParaRPr lang="en-US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5334000"/>
            <a:ext cx="5029200" cy="70690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PhD. Ariola </a:t>
            </a:r>
            <a:r>
              <a:rPr lang="en-US" sz="3600" b="1" dirty="0" smtClean="0">
                <a:solidFill>
                  <a:schemeClr val="bg2">
                    <a:lumMod val="25000"/>
                  </a:schemeClr>
                </a:solidFill>
              </a:rPr>
              <a:t>MORINA</a:t>
            </a:r>
            <a:endParaRPr lang="en-US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A picture containing grass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alphaModFix amt="20000"/>
          </a:blip>
          <a:srcRect/>
          <a:stretch>
            <a:fillRect/>
          </a:stretch>
        </p:blipFill>
        <p:spPr bwMode="auto">
          <a:xfrm>
            <a:off x="2763350" y="1734344"/>
            <a:ext cx="2829975" cy="400751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7414" name="Rectangle 1"/>
          <p:cNvSpPr>
            <a:spLocks noChangeArrowheads="1"/>
          </p:cNvSpPr>
          <p:nvPr/>
        </p:nvSpPr>
        <p:spPr bwMode="auto">
          <a:xfrm>
            <a:off x="457200" y="457200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2">
                    <a:lumMod val="10000"/>
                  </a:schemeClr>
                </a:solidFill>
              </a:rPr>
              <a:t>Conclusions </a:t>
            </a:r>
          </a:p>
        </p:txBody>
      </p:sp>
      <p:graphicFrame>
        <p:nvGraphicFramePr>
          <p:cNvPr id="28" name="Diagramma 1"/>
          <p:cNvGraphicFramePr/>
          <p:nvPr/>
        </p:nvGraphicFramePr>
        <p:xfrm>
          <a:off x="2632547" y="2276872"/>
          <a:ext cx="3091581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6" name="Shape 331"/>
          <p:cNvSpPr>
            <a:spLocks/>
          </p:cNvSpPr>
          <p:nvPr/>
        </p:nvSpPr>
        <p:spPr bwMode="auto">
          <a:xfrm>
            <a:off x="25400" y="3441700"/>
            <a:ext cx="2447925" cy="207168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2797"/>
                </a:moveTo>
                <a:lnTo>
                  <a:pt x="21600" y="0"/>
                </a:lnTo>
                <a:lnTo>
                  <a:pt x="21600" y="8803"/>
                </a:lnTo>
                <a:lnTo>
                  <a:pt x="0" y="21600"/>
                </a:lnTo>
                <a:lnTo>
                  <a:pt x="0" y="12797"/>
                </a:lnTo>
                <a:close/>
              </a:path>
            </a:pathLst>
          </a:custGeom>
          <a:solidFill>
            <a:srgbClr val="CDCDDE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7" name="Shape 332"/>
          <p:cNvSpPr>
            <a:spLocks/>
          </p:cNvSpPr>
          <p:nvPr/>
        </p:nvSpPr>
        <p:spPr bwMode="auto">
          <a:xfrm>
            <a:off x="25400" y="1976438"/>
            <a:ext cx="2439988" cy="2073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12797"/>
                </a:moveTo>
                <a:lnTo>
                  <a:pt x="21600" y="0"/>
                </a:lnTo>
                <a:lnTo>
                  <a:pt x="21600" y="8803"/>
                </a:lnTo>
                <a:lnTo>
                  <a:pt x="0" y="21600"/>
                </a:lnTo>
                <a:lnTo>
                  <a:pt x="0" y="12797"/>
                </a:lnTo>
                <a:close/>
              </a:path>
            </a:pathLst>
          </a:custGeom>
          <a:solidFill>
            <a:srgbClr val="CDCDDE"/>
          </a:solidFill>
          <a:ln w="12700" cap="flat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8" name="Shape 334"/>
          <p:cNvSpPr>
            <a:spLocks noChangeArrowheads="1"/>
          </p:cNvSpPr>
          <p:nvPr/>
        </p:nvSpPr>
        <p:spPr bwMode="auto">
          <a:xfrm>
            <a:off x="25400" y="1735138"/>
            <a:ext cx="2439988" cy="1065212"/>
          </a:xfrm>
          <a:prstGeom prst="rect">
            <a:avLst/>
          </a:prstGeom>
          <a:solidFill>
            <a:srgbClr val="003399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 altLang="it-IT">
              <a:latin typeface="Lato Light"/>
              <a:ea typeface="Lato Light"/>
              <a:cs typeface="Lato Light"/>
            </a:endParaRPr>
          </a:p>
        </p:txBody>
      </p:sp>
      <p:sp>
        <p:nvSpPr>
          <p:cNvPr id="17419" name="Shape 338"/>
          <p:cNvSpPr>
            <a:spLocks noChangeArrowheads="1"/>
          </p:cNvSpPr>
          <p:nvPr/>
        </p:nvSpPr>
        <p:spPr bwMode="auto">
          <a:xfrm>
            <a:off x="25400" y="4668838"/>
            <a:ext cx="2439988" cy="1066800"/>
          </a:xfrm>
          <a:prstGeom prst="rect">
            <a:avLst/>
          </a:prstGeom>
          <a:solidFill>
            <a:srgbClr val="003399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 altLang="it-IT">
              <a:latin typeface="Lato Light"/>
              <a:ea typeface="Lato Light"/>
              <a:cs typeface="Lato Light"/>
            </a:endParaRPr>
          </a:p>
        </p:txBody>
      </p:sp>
      <p:sp>
        <p:nvSpPr>
          <p:cNvPr id="17420" name="Shape 342"/>
          <p:cNvSpPr>
            <a:spLocks noChangeArrowheads="1"/>
          </p:cNvSpPr>
          <p:nvPr/>
        </p:nvSpPr>
        <p:spPr bwMode="auto">
          <a:xfrm>
            <a:off x="25400" y="3211513"/>
            <a:ext cx="2439988" cy="1066800"/>
          </a:xfrm>
          <a:prstGeom prst="rect">
            <a:avLst/>
          </a:prstGeom>
          <a:solidFill>
            <a:srgbClr val="003399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it-IT" altLang="it-IT">
              <a:latin typeface="Lato Light"/>
              <a:ea typeface="Lato Light"/>
              <a:cs typeface="Lato Light"/>
            </a:endParaRPr>
          </a:p>
        </p:txBody>
      </p:sp>
      <p:sp>
        <p:nvSpPr>
          <p:cNvPr id="17421" name="Shape 188"/>
          <p:cNvSpPr>
            <a:spLocks noChangeArrowheads="1"/>
          </p:cNvSpPr>
          <p:nvPr/>
        </p:nvSpPr>
        <p:spPr bwMode="auto">
          <a:xfrm>
            <a:off x="712788" y="1797050"/>
            <a:ext cx="1941512" cy="249238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584200">
              <a:spcBef>
                <a:spcPts val="3000"/>
              </a:spcBef>
            </a:pPr>
            <a:r>
              <a:rPr lang="it-IT" altLang="it-IT" sz="14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Helvetica Neue Light"/>
              </a:rPr>
              <a:t>People</a:t>
            </a:r>
            <a:endParaRPr lang="en-US" altLang="it-IT" sz="1400" b="1">
              <a:solidFill>
                <a:schemeClr val="bg1"/>
              </a:solidFill>
              <a:latin typeface="Helvetica" pitchFamily="34" charset="0"/>
              <a:cs typeface="Helvetica" pitchFamily="34" charset="0"/>
              <a:sym typeface="Helvetica Neue Light"/>
            </a:endParaRPr>
          </a:p>
        </p:txBody>
      </p:sp>
      <p:sp>
        <p:nvSpPr>
          <p:cNvPr id="36" name="Shape 188"/>
          <p:cNvSpPr/>
          <p:nvPr/>
        </p:nvSpPr>
        <p:spPr>
          <a:xfrm>
            <a:off x="704850" y="2057400"/>
            <a:ext cx="1760538" cy="755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 anchor="ctr"/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Population growth and ageing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Economic growth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Consumption patterns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Urbani</a:t>
            </a:r>
            <a:r>
              <a:rPr lang="x-none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s</a:t>
            </a: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ation</a:t>
            </a:r>
          </a:p>
        </p:txBody>
      </p:sp>
      <p:sp>
        <p:nvSpPr>
          <p:cNvPr id="37" name="Freeform 102"/>
          <p:cNvSpPr>
            <a:spLocks noChangeArrowheads="1"/>
          </p:cNvSpPr>
          <p:nvPr/>
        </p:nvSpPr>
        <p:spPr bwMode="auto">
          <a:xfrm>
            <a:off x="193675" y="3565525"/>
            <a:ext cx="309563" cy="30956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3373" tIns="6687" rIns="13373" bIns="6687" anchor="ctr"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17424" name="Shape 188"/>
          <p:cNvSpPr>
            <a:spLocks noChangeArrowheads="1"/>
          </p:cNvSpPr>
          <p:nvPr/>
        </p:nvSpPr>
        <p:spPr bwMode="auto">
          <a:xfrm>
            <a:off x="712788" y="3303588"/>
            <a:ext cx="2119312" cy="2476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584200">
              <a:spcBef>
                <a:spcPts val="3000"/>
              </a:spcBef>
            </a:pPr>
            <a:r>
              <a:rPr lang="it-IT" altLang="it-IT" sz="14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Helvetica Neue Light"/>
              </a:rPr>
              <a:t>Technology</a:t>
            </a:r>
            <a:endParaRPr lang="en-US" altLang="it-IT" sz="1400" b="1">
              <a:solidFill>
                <a:schemeClr val="bg1"/>
              </a:solidFill>
              <a:latin typeface="Helvetica" pitchFamily="34" charset="0"/>
              <a:cs typeface="Helvetica" pitchFamily="34" charset="0"/>
              <a:sym typeface="Helvetica Neue Light"/>
            </a:endParaRPr>
          </a:p>
        </p:txBody>
      </p:sp>
      <p:sp>
        <p:nvSpPr>
          <p:cNvPr id="39" name="Shape 188"/>
          <p:cNvSpPr/>
          <p:nvPr/>
        </p:nvSpPr>
        <p:spPr>
          <a:xfrm>
            <a:off x="704850" y="3551238"/>
            <a:ext cx="1687513" cy="523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 anchor="ctr"/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Tech innovation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Digitali</a:t>
            </a:r>
            <a:r>
              <a:rPr lang="x-none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s</a:t>
            </a: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ation</a:t>
            </a:r>
          </a:p>
        </p:txBody>
      </p:sp>
      <p:sp>
        <p:nvSpPr>
          <p:cNvPr id="17426" name="Shape 188"/>
          <p:cNvSpPr>
            <a:spLocks noChangeArrowheads="1"/>
          </p:cNvSpPr>
          <p:nvPr/>
        </p:nvSpPr>
        <p:spPr bwMode="auto">
          <a:xfrm>
            <a:off x="712788" y="4745038"/>
            <a:ext cx="2119312" cy="24923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0" tIns="0" rIns="0" bIns="0" anchor="ctr"/>
          <a:lstStyle/>
          <a:p>
            <a:pPr defTabSz="584200">
              <a:spcBef>
                <a:spcPts val="3000"/>
              </a:spcBef>
            </a:pPr>
            <a:r>
              <a:rPr lang="it-IT" altLang="it-IT" sz="14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  <a:sym typeface="Helvetica Neue Light"/>
              </a:rPr>
              <a:t>Nature</a:t>
            </a:r>
            <a:endParaRPr lang="en-US" altLang="it-IT" sz="1400" b="1">
              <a:solidFill>
                <a:schemeClr val="bg1"/>
              </a:solidFill>
              <a:latin typeface="Helvetica" pitchFamily="34" charset="0"/>
              <a:cs typeface="Helvetica" pitchFamily="34" charset="0"/>
              <a:sym typeface="Helvetica Neue Light"/>
            </a:endParaRPr>
          </a:p>
        </p:txBody>
      </p:sp>
      <p:sp>
        <p:nvSpPr>
          <p:cNvPr id="41" name="Shape 188"/>
          <p:cNvSpPr/>
          <p:nvPr/>
        </p:nvSpPr>
        <p:spPr>
          <a:xfrm>
            <a:off x="704850" y="4999038"/>
            <a:ext cx="1835150" cy="66198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lIns="0" tIns="0" rIns="0" bIns="0" anchor="ctr"/>
          <a:lstStyle>
            <a:lvl1pPr algn="l" defTabSz="584200">
              <a:lnSpc>
                <a:spcPct val="110000"/>
              </a:lnSpc>
              <a:spcBef>
                <a:spcPts val="3000"/>
              </a:spcBef>
              <a:defRPr sz="2000">
                <a:solidFill>
                  <a:srgbClr val="4C4C4C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Climate change and pollution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Competition on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en-GB" sz="1000" dirty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rPr>
              <a:t>Food waste</a:t>
            </a:r>
          </a:p>
        </p:txBody>
      </p:sp>
      <p:sp>
        <p:nvSpPr>
          <p:cNvPr id="42" name="Freeform 47"/>
          <p:cNvSpPr>
            <a:spLocks noChangeArrowheads="1"/>
          </p:cNvSpPr>
          <p:nvPr/>
        </p:nvSpPr>
        <p:spPr bwMode="auto">
          <a:xfrm>
            <a:off x="196850" y="2128838"/>
            <a:ext cx="357188" cy="314325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16" tIns="45708" rIns="91416" bIns="45708" anchor="ctr"/>
          <a:lstStyle/>
          <a:p>
            <a:pPr>
              <a:defRPr/>
            </a:pPr>
            <a:endParaRPr lang="en-US" sz="9598" dirty="0"/>
          </a:p>
        </p:txBody>
      </p:sp>
      <p:sp>
        <p:nvSpPr>
          <p:cNvPr id="43" name="Freeform 79"/>
          <p:cNvSpPr>
            <a:spLocks noChangeArrowheads="1"/>
          </p:cNvSpPr>
          <p:nvPr/>
        </p:nvSpPr>
        <p:spPr bwMode="auto">
          <a:xfrm>
            <a:off x="198438" y="5000625"/>
            <a:ext cx="369887" cy="373063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91416" tIns="45708" rIns="91416" bIns="45708" anchor="ctr"/>
          <a:lstStyle/>
          <a:p>
            <a:pPr>
              <a:defRPr/>
            </a:pPr>
            <a:endParaRPr lang="en-US" sz="9598" dirty="0"/>
          </a:p>
        </p:txBody>
      </p:sp>
      <p:sp>
        <p:nvSpPr>
          <p:cNvPr id="17430" name="Shape 334"/>
          <p:cNvSpPr>
            <a:spLocks noChangeArrowheads="1"/>
          </p:cNvSpPr>
          <p:nvPr/>
        </p:nvSpPr>
        <p:spPr bwMode="auto">
          <a:xfrm>
            <a:off x="5875338" y="1743075"/>
            <a:ext cx="2803525" cy="4002088"/>
          </a:xfrm>
          <a:prstGeom prst="rect">
            <a:avLst/>
          </a:prstGeom>
          <a:solidFill>
            <a:srgbClr val="003399"/>
          </a:solidFill>
          <a:ln w="12700">
            <a:noFill/>
            <a:miter lim="400000"/>
            <a:headEnd/>
            <a:tailEnd/>
          </a:ln>
        </p:spPr>
        <p:txBody>
          <a:bodyPr lIns="0" tIns="0" rIns="0" bIns="0"/>
          <a:lstStyle/>
          <a:p>
            <a:endParaRPr lang="en-US" sz="1100">
              <a:solidFill>
                <a:schemeClr val="bg1"/>
              </a:solidFill>
            </a:endParaRPr>
          </a:p>
        </p:txBody>
      </p:sp>
      <p:sp>
        <p:nvSpPr>
          <p:cNvPr id="20482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951538" y="1735138"/>
            <a:ext cx="2649537" cy="3565525"/>
          </a:xfrm>
        </p:spPr>
        <p:txBody>
          <a:bodyPr>
            <a:normAutofit lnSpcReduction="10000"/>
          </a:bodyPr>
          <a:lstStyle/>
          <a:p>
            <a:pPr marL="0" indent="0" algn="ctr">
              <a:buFontTx/>
              <a:buNone/>
              <a:defRPr/>
            </a:pPr>
            <a:r>
              <a:rPr lang="x-none" altLang="x-none" sz="1400" b="1" dirty="0">
                <a:solidFill>
                  <a:schemeClr val="bg1"/>
                </a:solidFill>
              </a:rPr>
              <a:t>T</a:t>
            </a:r>
            <a:r>
              <a:rPr lang="fr-BE" altLang="x-none" sz="1400" b="1" dirty="0">
                <a:solidFill>
                  <a:schemeClr val="bg1"/>
                </a:solidFill>
              </a:rPr>
              <a:t>h</a:t>
            </a:r>
            <a:r>
              <a:rPr lang="x-none" altLang="x-none" sz="1400" b="1" dirty="0">
                <a:solidFill>
                  <a:schemeClr val="bg1"/>
                </a:solidFill>
              </a:rPr>
              <a:t>e wa</a:t>
            </a:r>
            <a:r>
              <a:rPr lang="fr-BE" altLang="x-none" sz="1400" b="1" dirty="0">
                <a:solidFill>
                  <a:schemeClr val="bg1"/>
                </a:solidFill>
              </a:rPr>
              <a:t>y</a:t>
            </a:r>
            <a:r>
              <a:rPr lang="x-none" altLang="x-none" sz="1400" b="1" dirty="0">
                <a:solidFill>
                  <a:schemeClr val="bg1"/>
                </a:solidFill>
              </a:rPr>
              <a:t> </a:t>
            </a:r>
            <a:r>
              <a:rPr lang="fr-BE" altLang="x-none" sz="1400" b="1" dirty="0">
                <a:solidFill>
                  <a:schemeClr val="bg1"/>
                </a:solidFill>
              </a:rPr>
              <a:t>f</a:t>
            </a:r>
            <a:r>
              <a:rPr lang="x-none" altLang="x-none" sz="1400" b="1" dirty="0">
                <a:solidFill>
                  <a:schemeClr val="bg1"/>
                </a:solidFill>
              </a:rPr>
              <a:t>o</a:t>
            </a:r>
            <a:r>
              <a:rPr lang="fr-BE" altLang="x-none" sz="1400" b="1" dirty="0">
                <a:solidFill>
                  <a:schemeClr val="bg1"/>
                </a:solidFill>
              </a:rPr>
              <a:t>r</a:t>
            </a:r>
            <a:r>
              <a:rPr lang="x-none" altLang="x-none" sz="1400" b="1" dirty="0">
                <a:solidFill>
                  <a:schemeClr val="bg1"/>
                </a:solidFill>
              </a:rPr>
              <a:t>w</a:t>
            </a:r>
            <a:r>
              <a:rPr lang="fr-BE" altLang="x-none" sz="1400" b="1" dirty="0">
                <a:solidFill>
                  <a:schemeClr val="bg1"/>
                </a:solidFill>
              </a:rPr>
              <a:t>a</a:t>
            </a:r>
            <a:r>
              <a:rPr lang="x-none" altLang="x-none" sz="1400" b="1" dirty="0">
                <a:solidFill>
                  <a:schemeClr val="bg1"/>
                </a:solidFill>
              </a:rPr>
              <a:t>r</a:t>
            </a:r>
            <a:r>
              <a:rPr lang="fr-BE" altLang="x-none" sz="1400" b="1" dirty="0">
                <a:solidFill>
                  <a:schemeClr val="bg1"/>
                </a:solidFill>
              </a:rPr>
              <a:t>d</a:t>
            </a:r>
            <a:endParaRPr lang="x-none" altLang="x-none" sz="1400" b="1" dirty="0">
              <a:solidFill>
                <a:schemeClr val="bg1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x-none" altLang="x-none" sz="1400" b="1" dirty="0">
                <a:solidFill>
                  <a:schemeClr val="bg1"/>
                </a:solidFill>
              </a:rPr>
              <a:t>         </a:t>
            </a:r>
          </a:p>
          <a:p>
            <a:pPr marL="0" indent="0">
              <a:buFontTx/>
              <a:buNone/>
              <a:defRPr/>
            </a:pPr>
            <a:r>
              <a:rPr lang="fr-BE" altLang="x-none" sz="1400" b="1" dirty="0">
                <a:solidFill>
                  <a:schemeClr val="bg1"/>
                </a:solidFill>
              </a:rPr>
              <a:t>Target</a:t>
            </a:r>
            <a:r>
              <a:rPr lang="x-none" altLang="x-none" sz="1400" b="1" dirty="0">
                <a:solidFill>
                  <a:schemeClr val="bg1"/>
                </a:solidFill>
              </a:rPr>
              <a:t> “</a:t>
            </a:r>
            <a:r>
              <a:rPr lang="fr-BE" altLang="x-none" sz="1400" b="1" dirty="0">
                <a:solidFill>
                  <a:schemeClr val="bg1"/>
                </a:solidFill>
              </a:rPr>
              <a:t>S</a:t>
            </a:r>
            <a:r>
              <a:rPr lang="x-none" altLang="x-none" sz="1400" b="1" dirty="0">
                <a:solidFill>
                  <a:schemeClr val="bg1"/>
                </a:solidFill>
              </a:rPr>
              <a:t>u</a:t>
            </a:r>
            <a:r>
              <a:rPr lang="fr-BE" altLang="x-none" sz="1400" b="1" dirty="0">
                <a:solidFill>
                  <a:schemeClr val="bg1"/>
                </a:solidFill>
              </a:rPr>
              <a:t>s</a:t>
            </a:r>
            <a:r>
              <a:rPr lang="x-none" altLang="x-none" sz="1400" b="1" dirty="0">
                <a:solidFill>
                  <a:schemeClr val="bg1"/>
                </a:solidFill>
              </a:rPr>
              <a:t>t</a:t>
            </a:r>
            <a:r>
              <a:rPr lang="fr-BE" altLang="x-none" sz="1400" b="1" dirty="0">
                <a:solidFill>
                  <a:schemeClr val="bg1"/>
                </a:solidFill>
              </a:rPr>
              <a:t>a</a:t>
            </a:r>
            <a:r>
              <a:rPr lang="x-none" altLang="x-none" sz="1400" b="1" dirty="0">
                <a:solidFill>
                  <a:schemeClr val="bg1"/>
                </a:solidFill>
              </a:rPr>
              <a:t>inability for all” </a:t>
            </a:r>
            <a:r>
              <a:rPr lang="fr-BE" altLang="x-none" sz="1400" b="1" dirty="0">
                <a:solidFill>
                  <a:schemeClr val="bg1"/>
                </a:solidFill>
              </a:rPr>
              <a:t>s</a:t>
            </a:r>
            <a:r>
              <a:rPr lang="x-none" altLang="x-none" sz="1400" b="1" dirty="0">
                <a:solidFill>
                  <a:schemeClr val="bg1"/>
                </a:solidFill>
              </a:rPr>
              <a:t>c</a:t>
            </a:r>
            <a:r>
              <a:rPr lang="fr-BE" altLang="x-none" sz="1400" b="1" dirty="0">
                <a:solidFill>
                  <a:schemeClr val="bg1"/>
                </a:solidFill>
              </a:rPr>
              <a:t>e</a:t>
            </a:r>
            <a:r>
              <a:rPr lang="x-none" altLang="x-none" sz="1400" b="1" dirty="0">
                <a:solidFill>
                  <a:schemeClr val="bg1"/>
                </a:solidFill>
              </a:rPr>
              <a:t>n</a:t>
            </a:r>
            <a:r>
              <a:rPr lang="fr-BE" altLang="x-none" sz="1400" b="1" dirty="0">
                <a:solidFill>
                  <a:schemeClr val="bg1"/>
                </a:solidFill>
              </a:rPr>
              <a:t>a</a:t>
            </a:r>
            <a:r>
              <a:rPr lang="x-none" altLang="x-none" sz="1400" b="1" dirty="0">
                <a:solidFill>
                  <a:schemeClr val="bg1"/>
                </a:solidFill>
              </a:rPr>
              <a:t>r</a:t>
            </a:r>
            <a:r>
              <a:rPr lang="fr-BE" altLang="x-none" sz="1400" b="1" dirty="0">
                <a:solidFill>
                  <a:schemeClr val="bg1"/>
                </a:solidFill>
              </a:rPr>
              <a:t>i</a:t>
            </a:r>
            <a:r>
              <a:rPr lang="x-none" altLang="x-none" sz="1400" b="1" dirty="0">
                <a:solidFill>
                  <a:schemeClr val="bg1"/>
                </a:solidFill>
              </a:rPr>
              <a:t>o  and commit to:</a:t>
            </a:r>
          </a:p>
          <a:p>
            <a:pPr>
              <a:defRPr/>
            </a:pPr>
            <a:r>
              <a:rPr lang="x-none" altLang="x-none" sz="1400" b="1" dirty="0">
                <a:solidFill>
                  <a:schemeClr val="bg1"/>
                </a:solidFill>
              </a:rPr>
              <a:t>s</a:t>
            </a:r>
            <a:r>
              <a:rPr lang="fr-BE" altLang="x-none" sz="1400" b="1" dirty="0">
                <a:solidFill>
                  <a:schemeClr val="bg1"/>
                </a:solidFill>
              </a:rPr>
              <a:t>t</a:t>
            </a:r>
            <a:r>
              <a:rPr lang="x-none" altLang="x-none" sz="1400" b="1" dirty="0">
                <a:solidFill>
                  <a:schemeClr val="bg1"/>
                </a:solidFill>
              </a:rPr>
              <a:t>r</a:t>
            </a:r>
            <a:r>
              <a:rPr lang="fr-BE" altLang="x-none" sz="1400" b="1" dirty="0">
                <a:solidFill>
                  <a:schemeClr val="bg1"/>
                </a:solidFill>
              </a:rPr>
              <a:t>o</a:t>
            </a:r>
            <a:r>
              <a:rPr lang="x-none" altLang="x-none" sz="1400" b="1" dirty="0">
                <a:solidFill>
                  <a:schemeClr val="bg1"/>
                </a:solidFill>
              </a:rPr>
              <a:t>n</a:t>
            </a:r>
            <a:r>
              <a:rPr lang="fr-BE" altLang="x-none" sz="1400" b="1" dirty="0">
                <a:solidFill>
                  <a:schemeClr val="bg1"/>
                </a:solidFill>
              </a:rPr>
              <a:t>g</a:t>
            </a:r>
            <a:r>
              <a:rPr lang="x-none" altLang="x-none" sz="1400" b="1" dirty="0">
                <a:solidFill>
                  <a:schemeClr val="bg1"/>
                </a:solidFill>
              </a:rPr>
              <a:t> environmental protection actions </a:t>
            </a:r>
          </a:p>
          <a:p>
            <a:pPr>
              <a:defRPr/>
            </a:pPr>
            <a:r>
              <a:rPr lang="en-GB" altLang="x-none" sz="1400" b="1" dirty="0">
                <a:solidFill>
                  <a:schemeClr val="bg1"/>
                </a:solidFill>
              </a:rPr>
              <a:t>major improvements in food production practices</a:t>
            </a:r>
            <a:r>
              <a:rPr lang="x-none" altLang="x-none" sz="1400" b="1" dirty="0">
                <a:solidFill>
                  <a:schemeClr val="bg1"/>
                </a:solidFill>
              </a:rPr>
              <a:t> </a:t>
            </a:r>
            <a:r>
              <a:rPr lang="fr-BE" altLang="x-none" sz="1400" b="1" dirty="0">
                <a:solidFill>
                  <a:schemeClr val="bg1"/>
                </a:solidFill>
              </a:rPr>
              <a:t>v</a:t>
            </a:r>
            <a:r>
              <a:rPr lang="x-none" altLang="x-none" sz="1400" b="1" dirty="0" err="1">
                <a:solidFill>
                  <a:schemeClr val="bg1"/>
                </a:solidFill>
              </a:rPr>
              <a:t>i</a:t>
            </a:r>
            <a:r>
              <a:rPr lang="fr-BE" altLang="x-none" sz="1400" b="1" dirty="0">
                <a:solidFill>
                  <a:schemeClr val="bg1"/>
                </a:solidFill>
              </a:rPr>
              <a:t>a</a:t>
            </a:r>
            <a:r>
              <a:rPr lang="x-none" altLang="x-none" sz="1400" b="1" dirty="0">
                <a:solidFill>
                  <a:schemeClr val="bg1"/>
                </a:solidFill>
              </a:rPr>
              <a:t> </a:t>
            </a:r>
            <a:r>
              <a:rPr lang="fr-BE" altLang="x-none" sz="1400" b="1" dirty="0">
                <a:solidFill>
                  <a:schemeClr val="bg1"/>
                </a:solidFill>
              </a:rPr>
              <a:t>t</a:t>
            </a:r>
            <a:r>
              <a:rPr lang="x-none" altLang="x-none" sz="1400" b="1" dirty="0">
                <a:solidFill>
                  <a:schemeClr val="bg1"/>
                </a:solidFill>
              </a:rPr>
              <a:t>e</a:t>
            </a:r>
            <a:r>
              <a:rPr lang="fr-BE" altLang="x-none" sz="1400" b="1" dirty="0">
                <a:solidFill>
                  <a:schemeClr val="bg1"/>
                </a:solidFill>
              </a:rPr>
              <a:t>c</a:t>
            </a:r>
            <a:r>
              <a:rPr lang="x-none" altLang="x-none" sz="1400" b="1" dirty="0">
                <a:solidFill>
                  <a:schemeClr val="bg1"/>
                </a:solidFill>
              </a:rPr>
              <a:t>h</a:t>
            </a:r>
            <a:r>
              <a:rPr lang="fr-BE" altLang="x-none" sz="1400" b="1" dirty="0">
                <a:solidFill>
                  <a:schemeClr val="bg1"/>
                </a:solidFill>
              </a:rPr>
              <a:t>n</a:t>
            </a:r>
            <a:r>
              <a:rPr lang="x-none" altLang="x-none" sz="1400" b="1" dirty="0">
                <a:solidFill>
                  <a:schemeClr val="bg1"/>
                </a:solidFill>
              </a:rPr>
              <a:t>o</a:t>
            </a:r>
            <a:r>
              <a:rPr lang="fr-BE" altLang="x-none" sz="1400" b="1" dirty="0">
                <a:solidFill>
                  <a:schemeClr val="bg1"/>
                </a:solidFill>
              </a:rPr>
              <a:t>l</a:t>
            </a:r>
            <a:r>
              <a:rPr lang="x-none" altLang="x-none" sz="1400" b="1" dirty="0">
                <a:solidFill>
                  <a:schemeClr val="bg1"/>
                </a:solidFill>
              </a:rPr>
              <a:t>o</a:t>
            </a:r>
            <a:r>
              <a:rPr lang="fr-BE" altLang="x-none" sz="1400" b="1" dirty="0">
                <a:solidFill>
                  <a:schemeClr val="bg1"/>
                </a:solidFill>
              </a:rPr>
              <a:t>g</a:t>
            </a:r>
            <a:r>
              <a:rPr lang="x-none" altLang="x-none" sz="1400" b="1" dirty="0">
                <a:solidFill>
                  <a:schemeClr val="bg1"/>
                </a:solidFill>
              </a:rPr>
              <a:t>y </a:t>
            </a:r>
          </a:p>
          <a:p>
            <a:pPr>
              <a:defRPr/>
            </a:pPr>
            <a:r>
              <a:rPr lang="en-GB" altLang="x-none" sz="1400" b="1" dirty="0">
                <a:solidFill>
                  <a:schemeClr val="bg1"/>
                </a:solidFill>
              </a:rPr>
              <a:t>healthy dietary patterns </a:t>
            </a:r>
            <a:endParaRPr lang="x-none" altLang="x-none" sz="14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x-none" altLang="x-none" sz="14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endParaRPr lang="x-none" altLang="x-none" sz="1400" b="1" dirty="0">
              <a:solidFill>
                <a:schemeClr val="bg1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fr-BE" altLang="x-none" sz="1400" b="1" dirty="0">
                <a:solidFill>
                  <a:schemeClr val="bg1"/>
                </a:solidFill>
              </a:rPr>
              <a:t>N</a:t>
            </a:r>
            <a:r>
              <a:rPr lang="x-none" altLang="x-none" sz="1400" b="1" dirty="0">
                <a:solidFill>
                  <a:schemeClr val="bg1"/>
                </a:solidFill>
              </a:rPr>
              <a:t>o </a:t>
            </a:r>
            <a:r>
              <a:rPr lang="fr-BE" altLang="x-none" sz="1400" b="1" dirty="0">
                <a:solidFill>
                  <a:schemeClr val="bg1"/>
                </a:solidFill>
              </a:rPr>
              <a:t>n</a:t>
            </a:r>
            <a:r>
              <a:rPr lang="x-none" altLang="x-none" sz="1400" b="1" dirty="0">
                <a:solidFill>
                  <a:schemeClr val="bg1"/>
                </a:solidFill>
              </a:rPr>
              <a:t>e</a:t>
            </a:r>
            <a:r>
              <a:rPr lang="fr-BE" altLang="x-none" sz="1400" b="1" dirty="0">
                <a:solidFill>
                  <a:schemeClr val="bg1"/>
                </a:solidFill>
              </a:rPr>
              <a:t>e</a:t>
            </a:r>
            <a:r>
              <a:rPr lang="x-none" altLang="x-none" sz="1400" b="1" dirty="0">
                <a:solidFill>
                  <a:schemeClr val="bg1"/>
                </a:solidFill>
              </a:rPr>
              <a:t>d for </a:t>
            </a:r>
            <a:r>
              <a:rPr lang="en-GB" altLang="x-none" sz="1400" b="1" dirty="0">
                <a:solidFill>
                  <a:schemeClr val="bg1"/>
                </a:solidFill>
              </a:rPr>
              <a:t>increase </a:t>
            </a:r>
            <a:r>
              <a:rPr lang="x-none" altLang="x-none" sz="1400" b="1" dirty="0" err="1">
                <a:solidFill>
                  <a:schemeClr val="bg1"/>
                </a:solidFill>
              </a:rPr>
              <a:t>i</a:t>
            </a:r>
            <a:r>
              <a:rPr lang="fr-BE" altLang="x-none" sz="1400" b="1" dirty="0">
                <a:solidFill>
                  <a:schemeClr val="bg1"/>
                </a:solidFill>
              </a:rPr>
              <a:t>n</a:t>
            </a:r>
            <a:r>
              <a:rPr lang="x-none" altLang="x-none" sz="1400" b="1" dirty="0">
                <a:solidFill>
                  <a:schemeClr val="bg1"/>
                </a:solidFill>
              </a:rPr>
              <a:t> </a:t>
            </a:r>
            <a:r>
              <a:rPr lang="en-GB" altLang="x-none" sz="1400" b="1" dirty="0">
                <a:solidFill>
                  <a:schemeClr val="bg1"/>
                </a:solidFill>
              </a:rPr>
              <a:t>agricultural production by 50% </a:t>
            </a:r>
            <a:r>
              <a:rPr lang="en-GB" altLang="x-none" sz="1400" dirty="0">
                <a:solidFill>
                  <a:schemeClr val="bg1"/>
                </a:solidFill>
              </a:rPr>
              <a:t>in order to meet the SDG targets</a:t>
            </a:r>
            <a:r>
              <a:rPr lang="x-none" altLang="x-none" sz="1400" dirty="0">
                <a:solidFill>
                  <a:schemeClr val="bg1"/>
                </a:solidFill>
              </a:rPr>
              <a:t>.</a:t>
            </a:r>
            <a:r>
              <a:rPr lang="en-GB" altLang="x-none" sz="1400" dirty="0">
                <a:solidFill>
                  <a:schemeClr val="bg1"/>
                </a:solidFill>
              </a:rPr>
              <a:t> </a:t>
            </a:r>
            <a:endParaRPr lang="x-none" altLang="x-none" sz="1400" dirty="0">
              <a:solidFill>
                <a:schemeClr val="bg1"/>
              </a:solidFill>
            </a:endParaRPr>
          </a:p>
        </p:txBody>
      </p:sp>
      <p:sp>
        <p:nvSpPr>
          <p:cNvPr id="45" name="Arrow: Down 44"/>
          <p:cNvSpPr/>
          <p:nvPr/>
        </p:nvSpPr>
        <p:spPr>
          <a:xfrm>
            <a:off x="6934200" y="3962400"/>
            <a:ext cx="463550" cy="431800"/>
          </a:xfrm>
          <a:prstGeom prst="downArrow">
            <a:avLst/>
          </a:prstGeom>
          <a:solidFill>
            <a:srgbClr val="CDCDD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/>
      <p:bldP spid="36" grpId="0"/>
      <p:bldP spid="39" grpId="0"/>
      <p:bldP spid="41" grpId="0"/>
      <p:bldP spid="17430" grpId="0" animBg="1"/>
      <p:bldP spid="204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5943600"/>
            <a:ext cx="5334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amorina@ubt.edu.al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 descr="Thank You Innovative Thank You Images Hd - 1920x1200 - Download HD  Wallpaper - WallpaperT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-1"/>
            <a:ext cx="6629400" cy="3082867"/>
          </a:xfrm>
          <a:prstGeom prst="rect">
            <a:avLst/>
          </a:prstGeom>
          <a:noFill/>
        </p:spPr>
      </p:pic>
      <p:pic>
        <p:nvPicPr>
          <p:cNvPr id="4" name="Picture 2" descr="Marico Innovation Foundation - MIF wishes everyone a very Happy New Year! |  Fac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048000"/>
            <a:ext cx="6912991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Partnership and the Future of Agricultural System</a:t>
            </a:r>
            <a:endParaRPr lang="en-US" sz="36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3733800"/>
            <a:ext cx="4419600" cy="2286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Innovative technology and </a:t>
            </a:r>
          </a:p>
          <a:p>
            <a:pPr>
              <a:buNone/>
            </a:pP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partnership will enable safe </a:t>
            </a:r>
            <a:endParaRPr lang="en-US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nd sustainable 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systems 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for </a:t>
            </a:r>
          </a:p>
          <a:p>
            <a:pPr>
              <a:buNone/>
            </a:pP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t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he 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p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roduction of  nutritional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endParaRPr lang="en-US" sz="23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affordable 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safer food</a:t>
            </a:r>
            <a:r>
              <a:rPr lang="en-US" sz="23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3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38600" y="1600200"/>
            <a:ext cx="4800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According to FAO, 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 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lang="en-US" altLang="x-none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circonstances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2050 the </a:t>
            </a:r>
            <a:r>
              <a:rPr kumimoji="0" lang="en-GB" altLang="x-non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agri</a:t>
            </a: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-food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sector  will have to generate 50% more</a:t>
            </a:r>
            <a:r>
              <a:rPr kumimoji="0" lang="en-GB" altLang="x-none" sz="3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fr-BE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r>
              <a:rPr kumimoji="0" lang="x-none" altLang="x-none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feed to be able to meet the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altLang="x-none" sz="3200" b="1" dirty="0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kumimoji="0" lang="en-GB" altLang="x-none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ncreased</a:t>
            </a:r>
            <a:r>
              <a:rPr kumimoji="0" lang="en-GB" altLang="x-none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demand for food.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 descr="WWF - Innovation competitions delivering sustainable impact | Crowdic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3481216" cy="2286000"/>
          </a:xfrm>
          <a:prstGeom prst="rect">
            <a:avLst/>
          </a:prstGeom>
          <a:noFill/>
        </p:spPr>
      </p:pic>
      <p:pic>
        <p:nvPicPr>
          <p:cNvPr id="7" name="Picture 2" descr="Better understanding molecular interactions is crucial to biomimicry ” -  Plastics le M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4038600"/>
            <a:ext cx="3551917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Food and Agricultural System are facing an unprecedented confluence of changes 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3733800" cy="1371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en-US" sz="2100" b="1" u="sng" dirty="0" smtClean="0">
                <a:solidFill>
                  <a:schemeClr val="bg2">
                    <a:lumMod val="10000"/>
                  </a:schemeClr>
                </a:solidFill>
              </a:rPr>
              <a:t>Rising in population</a:t>
            </a:r>
          </a:p>
          <a:p>
            <a:pPr>
              <a:buNone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1980 – 4.4 Billion</a:t>
            </a:r>
          </a:p>
          <a:p>
            <a:pPr>
              <a:buNone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2020 – 7.8 Billion</a:t>
            </a:r>
          </a:p>
          <a:p>
            <a:pPr>
              <a:buNone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2050 – 9.7 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Billion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1447800"/>
            <a:ext cx="4953000" cy="259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en-US" sz="1900" b="1" u="sng" dirty="0" smtClean="0">
                <a:solidFill>
                  <a:schemeClr val="bg2">
                    <a:lumMod val="10000"/>
                  </a:schemeClr>
                </a:solidFill>
              </a:rPr>
              <a:t>Climate changing and intensification of natural hazards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kumimoji="0" lang="en-US" sz="19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Planting</a:t>
            </a:r>
            <a:r>
              <a:rPr kumimoji="0" lang="en-US" sz="19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zone shifting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1900" baseline="0" dirty="0" smtClean="0">
                <a:solidFill>
                  <a:schemeClr val="bg2">
                    <a:lumMod val="10000"/>
                  </a:schemeClr>
                </a:solidFill>
              </a:rPr>
              <a:t>Increase</a:t>
            </a: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 in extreme weather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Insect range expansion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Crop disease increases</a:t>
            </a:r>
          </a:p>
          <a:p>
            <a:pPr marL="914400" lvl="1" indent="-457200">
              <a:spcBef>
                <a:spcPct val="20000"/>
              </a:spcBef>
              <a:buFont typeface="+mj-lt"/>
              <a:buAutoNum type="arabicPeriod"/>
            </a:pPr>
            <a:r>
              <a:rPr lang="en-US" sz="1900" dirty="0" smtClean="0">
                <a:solidFill>
                  <a:schemeClr val="bg2">
                    <a:lumMod val="10000"/>
                  </a:schemeClr>
                </a:solidFill>
              </a:rPr>
              <a:t>Impact on water availability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29200" y="3886200"/>
            <a:ext cx="3352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Declining</a:t>
            </a:r>
            <a:r>
              <a:rPr kumimoji="0" lang="en-US" sz="2100" b="1" i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arable 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1970 – 0.38 ha/person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 – 0.23 ha/person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2050 – 0.15 ha/person</a:t>
            </a:r>
            <a:endParaRPr kumimoji="0" lang="en-US" sz="2100" b="0" i="0" u="none" strike="noStrike" kern="1200" cap="none" spc="0" normalizeH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343400" y="5486400"/>
            <a:ext cx="4267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loss and</a:t>
            </a:r>
            <a:r>
              <a:rPr kumimoji="0" lang="en-US" sz="2100" b="1" i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waste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- FAO estimated that 1/3 of all food produced globally is lost or goes to waste</a:t>
            </a:r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</a:rPr>
              <a:t>. 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18" name="Picture 2" descr="MicroMasters® Chemistry and Technology for Sustainability - W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338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stainable Development Goals | Hilton Found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681" y="1447800"/>
            <a:ext cx="8759395" cy="518160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A new ambitions and innovative world vision</a:t>
            </a:r>
            <a:b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17 goals to transform our world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Resource productivity improvements that help meet the future’s needs</a:t>
            </a:r>
            <a:endParaRPr 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3505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Achieving resource productivity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Improvements would off-set the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increase in land demand and water 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demand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Increasing yields on large/small scale farms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Reducing food waste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Reducing land degradation</a:t>
            </a:r>
          </a:p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chemeClr val="bg2">
                    <a:lumMod val="10000"/>
                  </a:schemeClr>
                </a:solidFill>
              </a:rPr>
              <a:t>Improving irrigation techniques</a:t>
            </a:r>
            <a:endParaRPr lang="en-US" sz="2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0" y="1600201"/>
            <a:ext cx="4114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Adoption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technology innovation leads to increase in  crop yields. Key drivers: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000" b="1" baseline="0" dirty="0" smtClean="0">
                <a:solidFill>
                  <a:schemeClr val="bg2">
                    <a:lumMod val="10000"/>
                  </a:schemeClr>
                </a:solidFill>
              </a:rPr>
              <a:t>Improved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</a:rPr>
              <a:t>germplasm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 breeding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Better  farm equipment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Optimized nutrient usage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Better  water management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Crop protection products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</a:rPr>
              <a:t>Adoption of biotechnology traits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5181600"/>
            <a:ext cx="82296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 of  </a:t>
            </a:r>
            <a:r>
              <a:rPr kumimoji="0" lang="en-US" sz="3200" b="1" i="1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biotechnology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crop production brings 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safe and delivers yield, economic and environmental benefits by using fewer pesticides, lower greenhouse gas emissions, increased yields, improved soil quality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</a:rPr>
              <a:t>Management of Food Lost and Waste</a:t>
            </a:r>
            <a:endParaRPr lang="en-US" sz="3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486400"/>
            <a:ext cx="8458200" cy="1066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Food loss and waste is a significant issue up and down the value chain. Emerging technology innovations are stepping up to meet the challenge. 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3048000"/>
            <a:ext cx="4114800" cy="20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Think of the natural resources we would</a:t>
            </a:r>
            <a:r>
              <a:rPr kumimoji="0" lang="en-US" sz="2200" b="1" i="1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save – water, land, energy – if  food production is more efficient.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”- John Kerry, US Secretary of State.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3716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Environmental impact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More food reaches landfill and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incinerates than any other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waste, according to estimates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from USEPA.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</a:t>
            </a: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waste is the third largest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producer of methane gas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behind China and USA,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making it an important </a:t>
            </a: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10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contributor  to global warming. </a:t>
            </a:r>
            <a:endParaRPr kumimoji="0" lang="en-US" sz="210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17 Ways to Recycle Content and Triple Its Lifespan - Business 2 Commun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066800"/>
            <a:ext cx="2223369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Innovation addresses weak links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3434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There are 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opportunity </a:t>
            </a:r>
            <a:r>
              <a:rPr lang="en-US" sz="2100" dirty="0" smtClean="0">
                <a:solidFill>
                  <a:schemeClr val="bg2">
                    <a:lumMod val="10000"/>
                  </a:schemeClr>
                </a:solidFill>
              </a:rPr>
              <a:t>to take a more system based approach to cut food waste throughout the entire food chain from farm level right through to the dining table.</a:t>
            </a:r>
          </a:p>
          <a:p>
            <a:pPr>
              <a:buNone/>
            </a:pPr>
            <a:endParaRPr lang="en-US" sz="21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32004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100" b="1" dirty="0" smtClean="0">
                <a:solidFill>
                  <a:schemeClr val="bg2">
                    <a:lumMod val="10000"/>
                  </a:schemeClr>
                </a:solidFill>
              </a:rPr>
              <a:t>Moving up the supply chain innovators are also focusing their efforts on how waste from the production process can be brought back into a circular economy model.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19600" y="4495800"/>
            <a:ext cx="43434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“Waste bio engineering is a model that can be applied to other food supply chains. It takes the finding of technological chemical solutions to valorize waste streams</a:t>
            </a:r>
            <a:r>
              <a:rPr lang="en-US" sz="3400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Emerging Technology Trends in Agriculture | by shane bond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90599"/>
            <a:ext cx="3276600" cy="2221535"/>
          </a:xfrm>
          <a:prstGeom prst="rect">
            <a:avLst/>
          </a:prstGeom>
          <a:noFill/>
        </p:spPr>
      </p:pic>
      <p:pic>
        <p:nvPicPr>
          <p:cNvPr id="5126" name="Picture 6" descr="Food value chain in the EU – How to improve it and strengthen the  bargaining power of farmers – Research4Committe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267200"/>
            <a:ext cx="3505200" cy="243264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</a:rPr>
              <a:t>Strategies on innovation for sustainable food and agricultural system</a:t>
            </a:r>
            <a:endParaRPr lang="en-US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048000" cy="2133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</a:rPr>
              <a:t>Enabling environment at different levels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 algn="ctr">
              <a:buNone/>
            </a:pP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Local, National and Global</a:t>
            </a:r>
            <a:endParaRPr lang="en-US" sz="3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724400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R&amp;D – Science, Technology and Innovation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Investment and Financing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Policies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Incentives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baseline="0" dirty="0" smtClean="0">
                <a:solidFill>
                  <a:schemeClr val="bg2">
                    <a:lumMod val="10000"/>
                  </a:schemeClr>
                </a:solidFill>
              </a:rPr>
              <a:t>Governance</a:t>
            </a:r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</a:rPr>
              <a:t> and Institution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Sustainable Agriculture is the Best Way to Feed the World, Studies Find -  Organic Author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219200"/>
            <a:ext cx="513707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83613" cy="1143000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Global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s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h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e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f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f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o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d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n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d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g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en-US" sz="3000" b="1" dirty="0" err="1" smtClean="0">
                <a:solidFill>
                  <a:schemeClr val="bg2">
                    <a:lumMod val="10000"/>
                  </a:schemeClr>
                </a:solidFill>
              </a:rPr>
              <a:t>i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c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l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a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l 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y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e</a:t>
            </a:r>
            <a:r>
              <a:rPr lang="en-US" sz="3000" b="1" dirty="0" smtClean="0">
                <a:solidFill>
                  <a:schemeClr val="bg2">
                    <a:lumMod val="10000"/>
                  </a:schemeClr>
                </a:solidFill>
              </a:rPr>
              <a:t>m</a:t>
            </a:r>
            <a:r>
              <a:rPr lang="fr-BE" sz="3000" b="1" dirty="0" smtClean="0">
                <a:solidFill>
                  <a:schemeClr val="bg2">
                    <a:lumMod val="10000"/>
                  </a:schemeClr>
                </a:solidFill>
              </a:rPr>
              <a:t>s</a:t>
            </a:r>
            <a:endParaRPr lang="en-GB" sz="30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245" name="Slide Number Placeholder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4B7C59F8-A2DA-4607-B927-E98692A57405}" type="slidenum">
              <a:rPr lang="en-GB" altLang="en-US"/>
              <a:pPr/>
              <a:t>9</a:t>
            </a:fld>
            <a:endParaRPr lang="en-GB" altLang="en-US"/>
          </a:p>
        </p:txBody>
      </p:sp>
      <p:graphicFrame>
        <p:nvGraphicFramePr>
          <p:cNvPr id="9" name="Diagram 8"/>
          <p:cNvGraphicFramePr/>
          <p:nvPr/>
        </p:nvGraphicFramePr>
        <p:xfrm>
          <a:off x="97429" y="1844824"/>
          <a:ext cx="6095410" cy="446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: Rounded Corners 9"/>
          <p:cNvSpPr/>
          <p:nvPr/>
        </p:nvSpPr>
        <p:spPr>
          <a:xfrm>
            <a:off x="6516688" y="1957388"/>
            <a:ext cx="2519362" cy="4424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endParaRPr lang="x-none" sz="1600" b="1" dirty="0"/>
          </a:p>
          <a:p>
            <a:pPr algn="ctr">
              <a:defRPr/>
            </a:pPr>
            <a:r>
              <a:rPr lang="x-none" sz="1600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fr-BE" sz="1600" b="1" dirty="0">
                <a:solidFill>
                  <a:schemeClr val="accent1">
                    <a:lumMod val="50000"/>
                  </a:schemeClr>
                </a:solidFill>
              </a:rPr>
              <a:t>GREAT FOOD TRANSFORMATION</a:t>
            </a:r>
            <a:r>
              <a:rPr lang="x-none" sz="1600" b="1" dirty="0">
                <a:solidFill>
                  <a:schemeClr val="accent1">
                    <a:lumMod val="50000"/>
                  </a:schemeClr>
                </a:solidFill>
              </a:rPr>
              <a:t>” </a:t>
            </a:r>
            <a:endParaRPr lang="en-GB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48" name="TextBox 5"/>
          <p:cNvSpPr txBox="1">
            <a:spLocks noChangeArrowheads="1"/>
          </p:cNvSpPr>
          <p:nvPr/>
        </p:nvSpPr>
        <p:spPr bwMode="auto">
          <a:xfrm>
            <a:off x="6796088" y="2430463"/>
            <a:ext cx="196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chemeClr val="bg2"/>
                </a:solidFill>
              </a:rPr>
              <a:t>Food security</a:t>
            </a:r>
          </a:p>
          <a:p>
            <a:endParaRPr lang="en-GB"/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6796088" y="4984750"/>
            <a:ext cx="1960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</a:rPr>
              <a:t>Sustainability</a:t>
            </a:r>
          </a:p>
          <a:p>
            <a:endParaRPr lang="en-GB"/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6589713" y="3589338"/>
            <a:ext cx="23749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2"/>
                </a:solidFill>
              </a:rPr>
              <a:t>Food safety and health</a:t>
            </a:r>
          </a:p>
          <a:p>
            <a:endParaRPr lang="en-GB"/>
          </a:p>
        </p:txBody>
      </p:sp>
      <p:sp>
        <p:nvSpPr>
          <p:cNvPr id="3" name="Left Brace 2"/>
          <p:cNvSpPr/>
          <p:nvPr/>
        </p:nvSpPr>
        <p:spPr>
          <a:xfrm>
            <a:off x="6138863" y="1924050"/>
            <a:ext cx="454025" cy="4383088"/>
          </a:xfrm>
          <a:prstGeom prst="leftBrace">
            <a:avLst/>
          </a:prstGeom>
          <a:ln w="28575">
            <a:solidFill>
              <a:srgbClr val="5F5F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805</Words>
  <Application>Microsoft Office PowerPoint</Application>
  <PresentationFormat>On-screen Show (4:3)</PresentationFormat>
  <Paragraphs>129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INNOVATIVE TECHNOLOGY  FOR SAFE  AND SUSTAINABLE AGRICULTURAL SYSTEM</vt:lpstr>
      <vt:lpstr>Partnership and the Future of Agricultural System</vt:lpstr>
      <vt:lpstr>Food and Agricultural System are facing an unprecedented confluence of changes  </vt:lpstr>
      <vt:lpstr>A new ambitions and innovative world vision 17 goals to transform our world</vt:lpstr>
      <vt:lpstr>Resource productivity improvements that help meet the future’s needs</vt:lpstr>
      <vt:lpstr>Management of Food Lost and Waste</vt:lpstr>
      <vt:lpstr>Innovation addresses weak links</vt:lpstr>
      <vt:lpstr>Strategies on innovation for sustainable food and agricultural system</vt:lpstr>
      <vt:lpstr>Global challenges for the future of food and agricultural systems</vt:lpstr>
      <vt:lpstr>Slide 10</vt:lpstr>
      <vt:lpstr>amorina@ubt.edu.al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INNOVATIVE TECHNOLOGY FOR A SAFE AND SUSTAINABLE AGRICULTURAL SYSTEM</dc:title>
  <dc:creator>user</dc:creator>
  <cp:lastModifiedBy>user</cp:lastModifiedBy>
  <cp:revision>5</cp:revision>
  <dcterms:created xsi:type="dcterms:W3CDTF">2020-12-24T10:01:10Z</dcterms:created>
  <dcterms:modified xsi:type="dcterms:W3CDTF">2020-12-27T20:13:44Z</dcterms:modified>
</cp:coreProperties>
</file>