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62" r:id="rId6"/>
    <p:sldId id="259" r:id="rId7"/>
    <p:sldId id="263" r:id="rId8"/>
    <p:sldId id="260" r:id="rId9"/>
  </p:sldIdLst>
  <p:sldSz cx="13004800" cy="9753600"/>
  <p:notesSz cx="6858000" cy="9144000"/>
  <p:defaultTextStyle>
    <a:lvl1pPr algn="ctr" defTabSz="584200">
      <a:defRPr sz="4200">
        <a:latin typeface="+mn-lt"/>
        <a:ea typeface="+mn-ea"/>
        <a:cs typeface="+mn-cs"/>
        <a:sym typeface="Gill Sans"/>
      </a:defRPr>
    </a:lvl1pPr>
    <a:lvl2pPr indent="342900" algn="ctr" defTabSz="584200">
      <a:defRPr sz="4200">
        <a:latin typeface="+mn-lt"/>
        <a:ea typeface="+mn-ea"/>
        <a:cs typeface="+mn-cs"/>
        <a:sym typeface="Gill Sans"/>
      </a:defRPr>
    </a:lvl2pPr>
    <a:lvl3pPr indent="685800" algn="ctr" defTabSz="584200">
      <a:defRPr sz="4200">
        <a:latin typeface="+mn-lt"/>
        <a:ea typeface="+mn-ea"/>
        <a:cs typeface="+mn-cs"/>
        <a:sym typeface="Gill Sans"/>
      </a:defRPr>
    </a:lvl3pPr>
    <a:lvl4pPr indent="1028700" algn="ctr" defTabSz="584200">
      <a:defRPr sz="4200">
        <a:latin typeface="+mn-lt"/>
        <a:ea typeface="+mn-ea"/>
        <a:cs typeface="+mn-cs"/>
        <a:sym typeface="Gill Sans"/>
      </a:defRPr>
    </a:lvl4pPr>
    <a:lvl5pPr indent="1371600" algn="ctr" defTabSz="584200">
      <a:defRPr sz="4200">
        <a:latin typeface="+mn-lt"/>
        <a:ea typeface="+mn-ea"/>
        <a:cs typeface="+mn-cs"/>
        <a:sym typeface="Gill Sans"/>
      </a:defRPr>
    </a:lvl5pPr>
    <a:lvl6pPr indent="1714500" algn="ctr" defTabSz="584200">
      <a:defRPr sz="4200">
        <a:latin typeface="+mn-lt"/>
        <a:ea typeface="+mn-ea"/>
        <a:cs typeface="+mn-cs"/>
        <a:sym typeface="Gill Sans"/>
      </a:defRPr>
    </a:lvl6pPr>
    <a:lvl7pPr indent="2057400" algn="ctr" defTabSz="584200">
      <a:defRPr sz="4200">
        <a:latin typeface="+mn-lt"/>
        <a:ea typeface="+mn-ea"/>
        <a:cs typeface="+mn-cs"/>
        <a:sym typeface="Gill Sans"/>
      </a:defRPr>
    </a:lvl7pPr>
    <a:lvl8pPr indent="2400300" algn="ctr" defTabSz="584200">
      <a:defRPr sz="4200">
        <a:latin typeface="+mn-lt"/>
        <a:ea typeface="+mn-ea"/>
        <a:cs typeface="+mn-cs"/>
        <a:sym typeface="Gill Sans"/>
      </a:defRPr>
    </a:lvl8pPr>
    <a:lvl9pPr indent="2743200" algn="ctr" defTabSz="584200">
      <a:defRPr sz="4200">
        <a:latin typeface="+mn-lt"/>
        <a:ea typeface="+mn-ea"/>
        <a:cs typeface="+mn-cs"/>
        <a:sym typeface="Gill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7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38777414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sz="1800"/>
            </a:pPr>
            <a:r>
              <a:rPr sz="8400"/>
              <a:t>Text názvu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 lvl="0">
              <a:defRPr sz="1800"/>
            </a:pPr>
            <a:r>
              <a:rPr sz="3600"/>
              <a:t>Text úrovně 1</a:t>
            </a:r>
          </a:p>
          <a:p>
            <a:pPr lvl="1">
              <a:defRPr sz="1800"/>
            </a:pPr>
            <a:r>
              <a:rPr sz="3600"/>
              <a:t>Text úrovně 2</a:t>
            </a:r>
          </a:p>
          <a:p>
            <a:pPr lvl="2">
              <a:defRPr sz="1800"/>
            </a:pPr>
            <a:r>
              <a:rPr sz="3600"/>
              <a:t>Text úrovně 3</a:t>
            </a:r>
          </a:p>
          <a:p>
            <a:pPr lvl="3">
              <a:defRPr sz="1800"/>
            </a:pPr>
            <a:r>
              <a:rPr sz="3600"/>
              <a:t>Text úrovně 4</a:t>
            </a:r>
          </a:p>
          <a:p>
            <a:pPr lvl="4">
              <a:defRPr sz="1800"/>
            </a:pPr>
            <a:r>
              <a:rPr sz="3600"/>
              <a:t>Text úrovně 5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000"/>
            </a:lvl1pPr>
          </a:lstStyle>
          <a:p>
            <a:pPr lvl="0">
              <a:defRPr sz="1800"/>
            </a:pPr>
            <a:r>
              <a:rPr sz="7000"/>
              <a:t>Text názvu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 lvl="0">
              <a:defRPr sz="1800"/>
            </a:pPr>
            <a:r>
              <a:rPr sz="3400"/>
              <a:t>Text úrovně 1</a:t>
            </a:r>
          </a:p>
          <a:p>
            <a:pPr lvl="1">
              <a:defRPr sz="1800"/>
            </a:pPr>
            <a:r>
              <a:rPr sz="3400"/>
              <a:t>Text úrovně 2</a:t>
            </a:r>
          </a:p>
          <a:p>
            <a:pPr lvl="2">
              <a:defRPr sz="1800"/>
            </a:pPr>
            <a:r>
              <a:rPr sz="3400"/>
              <a:t>Text úrovně 3</a:t>
            </a:r>
          </a:p>
          <a:p>
            <a:pPr lvl="3">
              <a:defRPr sz="1800"/>
            </a:pPr>
            <a:r>
              <a:rPr sz="3400"/>
              <a:t>Text úrovně 4</a:t>
            </a:r>
          </a:p>
          <a:p>
            <a:pPr lvl="4">
              <a:defRPr sz="1800"/>
            </a:pPr>
            <a:r>
              <a:rPr sz="3400"/>
              <a:t>Text úrovně 5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000"/>
            </a:lvl1pPr>
          </a:lstStyle>
          <a:p>
            <a:pPr lvl="0">
              <a:defRPr sz="1800"/>
            </a:pPr>
            <a:r>
              <a:rPr sz="7000"/>
              <a:t>Text názvu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 lvl="0">
              <a:defRPr sz="1800"/>
            </a:pPr>
            <a:r>
              <a:rPr sz="3400"/>
              <a:t>Text úrovně 1</a:t>
            </a:r>
          </a:p>
          <a:p>
            <a:pPr lvl="1">
              <a:defRPr sz="1800"/>
            </a:pPr>
            <a:r>
              <a:rPr sz="3400"/>
              <a:t>Text úrovně 2</a:t>
            </a:r>
          </a:p>
          <a:p>
            <a:pPr lvl="2">
              <a:defRPr sz="1800"/>
            </a:pPr>
            <a:r>
              <a:rPr sz="3400"/>
              <a:t>Text úrovně 3</a:t>
            </a:r>
          </a:p>
          <a:p>
            <a:pPr lvl="3">
              <a:defRPr sz="1800"/>
            </a:pPr>
            <a:r>
              <a:rPr sz="3400"/>
              <a:t>Text úrovně 4</a:t>
            </a:r>
          </a:p>
          <a:p>
            <a:pPr lvl="4">
              <a:defRPr sz="1800"/>
            </a:pPr>
            <a:r>
              <a:rPr sz="3400"/>
              <a:t>Text úrovně 5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Text názvu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Text úrovně 1</a:t>
            </a:r>
          </a:p>
          <a:p>
            <a:pPr lvl="1">
              <a:defRPr sz="1800"/>
            </a:pPr>
            <a:r>
              <a:rPr sz="3200"/>
              <a:t>Text úrovně 2</a:t>
            </a:r>
          </a:p>
          <a:p>
            <a:pPr lvl="2">
              <a:defRPr sz="1800"/>
            </a:pPr>
            <a:r>
              <a:rPr sz="3200"/>
              <a:t>Text úrovně 3</a:t>
            </a:r>
          </a:p>
          <a:p>
            <a:pPr lvl="3">
              <a:defRPr sz="1800"/>
            </a:pPr>
            <a:r>
              <a:rPr sz="3200"/>
              <a:t>Text úrovně 4</a:t>
            </a:r>
          </a:p>
          <a:p>
            <a:pPr lvl="4">
              <a:defRPr sz="1800"/>
            </a:pPr>
            <a:r>
              <a:rPr sz="3200"/>
              <a:t>Text úrovně 5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Text názvu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Text úrovně 1</a:t>
            </a:r>
          </a:p>
          <a:p>
            <a:pPr lvl="1">
              <a:defRPr sz="1800"/>
            </a:pPr>
            <a:r>
              <a:rPr sz="3200"/>
              <a:t>Text úrovně 2</a:t>
            </a:r>
          </a:p>
          <a:p>
            <a:pPr lvl="2">
              <a:defRPr sz="1800"/>
            </a:pPr>
            <a:r>
              <a:rPr sz="3200"/>
              <a:t>Text úrovně 3</a:t>
            </a:r>
          </a:p>
          <a:p>
            <a:pPr lvl="3">
              <a:defRPr sz="1800"/>
            </a:pPr>
            <a:r>
              <a:rPr sz="3200"/>
              <a:t>Text úrovně 4</a:t>
            </a:r>
          </a:p>
          <a:p>
            <a:pPr lvl="4">
              <a:defRPr sz="1800"/>
            </a:pPr>
            <a:r>
              <a:rPr sz="3200"/>
              <a:t>Text úrovně 5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Text názvu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Text úrovně 1</a:t>
            </a:r>
          </a:p>
          <a:p>
            <a:pPr lvl="1">
              <a:defRPr sz="1800"/>
            </a:pPr>
            <a:r>
              <a:rPr sz="3200"/>
              <a:t>Text úrovně 2</a:t>
            </a:r>
          </a:p>
          <a:p>
            <a:pPr lvl="2">
              <a:defRPr sz="1800"/>
            </a:pPr>
            <a:r>
              <a:rPr sz="3200"/>
              <a:t>Text úrovně 3</a:t>
            </a:r>
          </a:p>
          <a:p>
            <a:pPr lvl="3">
              <a:defRPr sz="1800"/>
            </a:pPr>
            <a:r>
              <a:rPr sz="3200"/>
              <a:t>Text úrovně 4</a:t>
            </a:r>
          </a:p>
          <a:p>
            <a:pPr lvl="4">
              <a:defRPr sz="1800"/>
            </a:pPr>
            <a:r>
              <a:rPr sz="3200"/>
              <a:t>Text úrovně 5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Text názvu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Text úrovně 1</a:t>
            </a:r>
          </a:p>
          <a:p>
            <a:pPr lvl="1">
              <a:defRPr sz="1800"/>
            </a:pPr>
            <a:r>
              <a:rPr sz="4200"/>
              <a:t>Text úrovně 2</a:t>
            </a:r>
          </a:p>
          <a:p>
            <a:pPr lvl="2">
              <a:defRPr sz="1800"/>
            </a:pPr>
            <a:r>
              <a:rPr sz="4200"/>
              <a:t>Text úrovně 3</a:t>
            </a:r>
          </a:p>
          <a:p>
            <a:pPr lvl="3">
              <a:defRPr sz="1800"/>
            </a:pPr>
            <a:r>
              <a:rPr sz="4200"/>
              <a:t>Text úrovně 4</a:t>
            </a:r>
          </a:p>
          <a:p>
            <a:pPr lvl="4">
              <a:defRPr sz="1800"/>
            </a:pPr>
            <a:r>
              <a:rPr sz="4200"/>
              <a:t>Text úrovně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roppedImage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2700"/>
            <a:ext cx="13004800" cy="181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dropped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647700" y="8458200"/>
            <a:ext cx="11163300" cy="13462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Text názvu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>
              <a:spcBef>
                <a:spcPts val="4800"/>
              </a:spcBef>
            </a:lvl1pPr>
            <a:lvl2pPr>
              <a:spcBef>
                <a:spcPts val="4800"/>
              </a:spcBef>
            </a:lvl2pPr>
            <a:lvl3pPr>
              <a:spcBef>
                <a:spcPts val="4800"/>
              </a:spcBef>
            </a:lvl3pPr>
            <a:lvl4pPr>
              <a:spcBef>
                <a:spcPts val="4800"/>
              </a:spcBef>
            </a:lvl4pPr>
            <a:lvl5pPr>
              <a:spcBef>
                <a:spcPts val="4800"/>
              </a:spcBef>
            </a:lvl5pPr>
          </a:lstStyle>
          <a:p>
            <a:pPr lvl="0">
              <a:defRPr sz="1800"/>
            </a:pPr>
            <a:r>
              <a:rPr sz="4200"/>
              <a:t>Text úrovně 1</a:t>
            </a:r>
          </a:p>
          <a:p>
            <a:pPr lvl="1">
              <a:defRPr sz="1800"/>
            </a:pPr>
            <a:r>
              <a:rPr sz="4200"/>
              <a:t>Text úrovně 2</a:t>
            </a:r>
          </a:p>
          <a:p>
            <a:pPr lvl="2">
              <a:defRPr sz="1800"/>
            </a:pPr>
            <a:r>
              <a:rPr sz="4200"/>
              <a:t>Text úrovně 3</a:t>
            </a:r>
          </a:p>
          <a:p>
            <a:pPr lvl="3">
              <a:defRPr sz="1800"/>
            </a:pPr>
            <a:r>
              <a:rPr sz="4200"/>
              <a:t>Text úrovně 4</a:t>
            </a:r>
          </a:p>
          <a:p>
            <a:pPr lvl="4">
              <a:defRPr sz="1800"/>
            </a:pPr>
            <a:r>
              <a:rPr sz="4200"/>
              <a:t>Text úrovně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Text názvu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Text názvu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Text názvu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Text názvu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8400"/>
              <a:t>Text názvu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4200"/>
              <a:t>Text úrovně 1</a:t>
            </a:r>
          </a:p>
          <a:p>
            <a:pPr lvl="1">
              <a:defRPr sz="1800"/>
            </a:pPr>
            <a:r>
              <a:rPr sz="4200"/>
              <a:t>Text úrovně 2</a:t>
            </a:r>
          </a:p>
          <a:p>
            <a:pPr lvl="2">
              <a:defRPr sz="1800"/>
            </a:pPr>
            <a:r>
              <a:rPr sz="4200"/>
              <a:t>Text úrovně 3</a:t>
            </a:r>
          </a:p>
          <a:p>
            <a:pPr lvl="3">
              <a:defRPr sz="1800"/>
            </a:pPr>
            <a:r>
              <a:rPr sz="4200"/>
              <a:t>Text úrovně 4</a:t>
            </a:r>
          </a:p>
          <a:p>
            <a:pPr lvl="4">
              <a:defRPr sz="1800"/>
            </a:pPr>
            <a:r>
              <a:rPr sz="4200"/>
              <a:t>Text úrovně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algn="ctr" defTabSz="584200">
        <a:defRPr sz="8400">
          <a:latin typeface="+mn-lt"/>
          <a:ea typeface="+mn-ea"/>
          <a:cs typeface="+mn-cs"/>
          <a:sym typeface="Gill Sans"/>
        </a:defRPr>
      </a:lvl1pPr>
      <a:lvl2pPr indent="228600" algn="ctr" defTabSz="584200">
        <a:defRPr sz="8400">
          <a:latin typeface="+mn-lt"/>
          <a:ea typeface="+mn-ea"/>
          <a:cs typeface="+mn-cs"/>
          <a:sym typeface="Gill Sans"/>
        </a:defRPr>
      </a:lvl2pPr>
      <a:lvl3pPr indent="457200" algn="ctr" defTabSz="584200">
        <a:defRPr sz="8400">
          <a:latin typeface="+mn-lt"/>
          <a:ea typeface="+mn-ea"/>
          <a:cs typeface="+mn-cs"/>
          <a:sym typeface="Gill Sans"/>
        </a:defRPr>
      </a:lvl3pPr>
      <a:lvl4pPr indent="685800" algn="ctr" defTabSz="584200">
        <a:defRPr sz="8400">
          <a:latin typeface="+mn-lt"/>
          <a:ea typeface="+mn-ea"/>
          <a:cs typeface="+mn-cs"/>
          <a:sym typeface="Gill Sans"/>
        </a:defRPr>
      </a:lvl4pPr>
      <a:lvl5pPr indent="914400" algn="ctr" defTabSz="584200">
        <a:defRPr sz="8400">
          <a:latin typeface="+mn-lt"/>
          <a:ea typeface="+mn-ea"/>
          <a:cs typeface="+mn-cs"/>
          <a:sym typeface="Gill Sans"/>
        </a:defRPr>
      </a:lvl5pPr>
      <a:lvl6pPr indent="1143000" algn="ctr" defTabSz="584200">
        <a:defRPr sz="8400">
          <a:latin typeface="+mn-lt"/>
          <a:ea typeface="+mn-ea"/>
          <a:cs typeface="+mn-cs"/>
          <a:sym typeface="Gill Sans"/>
        </a:defRPr>
      </a:lvl6pPr>
      <a:lvl7pPr indent="1371600" algn="ctr" defTabSz="584200">
        <a:defRPr sz="8400">
          <a:latin typeface="+mn-lt"/>
          <a:ea typeface="+mn-ea"/>
          <a:cs typeface="+mn-cs"/>
          <a:sym typeface="Gill Sans"/>
        </a:defRPr>
      </a:lvl7pPr>
      <a:lvl8pPr indent="1600200" algn="ctr" defTabSz="584200">
        <a:defRPr sz="8400">
          <a:latin typeface="+mn-lt"/>
          <a:ea typeface="+mn-ea"/>
          <a:cs typeface="+mn-cs"/>
          <a:sym typeface="Gill Sans"/>
        </a:defRPr>
      </a:lvl8pPr>
      <a:lvl9pPr indent="1828800" algn="ctr" defTabSz="584200">
        <a:defRPr sz="8400">
          <a:latin typeface="+mn-lt"/>
          <a:ea typeface="+mn-ea"/>
          <a:cs typeface="+mn-cs"/>
          <a:sym typeface="Gill Sans"/>
        </a:defRPr>
      </a:lvl9pPr>
    </p:titleStyle>
    <p:bodyStyle>
      <a:lvl1pPr marL="8890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1pPr>
      <a:lvl2pPr marL="13335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2pPr>
      <a:lvl3pPr marL="17780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3pPr>
      <a:lvl4pPr marL="22225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4pPr>
      <a:lvl5pPr marL="26670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5pPr>
      <a:lvl6pPr marL="30226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6pPr>
      <a:lvl7pPr marL="33782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7pPr>
      <a:lvl8pPr marL="37338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8pPr>
      <a:lvl9pPr marL="40894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titulka_PPT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dropped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9271000" y="533400"/>
            <a:ext cx="2806700" cy="1511300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/>
          <p:nvPr/>
        </p:nvSpPr>
        <p:spPr>
          <a:xfrm>
            <a:off x="95662" y="7637859"/>
            <a:ext cx="9589164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cs-CZ" sz="4000" b="1" dirty="0"/>
              <a:t>Inovace technologií při kompostování, </a:t>
            </a:r>
          </a:p>
          <a:p>
            <a:r>
              <a:rPr lang="cs-CZ" sz="4000" b="1" dirty="0"/>
              <a:t>využití kompostu a ochrana půdy</a:t>
            </a:r>
          </a:p>
        </p:txBody>
      </p:sp>
      <p:pic>
        <p:nvPicPr>
          <p:cNvPr id="46" name="EU CZ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9780488" y="7235502"/>
            <a:ext cx="2613224" cy="21384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2527300" y="971612"/>
            <a:ext cx="102657" cy="761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9999"/>
              </a:lnSpc>
              <a:defRPr sz="4000">
                <a:solidFill>
                  <a:srgbClr val="E92221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4000" dirty="0">
              <a:solidFill>
                <a:srgbClr val="E92221"/>
              </a:solidFill>
            </a:endParaRPr>
          </a:p>
        </p:txBody>
      </p:sp>
      <p:sp>
        <p:nvSpPr>
          <p:cNvPr id="49" name="Shape 49"/>
          <p:cNvSpPr/>
          <p:nvPr/>
        </p:nvSpPr>
        <p:spPr>
          <a:xfrm>
            <a:off x="859864" y="2354389"/>
            <a:ext cx="11243235" cy="1725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defTabSz="457200">
              <a:lnSpc>
                <a:spcPct val="140000"/>
              </a:lnSpc>
              <a:defRPr sz="1800"/>
            </a:pPr>
            <a:r>
              <a:rPr lang="cs-CZ" sz="4000" b="1" dirty="0">
                <a:solidFill>
                  <a:schemeClr val="tx1"/>
                </a:solidFill>
              </a:rPr>
              <a:t>INTERREG</a:t>
            </a:r>
            <a:br>
              <a:rPr lang="cs-CZ" sz="3200" b="1" dirty="0">
                <a:solidFill>
                  <a:schemeClr val="tx1"/>
                </a:solidFill>
              </a:rPr>
            </a:br>
            <a:r>
              <a:rPr lang="cs-CZ" sz="4000" b="1" dirty="0">
                <a:solidFill>
                  <a:schemeClr val="tx1"/>
                </a:solidFill>
              </a:rPr>
              <a:t>Rakousko – Česká republika </a:t>
            </a:r>
            <a:endParaRPr sz="4000" b="1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" name="Shape 50"/>
          <p:cNvSpPr/>
          <p:nvPr/>
        </p:nvSpPr>
        <p:spPr>
          <a:xfrm>
            <a:off x="859864" y="5353963"/>
            <a:ext cx="1124323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</a:pPr>
            <a:r>
              <a:rPr lang="cs-CZ" sz="2800" dirty="0"/>
              <a:t>2 c 		Podpora inovačních technologií s cílem zlepšit ochranu životního prostředí </a:t>
            </a:r>
          </a:p>
        </p:txBody>
      </p:sp>
      <p:pic>
        <p:nvPicPr>
          <p:cNvPr id="51" name="EU CZ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0372505" y="165100"/>
            <a:ext cx="1784790" cy="1460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2456031" y="888489"/>
            <a:ext cx="3492944" cy="907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9999"/>
              </a:lnSpc>
              <a:defRPr sz="4000">
                <a:solidFill>
                  <a:srgbClr val="E92221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cs-CZ" sz="4800" b="1" dirty="0">
                <a:solidFill>
                  <a:schemeClr val="tx1"/>
                </a:solidFill>
                <a:latin typeface="Gill Sans"/>
              </a:rPr>
              <a:t>Cíl projektu</a:t>
            </a:r>
            <a:endParaRPr sz="4800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723900" y="4580721"/>
            <a:ext cx="11315700" cy="4347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návrh a testování inovativní technologie kompostování a recyklace přírodních zdrojů živin ( dusík, fosfor)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ověření dopadu hnojení půd kompostem zpracovaným inovativní cestou na vodní zdroje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inovace metody testování kvality kompostu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inovace technologie monitoringu vlivu kompostu na kvalitu vod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účinnost a přístupnost živin dodaných do půdy kompostem </a:t>
            </a:r>
          </a:p>
          <a:p>
            <a:pPr lvl="0" algn="l" defTabSz="457200">
              <a:lnSpc>
                <a:spcPct val="140000"/>
              </a:lnSpc>
              <a:defRPr sz="1800"/>
            </a:pPr>
            <a:endParaRPr sz="1950" dirty="0">
              <a:solidFill>
                <a:srgbClr val="80818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5" name="droppedImage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723900" y="2159000"/>
            <a:ext cx="3505200" cy="2324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dropped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4508500" y="2159000"/>
            <a:ext cx="7556500" cy="2324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EU CZ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0372505" y="165100"/>
            <a:ext cx="1784790" cy="1460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2456031" y="888489"/>
            <a:ext cx="4861908" cy="907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9999"/>
              </a:lnSpc>
              <a:defRPr sz="4000">
                <a:solidFill>
                  <a:srgbClr val="E92221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cs-CZ" sz="4800" b="1" dirty="0">
                <a:solidFill>
                  <a:schemeClr val="tx1"/>
                </a:solidFill>
                <a:latin typeface="Gill Sans"/>
              </a:rPr>
              <a:t>Priority projektu</a:t>
            </a:r>
            <a:endParaRPr sz="4800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723900" y="5227050"/>
            <a:ext cx="11315700" cy="3054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jak zlepšit kvalitu kompostu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jaký kompost je vhodný z hlediska ochrany vod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kvalita kompostu a efekt účinnosti živin 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recyklace odpadů – zdroje živin a organické hmoty</a:t>
            </a:r>
          </a:p>
          <a:p>
            <a:pPr algn="l" defTabSz="457200">
              <a:lnSpc>
                <a:spcPct val="140000"/>
              </a:lnSpc>
              <a:defRPr sz="1800"/>
            </a:pPr>
            <a:endParaRPr sz="1950" dirty="0">
              <a:solidFill>
                <a:srgbClr val="80818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5" name="droppedImage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723900" y="2159000"/>
            <a:ext cx="3505200" cy="2324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dropped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4508500" y="2159000"/>
            <a:ext cx="7556500" cy="2324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EU CZ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0372505" y="165100"/>
            <a:ext cx="1784790" cy="14605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1106317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2456031" y="888489"/>
            <a:ext cx="4454746" cy="907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9999"/>
              </a:lnSpc>
              <a:defRPr sz="4000">
                <a:solidFill>
                  <a:srgbClr val="E92221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cs-CZ" sz="4800" b="1" dirty="0">
                <a:solidFill>
                  <a:schemeClr val="tx1"/>
                </a:solidFill>
                <a:latin typeface="Gill Sans"/>
              </a:rPr>
              <a:t>Cílová skupina</a:t>
            </a:r>
            <a:endParaRPr sz="4800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723900" y="5016500"/>
            <a:ext cx="11315700" cy="2408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správci vodních toků a vodních děl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uživatelé a vlastníci půdy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provozovatelé zařízení na zpracování odpadů </a:t>
            </a:r>
          </a:p>
          <a:p>
            <a:pPr algn="l" defTabSz="457200">
              <a:lnSpc>
                <a:spcPct val="140000"/>
              </a:lnSpc>
              <a:defRPr sz="1800"/>
            </a:pPr>
            <a:endParaRPr sz="1950" dirty="0">
              <a:solidFill>
                <a:srgbClr val="80818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5" name="droppedImage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723900" y="2159000"/>
            <a:ext cx="3505200" cy="2324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dropped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4508500" y="2159000"/>
            <a:ext cx="7556500" cy="2324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EU CZ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0372505" y="165100"/>
            <a:ext cx="1784790" cy="14605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3043953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droppedImage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-139700" y="1803400"/>
            <a:ext cx="13169900" cy="6430616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/>
          <p:nvPr/>
        </p:nvSpPr>
        <p:spPr>
          <a:xfrm>
            <a:off x="2527300" y="931922"/>
            <a:ext cx="386804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9999"/>
              </a:lnSpc>
              <a:defRPr sz="4000">
                <a:solidFill>
                  <a:srgbClr val="E92221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cs-CZ" sz="4000" dirty="0">
                <a:solidFill>
                  <a:srgbClr val="E92221"/>
                </a:solidFill>
                <a:latin typeface="+mj-lt"/>
              </a:rPr>
              <a:t>Partneři projektu</a:t>
            </a:r>
            <a:endParaRPr sz="4000" dirty="0">
              <a:solidFill>
                <a:srgbClr val="E92221"/>
              </a:solidFill>
              <a:latin typeface="+mj-lt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1676400" y="4723982"/>
            <a:ext cx="9550400" cy="572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ct val="119999"/>
              </a:lnSpc>
              <a:defRPr sz="28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2850" dirty="0">
              <a:solidFill>
                <a:srgbClr val="FFFFFF"/>
              </a:solidFill>
            </a:endParaRPr>
          </a:p>
        </p:txBody>
      </p:sp>
      <p:pic>
        <p:nvPicPr>
          <p:cNvPr id="62" name="EU CZ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0372505" y="165100"/>
            <a:ext cx="1784790" cy="14605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Obdélník 1"/>
          <p:cNvSpPr/>
          <p:nvPr/>
        </p:nvSpPr>
        <p:spPr>
          <a:xfrm>
            <a:off x="3200400" y="2224725"/>
            <a:ext cx="65024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cs-CZ" sz="2800" b="1" kern="1200" dirty="0">
                <a:solidFill>
                  <a:schemeClr val="bg1"/>
                </a:solidFill>
              </a:rPr>
              <a:t>LP    Partner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cs-CZ" sz="2400" i="1" kern="1200" dirty="0">
                <a:solidFill>
                  <a:schemeClr val="bg1"/>
                </a:solidFill>
              </a:rPr>
              <a:t>ZERA – Zemědělská a ekologická regionální agentura, z. s. /Česko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lang="cs-CZ" sz="2800" b="1" kern="1200" dirty="0">
                <a:solidFill>
                  <a:schemeClr val="bg1"/>
                </a:solidFill>
              </a:rPr>
              <a:t>Partner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cs-CZ" sz="2400" i="1" kern="1200" dirty="0">
                <a:solidFill>
                  <a:schemeClr val="bg1"/>
                </a:solidFill>
              </a:rPr>
              <a:t>BFA – Bio Forschung </a:t>
            </a:r>
            <a:r>
              <a:rPr lang="cs-CZ" sz="2400" i="1" kern="1200" dirty="0" err="1">
                <a:solidFill>
                  <a:schemeClr val="bg1"/>
                </a:solidFill>
              </a:rPr>
              <a:t>AustriaPartner</a:t>
            </a:r>
            <a:r>
              <a:rPr lang="cs-CZ" sz="2400" i="1" kern="1200" dirty="0">
                <a:solidFill>
                  <a:schemeClr val="bg1"/>
                </a:solidFill>
              </a:rPr>
              <a:t> / Rakousko </a:t>
            </a:r>
            <a:endParaRPr lang="cs-CZ" sz="2400" b="1" i="1" kern="1200" dirty="0">
              <a:solidFill>
                <a:schemeClr val="bg1"/>
              </a:solidFill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 startAt="2"/>
              <a:tabLst/>
              <a:defRPr/>
            </a:pPr>
            <a:r>
              <a:rPr lang="cs-CZ" sz="2800" b="1" kern="1200" dirty="0">
                <a:solidFill>
                  <a:schemeClr val="bg1"/>
                </a:solidFill>
              </a:rPr>
              <a:t>Partner</a:t>
            </a:r>
            <a:endParaRPr lang="cs-CZ" sz="2800" kern="12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cs-CZ" sz="2400" i="1" kern="1200" dirty="0">
                <a:solidFill>
                  <a:schemeClr val="bg1"/>
                </a:solidFill>
              </a:rPr>
              <a:t>Mendelova Univerzita v Brně / Česko</a:t>
            </a:r>
            <a:r>
              <a:rPr lang="cs-CZ" sz="2400" kern="1200" dirty="0">
                <a:solidFill>
                  <a:schemeClr val="bg1"/>
                </a:solidFill>
              </a:rPr>
              <a:t>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 startAt="3"/>
              <a:tabLst/>
              <a:defRPr/>
            </a:pPr>
            <a:r>
              <a:rPr lang="cs-CZ" sz="2800" b="1" kern="1200" dirty="0">
                <a:solidFill>
                  <a:schemeClr val="bg1"/>
                </a:solidFill>
              </a:rPr>
              <a:t>Partner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cs-CZ" sz="2400" i="1" kern="1200" dirty="0">
                <a:solidFill>
                  <a:schemeClr val="bg1"/>
                </a:solidFill>
              </a:rPr>
              <a:t>Institut für Kulturtechnik und Bodenwasserhaushalt, Bundesamt für Wasserwirtschaft / Rakousko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droppedImage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803400"/>
            <a:ext cx="13030200" cy="6430616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/>
          <p:nvPr/>
        </p:nvSpPr>
        <p:spPr>
          <a:xfrm>
            <a:off x="2527300" y="968854"/>
            <a:ext cx="102657" cy="76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9999"/>
              </a:lnSpc>
              <a:defRPr sz="4000">
                <a:solidFill>
                  <a:srgbClr val="E92221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endParaRPr lang="cs-CZ" sz="1800" dirty="0"/>
          </a:p>
          <a:p>
            <a:pPr>
              <a:defRPr sz="1800">
                <a:solidFill>
                  <a:srgbClr val="000000"/>
                </a:solidFill>
              </a:defRPr>
            </a:pPr>
            <a:endParaRPr dirty="0"/>
          </a:p>
        </p:txBody>
      </p:sp>
      <p:sp>
        <p:nvSpPr>
          <p:cNvPr id="61" name="Shape 61"/>
          <p:cNvSpPr/>
          <p:nvPr/>
        </p:nvSpPr>
        <p:spPr>
          <a:xfrm>
            <a:off x="1676400" y="4723982"/>
            <a:ext cx="9550400" cy="572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ct val="119999"/>
              </a:lnSpc>
              <a:defRPr sz="28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endParaRPr dirty="0"/>
          </a:p>
        </p:txBody>
      </p:sp>
      <p:pic>
        <p:nvPicPr>
          <p:cNvPr id="62" name="EU CZ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0372505" y="165100"/>
            <a:ext cx="1784790" cy="14605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Obdélník 1"/>
          <p:cNvSpPr/>
          <p:nvPr/>
        </p:nvSpPr>
        <p:spPr>
          <a:xfrm>
            <a:off x="3200400" y="2224725"/>
            <a:ext cx="65024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l">
              <a:buNone/>
            </a:pPr>
            <a:r>
              <a:rPr lang="cs-CZ" sz="2800" b="1" dirty="0">
                <a:solidFill>
                  <a:schemeClr val="bg1"/>
                </a:solidFill>
              </a:rPr>
              <a:t>Česko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i="1" dirty="0">
                <a:solidFill>
                  <a:schemeClr val="bg1"/>
                </a:solidFill>
              </a:rPr>
              <a:t>Agroklastr Vysočina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i="1" dirty="0">
                <a:solidFill>
                  <a:schemeClr val="bg1"/>
                </a:solidFill>
              </a:rPr>
              <a:t>ECN</a:t>
            </a:r>
            <a:r>
              <a:rPr lang="de-AT" sz="2400" dirty="0">
                <a:solidFill>
                  <a:schemeClr val="bg1"/>
                </a:solidFill>
              </a:rPr>
              <a:t> – </a:t>
            </a:r>
            <a:r>
              <a:rPr lang="de-AT" sz="2400" i="1" dirty="0">
                <a:solidFill>
                  <a:schemeClr val="bg1"/>
                </a:solidFill>
              </a:rPr>
              <a:t>European Compost Network</a:t>
            </a:r>
            <a:endParaRPr lang="cs-CZ" sz="2400" i="1" dirty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i="1" dirty="0">
                <a:solidFill>
                  <a:schemeClr val="bg1"/>
                </a:solidFill>
              </a:rPr>
              <a:t>Ministerstvo zemědělství ČR </a:t>
            </a:r>
          </a:p>
          <a:p>
            <a:pPr marL="0" indent="0" algn="l">
              <a:buNone/>
            </a:pPr>
            <a:endParaRPr lang="cs-CZ" sz="2800" b="1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r>
              <a:rPr lang="cs-CZ" sz="2800" b="1" dirty="0">
                <a:solidFill>
                  <a:schemeClr val="bg1"/>
                </a:solidFill>
              </a:rPr>
              <a:t>Rakousko</a:t>
            </a:r>
            <a:r>
              <a:rPr lang="cs-CZ" sz="2800" dirty="0">
                <a:solidFill>
                  <a:schemeClr val="bg1"/>
                </a:solidFill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AT" sz="2400" i="1" dirty="0">
                <a:solidFill>
                  <a:schemeClr val="bg1"/>
                </a:solidFill>
              </a:rPr>
              <a:t>ARGE Kompost</a:t>
            </a:r>
            <a:endParaRPr lang="cs-CZ" sz="2400" i="1" dirty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AT" sz="2400" i="1" dirty="0">
                <a:solidFill>
                  <a:schemeClr val="bg1"/>
                </a:solidFill>
              </a:rPr>
              <a:t>Stadt Wien - </a:t>
            </a:r>
            <a:r>
              <a:rPr lang="de-AT" sz="2400" i="1" dirty="0" err="1">
                <a:solidFill>
                  <a:schemeClr val="bg1"/>
                </a:solidFill>
              </a:rPr>
              <a:t>Magistratabteilung</a:t>
            </a:r>
            <a:r>
              <a:rPr lang="de-AT" sz="2400" i="1" dirty="0">
                <a:solidFill>
                  <a:schemeClr val="bg1"/>
                </a:solidFill>
              </a:rPr>
              <a:t> 48</a:t>
            </a:r>
            <a:endParaRPr lang="cs-CZ" sz="2400" i="1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344624" y="832083"/>
            <a:ext cx="45207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cs-CZ" sz="4000" dirty="0">
                <a:solidFill>
                  <a:srgbClr val="E92221"/>
                </a:solidFill>
              </a:rPr>
              <a:t>Strategičtí partneři </a:t>
            </a:r>
          </a:p>
        </p:txBody>
      </p:sp>
    </p:spTree>
    <p:extLst>
      <p:ext uri="{BB962C8B-B14F-4D97-AF65-F5344CB8AC3E}">
        <p14:creationId xmlns:p14="http://schemas.microsoft.com/office/powerpoint/2010/main" val="275000022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droppedImage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5400"/>
            <a:ext cx="13004800" cy="9817100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/>
          <p:nvPr/>
        </p:nvSpPr>
        <p:spPr>
          <a:xfrm>
            <a:off x="3794818" y="1330491"/>
            <a:ext cx="4945264" cy="3389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ct val="119999"/>
              </a:lnSpc>
              <a:defRPr sz="3900">
                <a:solidFill>
                  <a:srgbClr val="AAACB1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b="1" dirty="0" err="1">
                <a:solidFill>
                  <a:schemeClr val="bg1"/>
                </a:solidFill>
                <a:latin typeface="+mj-lt"/>
              </a:rPr>
              <a:t>Děkuj</a:t>
            </a:r>
            <a:r>
              <a:rPr lang="cs-CZ" sz="4000" b="1" dirty="0">
                <a:solidFill>
                  <a:schemeClr val="bg1"/>
                </a:solidFill>
                <a:latin typeface="+mj-lt"/>
              </a:rPr>
              <a:t>i</a:t>
            </a:r>
            <a:r>
              <a:rPr sz="4000" b="1" dirty="0">
                <a:solidFill>
                  <a:schemeClr val="bg1"/>
                </a:solidFill>
                <a:latin typeface="+mj-lt"/>
              </a:rPr>
              <a:t> </a:t>
            </a:r>
            <a:r>
              <a:rPr sz="4000" b="1" dirty="0" err="1">
                <a:solidFill>
                  <a:schemeClr val="bg1"/>
                </a:solidFill>
                <a:latin typeface="+mj-lt"/>
              </a:rPr>
              <a:t>za</a:t>
            </a:r>
            <a:r>
              <a:rPr sz="4000" b="1" dirty="0">
                <a:solidFill>
                  <a:schemeClr val="bg1"/>
                </a:solidFill>
                <a:latin typeface="+mj-lt"/>
              </a:rPr>
              <a:t> </a:t>
            </a:r>
            <a:r>
              <a:rPr sz="4000" b="1" dirty="0" err="1">
                <a:solidFill>
                  <a:schemeClr val="bg1"/>
                </a:solidFill>
                <a:latin typeface="+mj-lt"/>
              </a:rPr>
              <a:t>pozornost</a:t>
            </a:r>
            <a:endParaRPr lang="cs-CZ" sz="4000" b="1" dirty="0">
              <a:solidFill>
                <a:schemeClr val="bg1"/>
              </a:solidFill>
              <a:latin typeface="+mj-lt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cs-CZ" dirty="0"/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cs-CZ"/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cs-CZ" dirty="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cs-CZ" sz="2800" dirty="0">
                <a:solidFill>
                  <a:schemeClr val="bg1"/>
                </a:solidFill>
                <a:latin typeface="+mn-lt"/>
              </a:rPr>
              <a:t>Ing. Květuše Hejátková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cs-CZ" sz="2800" dirty="0">
                <a:solidFill>
                  <a:schemeClr val="bg1"/>
                </a:solidFill>
                <a:latin typeface="+mn-lt"/>
              </a:rPr>
              <a:t>+420 602 710 437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cs-CZ" sz="2800" dirty="0">
                <a:solidFill>
                  <a:schemeClr val="bg1"/>
                </a:solidFill>
                <a:latin typeface="+mn-lt"/>
              </a:rPr>
              <a:t>hejatkova@zeraagency.eu</a:t>
            </a:r>
          </a:p>
        </p:txBody>
      </p:sp>
      <p:pic>
        <p:nvPicPr>
          <p:cNvPr id="66" name="dropped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4889500" y="7721600"/>
            <a:ext cx="2755900" cy="1358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</Words>
  <Application>Microsoft Office PowerPoint</Application>
  <PresentationFormat>Benutzerdefiniert</PresentationFormat>
  <Paragraphs>44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Gill Sans</vt:lpstr>
      <vt:lpstr>Lucida Grande</vt:lpstr>
      <vt:lpstr>Tahoma</vt:lpstr>
      <vt:lpstr>White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Olga Křížová</dc:creator>
  <cp:lastModifiedBy>Julian Fieml</cp:lastModifiedBy>
  <cp:revision>4</cp:revision>
  <dcterms:modified xsi:type="dcterms:W3CDTF">2022-07-13T08:16:01Z</dcterms:modified>
</cp:coreProperties>
</file>