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1"/>
  </p:sldMasterIdLst>
  <p:notesMasterIdLst>
    <p:notesMasterId r:id="rId8"/>
  </p:notesMasterIdLst>
  <p:sldIdLst>
    <p:sldId id="259" r:id="rId2"/>
    <p:sldId id="261" r:id="rId3"/>
    <p:sldId id="258" r:id="rId4"/>
    <p:sldId id="260" r:id="rId5"/>
    <p:sldId id="256" r:id="rId6"/>
    <p:sldId id="257" r:id="rId7"/>
  </p:sldIdLst>
  <p:sldSz cx="42803763" cy="30275213"/>
  <p:notesSz cx="6858000" cy="9144000"/>
  <p:defaultTextStyle>
    <a:defPPr>
      <a:defRPr lang="de-DE"/>
    </a:defPPr>
    <a:lvl1pPr marL="0" algn="l" defTabSz="3505874" rtl="0" eaLnBrk="1" latinLnBrk="0" hangingPunct="1">
      <a:defRPr sz="6905" kern="1200">
        <a:solidFill>
          <a:schemeClr val="tx1"/>
        </a:solidFill>
        <a:latin typeface="+mn-lt"/>
        <a:ea typeface="+mn-ea"/>
        <a:cs typeface="+mn-cs"/>
      </a:defRPr>
    </a:lvl1pPr>
    <a:lvl2pPr marL="1752935" algn="l" defTabSz="3505874" rtl="0" eaLnBrk="1" latinLnBrk="0" hangingPunct="1">
      <a:defRPr sz="6905" kern="1200">
        <a:solidFill>
          <a:schemeClr val="tx1"/>
        </a:solidFill>
        <a:latin typeface="+mn-lt"/>
        <a:ea typeface="+mn-ea"/>
        <a:cs typeface="+mn-cs"/>
      </a:defRPr>
    </a:lvl2pPr>
    <a:lvl3pPr marL="3505874" algn="l" defTabSz="3505874" rtl="0" eaLnBrk="1" latinLnBrk="0" hangingPunct="1">
      <a:defRPr sz="6905" kern="1200">
        <a:solidFill>
          <a:schemeClr val="tx1"/>
        </a:solidFill>
        <a:latin typeface="+mn-lt"/>
        <a:ea typeface="+mn-ea"/>
        <a:cs typeface="+mn-cs"/>
      </a:defRPr>
    </a:lvl3pPr>
    <a:lvl4pPr marL="5258814" algn="l" defTabSz="3505874" rtl="0" eaLnBrk="1" latinLnBrk="0" hangingPunct="1">
      <a:defRPr sz="6905" kern="1200">
        <a:solidFill>
          <a:schemeClr val="tx1"/>
        </a:solidFill>
        <a:latin typeface="+mn-lt"/>
        <a:ea typeface="+mn-ea"/>
        <a:cs typeface="+mn-cs"/>
      </a:defRPr>
    </a:lvl4pPr>
    <a:lvl5pPr marL="7011754" algn="l" defTabSz="3505874" rtl="0" eaLnBrk="1" latinLnBrk="0" hangingPunct="1">
      <a:defRPr sz="6905" kern="1200">
        <a:solidFill>
          <a:schemeClr val="tx1"/>
        </a:solidFill>
        <a:latin typeface="+mn-lt"/>
        <a:ea typeface="+mn-ea"/>
        <a:cs typeface="+mn-cs"/>
      </a:defRPr>
    </a:lvl5pPr>
    <a:lvl6pPr marL="8764689" algn="l" defTabSz="3505874" rtl="0" eaLnBrk="1" latinLnBrk="0" hangingPunct="1">
      <a:defRPr sz="6905" kern="1200">
        <a:solidFill>
          <a:schemeClr val="tx1"/>
        </a:solidFill>
        <a:latin typeface="+mn-lt"/>
        <a:ea typeface="+mn-ea"/>
        <a:cs typeface="+mn-cs"/>
      </a:defRPr>
    </a:lvl6pPr>
    <a:lvl7pPr marL="10517625" algn="l" defTabSz="3505874" rtl="0" eaLnBrk="1" latinLnBrk="0" hangingPunct="1">
      <a:defRPr sz="6905" kern="1200">
        <a:solidFill>
          <a:schemeClr val="tx1"/>
        </a:solidFill>
        <a:latin typeface="+mn-lt"/>
        <a:ea typeface="+mn-ea"/>
        <a:cs typeface="+mn-cs"/>
      </a:defRPr>
    </a:lvl7pPr>
    <a:lvl8pPr marL="12270564" algn="l" defTabSz="3505874" rtl="0" eaLnBrk="1" latinLnBrk="0" hangingPunct="1">
      <a:defRPr sz="6905" kern="1200">
        <a:solidFill>
          <a:schemeClr val="tx1"/>
        </a:solidFill>
        <a:latin typeface="+mn-lt"/>
        <a:ea typeface="+mn-ea"/>
        <a:cs typeface="+mn-cs"/>
      </a:defRPr>
    </a:lvl8pPr>
    <a:lvl9pPr marL="14023503" algn="l" defTabSz="3505874"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st, Nannett" initials="AN" lastIdx="4" clrIdx="0">
    <p:extLst>
      <p:ext uri="{19B8F6BF-5375-455C-9EA6-DF929625EA0E}">
        <p15:presenceInfo xmlns:p15="http://schemas.microsoft.com/office/powerpoint/2012/main" userId="S-1-5-21-837650375-1690420205-4123535123-4853" providerId="AD"/>
      </p:ext>
    </p:extLst>
  </p:cmAuthor>
  <p:cmAuthor id="2" name="JF Moltmann" initials="JFM" lastIdx="8" clrIdx="1">
    <p:extLst>
      <p:ext uri="{19B8F6BF-5375-455C-9EA6-DF929625EA0E}">
        <p15:presenceInfo xmlns:p15="http://schemas.microsoft.com/office/powerpoint/2012/main" userId="JF Molt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6" autoAdjust="0"/>
    <p:restoredTop sz="96341"/>
  </p:normalViewPr>
  <p:slideViewPr>
    <p:cSldViewPr snapToGrid="0" snapToObjects="1">
      <p:cViewPr varScale="1">
        <p:scale>
          <a:sx n="25" d="100"/>
          <a:sy n="25" d="100"/>
        </p:scale>
        <p:origin x="19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F8DF3-B6A2-7D43-BFFF-3813831D651B}" type="datetimeFigureOut">
              <a:rPr lang="de-DE" smtClean="0"/>
              <a:t>29.04.2021</a:t>
            </a:fld>
            <a:endParaRPr lang="de-DE"/>
          </a:p>
        </p:txBody>
      </p:sp>
      <p:sp>
        <p:nvSpPr>
          <p:cNvPr id="4" name="Folienbildplatzhalt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e-DE"/>
              <a:t>Mastertextformat bearbeiten
Zweite Ebene
Dritte Ebene
Vierte Ebene
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68F4C8-8DD6-5C47-91A3-C81B11F9C650}" type="slidenum">
              <a:rPr lang="de-DE" smtClean="0"/>
              <a:t>‹Nr.›</a:t>
            </a:fld>
            <a:endParaRPr lang="de-DE"/>
          </a:p>
        </p:txBody>
      </p:sp>
    </p:spTree>
    <p:extLst>
      <p:ext uri="{BB962C8B-B14F-4D97-AF65-F5344CB8AC3E}">
        <p14:creationId xmlns:p14="http://schemas.microsoft.com/office/powerpoint/2010/main" val="3574610627"/>
      </p:ext>
    </p:extLst>
  </p:cSld>
  <p:clrMap bg1="lt1" tx1="dk1" bg2="lt2" tx2="dk2" accent1="accent1" accent2="accent2" accent3="accent3" accent4="accent4" accent5="accent5" accent6="accent6" hlink="hlink" folHlink="folHlink"/>
  <p:notesStyle>
    <a:lvl1pPr marL="0" algn="l" defTabSz="3505874" rtl="0" eaLnBrk="1" latinLnBrk="0" hangingPunct="1">
      <a:defRPr sz="4602" kern="1200">
        <a:solidFill>
          <a:schemeClr val="tx1"/>
        </a:solidFill>
        <a:latin typeface="+mn-lt"/>
        <a:ea typeface="+mn-ea"/>
        <a:cs typeface="+mn-cs"/>
      </a:defRPr>
    </a:lvl1pPr>
    <a:lvl2pPr marL="1752935" algn="l" defTabSz="3505874" rtl="0" eaLnBrk="1" latinLnBrk="0" hangingPunct="1">
      <a:defRPr sz="4602" kern="1200">
        <a:solidFill>
          <a:schemeClr val="tx1"/>
        </a:solidFill>
        <a:latin typeface="+mn-lt"/>
        <a:ea typeface="+mn-ea"/>
        <a:cs typeface="+mn-cs"/>
      </a:defRPr>
    </a:lvl2pPr>
    <a:lvl3pPr marL="3505874" algn="l" defTabSz="3505874" rtl="0" eaLnBrk="1" latinLnBrk="0" hangingPunct="1">
      <a:defRPr sz="4602" kern="1200">
        <a:solidFill>
          <a:schemeClr val="tx1"/>
        </a:solidFill>
        <a:latin typeface="+mn-lt"/>
        <a:ea typeface="+mn-ea"/>
        <a:cs typeface="+mn-cs"/>
      </a:defRPr>
    </a:lvl3pPr>
    <a:lvl4pPr marL="5258814" algn="l" defTabSz="3505874" rtl="0" eaLnBrk="1" latinLnBrk="0" hangingPunct="1">
      <a:defRPr sz="4602" kern="1200">
        <a:solidFill>
          <a:schemeClr val="tx1"/>
        </a:solidFill>
        <a:latin typeface="+mn-lt"/>
        <a:ea typeface="+mn-ea"/>
        <a:cs typeface="+mn-cs"/>
      </a:defRPr>
    </a:lvl4pPr>
    <a:lvl5pPr marL="7011754" algn="l" defTabSz="3505874" rtl="0" eaLnBrk="1" latinLnBrk="0" hangingPunct="1">
      <a:defRPr sz="4602" kern="1200">
        <a:solidFill>
          <a:schemeClr val="tx1"/>
        </a:solidFill>
        <a:latin typeface="+mn-lt"/>
        <a:ea typeface="+mn-ea"/>
        <a:cs typeface="+mn-cs"/>
      </a:defRPr>
    </a:lvl5pPr>
    <a:lvl6pPr marL="8764689" algn="l" defTabSz="3505874" rtl="0" eaLnBrk="1" latinLnBrk="0" hangingPunct="1">
      <a:defRPr sz="4602" kern="1200">
        <a:solidFill>
          <a:schemeClr val="tx1"/>
        </a:solidFill>
        <a:latin typeface="+mn-lt"/>
        <a:ea typeface="+mn-ea"/>
        <a:cs typeface="+mn-cs"/>
      </a:defRPr>
    </a:lvl6pPr>
    <a:lvl7pPr marL="10517625" algn="l" defTabSz="3505874" rtl="0" eaLnBrk="1" latinLnBrk="0" hangingPunct="1">
      <a:defRPr sz="4602" kern="1200">
        <a:solidFill>
          <a:schemeClr val="tx1"/>
        </a:solidFill>
        <a:latin typeface="+mn-lt"/>
        <a:ea typeface="+mn-ea"/>
        <a:cs typeface="+mn-cs"/>
      </a:defRPr>
    </a:lvl7pPr>
    <a:lvl8pPr marL="12270564" algn="l" defTabSz="3505874" rtl="0" eaLnBrk="1" latinLnBrk="0" hangingPunct="1">
      <a:defRPr sz="4602" kern="1200">
        <a:solidFill>
          <a:schemeClr val="tx1"/>
        </a:solidFill>
        <a:latin typeface="+mn-lt"/>
        <a:ea typeface="+mn-ea"/>
        <a:cs typeface="+mn-cs"/>
      </a:defRPr>
    </a:lvl8pPr>
    <a:lvl9pPr marL="14023503" algn="l" defTabSz="3505874" rtl="0" eaLnBrk="1" latinLnBrk="0" hangingPunct="1">
      <a:defRPr sz="46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68F4C8-8DD6-5C47-91A3-C81B11F9C650}" type="slidenum">
              <a:rPr lang="de-DE" smtClean="0"/>
              <a:t>3</a:t>
            </a:fld>
            <a:endParaRPr lang="de-DE"/>
          </a:p>
        </p:txBody>
      </p:sp>
    </p:spTree>
    <p:extLst>
      <p:ext uri="{BB962C8B-B14F-4D97-AF65-F5344CB8AC3E}">
        <p14:creationId xmlns:p14="http://schemas.microsoft.com/office/powerpoint/2010/main" val="3165523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4684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68F4C8-8DD6-5C47-91A3-C81B11F9C650}" type="slidenum">
              <a:rPr lang="de-DE" smtClean="0"/>
              <a:t>5</a:t>
            </a:fld>
            <a:endParaRPr lang="de-DE"/>
          </a:p>
        </p:txBody>
      </p:sp>
    </p:spTree>
    <p:extLst>
      <p:ext uri="{BB962C8B-B14F-4D97-AF65-F5344CB8AC3E}">
        <p14:creationId xmlns:p14="http://schemas.microsoft.com/office/powerpoint/2010/main" val="4113506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68F4C8-8DD6-5C47-91A3-C81B11F9C650}" type="slidenum">
              <a:rPr lang="de-DE" smtClean="0"/>
              <a:t>6</a:t>
            </a:fld>
            <a:endParaRPr lang="de-DE"/>
          </a:p>
        </p:txBody>
      </p:sp>
    </p:spTree>
    <p:extLst>
      <p:ext uri="{BB962C8B-B14F-4D97-AF65-F5344CB8AC3E}">
        <p14:creationId xmlns:p14="http://schemas.microsoft.com/office/powerpoint/2010/main" val="136810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de-DE"/>
              <a:t>Mastertitelformat bearbeiten</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151E216E-0D87-144D-A3DB-226F50E6D336}"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252373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151E216E-0D87-144D-A3DB-226F50E6D336}"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339812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151E216E-0D87-144D-A3DB-226F50E6D336}"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247631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151E216E-0D87-144D-A3DB-226F50E6D336}"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2396090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de-DE"/>
              <a:t>Mastertitelformat bearbeiten</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151E216E-0D87-144D-A3DB-226F50E6D336}" type="datetimeFigureOut">
              <a:rPr lang="de-DE" smtClean="0"/>
              <a:t>29.04.2021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152942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151E216E-0D87-144D-A3DB-226F50E6D336}" type="datetimeFigureOut">
              <a:rPr lang="de-DE" smtClean="0"/>
              <a:t>29.04.2021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12660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de-DE"/>
              <a:t>Mastertitelformat bearbeiten</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2948339" y="11058863"/>
            <a:ext cx="18107995" cy="16265921"/>
          </a:xfrm>
        </p:spPr>
        <p:txBody>
          <a:bodyPr/>
          <a:lstStyle/>
          <a:p>
            <a:pPr lvl="0"/>
            <a:r>
              <a:rPr lang="de-DE"/>
              <a:t>Mastertextformat bearbeiten
Zweite Ebene
Dritte Ebene
Vierte Ebene
Fünfte Ebene</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de-DE"/>
              <a:t>Mastertextformat bearbeiten
Zweite Ebene
Dritte Ebene
Vierte Ebene
Fünfte Ebene</a:t>
            </a:r>
            <a:endParaRPr lang="en-US" dirty="0"/>
          </a:p>
        </p:txBody>
      </p:sp>
      <p:sp>
        <p:nvSpPr>
          <p:cNvPr id="6" name="Content Placeholder 5"/>
          <p:cNvSpPr>
            <a:spLocks noGrp="1"/>
          </p:cNvSpPr>
          <p:nvPr>
            <p:ph sz="quarter" idx="4"/>
          </p:nvPr>
        </p:nvSpPr>
        <p:spPr>
          <a:xfrm>
            <a:off x="21669408" y="11058863"/>
            <a:ext cx="18197174" cy="16265921"/>
          </a:xfrm>
        </p:spPr>
        <p:txBody>
          <a:bodyPr/>
          <a:lstStyle/>
          <a:p>
            <a:pPr lvl="0"/>
            <a:r>
              <a:rPr lang="de-DE"/>
              <a:t>Mastertextformat bearbeiten
Zweite Ebene
Dritte Ebene
Vierte Ebene
Fünfte Ebene</a:t>
            </a:r>
            <a:endParaRPr lang="en-US" dirty="0"/>
          </a:p>
        </p:txBody>
      </p:sp>
      <p:sp>
        <p:nvSpPr>
          <p:cNvPr id="7" name="Date Placeholder 6"/>
          <p:cNvSpPr>
            <a:spLocks noGrp="1"/>
          </p:cNvSpPr>
          <p:nvPr>
            <p:ph type="dt" sz="half" idx="10"/>
          </p:nvPr>
        </p:nvSpPr>
        <p:spPr/>
        <p:txBody>
          <a:bodyPr/>
          <a:lstStyle/>
          <a:p>
            <a:fld id="{151E216E-0D87-144D-A3DB-226F50E6D336}" type="datetimeFigureOut">
              <a:rPr lang="de-DE" smtClean="0"/>
              <a:t>29.04.2021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396362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151E216E-0D87-144D-A3DB-226F50E6D336}" type="datetimeFigureOut">
              <a:rPr lang="de-DE" smtClean="0"/>
              <a:t>29.04.2021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372151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E216E-0D87-144D-A3DB-226F50E6D336}" type="datetimeFigureOut">
              <a:rPr lang="de-DE" smtClean="0"/>
              <a:t>29.04.2021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417869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de-DE"/>
              <a:t>Mastertitelformat bearbeiten</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de-DE"/>
              <a:t>Mastertextformat bearbeiten
Zweite Ebene
Dritte Ebene
Vierte Ebene
Fünfte Ebene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151E216E-0D87-144D-A3DB-226F50E6D336}" type="datetimeFigureOut">
              <a:rPr lang="de-DE" smtClean="0"/>
              <a:t>29.04.2021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4039392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de-DE"/>
              <a:t>Mastertitelformat bearbeiten</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de-DE"/>
              <a:t>Bild durch Klicken auf Symbol hinzufügen</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151E216E-0D87-144D-A3DB-226F50E6D336}" type="datetimeFigureOut">
              <a:rPr lang="de-DE" smtClean="0"/>
              <a:t>29.04.2021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1021D15-6F30-1D41-84C4-9B3E2CAFAE92}" type="slidenum">
              <a:rPr lang="de-DE" smtClean="0"/>
              <a:t>‹Nr.›</a:t>
            </a:fld>
            <a:endParaRPr lang="de-DE"/>
          </a:p>
        </p:txBody>
      </p:sp>
    </p:spTree>
    <p:extLst>
      <p:ext uri="{BB962C8B-B14F-4D97-AF65-F5344CB8AC3E}">
        <p14:creationId xmlns:p14="http://schemas.microsoft.com/office/powerpoint/2010/main" val="52450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151E216E-0D87-144D-A3DB-226F50E6D336}" type="datetimeFigureOut">
              <a:rPr lang="de-DE" smtClean="0"/>
              <a:t>29.04.2021</a:t>
            </a:fld>
            <a:endParaRPr lang="de-DE"/>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01021D15-6F30-1D41-84C4-9B3E2CAFAE92}" type="slidenum">
              <a:rPr lang="de-DE" smtClean="0"/>
              <a:t>‹Nr.›</a:t>
            </a:fld>
            <a:endParaRPr lang="de-DE"/>
          </a:p>
        </p:txBody>
      </p:sp>
    </p:spTree>
    <p:extLst>
      <p:ext uri="{BB962C8B-B14F-4D97-AF65-F5344CB8AC3E}">
        <p14:creationId xmlns:p14="http://schemas.microsoft.com/office/powerpoint/2010/main" val="273873730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cha.europa.eu/regulations/clp/cl-inventory" TargetMode="External"/><Relationship Id="rId3" Type="http://schemas.openxmlformats.org/officeDocument/2006/relationships/hyperlink" Target="https://echa.europa.eu/information-on-chemicals/registered-substances" TargetMode="External"/><Relationship Id="rId7" Type="http://schemas.openxmlformats.org/officeDocument/2006/relationships/hyperlink" Target="http://spin2000.net/"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cha.europa.eu/documents/10162/13632/information_requirements_r12_en.pdf/ea8fa5a6-6ba1-47f4-9e47-c7216e180197" TargetMode="External"/><Relationship Id="rId11" Type="http://schemas.openxmlformats.org/officeDocument/2006/relationships/hyperlink" Target="https://chemsec.org/business-tool/sin-list/" TargetMode="External"/><Relationship Id="rId5" Type="http://schemas.openxmlformats.org/officeDocument/2006/relationships/hyperlink" Target="https://cefic.org/app/uploads/2019/01/SPERCs-Specific-Envirnonmental-Release-Classes-REACHImpl-ES-CSA-CSR.pdf" TargetMode="External"/><Relationship Id="rId10" Type="http://schemas.openxmlformats.org/officeDocument/2006/relationships/hyperlink" Target="https://echa.europa.eu/legislation-finder" TargetMode="External"/><Relationship Id="rId4" Type="http://schemas.openxmlformats.org/officeDocument/2006/relationships/hyperlink" Target="https://echa.europa.eu/documents/10162/15669641/sperc_factsheet_guidance_en.pdf/4c94f0fb-07dd-4e9f-842a-3f21a63bd3fe" TargetMode="External"/><Relationship Id="rId9" Type="http://schemas.openxmlformats.org/officeDocument/2006/relationships/hyperlink" Target="https://echa.europa.eu/de/pac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ecetoc.org/publication/tr-123-environmental-risk-assessment-of-ionisable-compound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9001E8EE-2029-4BD5-9829-727714AAF8EA}"/>
              </a:ext>
            </a:extLst>
          </p:cNvPr>
          <p:cNvSpPr txBox="1"/>
          <p:nvPr/>
        </p:nvSpPr>
        <p:spPr>
          <a:xfrm>
            <a:off x="4342030" y="10151626"/>
            <a:ext cx="34119703" cy="9971961"/>
          </a:xfrm>
          <a:prstGeom prst="rect">
            <a:avLst/>
          </a:prstGeom>
          <a:noFill/>
        </p:spPr>
        <p:txBody>
          <a:bodyPr wrap="square" rtlCol="0">
            <a:spAutoFit/>
          </a:bodyPr>
          <a:lstStyle/>
          <a:p>
            <a:pPr algn="ctr">
              <a:spcAft>
                <a:spcPts val="600"/>
              </a:spcAft>
            </a:pPr>
            <a:r>
              <a:rPr lang="en-GB" sz="3600" b="1" dirty="0">
                <a:latin typeface="Times New Roman" panose="02020603050405020304" pitchFamily="18" charset="0"/>
                <a:ea typeface="MS Mincho" panose="02020609040205080304" pitchFamily="49" charset="-128"/>
              </a:rPr>
              <a:t>Work Package 2 “Identification of relevant target substances in BREFs” </a:t>
            </a:r>
            <a:br>
              <a:rPr lang="en-GB" sz="3600" b="1" dirty="0">
                <a:latin typeface="Times New Roman" panose="02020603050405020304" pitchFamily="18" charset="0"/>
                <a:ea typeface="MS Mincho" panose="02020609040205080304" pitchFamily="49" charset="-128"/>
              </a:rPr>
            </a:br>
            <a:r>
              <a:rPr lang="en-GB" sz="3600" b="1" dirty="0">
                <a:latin typeface="Times New Roman" panose="02020603050405020304" pitchFamily="18" charset="0"/>
                <a:ea typeface="MS Mincho" panose="02020609040205080304" pitchFamily="49" charset="-128"/>
              </a:rPr>
              <a:t>of the HAZBREF project funded by Interreg Baltic Sea Region</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3600" b="1" dirty="0">
                <a:latin typeface="Times New Roman" panose="02020603050405020304" pitchFamily="18" charset="0"/>
                <a:ea typeface="MS Mincho" panose="02020609040205080304" pitchFamily="49" charset="-128"/>
              </a:rPr>
              <a:t> </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3600" b="1" dirty="0">
                <a:latin typeface="Times New Roman" panose="02020603050405020304" pitchFamily="18" charset="0"/>
                <a:ea typeface="MS Mincho" panose="02020609040205080304" pitchFamily="49" charset="-128"/>
              </a:rPr>
              <a:t> </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3600" b="1" dirty="0">
                <a:latin typeface="Times New Roman" panose="02020603050405020304" pitchFamily="18" charset="0"/>
                <a:ea typeface="MS Mincho" panose="02020609040205080304" pitchFamily="49" charset="-128"/>
              </a:rPr>
              <a:t> </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3600" b="1" dirty="0">
                <a:latin typeface="Times New Roman" panose="02020603050405020304" pitchFamily="18" charset="0"/>
                <a:ea typeface="MS Mincho" panose="02020609040205080304" pitchFamily="49" charset="-128"/>
              </a:rPr>
              <a:t> </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3600" b="1" dirty="0">
                <a:latin typeface="Times New Roman" panose="02020603050405020304" pitchFamily="18" charset="0"/>
                <a:ea typeface="MS Mincho" panose="02020609040205080304" pitchFamily="49" charset="-128"/>
              </a:rPr>
              <a:t> </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4000" b="1" u="sng" dirty="0">
                <a:latin typeface="Times New Roman" panose="02020603050405020304" pitchFamily="18" charset="0"/>
                <a:ea typeface="MS Mincho" panose="02020609040205080304" pitchFamily="49" charset="-128"/>
              </a:rPr>
              <a:t>Report</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4000" b="1" dirty="0">
                <a:latin typeface="Times New Roman" panose="02020603050405020304" pitchFamily="18" charset="0"/>
                <a:ea typeface="MS Mincho" panose="02020609040205080304" pitchFamily="49" charset="-128"/>
              </a:rPr>
              <a:t>Approaches for a better use of available data to prevent or reduce releases of substances of concern from industrial installations</a:t>
            </a:r>
            <a:endParaRPr lang="de-DE" sz="3200" b="1" dirty="0">
              <a:latin typeface="Times New Roman" panose="02020603050405020304" pitchFamily="18" charset="0"/>
              <a:ea typeface="MS Mincho" panose="02020609040205080304" pitchFamily="49" charset="-128"/>
            </a:endParaRPr>
          </a:p>
          <a:p>
            <a:pPr algn="ctr">
              <a:spcAft>
                <a:spcPts val="600"/>
              </a:spcAft>
            </a:pPr>
            <a:r>
              <a:rPr lang="en-GB" sz="3200" b="1" dirty="0">
                <a:latin typeface="Times New Roman" panose="02020603050405020304" pitchFamily="18" charset="0"/>
                <a:ea typeface="MS Mincho" panose="02020609040205080304" pitchFamily="49" charset="-128"/>
              </a:rPr>
              <a:t> </a:t>
            </a:r>
            <a:endParaRPr lang="de-DE" sz="3200" b="1" dirty="0">
              <a:latin typeface="Times New Roman" panose="02020603050405020304" pitchFamily="18" charset="0"/>
              <a:ea typeface="MS Mincho" panose="02020609040205080304" pitchFamily="49" charset="-128"/>
            </a:endParaRPr>
          </a:p>
          <a:p>
            <a:pPr algn="ctr">
              <a:spcAft>
                <a:spcPts val="600"/>
              </a:spcAft>
            </a:pPr>
            <a:r>
              <a:rPr lang="de-DE" sz="4800" b="1" u="sng" dirty="0">
                <a:latin typeface="Times New Roman" panose="02020603050405020304" pitchFamily="18" charset="0"/>
                <a:ea typeface="MS Mincho" panose="02020609040205080304" pitchFamily="49" charset="-128"/>
              </a:rPr>
              <a:t>Annex 6a</a:t>
            </a:r>
            <a:endParaRPr lang="de-DE" sz="3200" b="1" dirty="0">
              <a:latin typeface="Times New Roman" panose="02020603050405020304" pitchFamily="18" charset="0"/>
              <a:ea typeface="MS Mincho" panose="02020609040205080304" pitchFamily="49" charset="-128"/>
            </a:endParaRPr>
          </a:p>
          <a:p>
            <a:pPr algn="ctr"/>
            <a:endParaRPr lang="de-DE" sz="3600" b="1" dirty="0"/>
          </a:p>
          <a:p>
            <a:pPr algn="ctr"/>
            <a:endParaRPr lang="de-DE" sz="3600" b="1" dirty="0"/>
          </a:p>
          <a:p>
            <a:pPr algn="ctr"/>
            <a:endParaRPr lang="de-DE" sz="3600" b="1" dirty="0"/>
          </a:p>
          <a:p>
            <a:pPr algn="ctr"/>
            <a:endParaRPr lang="de-DE" sz="3600" b="1" dirty="0"/>
          </a:p>
          <a:p>
            <a:pPr algn="ctr"/>
            <a:endParaRPr lang="de-DE" sz="3600" b="1" dirty="0"/>
          </a:p>
        </p:txBody>
      </p:sp>
      <p:sp>
        <p:nvSpPr>
          <p:cNvPr id="3" name="Rectangle 2">
            <a:extLst>
              <a:ext uri="{FF2B5EF4-FFF2-40B4-BE49-F238E27FC236}">
                <a16:creationId xmlns:a16="http://schemas.microsoft.com/office/drawing/2014/main" id="{69A8D20C-4156-1642-AB10-C54F9F99A523}"/>
              </a:ext>
            </a:extLst>
          </p:cNvPr>
          <p:cNvSpPr>
            <a:spLocks noChangeArrowheads="1"/>
          </p:cNvSpPr>
          <p:nvPr/>
        </p:nvSpPr>
        <p:spPr bwMode="auto">
          <a:xfrm>
            <a:off x="10607041" y="25054560"/>
            <a:ext cx="17922240" cy="1767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pic>
        <p:nvPicPr>
          <p:cNvPr id="1025" name="Kuva 5">
            <a:extLst>
              <a:ext uri="{FF2B5EF4-FFF2-40B4-BE49-F238E27FC236}">
                <a16:creationId xmlns:a16="http://schemas.microsoft.com/office/drawing/2014/main" id="{A87200C6-92D7-9745-9A23-B020623B8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7040" y="25511759"/>
            <a:ext cx="22294430" cy="240622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0E3B45C7-08DB-5F49-AB6B-B461E1B18271}"/>
              </a:ext>
            </a:extLst>
          </p:cNvPr>
          <p:cNvSpPr>
            <a:spLocks noChangeArrowheads="1"/>
          </p:cNvSpPr>
          <p:nvPr/>
        </p:nvSpPr>
        <p:spPr bwMode="auto">
          <a:xfrm>
            <a:off x="10607041" y="26134059"/>
            <a:ext cx="179222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Tree>
    <p:extLst>
      <p:ext uri="{BB962C8B-B14F-4D97-AF65-F5344CB8AC3E}">
        <p14:creationId xmlns:p14="http://schemas.microsoft.com/office/powerpoint/2010/main" val="266964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5B0901FD-8ACA-9D4D-ACEB-44E0C792E5D6}"/>
              </a:ext>
            </a:extLst>
          </p:cNvPr>
          <p:cNvSpPr/>
          <p:nvPr/>
        </p:nvSpPr>
        <p:spPr>
          <a:xfrm>
            <a:off x="4702629" y="7057678"/>
            <a:ext cx="34453285" cy="14619387"/>
          </a:xfrm>
          <a:prstGeom prst="rect">
            <a:avLst/>
          </a:prstGeom>
        </p:spPr>
        <p:txBody>
          <a:bodyPr wrap="square">
            <a:spAutoFit/>
          </a:bodyPr>
          <a:lstStyle/>
          <a:p>
            <a:pPr lvl="0"/>
            <a:r>
              <a:rPr lang="de-DE" sz="4400" b="1" dirty="0">
                <a:solidFill>
                  <a:prstClr val="black"/>
                </a:solidFill>
              </a:rPr>
              <a:t>Interactive </a:t>
            </a:r>
            <a:r>
              <a:rPr lang="de-DE" sz="4400" b="1" dirty="0" err="1">
                <a:solidFill>
                  <a:prstClr val="black"/>
                </a:solidFill>
              </a:rPr>
              <a:t>scheme</a:t>
            </a:r>
            <a:r>
              <a:rPr lang="de-DE" sz="4400" b="1" dirty="0">
                <a:solidFill>
                  <a:prstClr val="black"/>
                </a:solidFill>
              </a:rPr>
              <a:t> </a:t>
            </a:r>
            <a:r>
              <a:rPr lang="de-DE" sz="4400" b="1" dirty="0" err="1">
                <a:solidFill>
                  <a:prstClr val="black"/>
                </a:solidFill>
              </a:rPr>
              <a:t>to</a:t>
            </a:r>
            <a:r>
              <a:rPr lang="de-DE" sz="4400" b="1" dirty="0">
                <a:solidFill>
                  <a:prstClr val="black"/>
                </a:solidFill>
              </a:rPr>
              <a:t> </a:t>
            </a:r>
            <a:r>
              <a:rPr lang="de-DE" sz="4400" b="1" dirty="0" err="1">
                <a:solidFill>
                  <a:prstClr val="black"/>
                </a:solidFill>
              </a:rPr>
              <a:t>identify</a:t>
            </a:r>
            <a:r>
              <a:rPr lang="de-DE" sz="4400" b="1" dirty="0">
                <a:solidFill>
                  <a:prstClr val="black"/>
                </a:solidFill>
              </a:rPr>
              <a:t> (relevant) </a:t>
            </a:r>
            <a:r>
              <a:rPr lang="de-DE" sz="4400" b="1" dirty="0" err="1">
                <a:solidFill>
                  <a:prstClr val="black"/>
                </a:solidFill>
              </a:rPr>
              <a:t>target</a:t>
            </a:r>
            <a:r>
              <a:rPr lang="de-DE" sz="4400" b="1" dirty="0">
                <a:solidFill>
                  <a:prstClr val="black"/>
                </a:solidFill>
              </a:rPr>
              <a:t> </a:t>
            </a:r>
            <a:r>
              <a:rPr lang="de-DE" sz="4400" b="1" dirty="0" err="1">
                <a:solidFill>
                  <a:prstClr val="black"/>
                </a:solidFill>
              </a:rPr>
              <a:t>substances</a:t>
            </a:r>
            <a:endParaRPr lang="de-DE" sz="4400" b="1" dirty="0">
              <a:solidFill>
                <a:prstClr val="black"/>
              </a:solidFill>
            </a:endParaRPr>
          </a:p>
          <a:p>
            <a:pPr lvl="0"/>
            <a:endParaRPr lang="de-DE" sz="3600" b="1" dirty="0">
              <a:solidFill>
                <a:prstClr val="black"/>
              </a:solidFill>
            </a:endParaRPr>
          </a:p>
          <a:p>
            <a:pPr lvl="0"/>
            <a:r>
              <a:rPr lang="de-DE" sz="3600" b="1" dirty="0" err="1">
                <a:solidFill>
                  <a:prstClr val="black"/>
                </a:solidFill>
              </a:rPr>
              <a:t>Aim</a:t>
            </a:r>
            <a:r>
              <a:rPr lang="de-DE" sz="3600" b="1" dirty="0">
                <a:solidFill>
                  <a:prstClr val="black"/>
                </a:solidFill>
              </a:rPr>
              <a:t>:</a:t>
            </a:r>
          </a:p>
          <a:p>
            <a:pPr lvl="0"/>
            <a:r>
              <a:rPr lang="en-US" sz="3600" dirty="0">
                <a:solidFill>
                  <a:prstClr val="black"/>
                </a:solidFill>
              </a:rPr>
              <a:t>The aim of the interactive scheme is to support stakeholders to create a chemicals inventory and to identify relevant target substances. Safe handling of substances is the aim of this exercise.</a:t>
            </a:r>
          </a:p>
          <a:p>
            <a:pPr lvl="0"/>
            <a:endParaRPr lang="de-DE" sz="3600" b="1" dirty="0">
              <a:solidFill>
                <a:prstClr val="black"/>
              </a:solidFill>
            </a:endParaRPr>
          </a:p>
          <a:p>
            <a:pPr lvl="0"/>
            <a:r>
              <a:rPr lang="de-DE" sz="3600" b="1" dirty="0" err="1">
                <a:solidFill>
                  <a:prstClr val="black"/>
                </a:solidFill>
              </a:rPr>
              <a:t>Scope</a:t>
            </a:r>
            <a:r>
              <a:rPr lang="de-DE" sz="3600" b="1" dirty="0">
                <a:solidFill>
                  <a:prstClr val="black"/>
                </a:solidFill>
              </a:rPr>
              <a:t> </a:t>
            </a:r>
            <a:r>
              <a:rPr lang="de-DE" sz="3600" b="1" dirty="0" err="1">
                <a:solidFill>
                  <a:prstClr val="black"/>
                </a:solidFill>
              </a:rPr>
              <a:t>and</a:t>
            </a:r>
            <a:r>
              <a:rPr lang="de-DE" sz="3600" b="1" dirty="0">
                <a:solidFill>
                  <a:prstClr val="black"/>
                </a:solidFill>
              </a:rPr>
              <a:t> </a:t>
            </a:r>
            <a:r>
              <a:rPr lang="de-DE" sz="3600" b="1" dirty="0" err="1">
                <a:solidFill>
                  <a:prstClr val="black"/>
                </a:solidFill>
              </a:rPr>
              <a:t>objective</a:t>
            </a:r>
            <a:r>
              <a:rPr lang="de-DE" sz="3600" b="1" dirty="0">
                <a:solidFill>
                  <a:prstClr val="black"/>
                </a:solidFill>
              </a:rPr>
              <a:t>: </a:t>
            </a:r>
          </a:p>
          <a:p>
            <a:pPr lvl="0"/>
            <a:r>
              <a:rPr lang="de-DE" sz="3600" dirty="0" err="1">
                <a:solidFill>
                  <a:prstClr val="black"/>
                </a:solidFill>
              </a:rPr>
              <a:t>as</a:t>
            </a:r>
            <a:r>
              <a:rPr lang="de-DE" sz="3600" dirty="0">
                <a:solidFill>
                  <a:prstClr val="black"/>
                </a:solidFill>
              </a:rPr>
              <a:t> </a:t>
            </a:r>
            <a:r>
              <a:rPr lang="de-DE" sz="3600" dirty="0" err="1">
                <a:solidFill>
                  <a:prstClr val="black"/>
                </a:solidFill>
              </a:rPr>
              <a:t>reported</a:t>
            </a:r>
            <a:r>
              <a:rPr lang="de-DE" sz="3600" dirty="0">
                <a:solidFill>
                  <a:prstClr val="black"/>
                </a:solidFill>
              </a:rPr>
              <a:t> in WP 2 </a:t>
            </a:r>
            <a:r>
              <a:rPr lang="de-DE" sz="3600" dirty="0" err="1">
                <a:solidFill>
                  <a:prstClr val="black"/>
                </a:solidFill>
              </a:rPr>
              <a:t>report</a:t>
            </a:r>
            <a:endParaRPr lang="de-DE" sz="3600" dirty="0">
              <a:solidFill>
                <a:prstClr val="black"/>
              </a:solidFill>
            </a:endParaRPr>
          </a:p>
          <a:p>
            <a:pPr lvl="0"/>
            <a:endParaRPr lang="de-DE" sz="3600" b="1" dirty="0">
              <a:solidFill>
                <a:prstClr val="black"/>
              </a:solidFill>
            </a:endParaRPr>
          </a:p>
          <a:p>
            <a:pPr lvl="0"/>
            <a:r>
              <a:rPr lang="de-DE" sz="3600" b="1" dirty="0">
                <a:solidFill>
                  <a:prstClr val="black"/>
                </a:solidFill>
              </a:rPr>
              <a:t>User </a:t>
            </a:r>
            <a:r>
              <a:rPr lang="de-DE" sz="3600" b="1" dirty="0" err="1">
                <a:solidFill>
                  <a:prstClr val="black"/>
                </a:solidFill>
              </a:rPr>
              <a:t>target</a:t>
            </a:r>
            <a:r>
              <a:rPr lang="de-DE" sz="3600" b="1" dirty="0">
                <a:solidFill>
                  <a:prstClr val="black"/>
                </a:solidFill>
              </a:rPr>
              <a:t> </a:t>
            </a:r>
            <a:r>
              <a:rPr lang="de-DE" sz="3600" b="1" dirty="0" err="1">
                <a:solidFill>
                  <a:prstClr val="black"/>
                </a:solidFill>
              </a:rPr>
              <a:t>group</a:t>
            </a:r>
            <a:r>
              <a:rPr lang="de-DE" sz="3600" b="1" dirty="0">
                <a:solidFill>
                  <a:prstClr val="black"/>
                </a:solidFill>
              </a:rPr>
              <a:t>:</a:t>
            </a:r>
          </a:p>
          <a:p>
            <a:pPr marL="457200" lvl="0" indent="-457200">
              <a:buFont typeface="Arial" panose="020B0604020202020204" pitchFamily="34" charset="0"/>
              <a:buChar char="•"/>
            </a:pPr>
            <a:r>
              <a:rPr lang="en-US" sz="3600" dirty="0">
                <a:solidFill>
                  <a:prstClr val="black"/>
                </a:solidFill>
              </a:rPr>
              <a:t>The interactive scheme primarily addresses the plant operator. Plant operators are supported in initiating (additional) risk management measures (emission prevention and control measures) for (relevant) target substances.</a:t>
            </a:r>
            <a:endParaRPr lang="de-DE" sz="3600" dirty="0">
              <a:solidFill>
                <a:prstClr val="black"/>
              </a:solidFill>
            </a:endParaRPr>
          </a:p>
          <a:p>
            <a:pPr marL="457200" lvl="0" indent="-457200">
              <a:buFont typeface="Arial" panose="020B0604020202020204" pitchFamily="34" charset="0"/>
              <a:buChar char="•"/>
            </a:pPr>
            <a:r>
              <a:rPr lang="en-US" sz="3600" dirty="0">
                <a:solidFill>
                  <a:prstClr val="black"/>
                </a:solidFill>
              </a:rPr>
              <a:t>However, the scheme can also be used by the branch associations. Using the scheme, they can create complete lists of substances employed in the branch, subdivided into processes, supplemented by information on alternative substances and information on safe use. Branch associations can also provide compilations of the regulatory status and expected regulations and thus take that burden off the individual companies. At branch association level one can derive standard phrases for safe handling or make provisions for substitution of substances.</a:t>
            </a:r>
            <a:endParaRPr lang="de-DE" sz="3600" dirty="0">
              <a:solidFill>
                <a:prstClr val="black"/>
              </a:solidFill>
            </a:endParaRPr>
          </a:p>
          <a:p>
            <a:pPr marL="457200" lvl="0" indent="-457200">
              <a:buFont typeface="Arial" panose="020B0604020202020204" pitchFamily="34" charset="0"/>
              <a:buChar char="•"/>
            </a:pPr>
            <a:r>
              <a:rPr lang="en-US" sz="3600" dirty="0">
                <a:solidFill>
                  <a:prstClr val="black"/>
                </a:solidFill>
              </a:rPr>
              <a:t>Use of the interactive scheme is also possible when revising BREFs. Here the TWG could use the scheme to identify the substances that should be addressed in the BREFs and identify (relevant) target substances for which BAT should be derived.</a:t>
            </a:r>
            <a:endParaRPr lang="de-DE" sz="3600" dirty="0">
              <a:solidFill>
                <a:prstClr val="black"/>
              </a:solidFill>
            </a:endParaRPr>
          </a:p>
          <a:p>
            <a:pPr marL="457200" lvl="0" indent="-457200">
              <a:buFont typeface="Arial" panose="020B0604020202020204" pitchFamily="34" charset="0"/>
              <a:buChar char="•"/>
            </a:pPr>
            <a:r>
              <a:rPr lang="en-US" sz="3600" dirty="0">
                <a:solidFill>
                  <a:prstClr val="black"/>
                </a:solidFill>
              </a:rPr>
              <a:t>Other interested parties, e.g. NGOs, can also use the interactive scheme to make their own statements about substances that they consider to need regulation.</a:t>
            </a:r>
            <a:endParaRPr lang="de-DE" sz="3600" dirty="0">
              <a:solidFill>
                <a:prstClr val="black"/>
              </a:solidFill>
            </a:endParaRPr>
          </a:p>
          <a:p>
            <a:pPr lvl="0"/>
            <a:r>
              <a:rPr lang="en-US" sz="3600" dirty="0">
                <a:solidFill>
                  <a:prstClr val="black"/>
                </a:solidFill>
              </a:rPr>
              <a:t>All decisions in the interactive scheme are applicable to the operators and branch association. The TWG can omit decision D 2.3 to D 2.5. as these decisions represent a safety net for the operator.</a:t>
            </a:r>
            <a:endParaRPr lang="de-DE" sz="3600" dirty="0">
              <a:solidFill>
                <a:prstClr val="black"/>
              </a:solidFill>
            </a:endParaRPr>
          </a:p>
          <a:p>
            <a:pPr lvl="0"/>
            <a:endParaRPr lang="de-DE" sz="3600" b="1" dirty="0">
              <a:solidFill>
                <a:prstClr val="black"/>
              </a:solidFill>
            </a:endParaRPr>
          </a:p>
          <a:p>
            <a:pPr lvl="0"/>
            <a:r>
              <a:rPr lang="de-DE" sz="3600" b="1" dirty="0" err="1">
                <a:solidFill>
                  <a:prstClr val="black"/>
                </a:solidFill>
              </a:rPr>
              <a:t>How</a:t>
            </a:r>
            <a:r>
              <a:rPr lang="de-DE" sz="3600" b="1" dirty="0">
                <a:solidFill>
                  <a:prstClr val="black"/>
                </a:solidFill>
              </a:rPr>
              <a:t> </a:t>
            </a:r>
            <a:r>
              <a:rPr lang="de-DE" sz="3600" b="1" dirty="0" err="1">
                <a:solidFill>
                  <a:prstClr val="black"/>
                </a:solidFill>
              </a:rPr>
              <a:t>to</a:t>
            </a:r>
            <a:r>
              <a:rPr lang="de-DE" sz="3600" b="1" dirty="0">
                <a:solidFill>
                  <a:prstClr val="black"/>
                </a:solidFill>
              </a:rPr>
              <a:t> </a:t>
            </a:r>
            <a:r>
              <a:rPr lang="de-DE" sz="3600" b="1" dirty="0" err="1">
                <a:solidFill>
                  <a:prstClr val="black"/>
                </a:solidFill>
              </a:rPr>
              <a:t>use</a:t>
            </a:r>
            <a:r>
              <a:rPr lang="de-DE" sz="3600" b="1" dirty="0">
                <a:solidFill>
                  <a:prstClr val="black"/>
                </a:solidFill>
              </a:rPr>
              <a:t>:</a:t>
            </a:r>
            <a:endParaRPr lang="de-DE" sz="3600" dirty="0">
              <a:solidFill>
                <a:prstClr val="black"/>
              </a:solidFill>
            </a:endParaRPr>
          </a:p>
          <a:p>
            <a:pPr lvl="0"/>
            <a:r>
              <a:rPr lang="de-DE" sz="3600" dirty="0">
                <a:solidFill>
                  <a:prstClr val="black"/>
                </a:solidFill>
              </a:rPr>
              <a:t>See WP 2 </a:t>
            </a:r>
            <a:r>
              <a:rPr lang="de-DE" sz="3600" dirty="0" err="1">
                <a:solidFill>
                  <a:prstClr val="black"/>
                </a:solidFill>
              </a:rPr>
              <a:t>report</a:t>
            </a:r>
            <a:r>
              <a:rPr lang="de-DE" sz="3600" dirty="0">
                <a:solidFill>
                  <a:prstClr val="black"/>
                </a:solidFill>
              </a:rPr>
              <a:t>.</a:t>
            </a:r>
          </a:p>
          <a:p>
            <a:pPr lvl="0"/>
            <a:r>
              <a:rPr lang="de-DE" sz="3600" dirty="0">
                <a:solidFill>
                  <a:prstClr val="black"/>
                </a:solidFill>
              </a:rPr>
              <a:t>More </a:t>
            </a:r>
            <a:r>
              <a:rPr lang="de-DE" sz="3600" dirty="0" err="1">
                <a:solidFill>
                  <a:prstClr val="black"/>
                </a:solidFill>
              </a:rPr>
              <a:t>background</a:t>
            </a:r>
            <a:r>
              <a:rPr lang="de-DE" sz="3600" dirty="0">
                <a:solidFill>
                  <a:prstClr val="black"/>
                </a:solidFill>
              </a:rPr>
              <a:t> </a:t>
            </a:r>
            <a:r>
              <a:rPr lang="de-DE" sz="3600" dirty="0" err="1">
                <a:solidFill>
                  <a:prstClr val="black"/>
                </a:solidFill>
              </a:rPr>
              <a:t>information</a:t>
            </a:r>
            <a:r>
              <a:rPr lang="de-DE" sz="3600" dirty="0">
                <a:solidFill>
                  <a:prstClr val="black"/>
                </a:solidFill>
              </a:rPr>
              <a:t> </a:t>
            </a:r>
            <a:r>
              <a:rPr lang="de-DE" sz="3600" dirty="0" err="1">
                <a:solidFill>
                  <a:prstClr val="black"/>
                </a:solidFill>
              </a:rPr>
              <a:t>can</a:t>
            </a:r>
            <a:r>
              <a:rPr lang="de-DE" sz="3600" dirty="0">
                <a:solidFill>
                  <a:prstClr val="black"/>
                </a:solidFill>
              </a:rPr>
              <a:t> also </a:t>
            </a:r>
            <a:r>
              <a:rPr lang="de-DE" sz="3600" dirty="0" err="1">
                <a:solidFill>
                  <a:prstClr val="black"/>
                </a:solidFill>
              </a:rPr>
              <a:t>be</a:t>
            </a:r>
            <a:r>
              <a:rPr lang="de-DE" sz="3600" dirty="0">
                <a:solidFill>
                  <a:prstClr val="black"/>
                </a:solidFill>
              </a:rPr>
              <a:t> </a:t>
            </a:r>
            <a:r>
              <a:rPr lang="de-DE" sz="3600" dirty="0" err="1">
                <a:solidFill>
                  <a:prstClr val="black"/>
                </a:solidFill>
              </a:rPr>
              <a:t>found</a:t>
            </a:r>
            <a:r>
              <a:rPr lang="de-DE" sz="3600" dirty="0">
                <a:solidFill>
                  <a:prstClr val="black"/>
                </a:solidFill>
              </a:rPr>
              <a:t> in WP 3.2 </a:t>
            </a:r>
            <a:r>
              <a:rPr lang="de-DE" sz="3600" dirty="0" err="1">
                <a:solidFill>
                  <a:prstClr val="black"/>
                </a:solidFill>
              </a:rPr>
              <a:t>report</a:t>
            </a:r>
            <a:r>
              <a:rPr lang="de-DE" sz="3600" dirty="0">
                <a:solidFill>
                  <a:prstClr val="black"/>
                </a:solidFill>
              </a:rPr>
              <a:t>.</a:t>
            </a:r>
          </a:p>
        </p:txBody>
      </p:sp>
    </p:spTree>
    <p:extLst>
      <p:ext uri="{BB962C8B-B14F-4D97-AF65-F5344CB8AC3E}">
        <p14:creationId xmlns:p14="http://schemas.microsoft.com/office/powerpoint/2010/main" val="318512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8">
            <a:extLst>
              <a:ext uri="{FF2B5EF4-FFF2-40B4-BE49-F238E27FC236}">
                <a16:creationId xmlns:a16="http://schemas.microsoft.com/office/drawing/2014/main" id="{31C377CD-B688-DE48-B7EF-E457E766E341}"/>
              </a:ext>
            </a:extLst>
          </p:cNvPr>
          <p:cNvSpPr/>
          <p:nvPr/>
        </p:nvSpPr>
        <p:spPr>
          <a:xfrm>
            <a:off x="7871331" y="8343882"/>
            <a:ext cx="4027898" cy="30281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solidFill>
                <a:schemeClr val="tx1"/>
              </a:solidFill>
            </a:endParaRPr>
          </a:p>
          <a:p>
            <a:pPr algn="ctr"/>
            <a:endParaRPr lang="de-DE" sz="2400" dirty="0">
              <a:solidFill>
                <a:schemeClr val="tx1"/>
              </a:solidFill>
            </a:endParaRPr>
          </a:p>
          <a:p>
            <a:pPr algn="ctr"/>
            <a:r>
              <a:rPr lang="de-DE" sz="2400" dirty="0">
                <a:solidFill>
                  <a:schemeClr val="tx1"/>
                </a:solidFill>
              </a:rPr>
              <a:t>Start</a:t>
            </a:r>
            <a:endParaRPr lang="de-DE" dirty="0">
              <a:solidFill>
                <a:schemeClr val="tx1"/>
              </a:solidFill>
            </a:endParaRPr>
          </a:p>
        </p:txBody>
      </p:sp>
      <p:sp>
        <p:nvSpPr>
          <p:cNvPr id="6" name="Flussdiagramm: Dokument 11">
            <a:extLst>
              <a:ext uri="{FF2B5EF4-FFF2-40B4-BE49-F238E27FC236}">
                <a16:creationId xmlns:a16="http://schemas.microsoft.com/office/drawing/2014/main" id="{1FE0BBC8-45A4-7B46-8B58-EAF7B58D7868}"/>
              </a:ext>
            </a:extLst>
          </p:cNvPr>
          <p:cNvSpPr/>
          <p:nvPr/>
        </p:nvSpPr>
        <p:spPr>
          <a:xfrm>
            <a:off x="20049408" y="19062893"/>
            <a:ext cx="2070214" cy="3788376"/>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endParaRPr lang="de-DE" sz="2400" dirty="0"/>
          </a:p>
          <a:p>
            <a:pPr algn="ctr"/>
            <a:r>
              <a:rPr lang="de-DE" sz="2400" dirty="0" err="1"/>
              <a:t>Document</a:t>
            </a:r>
            <a:r>
              <a:rPr lang="de-DE" sz="2400" dirty="0"/>
              <a:t>;</a:t>
            </a:r>
          </a:p>
          <a:p>
            <a:pPr algn="ctr"/>
            <a:r>
              <a:rPr lang="de-DE" sz="2400" dirty="0"/>
              <a:t>Can </a:t>
            </a:r>
            <a:r>
              <a:rPr lang="de-DE" sz="2400" dirty="0" err="1"/>
              <a:t>refer</a:t>
            </a:r>
            <a:r>
              <a:rPr lang="de-DE" sz="2400" dirty="0"/>
              <a:t> </a:t>
            </a:r>
            <a:r>
              <a:rPr lang="de-DE" sz="2400" dirty="0" err="1"/>
              <a:t>to</a:t>
            </a:r>
            <a:r>
              <a:rPr lang="de-DE" sz="2400" dirty="0"/>
              <a:t> report, </a:t>
            </a:r>
            <a:r>
              <a:rPr lang="de-DE" sz="2400" dirty="0" err="1"/>
              <a:t>other</a:t>
            </a:r>
            <a:r>
              <a:rPr lang="de-DE" sz="2400" dirty="0"/>
              <a:t> </a:t>
            </a:r>
            <a:r>
              <a:rPr lang="de-DE" sz="2400" dirty="0" err="1"/>
              <a:t>document</a:t>
            </a:r>
            <a:r>
              <a:rPr lang="de-DE" sz="2400" dirty="0"/>
              <a:t>  </a:t>
            </a:r>
            <a:r>
              <a:rPr lang="de-DE" sz="2400" dirty="0" err="1"/>
              <a:t>or</a:t>
            </a:r>
            <a:r>
              <a:rPr lang="de-DE" sz="2400" dirty="0"/>
              <a:t> </a:t>
            </a:r>
            <a:r>
              <a:rPr lang="de-DE" sz="2400" dirty="0" err="1"/>
              <a:t>provide</a:t>
            </a:r>
            <a:r>
              <a:rPr lang="de-DE" sz="2400" dirty="0"/>
              <a:t> a link</a:t>
            </a:r>
          </a:p>
        </p:txBody>
      </p:sp>
      <p:sp>
        <p:nvSpPr>
          <p:cNvPr id="7" name="Flussdiagramm: Verzweigung 16">
            <a:extLst>
              <a:ext uri="{FF2B5EF4-FFF2-40B4-BE49-F238E27FC236}">
                <a16:creationId xmlns:a16="http://schemas.microsoft.com/office/drawing/2014/main" id="{72BF3D38-48AB-CC49-8EDA-98CD8B7566C6}"/>
              </a:ext>
            </a:extLst>
          </p:cNvPr>
          <p:cNvSpPr/>
          <p:nvPr/>
        </p:nvSpPr>
        <p:spPr>
          <a:xfrm>
            <a:off x="7796590" y="19066569"/>
            <a:ext cx="4177380" cy="332303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r>
              <a:rPr lang="de-DE" sz="2400" dirty="0" err="1"/>
              <a:t>Decision</a:t>
            </a:r>
            <a:endParaRPr lang="de-DE" sz="2400" dirty="0"/>
          </a:p>
          <a:p>
            <a:pPr algn="ctr"/>
            <a:r>
              <a:rPr lang="de-DE" sz="2400" dirty="0"/>
              <a:t>Yes / </a:t>
            </a:r>
            <a:r>
              <a:rPr lang="de-DE" sz="2400" dirty="0" err="1"/>
              <a:t>No</a:t>
            </a:r>
            <a:endParaRPr lang="de-DE" sz="2400" dirty="0"/>
          </a:p>
        </p:txBody>
      </p:sp>
      <p:sp>
        <p:nvSpPr>
          <p:cNvPr id="8" name="Rechteck 7">
            <a:extLst>
              <a:ext uri="{FF2B5EF4-FFF2-40B4-BE49-F238E27FC236}">
                <a16:creationId xmlns:a16="http://schemas.microsoft.com/office/drawing/2014/main" id="{C3FEE0CA-8889-0249-A544-ED98FDDA698D}"/>
              </a:ext>
            </a:extLst>
          </p:cNvPr>
          <p:cNvSpPr/>
          <p:nvPr/>
        </p:nvSpPr>
        <p:spPr>
          <a:xfrm>
            <a:off x="19158798" y="8767484"/>
            <a:ext cx="4027894" cy="302815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endParaRPr lang="de-DE" sz="2400" dirty="0"/>
          </a:p>
          <a:p>
            <a:pPr algn="ctr"/>
            <a:r>
              <a:rPr lang="de-DE" sz="2400" dirty="0"/>
              <a:t>Action</a:t>
            </a:r>
          </a:p>
          <a:p>
            <a:pPr algn="ctr"/>
            <a:r>
              <a:rPr lang="de-DE" sz="2400" dirty="0"/>
              <a:t>User </a:t>
            </a:r>
            <a:r>
              <a:rPr lang="de-DE" sz="2400" dirty="0" err="1"/>
              <a:t>has</a:t>
            </a:r>
            <a:r>
              <a:rPr lang="de-DE" sz="2400" dirty="0"/>
              <a:t> </a:t>
            </a:r>
            <a:r>
              <a:rPr lang="de-DE" sz="2400" dirty="0" err="1"/>
              <a:t>to</a:t>
            </a:r>
            <a:r>
              <a:rPr lang="de-DE" sz="2400" dirty="0"/>
              <a:t> do </a:t>
            </a:r>
            <a:r>
              <a:rPr lang="de-DE" sz="2400" dirty="0" err="1"/>
              <a:t>something</a:t>
            </a:r>
            <a:r>
              <a:rPr lang="de-DE" sz="2400" dirty="0"/>
              <a:t>, </a:t>
            </a:r>
            <a:r>
              <a:rPr lang="de-DE" sz="2400" dirty="0" err="1"/>
              <a:t>collect</a:t>
            </a:r>
            <a:r>
              <a:rPr lang="de-DE" sz="2400" dirty="0"/>
              <a:t>, check, </a:t>
            </a:r>
            <a:r>
              <a:rPr lang="de-DE" sz="2400" dirty="0" err="1"/>
              <a:t>assess</a:t>
            </a:r>
            <a:r>
              <a:rPr lang="de-DE" sz="2400" dirty="0"/>
              <a:t> etc. Options will </a:t>
            </a:r>
            <a:r>
              <a:rPr lang="de-DE" sz="2400" dirty="0" err="1"/>
              <a:t>be</a:t>
            </a:r>
            <a:r>
              <a:rPr lang="de-DE" sz="2400" dirty="0"/>
              <a:t> </a:t>
            </a:r>
            <a:r>
              <a:rPr lang="de-DE" sz="2400" dirty="0" err="1"/>
              <a:t>provided</a:t>
            </a:r>
            <a:r>
              <a:rPr lang="de-DE" sz="2400" dirty="0"/>
              <a:t> </a:t>
            </a:r>
            <a:r>
              <a:rPr lang="de-DE" sz="2400" dirty="0" err="1"/>
              <a:t>by</a:t>
            </a:r>
            <a:r>
              <a:rPr lang="de-DE" sz="2400" dirty="0"/>
              <a:t> </a:t>
            </a:r>
            <a:r>
              <a:rPr lang="de-DE" sz="2400" dirty="0" err="1"/>
              <a:t>clicking</a:t>
            </a:r>
            <a:r>
              <a:rPr lang="de-DE" sz="2400" dirty="0"/>
              <a:t> on </a:t>
            </a:r>
            <a:r>
              <a:rPr lang="de-DE" sz="2400" dirty="0" err="1"/>
              <a:t>the</a:t>
            </a:r>
            <a:r>
              <a:rPr lang="de-DE" sz="2400" dirty="0"/>
              <a:t> </a:t>
            </a:r>
            <a:r>
              <a:rPr lang="en-GB" sz="2400" dirty="0"/>
              <a:t>element</a:t>
            </a:r>
            <a:endParaRPr lang="en-GB" dirty="0"/>
          </a:p>
        </p:txBody>
      </p:sp>
      <p:sp>
        <p:nvSpPr>
          <p:cNvPr id="9" name="Oval 8">
            <a:extLst>
              <a:ext uri="{FF2B5EF4-FFF2-40B4-BE49-F238E27FC236}">
                <a16:creationId xmlns:a16="http://schemas.microsoft.com/office/drawing/2014/main" id="{A1E7A885-251C-1C43-8F20-B38F390E5069}"/>
              </a:ext>
            </a:extLst>
          </p:cNvPr>
          <p:cNvSpPr/>
          <p:nvPr/>
        </p:nvSpPr>
        <p:spPr>
          <a:xfrm>
            <a:off x="17009797" y="14204087"/>
            <a:ext cx="2957909" cy="2739956"/>
          </a:xfrm>
          <a:prstGeom prst="ellipse">
            <a:avLst/>
          </a:prstGeom>
          <a:solidFill>
            <a:srgbClr val="92D05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r>
              <a:rPr lang="de-DE" sz="2400" dirty="0" err="1"/>
              <a:t>Process</a:t>
            </a:r>
            <a:r>
              <a:rPr lang="de-DE" sz="2400" dirty="0"/>
              <a:t> </a:t>
            </a:r>
            <a:r>
              <a:rPr lang="de-DE" sz="2400" dirty="0" err="1"/>
              <a:t>developed</a:t>
            </a:r>
            <a:r>
              <a:rPr lang="de-DE" sz="2400" dirty="0"/>
              <a:t> in HAZBREF</a:t>
            </a:r>
          </a:p>
        </p:txBody>
      </p:sp>
      <p:cxnSp>
        <p:nvCxnSpPr>
          <p:cNvPr id="13" name="Gerade Verbindung mit Pfeil 12">
            <a:extLst>
              <a:ext uri="{FF2B5EF4-FFF2-40B4-BE49-F238E27FC236}">
                <a16:creationId xmlns:a16="http://schemas.microsoft.com/office/drawing/2014/main" id="{E986F749-2EB3-4841-B753-685A32331A11}"/>
              </a:ext>
            </a:extLst>
          </p:cNvPr>
          <p:cNvCxnSpPr>
            <a:endCxn id="7" idx="0"/>
          </p:cNvCxnSpPr>
          <p:nvPr/>
        </p:nvCxnSpPr>
        <p:spPr>
          <a:xfrm>
            <a:off x="9885280" y="17959665"/>
            <a:ext cx="0" cy="11069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Gerade Verbindung mit Pfeil 14">
            <a:extLst>
              <a:ext uri="{FF2B5EF4-FFF2-40B4-BE49-F238E27FC236}">
                <a16:creationId xmlns:a16="http://schemas.microsoft.com/office/drawing/2014/main" id="{235E3A2F-593E-9B4A-B084-67E49784D857}"/>
              </a:ext>
            </a:extLst>
          </p:cNvPr>
          <p:cNvCxnSpPr>
            <a:stCxn id="7" idx="3"/>
          </p:cNvCxnSpPr>
          <p:nvPr/>
        </p:nvCxnSpPr>
        <p:spPr>
          <a:xfrm>
            <a:off x="11973971" y="20728086"/>
            <a:ext cx="106947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a:extLst>
              <a:ext uri="{FF2B5EF4-FFF2-40B4-BE49-F238E27FC236}">
                <a16:creationId xmlns:a16="http://schemas.microsoft.com/office/drawing/2014/main" id="{F5B147DE-42E1-0E4A-BCFA-0B1DDE6DBEDB}"/>
              </a:ext>
            </a:extLst>
          </p:cNvPr>
          <p:cNvCxnSpPr>
            <a:stCxn id="7" idx="2"/>
          </p:cNvCxnSpPr>
          <p:nvPr/>
        </p:nvCxnSpPr>
        <p:spPr>
          <a:xfrm>
            <a:off x="9885280" y="22389604"/>
            <a:ext cx="0" cy="1393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Gerade Verbindung mit Pfeil 22">
            <a:extLst>
              <a:ext uri="{FF2B5EF4-FFF2-40B4-BE49-F238E27FC236}">
                <a16:creationId xmlns:a16="http://schemas.microsoft.com/office/drawing/2014/main" id="{4CE828AC-4778-6D40-B28D-8F8944DECB39}"/>
              </a:ext>
            </a:extLst>
          </p:cNvPr>
          <p:cNvCxnSpPr>
            <a:cxnSpLocks/>
            <a:endCxn id="9" idx="0"/>
          </p:cNvCxnSpPr>
          <p:nvPr/>
        </p:nvCxnSpPr>
        <p:spPr>
          <a:xfrm>
            <a:off x="18488751" y="12571857"/>
            <a:ext cx="0" cy="16322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Gerade Verbindung mit Pfeil 25">
            <a:extLst>
              <a:ext uri="{FF2B5EF4-FFF2-40B4-BE49-F238E27FC236}">
                <a16:creationId xmlns:a16="http://schemas.microsoft.com/office/drawing/2014/main" id="{ADBDCD7C-C35B-5B4D-B0FC-8D78A7B7DE44}"/>
              </a:ext>
            </a:extLst>
          </p:cNvPr>
          <p:cNvCxnSpPr>
            <a:cxnSpLocks/>
            <a:endCxn id="8" idx="0"/>
          </p:cNvCxnSpPr>
          <p:nvPr/>
        </p:nvCxnSpPr>
        <p:spPr>
          <a:xfrm>
            <a:off x="21172745" y="7529853"/>
            <a:ext cx="0" cy="12376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Abgerundetes Rechteck 28">
            <a:extLst>
              <a:ext uri="{FF2B5EF4-FFF2-40B4-BE49-F238E27FC236}">
                <a16:creationId xmlns:a16="http://schemas.microsoft.com/office/drawing/2014/main" id="{D5E2981B-5D7D-CC47-A071-41BF630873F2}"/>
              </a:ext>
            </a:extLst>
          </p:cNvPr>
          <p:cNvSpPr/>
          <p:nvPr/>
        </p:nvSpPr>
        <p:spPr>
          <a:xfrm>
            <a:off x="28915801" y="5654951"/>
            <a:ext cx="4946184" cy="3299917"/>
          </a:xfrm>
          <a:prstGeom prst="round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solidFill>
                  <a:schemeClr val="tx1"/>
                </a:solidFill>
              </a:rPr>
              <a:t>conclusion</a:t>
            </a:r>
            <a:r>
              <a:rPr lang="de-DE" sz="2400" dirty="0">
                <a:solidFill>
                  <a:schemeClr val="tx1"/>
                </a:solidFill>
              </a:rPr>
              <a:t>: </a:t>
            </a:r>
            <a:r>
              <a:rPr lang="de-DE" sz="2400" dirty="0" err="1">
                <a:solidFill>
                  <a:schemeClr val="tx1"/>
                </a:solidFill>
              </a:rPr>
              <a:t>no</a:t>
            </a:r>
            <a:r>
              <a:rPr lang="de-DE" sz="2400" dirty="0">
                <a:solidFill>
                  <a:schemeClr val="tx1"/>
                </a:solidFill>
              </a:rPr>
              <a:t> </a:t>
            </a:r>
            <a:r>
              <a:rPr lang="de-DE" sz="2400" dirty="0" err="1">
                <a:solidFill>
                  <a:schemeClr val="tx1"/>
                </a:solidFill>
              </a:rPr>
              <a:t>further</a:t>
            </a:r>
            <a:r>
              <a:rPr lang="de-DE" sz="2400" dirty="0">
                <a:solidFill>
                  <a:schemeClr val="tx1"/>
                </a:solidFill>
              </a:rPr>
              <a:t> </a:t>
            </a:r>
            <a:r>
              <a:rPr lang="de-DE" sz="2400" dirty="0" err="1">
                <a:solidFill>
                  <a:schemeClr val="tx1"/>
                </a:solidFill>
              </a:rPr>
              <a:t>action</a:t>
            </a:r>
            <a:r>
              <a:rPr lang="de-DE" sz="2400" dirty="0">
                <a:solidFill>
                  <a:schemeClr val="tx1"/>
                </a:solidFill>
              </a:rPr>
              <a:t> </a:t>
            </a:r>
            <a:r>
              <a:rPr lang="de-DE" sz="2400" dirty="0" err="1">
                <a:solidFill>
                  <a:schemeClr val="tx1"/>
                </a:solidFill>
              </a:rPr>
              <a:t>needed</a:t>
            </a:r>
            <a:endParaRPr lang="de-DE" sz="2400" dirty="0">
              <a:solidFill>
                <a:schemeClr val="tx1"/>
              </a:solidFill>
            </a:endParaRPr>
          </a:p>
        </p:txBody>
      </p:sp>
      <p:sp>
        <p:nvSpPr>
          <p:cNvPr id="30" name="Abgerundetes Rechteck 29">
            <a:extLst>
              <a:ext uri="{FF2B5EF4-FFF2-40B4-BE49-F238E27FC236}">
                <a16:creationId xmlns:a16="http://schemas.microsoft.com/office/drawing/2014/main" id="{F4E5654C-F077-114D-9666-460C3D1DCEBE}"/>
              </a:ext>
            </a:extLst>
          </p:cNvPr>
          <p:cNvSpPr/>
          <p:nvPr/>
        </p:nvSpPr>
        <p:spPr>
          <a:xfrm>
            <a:off x="28915801" y="13673650"/>
            <a:ext cx="4926468" cy="3299917"/>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sz="2400">
                <a:solidFill>
                  <a:schemeClr val="tx1"/>
                </a:solidFill>
              </a:rPr>
              <a:t>Conclusion</a:t>
            </a:r>
          </a:p>
          <a:p>
            <a:pPr algn="ctr"/>
            <a:r>
              <a:rPr lang="en-GB" sz="2400">
                <a:solidFill>
                  <a:schemeClr val="tx1"/>
                </a:solidFill>
              </a:rPr>
              <a:t>Further action defied in subsequent process</a:t>
            </a:r>
          </a:p>
        </p:txBody>
      </p:sp>
      <p:cxnSp>
        <p:nvCxnSpPr>
          <p:cNvPr id="33" name="Gerade Verbindung mit Pfeil 32">
            <a:extLst>
              <a:ext uri="{FF2B5EF4-FFF2-40B4-BE49-F238E27FC236}">
                <a16:creationId xmlns:a16="http://schemas.microsoft.com/office/drawing/2014/main" id="{24B047B6-9792-8840-A22D-603294357D26}"/>
              </a:ext>
            </a:extLst>
          </p:cNvPr>
          <p:cNvCxnSpPr>
            <a:cxnSpLocks/>
            <a:endCxn id="29" idx="0"/>
          </p:cNvCxnSpPr>
          <p:nvPr/>
        </p:nvCxnSpPr>
        <p:spPr>
          <a:xfrm>
            <a:off x="31388893" y="5054670"/>
            <a:ext cx="0" cy="6002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Gerade Verbindung mit Pfeil 35">
            <a:extLst>
              <a:ext uri="{FF2B5EF4-FFF2-40B4-BE49-F238E27FC236}">
                <a16:creationId xmlns:a16="http://schemas.microsoft.com/office/drawing/2014/main" id="{A010D49D-062F-5C45-8967-E5E500CADBF8}"/>
              </a:ext>
            </a:extLst>
          </p:cNvPr>
          <p:cNvCxnSpPr>
            <a:cxnSpLocks/>
            <a:stCxn id="29" idx="2"/>
          </p:cNvCxnSpPr>
          <p:nvPr/>
        </p:nvCxnSpPr>
        <p:spPr>
          <a:xfrm>
            <a:off x="31388893" y="8954868"/>
            <a:ext cx="0" cy="5967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Gerade Verbindung mit Pfeil 37">
            <a:extLst>
              <a:ext uri="{FF2B5EF4-FFF2-40B4-BE49-F238E27FC236}">
                <a16:creationId xmlns:a16="http://schemas.microsoft.com/office/drawing/2014/main" id="{941005A0-A1BF-9443-88A8-2351C5FB79B6}"/>
              </a:ext>
            </a:extLst>
          </p:cNvPr>
          <p:cNvCxnSpPr>
            <a:cxnSpLocks/>
            <a:endCxn id="30" idx="0"/>
          </p:cNvCxnSpPr>
          <p:nvPr/>
        </p:nvCxnSpPr>
        <p:spPr>
          <a:xfrm>
            <a:off x="31379035" y="13158385"/>
            <a:ext cx="0" cy="5152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Gerade Verbindung mit Pfeil 40">
            <a:extLst>
              <a:ext uri="{FF2B5EF4-FFF2-40B4-BE49-F238E27FC236}">
                <a16:creationId xmlns:a16="http://schemas.microsoft.com/office/drawing/2014/main" id="{7940CC8C-7C0E-A544-BADA-65E5F815E79B}"/>
              </a:ext>
            </a:extLst>
          </p:cNvPr>
          <p:cNvCxnSpPr>
            <a:cxnSpLocks/>
            <a:stCxn id="30" idx="2"/>
          </p:cNvCxnSpPr>
          <p:nvPr/>
        </p:nvCxnSpPr>
        <p:spPr>
          <a:xfrm>
            <a:off x="31379035" y="16973566"/>
            <a:ext cx="0" cy="8140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Abgerundetes Rechteck 41">
            <a:extLst>
              <a:ext uri="{FF2B5EF4-FFF2-40B4-BE49-F238E27FC236}">
                <a16:creationId xmlns:a16="http://schemas.microsoft.com/office/drawing/2014/main" id="{7EEA6103-EC55-4C37-ACCF-E5677A212ADD}"/>
              </a:ext>
            </a:extLst>
          </p:cNvPr>
          <p:cNvSpPr/>
          <p:nvPr/>
        </p:nvSpPr>
        <p:spPr>
          <a:xfrm>
            <a:off x="28915801" y="21633187"/>
            <a:ext cx="4946184" cy="3256667"/>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a:solidFill>
                  <a:schemeClr val="bg1"/>
                </a:solidFill>
              </a:rPr>
              <a:t>(Intermediate) </a:t>
            </a:r>
            <a:r>
              <a:rPr lang="de-DE" sz="2400" dirty="0" err="1">
                <a:solidFill>
                  <a:schemeClr val="bg1"/>
                </a:solidFill>
              </a:rPr>
              <a:t>Result</a:t>
            </a:r>
            <a:r>
              <a:rPr lang="de-DE" sz="2400" dirty="0">
                <a:solidFill>
                  <a:schemeClr val="bg1"/>
                </a:solidFill>
              </a:rPr>
              <a:t>:</a:t>
            </a:r>
          </a:p>
          <a:p>
            <a:pPr algn="ctr"/>
            <a:r>
              <a:rPr lang="de-DE" sz="2400" dirty="0" err="1">
                <a:solidFill>
                  <a:schemeClr val="bg1"/>
                </a:solidFill>
              </a:rPr>
              <a:t>Substance</a:t>
            </a:r>
            <a:r>
              <a:rPr lang="de-DE" sz="2400" dirty="0">
                <a:solidFill>
                  <a:schemeClr val="bg1"/>
                </a:solidFill>
              </a:rPr>
              <a:t> </a:t>
            </a:r>
            <a:r>
              <a:rPr lang="de-DE" sz="2400" dirty="0" err="1">
                <a:solidFill>
                  <a:schemeClr val="bg1"/>
                </a:solidFill>
              </a:rPr>
              <a:t>is</a:t>
            </a:r>
            <a:r>
              <a:rPr lang="de-DE" sz="2400" dirty="0">
                <a:solidFill>
                  <a:schemeClr val="bg1"/>
                </a:solidFill>
              </a:rPr>
              <a:t> a (relevant) </a:t>
            </a:r>
            <a:r>
              <a:rPr lang="de-DE" sz="2400" dirty="0" err="1">
                <a:solidFill>
                  <a:schemeClr val="bg1"/>
                </a:solidFill>
              </a:rPr>
              <a:t>target</a:t>
            </a:r>
            <a:r>
              <a:rPr lang="de-DE" sz="2400" dirty="0">
                <a:solidFill>
                  <a:schemeClr val="bg1"/>
                </a:solidFill>
              </a:rPr>
              <a:t> </a:t>
            </a:r>
            <a:r>
              <a:rPr lang="de-DE" sz="2400" dirty="0" err="1">
                <a:solidFill>
                  <a:schemeClr val="bg1"/>
                </a:solidFill>
              </a:rPr>
              <a:t>substance</a:t>
            </a:r>
            <a:endParaRPr lang="de-DE" sz="2400" dirty="0">
              <a:solidFill>
                <a:schemeClr val="bg1"/>
              </a:solidFill>
            </a:endParaRPr>
          </a:p>
        </p:txBody>
      </p:sp>
      <p:cxnSp>
        <p:nvCxnSpPr>
          <p:cNvPr id="44" name="Gerade Verbindung mit Pfeil 43">
            <a:extLst>
              <a:ext uri="{FF2B5EF4-FFF2-40B4-BE49-F238E27FC236}">
                <a16:creationId xmlns:a16="http://schemas.microsoft.com/office/drawing/2014/main" id="{7F1FE435-3E5D-5F45-BDC9-8226E95B4D44}"/>
              </a:ext>
            </a:extLst>
          </p:cNvPr>
          <p:cNvCxnSpPr>
            <a:cxnSpLocks/>
            <a:endCxn id="42" idx="0"/>
          </p:cNvCxnSpPr>
          <p:nvPr/>
        </p:nvCxnSpPr>
        <p:spPr>
          <a:xfrm>
            <a:off x="31388893" y="21095598"/>
            <a:ext cx="0" cy="5375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Gerade Verbindung mit Pfeil 45">
            <a:extLst>
              <a:ext uri="{FF2B5EF4-FFF2-40B4-BE49-F238E27FC236}">
                <a16:creationId xmlns:a16="http://schemas.microsoft.com/office/drawing/2014/main" id="{AA1B0D84-C548-D14E-ADBE-A391EDFF9C1A}"/>
              </a:ext>
            </a:extLst>
          </p:cNvPr>
          <p:cNvCxnSpPr>
            <a:cxnSpLocks/>
            <a:stCxn id="42" idx="2"/>
          </p:cNvCxnSpPr>
          <p:nvPr/>
        </p:nvCxnSpPr>
        <p:spPr>
          <a:xfrm>
            <a:off x="31388893" y="24889853"/>
            <a:ext cx="0" cy="5772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Ellipse 8">
            <a:extLst>
              <a:ext uri="{FF2B5EF4-FFF2-40B4-BE49-F238E27FC236}">
                <a16:creationId xmlns:a16="http://schemas.microsoft.com/office/drawing/2014/main" id="{C6FD328C-1FFB-CD41-85B0-792A9AB9DD31}"/>
              </a:ext>
            </a:extLst>
          </p:cNvPr>
          <p:cNvSpPr/>
          <p:nvPr/>
        </p:nvSpPr>
        <p:spPr>
          <a:xfrm>
            <a:off x="7871331" y="14258678"/>
            <a:ext cx="4027898" cy="30281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solidFill>
                <a:schemeClr val="tx1"/>
              </a:solidFill>
            </a:endParaRPr>
          </a:p>
          <a:p>
            <a:pPr algn="ctr"/>
            <a:endParaRPr lang="de-DE" sz="2400" dirty="0">
              <a:solidFill>
                <a:schemeClr val="tx1"/>
              </a:solidFill>
            </a:endParaRPr>
          </a:p>
          <a:p>
            <a:pPr algn="ctr"/>
            <a:r>
              <a:rPr lang="de-DE" sz="2400" dirty="0">
                <a:solidFill>
                  <a:schemeClr val="tx1"/>
                </a:solidFill>
              </a:rPr>
              <a:t>End</a:t>
            </a:r>
            <a:endParaRPr lang="de-DE" dirty="0">
              <a:solidFill>
                <a:schemeClr val="tx1"/>
              </a:solidFill>
            </a:endParaRPr>
          </a:p>
        </p:txBody>
      </p:sp>
      <p:cxnSp>
        <p:nvCxnSpPr>
          <p:cNvPr id="50" name="Gerade Verbindung mit Pfeil 49">
            <a:extLst>
              <a:ext uri="{FF2B5EF4-FFF2-40B4-BE49-F238E27FC236}">
                <a16:creationId xmlns:a16="http://schemas.microsoft.com/office/drawing/2014/main" id="{EA6D99B6-6111-D640-A12A-862578B54B1B}"/>
              </a:ext>
            </a:extLst>
          </p:cNvPr>
          <p:cNvCxnSpPr>
            <a:cxnSpLocks/>
            <a:stCxn id="5" idx="4"/>
          </p:cNvCxnSpPr>
          <p:nvPr/>
        </p:nvCxnSpPr>
        <p:spPr>
          <a:xfrm>
            <a:off x="9885280" y="11372039"/>
            <a:ext cx="0" cy="11069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3" name="Gerade Verbindung mit Pfeil 52">
            <a:extLst>
              <a:ext uri="{FF2B5EF4-FFF2-40B4-BE49-F238E27FC236}">
                <a16:creationId xmlns:a16="http://schemas.microsoft.com/office/drawing/2014/main" id="{E3AC8461-549B-044D-813E-83E97626201B}"/>
              </a:ext>
            </a:extLst>
          </p:cNvPr>
          <p:cNvCxnSpPr>
            <a:cxnSpLocks/>
            <a:endCxn id="48" idx="0"/>
          </p:cNvCxnSpPr>
          <p:nvPr/>
        </p:nvCxnSpPr>
        <p:spPr>
          <a:xfrm>
            <a:off x="9885280" y="13444666"/>
            <a:ext cx="0" cy="8140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5" name="Oval 54">
            <a:extLst>
              <a:ext uri="{FF2B5EF4-FFF2-40B4-BE49-F238E27FC236}">
                <a16:creationId xmlns:a16="http://schemas.microsoft.com/office/drawing/2014/main" id="{A97278F1-F4B1-624D-8A77-F786DA352A2C}"/>
              </a:ext>
            </a:extLst>
          </p:cNvPr>
          <p:cNvSpPr/>
          <p:nvPr/>
        </p:nvSpPr>
        <p:spPr>
          <a:xfrm>
            <a:off x="22213368" y="14204086"/>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2400" dirty="0"/>
          </a:p>
          <a:p>
            <a:pPr algn="ctr"/>
            <a:r>
              <a:rPr lang="en-GB" sz="2400" dirty="0"/>
              <a:t>Process not yet developed as out of scope of HAZBREF</a:t>
            </a:r>
          </a:p>
        </p:txBody>
      </p:sp>
      <p:cxnSp>
        <p:nvCxnSpPr>
          <p:cNvPr id="56" name="Gerade Verbindung mit Pfeil 55">
            <a:extLst>
              <a:ext uri="{FF2B5EF4-FFF2-40B4-BE49-F238E27FC236}">
                <a16:creationId xmlns:a16="http://schemas.microsoft.com/office/drawing/2014/main" id="{25A3CF08-2209-D840-954B-D60D4F4C8C4E}"/>
              </a:ext>
            </a:extLst>
          </p:cNvPr>
          <p:cNvCxnSpPr>
            <a:cxnSpLocks/>
            <a:endCxn id="55" idx="0"/>
          </p:cNvCxnSpPr>
          <p:nvPr/>
        </p:nvCxnSpPr>
        <p:spPr>
          <a:xfrm>
            <a:off x="23692322" y="12571856"/>
            <a:ext cx="0" cy="16322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7" name="Textfeld 36">
            <a:extLst>
              <a:ext uri="{FF2B5EF4-FFF2-40B4-BE49-F238E27FC236}">
                <a16:creationId xmlns:a16="http://schemas.microsoft.com/office/drawing/2014/main" id="{13D351FE-A967-463C-A2FA-046B5CC107FD}"/>
              </a:ext>
            </a:extLst>
          </p:cNvPr>
          <p:cNvSpPr txBox="1"/>
          <p:nvPr/>
        </p:nvSpPr>
        <p:spPr>
          <a:xfrm>
            <a:off x="12153037" y="20216644"/>
            <a:ext cx="619213" cy="461665"/>
          </a:xfrm>
          <a:prstGeom prst="rect">
            <a:avLst/>
          </a:prstGeom>
          <a:noFill/>
        </p:spPr>
        <p:txBody>
          <a:bodyPr wrap="square" rtlCol="0">
            <a:spAutoFit/>
          </a:bodyPr>
          <a:lstStyle/>
          <a:p>
            <a:r>
              <a:rPr lang="de-DE" sz="2400" dirty="0"/>
              <a:t>Yes</a:t>
            </a:r>
          </a:p>
        </p:txBody>
      </p:sp>
      <p:sp>
        <p:nvSpPr>
          <p:cNvPr id="39" name="Textfeld 38">
            <a:extLst>
              <a:ext uri="{FF2B5EF4-FFF2-40B4-BE49-F238E27FC236}">
                <a16:creationId xmlns:a16="http://schemas.microsoft.com/office/drawing/2014/main" id="{0424DB52-2FE1-4FA0-86E5-DAC44D5AB001}"/>
              </a:ext>
            </a:extLst>
          </p:cNvPr>
          <p:cNvSpPr txBox="1"/>
          <p:nvPr/>
        </p:nvSpPr>
        <p:spPr>
          <a:xfrm>
            <a:off x="9266068" y="22389604"/>
            <a:ext cx="619213" cy="461665"/>
          </a:xfrm>
          <a:prstGeom prst="rect">
            <a:avLst/>
          </a:prstGeom>
          <a:noFill/>
        </p:spPr>
        <p:txBody>
          <a:bodyPr wrap="square" rtlCol="0">
            <a:spAutoFit/>
          </a:bodyPr>
          <a:lstStyle/>
          <a:p>
            <a:r>
              <a:rPr lang="de-DE" sz="2400" dirty="0" err="1"/>
              <a:t>No</a:t>
            </a:r>
            <a:endParaRPr lang="de-DE" sz="2400" dirty="0"/>
          </a:p>
        </p:txBody>
      </p:sp>
      <p:cxnSp>
        <p:nvCxnSpPr>
          <p:cNvPr id="45" name="Gerade Verbindung mit Pfeil 44">
            <a:extLst>
              <a:ext uri="{FF2B5EF4-FFF2-40B4-BE49-F238E27FC236}">
                <a16:creationId xmlns:a16="http://schemas.microsoft.com/office/drawing/2014/main" id="{5EC2D011-470E-4221-BF96-9EE440B75AFF}"/>
              </a:ext>
            </a:extLst>
          </p:cNvPr>
          <p:cNvCxnSpPr>
            <a:cxnSpLocks/>
          </p:cNvCxnSpPr>
          <p:nvPr/>
        </p:nvCxnSpPr>
        <p:spPr>
          <a:xfrm>
            <a:off x="21084515" y="11795638"/>
            <a:ext cx="0" cy="14796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Textfeld 23">
            <a:extLst>
              <a:ext uri="{FF2B5EF4-FFF2-40B4-BE49-F238E27FC236}">
                <a16:creationId xmlns:a16="http://schemas.microsoft.com/office/drawing/2014/main" id="{9745807D-8817-44AE-B484-423DD4CFD605}"/>
              </a:ext>
            </a:extLst>
          </p:cNvPr>
          <p:cNvSpPr txBox="1"/>
          <p:nvPr/>
        </p:nvSpPr>
        <p:spPr>
          <a:xfrm>
            <a:off x="7895791" y="5959497"/>
            <a:ext cx="14317577" cy="584775"/>
          </a:xfrm>
          <a:prstGeom prst="rect">
            <a:avLst/>
          </a:prstGeom>
          <a:noFill/>
        </p:spPr>
        <p:txBody>
          <a:bodyPr wrap="square" rtlCol="0">
            <a:spAutoFit/>
          </a:bodyPr>
          <a:lstStyle/>
          <a:p>
            <a:r>
              <a:rPr lang="de-DE" sz="3200" b="1" dirty="0"/>
              <a:t>Interactive </a:t>
            </a:r>
            <a:r>
              <a:rPr lang="de-DE" sz="3200" b="1" dirty="0" err="1"/>
              <a:t>scheme</a:t>
            </a:r>
            <a:r>
              <a:rPr lang="de-DE" sz="3200" b="1" dirty="0"/>
              <a:t> </a:t>
            </a:r>
            <a:r>
              <a:rPr lang="de-DE" sz="3200" b="1" dirty="0" err="1"/>
              <a:t>to</a:t>
            </a:r>
            <a:r>
              <a:rPr lang="de-DE" sz="3200" b="1" dirty="0"/>
              <a:t> </a:t>
            </a:r>
            <a:r>
              <a:rPr lang="de-DE" sz="3200" b="1" dirty="0" err="1"/>
              <a:t>identify</a:t>
            </a:r>
            <a:r>
              <a:rPr lang="de-DE" sz="3200" b="1" dirty="0"/>
              <a:t> relevant </a:t>
            </a:r>
            <a:r>
              <a:rPr lang="de-DE" sz="3200" b="1" dirty="0" err="1"/>
              <a:t>target</a:t>
            </a:r>
            <a:r>
              <a:rPr lang="de-DE" sz="3200" b="1" dirty="0"/>
              <a:t> </a:t>
            </a:r>
            <a:r>
              <a:rPr lang="de-DE" sz="3200" b="1" dirty="0" err="1"/>
              <a:t>substances</a:t>
            </a:r>
            <a:r>
              <a:rPr lang="de-DE" sz="3200" b="1" dirty="0"/>
              <a:t> – Flow </a:t>
            </a:r>
            <a:r>
              <a:rPr lang="de-DE" sz="3200" b="1" dirty="0" err="1"/>
              <a:t>chart</a:t>
            </a:r>
            <a:r>
              <a:rPr lang="de-DE" sz="3200" b="1" dirty="0"/>
              <a:t> </a:t>
            </a:r>
            <a:r>
              <a:rPr lang="de-DE" sz="3200" b="1" dirty="0" err="1"/>
              <a:t>elements</a:t>
            </a:r>
            <a:endParaRPr lang="de-DE" sz="3200" b="1" dirty="0"/>
          </a:p>
        </p:txBody>
      </p:sp>
    </p:spTree>
    <p:extLst>
      <p:ext uri="{BB962C8B-B14F-4D97-AF65-F5344CB8AC3E}">
        <p14:creationId xmlns:p14="http://schemas.microsoft.com/office/powerpoint/2010/main" val="3747802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Oval 8">
            <a:extLst>
              <a:ext uri="{FF2B5EF4-FFF2-40B4-BE49-F238E27FC236}">
                <a16:creationId xmlns:a16="http://schemas.microsoft.com/office/drawing/2014/main" id="{159E3F86-EF35-4474-B917-9B763F5E7ED3}"/>
              </a:ext>
            </a:extLst>
          </p:cNvPr>
          <p:cNvSpPr/>
          <p:nvPr/>
        </p:nvSpPr>
        <p:spPr>
          <a:xfrm>
            <a:off x="14879086" y="8133352"/>
            <a:ext cx="15517661" cy="15400417"/>
          </a:xfrm>
          <a:prstGeom prst="ellipse">
            <a:avLst/>
          </a:prstGeom>
          <a:solidFill>
            <a:srgbClr val="92D05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endParaRPr lang="de-DE" sz="2400" dirty="0"/>
          </a:p>
          <a:p>
            <a:pPr algn="ctr"/>
            <a:r>
              <a:rPr lang="de-DE" sz="2400" dirty="0"/>
              <a:t>Block 1</a:t>
            </a:r>
          </a:p>
        </p:txBody>
      </p:sp>
      <p:sp>
        <p:nvSpPr>
          <p:cNvPr id="5" name="Ellipse 8">
            <a:extLst>
              <a:ext uri="{FF2B5EF4-FFF2-40B4-BE49-F238E27FC236}">
                <a16:creationId xmlns:a16="http://schemas.microsoft.com/office/drawing/2014/main" id="{31C377CD-B688-DE48-B7EF-E457E766E341}"/>
              </a:ext>
            </a:extLst>
          </p:cNvPr>
          <p:cNvSpPr/>
          <p:nvPr/>
        </p:nvSpPr>
        <p:spPr>
          <a:xfrm>
            <a:off x="19881961" y="8377645"/>
            <a:ext cx="2230107" cy="13353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solidFill>
                <a:schemeClr val="tx1"/>
              </a:solidFill>
            </a:endParaRPr>
          </a:p>
          <a:p>
            <a:pPr algn="ctr"/>
            <a:r>
              <a:rPr lang="de-DE" sz="2400" dirty="0">
                <a:solidFill>
                  <a:schemeClr val="tx1"/>
                </a:solidFill>
              </a:rPr>
              <a:t>Start</a:t>
            </a:r>
            <a:endParaRPr lang="de-DE" dirty="0">
              <a:solidFill>
                <a:schemeClr val="tx1"/>
              </a:solidFill>
            </a:endParaRPr>
          </a:p>
        </p:txBody>
      </p:sp>
      <p:sp>
        <p:nvSpPr>
          <p:cNvPr id="7" name="Flussdiagramm: Verzweigung 16">
            <a:extLst>
              <a:ext uri="{FF2B5EF4-FFF2-40B4-BE49-F238E27FC236}">
                <a16:creationId xmlns:a16="http://schemas.microsoft.com/office/drawing/2014/main" id="{72BF3D38-48AB-CC49-8EDA-98CD8B7566C6}"/>
              </a:ext>
            </a:extLst>
          </p:cNvPr>
          <p:cNvSpPr/>
          <p:nvPr/>
        </p:nvSpPr>
        <p:spPr>
          <a:xfrm>
            <a:off x="19679249" y="10010117"/>
            <a:ext cx="2656261" cy="171381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t>Decision</a:t>
            </a:r>
            <a:endParaRPr lang="de-DE" sz="2400" dirty="0"/>
          </a:p>
          <a:p>
            <a:pPr algn="ctr"/>
            <a:r>
              <a:rPr lang="de-DE" sz="2400" dirty="0"/>
              <a:t>Yes / </a:t>
            </a:r>
            <a:r>
              <a:rPr lang="de-DE" sz="2400" dirty="0" err="1"/>
              <a:t>No</a:t>
            </a:r>
            <a:endParaRPr lang="de-DE" sz="2400" dirty="0"/>
          </a:p>
        </p:txBody>
      </p:sp>
      <p:sp>
        <p:nvSpPr>
          <p:cNvPr id="8" name="Rechteck 7">
            <a:extLst>
              <a:ext uri="{FF2B5EF4-FFF2-40B4-BE49-F238E27FC236}">
                <a16:creationId xmlns:a16="http://schemas.microsoft.com/office/drawing/2014/main" id="{C3FEE0CA-8889-0249-A544-ED98FDDA698D}"/>
              </a:ext>
            </a:extLst>
          </p:cNvPr>
          <p:cNvSpPr/>
          <p:nvPr/>
        </p:nvSpPr>
        <p:spPr>
          <a:xfrm>
            <a:off x="18981517" y="12214563"/>
            <a:ext cx="4027894" cy="263400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r>
              <a:rPr lang="de-DE" sz="2400" dirty="0"/>
              <a:t>Action</a:t>
            </a:r>
          </a:p>
          <a:p>
            <a:pPr algn="ctr"/>
            <a:r>
              <a:rPr lang="de-DE" sz="2400" dirty="0"/>
              <a:t>User </a:t>
            </a:r>
            <a:r>
              <a:rPr lang="de-DE" sz="2400" dirty="0" err="1"/>
              <a:t>has</a:t>
            </a:r>
            <a:r>
              <a:rPr lang="de-DE" sz="2400" dirty="0"/>
              <a:t> </a:t>
            </a:r>
            <a:r>
              <a:rPr lang="de-DE" sz="2400" dirty="0" err="1"/>
              <a:t>to</a:t>
            </a:r>
            <a:r>
              <a:rPr lang="de-DE" sz="2400" dirty="0"/>
              <a:t> do </a:t>
            </a:r>
            <a:r>
              <a:rPr lang="de-DE" sz="2400" dirty="0" err="1"/>
              <a:t>something</a:t>
            </a:r>
            <a:r>
              <a:rPr lang="de-DE" sz="2400" dirty="0"/>
              <a:t>, </a:t>
            </a:r>
            <a:r>
              <a:rPr lang="de-DE" sz="2400" dirty="0" err="1"/>
              <a:t>apply</a:t>
            </a:r>
            <a:r>
              <a:rPr lang="de-DE" sz="2400" dirty="0"/>
              <a:t>, </a:t>
            </a:r>
            <a:r>
              <a:rPr lang="de-DE" sz="2400" dirty="0" err="1"/>
              <a:t>collect</a:t>
            </a:r>
            <a:r>
              <a:rPr lang="de-DE" sz="2400" dirty="0"/>
              <a:t>, check, </a:t>
            </a:r>
            <a:r>
              <a:rPr lang="de-DE" sz="2400" dirty="0" err="1"/>
              <a:t>assess</a:t>
            </a:r>
            <a:r>
              <a:rPr lang="de-DE" sz="2400" dirty="0"/>
              <a:t> etc. Options will </a:t>
            </a:r>
            <a:r>
              <a:rPr lang="de-DE" sz="2400" dirty="0" err="1"/>
              <a:t>be</a:t>
            </a:r>
            <a:r>
              <a:rPr lang="de-DE" sz="2400" dirty="0"/>
              <a:t> </a:t>
            </a:r>
            <a:r>
              <a:rPr lang="de-DE" sz="2400" dirty="0" err="1"/>
              <a:t>provided</a:t>
            </a:r>
            <a:r>
              <a:rPr lang="de-DE" sz="2400" dirty="0"/>
              <a:t> </a:t>
            </a:r>
            <a:r>
              <a:rPr lang="de-DE" sz="2400" dirty="0" err="1"/>
              <a:t>by</a:t>
            </a:r>
            <a:r>
              <a:rPr lang="de-DE" sz="2400" dirty="0"/>
              <a:t> </a:t>
            </a:r>
            <a:r>
              <a:rPr lang="de-DE" sz="2400" dirty="0" err="1"/>
              <a:t>clicking</a:t>
            </a:r>
            <a:r>
              <a:rPr lang="de-DE" sz="2400" dirty="0"/>
              <a:t> on </a:t>
            </a:r>
            <a:r>
              <a:rPr lang="de-DE" sz="2400" dirty="0" err="1"/>
              <a:t>the</a:t>
            </a:r>
            <a:r>
              <a:rPr lang="de-DE" sz="2400" dirty="0"/>
              <a:t> </a:t>
            </a:r>
            <a:r>
              <a:rPr lang="en-GB" sz="2400" dirty="0"/>
              <a:t>element</a:t>
            </a:r>
            <a:endParaRPr lang="en-GB" dirty="0"/>
          </a:p>
        </p:txBody>
      </p:sp>
      <p:sp>
        <p:nvSpPr>
          <p:cNvPr id="9" name="Oval 8">
            <a:extLst>
              <a:ext uri="{FF2B5EF4-FFF2-40B4-BE49-F238E27FC236}">
                <a16:creationId xmlns:a16="http://schemas.microsoft.com/office/drawing/2014/main" id="{A1E7A885-251C-1C43-8F20-B38F390E5069}"/>
              </a:ext>
            </a:extLst>
          </p:cNvPr>
          <p:cNvSpPr/>
          <p:nvPr/>
        </p:nvSpPr>
        <p:spPr>
          <a:xfrm>
            <a:off x="4763140" y="11813629"/>
            <a:ext cx="2957909" cy="2739956"/>
          </a:xfrm>
          <a:prstGeom prst="ellipse">
            <a:avLst/>
          </a:prstGeom>
          <a:solidFill>
            <a:srgbClr val="92D05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endParaRPr lang="de-DE" sz="2400" dirty="0"/>
          </a:p>
          <a:p>
            <a:pPr algn="ctr"/>
            <a:r>
              <a:rPr lang="de-DE" sz="2400" dirty="0"/>
              <a:t>Block 2</a:t>
            </a:r>
          </a:p>
        </p:txBody>
      </p:sp>
      <p:cxnSp>
        <p:nvCxnSpPr>
          <p:cNvPr id="13" name="Gerade Verbindung mit Pfeil 12">
            <a:extLst>
              <a:ext uri="{FF2B5EF4-FFF2-40B4-BE49-F238E27FC236}">
                <a16:creationId xmlns:a16="http://schemas.microsoft.com/office/drawing/2014/main" id="{E986F749-2EB3-4841-B753-685A32331A11}"/>
              </a:ext>
            </a:extLst>
          </p:cNvPr>
          <p:cNvCxnSpPr>
            <a:cxnSpLocks/>
            <a:stCxn id="5" idx="4"/>
            <a:endCxn id="7" idx="0"/>
          </p:cNvCxnSpPr>
          <p:nvPr/>
        </p:nvCxnSpPr>
        <p:spPr>
          <a:xfrm>
            <a:off x="20997015" y="9712973"/>
            <a:ext cx="10365" cy="2971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Gerade Verbindung mit Pfeil 14">
            <a:extLst>
              <a:ext uri="{FF2B5EF4-FFF2-40B4-BE49-F238E27FC236}">
                <a16:creationId xmlns:a16="http://schemas.microsoft.com/office/drawing/2014/main" id="{235E3A2F-593E-9B4A-B084-67E49784D857}"/>
              </a:ext>
            </a:extLst>
          </p:cNvPr>
          <p:cNvCxnSpPr>
            <a:cxnSpLocks/>
            <a:stCxn id="7" idx="3"/>
            <a:endCxn id="29" idx="1"/>
          </p:cNvCxnSpPr>
          <p:nvPr/>
        </p:nvCxnSpPr>
        <p:spPr>
          <a:xfrm flipV="1">
            <a:off x="22335510" y="10866655"/>
            <a:ext cx="781616" cy="3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Gerade Verbindung mit Pfeil 22">
            <a:extLst>
              <a:ext uri="{FF2B5EF4-FFF2-40B4-BE49-F238E27FC236}">
                <a16:creationId xmlns:a16="http://schemas.microsoft.com/office/drawing/2014/main" id="{4CE828AC-4778-6D40-B28D-8F8944DECB39}"/>
              </a:ext>
            </a:extLst>
          </p:cNvPr>
          <p:cNvCxnSpPr>
            <a:cxnSpLocks/>
            <a:stCxn id="31" idx="4"/>
            <a:endCxn id="9" idx="0"/>
          </p:cNvCxnSpPr>
          <p:nvPr/>
        </p:nvCxnSpPr>
        <p:spPr>
          <a:xfrm>
            <a:off x="6232386" y="10992720"/>
            <a:ext cx="9709" cy="82090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Gerade Verbindung mit Pfeil 25">
            <a:extLst>
              <a:ext uri="{FF2B5EF4-FFF2-40B4-BE49-F238E27FC236}">
                <a16:creationId xmlns:a16="http://schemas.microsoft.com/office/drawing/2014/main" id="{ADBDCD7C-C35B-5B4D-B0FC-8D78A7B7DE44}"/>
              </a:ext>
            </a:extLst>
          </p:cNvPr>
          <p:cNvCxnSpPr>
            <a:cxnSpLocks/>
            <a:stCxn id="7" idx="2"/>
            <a:endCxn id="8" idx="0"/>
          </p:cNvCxnSpPr>
          <p:nvPr/>
        </p:nvCxnSpPr>
        <p:spPr>
          <a:xfrm flipH="1">
            <a:off x="20995464" y="11723933"/>
            <a:ext cx="11916" cy="4906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Abgerundetes Rechteck 28">
            <a:extLst>
              <a:ext uri="{FF2B5EF4-FFF2-40B4-BE49-F238E27FC236}">
                <a16:creationId xmlns:a16="http://schemas.microsoft.com/office/drawing/2014/main" id="{D5E2981B-5D7D-CC47-A071-41BF630873F2}"/>
              </a:ext>
            </a:extLst>
          </p:cNvPr>
          <p:cNvSpPr/>
          <p:nvPr/>
        </p:nvSpPr>
        <p:spPr>
          <a:xfrm>
            <a:off x="23117126" y="10192941"/>
            <a:ext cx="2652069" cy="1347428"/>
          </a:xfrm>
          <a:prstGeom prst="round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solidFill>
                  <a:schemeClr val="tx1"/>
                </a:solidFill>
              </a:rPr>
              <a:t>conclusion</a:t>
            </a:r>
            <a:r>
              <a:rPr lang="de-DE" sz="2400" dirty="0">
                <a:solidFill>
                  <a:schemeClr val="tx1"/>
                </a:solidFill>
              </a:rPr>
              <a:t>: </a:t>
            </a:r>
            <a:r>
              <a:rPr lang="de-DE" sz="2400" dirty="0" err="1">
                <a:solidFill>
                  <a:schemeClr val="tx1"/>
                </a:solidFill>
              </a:rPr>
              <a:t>no</a:t>
            </a:r>
            <a:r>
              <a:rPr lang="de-DE" sz="2400" dirty="0">
                <a:solidFill>
                  <a:schemeClr val="tx1"/>
                </a:solidFill>
              </a:rPr>
              <a:t> </a:t>
            </a:r>
            <a:r>
              <a:rPr lang="de-DE" sz="2400" dirty="0" err="1">
                <a:solidFill>
                  <a:schemeClr val="tx1"/>
                </a:solidFill>
              </a:rPr>
              <a:t>further</a:t>
            </a:r>
            <a:r>
              <a:rPr lang="de-DE" sz="2400" dirty="0">
                <a:solidFill>
                  <a:schemeClr val="tx1"/>
                </a:solidFill>
              </a:rPr>
              <a:t> </a:t>
            </a:r>
            <a:r>
              <a:rPr lang="de-DE" sz="2400" dirty="0" err="1">
                <a:solidFill>
                  <a:schemeClr val="tx1"/>
                </a:solidFill>
              </a:rPr>
              <a:t>action</a:t>
            </a:r>
            <a:r>
              <a:rPr lang="de-DE" sz="2400" dirty="0">
                <a:solidFill>
                  <a:schemeClr val="tx1"/>
                </a:solidFill>
              </a:rPr>
              <a:t> </a:t>
            </a:r>
            <a:r>
              <a:rPr lang="de-DE" sz="2400" dirty="0" err="1">
                <a:solidFill>
                  <a:schemeClr val="tx1"/>
                </a:solidFill>
              </a:rPr>
              <a:t>needed</a:t>
            </a:r>
            <a:endParaRPr lang="de-DE" sz="2400" dirty="0">
              <a:solidFill>
                <a:schemeClr val="tx1"/>
              </a:solidFill>
            </a:endParaRPr>
          </a:p>
        </p:txBody>
      </p:sp>
      <p:sp>
        <p:nvSpPr>
          <p:cNvPr id="30" name="Abgerundetes Rechteck 29">
            <a:extLst>
              <a:ext uri="{FF2B5EF4-FFF2-40B4-BE49-F238E27FC236}">
                <a16:creationId xmlns:a16="http://schemas.microsoft.com/office/drawing/2014/main" id="{F4E5654C-F077-114D-9666-460C3D1DCEBE}"/>
              </a:ext>
            </a:extLst>
          </p:cNvPr>
          <p:cNvSpPr/>
          <p:nvPr/>
        </p:nvSpPr>
        <p:spPr>
          <a:xfrm>
            <a:off x="19379922" y="17463261"/>
            <a:ext cx="3257995" cy="1750834"/>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sz="2400" dirty="0">
                <a:solidFill>
                  <a:schemeClr val="tx1"/>
                </a:solidFill>
              </a:rPr>
              <a:t>Conclusion</a:t>
            </a:r>
          </a:p>
          <a:p>
            <a:pPr algn="ctr"/>
            <a:r>
              <a:rPr lang="en-GB" sz="2400" dirty="0">
                <a:solidFill>
                  <a:schemeClr val="tx1"/>
                </a:solidFill>
              </a:rPr>
              <a:t>Further action defined in subsequent process</a:t>
            </a:r>
          </a:p>
        </p:txBody>
      </p:sp>
      <p:cxnSp>
        <p:nvCxnSpPr>
          <p:cNvPr id="33" name="Gerade Verbindung mit Pfeil 32">
            <a:extLst>
              <a:ext uri="{FF2B5EF4-FFF2-40B4-BE49-F238E27FC236}">
                <a16:creationId xmlns:a16="http://schemas.microsoft.com/office/drawing/2014/main" id="{24B047B6-9792-8840-A22D-603294357D26}"/>
              </a:ext>
            </a:extLst>
          </p:cNvPr>
          <p:cNvCxnSpPr>
            <a:cxnSpLocks/>
            <a:stCxn id="29" idx="3"/>
            <a:endCxn id="90" idx="2"/>
          </p:cNvCxnSpPr>
          <p:nvPr/>
        </p:nvCxnSpPr>
        <p:spPr>
          <a:xfrm>
            <a:off x="25769195" y="10866655"/>
            <a:ext cx="436260" cy="2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Gerade Verbindung mit Pfeil 37">
            <a:extLst>
              <a:ext uri="{FF2B5EF4-FFF2-40B4-BE49-F238E27FC236}">
                <a16:creationId xmlns:a16="http://schemas.microsoft.com/office/drawing/2014/main" id="{941005A0-A1BF-9443-88A8-2351C5FB79B6}"/>
              </a:ext>
            </a:extLst>
          </p:cNvPr>
          <p:cNvCxnSpPr>
            <a:cxnSpLocks/>
            <a:stCxn id="57" idx="3"/>
          </p:cNvCxnSpPr>
          <p:nvPr/>
        </p:nvCxnSpPr>
        <p:spPr>
          <a:xfrm>
            <a:off x="25832687" y="16079190"/>
            <a:ext cx="792790" cy="160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Gerade Verbindung mit Pfeil 40">
            <a:extLst>
              <a:ext uri="{FF2B5EF4-FFF2-40B4-BE49-F238E27FC236}">
                <a16:creationId xmlns:a16="http://schemas.microsoft.com/office/drawing/2014/main" id="{7940CC8C-7C0E-A544-BADA-65E5F815E79B}"/>
              </a:ext>
            </a:extLst>
          </p:cNvPr>
          <p:cNvCxnSpPr>
            <a:cxnSpLocks/>
            <a:stCxn id="30" idx="2"/>
            <a:endCxn id="42" idx="0"/>
          </p:cNvCxnSpPr>
          <p:nvPr/>
        </p:nvCxnSpPr>
        <p:spPr>
          <a:xfrm flipH="1">
            <a:off x="20997545" y="19214095"/>
            <a:ext cx="11375" cy="4593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Abgerundetes Rechteck 41">
            <a:extLst>
              <a:ext uri="{FF2B5EF4-FFF2-40B4-BE49-F238E27FC236}">
                <a16:creationId xmlns:a16="http://schemas.microsoft.com/office/drawing/2014/main" id="{7EEA6103-EC55-4C37-ACCF-E5677A212ADD}"/>
              </a:ext>
            </a:extLst>
          </p:cNvPr>
          <p:cNvSpPr/>
          <p:nvPr/>
        </p:nvSpPr>
        <p:spPr>
          <a:xfrm>
            <a:off x="19491036" y="19673406"/>
            <a:ext cx="3013017" cy="1817437"/>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solidFill>
                  <a:schemeClr val="bg1"/>
                </a:solidFill>
              </a:rPr>
              <a:t>Substance</a:t>
            </a:r>
            <a:r>
              <a:rPr lang="de-DE" sz="2400" dirty="0">
                <a:solidFill>
                  <a:schemeClr val="bg1"/>
                </a:solidFill>
              </a:rPr>
              <a:t> </a:t>
            </a:r>
            <a:r>
              <a:rPr lang="de-DE" sz="2400" dirty="0" err="1">
                <a:solidFill>
                  <a:schemeClr val="bg1"/>
                </a:solidFill>
              </a:rPr>
              <a:t>is</a:t>
            </a:r>
            <a:r>
              <a:rPr lang="de-DE" sz="2400" dirty="0">
                <a:solidFill>
                  <a:schemeClr val="bg1"/>
                </a:solidFill>
              </a:rPr>
              <a:t> a (relevant) </a:t>
            </a:r>
            <a:r>
              <a:rPr lang="de-DE" sz="2400" dirty="0" err="1">
                <a:solidFill>
                  <a:schemeClr val="bg1"/>
                </a:solidFill>
              </a:rPr>
              <a:t>target</a:t>
            </a:r>
            <a:r>
              <a:rPr lang="de-DE" sz="2400" dirty="0">
                <a:solidFill>
                  <a:schemeClr val="bg1"/>
                </a:solidFill>
              </a:rPr>
              <a:t> </a:t>
            </a:r>
            <a:r>
              <a:rPr lang="de-DE" sz="2400" dirty="0" err="1">
                <a:solidFill>
                  <a:schemeClr val="bg1"/>
                </a:solidFill>
              </a:rPr>
              <a:t>substance</a:t>
            </a:r>
            <a:r>
              <a:rPr lang="de-DE" sz="2400" dirty="0">
                <a:solidFill>
                  <a:schemeClr val="bg1"/>
                </a:solidFill>
              </a:rPr>
              <a:t>! – </a:t>
            </a:r>
            <a:r>
              <a:rPr lang="de-DE" sz="2400" dirty="0" err="1">
                <a:solidFill>
                  <a:schemeClr val="bg1"/>
                </a:solidFill>
              </a:rPr>
              <a:t>further</a:t>
            </a:r>
            <a:r>
              <a:rPr lang="de-DE" sz="2400" dirty="0">
                <a:solidFill>
                  <a:schemeClr val="bg1"/>
                </a:solidFill>
              </a:rPr>
              <a:t> </a:t>
            </a:r>
            <a:r>
              <a:rPr lang="de-DE" sz="2400" dirty="0" err="1">
                <a:solidFill>
                  <a:schemeClr val="bg1"/>
                </a:solidFill>
              </a:rPr>
              <a:t>action</a:t>
            </a:r>
            <a:r>
              <a:rPr lang="de-DE" sz="2400" dirty="0">
                <a:solidFill>
                  <a:schemeClr val="bg1"/>
                </a:solidFill>
              </a:rPr>
              <a:t> </a:t>
            </a:r>
            <a:r>
              <a:rPr lang="de-DE" sz="2400" dirty="0" err="1">
                <a:solidFill>
                  <a:schemeClr val="bg1"/>
                </a:solidFill>
              </a:rPr>
              <a:t>needed</a:t>
            </a:r>
            <a:endParaRPr lang="de-DE" sz="2400" dirty="0">
              <a:solidFill>
                <a:schemeClr val="bg1"/>
              </a:solidFill>
            </a:endParaRPr>
          </a:p>
        </p:txBody>
      </p:sp>
      <p:cxnSp>
        <p:nvCxnSpPr>
          <p:cNvPr id="44" name="Gerade Verbindung mit Pfeil 43">
            <a:extLst>
              <a:ext uri="{FF2B5EF4-FFF2-40B4-BE49-F238E27FC236}">
                <a16:creationId xmlns:a16="http://schemas.microsoft.com/office/drawing/2014/main" id="{7F1FE435-3E5D-5F45-BDC9-8226E95B4D44}"/>
              </a:ext>
            </a:extLst>
          </p:cNvPr>
          <p:cNvCxnSpPr>
            <a:cxnSpLocks/>
            <a:stCxn id="70" idx="2"/>
            <a:endCxn id="69" idx="0"/>
          </p:cNvCxnSpPr>
          <p:nvPr/>
        </p:nvCxnSpPr>
        <p:spPr>
          <a:xfrm>
            <a:off x="24508583" y="20400748"/>
            <a:ext cx="2722239" cy="25707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Gerade Verbindung mit Pfeil 45">
            <a:extLst>
              <a:ext uri="{FF2B5EF4-FFF2-40B4-BE49-F238E27FC236}">
                <a16:creationId xmlns:a16="http://schemas.microsoft.com/office/drawing/2014/main" id="{AA1B0D84-C548-D14E-ADBE-A391EDFF9C1A}"/>
              </a:ext>
            </a:extLst>
          </p:cNvPr>
          <p:cNvCxnSpPr>
            <a:cxnSpLocks/>
            <a:stCxn id="42" idx="2"/>
            <a:endCxn id="113" idx="0"/>
          </p:cNvCxnSpPr>
          <p:nvPr/>
        </p:nvCxnSpPr>
        <p:spPr>
          <a:xfrm flipH="1">
            <a:off x="20991761" y="21490843"/>
            <a:ext cx="5784" cy="4593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Ellipse 8">
            <a:extLst>
              <a:ext uri="{FF2B5EF4-FFF2-40B4-BE49-F238E27FC236}">
                <a16:creationId xmlns:a16="http://schemas.microsoft.com/office/drawing/2014/main" id="{C6FD328C-1FFB-CD41-85B0-792A9AB9DD31}"/>
              </a:ext>
            </a:extLst>
          </p:cNvPr>
          <p:cNvSpPr/>
          <p:nvPr/>
        </p:nvSpPr>
        <p:spPr>
          <a:xfrm>
            <a:off x="11121513" y="20297859"/>
            <a:ext cx="1951859" cy="13353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solidFill>
                <a:schemeClr val="tx1"/>
              </a:solidFill>
            </a:endParaRPr>
          </a:p>
          <a:p>
            <a:pPr algn="ctr"/>
            <a:r>
              <a:rPr lang="de-DE" sz="2400" dirty="0">
                <a:solidFill>
                  <a:schemeClr val="tx1"/>
                </a:solidFill>
              </a:rPr>
              <a:t>End</a:t>
            </a:r>
            <a:endParaRPr lang="de-DE" dirty="0">
              <a:solidFill>
                <a:schemeClr val="tx1"/>
              </a:solidFill>
            </a:endParaRPr>
          </a:p>
        </p:txBody>
      </p:sp>
      <p:sp>
        <p:nvSpPr>
          <p:cNvPr id="55" name="Oval 54">
            <a:extLst>
              <a:ext uri="{FF2B5EF4-FFF2-40B4-BE49-F238E27FC236}">
                <a16:creationId xmlns:a16="http://schemas.microsoft.com/office/drawing/2014/main" id="{A97278F1-F4B1-624D-8A77-F786DA352A2C}"/>
              </a:ext>
            </a:extLst>
          </p:cNvPr>
          <p:cNvSpPr/>
          <p:nvPr/>
        </p:nvSpPr>
        <p:spPr>
          <a:xfrm>
            <a:off x="10821042" y="8252764"/>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r>
              <a:rPr lang="en-GB" sz="2400" dirty="0"/>
            </a:br>
            <a:r>
              <a:rPr lang="en-GB" sz="2400" dirty="0"/>
              <a:t>Process not yet developed as out of scope of HAZBREF</a:t>
            </a:r>
          </a:p>
        </p:txBody>
      </p:sp>
      <p:cxnSp>
        <p:nvCxnSpPr>
          <p:cNvPr id="56" name="Gerade Verbindung mit Pfeil 55">
            <a:extLst>
              <a:ext uri="{FF2B5EF4-FFF2-40B4-BE49-F238E27FC236}">
                <a16:creationId xmlns:a16="http://schemas.microsoft.com/office/drawing/2014/main" id="{25A3CF08-2209-D840-954B-D60D4F4C8C4E}"/>
              </a:ext>
            </a:extLst>
          </p:cNvPr>
          <p:cNvCxnSpPr>
            <a:cxnSpLocks/>
            <a:stCxn id="31" idx="6"/>
            <a:endCxn id="55" idx="2"/>
          </p:cNvCxnSpPr>
          <p:nvPr/>
        </p:nvCxnSpPr>
        <p:spPr>
          <a:xfrm>
            <a:off x="7711340" y="9622742"/>
            <a:ext cx="310970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7" name="Textfeld 36">
            <a:extLst>
              <a:ext uri="{FF2B5EF4-FFF2-40B4-BE49-F238E27FC236}">
                <a16:creationId xmlns:a16="http://schemas.microsoft.com/office/drawing/2014/main" id="{13D351FE-A967-463C-A2FA-046B5CC107FD}"/>
              </a:ext>
            </a:extLst>
          </p:cNvPr>
          <p:cNvSpPr txBox="1"/>
          <p:nvPr/>
        </p:nvSpPr>
        <p:spPr>
          <a:xfrm>
            <a:off x="22431864" y="10353060"/>
            <a:ext cx="619213" cy="461665"/>
          </a:xfrm>
          <a:prstGeom prst="rect">
            <a:avLst/>
          </a:prstGeom>
          <a:noFill/>
        </p:spPr>
        <p:txBody>
          <a:bodyPr wrap="square" rtlCol="0">
            <a:spAutoFit/>
          </a:bodyPr>
          <a:lstStyle/>
          <a:p>
            <a:r>
              <a:rPr lang="de-DE" sz="2400" dirty="0"/>
              <a:t>Yes</a:t>
            </a:r>
          </a:p>
        </p:txBody>
      </p:sp>
      <p:sp>
        <p:nvSpPr>
          <p:cNvPr id="39" name="Textfeld 38">
            <a:extLst>
              <a:ext uri="{FF2B5EF4-FFF2-40B4-BE49-F238E27FC236}">
                <a16:creationId xmlns:a16="http://schemas.microsoft.com/office/drawing/2014/main" id="{0424DB52-2FE1-4FA0-86E5-DAC44D5AB001}"/>
              </a:ext>
            </a:extLst>
          </p:cNvPr>
          <p:cNvSpPr txBox="1"/>
          <p:nvPr/>
        </p:nvSpPr>
        <p:spPr>
          <a:xfrm>
            <a:off x="20355034" y="11712290"/>
            <a:ext cx="619213" cy="461665"/>
          </a:xfrm>
          <a:prstGeom prst="rect">
            <a:avLst/>
          </a:prstGeom>
          <a:noFill/>
        </p:spPr>
        <p:txBody>
          <a:bodyPr wrap="square" rtlCol="0">
            <a:spAutoFit/>
          </a:bodyPr>
          <a:lstStyle/>
          <a:p>
            <a:r>
              <a:rPr lang="de-DE" sz="2400" dirty="0" err="1"/>
              <a:t>No</a:t>
            </a:r>
            <a:endParaRPr lang="de-DE" sz="2400" dirty="0"/>
          </a:p>
        </p:txBody>
      </p:sp>
      <p:cxnSp>
        <p:nvCxnSpPr>
          <p:cNvPr id="45" name="Gerade Verbindung mit Pfeil 44">
            <a:extLst>
              <a:ext uri="{FF2B5EF4-FFF2-40B4-BE49-F238E27FC236}">
                <a16:creationId xmlns:a16="http://schemas.microsoft.com/office/drawing/2014/main" id="{5EC2D011-470E-4221-BF96-9EE440B75AFF}"/>
              </a:ext>
            </a:extLst>
          </p:cNvPr>
          <p:cNvCxnSpPr>
            <a:cxnSpLocks/>
            <a:stCxn id="8" idx="2"/>
            <a:endCxn id="96" idx="0"/>
          </p:cNvCxnSpPr>
          <p:nvPr/>
        </p:nvCxnSpPr>
        <p:spPr>
          <a:xfrm>
            <a:off x="20995464" y="14848572"/>
            <a:ext cx="11916" cy="3897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Textfeld 23">
            <a:extLst>
              <a:ext uri="{FF2B5EF4-FFF2-40B4-BE49-F238E27FC236}">
                <a16:creationId xmlns:a16="http://schemas.microsoft.com/office/drawing/2014/main" id="{9745807D-8817-44AE-B484-423DD4CFD605}"/>
              </a:ext>
            </a:extLst>
          </p:cNvPr>
          <p:cNvSpPr txBox="1"/>
          <p:nvPr/>
        </p:nvSpPr>
        <p:spPr>
          <a:xfrm>
            <a:off x="2574016" y="3321922"/>
            <a:ext cx="15517662" cy="584775"/>
          </a:xfrm>
          <a:prstGeom prst="rect">
            <a:avLst/>
          </a:prstGeom>
          <a:noFill/>
        </p:spPr>
        <p:txBody>
          <a:bodyPr wrap="square" rtlCol="0">
            <a:spAutoFit/>
          </a:bodyPr>
          <a:lstStyle/>
          <a:p>
            <a:r>
              <a:rPr lang="de-DE" sz="3200" b="1" dirty="0"/>
              <a:t>Interactive </a:t>
            </a:r>
            <a:r>
              <a:rPr lang="de-DE" sz="3200" b="1" dirty="0" err="1"/>
              <a:t>scheme</a:t>
            </a:r>
            <a:r>
              <a:rPr lang="de-DE" sz="3200" b="1" dirty="0"/>
              <a:t> </a:t>
            </a:r>
            <a:r>
              <a:rPr lang="de-DE" sz="3200" b="1" dirty="0" err="1"/>
              <a:t>to</a:t>
            </a:r>
            <a:r>
              <a:rPr lang="de-DE" sz="3200" b="1" dirty="0"/>
              <a:t> </a:t>
            </a:r>
            <a:r>
              <a:rPr lang="de-DE" sz="3200" b="1" dirty="0" err="1"/>
              <a:t>identify</a:t>
            </a:r>
            <a:r>
              <a:rPr lang="de-DE" sz="3200" b="1" dirty="0"/>
              <a:t> relevant </a:t>
            </a:r>
            <a:r>
              <a:rPr lang="de-DE" sz="3200" b="1" dirty="0" err="1"/>
              <a:t>target</a:t>
            </a:r>
            <a:r>
              <a:rPr lang="de-DE" sz="3200" b="1" dirty="0"/>
              <a:t> </a:t>
            </a:r>
            <a:r>
              <a:rPr lang="de-DE" sz="3200" b="1" dirty="0" err="1"/>
              <a:t>substances</a:t>
            </a:r>
            <a:r>
              <a:rPr lang="de-DE" sz="3200" b="1" dirty="0"/>
              <a:t> – </a:t>
            </a:r>
            <a:r>
              <a:rPr lang="de-DE" sz="3200" b="1" dirty="0" err="1"/>
              <a:t>Logic</a:t>
            </a:r>
            <a:r>
              <a:rPr lang="de-DE" sz="3200" b="1" dirty="0"/>
              <a:t> </a:t>
            </a:r>
            <a:r>
              <a:rPr lang="de-DE" sz="3200" b="1" dirty="0" err="1"/>
              <a:t>of</a:t>
            </a:r>
            <a:r>
              <a:rPr lang="de-DE" sz="3200" b="1" dirty="0"/>
              <a:t> </a:t>
            </a:r>
            <a:r>
              <a:rPr lang="de-DE" sz="3200" b="1" dirty="0" err="1"/>
              <a:t>the</a:t>
            </a:r>
            <a:r>
              <a:rPr lang="de-DE" sz="3200" b="1" dirty="0"/>
              <a:t> </a:t>
            </a:r>
            <a:r>
              <a:rPr lang="de-DE" sz="3200" b="1" dirty="0" err="1"/>
              <a:t>interactive</a:t>
            </a:r>
            <a:r>
              <a:rPr lang="de-DE" sz="3200" b="1" dirty="0"/>
              <a:t> </a:t>
            </a:r>
            <a:r>
              <a:rPr lang="de-DE" sz="3200" b="1" dirty="0" err="1"/>
              <a:t>scheme</a:t>
            </a:r>
            <a:r>
              <a:rPr lang="de-DE" sz="3200" b="1" dirty="0"/>
              <a:t> </a:t>
            </a:r>
          </a:p>
        </p:txBody>
      </p:sp>
      <p:sp>
        <p:nvSpPr>
          <p:cNvPr id="31" name="Oval 8">
            <a:extLst>
              <a:ext uri="{FF2B5EF4-FFF2-40B4-BE49-F238E27FC236}">
                <a16:creationId xmlns:a16="http://schemas.microsoft.com/office/drawing/2014/main" id="{B317ED7C-F3AE-4967-94F2-F72C2DB1ED8C}"/>
              </a:ext>
            </a:extLst>
          </p:cNvPr>
          <p:cNvSpPr/>
          <p:nvPr/>
        </p:nvSpPr>
        <p:spPr>
          <a:xfrm>
            <a:off x="4753431" y="8252764"/>
            <a:ext cx="2957909" cy="2739956"/>
          </a:xfrm>
          <a:prstGeom prst="ellipse">
            <a:avLst/>
          </a:prstGeom>
          <a:solidFill>
            <a:srgbClr val="92D05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p>
          <a:p>
            <a:pPr algn="ctr"/>
            <a:endParaRPr lang="de-DE" sz="2400" dirty="0"/>
          </a:p>
          <a:p>
            <a:pPr algn="ctr"/>
            <a:r>
              <a:rPr lang="de-DE" sz="2400" dirty="0"/>
              <a:t>Block 1</a:t>
            </a:r>
          </a:p>
        </p:txBody>
      </p:sp>
      <p:sp>
        <p:nvSpPr>
          <p:cNvPr id="34" name="Oval 54">
            <a:extLst>
              <a:ext uri="{FF2B5EF4-FFF2-40B4-BE49-F238E27FC236}">
                <a16:creationId xmlns:a16="http://schemas.microsoft.com/office/drawing/2014/main" id="{D77D911A-1D2D-418A-9A69-17887E3F7BD4}"/>
              </a:ext>
            </a:extLst>
          </p:cNvPr>
          <p:cNvSpPr/>
          <p:nvPr/>
        </p:nvSpPr>
        <p:spPr>
          <a:xfrm>
            <a:off x="9342088" y="15983049"/>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r>
              <a:rPr lang="en-GB" sz="2400" dirty="0"/>
            </a:br>
            <a:r>
              <a:rPr lang="en-GB" sz="2400" dirty="0"/>
              <a:t>Process not yet developed as out of scope of HAZBREF</a:t>
            </a:r>
          </a:p>
          <a:p>
            <a:pPr algn="ctr"/>
            <a:endParaRPr lang="en-GB" sz="2400" dirty="0"/>
          </a:p>
        </p:txBody>
      </p:sp>
      <p:sp>
        <p:nvSpPr>
          <p:cNvPr id="35" name="Oval 54">
            <a:extLst>
              <a:ext uri="{FF2B5EF4-FFF2-40B4-BE49-F238E27FC236}">
                <a16:creationId xmlns:a16="http://schemas.microsoft.com/office/drawing/2014/main" id="{506A151C-A22C-447A-89B4-34858291B0BC}"/>
              </a:ext>
            </a:extLst>
          </p:cNvPr>
          <p:cNvSpPr/>
          <p:nvPr/>
        </p:nvSpPr>
        <p:spPr>
          <a:xfrm>
            <a:off x="2574016" y="16706166"/>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r>
              <a:rPr lang="en-GB" sz="2400" dirty="0"/>
            </a:br>
            <a:r>
              <a:rPr lang="en-GB" sz="2400" dirty="0"/>
              <a:t>Process not yet developed as out of scope of HAZBREF</a:t>
            </a:r>
          </a:p>
        </p:txBody>
      </p:sp>
      <p:sp>
        <p:nvSpPr>
          <p:cNvPr id="40" name="Oval 54">
            <a:extLst>
              <a:ext uri="{FF2B5EF4-FFF2-40B4-BE49-F238E27FC236}">
                <a16:creationId xmlns:a16="http://schemas.microsoft.com/office/drawing/2014/main" id="{373DE064-77B0-42CF-AE16-5F07C259FC5F}"/>
              </a:ext>
            </a:extLst>
          </p:cNvPr>
          <p:cNvSpPr/>
          <p:nvPr/>
        </p:nvSpPr>
        <p:spPr>
          <a:xfrm>
            <a:off x="5971727" y="16559118"/>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r>
              <a:rPr lang="en-GB" sz="2400" dirty="0"/>
            </a:br>
            <a:r>
              <a:rPr lang="en-GB" sz="2400" dirty="0"/>
              <a:t>Process not yet developed as out of scope of HAZBREF</a:t>
            </a:r>
          </a:p>
        </p:txBody>
      </p:sp>
      <p:sp>
        <p:nvSpPr>
          <p:cNvPr id="43" name="Oval 54">
            <a:extLst>
              <a:ext uri="{FF2B5EF4-FFF2-40B4-BE49-F238E27FC236}">
                <a16:creationId xmlns:a16="http://schemas.microsoft.com/office/drawing/2014/main" id="{CAD5E032-B3E4-4039-BFF5-C7567476BD57}"/>
              </a:ext>
            </a:extLst>
          </p:cNvPr>
          <p:cNvSpPr/>
          <p:nvPr/>
        </p:nvSpPr>
        <p:spPr>
          <a:xfrm>
            <a:off x="10886097" y="13243093"/>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r>
              <a:rPr lang="en-GB" sz="2400" dirty="0"/>
            </a:br>
            <a:r>
              <a:rPr lang="en-GB" sz="2400" dirty="0"/>
              <a:t>Process not yet developed as out of scope of HAZBREF</a:t>
            </a:r>
          </a:p>
          <a:p>
            <a:pPr algn="ctr"/>
            <a:endParaRPr lang="en-GB" sz="2400" dirty="0"/>
          </a:p>
        </p:txBody>
      </p:sp>
      <p:cxnSp>
        <p:nvCxnSpPr>
          <p:cNvPr id="47" name="Gerade Verbindung mit Pfeil 46">
            <a:extLst>
              <a:ext uri="{FF2B5EF4-FFF2-40B4-BE49-F238E27FC236}">
                <a16:creationId xmlns:a16="http://schemas.microsoft.com/office/drawing/2014/main" id="{BCFE93E5-6859-455A-8E17-CD52835887DE}"/>
              </a:ext>
            </a:extLst>
          </p:cNvPr>
          <p:cNvCxnSpPr>
            <a:cxnSpLocks/>
            <a:stCxn id="9" idx="4"/>
            <a:endCxn id="34" idx="0"/>
          </p:cNvCxnSpPr>
          <p:nvPr/>
        </p:nvCxnSpPr>
        <p:spPr>
          <a:xfrm>
            <a:off x="6242095" y="14553585"/>
            <a:ext cx="4578948" cy="14294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Gerade Verbindung mit Pfeil 48">
            <a:extLst>
              <a:ext uri="{FF2B5EF4-FFF2-40B4-BE49-F238E27FC236}">
                <a16:creationId xmlns:a16="http://schemas.microsoft.com/office/drawing/2014/main" id="{D894540F-6998-4E54-A2CF-82E64A5BD40F}"/>
              </a:ext>
            </a:extLst>
          </p:cNvPr>
          <p:cNvCxnSpPr>
            <a:cxnSpLocks/>
            <a:stCxn id="35" idx="0"/>
            <a:endCxn id="9" idx="4"/>
          </p:cNvCxnSpPr>
          <p:nvPr/>
        </p:nvCxnSpPr>
        <p:spPr>
          <a:xfrm flipV="1">
            <a:off x="4052971" y="14553585"/>
            <a:ext cx="2189124" cy="21525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Gerade Verbindung mit Pfeil 50">
            <a:extLst>
              <a:ext uri="{FF2B5EF4-FFF2-40B4-BE49-F238E27FC236}">
                <a16:creationId xmlns:a16="http://schemas.microsoft.com/office/drawing/2014/main" id="{C1010B03-21F8-4D2F-BFBE-1FC0DF62E69F}"/>
              </a:ext>
            </a:extLst>
          </p:cNvPr>
          <p:cNvCxnSpPr>
            <a:cxnSpLocks/>
            <a:stCxn id="9" idx="4"/>
            <a:endCxn id="40" idx="0"/>
          </p:cNvCxnSpPr>
          <p:nvPr/>
        </p:nvCxnSpPr>
        <p:spPr>
          <a:xfrm>
            <a:off x="6242095" y="14553585"/>
            <a:ext cx="1208587" cy="20055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Gerade Verbindung mit Pfeil 51">
            <a:extLst>
              <a:ext uri="{FF2B5EF4-FFF2-40B4-BE49-F238E27FC236}">
                <a16:creationId xmlns:a16="http://schemas.microsoft.com/office/drawing/2014/main" id="{B70C3501-BE15-46EF-A8D3-D024A5FC80D1}"/>
              </a:ext>
            </a:extLst>
          </p:cNvPr>
          <p:cNvCxnSpPr>
            <a:cxnSpLocks/>
            <a:stCxn id="9" idx="4"/>
            <a:endCxn id="43" idx="2"/>
          </p:cNvCxnSpPr>
          <p:nvPr/>
        </p:nvCxnSpPr>
        <p:spPr>
          <a:xfrm>
            <a:off x="6242095" y="14553585"/>
            <a:ext cx="4644002" cy="594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0" name="Ellipse 8">
            <a:extLst>
              <a:ext uri="{FF2B5EF4-FFF2-40B4-BE49-F238E27FC236}">
                <a16:creationId xmlns:a16="http://schemas.microsoft.com/office/drawing/2014/main" id="{8B166D7A-18AA-4139-9FD7-91CBA7D6D8B0}"/>
              </a:ext>
            </a:extLst>
          </p:cNvPr>
          <p:cNvSpPr/>
          <p:nvPr/>
        </p:nvSpPr>
        <p:spPr>
          <a:xfrm>
            <a:off x="26205455" y="10199290"/>
            <a:ext cx="1951859" cy="13353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solidFill>
                <a:schemeClr val="tx1"/>
              </a:solidFill>
            </a:endParaRPr>
          </a:p>
          <a:p>
            <a:pPr algn="ctr"/>
            <a:r>
              <a:rPr lang="de-DE" sz="2400" dirty="0">
                <a:solidFill>
                  <a:schemeClr val="tx1"/>
                </a:solidFill>
              </a:rPr>
              <a:t>End</a:t>
            </a:r>
            <a:endParaRPr lang="de-DE" dirty="0">
              <a:solidFill>
                <a:schemeClr val="tx1"/>
              </a:solidFill>
            </a:endParaRPr>
          </a:p>
        </p:txBody>
      </p:sp>
      <p:cxnSp>
        <p:nvCxnSpPr>
          <p:cNvPr id="91" name="Gerade Verbindung mit Pfeil 90">
            <a:extLst>
              <a:ext uri="{FF2B5EF4-FFF2-40B4-BE49-F238E27FC236}">
                <a16:creationId xmlns:a16="http://schemas.microsoft.com/office/drawing/2014/main" id="{D8743CE7-B230-4BCD-B488-8FB62BAC4E4B}"/>
              </a:ext>
            </a:extLst>
          </p:cNvPr>
          <p:cNvCxnSpPr>
            <a:cxnSpLocks/>
            <a:stCxn id="57" idx="2"/>
            <a:endCxn id="70" idx="0"/>
          </p:cNvCxnSpPr>
          <p:nvPr/>
        </p:nvCxnSpPr>
        <p:spPr>
          <a:xfrm>
            <a:off x="24504557" y="16936098"/>
            <a:ext cx="4026" cy="17138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6" name="Flussdiagramm: Verzweigung 16">
            <a:extLst>
              <a:ext uri="{FF2B5EF4-FFF2-40B4-BE49-F238E27FC236}">
                <a16:creationId xmlns:a16="http://schemas.microsoft.com/office/drawing/2014/main" id="{27E566D8-0873-4A68-A611-D109A379DEC2}"/>
              </a:ext>
            </a:extLst>
          </p:cNvPr>
          <p:cNvSpPr/>
          <p:nvPr/>
        </p:nvSpPr>
        <p:spPr>
          <a:xfrm>
            <a:off x="19679249" y="15238323"/>
            <a:ext cx="2656261" cy="171381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t>Decision</a:t>
            </a:r>
            <a:endParaRPr lang="de-DE" sz="2400" dirty="0"/>
          </a:p>
          <a:p>
            <a:pPr algn="ctr"/>
            <a:r>
              <a:rPr lang="de-DE" sz="2400" dirty="0"/>
              <a:t>Yes / </a:t>
            </a:r>
            <a:r>
              <a:rPr lang="de-DE" sz="2400" dirty="0" err="1"/>
              <a:t>No</a:t>
            </a:r>
            <a:endParaRPr lang="de-DE" sz="2400" dirty="0"/>
          </a:p>
        </p:txBody>
      </p:sp>
      <p:cxnSp>
        <p:nvCxnSpPr>
          <p:cNvPr id="97" name="Gerade Verbindung mit Pfeil 96">
            <a:extLst>
              <a:ext uri="{FF2B5EF4-FFF2-40B4-BE49-F238E27FC236}">
                <a16:creationId xmlns:a16="http://schemas.microsoft.com/office/drawing/2014/main" id="{6543C890-40D2-41C8-A0E2-247DDEBFD049}"/>
              </a:ext>
            </a:extLst>
          </p:cNvPr>
          <p:cNvCxnSpPr>
            <a:cxnSpLocks/>
            <a:stCxn id="96" idx="3"/>
            <a:endCxn id="57" idx="1"/>
          </p:cNvCxnSpPr>
          <p:nvPr/>
        </p:nvCxnSpPr>
        <p:spPr>
          <a:xfrm flipV="1">
            <a:off x="22335510" y="16079190"/>
            <a:ext cx="840916" cy="160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Gerade Verbindung mit Pfeil 97">
            <a:extLst>
              <a:ext uri="{FF2B5EF4-FFF2-40B4-BE49-F238E27FC236}">
                <a16:creationId xmlns:a16="http://schemas.microsoft.com/office/drawing/2014/main" id="{E917923E-2403-4FBD-9E7B-FD66B91AF9A9}"/>
              </a:ext>
            </a:extLst>
          </p:cNvPr>
          <p:cNvCxnSpPr>
            <a:cxnSpLocks/>
            <a:stCxn id="96" idx="2"/>
            <a:endCxn id="30" idx="0"/>
          </p:cNvCxnSpPr>
          <p:nvPr/>
        </p:nvCxnSpPr>
        <p:spPr>
          <a:xfrm>
            <a:off x="21007380" y="16952139"/>
            <a:ext cx="1540" cy="5111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9" name="Textfeld 98">
            <a:extLst>
              <a:ext uri="{FF2B5EF4-FFF2-40B4-BE49-F238E27FC236}">
                <a16:creationId xmlns:a16="http://schemas.microsoft.com/office/drawing/2014/main" id="{48B91838-A92F-4A6E-AC29-8665FD3B70C0}"/>
              </a:ext>
            </a:extLst>
          </p:cNvPr>
          <p:cNvSpPr txBox="1"/>
          <p:nvPr/>
        </p:nvSpPr>
        <p:spPr>
          <a:xfrm>
            <a:off x="22244258" y="15633566"/>
            <a:ext cx="619213" cy="461665"/>
          </a:xfrm>
          <a:prstGeom prst="rect">
            <a:avLst/>
          </a:prstGeom>
          <a:noFill/>
        </p:spPr>
        <p:txBody>
          <a:bodyPr wrap="square" rtlCol="0">
            <a:spAutoFit/>
          </a:bodyPr>
          <a:lstStyle/>
          <a:p>
            <a:r>
              <a:rPr lang="de-DE" sz="2400" dirty="0"/>
              <a:t>Yes</a:t>
            </a:r>
          </a:p>
        </p:txBody>
      </p:sp>
      <p:sp>
        <p:nvSpPr>
          <p:cNvPr id="100" name="Textfeld 99">
            <a:extLst>
              <a:ext uri="{FF2B5EF4-FFF2-40B4-BE49-F238E27FC236}">
                <a16:creationId xmlns:a16="http://schemas.microsoft.com/office/drawing/2014/main" id="{C31200FD-2315-4F68-9722-B75B460DF825}"/>
              </a:ext>
            </a:extLst>
          </p:cNvPr>
          <p:cNvSpPr txBox="1"/>
          <p:nvPr/>
        </p:nvSpPr>
        <p:spPr>
          <a:xfrm>
            <a:off x="20405661" y="16833072"/>
            <a:ext cx="619213" cy="461665"/>
          </a:xfrm>
          <a:prstGeom prst="rect">
            <a:avLst/>
          </a:prstGeom>
          <a:noFill/>
        </p:spPr>
        <p:txBody>
          <a:bodyPr wrap="square" rtlCol="0">
            <a:spAutoFit/>
          </a:bodyPr>
          <a:lstStyle/>
          <a:p>
            <a:r>
              <a:rPr lang="de-DE" sz="2400" dirty="0" err="1"/>
              <a:t>No</a:t>
            </a:r>
            <a:endParaRPr lang="de-DE" sz="2400" dirty="0"/>
          </a:p>
        </p:txBody>
      </p:sp>
      <p:sp>
        <p:nvSpPr>
          <p:cNvPr id="113" name="Ellipse 8">
            <a:extLst>
              <a:ext uri="{FF2B5EF4-FFF2-40B4-BE49-F238E27FC236}">
                <a16:creationId xmlns:a16="http://schemas.microsoft.com/office/drawing/2014/main" id="{7D1882DE-53DB-49EC-AF8B-A07F52D2E730}"/>
              </a:ext>
            </a:extLst>
          </p:cNvPr>
          <p:cNvSpPr/>
          <p:nvPr/>
        </p:nvSpPr>
        <p:spPr>
          <a:xfrm>
            <a:off x="20015831" y="21950154"/>
            <a:ext cx="1951859" cy="13353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sz="2400" dirty="0">
              <a:solidFill>
                <a:schemeClr val="tx1"/>
              </a:solidFill>
            </a:endParaRPr>
          </a:p>
          <a:p>
            <a:pPr algn="ctr"/>
            <a:r>
              <a:rPr lang="de-DE" sz="2400" dirty="0">
                <a:solidFill>
                  <a:schemeClr val="tx1"/>
                </a:solidFill>
              </a:rPr>
              <a:t>End</a:t>
            </a:r>
            <a:endParaRPr lang="de-DE" dirty="0">
              <a:solidFill>
                <a:schemeClr val="tx1"/>
              </a:solidFill>
            </a:endParaRPr>
          </a:p>
        </p:txBody>
      </p:sp>
      <p:sp>
        <p:nvSpPr>
          <p:cNvPr id="57" name="Flussdiagramm: Verzweigung 16">
            <a:extLst>
              <a:ext uri="{FF2B5EF4-FFF2-40B4-BE49-F238E27FC236}">
                <a16:creationId xmlns:a16="http://schemas.microsoft.com/office/drawing/2014/main" id="{39691984-F5E5-4995-BC21-1D3144369A70}"/>
              </a:ext>
            </a:extLst>
          </p:cNvPr>
          <p:cNvSpPr/>
          <p:nvPr/>
        </p:nvSpPr>
        <p:spPr>
          <a:xfrm>
            <a:off x="23176426" y="15222282"/>
            <a:ext cx="2656261" cy="171381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t>Decision</a:t>
            </a:r>
            <a:endParaRPr lang="de-DE" sz="2400" dirty="0"/>
          </a:p>
          <a:p>
            <a:pPr algn="ctr"/>
            <a:r>
              <a:rPr lang="de-DE" sz="2400" dirty="0"/>
              <a:t>Yes / </a:t>
            </a:r>
            <a:r>
              <a:rPr lang="de-DE" sz="2400" dirty="0" err="1"/>
              <a:t>No</a:t>
            </a:r>
            <a:endParaRPr lang="de-DE" sz="2400" dirty="0"/>
          </a:p>
        </p:txBody>
      </p:sp>
      <p:sp>
        <p:nvSpPr>
          <p:cNvPr id="6" name="Flussdiagramm: Dokument 11">
            <a:extLst>
              <a:ext uri="{FF2B5EF4-FFF2-40B4-BE49-F238E27FC236}">
                <a16:creationId xmlns:a16="http://schemas.microsoft.com/office/drawing/2014/main" id="{1FE0BBC8-45A4-7B46-8B58-EAF7B58D7868}"/>
              </a:ext>
            </a:extLst>
          </p:cNvPr>
          <p:cNvSpPr/>
          <p:nvPr/>
        </p:nvSpPr>
        <p:spPr>
          <a:xfrm>
            <a:off x="24748226" y="16570209"/>
            <a:ext cx="2820003" cy="1927968"/>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2400" dirty="0" err="1"/>
              <a:t>Document</a:t>
            </a:r>
            <a:r>
              <a:rPr lang="de-DE" sz="2400" dirty="0"/>
              <a:t>.</a:t>
            </a:r>
          </a:p>
          <a:p>
            <a:pPr algn="ctr"/>
            <a:r>
              <a:rPr lang="de-DE" sz="2400" dirty="0"/>
              <a:t>Can </a:t>
            </a:r>
            <a:r>
              <a:rPr lang="de-DE" sz="2400" dirty="0" err="1"/>
              <a:t>refer</a:t>
            </a:r>
            <a:r>
              <a:rPr lang="de-DE" sz="2400" dirty="0"/>
              <a:t> </a:t>
            </a:r>
            <a:r>
              <a:rPr lang="de-DE" sz="2400" dirty="0" err="1"/>
              <a:t>to</a:t>
            </a:r>
            <a:r>
              <a:rPr lang="de-DE" sz="2400" dirty="0"/>
              <a:t> report, </a:t>
            </a:r>
            <a:r>
              <a:rPr lang="de-DE" sz="2400" dirty="0" err="1"/>
              <a:t>other</a:t>
            </a:r>
            <a:r>
              <a:rPr lang="de-DE" sz="2400" dirty="0"/>
              <a:t> </a:t>
            </a:r>
            <a:r>
              <a:rPr lang="de-DE" sz="2400" dirty="0" err="1"/>
              <a:t>document</a:t>
            </a:r>
            <a:r>
              <a:rPr lang="de-DE" sz="2400" dirty="0"/>
              <a:t>  </a:t>
            </a:r>
            <a:r>
              <a:rPr lang="de-DE" sz="2400" dirty="0" err="1"/>
              <a:t>or</a:t>
            </a:r>
            <a:r>
              <a:rPr lang="de-DE" sz="2400" dirty="0"/>
              <a:t> </a:t>
            </a:r>
            <a:r>
              <a:rPr lang="de-DE" sz="2400" dirty="0" err="1"/>
              <a:t>provide</a:t>
            </a:r>
            <a:r>
              <a:rPr lang="de-DE" sz="2400" dirty="0"/>
              <a:t> a link</a:t>
            </a:r>
          </a:p>
        </p:txBody>
      </p:sp>
      <p:sp>
        <p:nvSpPr>
          <p:cNvPr id="69" name="Oval 54">
            <a:extLst>
              <a:ext uri="{FF2B5EF4-FFF2-40B4-BE49-F238E27FC236}">
                <a16:creationId xmlns:a16="http://schemas.microsoft.com/office/drawing/2014/main" id="{FB582670-DE85-4F13-969D-89142E2F20F4}"/>
              </a:ext>
            </a:extLst>
          </p:cNvPr>
          <p:cNvSpPr/>
          <p:nvPr/>
        </p:nvSpPr>
        <p:spPr>
          <a:xfrm>
            <a:off x="25751867" y="22971477"/>
            <a:ext cx="2957909" cy="2739956"/>
          </a:xfrm>
          <a:prstGeom prst="ellipse">
            <a:avLst/>
          </a:prstGeom>
          <a:solidFill>
            <a:srgbClr val="92D050"/>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r>
              <a:rPr lang="en-GB" sz="2400" dirty="0"/>
            </a:br>
            <a:r>
              <a:rPr lang="en-GB" sz="2400" dirty="0"/>
              <a:t>Process not yet developed as out of scope of HAZBREF</a:t>
            </a:r>
          </a:p>
        </p:txBody>
      </p:sp>
      <p:sp>
        <p:nvSpPr>
          <p:cNvPr id="70" name="Abgerundetes Rechteck 29">
            <a:extLst>
              <a:ext uri="{FF2B5EF4-FFF2-40B4-BE49-F238E27FC236}">
                <a16:creationId xmlns:a16="http://schemas.microsoft.com/office/drawing/2014/main" id="{66E5BCD2-CBB4-4BB9-8E95-A45AECD45A56}"/>
              </a:ext>
            </a:extLst>
          </p:cNvPr>
          <p:cNvSpPr/>
          <p:nvPr/>
        </p:nvSpPr>
        <p:spPr>
          <a:xfrm>
            <a:off x="22879585" y="18649914"/>
            <a:ext cx="3257995" cy="1750834"/>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sz="2400" dirty="0">
                <a:solidFill>
                  <a:schemeClr val="tx1"/>
                </a:solidFill>
              </a:rPr>
              <a:t>Conclusion</a:t>
            </a:r>
          </a:p>
          <a:p>
            <a:pPr algn="ctr"/>
            <a:r>
              <a:rPr lang="en-GB" sz="2400" dirty="0">
                <a:solidFill>
                  <a:schemeClr val="tx1"/>
                </a:solidFill>
              </a:rPr>
              <a:t>Further action defined in subsequent process</a:t>
            </a:r>
          </a:p>
        </p:txBody>
      </p:sp>
    </p:spTree>
    <p:extLst>
      <p:ext uri="{BB962C8B-B14F-4D97-AF65-F5344CB8AC3E}">
        <p14:creationId xmlns:p14="http://schemas.microsoft.com/office/powerpoint/2010/main" val="4187382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lussdiagramm: Verzweigung 4">
            <a:extLst>
              <a:ext uri="{FF2B5EF4-FFF2-40B4-BE49-F238E27FC236}">
                <a16:creationId xmlns:a16="http://schemas.microsoft.com/office/drawing/2014/main" id="{5E97A776-8D7C-4A07-B372-57478111DCF6}"/>
              </a:ext>
            </a:extLst>
          </p:cNvPr>
          <p:cNvSpPr/>
          <p:nvPr/>
        </p:nvSpPr>
        <p:spPr>
          <a:xfrm>
            <a:off x="4934761" y="8943031"/>
            <a:ext cx="6797251" cy="528594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1.1: Improve list of chemicals used in chemicals inventory: Are all substances used in the installation recorded in a chemicals inventory? And is process-relevant information available for these substances? </a:t>
            </a:r>
          </a:p>
          <a:p>
            <a:r>
              <a:rPr lang="en-GB" dirty="0"/>
              <a:t>For branch associations or TWG: Are all substances used in a sector known and information stored appropriately? </a:t>
            </a:r>
          </a:p>
          <a:p>
            <a:endParaRPr lang="en-GB" dirty="0"/>
          </a:p>
          <a:p>
            <a:r>
              <a:rPr lang="en-GB" dirty="0"/>
              <a:t>E: A suggestion of what information should be compiled can be found in the proposal for the chemicals inventory. Information necessary for the safe use of a substances, like substance properties, recommendations for elimination, BATs can only be identified for individual substances. For this reason, it is not sufficient to know the products / mixtures used. A single substance is identified with: </a:t>
            </a:r>
            <a:r>
              <a:rPr lang="en-US" dirty="0"/>
              <a:t>Substance name, unique identifier (CAS-no. and/or EC-no., IUPAC name).</a:t>
            </a:r>
            <a:endParaRPr lang="de-DE" dirty="0"/>
          </a:p>
          <a:p>
            <a:endParaRPr lang="en-GB" dirty="0"/>
          </a:p>
        </p:txBody>
      </p:sp>
      <p:sp>
        <p:nvSpPr>
          <p:cNvPr id="17" name="Rechteck 16">
            <a:extLst>
              <a:ext uri="{FF2B5EF4-FFF2-40B4-BE49-F238E27FC236}">
                <a16:creationId xmlns:a16="http://schemas.microsoft.com/office/drawing/2014/main" id="{4E065DE1-9DF1-431A-BBC7-9B8575DEB330}"/>
              </a:ext>
            </a:extLst>
          </p:cNvPr>
          <p:cNvSpPr/>
          <p:nvPr/>
        </p:nvSpPr>
        <p:spPr>
          <a:xfrm>
            <a:off x="7417340" y="15342556"/>
            <a:ext cx="1794669" cy="113168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A 1.1: Apply one or more strategies to complete the list of substances used and associated process information.</a:t>
            </a:r>
          </a:p>
        </p:txBody>
      </p:sp>
      <p:sp>
        <p:nvSpPr>
          <p:cNvPr id="18" name="Ellipse 8">
            <a:extLst>
              <a:ext uri="{FF2B5EF4-FFF2-40B4-BE49-F238E27FC236}">
                <a16:creationId xmlns:a16="http://schemas.microsoft.com/office/drawing/2014/main" id="{A88E1C22-199C-4812-8ADF-E64B60FC10C5}"/>
              </a:ext>
            </a:extLst>
          </p:cNvPr>
          <p:cNvSpPr/>
          <p:nvPr/>
        </p:nvSpPr>
        <p:spPr>
          <a:xfrm>
            <a:off x="5650174" y="2874927"/>
            <a:ext cx="5376210" cy="546481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solidFill>
                  <a:schemeClr val="tx1"/>
                </a:solidFill>
              </a:rPr>
              <a:t>B1: Start Block 1: Establish and / or complete chemicals inventory: </a:t>
            </a:r>
          </a:p>
          <a:p>
            <a:r>
              <a:rPr lang="en-GB" dirty="0">
                <a:solidFill>
                  <a:schemeClr val="tx1"/>
                </a:solidFill>
              </a:rPr>
              <a:t>E: It is important to establish meaningful chemicals inventories (plant-specific, sector-specific or BREF-specific). Block 1 will guide you through the steps necessary to establish this inventory. It also guides you to identify substances used, collect all data necessary to assess if the substance is a (relevant) target substances, and if the substance used is already subject of regulation. </a:t>
            </a:r>
          </a:p>
          <a:p>
            <a:r>
              <a:rPr lang="en-GB" dirty="0">
                <a:solidFill>
                  <a:schemeClr val="tx1"/>
                </a:solidFill>
              </a:rPr>
              <a:t>In order to get an idea of which substances might be of concern in the respective industrial sectors, the technical and chemical functions of the chemicals or groups of chemicals used are relevant. For the substances thus identified, the parameters for fate and behaviour or for hazard potential can be determined from the ECHA database. In addition, the substances can be checked to see whether they are already subject to regulation. Thus, the sub­stances, for which BAT conclusions are to be developed, are determined. At the end there is a table of chemicals with information on the parameters of concern, as well as possible measures to reduce risks or abatement techniques.</a:t>
            </a:r>
          </a:p>
        </p:txBody>
      </p:sp>
      <p:sp>
        <p:nvSpPr>
          <p:cNvPr id="19" name="Flussdiagramm: Dokument 10">
            <a:extLst>
              <a:ext uri="{FF2B5EF4-FFF2-40B4-BE49-F238E27FC236}">
                <a16:creationId xmlns:a16="http://schemas.microsoft.com/office/drawing/2014/main" id="{58FB9E7D-2842-4E74-8306-B6E02BE408C7}"/>
              </a:ext>
            </a:extLst>
          </p:cNvPr>
          <p:cNvSpPr/>
          <p:nvPr/>
        </p:nvSpPr>
        <p:spPr>
          <a:xfrm>
            <a:off x="8664259" y="16168278"/>
            <a:ext cx="4237604" cy="7101717"/>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buFont typeface="Arial" panose="020B0604020202020204" pitchFamily="34" charset="0"/>
              <a:buChar char="•"/>
            </a:pPr>
            <a:r>
              <a:rPr lang="en-GB" dirty="0"/>
              <a:t>Strategy A: query ECHA database respective </a:t>
            </a:r>
            <a:r>
              <a:rPr lang="en-GB" dirty="0" err="1"/>
              <a:t>eChemPortal</a:t>
            </a:r>
            <a:r>
              <a:rPr lang="en-GB" dirty="0"/>
              <a:t> OECD: </a:t>
            </a:r>
            <a:r>
              <a:rPr lang="en-GB" dirty="0">
                <a:hlinkClick r:id="rId3"/>
              </a:rPr>
              <a:t>https://echa.europa.eu/information-on-chemicals/registered-substances</a:t>
            </a:r>
            <a:r>
              <a:rPr lang="en-GB" dirty="0"/>
              <a:t> (mainly relevant for users responsible for BREF review in collaboration with ECHA).</a:t>
            </a:r>
          </a:p>
          <a:p>
            <a:pPr marL="171450" indent="-171450">
              <a:buFont typeface="Arial" panose="020B0604020202020204" pitchFamily="34" charset="0"/>
              <a:buChar char="•"/>
            </a:pPr>
            <a:r>
              <a:rPr lang="en-GB" dirty="0"/>
              <a:t>Strategy B: Use sector-specific information on the processes to assign the technical and chemical functions to the chemicals or chemical groups. Compile and group substances according to the approach developed by B. </a:t>
            </a:r>
            <a:r>
              <a:rPr lang="en-GB" dirty="0" err="1"/>
              <a:t>Werschkun</a:t>
            </a:r>
            <a:r>
              <a:rPr lang="en-GB" dirty="0"/>
              <a:t>, 2020 (link to </a:t>
            </a:r>
            <a:r>
              <a:rPr lang="en-GB" dirty="0" err="1"/>
              <a:t>Werschkun</a:t>
            </a:r>
            <a:r>
              <a:rPr lang="en-GB" dirty="0"/>
              <a:t> report will be added later when it is published). Appropriate mainly for branch associations or TWG but helpful for all users: Describes how to group substances based on their technical and chemical function and contains explanation why this might be relevant information to determine substances of concern. Starting point are  for example generic lists of substances compiled for respective industry based on technical and chemical functions.</a:t>
            </a:r>
          </a:p>
          <a:p>
            <a:pPr marL="171450" indent="-171450">
              <a:buFont typeface="Arial" panose="020B0604020202020204" pitchFamily="34" charset="0"/>
              <a:buChar char="•"/>
            </a:pPr>
            <a:r>
              <a:rPr lang="en-GB" dirty="0"/>
              <a:t>Strategy D: conduct case studies (appropriate for TWG)</a:t>
            </a:r>
          </a:p>
          <a:p>
            <a:pPr marL="171450" indent="-171450">
              <a:buFont typeface="Arial" panose="020B0604020202020204" pitchFamily="34" charset="0"/>
              <a:buChar char="•"/>
            </a:pPr>
            <a:r>
              <a:rPr lang="en-GB" dirty="0"/>
              <a:t>Safety data sheets: Use real information from the supply chain (identify components of products / </a:t>
            </a:r>
            <a:r>
              <a:rPr lang="en-GB" dirty="0" err="1"/>
              <a:t>mixutures</a:t>
            </a:r>
            <a:r>
              <a:rPr lang="en-GB" dirty="0"/>
              <a:t>), e.g. from safety data sheets: </a:t>
            </a:r>
            <a:r>
              <a:rPr lang="en-US" dirty="0"/>
              <a:t>The basis for the safe use of substances are the safety data sheets, which contain information on substance properties and according to REACH may contain so-called exposure scenarios which might contain process-specific information.</a:t>
            </a:r>
            <a:endParaRPr lang="en-GB" dirty="0"/>
          </a:p>
          <a:p>
            <a:pPr marL="171450" indent="-171450">
              <a:buFont typeface="Arial" panose="020B0604020202020204" pitchFamily="34" charset="0"/>
              <a:buChar char="•"/>
            </a:pPr>
            <a:r>
              <a:rPr lang="en-GB" dirty="0"/>
              <a:t>Search for appropriate ERCs and SPERCs. </a:t>
            </a:r>
            <a:r>
              <a:rPr lang="en-US" dirty="0"/>
              <a:t>Often ERCs or SPERCs are used for exposure assessment according to REACH. SPERCs in particular can contain process-specific information</a:t>
            </a:r>
            <a:br>
              <a:rPr lang="en-GB" dirty="0"/>
            </a:br>
            <a:r>
              <a:rPr lang="en-GB" dirty="0" err="1"/>
              <a:t>SPERCs</a:t>
            </a:r>
            <a:r>
              <a:rPr lang="en-GB" dirty="0"/>
              <a:t>: </a:t>
            </a:r>
            <a:r>
              <a:rPr lang="de-DE" u="sng" dirty="0">
                <a:hlinkClick r:id="rId4"/>
              </a:rPr>
              <a:t>https://echa.europa.eu/documents/10162/15669641/sperc_factsheet_guidance_en.pdf/4c94f0fb-07dd-4e9f-842a-3f21a63bd3fe</a:t>
            </a:r>
            <a:br>
              <a:rPr lang="de-DE" u="sng" dirty="0"/>
            </a:br>
            <a:r>
              <a:rPr lang="de-DE" u="sng" dirty="0">
                <a:hlinkClick r:id="rId5"/>
              </a:rPr>
              <a:t>https://cefic.org/app/uploads/2019/01/SPERCs-Specific-Envirnonmental-Release-Classes-REACHImpl-ES-CSA-CSR.pdf</a:t>
            </a:r>
            <a:br>
              <a:rPr lang="de-DE" u="sng" dirty="0"/>
            </a:br>
            <a:r>
              <a:rPr lang="de-DE" u="sng" dirty="0"/>
              <a:t>E</a:t>
            </a:r>
            <a:r>
              <a:rPr lang="en-GB" dirty="0"/>
              <a:t>RCs: (use descriptor system) </a:t>
            </a:r>
            <a:r>
              <a:rPr lang="en-GB" dirty="0">
                <a:hlinkClick r:id="rId6"/>
              </a:rPr>
              <a:t>https://echa.europa.eu/documents/10162/13632/information_requirements_r12_en.pdf/ea8fa5a6-6ba1-47f4-9e47-c7216e180197</a:t>
            </a:r>
            <a:r>
              <a:rPr lang="en-GB" dirty="0"/>
              <a:t> </a:t>
            </a:r>
          </a:p>
          <a:p>
            <a:pPr marL="171450" indent="-171450">
              <a:buFont typeface="Arial" panose="020B0604020202020204" pitchFamily="34" charset="0"/>
              <a:buChar char="•"/>
            </a:pPr>
            <a:r>
              <a:rPr lang="en-GB" dirty="0"/>
              <a:t>SPIN Database: </a:t>
            </a:r>
            <a:r>
              <a:rPr lang="en-GB" dirty="0">
                <a:hlinkClick r:id="rId7"/>
              </a:rPr>
              <a:t>http://spin2000.net/</a:t>
            </a:r>
            <a:r>
              <a:rPr lang="en-GB" dirty="0"/>
              <a:t>  </a:t>
            </a:r>
          </a:p>
        </p:txBody>
      </p:sp>
      <p:sp>
        <p:nvSpPr>
          <p:cNvPr id="21" name="Flussdiagramm: Verzweigung 16">
            <a:extLst>
              <a:ext uri="{FF2B5EF4-FFF2-40B4-BE49-F238E27FC236}">
                <a16:creationId xmlns:a16="http://schemas.microsoft.com/office/drawing/2014/main" id="{E57EC802-907C-409B-9231-E80FF92C0716}"/>
              </a:ext>
            </a:extLst>
          </p:cNvPr>
          <p:cNvSpPr/>
          <p:nvPr/>
        </p:nvSpPr>
        <p:spPr>
          <a:xfrm>
            <a:off x="14240207" y="8819027"/>
            <a:ext cx="5639471" cy="551077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D 1.2: Complete data on relevant substance properties: Is the dataset on substance properties sufficient to perform an evaluation of the substance properties and risk assessment? </a:t>
            </a:r>
          </a:p>
          <a:p>
            <a:pPr algn="l"/>
            <a:endParaRPr lang="en-GB" dirty="0"/>
          </a:p>
          <a:p>
            <a:r>
              <a:rPr lang="en-GB" dirty="0"/>
              <a:t>E: A suggestion of what information should be compiled can be found in the proposal for the chemicals inventory. The information on substance properties is collected independently of the review of the regulatory status.</a:t>
            </a:r>
          </a:p>
          <a:p>
            <a:endParaRPr lang="en-GB" dirty="0"/>
          </a:p>
          <a:p>
            <a:r>
              <a:rPr lang="en-GB" dirty="0"/>
              <a:t>The assessments to be carried out in Block 1 and 2 are: release to waste water, degradability, mobility, PEC / PNEC ratio, PBT assessment</a:t>
            </a:r>
          </a:p>
        </p:txBody>
      </p:sp>
      <p:sp>
        <p:nvSpPr>
          <p:cNvPr id="22" name="Rechteck 21">
            <a:extLst>
              <a:ext uri="{FF2B5EF4-FFF2-40B4-BE49-F238E27FC236}">
                <a16:creationId xmlns:a16="http://schemas.microsoft.com/office/drawing/2014/main" id="{A5915052-AF1D-4294-BC68-50C01601DCF8}"/>
              </a:ext>
            </a:extLst>
          </p:cNvPr>
          <p:cNvSpPr/>
          <p:nvPr/>
        </p:nvSpPr>
        <p:spPr>
          <a:xfrm>
            <a:off x="16214731" y="15477360"/>
            <a:ext cx="1693860" cy="127002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A 1.2: Use appropriate databases or other sources to compile relevant data on substance properties.</a:t>
            </a:r>
          </a:p>
        </p:txBody>
      </p:sp>
      <p:cxnSp>
        <p:nvCxnSpPr>
          <p:cNvPr id="24" name="Verbinder: gewinkelt 32">
            <a:extLst>
              <a:ext uri="{FF2B5EF4-FFF2-40B4-BE49-F238E27FC236}">
                <a16:creationId xmlns:a16="http://schemas.microsoft.com/office/drawing/2014/main" id="{E20AAC53-C0A8-4EC3-A405-08143E6ADB7D}"/>
              </a:ext>
            </a:extLst>
          </p:cNvPr>
          <p:cNvCxnSpPr>
            <a:cxnSpLocks/>
            <a:stCxn id="26" idx="1"/>
            <a:endCxn id="17" idx="1"/>
          </p:cNvCxnSpPr>
          <p:nvPr/>
        </p:nvCxnSpPr>
        <p:spPr>
          <a:xfrm rot="10800000" flipH="1">
            <a:off x="7250522" y="15908399"/>
            <a:ext cx="166817" cy="8976854"/>
          </a:xfrm>
          <a:prstGeom prst="bentConnector3">
            <a:avLst>
              <a:gd name="adj1" fmla="val -137036"/>
            </a:avLst>
          </a:prstGeom>
          <a:ln>
            <a:tailEnd type="triangle"/>
          </a:ln>
        </p:spPr>
        <p:style>
          <a:lnRef idx="1">
            <a:schemeClr val="dk1"/>
          </a:lnRef>
          <a:fillRef idx="0">
            <a:schemeClr val="dk1"/>
          </a:fillRef>
          <a:effectRef idx="0">
            <a:schemeClr val="dk1"/>
          </a:effectRef>
          <a:fontRef idx="minor">
            <a:schemeClr val="tx1"/>
          </a:fontRef>
        </p:style>
      </p:cxnSp>
      <p:sp>
        <p:nvSpPr>
          <p:cNvPr id="26" name="Flussdiagramm: Verzweigung 34">
            <a:extLst>
              <a:ext uri="{FF2B5EF4-FFF2-40B4-BE49-F238E27FC236}">
                <a16:creationId xmlns:a16="http://schemas.microsoft.com/office/drawing/2014/main" id="{977BE800-3E4E-4099-B65A-5BE161752E6C}"/>
              </a:ext>
            </a:extLst>
          </p:cNvPr>
          <p:cNvSpPr/>
          <p:nvPr/>
        </p:nvSpPr>
        <p:spPr>
          <a:xfrm>
            <a:off x="7250523" y="23970954"/>
            <a:ext cx="2146854" cy="1828598"/>
          </a:xfrm>
          <a:prstGeom prst="flowChartDecisi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D: 1.1 Has the chemicals inventory been sufficiently improved?</a:t>
            </a:r>
          </a:p>
        </p:txBody>
      </p:sp>
      <p:sp>
        <p:nvSpPr>
          <p:cNvPr id="28" name="Flussdiagramm: Verzweigung 40">
            <a:extLst>
              <a:ext uri="{FF2B5EF4-FFF2-40B4-BE49-F238E27FC236}">
                <a16:creationId xmlns:a16="http://schemas.microsoft.com/office/drawing/2014/main" id="{48351C89-F9A2-44DC-9A3A-7A50794C0E16}"/>
              </a:ext>
            </a:extLst>
          </p:cNvPr>
          <p:cNvSpPr/>
          <p:nvPr/>
        </p:nvSpPr>
        <p:spPr>
          <a:xfrm>
            <a:off x="15790789" y="23358633"/>
            <a:ext cx="2557009" cy="2701767"/>
          </a:xfrm>
          <a:prstGeom prst="flowChartDecisi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D: 1.2 Has the substance-specific dataset been completed to be sufficient to perform an evaluation of the substance properties?</a:t>
            </a:r>
          </a:p>
        </p:txBody>
      </p:sp>
      <p:cxnSp>
        <p:nvCxnSpPr>
          <p:cNvPr id="29" name="Verbinder: gewinkelt 41">
            <a:extLst>
              <a:ext uri="{FF2B5EF4-FFF2-40B4-BE49-F238E27FC236}">
                <a16:creationId xmlns:a16="http://schemas.microsoft.com/office/drawing/2014/main" id="{2F0167BC-5DFD-4FC9-BFA7-4C0B2F153ED9}"/>
              </a:ext>
            </a:extLst>
          </p:cNvPr>
          <p:cNvCxnSpPr>
            <a:cxnSpLocks/>
            <a:stCxn id="28" idx="1"/>
            <a:endCxn id="22" idx="1"/>
          </p:cNvCxnSpPr>
          <p:nvPr/>
        </p:nvCxnSpPr>
        <p:spPr>
          <a:xfrm rot="10800000" flipH="1">
            <a:off x="15790789" y="16112373"/>
            <a:ext cx="423942" cy="8597145"/>
          </a:xfrm>
          <a:prstGeom prst="bentConnector3">
            <a:avLst>
              <a:gd name="adj1" fmla="val -53922"/>
            </a:avLst>
          </a:prstGeom>
          <a:ln>
            <a:tailEnd type="triangle"/>
          </a:ln>
        </p:spPr>
        <p:style>
          <a:lnRef idx="1">
            <a:schemeClr val="dk1"/>
          </a:lnRef>
          <a:fillRef idx="0">
            <a:schemeClr val="dk1"/>
          </a:fillRef>
          <a:effectRef idx="0">
            <a:schemeClr val="dk1"/>
          </a:effectRef>
          <a:fontRef idx="minor">
            <a:schemeClr val="tx1"/>
          </a:fontRef>
        </p:style>
      </p:cxnSp>
      <p:sp>
        <p:nvSpPr>
          <p:cNvPr id="32" name="Rechteck 31">
            <a:extLst>
              <a:ext uri="{FF2B5EF4-FFF2-40B4-BE49-F238E27FC236}">
                <a16:creationId xmlns:a16="http://schemas.microsoft.com/office/drawing/2014/main" id="{A82F9B17-BADE-456E-AB51-2C8130EF9399}"/>
              </a:ext>
            </a:extLst>
          </p:cNvPr>
          <p:cNvSpPr/>
          <p:nvPr/>
        </p:nvSpPr>
        <p:spPr>
          <a:xfrm>
            <a:off x="22592541" y="15437462"/>
            <a:ext cx="1693860" cy="132767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A 1.3: Check the regulatory status of the substances used in an installation / branch. Choose one or more options suggested.</a:t>
            </a:r>
          </a:p>
        </p:txBody>
      </p:sp>
      <p:sp>
        <p:nvSpPr>
          <p:cNvPr id="33" name="Flussdiagramm: Verzweigung 68">
            <a:extLst>
              <a:ext uri="{FF2B5EF4-FFF2-40B4-BE49-F238E27FC236}">
                <a16:creationId xmlns:a16="http://schemas.microsoft.com/office/drawing/2014/main" id="{78DFDA51-5CB3-418D-963F-B4769486EA19}"/>
              </a:ext>
            </a:extLst>
          </p:cNvPr>
          <p:cNvSpPr/>
          <p:nvPr/>
        </p:nvSpPr>
        <p:spPr>
          <a:xfrm>
            <a:off x="22310543" y="23587228"/>
            <a:ext cx="2387748" cy="1846075"/>
          </a:xfrm>
          <a:prstGeom prst="flowChartDecisi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a:t>D: 1.3 Is  the information on the regulatory status  complete?</a:t>
            </a:r>
          </a:p>
        </p:txBody>
      </p:sp>
      <p:cxnSp>
        <p:nvCxnSpPr>
          <p:cNvPr id="34" name="Verbinder: gewinkelt 69">
            <a:extLst>
              <a:ext uri="{FF2B5EF4-FFF2-40B4-BE49-F238E27FC236}">
                <a16:creationId xmlns:a16="http://schemas.microsoft.com/office/drawing/2014/main" id="{389893F7-08D8-45B8-8043-4DEDBA1A98E4}"/>
              </a:ext>
            </a:extLst>
          </p:cNvPr>
          <p:cNvCxnSpPr>
            <a:cxnSpLocks/>
            <a:stCxn id="33" idx="1"/>
            <a:endCxn id="32" idx="1"/>
          </p:cNvCxnSpPr>
          <p:nvPr/>
        </p:nvCxnSpPr>
        <p:spPr>
          <a:xfrm rot="10800000" flipH="1">
            <a:off x="22310543" y="16101298"/>
            <a:ext cx="281998" cy="8408969"/>
          </a:xfrm>
          <a:prstGeom prst="bentConnector3">
            <a:avLst>
              <a:gd name="adj1" fmla="val -81064"/>
            </a:avLst>
          </a:prstGeom>
          <a:ln>
            <a:tailEnd type="triangle"/>
          </a:ln>
        </p:spPr>
        <p:style>
          <a:lnRef idx="1">
            <a:schemeClr val="dk1"/>
          </a:lnRef>
          <a:fillRef idx="0">
            <a:schemeClr val="dk1"/>
          </a:fillRef>
          <a:effectRef idx="0">
            <a:schemeClr val="dk1"/>
          </a:effectRef>
          <a:fontRef idx="minor">
            <a:schemeClr val="tx1"/>
          </a:fontRef>
        </p:style>
      </p:cxnSp>
      <p:sp>
        <p:nvSpPr>
          <p:cNvPr id="38" name="Rechteck 37">
            <a:extLst>
              <a:ext uri="{FF2B5EF4-FFF2-40B4-BE49-F238E27FC236}">
                <a16:creationId xmlns:a16="http://schemas.microsoft.com/office/drawing/2014/main" id="{5F71B69C-D340-42C6-851D-B5F397EE3B12}"/>
              </a:ext>
            </a:extLst>
          </p:cNvPr>
          <p:cNvSpPr/>
          <p:nvPr/>
        </p:nvSpPr>
        <p:spPr>
          <a:xfrm>
            <a:off x="28111306" y="15510781"/>
            <a:ext cx="1902600" cy="15302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solidFill>
                  <a:schemeClr val="bg1"/>
                </a:solidFill>
              </a:rPr>
              <a:t>A 1.4: Check if you handle in accordance to legislation and / or take respective measures. Check if regulation is expected and prepare for this regulation.</a:t>
            </a:r>
          </a:p>
        </p:txBody>
      </p:sp>
      <p:sp>
        <p:nvSpPr>
          <p:cNvPr id="39" name="Flussdiagramm: Verzweigung 89">
            <a:extLst>
              <a:ext uri="{FF2B5EF4-FFF2-40B4-BE49-F238E27FC236}">
                <a16:creationId xmlns:a16="http://schemas.microsoft.com/office/drawing/2014/main" id="{669BB6A3-5BD3-4B63-BCC1-05069A216402}"/>
              </a:ext>
            </a:extLst>
          </p:cNvPr>
          <p:cNvSpPr/>
          <p:nvPr/>
        </p:nvSpPr>
        <p:spPr>
          <a:xfrm>
            <a:off x="27868434" y="23452851"/>
            <a:ext cx="2395236" cy="1817167"/>
          </a:xfrm>
          <a:prstGeom prst="flowChartDecision">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1.4 Are you sure your substances are </a:t>
            </a:r>
            <a:r>
              <a:rPr lang="en-GB" dirty="0" err="1"/>
              <a:t>handldd</a:t>
            </a:r>
            <a:r>
              <a:rPr lang="en-GB" dirty="0"/>
              <a:t> according to legislations?</a:t>
            </a:r>
          </a:p>
        </p:txBody>
      </p:sp>
      <p:sp>
        <p:nvSpPr>
          <p:cNvPr id="49" name="Flussdiagramm: Verzweigung 16">
            <a:extLst>
              <a:ext uri="{FF2B5EF4-FFF2-40B4-BE49-F238E27FC236}">
                <a16:creationId xmlns:a16="http://schemas.microsoft.com/office/drawing/2014/main" id="{6AFF869C-4244-2449-AA0A-768D186A2624}"/>
              </a:ext>
            </a:extLst>
          </p:cNvPr>
          <p:cNvSpPr/>
          <p:nvPr/>
        </p:nvSpPr>
        <p:spPr>
          <a:xfrm>
            <a:off x="20816040" y="8984212"/>
            <a:ext cx="5221615" cy="518088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1.3: Record the Is information on regulatory status for all substances recorded in your chemicals inventory? </a:t>
            </a:r>
          </a:p>
          <a:p>
            <a:pPr algn="l"/>
            <a:endParaRPr lang="en-GB" dirty="0"/>
          </a:p>
          <a:p>
            <a:pPr algn="l"/>
            <a:r>
              <a:rPr lang="en-GB" dirty="0"/>
              <a:t>E: Regulatory status means whether the substance is subject to certain use restrictions in national or European legislation and / or if regulation is expected. </a:t>
            </a:r>
          </a:p>
          <a:p>
            <a:pPr algn="l"/>
            <a:r>
              <a:rPr lang="en-GB" dirty="0"/>
              <a:t>E.g. the substance might be regulated under the REACH Regulation (certain uses restricted, use is subject for authorisation, substance is on candidate list etc.), or identified as priority substance under Water Framework Directive (WFD), BATs derived under IED</a:t>
            </a:r>
          </a:p>
        </p:txBody>
      </p:sp>
      <p:sp>
        <p:nvSpPr>
          <p:cNvPr id="52" name="Flussdiagramm: Verzweigung 16">
            <a:extLst>
              <a:ext uri="{FF2B5EF4-FFF2-40B4-BE49-F238E27FC236}">
                <a16:creationId xmlns:a16="http://schemas.microsoft.com/office/drawing/2014/main" id="{EE4C25A1-75A4-0E48-A461-7D067DA07CB9}"/>
              </a:ext>
            </a:extLst>
          </p:cNvPr>
          <p:cNvSpPr/>
          <p:nvPr/>
        </p:nvSpPr>
        <p:spPr>
          <a:xfrm>
            <a:off x="26671768" y="8981544"/>
            <a:ext cx="4756088" cy="518088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D 1.4: Handle substance according to regulation: Have you checked if all legislative requirements for your substance are applied in your installation?</a:t>
            </a:r>
          </a:p>
          <a:p>
            <a:pPr algn="l"/>
            <a:endParaRPr lang="en-GB" dirty="0"/>
          </a:p>
          <a:p>
            <a:pPr algn="l"/>
            <a:r>
              <a:rPr lang="en-GB" dirty="0"/>
              <a:t>E:  This question is mainly applicable for installation operators. Branch associations and TWG can skip. </a:t>
            </a:r>
          </a:p>
          <a:p>
            <a:pPr algn="l"/>
            <a:r>
              <a:rPr lang="en-GB" dirty="0"/>
              <a:t>Handle according to regulation means: a) with regard to REACH: you handle according to authorisation obligations, handle according to restriction, applied for authorisation, substitute substance; b) with regard to the WFD: minimise or avoid releases…; c) according to national law … </a:t>
            </a:r>
          </a:p>
        </p:txBody>
      </p:sp>
      <p:sp>
        <p:nvSpPr>
          <p:cNvPr id="86" name="Flussdiagramm: Verzweigung 16">
            <a:extLst>
              <a:ext uri="{FF2B5EF4-FFF2-40B4-BE49-F238E27FC236}">
                <a16:creationId xmlns:a16="http://schemas.microsoft.com/office/drawing/2014/main" id="{E3E1091C-1D74-7246-BF0E-6A85A40C1436}"/>
              </a:ext>
            </a:extLst>
          </p:cNvPr>
          <p:cNvSpPr/>
          <p:nvPr/>
        </p:nvSpPr>
        <p:spPr>
          <a:xfrm>
            <a:off x="36286402" y="9929484"/>
            <a:ext cx="3088805" cy="324625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1.5:  Assess the pathways of release: Do you expect that the substance is not released to wastewater treatment?</a:t>
            </a:r>
          </a:p>
          <a:p>
            <a:endParaRPr lang="en-GB" dirty="0"/>
          </a:p>
          <a:p>
            <a:r>
              <a:rPr lang="en-GB" dirty="0"/>
              <a:t>E: </a:t>
            </a:r>
          </a:p>
        </p:txBody>
      </p:sp>
      <p:sp>
        <p:nvSpPr>
          <p:cNvPr id="87" name="Oval 86">
            <a:extLst>
              <a:ext uri="{FF2B5EF4-FFF2-40B4-BE49-F238E27FC236}">
                <a16:creationId xmlns:a16="http://schemas.microsoft.com/office/drawing/2014/main" id="{80452591-9596-454D-B619-DC909EDFCE8D}"/>
              </a:ext>
            </a:extLst>
          </p:cNvPr>
          <p:cNvSpPr/>
          <p:nvPr/>
        </p:nvSpPr>
        <p:spPr>
          <a:xfrm>
            <a:off x="39840161" y="10444151"/>
            <a:ext cx="2307604" cy="2227577"/>
          </a:xfrm>
          <a:prstGeom prst="ellipse">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t>Check if the substance is emitted to the environment during industrial process via air, waste or from service life of the product (consider circular economy aspects).</a:t>
            </a:r>
          </a:p>
          <a:p>
            <a:pPr algn="ctr"/>
            <a:r>
              <a:rPr lang="en-GB" dirty="0"/>
              <a:t>Process not yet developed as out of scope of HAZBREF</a:t>
            </a:r>
          </a:p>
        </p:txBody>
      </p:sp>
      <p:sp>
        <p:nvSpPr>
          <p:cNvPr id="88" name="Oval 87">
            <a:extLst>
              <a:ext uri="{FF2B5EF4-FFF2-40B4-BE49-F238E27FC236}">
                <a16:creationId xmlns:a16="http://schemas.microsoft.com/office/drawing/2014/main" id="{60CBAE39-B84D-2045-9B4A-861FB884B839}"/>
              </a:ext>
            </a:extLst>
          </p:cNvPr>
          <p:cNvSpPr/>
          <p:nvPr/>
        </p:nvSpPr>
        <p:spPr>
          <a:xfrm>
            <a:off x="36913960" y="16562079"/>
            <a:ext cx="1849273" cy="1834160"/>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dirty="0"/>
          </a:p>
          <a:p>
            <a:pPr algn="ctr"/>
            <a:endParaRPr lang="de-DE" dirty="0"/>
          </a:p>
          <a:p>
            <a:pPr algn="ctr"/>
            <a:r>
              <a:rPr lang="de-DE" dirty="0"/>
              <a:t>Start </a:t>
            </a:r>
            <a:r>
              <a:rPr lang="de-DE" dirty="0" err="1"/>
              <a:t>the</a:t>
            </a:r>
            <a:r>
              <a:rPr lang="de-DE" dirty="0"/>
              <a:t> </a:t>
            </a:r>
            <a:r>
              <a:rPr lang="de-DE" dirty="0" err="1"/>
              <a:t>two-step</a:t>
            </a:r>
            <a:r>
              <a:rPr lang="de-DE" dirty="0"/>
              <a:t> </a:t>
            </a:r>
            <a:r>
              <a:rPr lang="de-DE" dirty="0" err="1"/>
              <a:t>approach</a:t>
            </a:r>
            <a:endParaRPr lang="de-DE" dirty="0"/>
          </a:p>
        </p:txBody>
      </p:sp>
      <p:sp>
        <p:nvSpPr>
          <p:cNvPr id="90" name="Verbindungsstelle 89">
            <a:extLst>
              <a:ext uri="{FF2B5EF4-FFF2-40B4-BE49-F238E27FC236}">
                <a16:creationId xmlns:a16="http://schemas.microsoft.com/office/drawing/2014/main" id="{241FAD50-8541-D942-9610-B2DCE0CED8DF}"/>
              </a:ext>
            </a:extLst>
          </p:cNvPr>
          <p:cNvSpPr/>
          <p:nvPr/>
        </p:nvSpPr>
        <p:spPr>
          <a:xfrm>
            <a:off x="37064926" y="20932441"/>
            <a:ext cx="1612654" cy="554884"/>
          </a:xfrm>
          <a:prstGeom prst="flowChartConnecto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a:solidFill>
                  <a:sysClr val="windowText" lastClr="000000"/>
                </a:solidFill>
              </a:rPr>
              <a:t>End of Block 1 </a:t>
            </a:r>
          </a:p>
        </p:txBody>
      </p:sp>
      <p:cxnSp>
        <p:nvCxnSpPr>
          <p:cNvPr id="94" name="Gerade Verbindung mit Pfeil 93">
            <a:extLst>
              <a:ext uri="{FF2B5EF4-FFF2-40B4-BE49-F238E27FC236}">
                <a16:creationId xmlns:a16="http://schemas.microsoft.com/office/drawing/2014/main" id="{3AF4F180-CECE-5041-8B61-98DF360B0A64}"/>
              </a:ext>
            </a:extLst>
          </p:cNvPr>
          <p:cNvCxnSpPr>
            <a:cxnSpLocks/>
            <a:stCxn id="86" idx="3"/>
            <a:endCxn id="87" idx="2"/>
          </p:cNvCxnSpPr>
          <p:nvPr/>
        </p:nvCxnSpPr>
        <p:spPr>
          <a:xfrm>
            <a:off x="39375207" y="11552610"/>
            <a:ext cx="464954" cy="53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6" name="Gerade Verbindung mit Pfeil 95">
            <a:extLst>
              <a:ext uri="{FF2B5EF4-FFF2-40B4-BE49-F238E27FC236}">
                <a16:creationId xmlns:a16="http://schemas.microsoft.com/office/drawing/2014/main" id="{1F0F1D0A-C936-D344-AD73-935EF704D471}"/>
              </a:ext>
            </a:extLst>
          </p:cNvPr>
          <p:cNvCxnSpPr>
            <a:cxnSpLocks/>
            <a:stCxn id="86" idx="2"/>
            <a:endCxn id="70" idx="0"/>
          </p:cNvCxnSpPr>
          <p:nvPr/>
        </p:nvCxnSpPr>
        <p:spPr>
          <a:xfrm>
            <a:off x="37830805" y="13175736"/>
            <a:ext cx="6116" cy="96765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5" name="Gerade Verbindung mit Pfeil 104">
            <a:extLst>
              <a:ext uri="{FF2B5EF4-FFF2-40B4-BE49-F238E27FC236}">
                <a16:creationId xmlns:a16="http://schemas.microsoft.com/office/drawing/2014/main" id="{C98112C3-9F8B-8E4B-86FB-0C13AB115E30}"/>
              </a:ext>
            </a:extLst>
          </p:cNvPr>
          <p:cNvCxnSpPr>
            <a:cxnSpLocks/>
            <a:stCxn id="88" idx="4"/>
            <a:endCxn id="90" idx="0"/>
          </p:cNvCxnSpPr>
          <p:nvPr/>
        </p:nvCxnSpPr>
        <p:spPr>
          <a:xfrm>
            <a:off x="37838597" y="18396239"/>
            <a:ext cx="32656" cy="25362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5" name="Gerade Verbindung mit Pfeil 114">
            <a:extLst>
              <a:ext uri="{FF2B5EF4-FFF2-40B4-BE49-F238E27FC236}">
                <a16:creationId xmlns:a16="http://schemas.microsoft.com/office/drawing/2014/main" id="{7A6EE5E9-EBE8-CF41-B67B-0394B7769509}"/>
              </a:ext>
            </a:extLst>
          </p:cNvPr>
          <p:cNvCxnSpPr>
            <a:cxnSpLocks/>
            <a:stCxn id="18" idx="4"/>
            <a:endCxn id="16" idx="0"/>
          </p:cNvCxnSpPr>
          <p:nvPr/>
        </p:nvCxnSpPr>
        <p:spPr>
          <a:xfrm flipH="1">
            <a:off x="8333387" y="8339743"/>
            <a:ext cx="4892" cy="6032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9" name="Rechteck 138">
            <a:extLst>
              <a:ext uri="{FF2B5EF4-FFF2-40B4-BE49-F238E27FC236}">
                <a16:creationId xmlns:a16="http://schemas.microsoft.com/office/drawing/2014/main" id="{A13F0F46-1C1F-48C4-AA08-D03EB4334DFF}"/>
              </a:ext>
            </a:extLst>
          </p:cNvPr>
          <p:cNvSpPr/>
          <p:nvPr/>
        </p:nvSpPr>
        <p:spPr>
          <a:xfrm>
            <a:off x="32074647" y="9940033"/>
            <a:ext cx="3423131" cy="324625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A 1.5: Check if the substance enters the wastewater stream</a:t>
            </a:r>
          </a:p>
          <a:p>
            <a:pPr algn="l"/>
            <a:endParaRPr lang="en-GB" dirty="0"/>
          </a:p>
          <a:p>
            <a:pPr algn="l"/>
            <a:r>
              <a:rPr lang="en-GB" dirty="0"/>
              <a:t>E: Run </a:t>
            </a:r>
            <a:r>
              <a:rPr lang="en-GB" dirty="0" err="1"/>
              <a:t>SimpleTreat</a:t>
            </a:r>
            <a:r>
              <a:rPr lang="en-GB" dirty="0"/>
              <a:t> 4.0, use substance properties compiled in your chemicals inventory. In addition expert judgement is necessary to consider process-integrated risk management measures.</a:t>
            </a:r>
          </a:p>
          <a:p>
            <a:pPr algn="l"/>
            <a:r>
              <a:rPr lang="en-GB" dirty="0"/>
              <a:t>With </a:t>
            </a:r>
            <a:r>
              <a:rPr lang="en-GB" dirty="0" err="1"/>
              <a:t>SimpleTreat</a:t>
            </a:r>
            <a:r>
              <a:rPr lang="en-GB" dirty="0"/>
              <a:t> 4.0 the generic distribution of the substance to the compartments water, soil / sewage sludge and air is determined after the substance has been emitted from the industrial process. It is not about the numerical results, but about determining whether the substance can be released from the sewage treatment plant. </a:t>
            </a:r>
          </a:p>
          <a:p>
            <a:pPr algn="l"/>
            <a:r>
              <a:rPr lang="en-GB" dirty="0"/>
              <a:t>Alternative: worst case assume that substance enters WWTP.</a:t>
            </a:r>
          </a:p>
        </p:txBody>
      </p:sp>
      <p:cxnSp>
        <p:nvCxnSpPr>
          <p:cNvPr id="43" name="Gerade Verbindung mit Pfeil 42">
            <a:extLst>
              <a:ext uri="{FF2B5EF4-FFF2-40B4-BE49-F238E27FC236}">
                <a16:creationId xmlns:a16="http://schemas.microsoft.com/office/drawing/2014/main" id="{FE4925C8-72FB-475C-B51F-8495A340698E}"/>
              </a:ext>
            </a:extLst>
          </p:cNvPr>
          <p:cNvCxnSpPr>
            <a:cxnSpLocks/>
            <a:stCxn id="139" idx="3"/>
            <a:endCxn id="86" idx="1"/>
          </p:cNvCxnSpPr>
          <p:nvPr/>
        </p:nvCxnSpPr>
        <p:spPr>
          <a:xfrm flipV="1">
            <a:off x="35497778" y="11552610"/>
            <a:ext cx="788624" cy="105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Gerade Verbindung mit Pfeil 44">
            <a:extLst>
              <a:ext uri="{FF2B5EF4-FFF2-40B4-BE49-F238E27FC236}">
                <a16:creationId xmlns:a16="http://schemas.microsoft.com/office/drawing/2014/main" id="{AD7BE9F6-60BC-4289-8D40-A2B2F5CBD778}"/>
              </a:ext>
            </a:extLst>
          </p:cNvPr>
          <p:cNvCxnSpPr>
            <a:cxnSpLocks/>
            <a:stCxn id="52" idx="2"/>
            <a:endCxn id="38" idx="0"/>
          </p:cNvCxnSpPr>
          <p:nvPr/>
        </p:nvCxnSpPr>
        <p:spPr>
          <a:xfrm>
            <a:off x="29049812" y="14162430"/>
            <a:ext cx="12794" cy="13483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Gerade Verbindung mit Pfeil 45">
            <a:extLst>
              <a:ext uri="{FF2B5EF4-FFF2-40B4-BE49-F238E27FC236}">
                <a16:creationId xmlns:a16="http://schemas.microsoft.com/office/drawing/2014/main" id="{08D9DBCE-1DC9-4279-8C51-3393E435EA4F}"/>
              </a:ext>
            </a:extLst>
          </p:cNvPr>
          <p:cNvCxnSpPr>
            <a:cxnSpLocks/>
            <a:stCxn id="49" idx="2"/>
            <a:endCxn id="32" idx="0"/>
          </p:cNvCxnSpPr>
          <p:nvPr/>
        </p:nvCxnSpPr>
        <p:spPr>
          <a:xfrm>
            <a:off x="23426848" y="14165098"/>
            <a:ext cx="12623" cy="12723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Gerade Verbindung mit Pfeil 46">
            <a:extLst>
              <a:ext uri="{FF2B5EF4-FFF2-40B4-BE49-F238E27FC236}">
                <a16:creationId xmlns:a16="http://schemas.microsoft.com/office/drawing/2014/main" id="{838E68BB-C4DF-40B7-8BF7-16D035EAFF9E}"/>
              </a:ext>
            </a:extLst>
          </p:cNvPr>
          <p:cNvCxnSpPr>
            <a:cxnSpLocks/>
            <a:stCxn id="21" idx="2"/>
            <a:endCxn id="22" idx="0"/>
          </p:cNvCxnSpPr>
          <p:nvPr/>
        </p:nvCxnSpPr>
        <p:spPr>
          <a:xfrm>
            <a:off x="17059943" y="14329803"/>
            <a:ext cx="1718" cy="11475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Gerade Verbindung mit Pfeil 47">
            <a:extLst>
              <a:ext uri="{FF2B5EF4-FFF2-40B4-BE49-F238E27FC236}">
                <a16:creationId xmlns:a16="http://schemas.microsoft.com/office/drawing/2014/main" id="{869C63BA-ADD3-4170-AEDE-87B8F6A22623}"/>
              </a:ext>
            </a:extLst>
          </p:cNvPr>
          <p:cNvCxnSpPr>
            <a:cxnSpLocks/>
            <a:stCxn id="16" idx="2"/>
            <a:endCxn id="17" idx="0"/>
          </p:cNvCxnSpPr>
          <p:nvPr/>
        </p:nvCxnSpPr>
        <p:spPr>
          <a:xfrm flipH="1">
            <a:off x="8314675" y="14228973"/>
            <a:ext cx="18712" cy="11135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1" name="Gerade Verbindung mit Pfeil 60">
            <a:extLst>
              <a:ext uri="{FF2B5EF4-FFF2-40B4-BE49-F238E27FC236}">
                <a16:creationId xmlns:a16="http://schemas.microsoft.com/office/drawing/2014/main" id="{CC16AB97-06CE-4D00-9769-9DFC80596211}"/>
              </a:ext>
            </a:extLst>
          </p:cNvPr>
          <p:cNvCxnSpPr>
            <a:cxnSpLocks/>
            <a:stCxn id="17" idx="2"/>
            <a:endCxn id="26" idx="0"/>
          </p:cNvCxnSpPr>
          <p:nvPr/>
        </p:nvCxnSpPr>
        <p:spPr>
          <a:xfrm>
            <a:off x="8314675" y="16474241"/>
            <a:ext cx="9275" cy="74967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5" name="Gerade Verbindung mit Pfeil 64">
            <a:extLst>
              <a:ext uri="{FF2B5EF4-FFF2-40B4-BE49-F238E27FC236}">
                <a16:creationId xmlns:a16="http://schemas.microsoft.com/office/drawing/2014/main" id="{27470F3A-D5BB-4B05-AA07-FE84C3715FDF}"/>
              </a:ext>
            </a:extLst>
          </p:cNvPr>
          <p:cNvCxnSpPr>
            <a:cxnSpLocks/>
            <a:stCxn id="22" idx="2"/>
            <a:endCxn id="28" idx="0"/>
          </p:cNvCxnSpPr>
          <p:nvPr/>
        </p:nvCxnSpPr>
        <p:spPr>
          <a:xfrm>
            <a:off x="17061661" y="16747383"/>
            <a:ext cx="7633" cy="6611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9" name="Gerade Verbindung mit Pfeil 68">
            <a:extLst>
              <a:ext uri="{FF2B5EF4-FFF2-40B4-BE49-F238E27FC236}">
                <a16:creationId xmlns:a16="http://schemas.microsoft.com/office/drawing/2014/main" id="{3A3C73D3-8E07-4D4F-9F09-5326599E9BB5}"/>
              </a:ext>
            </a:extLst>
          </p:cNvPr>
          <p:cNvCxnSpPr>
            <a:cxnSpLocks/>
            <a:stCxn id="32" idx="2"/>
            <a:endCxn id="33" idx="0"/>
          </p:cNvCxnSpPr>
          <p:nvPr/>
        </p:nvCxnSpPr>
        <p:spPr>
          <a:xfrm>
            <a:off x="23439471" y="16765132"/>
            <a:ext cx="64946" cy="68220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2" name="Gerade Verbindung mit Pfeil 71">
            <a:extLst>
              <a:ext uri="{FF2B5EF4-FFF2-40B4-BE49-F238E27FC236}">
                <a16:creationId xmlns:a16="http://schemas.microsoft.com/office/drawing/2014/main" id="{3FB745D0-D536-473A-9BEF-1EB8DF77BD31}"/>
              </a:ext>
            </a:extLst>
          </p:cNvPr>
          <p:cNvCxnSpPr>
            <a:cxnSpLocks/>
            <a:stCxn id="38" idx="2"/>
            <a:endCxn id="39" idx="0"/>
          </p:cNvCxnSpPr>
          <p:nvPr/>
        </p:nvCxnSpPr>
        <p:spPr>
          <a:xfrm>
            <a:off x="29062606" y="17040987"/>
            <a:ext cx="3446" cy="64118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Gerade Verbindung mit Pfeil 10">
            <a:extLst>
              <a:ext uri="{FF2B5EF4-FFF2-40B4-BE49-F238E27FC236}">
                <a16:creationId xmlns:a16="http://schemas.microsoft.com/office/drawing/2014/main" id="{94186499-F25F-4840-9577-7A8D2FCA35A6}"/>
              </a:ext>
            </a:extLst>
          </p:cNvPr>
          <p:cNvCxnSpPr>
            <a:cxnSpLocks/>
            <a:stCxn id="16" idx="3"/>
            <a:endCxn id="21" idx="1"/>
          </p:cNvCxnSpPr>
          <p:nvPr/>
        </p:nvCxnSpPr>
        <p:spPr>
          <a:xfrm flipV="1">
            <a:off x="11732012" y="11574415"/>
            <a:ext cx="2508195" cy="1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Gerade Verbindung mit Pfeil 12">
            <a:extLst>
              <a:ext uri="{FF2B5EF4-FFF2-40B4-BE49-F238E27FC236}">
                <a16:creationId xmlns:a16="http://schemas.microsoft.com/office/drawing/2014/main" id="{D3DD1555-AACA-8D48-93E4-6349CC6C8D9B}"/>
              </a:ext>
            </a:extLst>
          </p:cNvPr>
          <p:cNvCxnSpPr>
            <a:cxnSpLocks/>
            <a:stCxn id="21" idx="3"/>
            <a:endCxn id="49" idx="1"/>
          </p:cNvCxnSpPr>
          <p:nvPr/>
        </p:nvCxnSpPr>
        <p:spPr>
          <a:xfrm>
            <a:off x="19879678" y="11574415"/>
            <a:ext cx="936362" cy="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Gerade Verbindung mit Pfeil 24">
            <a:extLst>
              <a:ext uri="{FF2B5EF4-FFF2-40B4-BE49-F238E27FC236}">
                <a16:creationId xmlns:a16="http://schemas.microsoft.com/office/drawing/2014/main" id="{F8E39C16-3B37-7547-9753-0AC5D164D28D}"/>
              </a:ext>
            </a:extLst>
          </p:cNvPr>
          <p:cNvCxnSpPr>
            <a:cxnSpLocks/>
            <a:stCxn id="49" idx="3"/>
            <a:endCxn id="52" idx="1"/>
          </p:cNvCxnSpPr>
          <p:nvPr/>
        </p:nvCxnSpPr>
        <p:spPr>
          <a:xfrm flipV="1">
            <a:off x="26037655" y="11571987"/>
            <a:ext cx="634113" cy="26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Gerade Verbindung mit Pfeil 43">
            <a:extLst>
              <a:ext uri="{FF2B5EF4-FFF2-40B4-BE49-F238E27FC236}">
                <a16:creationId xmlns:a16="http://schemas.microsoft.com/office/drawing/2014/main" id="{25C46AAE-552A-AF48-B1C9-47F565232DA6}"/>
              </a:ext>
            </a:extLst>
          </p:cNvPr>
          <p:cNvCxnSpPr>
            <a:cxnSpLocks/>
            <a:stCxn id="52" idx="3"/>
            <a:endCxn id="139" idx="1"/>
          </p:cNvCxnSpPr>
          <p:nvPr/>
        </p:nvCxnSpPr>
        <p:spPr>
          <a:xfrm flipV="1">
            <a:off x="31427856" y="11563159"/>
            <a:ext cx="646791" cy="88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8" name="Gewinkelte Verbindung 137">
            <a:extLst>
              <a:ext uri="{FF2B5EF4-FFF2-40B4-BE49-F238E27FC236}">
                <a16:creationId xmlns:a16="http://schemas.microsoft.com/office/drawing/2014/main" id="{6CA2B3A8-A8D6-E84C-A23E-514B8445A24C}"/>
              </a:ext>
            </a:extLst>
          </p:cNvPr>
          <p:cNvCxnSpPr>
            <a:cxnSpLocks/>
            <a:stCxn id="39" idx="1"/>
            <a:endCxn id="38" idx="1"/>
          </p:cNvCxnSpPr>
          <p:nvPr/>
        </p:nvCxnSpPr>
        <p:spPr>
          <a:xfrm rot="10800000" flipH="1">
            <a:off x="27868434" y="16275885"/>
            <a:ext cx="242872" cy="8085551"/>
          </a:xfrm>
          <a:prstGeom prst="bentConnector3">
            <a:avLst>
              <a:gd name="adj1" fmla="val -94124"/>
            </a:avLst>
          </a:prstGeom>
          <a:ln>
            <a:tailEnd type="triangle"/>
          </a:ln>
        </p:spPr>
        <p:style>
          <a:lnRef idx="1">
            <a:schemeClr val="dk1"/>
          </a:lnRef>
          <a:fillRef idx="0">
            <a:schemeClr val="dk1"/>
          </a:fillRef>
          <a:effectRef idx="0">
            <a:schemeClr val="dk1"/>
          </a:effectRef>
          <a:fontRef idx="minor">
            <a:schemeClr val="tx1"/>
          </a:fontRef>
        </p:style>
      </p:cxnSp>
      <p:cxnSp>
        <p:nvCxnSpPr>
          <p:cNvPr id="165" name="Gewinkelte Verbindung 164">
            <a:extLst>
              <a:ext uri="{FF2B5EF4-FFF2-40B4-BE49-F238E27FC236}">
                <a16:creationId xmlns:a16="http://schemas.microsoft.com/office/drawing/2014/main" id="{2C71EA09-0B1F-FC4F-9F65-3E750FD7C71B}"/>
              </a:ext>
            </a:extLst>
          </p:cNvPr>
          <p:cNvCxnSpPr>
            <a:cxnSpLocks/>
            <a:stCxn id="26" idx="3"/>
            <a:endCxn id="21" idx="1"/>
          </p:cNvCxnSpPr>
          <p:nvPr/>
        </p:nvCxnSpPr>
        <p:spPr>
          <a:xfrm flipV="1">
            <a:off x="9397377" y="11574415"/>
            <a:ext cx="4842830" cy="1331083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177" name="Textfeld 176">
            <a:extLst>
              <a:ext uri="{FF2B5EF4-FFF2-40B4-BE49-F238E27FC236}">
                <a16:creationId xmlns:a16="http://schemas.microsoft.com/office/drawing/2014/main" id="{027200B5-4128-6A48-A2CF-0B983BA819BC}"/>
              </a:ext>
            </a:extLst>
          </p:cNvPr>
          <p:cNvSpPr txBox="1"/>
          <p:nvPr/>
        </p:nvSpPr>
        <p:spPr>
          <a:xfrm>
            <a:off x="11788151" y="11101076"/>
            <a:ext cx="619213" cy="338554"/>
          </a:xfrm>
          <a:prstGeom prst="rect">
            <a:avLst/>
          </a:prstGeom>
          <a:noFill/>
        </p:spPr>
        <p:txBody>
          <a:bodyPr wrap="square" rtlCol="0">
            <a:spAutoFit/>
          </a:bodyPr>
          <a:lstStyle/>
          <a:p>
            <a:r>
              <a:rPr lang="de-DE" sz="1600" dirty="0"/>
              <a:t>Yes</a:t>
            </a:r>
          </a:p>
        </p:txBody>
      </p:sp>
      <p:sp>
        <p:nvSpPr>
          <p:cNvPr id="178" name="Textfeld 177">
            <a:extLst>
              <a:ext uri="{FF2B5EF4-FFF2-40B4-BE49-F238E27FC236}">
                <a16:creationId xmlns:a16="http://schemas.microsoft.com/office/drawing/2014/main" id="{CF2062F0-32FA-AD4D-A3FA-6DD82135405E}"/>
              </a:ext>
            </a:extLst>
          </p:cNvPr>
          <p:cNvSpPr txBox="1"/>
          <p:nvPr/>
        </p:nvSpPr>
        <p:spPr>
          <a:xfrm>
            <a:off x="8473207" y="14303343"/>
            <a:ext cx="619213" cy="338554"/>
          </a:xfrm>
          <a:prstGeom prst="rect">
            <a:avLst/>
          </a:prstGeom>
          <a:noFill/>
        </p:spPr>
        <p:txBody>
          <a:bodyPr wrap="square" rtlCol="0">
            <a:spAutoFit/>
          </a:bodyPr>
          <a:lstStyle/>
          <a:p>
            <a:r>
              <a:rPr lang="de-DE" sz="1600" dirty="0" err="1"/>
              <a:t>No</a:t>
            </a:r>
            <a:endParaRPr lang="de-DE" sz="1600" dirty="0"/>
          </a:p>
        </p:txBody>
      </p:sp>
      <p:sp>
        <p:nvSpPr>
          <p:cNvPr id="179" name="Textfeld 178">
            <a:extLst>
              <a:ext uri="{FF2B5EF4-FFF2-40B4-BE49-F238E27FC236}">
                <a16:creationId xmlns:a16="http://schemas.microsoft.com/office/drawing/2014/main" id="{72872CD9-4B43-2047-B003-D3C413720C92}"/>
              </a:ext>
            </a:extLst>
          </p:cNvPr>
          <p:cNvSpPr txBox="1"/>
          <p:nvPr/>
        </p:nvSpPr>
        <p:spPr>
          <a:xfrm>
            <a:off x="11233186" y="24389136"/>
            <a:ext cx="619213" cy="338554"/>
          </a:xfrm>
          <a:prstGeom prst="rect">
            <a:avLst/>
          </a:prstGeom>
          <a:noFill/>
        </p:spPr>
        <p:txBody>
          <a:bodyPr wrap="square" rtlCol="0">
            <a:spAutoFit/>
          </a:bodyPr>
          <a:lstStyle/>
          <a:p>
            <a:r>
              <a:rPr lang="de-DE" sz="1600" dirty="0"/>
              <a:t>Yes</a:t>
            </a:r>
          </a:p>
        </p:txBody>
      </p:sp>
      <p:sp>
        <p:nvSpPr>
          <p:cNvPr id="180" name="Textfeld 179">
            <a:extLst>
              <a:ext uri="{FF2B5EF4-FFF2-40B4-BE49-F238E27FC236}">
                <a16:creationId xmlns:a16="http://schemas.microsoft.com/office/drawing/2014/main" id="{49D6378A-2D28-1D46-A1E1-92F0719060AD}"/>
              </a:ext>
            </a:extLst>
          </p:cNvPr>
          <p:cNvSpPr txBox="1"/>
          <p:nvPr/>
        </p:nvSpPr>
        <p:spPr>
          <a:xfrm>
            <a:off x="6460314" y="24171711"/>
            <a:ext cx="619213" cy="338554"/>
          </a:xfrm>
          <a:prstGeom prst="rect">
            <a:avLst/>
          </a:prstGeom>
          <a:noFill/>
        </p:spPr>
        <p:txBody>
          <a:bodyPr wrap="square" rtlCol="0">
            <a:spAutoFit/>
          </a:bodyPr>
          <a:lstStyle/>
          <a:p>
            <a:r>
              <a:rPr lang="de-DE" sz="1600" dirty="0" err="1"/>
              <a:t>No</a:t>
            </a:r>
            <a:endParaRPr lang="de-DE" sz="1600" dirty="0"/>
          </a:p>
        </p:txBody>
      </p:sp>
      <p:sp>
        <p:nvSpPr>
          <p:cNvPr id="186" name="Textfeld 185">
            <a:extLst>
              <a:ext uri="{FF2B5EF4-FFF2-40B4-BE49-F238E27FC236}">
                <a16:creationId xmlns:a16="http://schemas.microsoft.com/office/drawing/2014/main" id="{95EA921F-6441-914F-8540-CA20B5B00B16}"/>
              </a:ext>
            </a:extLst>
          </p:cNvPr>
          <p:cNvSpPr txBox="1"/>
          <p:nvPr/>
        </p:nvSpPr>
        <p:spPr>
          <a:xfrm>
            <a:off x="19962719" y="11191948"/>
            <a:ext cx="619213" cy="338554"/>
          </a:xfrm>
          <a:prstGeom prst="rect">
            <a:avLst/>
          </a:prstGeom>
          <a:noFill/>
        </p:spPr>
        <p:txBody>
          <a:bodyPr wrap="square" rtlCol="0">
            <a:spAutoFit/>
          </a:bodyPr>
          <a:lstStyle/>
          <a:p>
            <a:r>
              <a:rPr lang="de-DE" sz="1600" dirty="0"/>
              <a:t>Yes</a:t>
            </a:r>
          </a:p>
        </p:txBody>
      </p:sp>
      <p:sp>
        <p:nvSpPr>
          <p:cNvPr id="187" name="Textfeld 186">
            <a:extLst>
              <a:ext uri="{FF2B5EF4-FFF2-40B4-BE49-F238E27FC236}">
                <a16:creationId xmlns:a16="http://schemas.microsoft.com/office/drawing/2014/main" id="{2E43974C-DA02-0E40-9EBD-1E23B7EE2B4D}"/>
              </a:ext>
            </a:extLst>
          </p:cNvPr>
          <p:cNvSpPr txBox="1"/>
          <p:nvPr/>
        </p:nvSpPr>
        <p:spPr>
          <a:xfrm>
            <a:off x="26039988" y="11191948"/>
            <a:ext cx="619213" cy="338554"/>
          </a:xfrm>
          <a:prstGeom prst="rect">
            <a:avLst/>
          </a:prstGeom>
          <a:noFill/>
        </p:spPr>
        <p:txBody>
          <a:bodyPr wrap="square" rtlCol="0">
            <a:spAutoFit/>
          </a:bodyPr>
          <a:lstStyle/>
          <a:p>
            <a:r>
              <a:rPr lang="de-DE" sz="1600" dirty="0"/>
              <a:t>Yes</a:t>
            </a:r>
          </a:p>
        </p:txBody>
      </p:sp>
      <p:sp>
        <p:nvSpPr>
          <p:cNvPr id="188" name="Textfeld 187">
            <a:extLst>
              <a:ext uri="{FF2B5EF4-FFF2-40B4-BE49-F238E27FC236}">
                <a16:creationId xmlns:a16="http://schemas.microsoft.com/office/drawing/2014/main" id="{44A9A913-569A-EB44-ACBA-F968FB4ABA12}"/>
              </a:ext>
            </a:extLst>
          </p:cNvPr>
          <p:cNvSpPr txBox="1"/>
          <p:nvPr/>
        </p:nvSpPr>
        <p:spPr>
          <a:xfrm>
            <a:off x="31152070" y="11150293"/>
            <a:ext cx="619213" cy="338554"/>
          </a:xfrm>
          <a:prstGeom prst="rect">
            <a:avLst/>
          </a:prstGeom>
          <a:noFill/>
        </p:spPr>
        <p:txBody>
          <a:bodyPr wrap="square" rtlCol="0">
            <a:spAutoFit/>
          </a:bodyPr>
          <a:lstStyle/>
          <a:p>
            <a:r>
              <a:rPr lang="de-DE" sz="1600" dirty="0"/>
              <a:t>Yes</a:t>
            </a:r>
          </a:p>
        </p:txBody>
      </p:sp>
      <p:sp>
        <p:nvSpPr>
          <p:cNvPr id="189" name="Textfeld 188">
            <a:extLst>
              <a:ext uri="{FF2B5EF4-FFF2-40B4-BE49-F238E27FC236}">
                <a16:creationId xmlns:a16="http://schemas.microsoft.com/office/drawing/2014/main" id="{3F9A12EE-DE37-D04E-A85B-884C0DB772E9}"/>
              </a:ext>
            </a:extLst>
          </p:cNvPr>
          <p:cNvSpPr txBox="1"/>
          <p:nvPr/>
        </p:nvSpPr>
        <p:spPr>
          <a:xfrm>
            <a:off x="17140294" y="14255695"/>
            <a:ext cx="619213" cy="338554"/>
          </a:xfrm>
          <a:prstGeom prst="rect">
            <a:avLst/>
          </a:prstGeom>
          <a:noFill/>
        </p:spPr>
        <p:txBody>
          <a:bodyPr wrap="square" rtlCol="0">
            <a:spAutoFit/>
          </a:bodyPr>
          <a:lstStyle/>
          <a:p>
            <a:r>
              <a:rPr lang="de-DE" sz="1600" dirty="0" err="1"/>
              <a:t>No</a:t>
            </a:r>
            <a:endParaRPr lang="de-DE" sz="1600" dirty="0"/>
          </a:p>
        </p:txBody>
      </p:sp>
      <p:sp>
        <p:nvSpPr>
          <p:cNvPr id="190" name="Textfeld 189">
            <a:extLst>
              <a:ext uri="{FF2B5EF4-FFF2-40B4-BE49-F238E27FC236}">
                <a16:creationId xmlns:a16="http://schemas.microsoft.com/office/drawing/2014/main" id="{EE344D01-17F0-2141-8A1E-82799112DAA8}"/>
              </a:ext>
            </a:extLst>
          </p:cNvPr>
          <p:cNvSpPr txBox="1"/>
          <p:nvPr/>
        </p:nvSpPr>
        <p:spPr>
          <a:xfrm>
            <a:off x="15009872" y="24042577"/>
            <a:ext cx="619213" cy="338554"/>
          </a:xfrm>
          <a:prstGeom prst="rect">
            <a:avLst/>
          </a:prstGeom>
          <a:noFill/>
        </p:spPr>
        <p:txBody>
          <a:bodyPr wrap="square" rtlCol="0">
            <a:spAutoFit/>
          </a:bodyPr>
          <a:lstStyle/>
          <a:p>
            <a:r>
              <a:rPr lang="de-DE" sz="1600" dirty="0" err="1"/>
              <a:t>No</a:t>
            </a:r>
            <a:endParaRPr lang="de-DE" sz="1600" dirty="0"/>
          </a:p>
        </p:txBody>
      </p:sp>
      <p:sp>
        <p:nvSpPr>
          <p:cNvPr id="191" name="Textfeld 190">
            <a:extLst>
              <a:ext uri="{FF2B5EF4-FFF2-40B4-BE49-F238E27FC236}">
                <a16:creationId xmlns:a16="http://schemas.microsoft.com/office/drawing/2014/main" id="{0CA673F8-171D-F743-A18A-CAC3AA0AF96D}"/>
              </a:ext>
            </a:extLst>
          </p:cNvPr>
          <p:cNvSpPr txBox="1"/>
          <p:nvPr/>
        </p:nvSpPr>
        <p:spPr>
          <a:xfrm>
            <a:off x="21706461" y="23873300"/>
            <a:ext cx="619213" cy="338554"/>
          </a:xfrm>
          <a:prstGeom prst="rect">
            <a:avLst/>
          </a:prstGeom>
          <a:noFill/>
        </p:spPr>
        <p:txBody>
          <a:bodyPr wrap="square" rtlCol="0">
            <a:spAutoFit/>
          </a:bodyPr>
          <a:lstStyle/>
          <a:p>
            <a:r>
              <a:rPr lang="de-DE" sz="1600" dirty="0" err="1"/>
              <a:t>No</a:t>
            </a:r>
            <a:endParaRPr lang="de-DE" sz="1600" dirty="0"/>
          </a:p>
        </p:txBody>
      </p:sp>
      <p:sp>
        <p:nvSpPr>
          <p:cNvPr id="192" name="Textfeld 191">
            <a:extLst>
              <a:ext uri="{FF2B5EF4-FFF2-40B4-BE49-F238E27FC236}">
                <a16:creationId xmlns:a16="http://schemas.microsoft.com/office/drawing/2014/main" id="{A63A544E-F3DD-7A41-AB92-8A033298D607}"/>
              </a:ext>
            </a:extLst>
          </p:cNvPr>
          <p:cNvSpPr txBox="1"/>
          <p:nvPr/>
        </p:nvSpPr>
        <p:spPr>
          <a:xfrm>
            <a:off x="23534014" y="14333028"/>
            <a:ext cx="619213" cy="338554"/>
          </a:xfrm>
          <a:prstGeom prst="rect">
            <a:avLst/>
          </a:prstGeom>
          <a:noFill/>
        </p:spPr>
        <p:txBody>
          <a:bodyPr wrap="square" rtlCol="0">
            <a:spAutoFit/>
          </a:bodyPr>
          <a:lstStyle/>
          <a:p>
            <a:r>
              <a:rPr lang="de-DE" sz="1600" dirty="0" err="1"/>
              <a:t>No</a:t>
            </a:r>
            <a:endParaRPr lang="de-DE" sz="1600" dirty="0"/>
          </a:p>
        </p:txBody>
      </p:sp>
      <p:sp>
        <p:nvSpPr>
          <p:cNvPr id="193" name="Textfeld 192">
            <a:extLst>
              <a:ext uri="{FF2B5EF4-FFF2-40B4-BE49-F238E27FC236}">
                <a16:creationId xmlns:a16="http://schemas.microsoft.com/office/drawing/2014/main" id="{1AB7A30A-9988-044B-854F-F6C87790CE98}"/>
              </a:ext>
            </a:extLst>
          </p:cNvPr>
          <p:cNvSpPr txBox="1"/>
          <p:nvPr/>
        </p:nvSpPr>
        <p:spPr>
          <a:xfrm>
            <a:off x="18824927" y="24116305"/>
            <a:ext cx="619213" cy="338554"/>
          </a:xfrm>
          <a:prstGeom prst="rect">
            <a:avLst/>
          </a:prstGeom>
          <a:noFill/>
        </p:spPr>
        <p:txBody>
          <a:bodyPr wrap="square" rtlCol="0">
            <a:spAutoFit/>
          </a:bodyPr>
          <a:lstStyle/>
          <a:p>
            <a:r>
              <a:rPr lang="de-DE" sz="1600" dirty="0"/>
              <a:t>Yes</a:t>
            </a:r>
          </a:p>
        </p:txBody>
      </p:sp>
      <p:sp>
        <p:nvSpPr>
          <p:cNvPr id="194" name="Textfeld 193">
            <a:extLst>
              <a:ext uri="{FF2B5EF4-FFF2-40B4-BE49-F238E27FC236}">
                <a16:creationId xmlns:a16="http://schemas.microsoft.com/office/drawing/2014/main" id="{E09D8711-FAE1-9141-8DDF-1F8EA5EC7815}"/>
              </a:ext>
            </a:extLst>
          </p:cNvPr>
          <p:cNvSpPr txBox="1"/>
          <p:nvPr/>
        </p:nvSpPr>
        <p:spPr>
          <a:xfrm>
            <a:off x="25140181" y="24109900"/>
            <a:ext cx="619213" cy="338554"/>
          </a:xfrm>
          <a:prstGeom prst="rect">
            <a:avLst/>
          </a:prstGeom>
          <a:noFill/>
        </p:spPr>
        <p:txBody>
          <a:bodyPr wrap="square" rtlCol="0">
            <a:spAutoFit/>
          </a:bodyPr>
          <a:lstStyle/>
          <a:p>
            <a:r>
              <a:rPr lang="de-DE" sz="1600" dirty="0"/>
              <a:t>Yes</a:t>
            </a:r>
          </a:p>
        </p:txBody>
      </p:sp>
      <p:sp>
        <p:nvSpPr>
          <p:cNvPr id="195" name="Textfeld 194">
            <a:extLst>
              <a:ext uri="{FF2B5EF4-FFF2-40B4-BE49-F238E27FC236}">
                <a16:creationId xmlns:a16="http://schemas.microsoft.com/office/drawing/2014/main" id="{FCB7FF42-A907-484D-8C73-F570A097FF72}"/>
              </a:ext>
            </a:extLst>
          </p:cNvPr>
          <p:cNvSpPr txBox="1"/>
          <p:nvPr/>
        </p:nvSpPr>
        <p:spPr>
          <a:xfrm>
            <a:off x="30357615" y="23970954"/>
            <a:ext cx="619213" cy="338554"/>
          </a:xfrm>
          <a:prstGeom prst="rect">
            <a:avLst/>
          </a:prstGeom>
          <a:noFill/>
        </p:spPr>
        <p:txBody>
          <a:bodyPr wrap="square" rtlCol="0">
            <a:spAutoFit/>
          </a:bodyPr>
          <a:lstStyle/>
          <a:p>
            <a:r>
              <a:rPr lang="de-DE" sz="1600" dirty="0"/>
              <a:t>Yes</a:t>
            </a:r>
          </a:p>
        </p:txBody>
      </p:sp>
      <p:sp>
        <p:nvSpPr>
          <p:cNvPr id="196" name="Textfeld 195">
            <a:extLst>
              <a:ext uri="{FF2B5EF4-FFF2-40B4-BE49-F238E27FC236}">
                <a16:creationId xmlns:a16="http://schemas.microsoft.com/office/drawing/2014/main" id="{127DACCE-1C43-934C-B8BB-4D8604023FA5}"/>
              </a:ext>
            </a:extLst>
          </p:cNvPr>
          <p:cNvSpPr txBox="1"/>
          <p:nvPr/>
        </p:nvSpPr>
        <p:spPr>
          <a:xfrm>
            <a:off x="27177274" y="23771346"/>
            <a:ext cx="619213" cy="338554"/>
          </a:xfrm>
          <a:prstGeom prst="rect">
            <a:avLst/>
          </a:prstGeom>
          <a:noFill/>
        </p:spPr>
        <p:txBody>
          <a:bodyPr wrap="square" rtlCol="0">
            <a:spAutoFit/>
          </a:bodyPr>
          <a:lstStyle/>
          <a:p>
            <a:r>
              <a:rPr lang="de-DE" sz="1600" dirty="0" err="1"/>
              <a:t>No</a:t>
            </a:r>
            <a:endParaRPr lang="de-DE" sz="1600" dirty="0"/>
          </a:p>
        </p:txBody>
      </p:sp>
      <p:sp>
        <p:nvSpPr>
          <p:cNvPr id="74" name="Textfeld 73">
            <a:extLst>
              <a:ext uri="{FF2B5EF4-FFF2-40B4-BE49-F238E27FC236}">
                <a16:creationId xmlns:a16="http://schemas.microsoft.com/office/drawing/2014/main" id="{93508318-F6D8-4DE5-8908-16FDDA70A50F}"/>
              </a:ext>
            </a:extLst>
          </p:cNvPr>
          <p:cNvSpPr txBox="1"/>
          <p:nvPr/>
        </p:nvSpPr>
        <p:spPr>
          <a:xfrm>
            <a:off x="1193689" y="693021"/>
            <a:ext cx="21867533" cy="584775"/>
          </a:xfrm>
          <a:prstGeom prst="rect">
            <a:avLst/>
          </a:prstGeom>
          <a:noFill/>
        </p:spPr>
        <p:txBody>
          <a:bodyPr wrap="square" rtlCol="0">
            <a:spAutoFit/>
          </a:bodyPr>
          <a:lstStyle/>
          <a:p>
            <a:r>
              <a:rPr lang="de-DE" sz="3200" b="1" dirty="0"/>
              <a:t>Interactive </a:t>
            </a:r>
            <a:r>
              <a:rPr lang="de-DE" sz="3200" b="1" dirty="0" err="1"/>
              <a:t>scheme</a:t>
            </a:r>
            <a:r>
              <a:rPr lang="de-DE" sz="3200" b="1" dirty="0"/>
              <a:t> </a:t>
            </a:r>
            <a:r>
              <a:rPr lang="de-DE" sz="3200" b="1" dirty="0" err="1"/>
              <a:t>to</a:t>
            </a:r>
            <a:r>
              <a:rPr lang="de-DE" sz="3200" b="1" dirty="0"/>
              <a:t> </a:t>
            </a:r>
            <a:r>
              <a:rPr lang="de-DE" sz="3200" b="1" dirty="0" err="1"/>
              <a:t>identify</a:t>
            </a:r>
            <a:r>
              <a:rPr lang="de-DE" sz="3200" b="1" dirty="0"/>
              <a:t> relevant </a:t>
            </a:r>
            <a:r>
              <a:rPr lang="de-DE" sz="3200" b="1" dirty="0" err="1"/>
              <a:t>target</a:t>
            </a:r>
            <a:r>
              <a:rPr lang="de-DE" sz="3200" b="1" dirty="0"/>
              <a:t> </a:t>
            </a:r>
            <a:r>
              <a:rPr lang="de-DE" sz="3200" b="1" dirty="0" err="1"/>
              <a:t>substances</a:t>
            </a:r>
            <a:r>
              <a:rPr lang="de-DE" sz="3200" b="1" dirty="0"/>
              <a:t> – Block 1: </a:t>
            </a:r>
            <a:r>
              <a:rPr lang="de-DE" sz="3200" b="1" dirty="0" err="1"/>
              <a:t>Establish</a:t>
            </a:r>
            <a:r>
              <a:rPr lang="de-DE" sz="3200" b="1" dirty="0"/>
              <a:t> and / </a:t>
            </a:r>
            <a:r>
              <a:rPr lang="de-DE" sz="3200" b="1" dirty="0" err="1"/>
              <a:t>or</a:t>
            </a:r>
            <a:r>
              <a:rPr lang="de-DE" sz="3200" b="1" dirty="0"/>
              <a:t> </a:t>
            </a:r>
            <a:r>
              <a:rPr lang="de-DE" sz="3200" b="1" dirty="0" err="1"/>
              <a:t>complete</a:t>
            </a:r>
            <a:r>
              <a:rPr lang="de-DE" sz="3200" b="1" dirty="0"/>
              <a:t> </a:t>
            </a:r>
            <a:r>
              <a:rPr lang="de-DE" sz="3200" b="1" dirty="0" err="1"/>
              <a:t>chemicals</a:t>
            </a:r>
            <a:r>
              <a:rPr lang="de-DE" sz="3200" b="1" dirty="0"/>
              <a:t> </a:t>
            </a:r>
            <a:r>
              <a:rPr lang="de-DE" sz="3200" b="1" dirty="0" err="1"/>
              <a:t>inventory</a:t>
            </a:r>
            <a:endParaRPr lang="de-DE" sz="3200" b="1" dirty="0"/>
          </a:p>
        </p:txBody>
      </p:sp>
      <p:sp>
        <p:nvSpPr>
          <p:cNvPr id="75" name="Flussdiagramm: Dokument 10">
            <a:extLst>
              <a:ext uri="{FF2B5EF4-FFF2-40B4-BE49-F238E27FC236}">
                <a16:creationId xmlns:a16="http://schemas.microsoft.com/office/drawing/2014/main" id="{03857087-382B-40E1-B4A4-759AAB8ACC2D}"/>
              </a:ext>
            </a:extLst>
          </p:cNvPr>
          <p:cNvSpPr/>
          <p:nvPr/>
        </p:nvSpPr>
        <p:spPr>
          <a:xfrm>
            <a:off x="17600998" y="16376612"/>
            <a:ext cx="2031500" cy="3468907"/>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buFont typeface="Arial" panose="020B0604020202020204" pitchFamily="34" charset="0"/>
              <a:buChar char="•"/>
            </a:pPr>
            <a:r>
              <a:rPr lang="en-GB" dirty="0"/>
              <a:t>Safety data sheets</a:t>
            </a:r>
          </a:p>
          <a:p>
            <a:pPr marL="171450" indent="-171450">
              <a:buFont typeface="Arial" panose="020B0604020202020204" pitchFamily="34" charset="0"/>
              <a:buChar char="•"/>
            </a:pPr>
            <a:r>
              <a:rPr lang="en-GB" dirty="0"/>
              <a:t>ECHA database respective </a:t>
            </a:r>
            <a:r>
              <a:rPr lang="en-GB" dirty="0" err="1"/>
              <a:t>eChemPortal</a:t>
            </a:r>
            <a:r>
              <a:rPr lang="en-GB" dirty="0"/>
              <a:t> OECD: </a:t>
            </a:r>
            <a:r>
              <a:rPr lang="en-GB" dirty="0">
                <a:hlinkClick r:id="rId3"/>
              </a:rPr>
              <a:t>https://echa.europa.eu/information-on-chemicals/registered-substances</a:t>
            </a:r>
            <a:endParaRPr lang="en-GB" dirty="0"/>
          </a:p>
          <a:p>
            <a:pPr marL="171450" indent="-171450">
              <a:buFont typeface="Arial" panose="020B0604020202020204" pitchFamily="34" charset="0"/>
              <a:buChar char="•"/>
            </a:pPr>
            <a:r>
              <a:rPr lang="en-GB" dirty="0"/>
              <a:t>CLP inventory: </a:t>
            </a:r>
            <a:r>
              <a:rPr lang="en-GB" dirty="0">
                <a:hlinkClick r:id="rId8"/>
              </a:rPr>
              <a:t>https://echa.europa.eu/regulations/clp/cl-inventory</a:t>
            </a:r>
            <a:r>
              <a:rPr lang="en-GB" dirty="0"/>
              <a:t> </a:t>
            </a:r>
          </a:p>
          <a:p>
            <a:pPr marL="171450" indent="-171450">
              <a:buFont typeface="Arial" panose="020B0604020202020204" pitchFamily="34" charset="0"/>
              <a:buChar char="•"/>
            </a:pPr>
            <a:r>
              <a:rPr lang="en-GB" dirty="0"/>
              <a:t>Check if there is any industry evaluation on substance properties</a:t>
            </a:r>
          </a:p>
        </p:txBody>
      </p:sp>
      <p:sp>
        <p:nvSpPr>
          <p:cNvPr id="76" name="Flussdiagramm: Dokument 10">
            <a:extLst>
              <a:ext uri="{FF2B5EF4-FFF2-40B4-BE49-F238E27FC236}">
                <a16:creationId xmlns:a16="http://schemas.microsoft.com/office/drawing/2014/main" id="{D82D9195-D700-46C8-BE70-656A54AC591B}"/>
              </a:ext>
            </a:extLst>
          </p:cNvPr>
          <p:cNvSpPr/>
          <p:nvPr/>
        </p:nvSpPr>
        <p:spPr>
          <a:xfrm>
            <a:off x="23991455" y="16275884"/>
            <a:ext cx="2181095" cy="5180886"/>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buFont typeface="Arial" panose="020B0604020202020204" pitchFamily="34" charset="0"/>
              <a:buChar char="•"/>
            </a:pPr>
            <a:r>
              <a:rPr lang="en-GB" dirty="0"/>
              <a:t>Apply Strategy C which provides an approach how to identify regulated substances relevant for a branch </a:t>
            </a:r>
          </a:p>
          <a:p>
            <a:pPr marL="171450" indent="-171450">
              <a:buFont typeface="Arial" panose="020B0604020202020204" pitchFamily="34" charset="0"/>
              <a:buChar char="•"/>
            </a:pPr>
            <a:r>
              <a:rPr lang="en-GB" dirty="0"/>
              <a:t>Check PACT to identify regulations expected: </a:t>
            </a:r>
            <a:r>
              <a:rPr lang="en-GB" dirty="0">
                <a:hlinkClick r:id="rId9"/>
              </a:rPr>
              <a:t>https://echa.europa.eu/pact</a:t>
            </a:r>
            <a:r>
              <a:rPr lang="en-GB" dirty="0"/>
              <a:t> </a:t>
            </a:r>
          </a:p>
          <a:p>
            <a:pPr marL="171450" indent="-171450">
              <a:buFont typeface="Arial" panose="020B0604020202020204" pitchFamily="34" charset="0"/>
              <a:buChar char="•"/>
            </a:pPr>
            <a:r>
              <a:rPr lang="en-GB" dirty="0"/>
              <a:t>Check ECHA legislation finder EUCLEF to get an overview of regulations applicable for the substance: </a:t>
            </a:r>
            <a:r>
              <a:rPr lang="en-GB" dirty="0">
                <a:hlinkClick r:id="rId10"/>
              </a:rPr>
              <a:t>https://echa.europa.eu/legislation-finder</a:t>
            </a:r>
            <a:r>
              <a:rPr lang="en-GB" dirty="0"/>
              <a:t> </a:t>
            </a:r>
          </a:p>
          <a:p>
            <a:pPr marL="171450" indent="-171450">
              <a:buFont typeface="Arial" panose="020B0604020202020204" pitchFamily="34" charset="0"/>
              <a:buChar char="•"/>
            </a:pPr>
            <a:r>
              <a:rPr lang="en-GB" dirty="0"/>
              <a:t>WP 3.2 report with an overview where to find information on regulatory status</a:t>
            </a:r>
          </a:p>
          <a:p>
            <a:pPr marL="171450" indent="-171450">
              <a:buFont typeface="Arial" panose="020B0604020202020204" pitchFamily="34" charset="0"/>
              <a:buChar char="•"/>
            </a:pPr>
            <a:r>
              <a:rPr lang="en-GB" dirty="0"/>
              <a:t>SIN List: The SIN List consists of hazardous chemicals. It implies that these chemicals should be removed as soon as possible as they pose in the opinion of </a:t>
            </a:r>
            <a:r>
              <a:rPr lang="en-GB" dirty="0" err="1"/>
              <a:t>ChemSec</a:t>
            </a:r>
            <a:r>
              <a:rPr lang="en-GB" dirty="0"/>
              <a:t> a threat to human health and the environment. </a:t>
            </a:r>
            <a:r>
              <a:rPr lang="en-GB" dirty="0">
                <a:hlinkClick r:id="rId11"/>
              </a:rPr>
              <a:t>https://chemsec.org/business-tool/sin-list/</a:t>
            </a:r>
            <a:r>
              <a:rPr lang="en-GB" dirty="0"/>
              <a:t> </a:t>
            </a:r>
          </a:p>
        </p:txBody>
      </p:sp>
      <p:sp>
        <p:nvSpPr>
          <p:cNvPr id="77" name="Flussdiagramm: Dokument 10">
            <a:extLst>
              <a:ext uri="{FF2B5EF4-FFF2-40B4-BE49-F238E27FC236}">
                <a16:creationId xmlns:a16="http://schemas.microsoft.com/office/drawing/2014/main" id="{202517CF-A43D-4CA4-9DD3-21E51893B11A}"/>
              </a:ext>
            </a:extLst>
          </p:cNvPr>
          <p:cNvSpPr/>
          <p:nvPr/>
        </p:nvSpPr>
        <p:spPr>
          <a:xfrm>
            <a:off x="29566193" y="16591698"/>
            <a:ext cx="2004493" cy="2230501"/>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GB" dirty="0"/>
              <a:t>Result of the derivation of measures (to be supplemented by the installation operator:</a:t>
            </a:r>
          </a:p>
          <a:p>
            <a:pPr marL="171450" indent="-171450">
              <a:buFont typeface="Arial" panose="020B0604020202020204" pitchFamily="34" charset="0"/>
              <a:buChar char="•"/>
            </a:pPr>
            <a:r>
              <a:rPr lang="en-GB" dirty="0"/>
              <a:t>Measures according to REACH are …</a:t>
            </a:r>
          </a:p>
          <a:p>
            <a:pPr marL="171450" indent="-171450">
              <a:buFont typeface="Arial" panose="020B0604020202020204" pitchFamily="34" charset="0"/>
              <a:buChar char="•"/>
            </a:pPr>
            <a:r>
              <a:rPr lang="en-GB" dirty="0"/>
              <a:t>Measures according to WFD are …</a:t>
            </a:r>
          </a:p>
          <a:p>
            <a:pPr marL="171450" indent="-171450">
              <a:buFont typeface="Arial" panose="020B0604020202020204" pitchFamily="34" charset="0"/>
              <a:buChar char="•"/>
            </a:pPr>
            <a:r>
              <a:rPr lang="en-GB" dirty="0"/>
              <a:t>Measures according to national laws …</a:t>
            </a:r>
          </a:p>
        </p:txBody>
      </p:sp>
      <p:sp>
        <p:nvSpPr>
          <p:cNvPr id="66" name="Flussdiagramm: Dokument 10">
            <a:extLst>
              <a:ext uri="{FF2B5EF4-FFF2-40B4-BE49-F238E27FC236}">
                <a16:creationId xmlns:a16="http://schemas.microsoft.com/office/drawing/2014/main" id="{64520470-85A5-4216-8FE6-4B27DB4BD667}"/>
              </a:ext>
            </a:extLst>
          </p:cNvPr>
          <p:cNvSpPr/>
          <p:nvPr/>
        </p:nvSpPr>
        <p:spPr>
          <a:xfrm>
            <a:off x="9525311" y="7569975"/>
            <a:ext cx="996395" cy="1271681"/>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dirty="0"/>
              <a:t>An </a:t>
            </a:r>
            <a:r>
              <a:rPr lang="de-DE" dirty="0" err="1"/>
              <a:t>example</a:t>
            </a:r>
            <a:r>
              <a:rPr lang="de-DE" dirty="0"/>
              <a:t> </a:t>
            </a:r>
            <a:r>
              <a:rPr lang="de-DE" dirty="0" err="1"/>
              <a:t>for</a:t>
            </a:r>
            <a:r>
              <a:rPr lang="de-DE" dirty="0"/>
              <a:t> a </a:t>
            </a:r>
            <a:r>
              <a:rPr lang="de-DE" dirty="0" err="1"/>
              <a:t>chemicals</a:t>
            </a:r>
            <a:r>
              <a:rPr lang="de-DE" dirty="0"/>
              <a:t> </a:t>
            </a:r>
            <a:r>
              <a:rPr lang="de-DE" dirty="0" err="1"/>
              <a:t>inventroy</a:t>
            </a:r>
            <a:r>
              <a:rPr lang="de-DE" dirty="0"/>
              <a:t> </a:t>
            </a:r>
            <a:r>
              <a:rPr lang="de-DE" dirty="0" err="1"/>
              <a:t>can</a:t>
            </a:r>
            <a:r>
              <a:rPr lang="de-DE" dirty="0"/>
              <a:t> </a:t>
            </a:r>
            <a:r>
              <a:rPr lang="de-DE" dirty="0" err="1"/>
              <a:t>by</a:t>
            </a:r>
            <a:r>
              <a:rPr lang="de-DE" dirty="0"/>
              <a:t> </a:t>
            </a:r>
            <a:r>
              <a:rPr lang="de-DE" dirty="0" err="1"/>
              <a:t>found</a:t>
            </a:r>
            <a:r>
              <a:rPr lang="de-DE" dirty="0"/>
              <a:t> in WP 2 report</a:t>
            </a:r>
          </a:p>
        </p:txBody>
      </p:sp>
      <p:cxnSp>
        <p:nvCxnSpPr>
          <p:cNvPr id="93" name="Gewinkelte Verbindung 164">
            <a:extLst>
              <a:ext uri="{FF2B5EF4-FFF2-40B4-BE49-F238E27FC236}">
                <a16:creationId xmlns:a16="http://schemas.microsoft.com/office/drawing/2014/main" id="{DAB0C24B-88A9-4ADF-9903-5B90D96B57DE}"/>
              </a:ext>
            </a:extLst>
          </p:cNvPr>
          <p:cNvCxnSpPr>
            <a:cxnSpLocks/>
            <a:stCxn id="28" idx="3"/>
            <a:endCxn id="49" idx="1"/>
          </p:cNvCxnSpPr>
          <p:nvPr/>
        </p:nvCxnSpPr>
        <p:spPr>
          <a:xfrm flipV="1">
            <a:off x="18347798" y="11574655"/>
            <a:ext cx="2468242" cy="13134862"/>
          </a:xfrm>
          <a:prstGeom prst="bentConnector3">
            <a:avLst>
              <a:gd name="adj1" fmla="val 80431"/>
            </a:avLst>
          </a:prstGeom>
        </p:spPr>
        <p:style>
          <a:lnRef idx="1">
            <a:schemeClr val="dk1"/>
          </a:lnRef>
          <a:fillRef idx="0">
            <a:schemeClr val="dk1"/>
          </a:fillRef>
          <a:effectRef idx="0">
            <a:schemeClr val="dk1"/>
          </a:effectRef>
          <a:fontRef idx="minor">
            <a:schemeClr val="tx1"/>
          </a:fontRef>
        </p:style>
      </p:cxnSp>
      <p:cxnSp>
        <p:nvCxnSpPr>
          <p:cNvPr id="98" name="Gewinkelte Verbindung 164">
            <a:extLst>
              <a:ext uri="{FF2B5EF4-FFF2-40B4-BE49-F238E27FC236}">
                <a16:creationId xmlns:a16="http://schemas.microsoft.com/office/drawing/2014/main" id="{6A89427D-CBA8-4CAC-9F7B-F89F8453D7CE}"/>
              </a:ext>
            </a:extLst>
          </p:cNvPr>
          <p:cNvCxnSpPr>
            <a:cxnSpLocks/>
            <a:stCxn id="33" idx="3"/>
            <a:endCxn id="52" idx="1"/>
          </p:cNvCxnSpPr>
          <p:nvPr/>
        </p:nvCxnSpPr>
        <p:spPr>
          <a:xfrm flipV="1">
            <a:off x="24698291" y="11571987"/>
            <a:ext cx="1973477" cy="12938279"/>
          </a:xfrm>
          <a:prstGeom prst="bentConnector3">
            <a:avLst>
              <a:gd name="adj1" fmla="val 89419"/>
            </a:avLst>
          </a:prstGeom>
        </p:spPr>
        <p:style>
          <a:lnRef idx="1">
            <a:schemeClr val="dk1"/>
          </a:lnRef>
          <a:fillRef idx="0">
            <a:schemeClr val="dk1"/>
          </a:fillRef>
          <a:effectRef idx="0">
            <a:schemeClr val="dk1"/>
          </a:effectRef>
          <a:fontRef idx="minor">
            <a:schemeClr val="tx1"/>
          </a:fontRef>
        </p:style>
      </p:cxnSp>
      <p:cxnSp>
        <p:nvCxnSpPr>
          <p:cNvPr id="124" name="Gewinkelte Verbindung 164">
            <a:extLst>
              <a:ext uri="{FF2B5EF4-FFF2-40B4-BE49-F238E27FC236}">
                <a16:creationId xmlns:a16="http://schemas.microsoft.com/office/drawing/2014/main" id="{1CEE8258-5817-497B-8525-BA0BC03380A4}"/>
              </a:ext>
            </a:extLst>
          </p:cNvPr>
          <p:cNvCxnSpPr>
            <a:cxnSpLocks/>
            <a:stCxn id="39" idx="3"/>
            <a:endCxn id="139" idx="1"/>
          </p:cNvCxnSpPr>
          <p:nvPr/>
        </p:nvCxnSpPr>
        <p:spPr>
          <a:xfrm flipV="1">
            <a:off x="30263670" y="11563159"/>
            <a:ext cx="1810977" cy="12798276"/>
          </a:xfrm>
          <a:prstGeom prst="bentConnector3">
            <a:avLst>
              <a:gd name="adj1" fmla="val 80656"/>
            </a:avLst>
          </a:prstGeom>
        </p:spPr>
        <p:style>
          <a:lnRef idx="1">
            <a:schemeClr val="dk1"/>
          </a:lnRef>
          <a:fillRef idx="0">
            <a:schemeClr val="dk1"/>
          </a:fillRef>
          <a:effectRef idx="0">
            <a:schemeClr val="dk1"/>
          </a:effectRef>
          <a:fontRef idx="minor">
            <a:schemeClr val="tx1"/>
          </a:fontRef>
        </p:style>
      </p:cxnSp>
      <p:sp>
        <p:nvSpPr>
          <p:cNvPr id="135" name="Textfeld 134">
            <a:extLst>
              <a:ext uri="{FF2B5EF4-FFF2-40B4-BE49-F238E27FC236}">
                <a16:creationId xmlns:a16="http://schemas.microsoft.com/office/drawing/2014/main" id="{A671A5D7-FA0C-471A-9CB6-2BDE355BBE6B}"/>
              </a:ext>
            </a:extLst>
          </p:cNvPr>
          <p:cNvSpPr txBox="1"/>
          <p:nvPr/>
        </p:nvSpPr>
        <p:spPr>
          <a:xfrm>
            <a:off x="39266024" y="11101076"/>
            <a:ext cx="619213" cy="338554"/>
          </a:xfrm>
          <a:prstGeom prst="rect">
            <a:avLst/>
          </a:prstGeom>
          <a:noFill/>
        </p:spPr>
        <p:txBody>
          <a:bodyPr wrap="square" rtlCol="0">
            <a:spAutoFit/>
          </a:bodyPr>
          <a:lstStyle/>
          <a:p>
            <a:r>
              <a:rPr lang="de-DE" sz="1600" dirty="0"/>
              <a:t>Yes</a:t>
            </a:r>
          </a:p>
        </p:txBody>
      </p:sp>
      <p:sp>
        <p:nvSpPr>
          <p:cNvPr id="136" name="Textfeld 135">
            <a:extLst>
              <a:ext uri="{FF2B5EF4-FFF2-40B4-BE49-F238E27FC236}">
                <a16:creationId xmlns:a16="http://schemas.microsoft.com/office/drawing/2014/main" id="{F06D91CE-555F-4594-8D4C-F8E0A6BD0DA4}"/>
              </a:ext>
            </a:extLst>
          </p:cNvPr>
          <p:cNvSpPr txBox="1"/>
          <p:nvPr/>
        </p:nvSpPr>
        <p:spPr>
          <a:xfrm>
            <a:off x="37945839" y="13325459"/>
            <a:ext cx="619213" cy="338554"/>
          </a:xfrm>
          <a:prstGeom prst="rect">
            <a:avLst/>
          </a:prstGeom>
          <a:noFill/>
        </p:spPr>
        <p:txBody>
          <a:bodyPr wrap="square" rtlCol="0">
            <a:spAutoFit/>
          </a:bodyPr>
          <a:lstStyle/>
          <a:p>
            <a:r>
              <a:rPr lang="de-DE" sz="1600" dirty="0" err="1"/>
              <a:t>No</a:t>
            </a:r>
            <a:endParaRPr lang="de-DE" sz="1600" dirty="0"/>
          </a:p>
        </p:txBody>
      </p:sp>
      <p:sp>
        <p:nvSpPr>
          <p:cNvPr id="68" name="Textfeld 67">
            <a:extLst>
              <a:ext uri="{FF2B5EF4-FFF2-40B4-BE49-F238E27FC236}">
                <a16:creationId xmlns:a16="http://schemas.microsoft.com/office/drawing/2014/main" id="{46775662-92EA-4AF1-96AB-894A9950948F}"/>
              </a:ext>
            </a:extLst>
          </p:cNvPr>
          <p:cNvSpPr txBox="1"/>
          <p:nvPr/>
        </p:nvSpPr>
        <p:spPr>
          <a:xfrm>
            <a:off x="29399171" y="14506265"/>
            <a:ext cx="619213" cy="338554"/>
          </a:xfrm>
          <a:prstGeom prst="rect">
            <a:avLst/>
          </a:prstGeom>
          <a:noFill/>
        </p:spPr>
        <p:txBody>
          <a:bodyPr wrap="square" rtlCol="0">
            <a:spAutoFit/>
          </a:bodyPr>
          <a:lstStyle/>
          <a:p>
            <a:r>
              <a:rPr lang="de-DE" sz="1600" dirty="0" err="1"/>
              <a:t>No</a:t>
            </a:r>
            <a:endParaRPr lang="de-DE" sz="1600" dirty="0"/>
          </a:p>
        </p:txBody>
      </p:sp>
      <p:sp>
        <p:nvSpPr>
          <p:cNvPr id="70" name="Abgerundetes Rechteck 250">
            <a:extLst>
              <a:ext uri="{FF2B5EF4-FFF2-40B4-BE49-F238E27FC236}">
                <a16:creationId xmlns:a16="http://schemas.microsoft.com/office/drawing/2014/main" id="{96698303-FE51-40CF-AD93-6432C50D040D}"/>
              </a:ext>
            </a:extLst>
          </p:cNvPr>
          <p:cNvSpPr/>
          <p:nvPr/>
        </p:nvSpPr>
        <p:spPr>
          <a:xfrm>
            <a:off x="36912284" y="14143395"/>
            <a:ext cx="1849273" cy="1018773"/>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The substance may enter the wastewater stream. </a:t>
            </a:r>
          </a:p>
        </p:txBody>
      </p:sp>
      <p:cxnSp>
        <p:nvCxnSpPr>
          <p:cNvPr id="73" name="Gerade Verbindung mit Pfeil 72">
            <a:extLst>
              <a:ext uri="{FF2B5EF4-FFF2-40B4-BE49-F238E27FC236}">
                <a16:creationId xmlns:a16="http://schemas.microsoft.com/office/drawing/2014/main" id="{37FDBE4A-6F40-4E9C-9D3B-26DBBB55A79E}"/>
              </a:ext>
            </a:extLst>
          </p:cNvPr>
          <p:cNvCxnSpPr>
            <a:cxnSpLocks/>
            <a:stCxn id="70" idx="2"/>
            <a:endCxn id="88" idx="0"/>
          </p:cNvCxnSpPr>
          <p:nvPr/>
        </p:nvCxnSpPr>
        <p:spPr>
          <a:xfrm>
            <a:off x="37836921" y="15162168"/>
            <a:ext cx="1676" cy="13999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1" name="Flussdiagramm: Dokument 10">
            <a:extLst>
              <a:ext uri="{FF2B5EF4-FFF2-40B4-BE49-F238E27FC236}">
                <a16:creationId xmlns:a16="http://schemas.microsoft.com/office/drawing/2014/main" id="{3AF76AAC-6692-4194-A380-9F17BB34DBDC}"/>
              </a:ext>
            </a:extLst>
          </p:cNvPr>
          <p:cNvSpPr/>
          <p:nvPr/>
        </p:nvSpPr>
        <p:spPr>
          <a:xfrm>
            <a:off x="34555316" y="12668894"/>
            <a:ext cx="1772527" cy="1313130"/>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lgn="l">
              <a:buFont typeface="Arial" panose="020B0604020202020204" pitchFamily="34" charset="0"/>
              <a:buChar char="•"/>
            </a:pPr>
            <a:r>
              <a:rPr lang="en-GB" dirty="0"/>
              <a:t>ECHA Guidance R 16: link</a:t>
            </a:r>
          </a:p>
          <a:p>
            <a:pPr marL="171450" indent="-171450" algn="l">
              <a:buFont typeface="Arial" panose="020B0604020202020204" pitchFamily="34" charset="0"/>
              <a:buChar char="•"/>
            </a:pPr>
            <a:r>
              <a:rPr lang="en-GB" dirty="0"/>
              <a:t>ERCs / SPERCs </a:t>
            </a:r>
          </a:p>
          <a:p>
            <a:pPr marL="171450" indent="-171450" algn="l">
              <a:buFont typeface="Arial" panose="020B0604020202020204" pitchFamily="34" charset="0"/>
              <a:buChar char="•"/>
            </a:pPr>
            <a:r>
              <a:rPr lang="en-GB" dirty="0" err="1"/>
              <a:t>SimpleTreat</a:t>
            </a:r>
            <a:r>
              <a:rPr lang="en-GB" dirty="0"/>
              <a:t> 4.0: link</a:t>
            </a:r>
          </a:p>
          <a:p>
            <a:pPr marL="171450" indent="-171450" algn="l">
              <a:buFont typeface="Arial" panose="020B0604020202020204" pitchFamily="34" charset="0"/>
              <a:buChar char="•"/>
            </a:pPr>
            <a:r>
              <a:rPr lang="en-GB" dirty="0" err="1"/>
              <a:t>Appelgren</a:t>
            </a:r>
            <a:r>
              <a:rPr lang="en-GB" dirty="0"/>
              <a:t> et al.: link to SWEPA report</a:t>
            </a:r>
          </a:p>
        </p:txBody>
      </p:sp>
      <p:sp>
        <p:nvSpPr>
          <p:cNvPr id="79" name="Rechteck 78">
            <a:extLst>
              <a:ext uri="{FF2B5EF4-FFF2-40B4-BE49-F238E27FC236}">
                <a16:creationId xmlns:a16="http://schemas.microsoft.com/office/drawing/2014/main" id="{D8854464-E540-4B60-9608-01FF6169003E}"/>
              </a:ext>
            </a:extLst>
          </p:cNvPr>
          <p:cNvSpPr/>
          <p:nvPr/>
        </p:nvSpPr>
        <p:spPr>
          <a:xfrm>
            <a:off x="4544399" y="8872352"/>
            <a:ext cx="15332946" cy="176452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Rechteck 79">
            <a:extLst>
              <a:ext uri="{FF2B5EF4-FFF2-40B4-BE49-F238E27FC236}">
                <a16:creationId xmlns:a16="http://schemas.microsoft.com/office/drawing/2014/main" id="{9C07BC57-E87D-4B98-9ED3-CB2FAAEC8C68}"/>
              </a:ext>
            </a:extLst>
          </p:cNvPr>
          <p:cNvSpPr/>
          <p:nvPr/>
        </p:nvSpPr>
        <p:spPr>
          <a:xfrm>
            <a:off x="20649343" y="8880374"/>
            <a:ext cx="10999759" cy="1764524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Rechteck 80">
            <a:extLst>
              <a:ext uri="{FF2B5EF4-FFF2-40B4-BE49-F238E27FC236}">
                <a16:creationId xmlns:a16="http://schemas.microsoft.com/office/drawing/2014/main" id="{12D2A4C2-5769-45A3-B73A-86DA14A734A6}"/>
              </a:ext>
            </a:extLst>
          </p:cNvPr>
          <p:cNvSpPr/>
          <p:nvPr/>
        </p:nvSpPr>
        <p:spPr>
          <a:xfrm>
            <a:off x="31892810" y="8888396"/>
            <a:ext cx="7780482" cy="50848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Textfeld 81">
            <a:extLst>
              <a:ext uri="{FF2B5EF4-FFF2-40B4-BE49-F238E27FC236}">
                <a16:creationId xmlns:a16="http://schemas.microsoft.com/office/drawing/2014/main" id="{A715E5E0-A084-4A94-9E15-D4F40A2ACF9D}"/>
              </a:ext>
            </a:extLst>
          </p:cNvPr>
          <p:cNvSpPr txBox="1"/>
          <p:nvPr/>
        </p:nvSpPr>
        <p:spPr>
          <a:xfrm>
            <a:off x="4782361" y="25990034"/>
            <a:ext cx="11467289" cy="369332"/>
          </a:xfrm>
          <a:prstGeom prst="rect">
            <a:avLst/>
          </a:prstGeom>
          <a:noFill/>
        </p:spPr>
        <p:txBody>
          <a:bodyPr wrap="square" rtlCol="0">
            <a:spAutoFit/>
          </a:bodyPr>
          <a:lstStyle/>
          <a:p>
            <a:r>
              <a:rPr lang="en-GB" sz="1800" dirty="0"/>
              <a:t>Decision to improve chemicals inventory: list of substances used and collection of relevant data on substance properties</a:t>
            </a:r>
          </a:p>
        </p:txBody>
      </p:sp>
      <p:sp>
        <p:nvSpPr>
          <p:cNvPr id="83" name="Textfeld 82">
            <a:extLst>
              <a:ext uri="{FF2B5EF4-FFF2-40B4-BE49-F238E27FC236}">
                <a16:creationId xmlns:a16="http://schemas.microsoft.com/office/drawing/2014/main" id="{3305540D-3318-49F4-8A2E-F454857A7AB7}"/>
              </a:ext>
            </a:extLst>
          </p:cNvPr>
          <p:cNvSpPr txBox="1"/>
          <p:nvPr/>
        </p:nvSpPr>
        <p:spPr>
          <a:xfrm>
            <a:off x="20816040" y="25930163"/>
            <a:ext cx="10754646" cy="369332"/>
          </a:xfrm>
          <a:prstGeom prst="rect">
            <a:avLst/>
          </a:prstGeom>
          <a:noFill/>
        </p:spPr>
        <p:txBody>
          <a:bodyPr wrap="square" rtlCol="0">
            <a:spAutoFit/>
          </a:bodyPr>
          <a:lstStyle/>
          <a:p>
            <a:r>
              <a:rPr lang="en-GB" sz="1800" dirty="0"/>
              <a:t>Decision to record regulatory status for substances used and to check if substances handled according regulation </a:t>
            </a:r>
          </a:p>
        </p:txBody>
      </p:sp>
      <p:sp>
        <p:nvSpPr>
          <p:cNvPr id="84" name="Textfeld 83">
            <a:extLst>
              <a:ext uri="{FF2B5EF4-FFF2-40B4-BE49-F238E27FC236}">
                <a16:creationId xmlns:a16="http://schemas.microsoft.com/office/drawing/2014/main" id="{80E12408-3DD7-46DA-8EC8-6C11D0037FDD}"/>
              </a:ext>
            </a:extLst>
          </p:cNvPr>
          <p:cNvSpPr txBox="1"/>
          <p:nvPr/>
        </p:nvSpPr>
        <p:spPr>
          <a:xfrm>
            <a:off x="32094516" y="9115022"/>
            <a:ext cx="7135518" cy="369332"/>
          </a:xfrm>
          <a:prstGeom prst="rect">
            <a:avLst/>
          </a:prstGeom>
          <a:noFill/>
        </p:spPr>
        <p:txBody>
          <a:bodyPr wrap="square" rtlCol="0">
            <a:spAutoFit/>
          </a:bodyPr>
          <a:lstStyle/>
          <a:p>
            <a:r>
              <a:rPr lang="en-GB" sz="1800" dirty="0"/>
              <a:t>Decision to identify substances entering the waste water stream</a:t>
            </a:r>
          </a:p>
        </p:txBody>
      </p:sp>
    </p:spTree>
    <p:extLst>
      <p:ext uri="{BB962C8B-B14F-4D97-AF65-F5344CB8AC3E}">
        <p14:creationId xmlns:p14="http://schemas.microsoft.com/office/powerpoint/2010/main" val="320143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Verbindungsstelle 12">
            <a:extLst>
              <a:ext uri="{FF2B5EF4-FFF2-40B4-BE49-F238E27FC236}">
                <a16:creationId xmlns:a16="http://schemas.microsoft.com/office/drawing/2014/main" id="{D74E1577-3C70-784A-BCA0-F40E1CDAE070}"/>
              </a:ext>
            </a:extLst>
          </p:cNvPr>
          <p:cNvSpPr/>
          <p:nvPr/>
        </p:nvSpPr>
        <p:spPr>
          <a:xfrm>
            <a:off x="20159342" y="79044"/>
            <a:ext cx="12960000" cy="3096000"/>
          </a:xfrm>
          <a:prstGeom prst="flowChartConnecto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B2: Begin of block 2:</a:t>
            </a:r>
          </a:p>
          <a:p>
            <a:pPr algn="ctr"/>
            <a:r>
              <a:rPr lang="en-GB" dirty="0">
                <a:solidFill>
                  <a:schemeClr val="tx1"/>
                </a:solidFill>
              </a:rPr>
              <a:t>Two-step approach to identify relevant target substances: </a:t>
            </a:r>
          </a:p>
          <a:p>
            <a:pPr algn="ctr"/>
            <a:r>
              <a:rPr lang="en-GB" dirty="0">
                <a:solidFill>
                  <a:schemeClr val="tx1"/>
                </a:solidFill>
              </a:rPr>
              <a:t>Step 1: Assess potential to be released, </a:t>
            </a:r>
          </a:p>
          <a:p>
            <a:pPr algn="ctr"/>
            <a:r>
              <a:rPr lang="en-GB" dirty="0">
                <a:solidFill>
                  <a:schemeClr val="tx1"/>
                </a:solidFill>
              </a:rPr>
              <a:t>Step 2: Assess (eco)toxicological properties</a:t>
            </a:r>
          </a:p>
          <a:p>
            <a:pPr algn="ctr"/>
            <a:endParaRPr lang="en-GB" dirty="0">
              <a:solidFill>
                <a:schemeClr val="tx1"/>
              </a:solidFill>
            </a:endParaRPr>
          </a:p>
          <a:p>
            <a:pPr algn="ctr"/>
            <a:r>
              <a:rPr lang="en-GB" dirty="0">
                <a:solidFill>
                  <a:schemeClr val="tx1"/>
                </a:solidFill>
              </a:rPr>
              <a:t>E: Relevant target substances have a potential to be released (could not be eliminated by WWTP) and have (eco)toxicological substance properties of concern. </a:t>
            </a:r>
          </a:p>
          <a:p>
            <a:pPr algn="ctr"/>
            <a:r>
              <a:rPr lang="en-GB" dirty="0">
                <a:solidFill>
                  <a:schemeClr val="tx1"/>
                </a:solidFill>
              </a:rPr>
              <a:t>Step 1: The aim of step 1 is to check if the substance has a potential to be released via WWTP into the environment by assessing the persistence and the mobility and taking into account expert judgement on the effect of end-of-pipe-measures on release minimisation. The result is the identification of target substances. Target substances do not necessarily fulfil the criteria for hazardous e.g. according to CLP regulation. As they have a potential to be released to the environment, they should be used with caution. </a:t>
            </a:r>
          </a:p>
          <a:p>
            <a:pPr algn="ctr"/>
            <a:r>
              <a:rPr lang="en-GB" dirty="0">
                <a:solidFill>
                  <a:schemeClr val="tx1"/>
                </a:solidFill>
              </a:rPr>
              <a:t>Step 2: The aim of step 2 is to check if the substance has (eco)toxicological properties of concern.</a:t>
            </a:r>
          </a:p>
          <a:p>
            <a:pPr algn="ctr"/>
            <a:endParaRPr lang="en-GB" dirty="0">
              <a:solidFill>
                <a:schemeClr val="tx1"/>
              </a:solidFill>
            </a:endParaRPr>
          </a:p>
          <a:p>
            <a:pPr algn="ctr"/>
            <a:r>
              <a:rPr lang="en-GB" dirty="0">
                <a:solidFill>
                  <a:schemeClr val="tx1"/>
                </a:solidFill>
              </a:rPr>
              <a:t>Scope: The two-step approach is valid for water soluble substances. Solid substances are out of scope of this interactive scheme. Volatile substances are out of scope of this interactive scheme.</a:t>
            </a:r>
          </a:p>
          <a:p>
            <a:pPr algn="ctr"/>
            <a:endParaRPr lang="en-GB" dirty="0">
              <a:solidFill>
                <a:schemeClr val="tx1"/>
              </a:solidFill>
            </a:endParaRPr>
          </a:p>
        </p:txBody>
      </p:sp>
      <p:sp>
        <p:nvSpPr>
          <p:cNvPr id="32" name="Oval 31">
            <a:extLst>
              <a:ext uri="{FF2B5EF4-FFF2-40B4-BE49-F238E27FC236}">
                <a16:creationId xmlns:a16="http://schemas.microsoft.com/office/drawing/2014/main" id="{363BC151-9C3B-254F-9FA3-F6AEDFA3789E}"/>
              </a:ext>
            </a:extLst>
          </p:cNvPr>
          <p:cNvSpPr/>
          <p:nvPr/>
        </p:nvSpPr>
        <p:spPr>
          <a:xfrm>
            <a:off x="36225527" y="23580651"/>
            <a:ext cx="1476768" cy="577996"/>
          </a:xfrm>
          <a:prstGeom prst="ellipse">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de-DE">
                <a:solidFill>
                  <a:schemeClr val="tx1"/>
                </a:solidFill>
              </a:rPr>
              <a:t>End of Block 2</a:t>
            </a:r>
          </a:p>
        </p:txBody>
      </p:sp>
      <p:sp>
        <p:nvSpPr>
          <p:cNvPr id="33" name="Verzweigung 32">
            <a:extLst>
              <a:ext uri="{FF2B5EF4-FFF2-40B4-BE49-F238E27FC236}">
                <a16:creationId xmlns:a16="http://schemas.microsoft.com/office/drawing/2014/main" id="{4216404C-649F-B541-84ED-6E8B0ACF9665}"/>
              </a:ext>
            </a:extLst>
          </p:cNvPr>
          <p:cNvSpPr/>
          <p:nvPr/>
        </p:nvSpPr>
        <p:spPr>
          <a:xfrm>
            <a:off x="33156304" y="3932334"/>
            <a:ext cx="7615214" cy="674174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2.11: Does the substance </a:t>
            </a:r>
            <a:r>
              <a:rPr lang="en-GB" b="1" dirty="0"/>
              <a:t>not</a:t>
            </a:r>
            <a:r>
              <a:rPr lang="en-GB" dirty="0"/>
              <a:t> fulfil one of the parameters for toxicity or ecotoxicity?</a:t>
            </a:r>
          </a:p>
          <a:p>
            <a:r>
              <a:rPr lang="en-GB" dirty="0"/>
              <a:t>E: </a:t>
            </a:r>
          </a:p>
          <a:p>
            <a:r>
              <a:rPr lang="en-GB" dirty="0"/>
              <a:t>Human health, according to CLP regulation: </a:t>
            </a:r>
          </a:p>
          <a:p>
            <a:pPr marL="171450" indent="-171450">
              <a:buFont typeface="Arial" panose="020B0604020202020204" pitchFamily="34" charset="0"/>
              <a:buChar char="•"/>
            </a:pPr>
            <a:r>
              <a:rPr lang="en-GB" dirty="0"/>
              <a:t>Carcinogenic cat. 1A or 1B, </a:t>
            </a:r>
          </a:p>
          <a:p>
            <a:pPr marL="171450" indent="-171450">
              <a:buFont typeface="Arial" panose="020B0604020202020204" pitchFamily="34" charset="0"/>
              <a:buChar char="•"/>
            </a:pPr>
            <a:r>
              <a:rPr lang="en-GB" dirty="0"/>
              <a:t>Germ cell mutagenic cat. 1A or 1B, </a:t>
            </a:r>
          </a:p>
          <a:p>
            <a:pPr marL="171450" indent="-171450">
              <a:buFont typeface="Arial" panose="020B0604020202020204" pitchFamily="34" charset="0"/>
              <a:buChar char="•"/>
            </a:pPr>
            <a:r>
              <a:rPr lang="en-GB" dirty="0"/>
              <a:t>Toxic for reproduction cat. 1 A or 1B or 2 (according to concept proposal PMT),</a:t>
            </a:r>
          </a:p>
          <a:p>
            <a:pPr marL="171450" indent="-171450">
              <a:buFont typeface="Arial" panose="020B0604020202020204" pitchFamily="34" charset="0"/>
              <a:buChar char="•"/>
            </a:pPr>
            <a:r>
              <a:rPr lang="en-GB" dirty="0"/>
              <a:t>Chronic toxicity (STOT RE) cat. 1 or 2, </a:t>
            </a:r>
          </a:p>
          <a:p>
            <a:r>
              <a:rPr lang="en-GB" dirty="0"/>
              <a:t>Environment: </a:t>
            </a:r>
          </a:p>
          <a:p>
            <a:r>
              <a:rPr lang="en-GB" dirty="0"/>
              <a:t>Short-term aquatic toxicity: </a:t>
            </a:r>
          </a:p>
          <a:p>
            <a:pPr marL="171450" indent="-171450">
              <a:buFont typeface="Arial" panose="020B0604020202020204" pitchFamily="34" charset="0"/>
              <a:buChar char="•"/>
            </a:pPr>
            <a:r>
              <a:rPr lang="en-GB" dirty="0"/>
              <a:t>according to ECHA Guidance R.11: EC/LC</a:t>
            </a:r>
            <a:r>
              <a:rPr lang="en-GB" baseline="-25000" dirty="0"/>
              <a:t>50</a:t>
            </a:r>
            <a:r>
              <a:rPr lang="en-GB" dirty="0"/>
              <a:t> &lt; 0.1 mg/L screening T within PBT-assessment,</a:t>
            </a:r>
          </a:p>
          <a:p>
            <a:pPr marL="171450" indent="-171450">
              <a:buFont typeface="Arial" panose="020B0604020202020204" pitchFamily="34" charset="0"/>
              <a:buChar char="•"/>
            </a:pPr>
            <a:r>
              <a:rPr lang="en-GB" dirty="0"/>
              <a:t>according to CLP regulation: H400: EC/LC</a:t>
            </a:r>
            <a:r>
              <a:rPr lang="en-GB" baseline="-25000" dirty="0"/>
              <a:t>50</a:t>
            </a:r>
            <a:r>
              <a:rPr lang="en-GB" dirty="0"/>
              <a:t> ≤ 1 mg/L aquatic acute toxic 1</a:t>
            </a:r>
          </a:p>
          <a:p>
            <a:r>
              <a:rPr lang="en-GB" dirty="0"/>
              <a:t>Long-term aquatic toxicity: </a:t>
            </a:r>
          </a:p>
          <a:p>
            <a:pPr marL="171450" indent="-171450">
              <a:buFont typeface="Arial" panose="020B0604020202020204" pitchFamily="34" charset="0"/>
              <a:buChar char="•"/>
            </a:pPr>
            <a:r>
              <a:rPr lang="en-GB" dirty="0"/>
              <a:t>according to ECHA guidance R.11: NOEC/EC</a:t>
            </a:r>
            <a:r>
              <a:rPr lang="en-GB" baseline="-25000" dirty="0"/>
              <a:t>10</a:t>
            </a:r>
            <a:r>
              <a:rPr lang="en-GB" dirty="0"/>
              <a:t> &lt; 0.01 mg/L T-criterion within PBT criterion,</a:t>
            </a:r>
          </a:p>
          <a:p>
            <a:pPr marL="171450" indent="-171450">
              <a:buFont typeface="Arial" panose="020B0604020202020204" pitchFamily="34" charset="0"/>
              <a:buChar char="•"/>
            </a:pPr>
            <a:r>
              <a:rPr lang="en-GB" dirty="0"/>
              <a:t>according to CLP regulation: </a:t>
            </a:r>
          </a:p>
          <a:p>
            <a:pPr marL="628650" lvl="1" indent="-171450">
              <a:buFont typeface="Arial" panose="020B0604020202020204" pitchFamily="34" charset="0"/>
              <a:buChar char="•"/>
            </a:pPr>
            <a:r>
              <a:rPr lang="en-GB" dirty="0"/>
              <a:t>H410: aquatic chronic 1, NOEC/EC</a:t>
            </a:r>
            <a:r>
              <a:rPr lang="en-GB" baseline="-25000" dirty="0"/>
              <a:t>10</a:t>
            </a:r>
            <a:r>
              <a:rPr lang="en-GB" dirty="0"/>
              <a:t> ≤ 0.1 mg/L, substance not readily biodegradable </a:t>
            </a:r>
          </a:p>
          <a:p>
            <a:pPr marL="628650" lvl="1" indent="-171450">
              <a:buFont typeface="Arial" panose="020B0604020202020204" pitchFamily="34" charset="0"/>
              <a:buChar char="•"/>
            </a:pPr>
            <a:r>
              <a:rPr lang="en-GB" dirty="0"/>
              <a:t>H410: aquatic chronic 1, NOEC/EC</a:t>
            </a:r>
            <a:r>
              <a:rPr lang="en-GB" baseline="-25000" dirty="0"/>
              <a:t>10</a:t>
            </a:r>
            <a:r>
              <a:rPr lang="en-GB" dirty="0"/>
              <a:t> ≤ 0.01 mg/L, substance  readily biodegradable </a:t>
            </a:r>
          </a:p>
        </p:txBody>
      </p:sp>
      <p:sp>
        <p:nvSpPr>
          <p:cNvPr id="35" name="Abgerundetes Rechteck 34">
            <a:extLst>
              <a:ext uri="{FF2B5EF4-FFF2-40B4-BE49-F238E27FC236}">
                <a16:creationId xmlns:a16="http://schemas.microsoft.com/office/drawing/2014/main" id="{25DBA19B-B2A7-8F40-9A47-A169E276BCBA}"/>
              </a:ext>
            </a:extLst>
          </p:cNvPr>
          <p:cNvSpPr/>
          <p:nvPr/>
        </p:nvSpPr>
        <p:spPr>
          <a:xfrm>
            <a:off x="35788684" y="11360650"/>
            <a:ext cx="2350452" cy="146374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not readily biodegradable and mobile and has (eco)toxicological properties of concern.</a:t>
            </a:r>
          </a:p>
        </p:txBody>
      </p:sp>
      <p:cxnSp>
        <p:nvCxnSpPr>
          <p:cNvPr id="52" name="Verbinder: gewinkelt 153">
            <a:extLst>
              <a:ext uri="{FF2B5EF4-FFF2-40B4-BE49-F238E27FC236}">
                <a16:creationId xmlns:a16="http://schemas.microsoft.com/office/drawing/2014/main" id="{BCA7381C-DD22-426D-82FE-C3D8AD1F2508}"/>
              </a:ext>
            </a:extLst>
          </p:cNvPr>
          <p:cNvCxnSpPr>
            <a:cxnSpLocks/>
            <a:stCxn id="198" idx="3"/>
            <a:endCxn id="33" idx="0"/>
          </p:cNvCxnSpPr>
          <p:nvPr/>
        </p:nvCxnSpPr>
        <p:spPr>
          <a:xfrm flipV="1">
            <a:off x="31007728" y="3932334"/>
            <a:ext cx="5956183" cy="25081236"/>
          </a:xfrm>
          <a:prstGeom prst="bentConnector4">
            <a:avLst>
              <a:gd name="adj1" fmla="val 34485"/>
              <a:gd name="adj2" fmla="val 10091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Abgerundetes Rechteck 54">
            <a:extLst>
              <a:ext uri="{FF2B5EF4-FFF2-40B4-BE49-F238E27FC236}">
                <a16:creationId xmlns:a16="http://schemas.microsoft.com/office/drawing/2014/main" id="{7EEA6103-EC55-4C37-ACCF-E5677A212ADD}"/>
              </a:ext>
            </a:extLst>
          </p:cNvPr>
          <p:cNvSpPr/>
          <p:nvPr/>
        </p:nvSpPr>
        <p:spPr>
          <a:xfrm>
            <a:off x="35362136" y="14781635"/>
            <a:ext cx="3240000" cy="324000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GB" dirty="0">
                <a:solidFill>
                  <a:schemeClr val="bg1"/>
                </a:solidFill>
              </a:rPr>
              <a:t>Final result 2:</a:t>
            </a:r>
          </a:p>
          <a:p>
            <a:pPr algn="just"/>
            <a:r>
              <a:rPr lang="en-GB" dirty="0">
                <a:solidFill>
                  <a:schemeClr val="bg1"/>
                </a:solidFill>
              </a:rPr>
              <a:t>The substance is a relevant target substance for release to water, as it has a potential to be released via WWTP to the environment and has the potential to cause a risk for the environment or human health via the environment. </a:t>
            </a:r>
          </a:p>
          <a:p>
            <a:pPr algn="just"/>
            <a:endParaRPr lang="en-GB" dirty="0">
              <a:solidFill>
                <a:schemeClr val="bg1"/>
              </a:solidFill>
            </a:endParaRPr>
          </a:p>
          <a:p>
            <a:pPr algn="just"/>
            <a:r>
              <a:rPr lang="en-GB" dirty="0" err="1">
                <a:solidFill>
                  <a:schemeClr val="bg1"/>
                </a:solidFill>
              </a:rPr>
              <a:t>Furhter</a:t>
            </a:r>
            <a:r>
              <a:rPr lang="en-GB" dirty="0">
                <a:solidFill>
                  <a:schemeClr val="bg1"/>
                </a:solidFill>
              </a:rPr>
              <a:t> measures are necessary.</a:t>
            </a:r>
          </a:p>
          <a:p>
            <a:pPr marL="171450" indent="-171450" algn="just">
              <a:buFont typeface="Arial" panose="020B0604020202020204" pitchFamily="34" charset="0"/>
              <a:buChar char="•"/>
            </a:pPr>
            <a:r>
              <a:rPr lang="en-GB" dirty="0">
                <a:solidFill>
                  <a:schemeClr val="bg1"/>
                </a:solidFill>
              </a:rPr>
              <a:t>For operators</a:t>
            </a:r>
          </a:p>
          <a:p>
            <a:pPr marL="171450" indent="-171450" algn="just">
              <a:buFont typeface="Arial" panose="020B0604020202020204" pitchFamily="34" charset="0"/>
              <a:buChar char="•"/>
            </a:pPr>
            <a:r>
              <a:rPr lang="en-GB" dirty="0">
                <a:solidFill>
                  <a:schemeClr val="bg1"/>
                </a:solidFill>
              </a:rPr>
              <a:t>For branch associations</a:t>
            </a:r>
          </a:p>
          <a:p>
            <a:pPr marL="171450" indent="-171450" algn="just">
              <a:buFont typeface="Arial" panose="020B0604020202020204" pitchFamily="34" charset="0"/>
              <a:buChar char="•"/>
            </a:pPr>
            <a:r>
              <a:rPr lang="en-GB" dirty="0">
                <a:solidFill>
                  <a:schemeClr val="bg1"/>
                </a:solidFill>
              </a:rPr>
              <a:t>For TWG: derive BAT</a:t>
            </a:r>
          </a:p>
        </p:txBody>
      </p:sp>
      <p:cxnSp>
        <p:nvCxnSpPr>
          <p:cNvPr id="60" name="Gerade Verbindung mit Pfeil 59">
            <a:extLst>
              <a:ext uri="{FF2B5EF4-FFF2-40B4-BE49-F238E27FC236}">
                <a16:creationId xmlns:a16="http://schemas.microsoft.com/office/drawing/2014/main" id="{331243AA-6E8F-4528-8B82-E60F2B6E08C4}"/>
              </a:ext>
            </a:extLst>
          </p:cNvPr>
          <p:cNvCxnSpPr>
            <a:cxnSpLocks/>
            <a:stCxn id="33" idx="2"/>
            <a:endCxn id="35" idx="0"/>
          </p:cNvCxnSpPr>
          <p:nvPr/>
        </p:nvCxnSpPr>
        <p:spPr>
          <a:xfrm flipH="1">
            <a:off x="36963910" y="10674078"/>
            <a:ext cx="1" cy="686572"/>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77" name="Verzweigung 76">
            <a:extLst>
              <a:ext uri="{FF2B5EF4-FFF2-40B4-BE49-F238E27FC236}">
                <a16:creationId xmlns:a16="http://schemas.microsoft.com/office/drawing/2014/main" id="{41D328A3-8DE3-CB46-A8F5-CA78CDC5211B}"/>
              </a:ext>
            </a:extLst>
          </p:cNvPr>
          <p:cNvSpPr/>
          <p:nvPr/>
        </p:nvSpPr>
        <p:spPr>
          <a:xfrm>
            <a:off x="259837" y="3731555"/>
            <a:ext cx="10282651" cy="778286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2.1: Is the substance readily biodegradable?</a:t>
            </a:r>
          </a:p>
          <a:p>
            <a:endParaRPr lang="en-GB" dirty="0"/>
          </a:p>
          <a:p>
            <a:r>
              <a:rPr lang="en-GB" dirty="0"/>
              <a:t>E: Besides the mechanical cleaning, the biological treatment stage is an essential part in treating waste water. Many substances can be degraded by microbial activity and this may be enhanced in WWT by adaptation. Biodegradability is a key parameter in finding target substances. The more a substance is persistent, the higher is the possibility that the substance could be released from a WWTP and persist in the environment. Biodegradation is a complex process and may not be described by a single </a:t>
            </a:r>
            <a:r>
              <a:rPr lang="en-GB" dirty="0" err="1"/>
              <a:t>physico</a:t>
            </a:r>
            <a:r>
              <a:rPr lang="en-GB" dirty="0"/>
              <a:t>-chemical parameter. In this scheme the parameter ready biodegradability is used to decide whether the substance needs to be examined more closely or whether it is seen as not target. </a:t>
            </a:r>
          </a:p>
          <a:p>
            <a:r>
              <a:rPr lang="en-GB" dirty="0"/>
              <a:t>The following parameter apply:</a:t>
            </a:r>
          </a:p>
          <a:p>
            <a:pPr marL="171450" indent="-171450">
              <a:buFont typeface="Arial" panose="020B0604020202020204" pitchFamily="34" charset="0"/>
              <a:buChar char="•"/>
            </a:pPr>
            <a:r>
              <a:rPr lang="en-GB" dirty="0"/>
              <a:t>Ready biodegradability (mineralisation of test item), test guideline OECD 301 a-f, OECD 310. A substance is readily biodegradable, if ≥ 60 % O</a:t>
            </a:r>
            <a:r>
              <a:rPr lang="en-GB" baseline="-25000" dirty="0"/>
              <a:t>2</a:t>
            </a:r>
            <a:r>
              <a:rPr lang="en-GB" dirty="0"/>
              <a:t> depletion or CO</a:t>
            </a:r>
            <a:r>
              <a:rPr lang="en-GB" baseline="-25000" dirty="0"/>
              <a:t>2</a:t>
            </a:r>
            <a:r>
              <a:rPr lang="en-GB" dirty="0"/>
              <a:t> development (pass level) is achieved an the 10-days-window is fulfilled. </a:t>
            </a:r>
          </a:p>
          <a:p>
            <a:r>
              <a:rPr lang="en-GB" dirty="0"/>
              <a:t>According to the test result, ready biodegradability is a yes/no decision and more a “classification” than a statement about the degradation behaviour. If the test criteria are narrowly missed, it is not possible to conclude on a “possible” or “inherent” degradability.</a:t>
            </a:r>
          </a:p>
          <a:p>
            <a:r>
              <a:rPr lang="en-GB" dirty="0"/>
              <a:t>Any other biodegradability classification (e.g. inherently biodegradable, partly or non-biodegradable, degradation half-life dt</a:t>
            </a:r>
            <a:r>
              <a:rPr lang="en-GB" baseline="-25000" dirty="0"/>
              <a:t>50</a:t>
            </a:r>
            <a:r>
              <a:rPr lang="en-GB" dirty="0"/>
              <a:t> (disappearance of 50% of the test item in 40 days in surface water) requires expert judgement for interpretation. </a:t>
            </a:r>
          </a:p>
        </p:txBody>
      </p:sp>
      <p:sp>
        <p:nvSpPr>
          <p:cNvPr id="81" name="Verbindungsstelle 80">
            <a:extLst>
              <a:ext uri="{FF2B5EF4-FFF2-40B4-BE49-F238E27FC236}">
                <a16:creationId xmlns:a16="http://schemas.microsoft.com/office/drawing/2014/main" id="{D7031DF7-1CEA-C04F-A277-BEB8C1458DCA}"/>
              </a:ext>
            </a:extLst>
          </p:cNvPr>
          <p:cNvSpPr/>
          <p:nvPr/>
        </p:nvSpPr>
        <p:spPr>
          <a:xfrm>
            <a:off x="29796376" y="4919364"/>
            <a:ext cx="2988000" cy="2304000"/>
          </a:xfrm>
          <a:prstGeom prst="flowChartConnector">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Elimination from waste water stream by degradation /  biological treatment.</a:t>
            </a:r>
          </a:p>
          <a:p>
            <a:pPr algn="ctr"/>
            <a:r>
              <a:rPr lang="en-GB" dirty="0">
                <a:solidFill>
                  <a:schemeClr val="tx1"/>
                </a:solidFill>
              </a:rPr>
              <a:t>Make sure that your WWTP has biological treatment and depletion rate is reached in the WWTP, e.g. by using adapted micro-organisms.</a:t>
            </a:r>
          </a:p>
          <a:p>
            <a:pPr algn="ctr"/>
            <a:endParaRPr lang="en-GB" dirty="0">
              <a:solidFill>
                <a:schemeClr val="tx1"/>
              </a:solidFill>
            </a:endParaRPr>
          </a:p>
          <a:p>
            <a:pPr algn="ctr"/>
            <a:r>
              <a:rPr lang="en-GB" dirty="0">
                <a:solidFill>
                  <a:schemeClr val="tx1"/>
                </a:solidFill>
              </a:rPr>
              <a:t>End of process block 2.</a:t>
            </a:r>
          </a:p>
        </p:txBody>
      </p:sp>
      <p:sp>
        <p:nvSpPr>
          <p:cNvPr id="82" name="Abgerundetes Rechteck 81">
            <a:extLst>
              <a:ext uri="{FF2B5EF4-FFF2-40B4-BE49-F238E27FC236}">
                <a16:creationId xmlns:a16="http://schemas.microsoft.com/office/drawing/2014/main" id="{EA7918CB-8A38-9346-9233-A01C930F000B}"/>
              </a:ext>
            </a:extLst>
          </p:cNvPr>
          <p:cNvSpPr/>
          <p:nvPr/>
        </p:nvSpPr>
        <p:spPr>
          <a:xfrm>
            <a:off x="27046482" y="4902815"/>
            <a:ext cx="2520000" cy="234000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readily biodegradable, not toxic for environment, (does not lead to PEC/PNEC &gt; 1 in WWT? effluent, although the substance might be used in different products / mixtures or processes, the COD is &lt; 150 mg/L at WWTP effluent and the substance is not found in monitoring). </a:t>
            </a:r>
          </a:p>
          <a:p>
            <a:endParaRPr lang="en-GB" dirty="0">
              <a:solidFill>
                <a:schemeClr val="tx1"/>
              </a:solidFill>
            </a:endParaRPr>
          </a:p>
          <a:p>
            <a:r>
              <a:rPr lang="en-GB" dirty="0">
                <a:solidFill>
                  <a:schemeClr val="tx1"/>
                </a:solidFill>
              </a:rPr>
              <a:t>The substance seems not to be a target substance. </a:t>
            </a:r>
          </a:p>
        </p:txBody>
      </p:sp>
      <p:sp>
        <p:nvSpPr>
          <p:cNvPr id="84" name="Abgerundetes Rechteck 83">
            <a:extLst>
              <a:ext uri="{FF2B5EF4-FFF2-40B4-BE49-F238E27FC236}">
                <a16:creationId xmlns:a16="http://schemas.microsoft.com/office/drawing/2014/main" id="{FE0C4878-40EC-7B49-9FF5-53CB5A687F61}"/>
              </a:ext>
            </a:extLst>
          </p:cNvPr>
          <p:cNvSpPr/>
          <p:nvPr/>
        </p:nvSpPr>
        <p:spPr>
          <a:xfrm>
            <a:off x="4230601" y="28088760"/>
            <a:ext cx="2335290" cy="150989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The substance is not readily biodegradable.</a:t>
            </a:r>
          </a:p>
        </p:txBody>
      </p:sp>
      <p:cxnSp>
        <p:nvCxnSpPr>
          <p:cNvPr id="94" name="Gerade Verbindung mit Pfeil 93">
            <a:extLst>
              <a:ext uri="{FF2B5EF4-FFF2-40B4-BE49-F238E27FC236}">
                <a16:creationId xmlns:a16="http://schemas.microsoft.com/office/drawing/2014/main" id="{D2FCC9FC-9DB3-4BCD-A410-B5A73CD927FF}"/>
              </a:ext>
            </a:extLst>
          </p:cNvPr>
          <p:cNvCxnSpPr>
            <a:cxnSpLocks/>
            <a:stCxn id="77" idx="2"/>
            <a:endCxn id="84" idx="0"/>
          </p:cNvCxnSpPr>
          <p:nvPr/>
        </p:nvCxnSpPr>
        <p:spPr>
          <a:xfrm flipH="1">
            <a:off x="5398246" y="11514424"/>
            <a:ext cx="2917" cy="16574336"/>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a:extLst>
              <a:ext uri="{FF2B5EF4-FFF2-40B4-BE49-F238E27FC236}">
                <a16:creationId xmlns:a16="http://schemas.microsoft.com/office/drawing/2014/main" id="{38934DD5-C0E3-416A-88A4-F6EE42FFB864}"/>
              </a:ext>
            </a:extLst>
          </p:cNvPr>
          <p:cNvCxnSpPr>
            <a:cxnSpLocks/>
            <a:stCxn id="101" idx="3"/>
            <a:endCxn id="382" idx="1"/>
          </p:cNvCxnSpPr>
          <p:nvPr/>
        </p:nvCxnSpPr>
        <p:spPr>
          <a:xfrm>
            <a:off x="23156283" y="6066877"/>
            <a:ext cx="332752" cy="5182"/>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99" name="Gerade Verbindung mit Pfeil 98">
            <a:extLst>
              <a:ext uri="{FF2B5EF4-FFF2-40B4-BE49-F238E27FC236}">
                <a16:creationId xmlns:a16="http://schemas.microsoft.com/office/drawing/2014/main" id="{83210140-5C03-4878-9B24-786995C94218}"/>
              </a:ext>
            </a:extLst>
          </p:cNvPr>
          <p:cNvCxnSpPr>
            <a:cxnSpLocks/>
            <a:stCxn id="82" idx="3"/>
            <a:endCxn id="81" idx="2"/>
          </p:cNvCxnSpPr>
          <p:nvPr/>
        </p:nvCxnSpPr>
        <p:spPr>
          <a:xfrm flipV="1">
            <a:off x="29566482" y="6071364"/>
            <a:ext cx="229894" cy="1451"/>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101" name="Verzweigung 100">
            <a:extLst>
              <a:ext uri="{FF2B5EF4-FFF2-40B4-BE49-F238E27FC236}">
                <a16:creationId xmlns:a16="http://schemas.microsoft.com/office/drawing/2014/main" id="{16FC12D4-8837-4C1D-9633-1962655B64E8}"/>
              </a:ext>
            </a:extLst>
          </p:cNvPr>
          <p:cNvSpPr/>
          <p:nvPr/>
        </p:nvSpPr>
        <p:spPr>
          <a:xfrm>
            <a:off x="20276283" y="4649617"/>
            <a:ext cx="2880000" cy="283452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2.4: (TWG skip his decision). The COD related to the amount of substance to be released into the environment is &lt; 150 mg/L at WWTP effluent?</a:t>
            </a:r>
          </a:p>
        </p:txBody>
      </p:sp>
      <p:cxnSp>
        <p:nvCxnSpPr>
          <p:cNvPr id="102" name="Gerade Verbindung mit Pfeil 101">
            <a:extLst>
              <a:ext uri="{FF2B5EF4-FFF2-40B4-BE49-F238E27FC236}">
                <a16:creationId xmlns:a16="http://schemas.microsoft.com/office/drawing/2014/main" id="{4FA9E14F-3AB8-403D-B998-19FA61AB6CFC}"/>
              </a:ext>
            </a:extLst>
          </p:cNvPr>
          <p:cNvCxnSpPr>
            <a:cxnSpLocks/>
            <a:stCxn id="100" idx="3"/>
            <a:endCxn id="101" idx="1"/>
          </p:cNvCxnSpPr>
          <p:nvPr/>
        </p:nvCxnSpPr>
        <p:spPr>
          <a:xfrm>
            <a:off x="20006685" y="6064652"/>
            <a:ext cx="269598" cy="2225"/>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198" name="Abgerundetes Rechteck 197">
            <a:extLst>
              <a:ext uri="{FF2B5EF4-FFF2-40B4-BE49-F238E27FC236}">
                <a16:creationId xmlns:a16="http://schemas.microsoft.com/office/drawing/2014/main" id="{47153766-96C2-2E47-898B-A9B19F372BE9}"/>
              </a:ext>
            </a:extLst>
          </p:cNvPr>
          <p:cNvSpPr/>
          <p:nvPr/>
        </p:nvSpPr>
        <p:spPr>
          <a:xfrm>
            <a:off x="21556381" y="27833137"/>
            <a:ext cx="9451347" cy="2360866"/>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GB" dirty="0">
                <a:solidFill>
                  <a:schemeClr val="bg1"/>
                </a:solidFill>
              </a:rPr>
              <a:t>Intermediate result:</a:t>
            </a:r>
          </a:p>
          <a:p>
            <a:pPr algn="just"/>
            <a:r>
              <a:rPr lang="en-GB" dirty="0">
                <a:solidFill>
                  <a:schemeClr val="bg1"/>
                </a:solidFill>
              </a:rPr>
              <a:t>The substance is a target substance for release to water, as it has the potential to be released to the environment.</a:t>
            </a:r>
          </a:p>
          <a:p>
            <a:pPr algn="just"/>
            <a:r>
              <a:rPr lang="en-GB" dirty="0">
                <a:solidFill>
                  <a:schemeClr val="bg1"/>
                </a:solidFill>
              </a:rPr>
              <a:t>E: </a:t>
            </a:r>
            <a:r>
              <a:rPr lang="en-US" dirty="0"/>
              <a:t>This group of substances has properties that give rise to concern besides the criteria for identification as “hazardous” e. g. according to CLP and should be used with caution. Once released to the environment they can pose a risk to the environment or human health even without having any yet identified adverse effects on the environment or on human health via the environment.</a:t>
            </a:r>
            <a:r>
              <a:rPr lang="en-GB" dirty="0">
                <a:solidFill>
                  <a:schemeClr val="bg1"/>
                </a:solidFill>
              </a:rPr>
              <a:t> </a:t>
            </a:r>
          </a:p>
          <a:p>
            <a:pPr algn="just"/>
            <a:endParaRPr lang="en-GB" dirty="0">
              <a:solidFill>
                <a:schemeClr val="bg1"/>
              </a:solidFill>
            </a:endParaRPr>
          </a:p>
          <a:p>
            <a:pPr algn="just"/>
            <a:r>
              <a:rPr lang="en-GB" dirty="0">
                <a:solidFill>
                  <a:schemeClr val="bg1"/>
                </a:solidFill>
              </a:rPr>
              <a:t>Further measures are necessary: </a:t>
            </a:r>
          </a:p>
          <a:p>
            <a:pPr marL="171450" indent="-171450" algn="just">
              <a:buFont typeface="Arial" panose="020B0604020202020204" pitchFamily="34" charset="0"/>
              <a:buChar char="•"/>
            </a:pPr>
            <a:r>
              <a:rPr lang="en-GB" dirty="0">
                <a:solidFill>
                  <a:schemeClr val="bg1"/>
                </a:solidFill>
              </a:rPr>
              <a:t>For operators: substitution, release minimisation up to prevention of emission, safe handling, check if substance belongs to substance group of concern, e.g. PFAS, check information on ECHA website for assessment of chemicals universe</a:t>
            </a:r>
          </a:p>
          <a:p>
            <a:pPr marL="171450" indent="-171450" algn="just">
              <a:buFont typeface="Arial" panose="020B0604020202020204" pitchFamily="34" charset="0"/>
              <a:buChar char="•"/>
            </a:pPr>
            <a:r>
              <a:rPr lang="en-GB" dirty="0">
                <a:solidFill>
                  <a:schemeClr val="bg1"/>
                </a:solidFill>
              </a:rPr>
              <a:t>For branch associations: give advice to installation operators, conduct research for substitution, …</a:t>
            </a:r>
          </a:p>
          <a:p>
            <a:pPr marL="171450" indent="-171450" algn="just">
              <a:buFont typeface="Arial" panose="020B0604020202020204" pitchFamily="34" charset="0"/>
              <a:buChar char="•"/>
            </a:pPr>
            <a:r>
              <a:rPr lang="en-GB" dirty="0">
                <a:solidFill>
                  <a:schemeClr val="bg1"/>
                </a:solidFill>
              </a:rPr>
              <a:t>For TWG: derive BATs for BREFs, make sure that actual state of knowledge is reflected in BREFs at any time</a:t>
            </a:r>
          </a:p>
        </p:txBody>
      </p:sp>
      <p:sp>
        <p:nvSpPr>
          <p:cNvPr id="247" name="Verzweigung 246">
            <a:extLst>
              <a:ext uri="{FF2B5EF4-FFF2-40B4-BE49-F238E27FC236}">
                <a16:creationId xmlns:a16="http://schemas.microsoft.com/office/drawing/2014/main" id="{031E70ED-BD2E-E44C-B658-DF0FF641271F}"/>
              </a:ext>
            </a:extLst>
          </p:cNvPr>
          <p:cNvSpPr/>
          <p:nvPr/>
        </p:nvSpPr>
        <p:spPr>
          <a:xfrm>
            <a:off x="8096936" y="12766706"/>
            <a:ext cx="6948000" cy="78784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2.6: Does the substance adsorb to particles, suspended matter or sludge? </a:t>
            </a:r>
          </a:p>
          <a:p>
            <a:endParaRPr lang="en-GB" dirty="0"/>
          </a:p>
          <a:p>
            <a:r>
              <a:rPr lang="en-GB" dirty="0"/>
              <a:t>E: The substance is regarded as </a:t>
            </a:r>
            <a:r>
              <a:rPr lang="en-GB" dirty="0" err="1"/>
              <a:t>absorbtiv</a:t>
            </a:r>
            <a:r>
              <a:rPr lang="en-GB" dirty="0"/>
              <a:t> (the substance is not mobile) if the following parameter are met. In this case the decision is to be answered with yes: </a:t>
            </a:r>
          </a:p>
          <a:p>
            <a:pPr marL="171450" indent="-171450">
              <a:buFont typeface="Arial" panose="020B0604020202020204" pitchFamily="34" charset="0"/>
              <a:buChar char="•"/>
            </a:pPr>
            <a:r>
              <a:rPr lang="en-GB" dirty="0" err="1"/>
              <a:t>Adsorptivity</a:t>
            </a:r>
            <a:r>
              <a:rPr lang="en-GB" dirty="0"/>
              <a:t> log </a:t>
            </a:r>
            <a:r>
              <a:rPr lang="en-GB" dirty="0" err="1"/>
              <a:t>K</a:t>
            </a:r>
            <a:r>
              <a:rPr lang="en-GB" baseline="-25000" dirty="0" err="1"/>
              <a:t>oc</a:t>
            </a:r>
            <a:r>
              <a:rPr lang="en-GB" dirty="0"/>
              <a:t> ≤ 4 (L/kg or dimensionless), test guideline OECD 106 or OECD 121 (HPLC-method) or calculation from log </a:t>
            </a:r>
            <a:r>
              <a:rPr lang="en-GB" dirty="0" err="1"/>
              <a:t>K</a:t>
            </a:r>
            <a:r>
              <a:rPr lang="en-GB" baseline="-25000" dirty="0" err="1"/>
              <a:t>ow</a:t>
            </a:r>
            <a:r>
              <a:rPr lang="en-GB" dirty="0"/>
              <a:t>. The organic carbon / water partition coefficient may only be measured or calculated for non-ionisable organic chemicals. </a:t>
            </a:r>
          </a:p>
          <a:p>
            <a:pPr marL="171450" indent="-171450">
              <a:buFont typeface="Arial" panose="020B0604020202020204" pitchFamily="34" charset="0"/>
              <a:buChar char="•"/>
            </a:pPr>
            <a:r>
              <a:rPr lang="en-GB" dirty="0"/>
              <a:t>Octanol-water distribution ratio log D</a:t>
            </a:r>
            <a:r>
              <a:rPr lang="en-GB" baseline="-25000" dirty="0"/>
              <a:t>ow</a:t>
            </a:r>
            <a:r>
              <a:rPr lang="en-GB" dirty="0"/>
              <a:t> ≤ 4 (dimensionless, calculation from log </a:t>
            </a:r>
            <a:r>
              <a:rPr lang="en-GB" dirty="0" err="1"/>
              <a:t>K</a:t>
            </a:r>
            <a:r>
              <a:rPr lang="en-GB" baseline="-25000" dirty="0" err="1"/>
              <a:t>ow</a:t>
            </a:r>
            <a:r>
              <a:rPr lang="en-GB" dirty="0"/>
              <a:t> and </a:t>
            </a:r>
            <a:r>
              <a:rPr lang="en-GB" dirty="0" err="1"/>
              <a:t>pK</a:t>
            </a:r>
            <a:r>
              <a:rPr lang="en-GB" baseline="-25000" dirty="0" err="1"/>
              <a:t>a</a:t>
            </a:r>
            <a:r>
              <a:rPr lang="en-GB" dirty="0"/>
              <a:t>). The octanol-water distribution ratio (D</a:t>
            </a:r>
            <a:r>
              <a:rPr lang="en-GB" baseline="-25000" dirty="0"/>
              <a:t>ow</a:t>
            </a:r>
            <a:r>
              <a:rPr lang="en-GB" dirty="0"/>
              <a:t>) is a measure of </a:t>
            </a:r>
            <a:r>
              <a:rPr lang="en-GB" dirty="0" err="1"/>
              <a:t>K</a:t>
            </a:r>
            <a:r>
              <a:rPr lang="en-GB" baseline="-25000" dirty="0" err="1"/>
              <a:t>ow</a:t>
            </a:r>
            <a:r>
              <a:rPr lang="en-GB" dirty="0"/>
              <a:t> that accounts for the pH dependency of an ionisable organic chemical, and is a measure of the distribution of dissociated and non-dissociated species in octanol and water as a function of pH  (ECETOC Technical Report 123 (2014) – Environmental risk assessment of ionisable </a:t>
            </a:r>
            <a:r>
              <a:rPr lang="en-GB" dirty="0">
                <a:solidFill>
                  <a:schemeClr val="bg1"/>
                </a:solidFill>
              </a:rPr>
              <a:t>compounds (</a:t>
            </a:r>
            <a:r>
              <a:rPr lang="en-GB" u="sng" dirty="0">
                <a:solidFill>
                  <a:schemeClr val="bg1"/>
                </a:solidFill>
                <a:hlinkClick r:id="rId3">
                  <a:extLst>
                    <a:ext uri="{A12FA001-AC4F-418D-AE19-62706E023703}">
                      <ahyp:hlinkClr xmlns:ahyp="http://schemas.microsoft.com/office/drawing/2018/hyperlinkcolor" val="tx"/>
                    </a:ext>
                  </a:extLst>
                </a:hlinkClick>
              </a:rPr>
              <a:t>https://www.ecetoc.org/publication/tr-123-environmental-risk-assessment-of-ionisable-compounds/</a:t>
            </a:r>
            <a:r>
              <a:rPr lang="en-GB" dirty="0">
                <a:solidFill>
                  <a:schemeClr val="bg1"/>
                </a:solidFill>
              </a:rPr>
              <a:t>), Section “Partition coefficient (K</a:t>
            </a:r>
            <a:r>
              <a:rPr lang="en-GB" baseline="-25000" dirty="0">
                <a:solidFill>
                  <a:schemeClr val="bg1"/>
                </a:solidFill>
              </a:rPr>
              <a:t>OW</a:t>
            </a:r>
            <a:r>
              <a:rPr lang="en-GB" dirty="0">
                <a:solidFill>
                  <a:schemeClr val="bg1"/>
                </a:solidFill>
              </a:rPr>
              <a:t>) and distribution ratio (D</a:t>
            </a:r>
            <a:r>
              <a:rPr lang="en-GB" baseline="-25000" dirty="0">
                <a:solidFill>
                  <a:schemeClr val="bg1"/>
                </a:solidFill>
              </a:rPr>
              <a:t>OW</a:t>
            </a:r>
            <a:r>
              <a:rPr lang="en-GB" dirty="0">
                <a:solidFill>
                  <a:schemeClr val="bg1"/>
                </a:solidFill>
              </a:rPr>
              <a:t>)”</a:t>
            </a:r>
          </a:p>
        </p:txBody>
      </p:sp>
      <p:sp>
        <p:nvSpPr>
          <p:cNvPr id="248" name="Verzweigung 247">
            <a:extLst>
              <a:ext uri="{FF2B5EF4-FFF2-40B4-BE49-F238E27FC236}">
                <a16:creationId xmlns:a16="http://schemas.microsoft.com/office/drawing/2014/main" id="{A5BFD9CB-70DC-6342-9974-A181A7EB1E96}"/>
              </a:ext>
            </a:extLst>
          </p:cNvPr>
          <p:cNvSpPr/>
          <p:nvPr/>
        </p:nvSpPr>
        <p:spPr>
          <a:xfrm>
            <a:off x="21312316" y="13695322"/>
            <a:ext cx="3412448" cy="253725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2.8: Could a release of the substance be prevented by safe sludge processing?</a:t>
            </a:r>
          </a:p>
          <a:p>
            <a:r>
              <a:rPr lang="en-GB" dirty="0"/>
              <a:t>E: enrichment in sludge and sludge sedimentation followed by safe sludge treatment, e.g. incineration</a:t>
            </a:r>
          </a:p>
        </p:txBody>
      </p:sp>
      <p:sp>
        <p:nvSpPr>
          <p:cNvPr id="249" name="Abgerundetes Rechteck 248">
            <a:extLst>
              <a:ext uri="{FF2B5EF4-FFF2-40B4-BE49-F238E27FC236}">
                <a16:creationId xmlns:a16="http://schemas.microsoft.com/office/drawing/2014/main" id="{B3000CE4-406C-AF46-A944-7744982DEABC}"/>
              </a:ext>
            </a:extLst>
          </p:cNvPr>
          <p:cNvSpPr/>
          <p:nvPr/>
        </p:nvSpPr>
        <p:spPr>
          <a:xfrm>
            <a:off x="29453489" y="13991659"/>
            <a:ext cx="2520000" cy="1953291"/>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not readily biodegradable, absorbs to particles, suspended matter or sludge, but is not released via sludge to the environment, is not </a:t>
            </a:r>
            <a:r>
              <a:rPr lang="en-GB" dirty="0" err="1">
                <a:solidFill>
                  <a:schemeClr val="tx1"/>
                </a:solidFill>
              </a:rPr>
              <a:t>bioaccumulative</a:t>
            </a:r>
            <a:r>
              <a:rPr lang="en-GB" dirty="0">
                <a:solidFill>
                  <a:schemeClr val="tx1"/>
                </a:solidFill>
              </a:rPr>
              <a:t>, thus not  a PBT-substance and the substance is not found in monitoring. </a:t>
            </a:r>
          </a:p>
          <a:p>
            <a:endParaRPr lang="en-GB" dirty="0">
              <a:solidFill>
                <a:schemeClr val="tx1"/>
              </a:solidFill>
            </a:endParaRPr>
          </a:p>
          <a:p>
            <a:r>
              <a:rPr lang="en-GB" dirty="0">
                <a:solidFill>
                  <a:schemeClr val="tx1"/>
                </a:solidFill>
              </a:rPr>
              <a:t>The substance seems not to be a target substance. </a:t>
            </a:r>
          </a:p>
        </p:txBody>
      </p:sp>
      <p:sp>
        <p:nvSpPr>
          <p:cNvPr id="250" name="Verbindungsstelle 249">
            <a:extLst>
              <a:ext uri="{FF2B5EF4-FFF2-40B4-BE49-F238E27FC236}">
                <a16:creationId xmlns:a16="http://schemas.microsoft.com/office/drawing/2014/main" id="{9E80A3DA-257C-5544-8FDC-8DB23C798827}"/>
              </a:ext>
            </a:extLst>
          </p:cNvPr>
          <p:cNvSpPr/>
          <p:nvPr/>
        </p:nvSpPr>
        <p:spPr>
          <a:xfrm>
            <a:off x="29638202" y="19841849"/>
            <a:ext cx="2160000" cy="900000"/>
          </a:xfrm>
          <a:prstGeom prst="flowChartConnector">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End of process block 2</a:t>
            </a:r>
          </a:p>
        </p:txBody>
      </p:sp>
      <p:sp>
        <p:nvSpPr>
          <p:cNvPr id="251" name="Abgerundetes Rechteck 250">
            <a:extLst>
              <a:ext uri="{FF2B5EF4-FFF2-40B4-BE49-F238E27FC236}">
                <a16:creationId xmlns:a16="http://schemas.microsoft.com/office/drawing/2014/main" id="{3AE28DC9-EF6F-384A-8289-6277E2580DA6}"/>
              </a:ext>
            </a:extLst>
          </p:cNvPr>
          <p:cNvSpPr/>
          <p:nvPr/>
        </p:nvSpPr>
        <p:spPr>
          <a:xfrm>
            <a:off x="21348255" y="17258390"/>
            <a:ext cx="3340569" cy="829579"/>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not readily biodegradable, is not </a:t>
            </a:r>
            <a:r>
              <a:rPr lang="en-GB" dirty="0" err="1">
                <a:solidFill>
                  <a:schemeClr val="tx1"/>
                </a:solidFill>
              </a:rPr>
              <a:t>bioaccumulative</a:t>
            </a:r>
            <a:r>
              <a:rPr lang="en-GB" dirty="0">
                <a:solidFill>
                  <a:schemeClr val="tx1"/>
                </a:solidFill>
              </a:rPr>
              <a:t>, thus is not a PBT-substance, but has a potential to be released via sludge to the environment as it absorbs to particles, suspended matter, or sludge. </a:t>
            </a:r>
          </a:p>
        </p:txBody>
      </p:sp>
      <p:sp>
        <p:nvSpPr>
          <p:cNvPr id="252" name="Verbindungsstelle 251">
            <a:extLst>
              <a:ext uri="{FF2B5EF4-FFF2-40B4-BE49-F238E27FC236}">
                <a16:creationId xmlns:a16="http://schemas.microsoft.com/office/drawing/2014/main" id="{7DAC8BA0-3390-B044-86A9-305243F0D66F}"/>
              </a:ext>
            </a:extLst>
          </p:cNvPr>
          <p:cNvSpPr>
            <a:spLocks/>
          </p:cNvSpPr>
          <p:nvPr/>
        </p:nvSpPr>
        <p:spPr>
          <a:xfrm>
            <a:off x="21141022" y="18394319"/>
            <a:ext cx="3780000" cy="3960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Assess if the substance is toxic for the environment or humans via the environment. </a:t>
            </a:r>
          </a:p>
          <a:p>
            <a:pPr algn="ctr"/>
            <a:endParaRPr lang="en-GB" dirty="0">
              <a:solidFill>
                <a:schemeClr val="bg1"/>
              </a:solidFill>
            </a:endParaRPr>
          </a:p>
          <a:p>
            <a:pPr algn="ctr"/>
            <a:r>
              <a:rPr lang="en-GB" dirty="0">
                <a:solidFill>
                  <a:schemeClr val="bg1"/>
                </a:solidFill>
              </a:rPr>
              <a:t>Derive appropriate measures for release minimisation via sludge, e. g. check whether a reduction in the amount used is possible so that fewer substance gets into the sewage and thus sludge.</a:t>
            </a:r>
          </a:p>
          <a:p>
            <a:pPr algn="ctr"/>
            <a:endParaRPr lang="en-GB" dirty="0">
              <a:solidFill>
                <a:schemeClr val="bg1"/>
              </a:solidFill>
            </a:endParaRPr>
          </a:p>
          <a:p>
            <a:pPr algn="ctr"/>
            <a:r>
              <a:rPr lang="en-GB" dirty="0">
                <a:solidFill>
                  <a:schemeClr val="bg1"/>
                </a:solidFill>
              </a:rPr>
              <a:t>Make sure that the amount of substance entering the environment via sludge does not lead to PEC/PNEC &gt; 1. Take into account that the substance might be used in different products / mixtures or processes.</a:t>
            </a:r>
          </a:p>
          <a:p>
            <a:pPr algn="ctr"/>
            <a:endParaRPr lang="en-GB" dirty="0">
              <a:solidFill>
                <a:schemeClr val="bg1"/>
              </a:solidFill>
            </a:endParaRPr>
          </a:p>
          <a:p>
            <a:pPr algn="ctr"/>
            <a:r>
              <a:rPr lang="en-GB" dirty="0">
                <a:solidFill>
                  <a:schemeClr val="bg1"/>
                </a:solidFill>
              </a:rPr>
              <a:t>Process not developed yet as out of scope HAZBREF</a:t>
            </a:r>
          </a:p>
        </p:txBody>
      </p:sp>
      <p:sp>
        <p:nvSpPr>
          <p:cNvPr id="253" name="Verzweigung 252">
            <a:extLst>
              <a:ext uri="{FF2B5EF4-FFF2-40B4-BE49-F238E27FC236}">
                <a16:creationId xmlns:a16="http://schemas.microsoft.com/office/drawing/2014/main" id="{AE197F3E-9DA6-E245-B31B-BFDCAD0E06F6}"/>
              </a:ext>
            </a:extLst>
          </p:cNvPr>
          <p:cNvSpPr/>
          <p:nvPr/>
        </p:nvSpPr>
        <p:spPr>
          <a:xfrm>
            <a:off x="8007137" y="21140829"/>
            <a:ext cx="7065568" cy="770287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2.10: Could a release of the substance with water be prevented by devices already installed ?</a:t>
            </a:r>
          </a:p>
          <a:p>
            <a:r>
              <a:rPr lang="en-GB" dirty="0"/>
              <a:t>E: </a:t>
            </a:r>
            <a:r>
              <a:rPr lang="en-US" dirty="0"/>
              <a:t>End-of-pipe measures contribute to the elimination of substances from wastewater. Whether the </a:t>
            </a:r>
            <a:r>
              <a:rPr lang="en-US" dirty="0" err="1"/>
              <a:t>the</a:t>
            </a:r>
            <a:r>
              <a:rPr lang="en-US" dirty="0"/>
              <a:t> end-of-pipe-measures applied at the WWTP you release to are suitable for the </a:t>
            </a:r>
            <a:r>
              <a:rPr lang="en-US" dirty="0" err="1"/>
              <a:t>eleminiation</a:t>
            </a:r>
            <a:r>
              <a:rPr lang="en-US" dirty="0"/>
              <a:t> of a not readily biodegradable and at the same time mobile substance is examined at this point of the interactive scheme. From the multitude of possible processes in a WWTP the following measures are listed as examples. In the analyses it is irrelevant whether it is your own WWTP or a third-party facility.</a:t>
            </a:r>
            <a:endParaRPr lang="de-DE" dirty="0"/>
          </a:p>
          <a:p>
            <a:r>
              <a:rPr lang="en-GB" dirty="0"/>
              <a:t>Not exhaustive list:</a:t>
            </a:r>
          </a:p>
          <a:p>
            <a:pPr marL="171450" indent="-171450">
              <a:buFont typeface="Arial" panose="020B0604020202020204" pitchFamily="34" charset="0"/>
              <a:buChar char="•"/>
            </a:pPr>
            <a:r>
              <a:rPr lang="en-GB" dirty="0"/>
              <a:t>Does the substance form an emulsion? Could the emulsion be dissipated completely, e.g. by using a fat separator?</a:t>
            </a:r>
          </a:p>
          <a:p>
            <a:pPr marL="171450" indent="-171450">
              <a:buFont typeface="Arial" panose="020B0604020202020204" pitchFamily="34" charset="0"/>
              <a:buChar char="•"/>
            </a:pPr>
            <a:r>
              <a:rPr lang="en-GB" dirty="0"/>
              <a:t>Is the substance liquid and forms layers in waste water?</a:t>
            </a:r>
          </a:p>
          <a:p>
            <a:pPr marL="171450" indent="-171450">
              <a:buFont typeface="Arial" panose="020B0604020202020204" pitchFamily="34" charset="0"/>
              <a:buChar char="•"/>
            </a:pPr>
            <a:r>
              <a:rPr lang="en-GB" dirty="0"/>
              <a:t>Does the substance float due to density lower than water? Could the substance be removed from water surface by devices already installed?</a:t>
            </a:r>
          </a:p>
          <a:p>
            <a:pPr marL="171450" indent="-171450">
              <a:buFont typeface="Arial" panose="020B0604020202020204" pitchFamily="34" charset="0"/>
              <a:buChar char="•"/>
            </a:pPr>
            <a:r>
              <a:rPr lang="en-GB" dirty="0"/>
              <a:t>Could the substance be degassed from water, e.g. by changing temperature and/ or air pressure?</a:t>
            </a:r>
          </a:p>
          <a:p>
            <a:pPr marL="171450" indent="-171450">
              <a:buFont typeface="Arial" panose="020B0604020202020204" pitchFamily="34" charset="0"/>
              <a:buChar char="•"/>
            </a:pPr>
            <a:r>
              <a:rPr lang="en-GB" dirty="0"/>
              <a:t>Could the substance be precipitated or flocculated?</a:t>
            </a:r>
          </a:p>
          <a:p>
            <a:pPr marL="171450" indent="-171450">
              <a:buFont typeface="Arial" panose="020B0604020202020204" pitchFamily="34" charset="0"/>
              <a:buChar char="•"/>
            </a:pPr>
            <a:r>
              <a:rPr lang="en-GB" dirty="0"/>
              <a:t>Could the substance be removed from water with additional devices e.g. active charcoal filter?</a:t>
            </a:r>
          </a:p>
          <a:p>
            <a:endParaRPr lang="en-GB" dirty="0"/>
          </a:p>
        </p:txBody>
      </p:sp>
      <p:sp>
        <p:nvSpPr>
          <p:cNvPr id="255" name="Abgerundetes Rechteck 254">
            <a:extLst>
              <a:ext uri="{FF2B5EF4-FFF2-40B4-BE49-F238E27FC236}">
                <a16:creationId xmlns:a16="http://schemas.microsoft.com/office/drawing/2014/main" id="{F4E5654C-F077-114D-9666-460C3D1DCEBE}"/>
              </a:ext>
            </a:extLst>
          </p:cNvPr>
          <p:cNvSpPr/>
          <p:nvPr/>
        </p:nvSpPr>
        <p:spPr>
          <a:xfrm>
            <a:off x="10337163" y="29135632"/>
            <a:ext cx="2400429" cy="985749"/>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The substance is not readily biodegradable and is mobile.</a:t>
            </a:r>
          </a:p>
        </p:txBody>
      </p:sp>
      <p:sp>
        <p:nvSpPr>
          <p:cNvPr id="256" name="Abgerundetes Rechteck 255">
            <a:extLst>
              <a:ext uri="{FF2B5EF4-FFF2-40B4-BE49-F238E27FC236}">
                <a16:creationId xmlns:a16="http://schemas.microsoft.com/office/drawing/2014/main" id="{E68489BC-B3DD-984A-81AC-0A7590562315}"/>
              </a:ext>
            </a:extLst>
          </p:cNvPr>
          <p:cNvSpPr/>
          <p:nvPr/>
        </p:nvSpPr>
        <p:spPr>
          <a:xfrm>
            <a:off x="20369797" y="24297682"/>
            <a:ext cx="2520000" cy="1391435"/>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not readily biodegradable and is mobile. But end-of-pipe measures can eliminate the substance from waste water stream. </a:t>
            </a:r>
          </a:p>
          <a:p>
            <a:endParaRPr lang="en-GB" dirty="0">
              <a:solidFill>
                <a:schemeClr val="tx1"/>
              </a:solidFill>
            </a:endParaRPr>
          </a:p>
          <a:p>
            <a:r>
              <a:rPr lang="en-GB" dirty="0">
                <a:solidFill>
                  <a:schemeClr val="tx1"/>
                </a:solidFill>
              </a:rPr>
              <a:t>he substance seems not to be a target substance. </a:t>
            </a:r>
          </a:p>
        </p:txBody>
      </p:sp>
      <p:cxnSp>
        <p:nvCxnSpPr>
          <p:cNvPr id="257" name="Gerade Verbindung mit Pfeil 256">
            <a:extLst>
              <a:ext uri="{FF2B5EF4-FFF2-40B4-BE49-F238E27FC236}">
                <a16:creationId xmlns:a16="http://schemas.microsoft.com/office/drawing/2014/main" id="{71F98350-3DE8-4CE1-BDE4-A2F316D57475}"/>
              </a:ext>
            </a:extLst>
          </p:cNvPr>
          <p:cNvCxnSpPr>
            <a:cxnSpLocks/>
            <a:stCxn id="253" idx="2"/>
            <a:endCxn id="255" idx="0"/>
          </p:cNvCxnSpPr>
          <p:nvPr/>
        </p:nvCxnSpPr>
        <p:spPr>
          <a:xfrm flipH="1">
            <a:off x="11537378" y="28843705"/>
            <a:ext cx="2543" cy="291927"/>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59" name="Gerade Verbindung mit Pfeil 258">
            <a:extLst>
              <a:ext uri="{FF2B5EF4-FFF2-40B4-BE49-F238E27FC236}">
                <a16:creationId xmlns:a16="http://schemas.microsoft.com/office/drawing/2014/main" id="{70023832-E0D8-4AD9-A9F4-6706A8849DE8}"/>
              </a:ext>
            </a:extLst>
          </p:cNvPr>
          <p:cNvCxnSpPr>
            <a:cxnSpLocks/>
            <a:stCxn id="247" idx="2"/>
            <a:endCxn id="253" idx="0"/>
          </p:cNvCxnSpPr>
          <p:nvPr/>
        </p:nvCxnSpPr>
        <p:spPr>
          <a:xfrm flipH="1">
            <a:off x="11539921" y="20645160"/>
            <a:ext cx="31015" cy="495669"/>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Gerade Verbindung mit Pfeil 260">
            <a:extLst>
              <a:ext uri="{FF2B5EF4-FFF2-40B4-BE49-F238E27FC236}">
                <a16:creationId xmlns:a16="http://schemas.microsoft.com/office/drawing/2014/main" id="{E71656DF-3FE7-4E0E-8034-36FF265A548C}"/>
              </a:ext>
            </a:extLst>
          </p:cNvPr>
          <p:cNvCxnSpPr>
            <a:cxnSpLocks/>
            <a:stCxn id="493" idx="3"/>
            <a:endCxn id="248" idx="1"/>
          </p:cNvCxnSpPr>
          <p:nvPr/>
        </p:nvCxnSpPr>
        <p:spPr>
          <a:xfrm>
            <a:off x="20908162" y="14961507"/>
            <a:ext cx="404154" cy="2441"/>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62" name="Gerade Verbindung mit Pfeil 261">
            <a:extLst>
              <a:ext uri="{FF2B5EF4-FFF2-40B4-BE49-F238E27FC236}">
                <a16:creationId xmlns:a16="http://schemas.microsoft.com/office/drawing/2014/main" id="{411E8FE9-C747-494E-8284-0C6B01CB0C49}"/>
              </a:ext>
            </a:extLst>
          </p:cNvPr>
          <p:cNvCxnSpPr>
            <a:cxnSpLocks/>
            <a:stCxn id="248" idx="3"/>
            <a:endCxn id="448" idx="1"/>
          </p:cNvCxnSpPr>
          <p:nvPr/>
        </p:nvCxnSpPr>
        <p:spPr>
          <a:xfrm>
            <a:off x="24724764" y="14963948"/>
            <a:ext cx="782138" cy="4694"/>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Gerade Verbindung mit Pfeil 263">
            <a:extLst>
              <a:ext uri="{FF2B5EF4-FFF2-40B4-BE49-F238E27FC236}">
                <a16:creationId xmlns:a16="http://schemas.microsoft.com/office/drawing/2014/main" id="{9A090506-C162-419F-BF3B-0656F8E0F1F2}"/>
              </a:ext>
            </a:extLst>
          </p:cNvPr>
          <p:cNvCxnSpPr>
            <a:cxnSpLocks/>
            <a:stCxn id="251" idx="2"/>
            <a:endCxn id="252" idx="0"/>
          </p:cNvCxnSpPr>
          <p:nvPr/>
        </p:nvCxnSpPr>
        <p:spPr>
          <a:xfrm>
            <a:off x="23018540" y="18087969"/>
            <a:ext cx="12482" cy="306350"/>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Gerade Verbindung mit Pfeil 264">
            <a:extLst>
              <a:ext uri="{FF2B5EF4-FFF2-40B4-BE49-F238E27FC236}">
                <a16:creationId xmlns:a16="http://schemas.microsoft.com/office/drawing/2014/main" id="{E217685E-6D36-4326-A2B8-0274BEF3F784}"/>
              </a:ext>
            </a:extLst>
          </p:cNvPr>
          <p:cNvCxnSpPr>
            <a:cxnSpLocks/>
            <a:stCxn id="249" idx="2"/>
            <a:endCxn id="250" idx="0"/>
          </p:cNvCxnSpPr>
          <p:nvPr/>
        </p:nvCxnSpPr>
        <p:spPr>
          <a:xfrm>
            <a:off x="30713489" y="15944950"/>
            <a:ext cx="4713" cy="3896899"/>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66" name="Gerade Verbindung mit Pfeil 265">
            <a:extLst>
              <a:ext uri="{FF2B5EF4-FFF2-40B4-BE49-F238E27FC236}">
                <a16:creationId xmlns:a16="http://schemas.microsoft.com/office/drawing/2014/main" id="{29B83A71-A11F-41AB-BB73-405981B0AE53}"/>
              </a:ext>
            </a:extLst>
          </p:cNvPr>
          <p:cNvCxnSpPr>
            <a:cxnSpLocks/>
            <a:stCxn id="253" idx="3"/>
            <a:endCxn id="256" idx="1"/>
          </p:cNvCxnSpPr>
          <p:nvPr/>
        </p:nvCxnSpPr>
        <p:spPr>
          <a:xfrm>
            <a:off x="15072705" y="24992267"/>
            <a:ext cx="5297092" cy="1133"/>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273" name="Gerade Verbindung mit Pfeil 272">
            <a:extLst>
              <a:ext uri="{FF2B5EF4-FFF2-40B4-BE49-F238E27FC236}">
                <a16:creationId xmlns:a16="http://schemas.microsoft.com/office/drawing/2014/main" id="{A05C5A1D-535E-A147-A842-8C2D37633DDA}"/>
              </a:ext>
            </a:extLst>
          </p:cNvPr>
          <p:cNvCxnSpPr>
            <a:cxnSpLocks/>
            <a:stCxn id="248" idx="2"/>
            <a:endCxn id="251" idx="0"/>
          </p:cNvCxnSpPr>
          <p:nvPr/>
        </p:nvCxnSpPr>
        <p:spPr>
          <a:xfrm>
            <a:off x="23018540" y="16232574"/>
            <a:ext cx="0" cy="10258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2" name="Gewinkelte Verbindung 331">
            <a:extLst>
              <a:ext uri="{FF2B5EF4-FFF2-40B4-BE49-F238E27FC236}">
                <a16:creationId xmlns:a16="http://schemas.microsoft.com/office/drawing/2014/main" id="{D256A5F4-F418-5844-B981-0060581F23ED}"/>
              </a:ext>
            </a:extLst>
          </p:cNvPr>
          <p:cNvCxnSpPr>
            <a:cxnSpLocks/>
            <a:stCxn id="13" idx="4"/>
            <a:endCxn id="77" idx="0"/>
          </p:cNvCxnSpPr>
          <p:nvPr/>
        </p:nvCxnSpPr>
        <p:spPr>
          <a:xfrm rot="5400000">
            <a:off x="15741998" y="-7165790"/>
            <a:ext cx="556511" cy="21238179"/>
          </a:xfrm>
          <a:prstGeom prst="bentConnector3">
            <a:avLst>
              <a:gd name="adj1" fmla="val 20572"/>
            </a:avLst>
          </a:prstGeom>
          <a:ln>
            <a:tailEnd type="triangle"/>
          </a:ln>
        </p:spPr>
        <p:style>
          <a:lnRef idx="1">
            <a:schemeClr val="dk1"/>
          </a:lnRef>
          <a:fillRef idx="0">
            <a:schemeClr val="dk1"/>
          </a:fillRef>
          <a:effectRef idx="0">
            <a:schemeClr val="dk1"/>
          </a:effectRef>
          <a:fontRef idx="minor">
            <a:schemeClr val="tx1"/>
          </a:fontRef>
        </p:style>
      </p:cxnSp>
      <p:cxnSp>
        <p:nvCxnSpPr>
          <p:cNvPr id="334" name="Gewinkelte Verbindung 333">
            <a:extLst>
              <a:ext uri="{FF2B5EF4-FFF2-40B4-BE49-F238E27FC236}">
                <a16:creationId xmlns:a16="http://schemas.microsoft.com/office/drawing/2014/main" id="{F7017C9F-FF74-304F-BFD3-8B01E426D3AC}"/>
              </a:ext>
            </a:extLst>
          </p:cNvPr>
          <p:cNvCxnSpPr>
            <a:cxnSpLocks/>
            <a:stCxn id="84" idx="3"/>
            <a:endCxn id="247" idx="1"/>
          </p:cNvCxnSpPr>
          <p:nvPr/>
        </p:nvCxnSpPr>
        <p:spPr>
          <a:xfrm flipV="1">
            <a:off x="6565891" y="16705933"/>
            <a:ext cx="1531045" cy="1213777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58" name="Gerade Verbindung mit Pfeil 357">
            <a:extLst>
              <a:ext uri="{FF2B5EF4-FFF2-40B4-BE49-F238E27FC236}">
                <a16:creationId xmlns:a16="http://schemas.microsoft.com/office/drawing/2014/main" id="{1146D89B-51A2-EA4C-8900-774380E3570E}"/>
              </a:ext>
            </a:extLst>
          </p:cNvPr>
          <p:cNvCxnSpPr>
            <a:cxnSpLocks/>
            <a:stCxn id="55" idx="2"/>
            <a:endCxn id="32" idx="0"/>
          </p:cNvCxnSpPr>
          <p:nvPr/>
        </p:nvCxnSpPr>
        <p:spPr>
          <a:xfrm flipH="1">
            <a:off x="36963911" y="18021635"/>
            <a:ext cx="18225" cy="55590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7" name="Abgerundetes Rechteck 197">
            <a:extLst>
              <a:ext uri="{FF2B5EF4-FFF2-40B4-BE49-F238E27FC236}">
                <a16:creationId xmlns:a16="http://schemas.microsoft.com/office/drawing/2014/main" id="{233713A4-B2B5-41B8-80AE-E94C0E298AC8}"/>
              </a:ext>
            </a:extLst>
          </p:cNvPr>
          <p:cNvSpPr/>
          <p:nvPr/>
        </p:nvSpPr>
        <p:spPr>
          <a:xfrm>
            <a:off x="39451667" y="14875652"/>
            <a:ext cx="3240000" cy="540000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GB" dirty="0">
                <a:solidFill>
                  <a:schemeClr val="bg1"/>
                </a:solidFill>
              </a:rPr>
              <a:t>Final result 1:</a:t>
            </a:r>
          </a:p>
          <a:p>
            <a:pPr algn="just"/>
            <a:r>
              <a:rPr lang="en-GB" dirty="0">
                <a:solidFill>
                  <a:schemeClr val="bg1"/>
                </a:solidFill>
              </a:rPr>
              <a:t>The substance is a target substance for release to water as it has the potential to be released to the environment.</a:t>
            </a:r>
          </a:p>
          <a:p>
            <a:pPr algn="just"/>
            <a:r>
              <a:rPr lang="en-GB" dirty="0">
                <a:solidFill>
                  <a:schemeClr val="bg1"/>
                </a:solidFill>
              </a:rPr>
              <a:t>E: </a:t>
            </a:r>
            <a:r>
              <a:rPr lang="en-US" dirty="0"/>
              <a:t>This group of substances has properties that give rise to concern besides the criteria for identification as “hazardous” e. g. according to CLP and should be used with caution. Once released to the environment they can pose a risk to the environment or human health even without having any yet identified adverse effects on the environment or on human health via the environment.</a:t>
            </a:r>
            <a:r>
              <a:rPr lang="en-GB" dirty="0">
                <a:solidFill>
                  <a:schemeClr val="bg1"/>
                </a:solidFill>
              </a:rPr>
              <a:t> </a:t>
            </a:r>
          </a:p>
          <a:p>
            <a:pPr algn="just"/>
            <a:endParaRPr lang="en-GB" dirty="0">
              <a:solidFill>
                <a:schemeClr val="bg1"/>
              </a:solidFill>
            </a:endParaRPr>
          </a:p>
          <a:p>
            <a:pPr algn="just"/>
            <a:r>
              <a:rPr lang="en-GB" dirty="0">
                <a:solidFill>
                  <a:schemeClr val="bg1"/>
                </a:solidFill>
              </a:rPr>
              <a:t>Further measures are necessary: </a:t>
            </a:r>
          </a:p>
          <a:p>
            <a:pPr marL="171450" indent="-171450" algn="just">
              <a:buFont typeface="Arial" panose="020B0604020202020204" pitchFamily="34" charset="0"/>
              <a:buChar char="•"/>
            </a:pPr>
            <a:r>
              <a:rPr lang="en-GB" dirty="0">
                <a:solidFill>
                  <a:schemeClr val="bg1"/>
                </a:solidFill>
              </a:rPr>
              <a:t>For operators: substitution, release minimisation up to prevention of emission, safe handling, check if substance belongs to substance group of concern, e.g. PFAS, check information on ECHA website for assessment of chemicals universe</a:t>
            </a:r>
          </a:p>
          <a:p>
            <a:pPr marL="171450" indent="-171450" algn="just">
              <a:buFont typeface="Arial" panose="020B0604020202020204" pitchFamily="34" charset="0"/>
              <a:buChar char="•"/>
            </a:pPr>
            <a:r>
              <a:rPr lang="en-GB" dirty="0">
                <a:solidFill>
                  <a:schemeClr val="bg1"/>
                </a:solidFill>
              </a:rPr>
              <a:t>For branch associations: give advice to installation operators, conduct research for substitution, …</a:t>
            </a:r>
          </a:p>
          <a:p>
            <a:pPr marL="171450" indent="-171450" algn="just">
              <a:buFont typeface="Arial" panose="020B0604020202020204" pitchFamily="34" charset="0"/>
              <a:buChar char="•"/>
            </a:pPr>
            <a:r>
              <a:rPr lang="en-GB" dirty="0">
                <a:solidFill>
                  <a:schemeClr val="bg1"/>
                </a:solidFill>
              </a:rPr>
              <a:t>For TWG: derive BATs for BREFs, make sure that actual state of knowledge is reflected in BREFs at any time</a:t>
            </a:r>
          </a:p>
        </p:txBody>
      </p:sp>
      <p:sp>
        <p:nvSpPr>
          <p:cNvPr id="104" name="Oval 31">
            <a:extLst>
              <a:ext uri="{FF2B5EF4-FFF2-40B4-BE49-F238E27FC236}">
                <a16:creationId xmlns:a16="http://schemas.microsoft.com/office/drawing/2014/main" id="{B2C18654-E120-47F6-A566-49E4D69DEA4B}"/>
              </a:ext>
            </a:extLst>
          </p:cNvPr>
          <p:cNvSpPr/>
          <p:nvPr/>
        </p:nvSpPr>
        <p:spPr>
          <a:xfrm>
            <a:off x="40375043" y="23580651"/>
            <a:ext cx="1476768" cy="577997"/>
          </a:xfrm>
          <a:prstGeom prst="ellipse">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de-DE">
                <a:solidFill>
                  <a:schemeClr val="tx1"/>
                </a:solidFill>
              </a:rPr>
              <a:t>End of Block 2</a:t>
            </a:r>
          </a:p>
        </p:txBody>
      </p:sp>
      <p:cxnSp>
        <p:nvCxnSpPr>
          <p:cNvPr id="105" name="Gerade Verbindung mit Pfeil 104">
            <a:extLst>
              <a:ext uri="{FF2B5EF4-FFF2-40B4-BE49-F238E27FC236}">
                <a16:creationId xmlns:a16="http://schemas.microsoft.com/office/drawing/2014/main" id="{D891BCD8-04E8-4750-8E0C-1C8774E0FB4D}"/>
              </a:ext>
            </a:extLst>
          </p:cNvPr>
          <p:cNvCxnSpPr>
            <a:cxnSpLocks/>
            <a:stCxn id="97" idx="2"/>
            <a:endCxn id="104" idx="0"/>
          </p:cNvCxnSpPr>
          <p:nvPr/>
        </p:nvCxnSpPr>
        <p:spPr>
          <a:xfrm>
            <a:off x="41071667" y="20275652"/>
            <a:ext cx="41760" cy="33049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9" name="Textfeld 108">
            <a:extLst>
              <a:ext uri="{FF2B5EF4-FFF2-40B4-BE49-F238E27FC236}">
                <a16:creationId xmlns:a16="http://schemas.microsoft.com/office/drawing/2014/main" id="{B4193837-2811-0A49-9FF1-59CE7868F99E}"/>
              </a:ext>
            </a:extLst>
          </p:cNvPr>
          <p:cNvSpPr txBox="1"/>
          <p:nvPr/>
        </p:nvSpPr>
        <p:spPr>
          <a:xfrm>
            <a:off x="10642855" y="5692832"/>
            <a:ext cx="619213" cy="338554"/>
          </a:xfrm>
          <a:prstGeom prst="rect">
            <a:avLst/>
          </a:prstGeom>
          <a:noFill/>
        </p:spPr>
        <p:txBody>
          <a:bodyPr wrap="square" rtlCol="0">
            <a:spAutoFit/>
          </a:bodyPr>
          <a:lstStyle/>
          <a:p>
            <a:r>
              <a:rPr lang="en-GB" sz="1600" dirty="0"/>
              <a:t>Yes</a:t>
            </a:r>
          </a:p>
        </p:txBody>
      </p:sp>
      <p:sp>
        <p:nvSpPr>
          <p:cNvPr id="111" name="Textfeld 110">
            <a:extLst>
              <a:ext uri="{FF2B5EF4-FFF2-40B4-BE49-F238E27FC236}">
                <a16:creationId xmlns:a16="http://schemas.microsoft.com/office/drawing/2014/main" id="{1D56E285-4FB2-104B-89A5-8249211FB1F3}"/>
              </a:ext>
            </a:extLst>
          </p:cNvPr>
          <p:cNvSpPr txBox="1"/>
          <p:nvPr/>
        </p:nvSpPr>
        <p:spPr>
          <a:xfrm>
            <a:off x="5465758" y="12230734"/>
            <a:ext cx="619213" cy="338554"/>
          </a:xfrm>
          <a:prstGeom prst="rect">
            <a:avLst/>
          </a:prstGeom>
          <a:noFill/>
        </p:spPr>
        <p:txBody>
          <a:bodyPr wrap="square" rtlCol="0">
            <a:spAutoFit/>
          </a:bodyPr>
          <a:lstStyle/>
          <a:p>
            <a:r>
              <a:rPr lang="de-DE" sz="1600" dirty="0" err="1"/>
              <a:t>No</a:t>
            </a:r>
            <a:endParaRPr lang="de-DE" sz="1600" dirty="0"/>
          </a:p>
        </p:txBody>
      </p:sp>
      <p:sp>
        <p:nvSpPr>
          <p:cNvPr id="114" name="Textfeld 113">
            <a:extLst>
              <a:ext uri="{FF2B5EF4-FFF2-40B4-BE49-F238E27FC236}">
                <a16:creationId xmlns:a16="http://schemas.microsoft.com/office/drawing/2014/main" id="{30CAAD19-620E-4A98-8C27-F6AF200F7365}"/>
              </a:ext>
            </a:extLst>
          </p:cNvPr>
          <p:cNvSpPr txBox="1"/>
          <p:nvPr/>
        </p:nvSpPr>
        <p:spPr>
          <a:xfrm>
            <a:off x="1329567" y="868230"/>
            <a:ext cx="13679779" cy="1077218"/>
          </a:xfrm>
          <a:prstGeom prst="rect">
            <a:avLst/>
          </a:prstGeom>
          <a:noFill/>
        </p:spPr>
        <p:txBody>
          <a:bodyPr wrap="square" rtlCol="0">
            <a:spAutoFit/>
          </a:bodyPr>
          <a:lstStyle/>
          <a:p>
            <a:r>
              <a:rPr lang="de-DE" sz="3200" b="1" dirty="0"/>
              <a:t>Interactive </a:t>
            </a:r>
            <a:r>
              <a:rPr lang="de-DE" sz="3200" b="1" dirty="0" err="1"/>
              <a:t>scheme</a:t>
            </a:r>
            <a:r>
              <a:rPr lang="de-DE" sz="3200" b="1" dirty="0"/>
              <a:t> </a:t>
            </a:r>
            <a:r>
              <a:rPr lang="de-DE" sz="3200" b="1" dirty="0" err="1"/>
              <a:t>to</a:t>
            </a:r>
            <a:r>
              <a:rPr lang="de-DE" sz="3200" b="1" dirty="0"/>
              <a:t> </a:t>
            </a:r>
            <a:r>
              <a:rPr lang="de-DE" sz="3200" b="1" dirty="0" err="1"/>
              <a:t>identify</a:t>
            </a:r>
            <a:r>
              <a:rPr lang="de-DE" sz="3200" b="1" dirty="0"/>
              <a:t> relevant </a:t>
            </a:r>
            <a:r>
              <a:rPr lang="de-DE" sz="3200" b="1" dirty="0" err="1"/>
              <a:t>target</a:t>
            </a:r>
            <a:r>
              <a:rPr lang="de-DE" sz="3200" b="1" dirty="0"/>
              <a:t> </a:t>
            </a:r>
            <a:r>
              <a:rPr lang="de-DE" sz="3200" b="1" dirty="0" err="1"/>
              <a:t>substances</a:t>
            </a:r>
            <a:r>
              <a:rPr lang="de-DE" sz="3200" b="1" dirty="0"/>
              <a:t> – </a:t>
            </a:r>
            <a:br>
              <a:rPr lang="de-DE" sz="3200" b="1" dirty="0"/>
            </a:br>
            <a:r>
              <a:rPr lang="de-DE" sz="3200" b="1" dirty="0"/>
              <a:t>Block 2: </a:t>
            </a:r>
            <a:r>
              <a:rPr lang="de-DE" sz="3200" b="1" dirty="0" err="1"/>
              <a:t>Two</a:t>
            </a:r>
            <a:r>
              <a:rPr lang="de-DE" sz="3200" b="1" dirty="0"/>
              <a:t> </a:t>
            </a:r>
            <a:r>
              <a:rPr lang="de-DE" sz="3200" b="1" dirty="0" err="1"/>
              <a:t>step</a:t>
            </a:r>
            <a:r>
              <a:rPr lang="de-DE" sz="3200" b="1" dirty="0"/>
              <a:t> </a:t>
            </a:r>
            <a:r>
              <a:rPr lang="de-DE" sz="3200" b="1" dirty="0" err="1"/>
              <a:t>approach</a:t>
            </a:r>
            <a:r>
              <a:rPr lang="de-DE" sz="3200" b="1" dirty="0"/>
              <a:t> </a:t>
            </a:r>
            <a:r>
              <a:rPr lang="de-DE" sz="3200" b="1" dirty="0" err="1"/>
              <a:t>to</a:t>
            </a:r>
            <a:r>
              <a:rPr lang="de-DE" sz="3200" b="1" dirty="0"/>
              <a:t> </a:t>
            </a:r>
            <a:r>
              <a:rPr lang="de-DE" sz="3200" b="1" dirty="0" err="1"/>
              <a:t>identify</a:t>
            </a:r>
            <a:r>
              <a:rPr lang="de-DE" sz="3200" b="1" dirty="0"/>
              <a:t> relevant </a:t>
            </a:r>
            <a:r>
              <a:rPr lang="de-DE" sz="3200" b="1" dirty="0" err="1"/>
              <a:t>target</a:t>
            </a:r>
            <a:r>
              <a:rPr lang="de-DE" sz="3200" b="1" dirty="0"/>
              <a:t> </a:t>
            </a:r>
            <a:r>
              <a:rPr lang="de-DE" sz="3200" b="1" dirty="0" err="1"/>
              <a:t>substances</a:t>
            </a:r>
            <a:endParaRPr lang="de-DE" sz="3200" b="1" dirty="0"/>
          </a:p>
        </p:txBody>
      </p:sp>
      <p:sp>
        <p:nvSpPr>
          <p:cNvPr id="117" name="Textfeld 116">
            <a:extLst>
              <a:ext uri="{FF2B5EF4-FFF2-40B4-BE49-F238E27FC236}">
                <a16:creationId xmlns:a16="http://schemas.microsoft.com/office/drawing/2014/main" id="{D07B092F-C36A-4771-877A-8E03756FB679}"/>
              </a:ext>
            </a:extLst>
          </p:cNvPr>
          <p:cNvSpPr txBox="1"/>
          <p:nvPr/>
        </p:nvSpPr>
        <p:spPr>
          <a:xfrm>
            <a:off x="19801808" y="5616762"/>
            <a:ext cx="619213" cy="338554"/>
          </a:xfrm>
          <a:prstGeom prst="rect">
            <a:avLst/>
          </a:prstGeom>
          <a:noFill/>
        </p:spPr>
        <p:txBody>
          <a:bodyPr wrap="square" rtlCol="0">
            <a:spAutoFit/>
          </a:bodyPr>
          <a:lstStyle/>
          <a:p>
            <a:r>
              <a:rPr lang="en-GB" sz="1600" dirty="0"/>
              <a:t>Yes</a:t>
            </a:r>
          </a:p>
        </p:txBody>
      </p:sp>
      <p:sp>
        <p:nvSpPr>
          <p:cNvPr id="126" name="Textfeld 125">
            <a:extLst>
              <a:ext uri="{FF2B5EF4-FFF2-40B4-BE49-F238E27FC236}">
                <a16:creationId xmlns:a16="http://schemas.microsoft.com/office/drawing/2014/main" id="{B3798A01-ABBF-40E1-BFE1-E32F6F99E1BE}"/>
              </a:ext>
            </a:extLst>
          </p:cNvPr>
          <p:cNvSpPr txBox="1"/>
          <p:nvPr/>
        </p:nvSpPr>
        <p:spPr>
          <a:xfrm>
            <a:off x="15645527" y="5711045"/>
            <a:ext cx="619213" cy="338554"/>
          </a:xfrm>
          <a:prstGeom prst="rect">
            <a:avLst/>
          </a:prstGeom>
          <a:noFill/>
        </p:spPr>
        <p:txBody>
          <a:bodyPr wrap="square" rtlCol="0">
            <a:spAutoFit/>
          </a:bodyPr>
          <a:lstStyle/>
          <a:p>
            <a:r>
              <a:rPr lang="en-GB" sz="1600" dirty="0"/>
              <a:t>Yes</a:t>
            </a:r>
          </a:p>
        </p:txBody>
      </p:sp>
      <p:sp>
        <p:nvSpPr>
          <p:cNvPr id="128" name="Textfeld 127">
            <a:extLst>
              <a:ext uri="{FF2B5EF4-FFF2-40B4-BE49-F238E27FC236}">
                <a16:creationId xmlns:a16="http://schemas.microsoft.com/office/drawing/2014/main" id="{1A07F593-0EDE-4C6D-AD2A-71D305C24BF8}"/>
              </a:ext>
            </a:extLst>
          </p:cNvPr>
          <p:cNvSpPr txBox="1"/>
          <p:nvPr/>
        </p:nvSpPr>
        <p:spPr>
          <a:xfrm>
            <a:off x="24860105" y="14594382"/>
            <a:ext cx="619213" cy="338554"/>
          </a:xfrm>
          <a:prstGeom prst="rect">
            <a:avLst/>
          </a:prstGeom>
          <a:noFill/>
        </p:spPr>
        <p:txBody>
          <a:bodyPr wrap="square" rtlCol="0">
            <a:spAutoFit/>
          </a:bodyPr>
          <a:lstStyle/>
          <a:p>
            <a:r>
              <a:rPr lang="de-DE" sz="1600" dirty="0"/>
              <a:t>Yes</a:t>
            </a:r>
          </a:p>
        </p:txBody>
      </p:sp>
      <p:sp>
        <p:nvSpPr>
          <p:cNvPr id="129" name="Textfeld 128">
            <a:extLst>
              <a:ext uri="{FF2B5EF4-FFF2-40B4-BE49-F238E27FC236}">
                <a16:creationId xmlns:a16="http://schemas.microsoft.com/office/drawing/2014/main" id="{8F036840-8F45-4CA9-A772-4241D6D084AE}"/>
              </a:ext>
            </a:extLst>
          </p:cNvPr>
          <p:cNvSpPr txBox="1"/>
          <p:nvPr/>
        </p:nvSpPr>
        <p:spPr>
          <a:xfrm>
            <a:off x="28735349" y="14612358"/>
            <a:ext cx="619213" cy="338554"/>
          </a:xfrm>
          <a:prstGeom prst="rect">
            <a:avLst/>
          </a:prstGeom>
          <a:noFill/>
        </p:spPr>
        <p:txBody>
          <a:bodyPr wrap="square" rtlCol="0">
            <a:spAutoFit/>
          </a:bodyPr>
          <a:lstStyle/>
          <a:p>
            <a:r>
              <a:rPr lang="de-DE" sz="1600" dirty="0"/>
              <a:t>Yes</a:t>
            </a:r>
          </a:p>
        </p:txBody>
      </p:sp>
      <p:sp>
        <p:nvSpPr>
          <p:cNvPr id="132" name="Textfeld 131">
            <a:extLst>
              <a:ext uri="{FF2B5EF4-FFF2-40B4-BE49-F238E27FC236}">
                <a16:creationId xmlns:a16="http://schemas.microsoft.com/office/drawing/2014/main" id="{F1D0460B-9625-4E32-8DBF-1C7FFC87F8C4}"/>
              </a:ext>
            </a:extLst>
          </p:cNvPr>
          <p:cNvSpPr txBox="1"/>
          <p:nvPr/>
        </p:nvSpPr>
        <p:spPr>
          <a:xfrm>
            <a:off x="11569061" y="28851427"/>
            <a:ext cx="520274" cy="338554"/>
          </a:xfrm>
          <a:prstGeom prst="rect">
            <a:avLst/>
          </a:prstGeom>
          <a:noFill/>
        </p:spPr>
        <p:txBody>
          <a:bodyPr wrap="square" rtlCol="0">
            <a:spAutoFit/>
          </a:bodyPr>
          <a:lstStyle/>
          <a:p>
            <a:r>
              <a:rPr lang="de-DE" sz="1600" dirty="0" err="1"/>
              <a:t>No</a:t>
            </a:r>
            <a:endParaRPr lang="de-DE" sz="1600" dirty="0"/>
          </a:p>
        </p:txBody>
      </p:sp>
      <p:sp>
        <p:nvSpPr>
          <p:cNvPr id="134" name="Textfeld 133">
            <a:extLst>
              <a:ext uri="{FF2B5EF4-FFF2-40B4-BE49-F238E27FC236}">
                <a16:creationId xmlns:a16="http://schemas.microsoft.com/office/drawing/2014/main" id="{0E08737B-244C-4498-B974-543D8E1E72A3}"/>
              </a:ext>
            </a:extLst>
          </p:cNvPr>
          <p:cNvSpPr txBox="1"/>
          <p:nvPr/>
        </p:nvSpPr>
        <p:spPr>
          <a:xfrm>
            <a:off x="27096317" y="16577064"/>
            <a:ext cx="619213" cy="338554"/>
          </a:xfrm>
          <a:prstGeom prst="rect">
            <a:avLst/>
          </a:prstGeom>
          <a:noFill/>
        </p:spPr>
        <p:txBody>
          <a:bodyPr wrap="square" rtlCol="0">
            <a:spAutoFit/>
          </a:bodyPr>
          <a:lstStyle/>
          <a:p>
            <a:r>
              <a:rPr lang="de-DE" sz="1600" dirty="0" err="1"/>
              <a:t>No</a:t>
            </a:r>
            <a:endParaRPr lang="de-DE" sz="1600" dirty="0"/>
          </a:p>
        </p:txBody>
      </p:sp>
      <p:sp>
        <p:nvSpPr>
          <p:cNvPr id="136" name="Textfeld 135">
            <a:extLst>
              <a:ext uri="{FF2B5EF4-FFF2-40B4-BE49-F238E27FC236}">
                <a16:creationId xmlns:a16="http://schemas.microsoft.com/office/drawing/2014/main" id="{AA063E8D-3C9F-4D7F-A240-6FF4053111F2}"/>
              </a:ext>
            </a:extLst>
          </p:cNvPr>
          <p:cNvSpPr txBox="1"/>
          <p:nvPr/>
        </p:nvSpPr>
        <p:spPr>
          <a:xfrm>
            <a:off x="41191685" y="7313498"/>
            <a:ext cx="619213" cy="338554"/>
          </a:xfrm>
          <a:prstGeom prst="rect">
            <a:avLst/>
          </a:prstGeom>
          <a:noFill/>
        </p:spPr>
        <p:txBody>
          <a:bodyPr wrap="square" rtlCol="0">
            <a:spAutoFit/>
          </a:bodyPr>
          <a:lstStyle/>
          <a:p>
            <a:r>
              <a:rPr lang="de-DE" sz="1600" dirty="0"/>
              <a:t>Yes</a:t>
            </a:r>
          </a:p>
        </p:txBody>
      </p:sp>
      <p:sp>
        <p:nvSpPr>
          <p:cNvPr id="137" name="Textfeld 136">
            <a:extLst>
              <a:ext uri="{FF2B5EF4-FFF2-40B4-BE49-F238E27FC236}">
                <a16:creationId xmlns:a16="http://schemas.microsoft.com/office/drawing/2014/main" id="{90F84854-CC7A-402F-9341-49A99B2FF87D}"/>
              </a:ext>
            </a:extLst>
          </p:cNvPr>
          <p:cNvSpPr txBox="1"/>
          <p:nvPr/>
        </p:nvSpPr>
        <p:spPr>
          <a:xfrm>
            <a:off x="20876158" y="14610371"/>
            <a:ext cx="619213" cy="338554"/>
          </a:xfrm>
          <a:prstGeom prst="rect">
            <a:avLst/>
          </a:prstGeom>
          <a:noFill/>
        </p:spPr>
        <p:txBody>
          <a:bodyPr wrap="square" rtlCol="0">
            <a:spAutoFit/>
          </a:bodyPr>
          <a:lstStyle/>
          <a:p>
            <a:r>
              <a:rPr lang="de-DE" sz="1600" dirty="0"/>
              <a:t>Yes</a:t>
            </a:r>
          </a:p>
        </p:txBody>
      </p:sp>
      <p:sp>
        <p:nvSpPr>
          <p:cNvPr id="116" name="Verzweigung 99">
            <a:extLst>
              <a:ext uri="{FF2B5EF4-FFF2-40B4-BE49-F238E27FC236}">
                <a16:creationId xmlns:a16="http://schemas.microsoft.com/office/drawing/2014/main" id="{4978CB21-FFD8-431B-AD9A-78256732B64E}"/>
              </a:ext>
            </a:extLst>
          </p:cNvPr>
          <p:cNvSpPr/>
          <p:nvPr/>
        </p:nvSpPr>
        <p:spPr>
          <a:xfrm>
            <a:off x="11266501" y="4011046"/>
            <a:ext cx="4464000" cy="41040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2.2: The substance is not classified as toxic for the environment.</a:t>
            </a:r>
          </a:p>
          <a:p>
            <a:r>
              <a:rPr lang="en-GB" dirty="0"/>
              <a:t>E:</a:t>
            </a:r>
          </a:p>
          <a:p>
            <a:r>
              <a:rPr lang="en-GB" dirty="0"/>
              <a:t>Short-term aquatic toxicity: </a:t>
            </a:r>
          </a:p>
          <a:p>
            <a:pPr marL="171450" indent="-171450">
              <a:buFont typeface="Arial" panose="020B0604020202020204" pitchFamily="34" charset="0"/>
              <a:buChar char="•"/>
            </a:pPr>
            <a:r>
              <a:rPr lang="en-GB" dirty="0"/>
              <a:t>H400: EC/LC</a:t>
            </a:r>
            <a:r>
              <a:rPr lang="en-GB" baseline="-25000" dirty="0"/>
              <a:t>50</a:t>
            </a:r>
            <a:r>
              <a:rPr lang="en-GB" dirty="0"/>
              <a:t> ≤ 1 mg/L aquatic acute toxic 1</a:t>
            </a:r>
          </a:p>
          <a:p>
            <a:r>
              <a:rPr lang="en-GB" dirty="0"/>
              <a:t>Long-term aquatic toxicity: </a:t>
            </a:r>
          </a:p>
          <a:p>
            <a:pPr marL="171450" indent="-171450">
              <a:buFont typeface="Arial" panose="020B0604020202020204" pitchFamily="34" charset="0"/>
              <a:buChar char="•"/>
            </a:pPr>
            <a:r>
              <a:rPr lang="en-GB" dirty="0"/>
              <a:t>H410: aquatic chronic 1, NOEC/EC10 ≤ 0.1 mg/L, substance not readily biodegradable </a:t>
            </a:r>
          </a:p>
          <a:p>
            <a:pPr marL="171450" indent="-171450">
              <a:buFont typeface="Arial" panose="020B0604020202020204" pitchFamily="34" charset="0"/>
              <a:buChar char="•"/>
            </a:pPr>
            <a:r>
              <a:rPr lang="en-GB" dirty="0"/>
              <a:t>H410: aquatic chronic 1, NOEC/EC10 ≤ 0.01 mg/L, substance  readily biodegradable </a:t>
            </a:r>
          </a:p>
        </p:txBody>
      </p:sp>
      <p:cxnSp>
        <p:nvCxnSpPr>
          <p:cNvPr id="120" name="Gerade Verbindung mit Pfeil 119">
            <a:extLst>
              <a:ext uri="{FF2B5EF4-FFF2-40B4-BE49-F238E27FC236}">
                <a16:creationId xmlns:a16="http://schemas.microsoft.com/office/drawing/2014/main" id="{18B1C993-1282-4E68-A3E5-A19C538D301F}"/>
              </a:ext>
            </a:extLst>
          </p:cNvPr>
          <p:cNvCxnSpPr>
            <a:cxnSpLocks/>
            <a:stCxn id="116" idx="3"/>
            <a:endCxn id="100" idx="1"/>
          </p:cNvCxnSpPr>
          <p:nvPr/>
        </p:nvCxnSpPr>
        <p:spPr>
          <a:xfrm>
            <a:off x="15730501" y="6063046"/>
            <a:ext cx="280184" cy="1606"/>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127" name="Abgerundetes Rechteck 250">
            <a:extLst>
              <a:ext uri="{FF2B5EF4-FFF2-40B4-BE49-F238E27FC236}">
                <a16:creationId xmlns:a16="http://schemas.microsoft.com/office/drawing/2014/main" id="{BDF08423-DC3C-479D-9F8C-E5ACF83ED26C}"/>
              </a:ext>
            </a:extLst>
          </p:cNvPr>
          <p:cNvSpPr/>
          <p:nvPr/>
        </p:nvSpPr>
        <p:spPr>
          <a:xfrm>
            <a:off x="16734514" y="8680774"/>
            <a:ext cx="2520000" cy="829579"/>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readily biodegradable, not toxic for the environment, but the amount released to the environment leads to PEC/PNEC &gt; 1.</a:t>
            </a:r>
          </a:p>
        </p:txBody>
      </p:sp>
      <p:sp>
        <p:nvSpPr>
          <p:cNvPr id="135" name="Verbindungsstelle 251">
            <a:extLst>
              <a:ext uri="{FF2B5EF4-FFF2-40B4-BE49-F238E27FC236}">
                <a16:creationId xmlns:a16="http://schemas.microsoft.com/office/drawing/2014/main" id="{36BC83F2-5672-42E3-B243-62F08AE459CF}"/>
              </a:ext>
            </a:extLst>
          </p:cNvPr>
          <p:cNvSpPr>
            <a:spLocks noChangeAspect="1"/>
          </p:cNvSpPr>
          <p:nvPr/>
        </p:nvSpPr>
        <p:spPr>
          <a:xfrm>
            <a:off x="16778516" y="9691474"/>
            <a:ext cx="2412000" cy="2412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Operators: Derive appropriate measures for release minimisation (emission prevention and control measures).</a:t>
            </a:r>
          </a:p>
          <a:p>
            <a:pPr algn="ctr"/>
            <a:endParaRPr lang="en-GB" dirty="0">
              <a:solidFill>
                <a:schemeClr val="bg1"/>
              </a:solidFill>
            </a:endParaRPr>
          </a:p>
          <a:p>
            <a:pPr algn="ctr"/>
            <a:r>
              <a:rPr lang="en-GB" dirty="0">
                <a:solidFill>
                  <a:schemeClr val="bg1"/>
                </a:solidFill>
              </a:rPr>
              <a:t>Process not developed yet as out of the scope of HAZBREF</a:t>
            </a:r>
          </a:p>
          <a:p>
            <a:pPr algn="ctr"/>
            <a:endParaRPr lang="en-GB" dirty="0">
              <a:solidFill>
                <a:schemeClr val="bg1"/>
              </a:solidFill>
            </a:endParaRPr>
          </a:p>
        </p:txBody>
      </p:sp>
      <p:cxnSp>
        <p:nvCxnSpPr>
          <p:cNvPr id="138" name="Gerade Verbindung mit Pfeil 137">
            <a:extLst>
              <a:ext uri="{FF2B5EF4-FFF2-40B4-BE49-F238E27FC236}">
                <a16:creationId xmlns:a16="http://schemas.microsoft.com/office/drawing/2014/main" id="{6A883852-15A4-481E-A81A-FF404433146E}"/>
              </a:ext>
            </a:extLst>
          </p:cNvPr>
          <p:cNvCxnSpPr>
            <a:cxnSpLocks/>
            <a:stCxn id="127" idx="2"/>
            <a:endCxn id="135" idx="0"/>
          </p:cNvCxnSpPr>
          <p:nvPr/>
        </p:nvCxnSpPr>
        <p:spPr>
          <a:xfrm flipH="1">
            <a:off x="17984516" y="9510353"/>
            <a:ext cx="9998" cy="181121"/>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Gewinkelte Verbindung 333">
            <a:extLst>
              <a:ext uri="{FF2B5EF4-FFF2-40B4-BE49-F238E27FC236}">
                <a16:creationId xmlns:a16="http://schemas.microsoft.com/office/drawing/2014/main" id="{50229AB7-8A6E-445C-903F-6C25B4FB5343}"/>
              </a:ext>
            </a:extLst>
          </p:cNvPr>
          <p:cNvCxnSpPr>
            <a:cxnSpLocks/>
            <a:stCxn id="77" idx="3"/>
            <a:endCxn id="116" idx="1"/>
          </p:cNvCxnSpPr>
          <p:nvPr/>
        </p:nvCxnSpPr>
        <p:spPr>
          <a:xfrm flipV="1">
            <a:off x="10542488" y="6063046"/>
            <a:ext cx="724013" cy="155994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448" name="Verzweigung 247">
            <a:extLst>
              <a:ext uri="{FF2B5EF4-FFF2-40B4-BE49-F238E27FC236}">
                <a16:creationId xmlns:a16="http://schemas.microsoft.com/office/drawing/2014/main" id="{92F34F08-54A1-48E1-B0FD-2C3FCCFC94A5}"/>
              </a:ext>
            </a:extLst>
          </p:cNvPr>
          <p:cNvSpPr/>
          <p:nvPr/>
        </p:nvSpPr>
        <p:spPr>
          <a:xfrm>
            <a:off x="25506902" y="13363754"/>
            <a:ext cx="3097058" cy="320977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bg1"/>
                </a:solidFill>
              </a:rPr>
              <a:t>D 2.9: The substance is not found in waste water released to environment?</a:t>
            </a:r>
          </a:p>
          <a:p>
            <a:endParaRPr lang="en-GB" dirty="0">
              <a:solidFill>
                <a:schemeClr val="bg1"/>
              </a:solidFill>
            </a:endParaRPr>
          </a:p>
          <a:p>
            <a:r>
              <a:rPr lang="en-GB" dirty="0">
                <a:solidFill>
                  <a:schemeClr val="bg1"/>
                </a:solidFill>
              </a:rPr>
              <a:t>E: With additional monitoring operator can check  the concentration in effluent.</a:t>
            </a:r>
            <a:br>
              <a:rPr lang="en-GB" dirty="0">
                <a:solidFill>
                  <a:schemeClr val="bg1"/>
                </a:solidFill>
              </a:rPr>
            </a:br>
            <a:endParaRPr lang="en-GB" dirty="0">
              <a:solidFill>
                <a:schemeClr val="bg1"/>
              </a:solidFill>
            </a:endParaRPr>
          </a:p>
        </p:txBody>
      </p:sp>
      <p:cxnSp>
        <p:nvCxnSpPr>
          <p:cNvPr id="450" name="Gerade Verbindung mit Pfeil 449">
            <a:extLst>
              <a:ext uri="{FF2B5EF4-FFF2-40B4-BE49-F238E27FC236}">
                <a16:creationId xmlns:a16="http://schemas.microsoft.com/office/drawing/2014/main" id="{A90F8079-76CA-41F6-8328-A5B029DE45DB}"/>
              </a:ext>
            </a:extLst>
          </p:cNvPr>
          <p:cNvCxnSpPr>
            <a:cxnSpLocks/>
            <a:stCxn id="448" idx="3"/>
            <a:endCxn id="249" idx="1"/>
          </p:cNvCxnSpPr>
          <p:nvPr/>
        </p:nvCxnSpPr>
        <p:spPr>
          <a:xfrm flipV="1">
            <a:off x="28603960" y="14968305"/>
            <a:ext cx="849529" cy="337"/>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465" name="Abgerundetes Rechteck 197">
            <a:extLst>
              <a:ext uri="{FF2B5EF4-FFF2-40B4-BE49-F238E27FC236}">
                <a16:creationId xmlns:a16="http://schemas.microsoft.com/office/drawing/2014/main" id="{7BF931B3-6948-4AC2-B575-70DE7D29B5B2}"/>
              </a:ext>
            </a:extLst>
          </p:cNvPr>
          <p:cNvSpPr/>
          <p:nvPr/>
        </p:nvSpPr>
        <p:spPr>
          <a:xfrm>
            <a:off x="25259939" y="16975323"/>
            <a:ext cx="3606565" cy="1204149"/>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not readily biodegradable, absorbs to particles, suspended matter, or sludge, but is not released via sludge to the environment, and the substance is not </a:t>
            </a:r>
            <a:r>
              <a:rPr lang="en-GB" dirty="0" err="1">
                <a:solidFill>
                  <a:schemeClr val="tx1"/>
                </a:solidFill>
              </a:rPr>
              <a:t>bioaccumulative</a:t>
            </a:r>
            <a:r>
              <a:rPr lang="en-GB" dirty="0">
                <a:solidFill>
                  <a:schemeClr val="tx1"/>
                </a:solidFill>
              </a:rPr>
              <a:t>. However the substance is found in waste water released to the environment via WWTP, although it not regarded as mobile.</a:t>
            </a:r>
          </a:p>
        </p:txBody>
      </p:sp>
      <p:cxnSp>
        <p:nvCxnSpPr>
          <p:cNvPr id="466" name="Gerade Verbindung mit Pfeil 465">
            <a:extLst>
              <a:ext uri="{FF2B5EF4-FFF2-40B4-BE49-F238E27FC236}">
                <a16:creationId xmlns:a16="http://schemas.microsoft.com/office/drawing/2014/main" id="{32B61101-5C15-49EF-AE53-4C9606166F18}"/>
              </a:ext>
            </a:extLst>
          </p:cNvPr>
          <p:cNvCxnSpPr>
            <a:cxnSpLocks/>
            <a:stCxn id="448" idx="2"/>
            <a:endCxn id="465" idx="0"/>
          </p:cNvCxnSpPr>
          <p:nvPr/>
        </p:nvCxnSpPr>
        <p:spPr>
          <a:xfrm>
            <a:off x="27055431" y="16573530"/>
            <a:ext cx="7791" cy="401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3" name="Verzweigung 247">
            <a:extLst>
              <a:ext uri="{FF2B5EF4-FFF2-40B4-BE49-F238E27FC236}">
                <a16:creationId xmlns:a16="http://schemas.microsoft.com/office/drawing/2014/main" id="{BFC5B87A-5163-4F24-A972-4F7BDAC25071}"/>
              </a:ext>
            </a:extLst>
          </p:cNvPr>
          <p:cNvSpPr/>
          <p:nvPr/>
        </p:nvSpPr>
        <p:spPr>
          <a:xfrm>
            <a:off x="15750422" y="13020356"/>
            <a:ext cx="5157740" cy="3882301"/>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de-DE" dirty="0"/>
              <a:t>D 2.7: The </a:t>
            </a:r>
            <a:r>
              <a:rPr lang="de-DE" dirty="0" err="1"/>
              <a:t>substance</a:t>
            </a:r>
            <a:r>
              <a:rPr lang="de-DE" dirty="0"/>
              <a:t> </a:t>
            </a:r>
            <a:r>
              <a:rPr lang="de-DE" dirty="0" err="1"/>
              <a:t>is</a:t>
            </a:r>
            <a:r>
              <a:rPr lang="de-DE" dirty="0"/>
              <a:t> not </a:t>
            </a:r>
            <a:r>
              <a:rPr lang="de-DE" dirty="0" err="1"/>
              <a:t>bioaccumulative</a:t>
            </a:r>
            <a:r>
              <a:rPr lang="de-DE" dirty="0"/>
              <a:t>?</a:t>
            </a:r>
          </a:p>
          <a:p>
            <a:r>
              <a:rPr lang="de-DE" dirty="0"/>
              <a:t>E: </a:t>
            </a:r>
            <a:r>
              <a:rPr lang="en-GB" dirty="0"/>
              <a:t>If a substance can be accumulated in the body, this is called bioaccumulation. Although this process does not take place in the sewage treatment plant, bioaccumulation is per se a hazard indicator from the PBT concept, so that it should in principle be avoided that bioaccumulating substances are released into the environment.</a:t>
            </a:r>
            <a:endParaRPr lang="de-DE" dirty="0"/>
          </a:p>
        </p:txBody>
      </p:sp>
      <p:cxnSp>
        <p:nvCxnSpPr>
          <p:cNvPr id="498" name="Gerade Verbindung mit Pfeil 497">
            <a:extLst>
              <a:ext uri="{FF2B5EF4-FFF2-40B4-BE49-F238E27FC236}">
                <a16:creationId xmlns:a16="http://schemas.microsoft.com/office/drawing/2014/main" id="{8BC349E8-5B28-40FA-90BE-EC1B1E8A49BF}"/>
              </a:ext>
            </a:extLst>
          </p:cNvPr>
          <p:cNvCxnSpPr>
            <a:cxnSpLocks/>
            <a:stCxn id="493" idx="2"/>
            <a:endCxn id="598" idx="0"/>
          </p:cNvCxnSpPr>
          <p:nvPr/>
        </p:nvCxnSpPr>
        <p:spPr>
          <a:xfrm flipH="1">
            <a:off x="18321775" y="16902657"/>
            <a:ext cx="7517" cy="42097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0" name="Verzweigung 99">
            <a:extLst>
              <a:ext uri="{FF2B5EF4-FFF2-40B4-BE49-F238E27FC236}">
                <a16:creationId xmlns:a16="http://schemas.microsoft.com/office/drawing/2014/main" id="{8C6FE855-D9F0-4E6C-A2E6-853B28EABC60}"/>
              </a:ext>
            </a:extLst>
          </p:cNvPr>
          <p:cNvSpPr/>
          <p:nvPr/>
        </p:nvSpPr>
        <p:spPr>
          <a:xfrm>
            <a:off x="16010685" y="3974867"/>
            <a:ext cx="3996000" cy="417956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D 2.3t: (TWG skip his decision). The amount of substance entering the WWTP does not lead to PEC/PNEC &gt; 1 in the environment?</a:t>
            </a:r>
          </a:p>
          <a:p>
            <a:r>
              <a:rPr lang="en-GB" dirty="0"/>
              <a:t>E: Description in ECHA report will be added here . </a:t>
            </a:r>
          </a:p>
          <a:p>
            <a:r>
              <a:rPr lang="en-GB" dirty="0">
                <a:solidFill>
                  <a:schemeClr val="bg1"/>
                </a:solidFill>
              </a:rPr>
              <a:t>. Take into account that the substance might be used in different products / mixtures or processes.</a:t>
            </a:r>
          </a:p>
          <a:p>
            <a:r>
              <a:rPr lang="en-GB" dirty="0"/>
              <a:t>Worst case is that PEC / PNEC &gt; 1.</a:t>
            </a:r>
          </a:p>
        </p:txBody>
      </p:sp>
      <p:sp>
        <p:nvSpPr>
          <p:cNvPr id="554" name="Flussdiagramm: Dokument 10">
            <a:extLst>
              <a:ext uri="{FF2B5EF4-FFF2-40B4-BE49-F238E27FC236}">
                <a16:creationId xmlns:a16="http://schemas.microsoft.com/office/drawing/2014/main" id="{C758E07E-3F7B-497B-BA4A-3CCBE02831DA}"/>
              </a:ext>
            </a:extLst>
          </p:cNvPr>
          <p:cNvSpPr/>
          <p:nvPr/>
        </p:nvSpPr>
        <p:spPr>
          <a:xfrm>
            <a:off x="18598741" y="7130336"/>
            <a:ext cx="1756886" cy="1436092"/>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t>ECHA Method for risk calculation: Chemicals Management System – Methodology to prioritise chemicals for prevention or control of emissions, ECHA, 2020</a:t>
            </a:r>
          </a:p>
        </p:txBody>
      </p:sp>
      <p:sp>
        <p:nvSpPr>
          <p:cNvPr id="588" name="Verbindungsstelle 80">
            <a:extLst>
              <a:ext uri="{FF2B5EF4-FFF2-40B4-BE49-F238E27FC236}">
                <a16:creationId xmlns:a16="http://schemas.microsoft.com/office/drawing/2014/main" id="{AB32C529-C043-4019-B5C8-95F378D16089}"/>
              </a:ext>
            </a:extLst>
          </p:cNvPr>
          <p:cNvSpPr/>
          <p:nvPr/>
        </p:nvSpPr>
        <p:spPr>
          <a:xfrm>
            <a:off x="29365449" y="24193343"/>
            <a:ext cx="2704711" cy="1530449"/>
          </a:xfrm>
          <a:prstGeom prst="flowChartConnector">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Elimination by end-of-pipe-measures. Make sure that the WWTP you release to has appropriate end-of-pipe-measures. Make sure that PEC / PNEC is &lt; 1. </a:t>
            </a:r>
          </a:p>
        </p:txBody>
      </p:sp>
      <p:cxnSp>
        <p:nvCxnSpPr>
          <p:cNvPr id="589" name="Gerade Verbindung mit Pfeil 588">
            <a:extLst>
              <a:ext uri="{FF2B5EF4-FFF2-40B4-BE49-F238E27FC236}">
                <a16:creationId xmlns:a16="http://schemas.microsoft.com/office/drawing/2014/main" id="{EB695E95-F63B-4F6B-AF83-52E77EFBC2F0}"/>
              </a:ext>
            </a:extLst>
          </p:cNvPr>
          <p:cNvCxnSpPr>
            <a:cxnSpLocks/>
            <a:stCxn id="256" idx="3"/>
            <a:endCxn id="588" idx="2"/>
          </p:cNvCxnSpPr>
          <p:nvPr/>
        </p:nvCxnSpPr>
        <p:spPr>
          <a:xfrm flipV="1">
            <a:off x="22889797" y="24958568"/>
            <a:ext cx="6475652" cy="34832"/>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598" name="Abgerundetes Rechteck 254">
            <a:extLst>
              <a:ext uri="{FF2B5EF4-FFF2-40B4-BE49-F238E27FC236}">
                <a16:creationId xmlns:a16="http://schemas.microsoft.com/office/drawing/2014/main" id="{F841B400-F37C-4D77-BE1D-7808D2B33689}"/>
              </a:ext>
            </a:extLst>
          </p:cNvPr>
          <p:cNvSpPr/>
          <p:nvPr/>
        </p:nvSpPr>
        <p:spPr>
          <a:xfrm>
            <a:off x="17025775" y="17323636"/>
            <a:ext cx="2592000" cy="756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not readily biodegradable and is </a:t>
            </a:r>
            <a:r>
              <a:rPr lang="en-GB" dirty="0" err="1">
                <a:solidFill>
                  <a:schemeClr val="tx1"/>
                </a:solidFill>
              </a:rPr>
              <a:t>bioaccumulative</a:t>
            </a:r>
            <a:r>
              <a:rPr lang="en-GB" dirty="0">
                <a:solidFill>
                  <a:schemeClr val="tx1"/>
                </a:solidFill>
              </a:rPr>
              <a:t>. The substance is target for release minimisation (emission prevention and control measures)</a:t>
            </a:r>
          </a:p>
        </p:txBody>
      </p:sp>
      <p:sp>
        <p:nvSpPr>
          <p:cNvPr id="624" name="Verbindungsstelle 251">
            <a:extLst>
              <a:ext uri="{FF2B5EF4-FFF2-40B4-BE49-F238E27FC236}">
                <a16:creationId xmlns:a16="http://schemas.microsoft.com/office/drawing/2014/main" id="{19C1C9FC-CF3D-4A48-B926-03E6ED1B944A}"/>
              </a:ext>
            </a:extLst>
          </p:cNvPr>
          <p:cNvSpPr>
            <a:spLocks/>
          </p:cNvSpPr>
          <p:nvPr/>
        </p:nvSpPr>
        <p:spPr>
          <a:xfrm>
            <a:off x="16426228" y="18390939"/>
            <a:ext cx="3780000" cy="3960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Assess if the substance is toxic for the environment or humans via the environment. </a:t>
            </a:r>
          </a:p>
          <a:p>
            <a:pPr algn="ctr"/>
            <a:endParaRPr lang="en-GB" dirty="0">
              <a:solidFill>
                <a:schemeClr val="bg1"/>
              </a:solidFill>
            </a:endParaRPr>
          </a:p>
          <a:p>
            <a:pPr algn="ctr"/>
            <a:r>
              <a:rPr lang="en-GB" dirty="0">
                <a:solidFill>
                  <a:schemeClr val="bg1"/>
                </a:solidFill>
              </a:rPr>
              <a:t>Conduct PBT assessment according to REACH. If the substance could be a PBT substance, consider substituting that substance.</a:t>
            </a:r>
          </a:p>
          <a:p>
            <a:pPr algn="ctr"/>
            <a:endParaRPr lang="en-GB" dirty="0">
              <a:solidFill>
                <a:schemeClr val="bg1"/>
              </a:solidFill>
            </a:endParaRPr>
          </a:p>
          <a:p>
            <a:pPr algn="ctr"/>
            <a:r>
              <a:rPr lang="en-GB" dirty="0">
                <a:solidFill>
                  <a:schemeClr val="bg1"/>
                </a:solidFill>
              </a:rPr>
              <a:t>Make sure that t</a:t>
            </a:r>
            <a:r>
              <a:rPr lang="en-GB" dirty="0"/>
              <a:t>he amount of substance entering the environment via WWTP does not lead to PEC/PNEC &gt; 1. </a:t>
            </a:r>
            <a:r>
              <a:rPr lang="en-GB" dirty="0">
                <a:solidFill>
                  <a:schemeClr val="bg1"/>
                </a:solidFill>
              </a:rPr>
              <a:t>Take into account that the substance might be used in different products / mixtures or processes.</a:t>
            </a:r>
          </a:p>
          <a:p>
            <a:pPr algn="ctr"/>
            <a:endParaRPr lang="en-GB" dirty="0"/>
          </a:p>
          <a:p>
            <a:pPr algn="ctr"/>
            <a:r>
              <a:rPr lang="en-GB" dirty="0">
                <a:solidFill>
                  <a:schemeClr val="bg1"/>
                </a:solidFill>
              </a:rPr>
              <a:t>In any case derive appropriate measures for release minimisation.</a:t>
            </a:r>
          </a:p>
          <a:p>
            <a:pPr algn="ctr"/>
            <a:endParaRPr lang="en-GB" dirty="0">
              <a:solidFill>
                <a:schemeClr val="bg1"/>
              </a:solidFill>
            </a:endParaRPr>
          </a:p>
          <a:p>
            <a:pPr algn="ctr"/>
            <a:r>
              <a:rPr lang="en-GB" dirty="0">
                <a:solidFill>
                  <a:schemeClr val="bg1"/>
                </a:solidFill>
              </a:rPr>
              <a:t>Process not developed yet as out of scope of HAZBREF</a:t>
            </a:r>
          </a:p>
        </p:txBody>
      </p:sp>
      <p:cxnSp>
        <p:nvCxnSpPr>
          <p:cNvPr id="625" name="Gerade Verbindung mit Pfeil 624">
            <a:extLst>
              <a:ext uri="{FF2B5EF4-FFF2-40B4-BE49-F238E27FC236}">
                <a16:creationId xmlns:a16="http://schemas.microsoft.com/office/drawing/2014/main" id="{E43EE9F9-3A58-4C2C-8965-2199925AB02A}"/>
              </a:ext>
            </a:extLst>
          </p:cNvPr>
          <p:cNvCxnSpPr>
            <a:cxnSpLocks/>
            <a:stCxn id="598" idx="2"/>
            <a:endCxn id="624" idx="0"/>
          </p:cNvCxnSpPr>
          <p:nvPr/>
        </p:nvCxnSpPr>
        <p:spPr>
          <a:xfrm flipH="1">
            <a:off x="18316228" y="18079636"/>
            <a:ext cx="5547" cy="311303"/>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635" name="Verbindungsstelle 251">
            <a:extLst>
              <a:ext uri="{FF2B5EF4-FFF2-40B4-BE49-F238E27FC236}">
                <a16:creationId xmlns:a16="http://schemas.microsoft.com/office/drawing/2014/main" id="{7AA5196B-62B8-4067-B09C-390AEDFF608A}"/>
              </a:ext>
            </a:extLst>
          </p:cNvPr>
          <p:cNvSpPr>
            <a:spLocks/>
          </p:cNvSpPr>
          <p:nvPr/>
        </p:nvSpPr>
        <p:spPr>
          <a:xfrm>
            <a:off x="25176338" y="18390939"/>
            <a:ext cx="3780000" cy="3960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Assess if substance is toxic for the environment or human (via environment). </a:t>
            </a:r>
          </a:p>
          <a:p>
            <a:pPr algn="ctr"/>
            <a:endParaRPr lang="en-GB" dirty="0">
              <a:solidFill>
                <a:schemeClr val="bg1"/>
              </a:solidFill>
            </a:endParaRPr>
          </a:p>
          <a:p>
            <a:pPr algn="ctr"/>
            <a:r>
              <a:rPr lang="en-GB" dirty="0">
                <a:solidFill>
                  <a:schemeClr val="bg1"/>
                </a:solidFill>
              </a:rPr>
              <a:t>Make sure that t</a:t>
            </a:r>
            <a:r>
              <a:rPr lang="en-GB" dirty="0"/>
              <a:t>he amount of </a:t>
            </a:r>
            <a:r>
              <a:rPr lang="en-GB" dirty="0">
                <a:solidFill>
                  <a:schemeClr val="bg1"/>
                </a:solidFill>
              </a:rPr>
              <a:t>substance entering the environment via WWTP does not lead to PEC/PNEC &gt; 1 in receiving surface water. Take into account that the substance might be used in different products / mixtures or processes.</a:t>
            </a:r>
          </a:p>
          <a:p>
            <a:pPr algn="ctr"/>
            <a:endParaRPr lang="en-GB" dirty="0">
              <a:solidFill>
                <a:schemeClr val="bg1"/>
              </a:solidFill>
            </a:endParaRPr>
          </a:p>
          <a:p>
            <a:pPr algn="ctr"/>
            <a:r>
              <a:rPr lang="en-GB" dirty="0">
                <a:solidFill>
                  <a:schemeClr val="bg1"/>
                </a:solidFill>
              </a:rPr>
              <a:t>Provisions for emission reduction should be considered in installation permit.</a:t>
            </a:r>
          </a:p>
          <a:p>
            <a:pPr algn="ctr"/>
            <a:endParaRPr lang="en-GB" dirty="0">
              <a:solidFill>
                <a:schemeClr val="bg1"/>
              </a:solidFill>
            </a:endParaRPr>
          </a:p>
          <a:p>
            <a:pPr algn="ctr"/>
            <a:r>
              <a:rPr lang="en-GB" dirty="0">
                <a:solidFill>
                  <a:schemeClr val="bg1"/>
                </a:solidFill>
              </a:rPr>
              <a:t>In any case derive appropriate measures for release minimisation. </a:t>
            </a:r>
          </a:p>
          <a:p>
            <a:pPr algn="ctr"/>
            <a:endParaRPr lang="en-GB" dirty="0">
              <a:solidFill>
                <a:schemeClr val="bg1"/>
              </a:solidFill>
            </a:endParaRPr>
          </a:p>
          <a:p>
            <a:pPr algn="ctr"/>
            <a:r>
              <a:rPr lang="en-GB" dirty="0">
                <a:solidFill>
                  <a:schemeClr val="bg1"/>
                </a:solidFill>
              </a:rPr>
              <a:t>Process not developed yet as out of scope HAZBREF</a:t>
            </a:r>
          </a:p>
        </p:txBody>
      </p:sp>
      <p:cxnSp>
        <p:nvCxnSpPr>
          <p:cNvPr id="636" name="Gerade Verbindung mit Pfeil 635">
            <a:extLst>
              <a:ext uri="{FF2B5EF4-FFF2-40B4-BE49-F238E27FC236}">
                <a16:creationId xmlns:a16="http://schemas.microsoft.com/office/drawing/2014/main" id="{A5D65A43-CB6F-4572-B27E-C5FA84965A05}"/>
              </a:ext>
            </a:extLst>
          </p:cNvPr>
          <p:cNvCxnSpPr>
            <a:cxnSpLocks/>
            <a:stCxn id="465" idx="2"/>
            <a:endCxn id="635" idx="0"/>
          </p:cNvCxnSpPr>
          <p:nvPr/>
        </p:nvCxnSpPr>
        <p:spPr>
          <a:xfrm>
            <a:off x="27063222" y="18179472"/>
            <a:ext cx="3116" cy="211467"/>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382" name="Verzweigung 247">
            <a:extLst>
              <a:ext uri="{FF2B5EF4-FFF2-40B4-BE49-F238E27FC236}">
                <a16:creationId xmlns:a16="http://schemas.microsoft.com/office/drawing/2014/main" id="{AE535F60-758E-A04D-88F3-11783936FF16}"/>
              </a:ext>
            </a:extLst>
          </p:cNvPr>
          <p:cNvSpPr/>
          <p:nvPr/>
        </p:nvSpPr>
        <p:spPr>
          <a:xfrm>
            <a:off x="23489035" y="4318536"/>
            <a:ext cx="3132000" cy="350704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bg1"/>
                </a:solidFill>
              </a:rPr>
              <a:t>D 2.5: </a:t>
            </a:r>
            <a:r>
              <a:rPr lang="en-GB" dirty="0"/>
              <a:t>(TWG skip his decision). </a:t>
            </a:r>
            <a:r>
              <a:rPr lang="en-GB" dirty="0">
                <a:solidFill>
                  <a:schemeClr val="bg1"/>
                </a:solidFill>
              </a:rPr>
              <a:t>The substance is not found in waste water released to environment?</a:t>
            </a:r>
          </a:p>
          <a:p>
            <a:pPr algn="l"/>
            <a:endParaRPr lang="en-GB" dirty="0">
              <a:solidFill>
                <a:schemeClr val="bg1"/>
              </a:solidFill>
            </a:endParaRPr>
          </a:p>
          <a:p>
            <a:r>
              <a:rPr lang="en-GB" dirty="0">
                <a:solidFill>
                  <a:schemeClr val="bg1"/>
                </a:solidFill>
              </a:rPr>
              <a:t>E: With additional monitoring operator can check the concentration in effluent.</a:t>
            </a:r>
          </a:p>
        </p:txBody>
      </p:sp>
      <p:cxnSp>
        <p:nvCxnSpPr>
          <p:cNvPr id="616" name="Gerade Verbindung mit Pfeil 615">
            <a:extLst>
              <a:ext uri="{FF2B5EF4-FFF2-40B4-BE49-F238E27FC236}">
                <a16:creationId xmlns:a16="http://schemas.microsoft.com/office/drawing/2014/main" id="{846CF5F9-64C4-4341-A37C-E675F1C50D6B}"/>
              </a:ext>
            </a:extLst>
          </p:cNvPr>
          <p:cNvCxnSpPr>
            <a:cxnSpLocks/>
            <a:stCxn id="382" idx="3"/>
            <a:endCxn id="82" idx="1"/>
          </p:cNvCxnSpPr>
          <p:nvPr/>
        </p:nvCxnSpPr>
        <p:spPr>
          <a:xfrm>
            <a:off x="26621035" y="6072059"/>
            <a:ext cx="425447" cy="7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06" name="Textfeld 405">
            <a:extLst>
              <a:ext uri="{FF2B5EF4-FFF2-40B4-BE49-F238E27FC236}">
                <a16:creationId xmlns:a16="http://schemas.microsoft.com/office/drawing/2014/main" id="{BDF0A01F-6441-9A40-A57A-FBC988FDB2F4}"/>
              </a:ext>
            </a:extLst>
          </p:cNvPr>
          <p:cNvSpPr txBox="1"/>
          <p:nvPr/>
        </p:nvSpPr>
        <p:spPr>
          <a:xfrm>
            <a:off x="23100085" y="5679067"/>
            <a:ext cx="619213" cy="338554"/>
          </a:xfrm>
          <a:prstGeom prst="rect">
            <a:avLst/>
          </a:prstGeom>
          <a:noFill/>
        </p:spPr>
        <p:txBody>
          <a:bodyPr wrap="square" rtlCol="0">
            <a:spAutoFit/>
          </a:bodyPr>
          <a:lstStyle/>
          <a:p>
            <a:r>
              <a:rPr lang="en-GB" sz="1600" dirty="0"/>
              <a:t>Yes</a:t>
            </a:r>
          </a:p>
        </p:txBody>
      </p:sp>
      <p:sp>
        <p:nvSpPr>
          <p:cNvPr id="413" name="Textfeld 412">
            <a:extLst>
              <a:ext uri="{FF2B5EF4-FFF2-40B4-BE49-F238E27FC236}">
                <a16:creationId xmlns:a16="http://schemas.microsoft.com/office/drawing/2014/main" id="{59AA5996-EF16-874D-A7FC-C37E16EFDE2C}"/>
              </a:ext>
            </a:extLst>
          </p:cNvPr>
          <p:cNvSpPr txBox="1"/>
          <p:nvPr/>
        </p:nvSpPr>
        <p:spPr>
          <a:xfrm>
            <a:off x="26518814" y="5717279"/>
            <a:ext cx="619213" cy="338554"/>
          </a:xfrm>
          <a:prstGeom prst="rect">
            <a:avLst/>
          </a:prstGeom>
          <a:noFill/>
        </p:spPr>
        <p:txBody>
          <a:bodyPr wrap="square" rtlCol="0">
            <a:spAutoFit/>
          </a:bodyPr>
          <a:lstStyle/>
          <a:p>
            <a:r>
              <a:rPr lang="en-GB" sz="1600" dirty="0"/>
              <a:t>Yes</a:t>
            </a:r>
          </a:p>
        </p:txBody>
      </p:sp>
      <p:cxnSp>
        <p:nvCxnSpPr>
          <p:cNvPr id="241" name="Gerade Verbindung mit Pfeil 240">
            <a:extLst>
              <a:ext uri="{FF2B5EF4-FFF2-40B4-BE49-F238E27FC236}">
                <a16:creationId xmlns:a16="http://schemas.microsoft.com/office/drawing/2014/main" id="{B9CC70C8-4AC6-0E40-A984-CD28B8E0F805}"/>
              </a:ext>
            </a:extLst>
          </p:cNvPr>
          <p:cNvCxnSpPr>
            <a:cxnSpLocks/>
            <a:stCxn id="35" idx="2"/>
            <a:endCxn id="55" idx="0"/>
          </p:cNvCxnSpPr>
          <p:nvPr/>
        </p:nvCxnSpPr>
        <p:spPr>
          <a:xfrm>
            <a:off x="36963910" y="12824394"/>
            <a:ext cx="18226" cy="19572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8" name="Gewinkelte Verbindung 267">
            <a:extLst>
              <a:ext uri="{FF2B5EF4-FFF2-40B4-BE49-F238E27FC236}">
                <a16:creationId xmlns:a16="http://schemas.microsoft.com/office/drawing/2014/main" id="{00D255D4-5F28-D44A-9569-D8A7FB79C5F0}"/>
              </a:ext>
            </a:extLst>
          </p:cNvPr>
          <p:cNvCxnSpPr>
            <a:cxnSpLocks/>
            <a:stCxn id="33" idx="3"/>
            <a:endCxn id="152" idx="0"/>
          </p:cNvCxnSpPr>
          <p:nvPr/>
        </p:nvCxnSpPr>
        <p:spPr>
          <a:xfrm>
            <a:off x="40771518" y="7303206"/>
            <a:ext cx="293783" cy="402529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640" name="Textfeld 639">
            <a:extLst>
              <a:ext uri="{FF2B5EF4-FFF2-40B4-BE49-F238E27FC236}">
                <a16:creationId xmlns:a16="http://schemas.microsoft.com/office/drawing/2014/main" id="{6B1932CE-0E5B-BC40-9715-346F3458AEA7}"/>
              </a:ext>
            </a:extLst>
          </p:cNvPr>
          <p:cNvSpPr txBox="1"/>
          <p:nvPr/>
        </p:nvSpPr>
        <p:spPr>
          <a:xfrm>
            <a:off x="11595902" y="20650924"/>
            <a:ext cx="619213" cy="338554"/>
          </a:xfrm>
          <a:prstGeom prst="rect">
            <a:avLst/>
          </a:prstGeom>
          <a:noFill/>
        </p:spPr>
        <p:txBody>
          <a:bodyPr wrap="square" rtlCol="0">
            <a:spAutoFit/>
          </a:bodyPr>
          <a:lstStyle/>
          <a:p>
            <a:r>
              <a:rPr lang="de-DE" sz="1600" dirty="0" err="1"/>
              <a:t>No</a:t>
            </a:r>
            <a:endParaRPr lang="de-DE" sz="1600" dirty="0"/>
          </a:p>
        </p:txBody>
      </p:sp>
      <p:sp>
        <p:nvSpPr>
          <p:cNvPr id="641" name="Textfeld 640">
            <a:extLst>
              <a:ext uri="{FF2B5EF4-FFF2-40B4-BE49-F238E27FC236}">
                <a16:creationId xmlns:a16="http://schemas.microsoft.com/office/drawing/2014/main" id="{08701272-BBAC-2248-AE19-E8C6FC5016B9}"/>
              </a:ext>
            </a:extLst>
          </p:cNvPr>
          <p:cNvSpPr txBox="1"/>
          <p:nvPr/>
        </p:nvSpPr>
        <p:spPr>
          <a:xfrm>
            <a:off x="37150757" y="10848087"/>
            <a:ext cx="619213" cy="338554"/>
          </a:xfrm>
          <a:prstGeom prst="rect">
            <a:avLst/>
          </a:prstGeom>
          <a:noFill/>
        </p:spPr>
        <p:txBody>
          <a:bodyPr wrap="square" rtlCol="0">
            <a:spAutoFit/>
          </a:bodyPr>
          <a:lstStyle/>
          <a:p>
            <a:r>
              <a:rPr lang="de-DE" sz="1600" dirty="0" err="1"/>
              <a:t>No</a:t>
            </a:r>
            <a:endParaRPr lang="de-DE" sz="1600" dirty="0"/>
          </a:p>
        </p:txBody>
      </p:sp>
      <p:sp>
        <p:nvSpPr>
          <p:cNvPr id="642" name="Textfeld 641">
            <a:extLst>
              <a:ext uri="{FF2B5EF4-FFF2-40B4-BE49-F238E27FC236}">
                <a16:creationId xmlns:a16="http://schemas.microsoft.com/office/drawing/2014/main" id="{541E2E79-FDD5-484D-9A9B-69C008248EB5}"/>
              </a:ext>
            </a:extLst>
          </p:cNvPr>
          <p:cNvSpPr txBox="1"/>
          <p:nvPr/>
        </p:nvSpPr>
        <p:spPr>
          <a:xfrm>
            <a:off x="15175133" y="14630088"/>
            <a:ext cx="619213" cy="338554"/>
          </a:xfrm>
          <a:prstGeom prst="rect">
            <a:avLst/>
          </a:prstGeom>
          <a:noFill/>
        </p:spPr>
        <p:txBody>
          <a:bodyPr wrap="square" rtlCol="0">
            <a:spAutoFit/>
          </a:bodyPr>
          <a:lstStyle/>
          <a:p>
            <a:r>
              <a:rPr lang="de-DE" sz="1600" dirty="0"/>
              <a:t>Yes</a:t>
            </a:r>
          </a:p>
        </p:txBody>
      </p:sp>
      <p:sp>
        <p:nvSpPr>
          <p:cNvPr id="648" name="Textfeld 647">
            <a:extLst>
              <a:ext uri="{FF2B5EF4-FFF2-40B4-BE49-F238E27FC236}">
                <a16:creationId xmlns:a16="http://schemas.microsoft.com/office/drawing/2014/main" id="{15CAE7EC-3A4D-9A47-B4E6-C56B140AC371}"/>
              </a:ext>
            </a:extLst>
          </p:cNvPr>
          <p:cNvSpPr txBox="1"/>
          <p:nvPr/>
        </p:nvSpPr>
        <p:spPr>
          <a:xfrm>
            <a:off x="15443105" y="24540095"/>
            <a:ext cx="619213" cy="338554"/>
          </a:xfrm>
          <a:prstGeom prst="rect">
            <a:avLst/>
          </a:prstGeom>
          <a:noFill/>
        </p:spPr>
        <p:txBody>
          <a:bodyPr wrap="square" rtlCol="0">
            <a:spAutoFit/>
          </a:bodyPr>
          <a:lstStyle/>
          <a:p>
            <a:r>
              <a:rPr lang="de-DE" sz="1600" dirty="0"/>
              <a:t>Yes</a:t>
            </a:r>
          </a:p>
        </p:txBody>
      </p:sp>
      <p:sp>
        <p:nvSpPr>
          <p:cNvPr id="660" name="Textfeld 659">
            <a:extLst>
              <a:ext uri="{FF2B5EF4-FFF2-40B4-BE49-F238E27FC236}">
                <a16:creationId xmlns:a16="http://schemas.microsoft.com/office/drawing/2014/main" id="{6E20E2C0-EF7E-D942-94D2-EDDFCE04F50B}"/>
              </a:ext>
            </a:extLst>
          </p:cNvPr>
          <p:cNvSpPr txBox="1"/>
          <p:nvPr/>
        </p:nvSpPr>
        <p:spPr>
          <a:xfrm>
            <a:off x="13605495" y="8090947"/>
            <a:ext cx="619213" cy="338554"/>
          </a:xfrm>
          <a:prstGeom prst="rect">
            <a:avLst/>
          </a:prstGeom>
          <a:noFill/>
        </p:spPr>
        <p:txBody>
          <a:bodyPr wrap="square" rtlCol="0">
            <a:spAutoFit/>
          </a:bodyPr>
          <a:lstStyle/>
          <a:p>
            <a:r>
              <a:rPr lang="de-DE" sz="1600" dirty="0" err="1"/>
              <a:t>No</a:t>
            </a:r>
            <a:endParaRPr lang="de-DE" sz="1600" dirty="0"/>
          </a:p>
        </p:txBody>
      </p:sp>
      <p:sp>
        <p:nvSpPr>
          <p:cNvPr id="661" name="Textfeld 660">
            <a:extLst>
              <a:ext uri="{FF2B5EF4-FFF2-40B4-BE49-F238E27FC236}">
                <a16:creationId xmlns:a16="http://schemas.microsoft.com/office/drawing/2014/main" id="{78669EF6-8C3B-EB4B-AF33-93176A28A30B}"/>
              </a:ext>
            </a:extLst>
          </p:cNvPr>
          <p:cNvSpPr txBox="1"/>
          <p:nvPr/>
        </p:nvSpPr>
        <p:spPr>
          <a:xfrm>
            <a:off x="18070451" y="8134336"/>
            <a:ext cx="619213" cy="338554"/>
          </a:xfrm>
          <a:prstGeom prst="rect">
            <a:avLst/>
          </a:prstGeom>
          <a:noFill/>
        </p:spPr>
        <p:txBody>
          <a:bodyPr wrap="square" rtlCol="0">
            <a:spAutoFit/>
          </a:bodyPr>
          <a:lstStyle/>
          <a:p>
            <a:r>
              <a:rPr lang="de-DE" sz="1600" dirty="0" err="1"/>
              <a:t>No</a:t>
            </a:r>
            <a:endParaRPr lang="de-DE" sz="1600" dirty="0"/>
          </a:p>
        </p:txBody>
      </p:sp>
      <p:sp>
        <p:nvSpPr>
          <p:cNvPr id="662" name="Textfeld 661">
            <a:extLst>
              <a:ext uri="{FF2B5EF4-FFF2-40B4-BE49-F238E27FC236}">
                <a16:creationId xmlns:a16="http://schemas.microsoft.com/office/drawing/2014/main" id="{409F8D8F-5F05-E04C-9F57-BED21A366DF6}"/>
              </a:ext>
            </a:extLst>
          </p:cNvPr>
          <p:cNvSpPr txBox="1"/>
          <p:nvPr/>
        </p:nvSpPr>
        <p:spPr>
          <a:xfrm>
            <a:off x="21824071" y="7371041"/>
            <a:ext cx="619213" cy="338554"/>
          </a:xfrm>
          <a:prstGeom prst="rect">
            <a:avLst/>
          </a:prstGeom>
          <a:noFill/>
        </p:spPr>
        <p:txBody>
          <a:bodyPr wrap="square" rtlCol="0">
            <a:spAutoFit/>
          </a:bodyPr>
          <a:lstStyle/>
          <a:p>
            <a:r>
              <a:rPr lang="de-DE" sz="1600" dirty="0" err="1"/>
              <a:t>No</a:t>
            </a:r>
            <a:endParaRPr lang="de-DE" sz="1600" dirty="0"/>
          </a:p>
        </p:txBody>
      </p:sp>
      <p:sp>
        <p:nvSpPr>
          <p:cNvPr id="663" name="Textfeld 662">
            <a:extLst>
              <a:ext uri="{FF2B5EF4-FFF2-40B4-BE49-F238E27FC236}">
                <a16:creationId xmlns:a16="http://schemas.microsoft.com/office/drawing/2014/main" id="{FD52CEEF-6A29-984E-9412-1A1A1F00D516}"/>
              </a:ext>
            </a:extLst>
          </p:cNvPr>
          <p:cNvSpPr txBox="1"/>
          <p:nvPr/>
        </p:nvSpPr>
        <p:spPr>
          <a:xfrm>
            <a:off x="25127836" y="7801280"/>
            <a:ext cx="619213" cy="338554"/>
          </a:xfrm>
          <a:prstGeom prst="rect">
            <a:avLst/>
          </a:prstGeom>
          <a:noFill/>
        </p:spPr>
        <p:txBody>
          <a:bodyPr wrap="square" rtlCol="0">
            <a:spAutoFit/>
          </a:bodyPr>
          <a:lstStyle/>
          <a:p>
            <a:r>
              <a:rPr lang="de-DE" sz="1600" dirty="0" err="1"/>
              <a:t>No</a:t>
            </a:r>
            <a:endParaRPr lang="de-DE" sz="1600" dirty="0"/>
          </a:p>
        </p:txBody>
      </p:sp>
      <p:sp>
        <p:nvSpPr>
          <p:cNvPr id="664" name="Textfeld 663">
            <a:extLst>
              <a:ext uri="{FF2B5EF4-FFF2-40B4-BE49-F238E27FC236}">
                <a16:creationId xmlns:a16="http://schemas.microsoft.com/office/drawing/2014/main" id="{2AF8021C-9C06-A14F-9FD4-A1D69349E9CF}"/>
              </a:ext>
            </a:extLst>
          </p:cNvPr>
          <p:cNvSpPr txBox="1"/>
          <p:nvPr/>
        </p:nvSpPr>
        <p:spPr>
          <a:xfrm>
            <a:off x="18363512" y="16915618"/>
            <a:ext cx="619213" cy="338554"/>
          </a:xfrm>
          <a:prstGeom prst="rect">
            <a:avLst/>
          </a:prstGeom>
          <a:noFill/>
        </p:spPr>
        <p:txBody>
          <a:bodyPr wrap="square" rtlCol="0">
            <a:spAutoFit/>
          </a:bodyPr>
          <a:lstStyle/>
          <a:p>
            <a:r>
              <a:rPr lang="de-DE" sz="1600" dirty="0" err="1"/>
              <a:t>No</a:t>
            </a:r>
            <a:endParaRPr lang="de-DE" sz="1600" dirty="0"/>
          </a:p>
        </p:txBody>
      </p:sp>
      <p:sp>
        <p:nvSpPr>
          <p:cNvPr id="665" name="Textfeld 664">
            <a:extLst>
              <a:ext uri="{FF2B5EF4-FFF2-40B4-BE49-F238E27FC236}">
                <a16:creationId xmlns:a16="http://schemas.microsoft.com/office/drawing/2014/main" id="{D3142003-5A8C-2E48-A620-DD142461C620}"/>
              </a:ext>
            </a:extLst>
          </p:cNvPr>
          <p:cNvSpPr txBox="1"/>
          <p:nvPr/>
        </p:nvSpPr>
        <p:spPr>
          <a:xfrm>
            <a:off x="23074842" y="16271527"/>
            <a:ext cx="619213" cy="338554"/>
          </a:xfrm>
          <a:prstGeom prst="rect">
            <a:avLst/>
          </a:prstGeom>
          <a:noFill/>
        </p:spPr>
        <p:txBody>
          <a:bodyPr wrap="square" rtlCol="0">
            <a:spAutoFit/>
          </a:bodyPr>
          <a:lstStyle/>
          <a:p>
            <a:r>
              <a:rPr lang="de-DE" sz="1600" dirty="0" err="1"/>
              <a:t>No</a:t>
            </a:r>
            <a:endParaRPr lang="de-DE" sz="1600" dirty="0"/>
          </a:p>
        </p:txBody>
      </p:sp>
      <p:sp>
        <p:nvSpPr>
          <p:cNvPr id="152" name="Abgerundetes Rechteck 34">
            <a:extLst>
              <a:ext uri="{FF2B5EF4-FFF2-40B4-BE49-F238E27FC236}">
                <a16:creationId xmlns:a16="http://schemas.microsoft.com/office/drawing/2014/main" id="{AE1FB831-4FF8-47D7-B2AD-EA1B9A308EF9}"/>
              </a:ext>
            </a:extLst>
          </p:cNvPr>
          <p:cNvSpPr/>
          <p:nvPr/>
        </p:nvSpPr>
        <p:spPr>
          <a:xfrm>
            <a:off x="39890075" y="11328497"/>
            <a:ext cx="2350452" cy="146374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tx1"/>
                </a:solidFill>
              </a:rPr>
              <a:t>The substance is not readily biodegradable and mobile, but has no (eco)toxicological properties of concern.</a:t>
            </a:r>
          </a:p>
        </p:txBody>
      </p:sp>
      <p:cxnSp>
        <p:nvCxnSpPr>
          <p:cNvPr id="156" name="Gerade Verbindung mit Pfeil 155">
            <a:extLst>
              <a:ext uri="{FF2B5EF4-FFF2-40B4-BE49-F238E27FC236}">
                <a16:creationId xmlns:a16="http://schemas.microsoft.com/office/drawing/2014/main" id="{D38544DD-F9F6-4B3B-A098-3583ABCD5FB8}"/>
              </a:ext>
            </a:extLst>
          </p:cNvPr>
          <p:cNvCxnSpPr>
            <a:cxnSpLocks/>
            <a:stCxn id="152" idx="2"/>
            <a:endCxn id="97" idx="0"/>
          </p:cNvCxnSpPr>
          <p:nvPr/>
        </p:nvCxnSpPr>
        <p:spPr>
          <a:xfrm>
            <a:off x="41065301" y="12792241"/>
            <a:ext cx="6366" cy="20834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2" name="Verbindungsstelle 251">
            <a:extLst>
              <a:ext uri="{FF2B5EF4-FFF2-40B4-BE49-F238E27FC236}">
                <a16:creationId xmlns:a16="http://schemas.microsoft.com/office/drawing/2014/main" id="{53FA5D4D-9FD8-40E5-87C1-8764ADA2219B}"/>
              </a:ext>
            </a:extLst>
          </p:cNvPr>
          <p:cNvSpPr>
            <a:spLocks noChangeAspect="1"/>
          </p:cNvSpPr>
          <p:nvPr/>
        </p:nvSpPr>
        <p:spPr>
          <a:xfrm>
            <a:off x="12292982" y="9693526"/>
            <a:ext cx="2412000" cy="2412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TWG: derive BAT conclusion</a:t>
            </a:r>
          </a:p>
          <a:p>
            <a:pPr algn="ctr"/>
            <a:endParaRPr lang="en-GB" dirty="0">
              <a:solidFill>
                <a:schemeClr val="bg1"/>
              </a:solidFill>
            </a:endParaRPr>
          </a:p>
          <a:p>
            <a:pPr algn="ctr"/>
            <a:r>
              <a:rPr lang="en-GB" dirty="0">
                <a:solidFill>
                  <a:schemeClr val="bg1"/>
                </a:solidFill>
              </a:rPr>
              <a:t>Operators: Derive appropriate measures for release minimisation (emission prevention and control measures).</a:t>
            </a:r>
          </a:p>
          <a:p>
            <a:pPr algn="ctr"/>
            <a:endParaRPr lang="en-GB" dirty="0">
              <a:solidFill>
                <a:schemeClr val="bg1"/>
              </a:solidFill>
            </a:endParaRPr>
          </a:p>
          <a:p>
            <a:pPr algn="ctr"/>
            <a:r>
              <a:rPr lang="en-GB" dirty="0">
                <a:solidFill>
                  <a:schemeClr val="bg1"/>
                </a:solidFill>
              </a:rPr>
              <a:t>Process not developed yet as out of the scope of HAZBREF</a:t>
            </a:r>
          </a:p>
          <a:p>
            <a:pPr algn="ctr"/>
            <a:endParaRPr lang="en-GB" dirty="0">
              <a:solidFill>
                <a:schemeClr val="bg1"/>
              </a:solidFill>
            </a:endParaRPr>
          </a:p>
        </p:txBody>
      </p:sp>
      <p:cxnSp>
        <p:nvCxnSpPr>
          <p:cNvPr id="163" name="Gerade Verbindung mit Pfeil 162">
            <a:extLst>
              <a:ext uri="{FF2B5EF4-FFF2-40B4-BE49-F238E27FC236}">
                <a16:creationId xmlns:a16="http://schemas.microsoft.com/office/drawing/2014/main" id="{F12BB9A2-7130-4499-95B2-B8554624874F}"/>
              </a:ext>
            </a:extLst>
          </p:cNvPr>
          <p:cNvCxnSpPr>
            <a:cxnSpLocks/>
            <a:stCxn id="116" idx="2"/>
            <a:endCxn id="164" idx="0"/>
          </p:cNvCxnSpPr>
          <p:nvPr/>
        </p:nvCxnSpPr>
        <p:spPr>
          <a:xfrm>
            <a:off x="13498501" y="8115046"/>
            <a:ext cx="248" cy="7587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4" name="Abgerundetes Rechteck 250">
            <a:extLst>
              <a:ext uri="{FF2B5EF4-FFF2-40B4-BE49-F238E27FC236}">
                <a16:creationId xmlns:a16="http://schemas.microsoft.com/office/drawing/2014/main" id="{0152AE7B-7A18-4F9D-8D9C-B4AE2962FE42}"/>
              </a:ext>
            </a:extLst>
          </p:cNvPr>
          <p:cNvSpPr/>
          <p:nvPr/>
        </p:nvSpPr>
        <p:spPr>
          <a:xfrm>
            <a:off x="12238749" y="8873746"/>
            <a:ext cx="2520000" cy="45500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readily biodegradable and is toxic for the environment.</a:t>
            </a:r>
          </a:p>
        </p:txBody>
      </p:sp>
      <p:cxnSp>
        <p:nvCxnSpPr>
          <p:cNvPr id="168" name="Gerade Verbindung mit Pfeil 167">
            <a:extLst>
              <a:ext uri="{FF2B5EF4-FFF2-40B4-BE49-F238E27FC236}">
                <a16:creationId xmlns:a16="http://schemas.microsoft.com/office/drawing/2014/main" id="{5607E1FB-7FE7-421B-8AE1-9156D81256DC}"/>
              </a:ext>
            </a:extLst>
          </p:cNvPr>
          <p:cNvCxnSpPr>
            <a:cxnSpLocks/>
            <a:stCxn id="164" idx="2"/>
            <a:endCxn id="162" idx="0"/>
          </p:cNvCxnSpPr>
          <p:nvPr/>
        </p:nvCxnSpPr>
        <p:spPr>
          <a:xfrm>
            <a:off x="13498749" y="9328754"/>
            <a:ext cx="233" cy="3647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Gerade Verbindung mit Pfeil 123">
            <a:extLst>
              <a:ext uri="{FF2B5EF4-FFF2-40B4-BE49-F238E27FC236}">
                <a16:creationId xmlns:a16="http://schemas.microsoft.com/office/drawing/2014/main" id="{676FE5CA-D16F-4A6D-A527-49A10B415C59}"/>
              </a:ext>
            </a:extLst>
          </p:cNvPr>
          <p:cNvCxnSpPr>
            <a:cxnSpLocks/>
            <a:stCxn id="382" idx="2"/>
            <a:endCxn id="130" idx="0"/>
          </p:cNvCxnSpPr>
          <p:nvPr/>
        </p:nvCxnSpPr>
        <p:spPr>
          <a:xfrm>
            <a:off x="25055035" y="7825581"/>
            <a:ext cx="18527" cy="10424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5" name="Gerade Verbindung mit Pfeil 124">
            <a:extLst>
              <a:ext uri="{FF2B5EF4-FFF2-40B4-BE49-F238E27FC236}">
                <a16:creationId xmlns:a16="http://schemas.microsoft.com/office/drawing/2014/main" id="{E6C4203B-F1B3-4D61-9730-C894021CB768}"/>
              </a:ext>
            </a:extLst>
          </p:cNvPr>
          <p:cNvCxnSpPr>
            <a:cxnSpLocks/>
            <a:stCxn id="101" idx="2"/>
            <a:endCxn id="133" idx="0"/>
          </p:cNvCxnSpPr>
          <p:nvPr/>
        </p:nvCxnSpPr>
        <p:spPr>
          <a:xfrm>
            <a:off x="21716283" y="7484137"/>
            <a:ext cx="10087" cy="11966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0" name="Abgerundetes Rechteck 250">
            <a:extLst>
              <a:ext uri="{FF2B5EF4-FFF2-40B4-BE49-F238E27FC236}">
                <a16:creationId xmlns:a16="http://schemas.microsoft.com/office/drawing/2014/main" id="{0BADB1B4-E015-4798-BC3F-3AD50BDB5F06}"/>
              </a:ext>
            </a:extLst>
          </p:cNvPr>
          <p:cNvSpPr/>
          <p:nvPr/>
        </p:nvSpPr>
        <p:spPr>
          <a:xfrm>
            <a:off x="23813562" y="8868058"/>
            <a:ext cx="2520000" cy="45500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readily biodegradable and is released to the environment.</a:t>
            </a:r>
          </a:p>
        </p:txBody>
      </p:sp>
      <p:sp>
        <p:nvSpPr>
          <p:cNvPr id="133" name="Abgerundetes Rechteck 250">
            <a:extLst>
              <a:ext uri="{FF2B5EF4-FFF2-40B4-BE49-F238E27FC236}">
                <a16:creationId xmlns:a16="http://schemas.microsoft.com/office/drawing/2014/main" id="{D3A6D395-2926-4035-AA9A-FAEF6AA847D1}"/>
              </a:ext>
            </a:extLst>
          </p:cNvPr>
          <p:cNvSpPr/>
          <p:nvPr/>
        </p:nvSpPr>
        <p:spPr>
          <a:xfrm>
            <a:off x="20466370" y="8680773"/>
            <a:ext cx="2520000" cy="829579"/>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dirty="0">
                <a:solidFill>
                  <a:schemeClr val="tx1"/>
                </a:solidFill>
              </a:rPr>
              <a:t>The substance is readily biodegradable not toxic, does not lead to PEC / PNEC ratio &gt; 1, but the amount released leads to COD &gt; 150 mg/L at WWTP effluent.</a:t>
            </a:r>
          </a:p>
        </p:txBody>
      </p:sp>
      <p:cxnSp>
        <p:nvCxnSpPr>
          <p:cNvPr id="139" name="Gerade Verbindung mit Pfeil 138">
            <a:extLst>
              <a:ext uri="{FF2B5EF4-FFF2-40B4-BE49-F238E27FC236}">
                <a16:creationId xmlns:a16="http://schemas.microsoft.com/office/drawing/2014/main" id="{8AD7BDC6-AEF5-4860-9B13-A3B27DC3381F}"/>
              </a:ext>
            </a:extLst>
          </p:cNvPr>
          <p:cNvCxnSpPr>
            <a:cxnSpLocks/>
            <a:stCxn id="100" idx="2"/>
            <a:endCxn id="127" idx="0"/>
          </p:cNvCxnSpPr>
          <p:nvPr/>
        </p:nvCxnSpPr>
        <p:spPr>
          <a:xfrm flipH="1">
            <a:off x="17994514" y="8154436"/>
            <a:ext cx="14171" cy="5263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0" name="Verbindungsstelle 251">
            <a:extLst>
              <a:ext uri="{FF2B5EF4-FFF2-40B4-BE49-F238E27FC236}">
                <a16:creationId xmlns:a16="http://schemas.microsoft.com/office/drawing/2014/main" id="{9471F61C-0FCF-46BA-8162-0CF2013D0772}"/>
              </a:ext>
            </a:extLst>
          </p:cNvPr>
          <p:cNvSpPr>
            <a:spLocks noChangeAspect="1"/>
          </p:cNvSpPr>
          <p:nvPr/>
        </p:nvSpPr>
        <p:spPr>
          <a:xfrm>
            <a:off x="20516568" y="9685995"/>
            <a:ext cx="2412000" cy="2412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Operators: Derive appropriate measures for release minimisation (emission prevention and control measures).</a:t>
            </a:r>
          </a:p>
          <a:p>
            <a:pPr algn="ctr"/>
            <a:endParaRPr lang="en-GB" dirty="0">
              <a:solidFill>
                <a:schemeClr val="bg1"/>
              </a:solidFill>
            </a:endParaRPr>
          </a:p>
          <a:p>
            <a:pPr algn="ctr"/>
            <a:r>
              <a:rPr lang="en-GB" dirty="0">
                <a:solidFill>
                  <a:schemeClr val="bg1"/>
                </a:solidFill>
              </a:rPr>
              <a:t>Process not developed yet as out of the scope of HAZBREF</a:t>
            </a:r>
          </a:p>
          <a:p>
            <a:pPr algn="ctr"/>
            <a:endParaRPr lang="en-GB" dirty="0">
              <a:solidFill>
                <a:schemeClr val="bg1"/>
              </a:solidFill>
            </a:endParaRPr>
          </a:p>
        </p:txBody>
      </p:sp>
      <p:sp>
        <p:nvSpPr>
          <p:cNvPr id="141" name="Verbindungsstelle 251">
            <a:extLst>
              <a:ext uri="{FF2B5EF4-FFF2-40B4-BE49-F238E27FC236}">
                <a16:creationId xmlns:a16="http://schemas.microsoft.com/office/drawing/2014/main" id="{28DCED0F-E988-4E0D-9F19-721454900BAE}"/>
              </a:ext>
            </a:extLst>
          </p:cNvPr>
          <p:cNvSpPr>
            <a:spLocks noChangeAspect="1"/>
          </p:cNvSpPr>
          <p:nvPr/>
        </p:nvSpPr>
        <p:spPr>
          <a:xfrm>
            <a:off x="23870055" y="9685995"/>
            <a:ext cx="2412000" cy="2412000"/>
          </a:xfrm>
          <a:prstGeom prst="flowChartConnector">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dirty="0">
                <a:solidFill>
                  <a:schemeClr val="bg1"/>
                </a:solidFill>
              </a:rPr>
              <a:t>Operators: Check if additional measures for release minimisation are necessary (emission prevention and control measures).</a:t>
            </a:r>
          </a:p>
          <a:p>
            <a:pPr algn="ctr"/>
            <a:endParaRPr lang="en-GB" dirty="0">
              <a:solidFill>
                <a:schemeClr val="bg1"/>
              </a:solidFill>
            </a:endParaRPr>
          </a:p>
          <a:p>
            <a:pPr algn="ctr"/>
            <a:r>
              <a:rPr lang="en-GB" dirty="0">
                <a:solidFill>
                  <a:schemeClr val="bg1"/>
                </a:solidFill>
              </a:rPr>
              <a:t>Process not developed yet as out of the scope of HAZBREF</a:t>
            </a:r>
          </a:p>
          <a:p>
            <a:pPr algn="ctr"/>
            <a:endParaRPr lang="en-GB" dirty="0">
              <a:solidFill>
                <a:schemeClr val="bg1"/>
              </a:solidFill>
            </a:endParaRPr>
          </a:p>
        </p:txBody>
      </p:sp>
      <p:cxnSp>
        <p:nvCxnSpPr>
          <p:cNvPr id="142" name="Gerade Verbindung mit Pfeil 141">
            <a:extLst>
              <a:ext uri="{FF2B5EF4-FFF2-40B4-BE49-F238E27FC236}">
                <a16:creationId xmlns:a16="http://schemas.microsoft.com/office/drawing/2014/main" id="{979CA14F-216B-4C8F-803C-B83E9BF36C24}"/>
              </a:ext>
            </a:extLst>
          </p:cNvPr>
          <p:cNvCxnSpPr>
            <a:cxnSpLocks/>
            <a:stCxn id="133" idx="2"/>
            <a:endCxn id="140" idx="0"/>
          </p:cNvCxnSpPr>
          <p:nvPr/>
        </p:nvCxnSpPr>
        <p:spPr>
          <a:xfrm flipH="1">
            <a:off x="21722568" y="9510352"/>
            <a:ext cx="3802" cy="175643"/>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Gerade Verbindung mit Pfeil 142">
            <a:extLst>
              <a:ext uri="{FF2B5EF4-FFF2-40B4-BE49-F238E27FC236}">
                <a16:creationId xmlns:a16="http://schemas.microsoft.com/office/drawing/2014/main" id="{1E8EA494-A326-4E2F-8288-2F63FC4C51E6}"/>
              </a:ext>
            </a:extLst>
          </p:cNvPr>
          <p:cNvCxnSpPr>
            <a:cxnSpLocks/>
            <a:stCxn id="130" idx="2"/>
            <a:endCxn id="141" idx="0"/>
          </p:cNvCxnSpPr>
          <p:nvPr/>
        </p:nvCxnSpPr>
        <p:spPr>
          <a:xfrm>
            <a:off x="25073562" y="9323066"/>
            <a:ext cx="2493" cy="362929"/>
          </a:xfrm>
          <a:prstGeom prst="straightConnector1">
            <a:avLst/>
          </a:prstGeom>
          <a:ln>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8C8D5C41-DA7B-4568-A8CB-ED93B95A045C}"/>
              </a:ext>
            </a:extLst>
          </p:cNvPr>
          <p:cNvSpPr/>
          <p:nvPr/>
        </p:nvSpPr>
        <p:spPr>
          <a:xfrm>
            <a:off x="11099312" y="3850108"/>
            <a:ext cx="21778515" cy="856492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BDD27444-D04D-41FC-A807-31EDD3EA9BB3}"/>
              </a:ext>
            </a:extLst>
          </p:cNvPr>
          <p:cNvSpPr txBox="1"/>
          <p:nvPr/>
        </p:nvSpPr>
        <p:spPr>
          <a:xfrm>
            <a:off x="26590024" y="11629058"/>
            <a:ext cx="5993702" cy="369332"/>
          </a:xfrm>
          <a:prstGeom prst="rect">
            <a:avLst/>
          </a:prstGeom>
          <a:noFill/>
        </p:spPr>
        <p:txBody>
          <a:bodyPr wrap="square" rtlCol="0">
            <a:spAutoFit/>
          </a:bodyPr>
          <a:lstStyle/>
          <a:p>
            <a:r>
              <a:rPr lang="en-GB" sz="1800" dirty="0"/>
              <a:t>Decision making process for readily biodegradable substances</a:t>
            </a:r>
          </a:p>
        </p:txBody>
      </p:sp>
      <p:sp>
        <p:nvSpPr>
          <p:cNvPr id="110" name="Rechteck 109">
            <a:extLst>
              <a:ext uri="{FF2B5EF4-FFF2-40B4-BE49-F238E27FC236}">
                <a16:creationId xmlns:a16="http://schemas.microsoft.com/office/drawing/2014/main" id="{684EB052-42DA-4D8F-878A-03DAA3DFE5D6}"/>
              </a:ext>
            </a:extLst>
          </p:cNvPr>
          <p:cNvSpPr/>
          <p:nvPr/>
        </p:nvSpPr>
        <p:spPr>
          <a:xfrm>
            <a:off x="15663067" y="12833701"/>
            <a:ext cx="17222782" cy="98560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 name="Textfeld 120">
            <a:extLst>
              <a:ext uri="{FF2B5EF4-FFF2-40B4-BE49-F238E27FC236}">
                <a16:creationId xmlns:a16="http://schemas.microsoft.com/office/drawing/2014/main" id="{639CED62-E83B-4A7A-B6FA-D7E96FAD4189}"/>
              </a:ext>
            </a:extLst>
          </p:cNvPr>
          <p:cNvSpPr txBox="1"/>
          <p:nvPr/>
        </p:nvSpPr>
        <p:spPr>
          <a:xfrm>
            <a:off x="29749314" y="21557926"/>
            <a:ext cx="3071546" cy="923330"/>
          </a:xfrm>
          <a:prstGeom prst="rect">
            <a:avLst/>
          </a:prstGeom>
          <a:noFill/>
        </p:spPr>
        <p:txBody>
          <a:bodyPr wrap="square" rtlCol="0">
            <a:spAutoFit/>
          </a:bodyPr>
          <a:lstStyle/>
          <a:p>
            <a:r>
              <a:rPr lang="en-GB" sz="1800" dirty="0"/>
              <a:t>Decision making process on other concerns based on fate and behaviour of substances </a:t>
            </a:r>
          </a:p>
        </p:txBody>
      </p:sp>
      <p:cxnSp>
        <p:nvCxnSpPr>
          <p:cNvPr id="144" name="Gewinkelte Verbindung 333">
            <a:extLst>
              <a:ext uri="{FF2B5EF4-FFF2-40B4-BE49-F238E27FC236}">
                <a16:creationId xmlns:a16="http://schemas.microsoft.com/office/drawing/2014/main" id="{8A1C4E68-3115-4AB8-9A85-A46C82D90A50}"/>
              </a:ext>
            </a:extLst>
          </p:cNvPr>
          <p:cNvCxnSpPr>
            <a:cxnSpLocks/>
            <a:stCxn id="247" idx="3"/>
            <a:endCxn id="493" idx="1"/>
          </p:cNvCxnSpPr>
          <p:nvPr/>
        </p:nvCxnSpPr>
        <p:spPr>
          <a:xfrm flipV="1">
            <a:off x="15044936" y="14961507"/>
            <a:ext cx="705486" cy="1744426"/>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45" name="Rechteck 144">
            <a:extLst>
              <a:ext uri="{FF2B5EF4-FFF2-40B4-BE49-F238E27FC236}">
                <a16:creationId xmlns:a16="http://schemas.microsoft.com/office/drawing/2014/main" id="{E608A649-0CFA-4DB0-BC0E-54F5E27B20C8}"/>
              </a:ext>
            </a:extLst>
          </p:cNvPr>
          <p:cNvSpPr/>
          <p:nvPr/>
        </p:nvSpPr>
        <p:spPr>
          <a:xfrm>
            <a:off x="163773" y="3473605"/>
            <a:ext cx="10479082" cy="834011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 name="Textfeld 145">
            <a:extLst>
              <a:ext uri="{FF2B5EF4-FFF2-40B4-BE49-F238E27FC236}">
                <a16:creationId xmlns:a16="http://schemas.microsoft.com/office/drawing/2014/main" id="{6DF158A4-47A3-4247-9F9E-D077380F8EDA}"/>
              </a:ext>
            </a:extLst>
          </p:cNvPr>
          <p:cNvSpPr txBox="1"/>
          <p:nvPr/>
        </p:nvSpPr>
        <p:spPr>
          <a:xfrm>
            <a:off x="7875574" y="11241535"/>
            <a:ext cx="2699212" cy="369332"/>
          </a:xfrm>
          <a:prstGeom prst="rect">
            <a:avLst/>
          </a:prstGeom>
          <a:noFill/>
        </p:spPr>
        <p:txBody>
          <a:bodyPr wrap="square" rtlCol="0">
            <a:spAutoFit/>
          </a:bodyPr>
          <a:lstStyle/>
          <a:p>
            <a:r>
              <a:rPr lang="en-GB" sz="1800" dirty="0"/>
              <a:t>Decision on degradability</a:t>
            </a:r>
          </a:p>
        </p:txBody>
      </p:sp>
      <p:sp>
        <p:nvSpPr>
          <p:cNvPr id="147" name="Textfeld 146">
            <a:extLst>
              <a:ext uri="{FF2B5EF4-FFF2-40B4-BE49-F238E27FC236}">
                <a16:creationId xmlns:a16="http://schemas.microsoft.com/office/drawing/2014/main" id="{9AD1B6B5-CFE7-47E8-808D-C69BD91E1D40}"/>
              </a:ext>
            </a:extLst>
          </p:cNvPr>
          <p:cNvSpPr txBox="1"/>
          <p:nvPr/>
        </p:nvSpPr>
        <p:spPr>
          <a:xfrm>
            <a:off x="12963855" y="19906536"/>
            <a:ext cx="2699212" cy="369332"/>
          </a:xfrm>
          <a:prstGeom prst="rect">
            <a:avLst/>
          </a:prstGeom>
          <a:noFill/>
        </p:spPr>
        <p:txBody>
          <a:bodyPr wrap="square" rtlCol="0">
            <a:spAutoFit/>
          </a:bodyPr>
          <a:lstStyle/>
          <a:p>
            <a:r>
              <a:rPr lang="en-GB" sz="1800" dirty="0"/>
              <a:t>Decision on mobility</a:t>
            </a:r>
          </a:p>
        </p:txBody>
      </p:sp>
      <p:sp>
        <p:nvSpPr>
          <p:cNvPr id="148" name="Rechteck 147">
            <a:extLst>
              <a:ext uri="{FF2B5EF4-FFF2-40B4-BE49-F238E27FC236}">
                <a16:creationId xmlns:a16="http://schemas.microsoft.com/office/drawing/2014/main" id="{B0FCD6E8-318C-4C48-906F-F5F6EF7896D6}"/>
              </a:ext>
            </a:extLst>
          </p:cNvPr>
          <p:cNvSpPr/>
          <p:nvPr/>
        </p:nvSpPr>
        <p:spPr>
          <a:xfrm>
            <a:off x="7864328" y="12591664"/>
            <a:ext cx="7308000" cy="810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Rechteck 148">
            <a:extLst>
              <a:ext uri="{FF2B5EF4-FFF2-40B4-BE49-F238E27FC236}">
                <a16:creationId xmlns:a16="http://schemas.microsoft.com/office/drawing/2014/main" id="{C6AD6861-B42F-4F6D-A2FD-BFA9D7F0477B}"/>
              </a:ext>
            </a:extLst>
          </p:cNvPr>
          <p:cNvSpPr/>
          <p:nvPr/>
        </p:nvSpPr>
        <p:spPr>
          <a:xfrm>
            <a:off x="7884376" y="20989477"/>
            <a:ext cx="7308000" cy="78619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Textfeld 149">
            <a:extLst>
              <a:ext uri="{FF2B5EF4-FFF2-40B4-BE49-F238E27FC236}">
                <a16:creationId xmlns:a16="http://schemas.microsoft.com/office/drawing/2014/main" id="{87A0D0E4-1B77-4E61-B4FA-57B443BADEF9}"/>
              </a:ext>
            </a:extLst>
          </p:cNvPr>
          <p:cNvSpPr txBox="1"/>
          <p:nvPr/>
        </p:nvSpPr>
        <p:spPr>
          <a:xfrm>
            <a:off x="12957442" y="28080742"/>
            <a:ext cx="2118579" cy="646331"/>
          </a:xfrm>
          <a:prstGeom prst="rect">
            <a:avLst/>
          </a:prstGeom>
          <a:noFill/>
        </p:spPr>
        <p:txBody>
          <a:bodyPr wrap="square" rtlCol="0">
            <a:spAutoFit/>
          </a:bodyPr>
          <a:lstStyle/>
          <a:p>
            <a:r>
              <a:rPr lang="en-GB" sz="1800" dirty="0"/>
              <a:t>Decision on end-of-pipe measures</a:t>
            </a:r>
          </a:p>
        </p:txBody>
      </p:sp>
      <p:sp>
        <p:nvSpPr>
          <p:cNvPr id="184" name="Flussdiagramm: Dokument 10">
            <a:extLst>
              <a:ext uri="{FF2B5EF4-FFF2-40B4-BE49-F238E27FC236}">
                <a16:creationId xmlns:a16="http://schemas.microsoft.com/office/drawing/2014/main" id="{6C604FCE-8C26-4815-A902-4E93EC21B63D}"/>
              </a:ext>
            </a:extLst>
          </p:cNvPr>
          <p:cNvSpPr/>
          <p:nvPr/>
        </p:nvSpPr>
        <p:spPr>
          <a:xfrm>
            <a:off x="19759641" y="21285081"/>
            <a:ext cx="981521" cy="975702"/>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buFont typeface="Arial" panose="020B0604020202020204" pitchFamily="34" charset="0"/>
              <a:buChar char="•"/>
            </a:pPr>
            <a:r>
              <a:rPr lang="en-GB" dirty="0"/>
              <a:t>ECHA Method for risk calculation</a:t>
            </a:r>
          </a:p>
        </p:txBody>
      </p:sp>
      <p:sp>
        <p:nvSpPr>
          <p:cNvPr id="185" name="Flussdiagramm: Dokument 10">
            <a:extLst>
              <a:ext uri="{FF2B5EF4-FFF2-40B4-BE49-F238E27FC236}">
                <a16:creationId xmlns:a16="http://schemas.microsoft.com/office/drawing/2014/main" id="{F5C11773-4185-468D-9E82-9D4165971E45}"/>
              </a:ext>
            </a:extLst>
          </p:cNvPr>
          <p:cNvSpPr/>
          <p:nvPr/>
        </p:nvSpPr>
        <p:spPr>
          <a:xfrm>
            <a:off x="24295759" y="21285081"/>
            <a:ext cx="981521" cy="975702"/>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buFont typeface="Arial" panose="020B0604020202020204" pitchFamily="34" charset="0"/>
              <a:buChar char="•"/>
            </a:pPr>
            <a:r>
              <a:rPr lang="en-GB" dirty="0"/>
              <a:t>ECHA Method for risk calculation</a:t>
            </a:r>
          </a:p>
        </p:txBody>
      </p:sp>
      <p:sp>
        <p:nvSpPr>
          <p:cNvPr id="186" name="Flussdiagramm: Dokument 10">
            <a:extLst>
              <a:ext uri="{FF2B5EF4-FFF2-40B4-BE49-F238E27FC236}">
                <a16:creationId xmlns:a16="http://schemas.microsoft.com/office/drawing/2014/main" id="{1CA5E19A-3B01-4525-B922-5A7B29EA83FD}"/>
              </a:ext>
            </a:extLst>
          </p:cNvPr>
          <p:cNvSpPr/>
          <p:nvPr/>
        </p:nvSpPr>
        <p:spPr>
          <a:xfrm>
            <a:off x="28428267" y="21301001"/>
            <a:ext cx="981521" cy="975702"/>
          </a:xfrm>
          <a:prstGeom prst="flowChartDocumen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1450" indent="-171450">
              <a:buFont typeface="Arial" panose="020B0604020202020204" pitchFamily="34" charset="0"/>
              <a:buChar char="•"/>
            </a:pPr>
            <a:r>
              <a:rPr lang="en-GB" dirty="0"/>
              <a:t>ECHA Method for risk calculation</a:t>
            </a:r>
          </a:p>
        </p:txBody>
      </p:sp>
      <p:sp>
        <p:nvSpPr>
          <p:cNvPr id="231" name="Rechteck 230">
            <a:extLst>
              <a:ext uri="{FF2B5EF4-FFF2-40B4-BE49-F238E27FC236}">
                <a16:creationId xmlns:a16="http://schemas.microsoft.com/office/drawing/2014/main" id="{6B449254-9A44-4927-92B4-293130242FE0}"/>
              </a:ext>
            </a:extLst>
          </p:cNvPr>
          <p:cNvSpPr/>
          <p:nvPr/>
        </p:nvSpPr>
        <p:spPr>
          <a:xfrm>
            <a:off x="33210578" y="3919471"/>
            <a:ext cx="7652957" cy="683103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2" name="Textfeld 231">
            <a:extLst>
              <a:ext uri="{FF2B5EF4-FFF2-40B4-BE49-F238E27FC236}">
                <a16:creationId xmlns:a16="http://schemas.microsoft.com/office/drawing/2014/main" id="{E90CEDD3-E9E8-4EA6-963C-E14E93079747}"/>
              </a:ext>
            </a:extLst>
          </p:cNvPr>
          <p:cNvSpPr txBox="1"/>
          <p:nvPr/>
        </p:nvSpPr>
        <p:spPr>
          <a:xfrm>
            <a:off x="38188218" y="10158616"/>
            <a:ext cx="2529025" cy="369332"/>
          </a:xfrm>
          <a:prstGeom prst="rect">
            <a:avLst/>
          </a:prstGeom>
          <a:noFill/>
        </p:spPr>
        <p:txBody>
          <a:bodyPr wrap="square" rtlCol="0">
            <a:spAutoFit/>
          </a:bodyPr>
          <a:lstStyle/>
          <a:p>
            <a:r>
              <a:rPr lang="en-GB" sz="1800" dirty="0"/>
              <a:t>Decision on (eco) toxicity</a:t>
            </a:r>
          </a:p>
        </p:txBody>
      </p:sp>
      <p:cxnSp>
        <p:nvCxnSpPr>
          <p:cNvPr id="233" name="Gewinkelte Verbindung 333">
            <a:extLst>
              <a:ext uri="{FF2B5EF4-FFF2-40B4-BE49-F238E27FC236}">
                <a16:creationId xmlns:a16="http://schemas.microsoft.com/office/drawing/2014/main" id="{8367D4CB-FF85-432C-ACF2-4490AC13DE00}"/>
              </a:ext>
            </a:extLst>
          </p:cNvPr>
          <p:cNvCxnSpPr>
            <a:cxnSpLocks/>
            <a:stCxn id="255" idx="3"/>
            <a:endCxn id="198" idx="1"/>
          </p:cNvCxnSpPr>
          <p:nvPr/>
        </p:nvCxnSpPr>
        <p:spPr>
          <a:xfrm flipV="1">
            <a:off x="12737592" y="29013570"/>
            <a:ext cx="8818789" cy="614937"/>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8696068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5103</Words>
  <Application>Microsoft Office PowerPoint</Application>
  <PresentationFormat>Benutzerdefiniert</PresentationFormat>
  <Paragraphs>389</Paragraphs>
  <Slides>6</Slides>
  <Notes>4</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MS Mincho</vt: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Gina Friedriszik</dc:creator>
  <cp:lastModifiedBy>Aust, Nannett</cp:lastModifiedBy>
  <cp:revision>395</cp:revision>
  <dcterms:created xsi:type="dcterms:W3CDTF">2021-01-31T17:32:01Z</dcterms:created>
  <dcterms:modified xsi:type="dcterms:W3CDTF">2021-04-29T21:31:16Z</dcterms:modified>
</cp:coreProperties>
</file>