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6754" autoAdjust="0"/>
  </p:normalViewPr>
  <p:slideViewPr>
    <p:cSldViewPr snapToGrid="0" showGuides="1">
      <p:cViewPr varScale="1">
        <p:scale>
          <a:sx n="85" d="100"/>
          <a:sy n="85" d="100"/>
        </p:scale>
        <p:origin x="1086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B7DDD-673D-4649-B89A-B4778C40E203}" type="datetimeFigureOut">
              <a:rPr lang="de-AT" smtClean="0"/>
              <a:pPr/>
              <a:t>09.08.2022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870F-4C03-4440-A0F3-1D8819E1430C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77676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B7DDD-673D-4649-B89A-B4778C40E203}" type="datetimeFigureOut">
              <a:rPr lang="de-AT" smtClean="0"/>
              <a:pPr/>
              <a:t>09.08.2022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870F-4C03-4440-A0F3-1D8819E1430C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94315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B7DDD-673D-4649-B89A-B4778C40E203}" type="datetimeFigureOut">
              <a:rPr lang="de-AT" smtClean="0"/>
              <a:pPr/>
              <a:t>09.08.2022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870F-4C03-4440-A0F3-1D8819E1430C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02848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B7DDD-673D-4649-B89A-B4778C40E203}" type="datetimeFigureOut">
              <a:rPr lang="de-AT" smtClean="0"/>
              <a:pPr/>
              <a:t>09.08.2022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870F-4C03-4440-A0F3-1D8819E1430C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438987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B7DDD-673D-4649-B89A-B4778C40E203}" type="datetimeFigureOut">
              <a:rPr lang="de-AT" smtClean="0"/>
              <a:pPr/>
              <a:t>09.08.2022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870F-4C03-4440-A0F3-1D8819E1430C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63913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B7DDD-673D-4649-B89A-B4778C40E203}" type="datetimeFigureOut">
              <a:rPr lang="de-AT" smtClean="0"/>
              <a:pPr/>
              <a:t>09.08.2022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870F-4C03-4440-A0F3-1D8819E1430C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49822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B7DDD-673D-4649-B89A-B4778C40E203}" type="datetimeFigureOut">
              <a:rPr lang="de-AT" smtClean="0"/>
              <a:pPr/>
              <a:t>09.08.2022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870F-4C03-4440-A0F3-1D8819E1430C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45642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B7DDD-673D-4649-B89A-B4778C40E203}" type="datetimeFigureOut">
              <a:rPr lang="de-AT" smtClean="0"/>
              <a:pPr/>
              <a:t>09.08.2022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870F-4C03-4440-A0F3-1D8819E1430C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446242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B7DDD-673D-4649-B89A-B4778C40E203}" type="datetimeFigureOut">
              <a:rPr lang="de-AT" smtClean="0"/>
              <a:pPr/>
              <a:t>09.08.2022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870F-4C03-4440-A0F3-1D8819E1430C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92225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B7DDD-673D-4649-B89A-B4778C40E203}" type="datetimeFigureOut">
              <a:rPr lang="de-AT" smtClean="0"/>
              <a:pPr/>
              <a:t>09.08.2022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870F-4C03-4440-A0F3-1D8819E1430C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10773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B7DDD-673D-4649-B89A-B4778C40E203}" type="datetimeFigureOut">
              <a:rPr lang="de-AT" smtClean="0"/>
              <a:pPr/>
              <a:t>09.08.2022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870F-4C03-4440-A0F3-1D8819E1430C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23101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8B7DDD-673D-4649-B89A-B4778C40E203}" type="datetimeFigureOut">
              <a:rPr lang="de-AT" smtClean="0"/>
              <a:pPr/>
              <a:t>09.08.2022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21870F-4C03-4440-A0F3-1D8819E1430C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56322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google.at/url?sa=i&amp;rct=j&amp;q=&amp;esrc=s&amp;source=images&amp;cd=&amp;cad=rja&amp;uact=8&amp;ved=0ahUKEwi6mOjksvbSAhVBnBoKHTiqD9gQjRwIBw&amp;url=https://www.adfc-radtourismus.de/vennbahn/&amp;psig=AFQjCNGrL55rSeKTYUh6XFWbn6jRLtaQIg&amp;ust=1490694177441054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hyperlink" Target="https://www.google.at/url?sa=i&amp;rct=j&amp;q=&amp;esrc=s&amp;source=images&amp;cd=&amp;cad=rja&amp;uact=8&amp;ved=0ahUKEwjC37Hd5tvTAhWKDywKHSFvA6EQjRwIBw&amp;url=http://www.monschau.de/&amp;psig=AFQjCNEcmZNm6y7jaZ0eeNndJPHPe-CIoA&amp;ust=1494178382153903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hyperlink" Target="https://www.google.at/url?sa=i&amp;rct=j&amp;q=&amp;esrc=s&amp;source=images&amp;cd=&amp;cad=rja&amp;uact=8&amp;ved=0ahUKEwiq7vjj9NvTAhWLiywKHQeVBxUQjRwIBw&amp;url=https://de.wikipedia.org/wiki/Sankt_Vith&amp;psig=AFQjCNGxaBeSRvhWYKctjhT7ekKpRIu_Lg&amp;ust=1494182225206023" TargetMode="External"/><Relationship Id="rId4" Type="http://schemas.openxmlformats.org/officeDocument/2006/relationships/image" Target="../media/image3.jpe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1" descr="Bildergebnis für vennbahn">
            <a:hlinkClick r:id="rId2" tgtFrame="&quot;_blank&quot;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8025" y="438150"/>
            <a:ext cx="5695950" cy="59817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Ellipse 4"/>
          <p:cNvSpPr/>
          <p:nvPr/>
        </p:nvSpPr>
        <p:spPr>
          <a:xfrm>
            <a:off x="5631291" y="4443045"/>
            <a:ext cx="1120346" cy="31097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6" name="Ellipse 5"/>
          <p:cNvSpPr/>
          <p:nvPr/>
        </p:nvSpPr>
        <p:spPr>
          <a:xfrm>
            <a:off x="6717957" y="2353962"/>
            <a:ext cx="1120346" cy="31097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7" name="Ellipse 6"/>
          <p:cNvSpPr/>
          <p:nvPr/>
        </p:nvSpPr>
        <p:spPr>
          <a:xfrm>
            <a:off x="7046197" y="1679882"/>
            <a:ext cx="1120346" cy="31097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8" name="Ellipse 7"/>
          <p:cNvSpPr/>
          <p:nvPr/>
        </p:nvSpPr>
        <p:spPr>
          <a:xfrm>
            <a:off x="6576646" y="1055077"/>
            <a:ext cx="1326137" cy="3994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9" name="Ellipse 8"/>
          <p:cNvSpPr/>
          <p:nvPr/>
        </p:nvSpPr>
        <p:spPr>
          <a:xfrm>
            <a:off x="5085518" y="809444"/>
            <a:ext cx="1120346" cy="31097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0" name="Ellipse 9"/>
          <p:cNvSpPr/>
          <p:nvPr/>
        </p:nvSpPr>
        <p:spPr>
          <a:xfrm>
            <a:off x="5147065" y="2699792"/>
            <a:ext cx="1120346" cy="31097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346208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/>
          <p:cNvSpPr txBox="1"/>
          <p:nvPr/>
        </p:nvSpPr>
        <p:spPr>
          <a:xfrm>
            <a:off x="556591" y="655983"/>
            <a:ext cx="6969624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200" dirty="0">
                <a:solidFill>
                  <a:srgbClr val="C00000"/>
                </a:solidFill>
              </a:rPr>
              <a:t>Montag, 19. Juni</a:t>
            </a:r>
          </a:p>
          <a:p>
            <a:pPr>
              <a:tabLst>
                <a:tab pos="176213" algn="l"/>
              </a:tabLst>
            </a:pPr>
            <a:r>
              <a:rPr lang="de-AT" sz="1200" dirty="0">
                <a:solidFill>
                  <a:srgbClr val="4D4D4D"/>
                </a:solidFill>
              </a:rPr>
              <a:t>18.00 Monschau, Ankunft im Hotel „Royal“</a:t>
            </a:r>
          </a:p>
          <a:p>
            <a:r>
              <a:rPr lang="de-AT" sz="1200" dirty="0">
                <a:solidFill>
                  <a:srgbClr val="4D4D4D"/>
                </a:solidFill>
              </a:rPr>
              <a:t>19.00 Abendessen + Einführung in das Exkursionsprogramm (Ernst Miglbauer)</a:t>
            </a:r>
          </a:p>
          <a:p>
            <a:r>
              <a:rPr lang="de-AT" sz="1200" dirty="0">
                <a:solidFill>
                  <a:srgbClr val="4D4D4D"/>
                </a:solidFill>
              </a:rPr>
              <a:t>21.00 </a:t>
            </a:r>
            <a:r>
              <a:rPr lang="de-AT" sz="1200" b="1" dirty="0">
                <a:solidFill>
                  <a:srgbClr val="4D4D4D"/>
                </a:solidFill>
              </a:rPr>
              <a:t>Führung mit dem Nachtwächter </a:t>
            </a:r>
            <a:r>
              <a:rPr lang="de-AT" sz="1200" dirty="0">
                <a:solidFill>
                  <a:srgbClr val="4D4D4D"/>
                </a:solidFill>
              </a:rPr>
              <a:t>durch die Stadt </a:t>
            </a:r>
          </a:p>
          <a:p>
            <a:endParaRPr lang="de-AT" sz="1200" dirty="0">
              <a:solidFill>
                <a:srgbClr val="4D4D4D"/>
              </a:solidFill>
            </a:endParaRPr>
          </a:p>
          <a:p>
            <a:r>
              <a:rPr lang="de-AT" sz="1200" dirty="0">
                <a:solidFill>
                  <a:srgbClr val="C00000"/>
                </a:solidFill>
              </a:rPr>
              <a:t>Dienstag, 20. Juni</a:t>
            </a:r>
          </a:p>
          <a:p>
            <a:r>
              <a:rPr lang="de-AT" sz="1200" dirty="0">
                <a:solidFill>
                  <a:srgbClr val="4D4D4D"/>
                </a:solidFill>
              </a:rPr>
              <a:t>07.30 Frühstück, danach Fahrt nach </a:t>
            </a:r>
          </a:p>
          <a:p>
            <a:pPr marL="357188" indent="-357188"/>
            <a:r>
              <a:rPr lang="de-AT" sz="1200" dirty="0">
                <a:solidFill>
                  <a:srgbClr val="4D4D4D"/>
                </a:solidFill>
              </a:rPr>
              <a:t>09:30	 St. </a:t>
            </a:r>
            <a:r>
              <a:rPr lang="de-AT" sz="1200" dirty="0" err="1">
                <a:solidFill>
                  <a:srgbClr val="4D4D4D"/>
                </a:solidFill>
              </a:rPr>
              <a:t>Vith</a:t>
            </a:r>
            <a:r>
              <a:rPr lang="de-AT" sz="1200" dirty="0">
                <a:solidFill>
                  <a:srgbClr val="4D4D4D"/>
                </a:solidFill>
              </a:rPr>
              <a:t>, Treffen Tourismusagentur Ostbelgien: Sandra de </a:t>
            </a:r>
            <a:r>
              <a:rPr lang="de-AT" sz="1200" dirty="0" err="1">
                <a:solidFill>
                  <a:srgbClr val="4D4D4D"/>
                </a:solidFill>
              </a:rPr>
              <a:t>Taye</a:t>
            </a:r>
            <a:r>
              <a:rPr lang="de-AT" sz="1200" dirty="0">
                <a:solidFill>
                  <a:srgbClr val="4D4D4D"/>
                </a:solidFill>
              </a:rPr>
              <a:t>, Dany Heck, Christoph </a:t>
            </a:r>
            <a:r>
              <a:rPr lang="de-AT" sz="1200" dirty="0" err="1">
                <a:solidFill>
                  <a:srgbClr val="4D4D4D"/>
                </a:solidFill>
              </a:rPr>
              <a:t>Hendrich</a:t>
            </a:r>
            <a:endParaRPr lang="de-AT" sz="1200" dirty="0">
              <a:solidFill>
                <a:srgbClr val="4D4D4D"/>
              </a:solidFill>
            </a:endParaRPr>
          </a:p>
          <a:p>
            <a:pPr marL="357188" indent="-357188"/>
            <a:r>
              <a:rPr lang="de-AT" sz="1200" dirty="0">
                <a:solidFill>
                  <a:srgbClr val="4D4D4D"/>
                </a:solidFill>
              </a:rPr>
              <a:t>	 </a:t>
            </a:r>
            <a:r>
              <a:rPr lang="de-AT" sz="1200" b="1" dirty="0">
                <a:solidFill>
                  <a:srgbClr val="4D4D4D"/>
                </a:solidFill>
              </a:rPr>
              <a:t>Entwicklung der </a:t>
            </a:r>
            <a:r>
              <a:rPr lang="de-AT" sz="1200" b="1" dirty="0" err="1">
                <a:solidFill>
                  <a:srgbClr val="4D4D4D"/>
                </a:solidFill>
              </a:rPr>
              <a:t>Vennbahn</a:t>
            </a:r>
            <a:r>
              <a:rPr lang="de-AT" sz="1200" b="1" dirty="0">
                <a:solidFill>
                  <a:srgbClr val="4D4D4D"/>
                </a:solidFill>
              </a:rPr>
              <a:t>-Radroute – Angebotsentwicklung, Marketing, Auszeichnungen</a:t>
            </a:r>
            <a:r>
              <a:rPr lang="de-AT" sz="1200" dirty="0">
                <a:solidFill>
                  <a:srgbClr val="4D4D4D"/>
                </a:solidFill>
              </a:rPr>
              <a:t>; </a:t>
            </a:r>
          </a:p>
          <a:p>
            <a:pPr marL="357188" indent="-357188"/>
            <a:r>
              <a:rPr lang="de-AT" sz="1200" dirty="0">
                <a:solidFill>
                  <a:srgbClr val="4D4D4D"/>
                </a:solidFill>
              </a:rPr>
              <a:t>12:00	Mittagessen Hotel </a:t>
            </a:r>
            <a:r>
              <a:rPr lang="de-AT" sz="1200" dirty="0" err="1">
                <a:solidFill>
                  <a:srgbClr val="4D4D4D"/>
                </a:solidFill>
              </a:rPr>
              <a:t>Pip</a:t>
            </a:r>
            <a:r>
              <a:rPr lang="de-AT" sz="1200" dirty="0">
                <a:solidFill>
                  <a:srgbClr val="4D4D4D"/>
                </a:solidFill>
              </a:rPr>
              <a:t> Markgraff: Radfreundlicher Betrieb </a:t>
            </a:r>
          </a:p>
          <a:p>
            <a:pPr marL="357188" indent="-357188"/>
            <a:r>
              <a:rPr lang="de-AT" sz="1200" dirty="0">
                <a:solidFill>
                  <a:srgbClr val="4D4D4D"/>
                </a:solidFill>
              </a:rPr>
              <a:t>	 Gespräch – </a:t>
            </a:r>
            <a:r>
              <a:rPr lang="de-AT" sz="1200" b="1" dirty="0">
                <a:solidFill>
                  <a:srgbClr val="4D4D4D"/>
                </a:solidFill>
              </a:rPr>
              <a:t>Erfahrung als radfreundlicher Betrieb mit einer Top-Radroute</a:t>
            </a:r>
            <a:r>
              <a:rPr lang="de-AT" sz="1200" dirty="0">
                <a:solidFill>
                  <a:srgbClr val="4D4D4D"/>
                </a:solidFill>
              </a:rPr>
              <a:t>, Franz </a:t>
            </a:r>
            <a:r>
              <a:rPr lang="de-AT" sz="1200" dirty="0" err="1">
                <a:solidFill>
                  <a:srgbClr val="4D4D4D"/>
                </a:solidFill>
              </a:rPr>
              <a:t>Pip</a:t>
            </a:r>
            <a:r>
              <a:rPr lang="de-AT" sz="1200" dirty="0">
                <a:solidFill>
                  <a:srgbClr val="4D4D4D"/>
                </a:solidFill>
              </a:rPr>
              <a:t>; kurzer  </a:t>
            </a:r>
          </a:p>
          <a:p>
            <a:pPr marL="357188" indent="-357188"/>
            <a:r>
              <a:rPr lang="de-AT" sz="1200" b="1" dirty="0">
                <a:solidFill>
                  <a:srgbClr val="4D4D4D"/>
                </a:solidFill>
              </a:rPr>
              <a:t>           Verdauungsspaziergang</a:t>
            </a:r>
            <a:r>
              <a:rPr lang="de-AT" sz="1200" dirty="0">
                <a:solidFill>
                  <a:srgbClr val="4D4D4D"/>
                </a:solidFill>
              </a:rPr>
              <a:t> durch St. </a:t>
            </a:r>
            <a:r>
              <a:rPr lang="de-AT" sz="1200" dirty="0" err="1">
                <a:solidFill>
                  <a:srgbClr val="4D4D4D"/>
                </a:solidFill>
              </a:rPr>
              <a:t>Vith</a:t>
            </a:r>
            <a:r>
              <a:rPr lang="de-AT" sz="1200" dirty="0">
                <a:solidFill>
                  <a:srgbClr val="4D4D4D"/>
                </a:solidFill>
              </a:rPr>
              <a:t> (Kulturorte, </a:t>
            </a:r>
            <a:r>
              <a:rPr lang="de-AT" sz="1200" b="1" dirty="0" err="1">
                <a:solidFill>
                  <a:srgbClr val="4D4D4D"/>
                </a:solidFill>
              </a:rPr>
              <a:t>Storytelling</a:t>
            </a:r>
            <a:r>
              <a:rPr lang="de-AT" sz="1200" dirty="0">
                <a:solidFill>
                  <a:srgbClr val="4D4D4D"/>
                </a:solidFill>
              </a:rPr>
              <a:t> „Ardennenoffensive“) </a:t>
            </a:r>
          </a:p>
          <a:p>
            <a:pPr marL="357188" indent="-357188"/>
            <a:r>
              <a:rPr lang="de-AT" sz="1200" dirty="0">
                <a:solidFill>
                  <a:srgbClr val="4D4D4D"/>
                </a:solidFill>
              </a:rPr>
              <a:t>14:00	 </a:t>
            </a:r>
            <a:r>
              <a:rPr lang="de-AT" sz="1200" dirty="0" err="1">
                <a:solidFill>
                  <a:srgbClr val="4D4D4D"/>
                </a:solidFill>
              </a:rPr>
              <a:t>Radfahrt</a:t>
            </a:r>
            <a:r>
              <a:rPr lang="de-AT" sz="1200" dirty="0">
                <a:solidFill>
                  <a:srgbClr val="4D4D4D"/>
                </a:solidFill>
              </a:rPr>
              <a:t> auf der </a:t>
            </a:r>
            <a:r>
              <a:rPr lang="de-AT" sz="1200" dirty="0" err="1">
                <a:solidFill>
                  <a:srgbClr val="4D4D4D"/>
                </a:solidFill>
              </a:rPr>
              <a:t>Vennbahn</a:t>
            </a:r>
            <a:r>
              <a:rPr lang="de-AT" sz="1200" dirty="0">
                <a:solidFill>
                  <a:srgbClr val="4D4D4D"/>
                </a:solidFill>
              </a:rPr>
              <a:t>, ca. 5 km</a:t>
            </a:r>
          </a:p>
          <a:p>
            <a:pPr marL="357188" indent="-357188"/>
            <a:r>
              <a:rPr lang="de-AT" sz="1200" dirty="0">
                <a:solidFill>
                  <a:srgbClr val="4D4D4D"/>
                </a:solidFill>
              </a:rPr>
              <a:t>	 </a:t>
            </a:r>
            <a:r>
              <a:rPr lang="de-AT" sz="1200" b="1" dirty="0">
                <a:solidFill>
                  <a:srgbClr val="4D4D4D"/>
                </a:solidFill>
              </a:rPr>
              <a:t>Gespräch zum Thema Infrastruktur-Optimierung an der </a:t>
            </a:r>
            <a:r>
              <a:rPr lang="de-AT" sz="1200" b="1" dirty="0" err="1">
                <a:solidFill>
                  <a:srgbClr val="4D4D4D"/>
                </a:solidFill>
              </a:rPr>
              <a:t>Vennbahn</a:t>
            </a:r>
            <a:r>
              <a:rPr lang="de-AT" sz="1200" b="1" dirty="0">
                <a:solidFill>
                  <a:srgbClr val="4D4D4D"/>
                </a:solidFill>
              </a:rPr>
              <a:t> </a:t>
            </a:r>
            <a:r>
              <a:rPr lang="de-AT" sz="1200" dirty="0">
                <a:solidFill>
                  <a:srgbClr val="4D4D4D"/>
                </a:solidFill>
              </a:rPr>
              <a:t>(mit Bautechniker)</a:t>
            </a:r>
          </a:p>
          <a:p>
            <a:pPr marL="357188" indent="-357188"/>
            <a:r>
              <a:rPr lang="de-AT" sz="1200" dirty="0">
                <a:solidFill>
                  <a:srgbClr val="4D4D4D"/>
                </a:solidFill>
              </a:rPr>
              <a:t>15:30	Fahrt nach </a:t>
            </a:r>
            <a:r>
              <a:rPr lang="de-AT" sz="1200" dirty="0" err="1">
                <a:solidFill>
                  <a:srgbClr val="4D4D4D"/>
                </a:solidFill>
              </a:rPr>
              <a:t>Surbrodt</a:t>
            </a:r>
            <a:endParaRPr lang="de-AT" sz="1200" dirty="0">
              <a:solidFill>
                <a:srgbClr val="4D4D4D"/>
              </a:solidFill>
            </a:endParaRPr>
          </a:p>
          <a:p>
            <a:pPr marL="357188" indent="-357188"/>
            <a:r>
              <a:rPr lang="de-AT" sz="1200" dirty="0">
                <a:solidFill>
                  <a:srgbClr val="4D4D4D"/>
                </a:solidFill>
              </a:rPr>
              <a:t>	 Halt am einstigen </a:t>
            </a:r>
            <a:r>
              <a:rPr lang="de-AT" sz="1200" b="1" dirty="0">
                <a:solidFill>
                  <a:srgbClr val="4D4D4D"/>
                </a:solidFill>
              </a:rPr>
              <a:t>Bahnhof der </a:t>
            </a:r>
            <a:r>
              <a:rPr lang="de-AT" sz="1200" b="1" dirty="0" err="1">
                <a:solidFill>
                  <a:srgbClr val="4D4D4D"/>
                </a:solidFill>
              </a:rPr>
              <a:t>Vennbahn</a:t>
            </a:r>
            <a:r>
              <a:rPr lang="de-AT" sz="1200" dirty="0">
                <a:solidFill>
                  <a:srgbClr val="4D4D4D"/>
                </a:solidFill>
              </a:rPr>
              <a:t>, </a:t>
            </a:r>
            <a:r>
              <a:rPr lang="de-AT" sz="1200" b="1" dirty="0" err="1">
                <a:solidFill>
                  <a:srgbClr val="4D4D4D"/>
                </a:solidFill>
              </a:rPr>
              <a:t>Storytelling</a:t>
            </a:r>
            <a:r>
              <a:rPr lang="de-AT" sz="1200" dirty="0">
                <a:solidFill>
                  <a:srgbClr val="4D4D4D"/>
                </a:solidFill>
              </a:rPr>
              <a:t>: Thema Eisenbahn (Richard </a:t>
            </a:r>
            <a:r>
              <a:rPr lang="de-AT" sz="1200" dirty="0" err="1">
                <a:solidFill>
                  <a:srgbClr val="4D4D4D"/>
                </a:solidFill>
              </a:rPr>
              <a:t>Sarlette</a:t>
            </a:r>
            <a:r>
              <a:rPr lang="de-AT" sz="1200" dirty="0">
                <a:solidFill>
                  <a:srgbClr val="4D4D4D"/>
                </a:solidFill>
              </a:rPr>
              <a:t>, angefragt)</a:t>
            </a:r>
          </a:p>
          <a:p>
            <a:pPr marL="357188" indent="-357188"/>
            <a:r>
              <a:rPr lang="de-AT" sz="1200" dirty="0">
                <a:solidFill>
                  <a:srgbClr val="4D4D4D"/>
                </a:solidFill>
              </a:rPr>
              <a:t>17:00 Rückfahrt nach </a:t>
            </a:r>
            <a:r>
              <a:rPr lang="de-AT" sz="1200" dirty="0" err="1">
                <a:solidFill>
                  <a:srgbClr val="4D4D4D"/>
                </a:solidFill>
              </a:rPr>
              <a:t>Monschau</a:t>
            </a:r>
            <a:r>
              <a:rPr lang="de-AT" sz="1200" dirty="0">
                <a:solidFill>
                  <a:srgbClr val="4D4D4D"/>
                </a:solidFill>
              </a:rPr>
              <a:t>, Treffen mit Barbara </a:t>
            </a:r>
            <a:r>
              <a:rPr lang="de-AT" sz="1200" dirty="0" err="1">
                <a:solidFill>
                  <a:srgbClr val="4D4D4D"/>
                </a:solidFill>
              </a:rPr>
              <a:t>Fronhoff</a:t>
            </a:r>
            <a:r>
              <a:rPr lang="de-AT" sz="1200" dirty="0">
                <a:solidFill>
                  <a:srgbClr val="4D4D4D"/>
                </a:solidFill>
              </a:rPr>
              <a:t>, </a:t>
            </a:r>
            <a:r>
              <a:rPr lang="de-AT" sz="1200" dirty="0" err="1">
                <a:solidFill>
                  <a:srgbClr val="4D4D4D"/>
                </a:solidFill>
              </a:rPr>
              <a:t>Monschau</a:t>
            </a:r>
            <a:r>
              <a:rPr lang="de-AT" sz="1200" dirty="0">
                <a:solidFill>
                  <a:srgbClr val="4D4D4D"/>
                </a:solidFill>
              </a:rPr>
              <a:t> Tourismus	</a:t>
            </a:r>
          </a:p>
          <a:p>
            <a:pPr marL="357188" indent="-357188"/>
            <a:r>
              <a:rPr lang="de-AT" sz="1200" dirty="0">
                <a:solidFill>
                  <a:srgbClr val="4D4D4D"/>
                </a:solidFill>
              </a:rPr>
              <a:t>	 </a:t>
            </a:r>
            <a:r>
              <a:rPr lang="de-AT" sz="1200" b="1" dirty="0">
                <a:solidFill>
                  <a:srgbClr val="4D4D4D"/>
                </a:solidFill>
              </a:rPr>
              <a:t>Erfahrung von Monschau, einer der beliebtesten Kleinstädte in NRW, mit </a:t>
            </a:r>
            <a:r>
              <a:rPr lang="de-AT" sz="1200" b="1" dirty="0" err="1">
                <a:solidFill>
                  <a:srgbClr val="4D4D4D"/>
                </a:solidFill>
              </a:rPr>
              <a:t>Vennbahn</a:t>
            </a:r>
            <a:r>
              <a:rPr lang="de-AT" sz="1200" b="1" dirty="0">
                <a:solidFill>
                  <a:srgbClr val="4D4D4D"/>
                </a:solidFill>
              </a:rPr>
              <a:t>-Radtourismus</a:t>
            </a:r>
          </a:p>
          <a:p>
            <a:pPr marL="357188" indent="-357188"/>
            <a:r>
              <a:rPr lang="de-AT" sz="1200" dirty="0">
                <a:solidFill>
                  <a:srgbClr val="4D4D4D"/>
                </a:solidFill>
              </a:rPr>
              <a:t>18:30	Fahrt nach Mützenich, Treffen mit Jaqueline </a:t>
            </a:r>
            <a:r>
              <a:rPr lang="de-AT" sz="1200" dirty="0" err="1">
                <a:solidFill>
                  <a:srgbClr val="4D4D4D"/>
                </a:solidFill>
              </a:rPr>
              <a:t>Huppertz</a:t>
            </a:r>
            <a:endParaRPr lang="de-AT" sz="1200" dirty="0">
              <a:solidFill>
                <a:srgbClr val="4D4D4D"/>
              </a:solidFill>
            </a:endParaRPr>
          </a:p>
          <a:p>
            <a:pPr marL="357188" indent="-357188"/>
            <a:r>
              <a:rPr lang="de-AT" sz="1200" dirty="0">
                <a:solidFill>
                  <a:srgbClr val="4D4D4D"/>
                </a:solidFill>
              </a:rPr>
              <a:t>	 </a:t>
            </a:r>
            <a:r>
              <a:rPr lang="de-AT" sz="1200" b="1" dirty="0" err="1">
                <a:solidFill>
                  <a:srgbClr val="4D4D4D"/>
                </a:solidFill>
              </a:rPr>
              <a:t>Storytelling</a:t>
            </a:r>
            <a:r>
              <a:rPr lang="de-AT" sz="1200" b="1" dirty="0">
                <a:solidFill>
                  <a:srgbClr val="4D4D4D"/>
                </a:solidFill>
              </a:rPr>
              <a:t> an der </a:t>
            </a:r>
            <a:r>
              <a:rPr lang="de-AT" sz="1200" b="1" dirty="0" err="1">
                <a:solidFill>
                  <a:srgbClr val="4D4D4D"/>
                </a:solidFill>
              </a:rPr>
              <a:t>Vennbahn</a:t>
            </a:r>
            <a:r>
              <a:rPr lang="de-AT" sz="1200" b="1" dirty="0">
                <a:solidFill>
                  <a:srgbClr val="4D4D4D"/>
                </a:solidFill>
              </a:rPr>
              <a:t>: Thema Schmuggel</a:t>
            </a:r>
          </a:p>
          <a:p>
            <a:pPr marL="357188" indent="-357188"/>
            <a:r>
              <a:rPr lang="de-AT" sz="1200" dirty="0">
                <a:solidFill>
                  <a:srgbClr val="4D4D4D"/>
                </a:solidFill>
              </a:rPr>
              <a:t>20:30	Abendessen im Hotel, danach Abend zur freien Verfügung in der Altstadt von </a:t>
            </a:r>
            <a:r>
              <a:rPr lang="de-AT" sz="1200" dirty="0" err="1">
                <a:solidFill>
                  <a:srgbClr val="4D4D4D"/>
                </a:solidFill>
              </a:rPr>
              <a:t>Monschau</a:t>
            </a:r>
            <a:endParaRPr lang="de-AT" sz="1200" dirty="0">
              <a:solidFill>
                <a:srgbClr val="4D4D4D"/>
              </a:solidFill>
            </a:endParaRPr>
          </a:p>
          <a:p>
            <a:pPr marL="357188" indent="-357188"/>
            <a:endParaRPr lang="de-AT" sz="1200" dirty="0">
              <a:solidFill>
                <a:srgbClr val="4D4D4D"/>
              </a:solidFill>
            </a:endParaRPr>
          </a:p>
          <a:p>
            <a:pPr marL="357188" indent="-357188"/>
            <a:r>
              <a:rPr lang="de-AT" sz="1200" dirty="0">
                <a:solidFill>
                  <a:srgbClr val="C00000"/>
                </a:solidFill>
              </a:rPr>
              <a:t>Mittwoch, 21. Juni</a:t>
            </a:r>
          </a:p>
          <a:p>
            <a:pPr marL="357188" indent="-357188"/>
            <a:r>
              <a:rPr lang="de-AT" sz="1200" dirty="0">
                <a:solidFill>
                  <a:srgbClr val="4D4D4D"/>
                </a:solidFill>
              </a:rPr>
              <a:t>07:30 Frühstück, danach Abfahrt nach</a:t>
            </a:r>
          </a:p>
          <a:p>
            <a:pPr marL="357188" indent="-357188"/>
            <a:r>
              <a:rPr lang="de-AT" sz="1200" dirty="0">
                <a:solidFill>
                  <a:srgbClr val="4D4D4D"/>
                </a:solidFill>
              </a:rPr>
              <a:t>09:30	</a:t>
            </a:r>
            <a:r>
              <a:rPr lang="de-AT" sz="1200" dirty="0" err="1">
                <a:solidFill>
                  <a:srgbClr val="4D4D4D"/>
                </a:solidFill>
              </a:rPr>
              <a:t>Simmerath</a:t>
            </a:r>
            <a:r>
              <a:rPr lang="de-AT" sz="1200" dirty="0">
                <a:solidFill>
                  <a:srgbClr val="4D4D4D"/>
                </a:solidFill>
              </a:rPr>
              <a:t>, </a:t>
            </a:r>
            <a:r>
              <a:rPr lang="de-AT" sz="1200" dirty="0" err="1">
                <a:solidFill>
                  <a:srgbClr val="4D4D4D"/>
                </a:solidFill>
              </a:rPr>
              <a:t>Lammersdorf</a:t>
            </a:r>
            <a:r>
              <a:rPr lang="de-AT" sz="1200" dirty="0">
                <a:solidFill>
                  <a:srgbClr val="4D4D4D"/>
                </a:solidFill>
              </a:rPr>
              <a:t>, Treffen mit Astrid </a:t>
            </a:r>
            <a:r>
              <a:rPr lang="de-AT" sz="1200" dirty="0" err="1">
                <a:solidFill>
                  <a:srgbClr val="4D4D4D"/>
                </a:solidFill>
              </a:rPr>
              <a:t>Joraschky</a:t>
            </a:r>
            <a:r>
              <a:rPr lang="de-AT" sz="1200" dirty="0">
                <a:solidFill>
                  <a:srgbClr val="4D4D4D"/>
                </a:solidFill>
              </a:rPr>
              <a:t>, Tourismus</a:t>
            </a:r>
          </a:p>
          <a:p>
            <a:pPr marL="357188" indent="-357188"/>
            <a:r>
              <a:rPr lang="de-AT" sz="1200" dirty="0">
                <a:solidFill>
                  <a:srgbClr val="4D4D4D"/>
                </a:solidFill>
              </a:rPr>
              <a:t>	</a:t>
            </a:r>
            <a:r>
              <a:rPr lang="de-AT" sz="1200" b="1" dirty="0">
                <a:solidFill>
                  <a:srgbClr val="4D4D4D"/>
                </a:solidFill>
              </a:rPr>
              <a:t>Erfahrung von einer Landgemeinde mit </a:t>
            </a:r>
            <a:r>
              <a:rPr lang="de-AT" sz="1200" b="1" dirty="0" err="1">
                <a:solidFill>
                  <a:srgbClr val="4D4D4D"/>
                </a:solidFill>
              </a:rPr>
              <a:t>Vennbahn</a:t>
            </a:r>
            <a:r>
              <a:rPr lang="de-AT" sz="1200" b="1" dirty="0">
                <a:solidFill>
                  <a:srgbClr val="4D4D4D"/>
                </a:solidFill>
              </a:rPr>
              <a:t>-Radtourismus, Besuch des Bauernmuseums</a:t>
            </a:r>
            <a:r>
              <a:rPr lang="de-AT" sz="1200" dirty="0">
                <a:solidFill>
                  <a:srgbClr val="4D4D4D"/>
                </a:solidFill>
              </a:rPr>
              <a:t>	</a:t>
            </a:r>
          </a:p>
          <a:p>
            <a:r>
              <a:rPr lang="de-AT" sz="1200" dirty="0">
                <a:solidFill>
                  <a:srgbClr val="4D4D4D"/>
                </a:solidFill>
              </a:rPr>
              <a:t>11:00 Fahrt nach Aachen/</a:t>
            </a:r>
            <a:r>
              <a:rPr lang="de-AT" sz="1200" dirty="0" err="1">
                <a:solidFill>
                  <a:srgbClr val="4D4D4D"/>
                </a:solidFill>
              </a:rPr>
              <a:t>Kornelimünster</a:t>
            </a:r>
            <a:r>
              <a:rPr lang="de-AT" sz="1200" dirty="0">
                <a:solidFill>
                  <a:srgbClr val="4D4D4D"/>
                </a:solidFill>
              </a:rPr>
              <a:t>, </a:t>
            </a:r>
          </a:p>
          <a:p>
            <a:r>
              <a:rPr lang="de-AT" sz="1200" dirty="0">
                <a:solidFill>
                  <a:srgbClr val="4D4D4D"/>
                </a:solidFill>
              </a:rPr>
              <a:t>12:00 Mittagessen in der Bahnhofsvision</a:t>
            </a:r>
          </a:p>
          <a:p>
            <a:r>
              <a:rPr lang="de-AT" sz="1200" dirty="0">
                <a:solidFill>
                  <a:srgbClr val="4D4D4D"/>
                </a:solidFill>
              </a:rPr>
              <a:t>13:30 Fahrt nach Aachen:</a:t>
            </a:r>
            <a:r>
              <a:rPr lang="de-AT" sz="1200" b="1" dirty="0">
                <a:solidFill>
                  <a:srgbClr val="4D4D4D"/>
                </a:solidFill>
              </a:rPr>
              <a:t> Führung durch die Altstadt mit Dom </a:t>
            </a:r>
            <a:r>
              <a:rPr lang="de-AT" sz="1200" dirty="0">
                <a:solidFill>
                  <a:srgbClr val="4D4D4D"/>
                </a:solidFill>
              </a:rPr>
              <a:t>(UNESCO-Welterbe)</a:t>
            </a:r>
            <a:r>
              <a:rPr lang="de-AT" sz="1200" b="1" dirty="0">
                <a:solidFill>
                  <a:srgbClr val="4D4D4D"/>
                </a:solidFill>
              </a:rPr>
              <a:t> </a:t>
            </a:r>
            <a:r>
              <a:rPr lang="de-AT" sz="1200" dirty="0">
                <a:solidFill>
                  <a:srgbClr val="4D4D4D"/>
                </a:solidFill>
              </a:rPr>
              <a:t>mit </a:t>
            </a:r>
            <a:r>
              <a:rPr lang="de-AT" sz="1200" dirty="0" err="1">
                <a:solidFill>
                  <a:srgbClr val="4D4D4D"/>
                </a:solidFill>
              </a:rPr>
              <a:t>Grischa</a:t>
            </a:r>
            <a:r>
              <a:rPr lang="de-AT" sz="1200" dirty="0">
                <a:solidFill>
                  <a:srgbClr val="4D4D4D"/>
                </a:solidFill>
              </a:rPr>
              <a:t> </a:t>
            </a:r>
            <a:r>
              <a:rPr lang="de-AT" sz="1200" dirty="0" err="1">
                <a:solidFill>
                  <a:srgbClr val="4D4D4D"/>
                </a:solidFill>
              </a:rPr>
              <a:t>Schilgen-Begaß</a:t>
            </a:r>
            <a:r>
              <a:rPr lang="de-AT" sz="1200" dirty="0">
                <a:solidFill>
                  <a:srgbClr val="4D4D4D"/>
                </a:solidFill>
              </a:rPr>
              <a:t>, Aachener sowie Wald- und Weinviertel-Kenner, </a:t>
            </a:r>
            <a:r>
              <a:rPr lang="de-AT" sz="1200" b="1" dirty="0" err="1">
                <a:solidFill>
                  <a:srgbClr val="4D4D4D"/>
                </a:solidFill>
              </a:rPr>
              <a:t>Storytelling</a:t>
            </a:r>
            <a:r>
              <a:rPr lang="de-AT" sz="1200" dirty="0">
                <a:solidFill>
                  <a:srgbClr val="4D4D4D"/>
                </a:solidFill>
              </a:rPr>
              <a:t> Karl der </a:t>
            </a:r>
            <a:r>
              <a:rPr lang="de-AT" sz="1200" dirty="0" err="1">
                <a:solidFill>
                  <a:srgbClr val="4D4D4D"/>
                </a:solidFill>
              </a:rPr>
              <a:t>Grpße</a:t>
            </a:r>
            <a:r>
              <a:rPr lang="de-AT" sz="1200" dirty="0">
                <a:solidFill>
                  <a:srgbClr val="4D4D4D"/>
                </a:solidFill>
              </a:rPr>
              <a:t>;</a:t>
            </a:r>
          </a:p>
          <a:p>
            <a:endParaRPr lang="de-AT" sz="1200" dirty="0">
              <a:solidFill>
                <a:srgbClr val="4D4D4D"/>
              </a:solidFill>
            </a:endParaRPr>
          </a:p>
        </p:txBody>
      </p:sp>
      <p:grpSp>
        <p:nvGrpSpPr>
          <p:cNvPr id="4" name="Gruppieren 3"/>
          <p:cNvGrpSpPr/>
          <p:nvPr/>
        </p:nvGrpSpPr>
        <p:grpSpPr>
          <a:xfrm>
            <a:off x="7756880" y="1036572"/>
            <a:ext cx="4184755" cy="4948259"/>
            <a:chOff x="7756880" y="728842"/>
            <a:chExt cx="4184755" cy="4948259"/>
          </a:xfrm>
        </p:grpSpPr>
        <p:pic>
          <p:nvPicPr>
            <p:cNvPr id="7" name="Grafik 6" descr="Stadtwächter am halben Mond (c) Arnold Kommer.jpg"/>
            <p:cNvPicPr>
              <a:picLocks noChangeAspect="1"/>
            </p:cNvPicPr>
            <p:nvPr/>
          </p:nvPicPr>
          <p:blipFill>
            <a:blip r:embed="rId2" cstate="print"/>
            <a:srcRect l="21925" t="26057" r="8001"/>
            <a:stretch>
              <a:fillRect/>
            </a:stretch>
          </p:blipFill>
          <p:spPr>
            <a:xfrm>
              <a:off x="7756880" y="728842"/>
              <a:ext cx="1937730" cy="1363147"/>
            </a:xfrm>
            <a:prstGeom prst="rect">
              <a:avLst/>
            </a:prstGeom>
          </p:spPr>
        </p:pic>
        <p:pic>
          <p:nvPicPr>
            <p:cNvPr id="3074" name="Picture 2" descr="Bildergebnis für monschau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9781635" y="728842"/>
              <a:ext cx="2160000" cy="1440000"/>
            </a:xfrm>
            <a:prstGeom prst="rect">
              <a:avLst/>
            </a:prstGeom>
            <a:noFill/>
          </p:spPr>
        </p:pic>
        <p:pic>
          <p:nvPicPr>
            <p:cNvPr id="3076" name="Picture 4" descr="Bildergebnis für st. vith">
              <a:hlinkClick r:id="rId5"/>
            </p:cNvPr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9781635" y="2294452"/>
              <a:ext cx="2160000" cy="1620001"/>
            </a:xfrm>
            <a:prstGeom prst="rect">
              <a:avLst/>
            </a:prstGeom>
            <a:noFill/>
          </p:spPr>
        </p:pic>
        <p:pic>
          <p:nvPicPr>
            <p:cNvPr id="2" name="Grafik 1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7770816" y="3737977"/>
              <a:ext cx="1939124" cy="1939124"/>
            </a:xfrm>
            <a:prstGeom prst="rect">
              <a:avLst/>
            </a:prstGeom>
          </p:spPr>
        </p:pic>
        <p:pic>
          <p:nvPicPr>
            <p:cNvPr id="9" name="Grafik 24" descr="IMG_5938.JPG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83874" y="4040063"/>
              <a:ext cx="2157761" cy="16194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" name="Grafik 2"/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869"/>
            <a:stretch/>
          </p:blipFill>
          <p:spPr>
            <a:xfrm>
              <a:off x="7770816" y="2168842"/>
              <a:ext cx="1913418" cy="147234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462083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302</Words>
  <Application>Microsoft Office PowerPoint</Application>
  <PresentationFormat>Breitbild</PresentationFormat>
  <Paragraphs>29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Ernst Miglbauer</dc:creator>
  <cp:lastModifiedBy>Julian Fieml</cp:lastModifiedBy>
  <cp:revision>18</cp:revision>
  <dcterms:created xsi:type="dcterms:W3CDTF">2017-03-27T09:55:27Z</dcterms:created>
  <dcterms:modified xsi:type="dcterms:W3CDTF">2022-08-09T09:54:53Z</dcterms:modified>
</cp:coreProperties>
</file>