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64" r:id="rId3"/>
    <p:sldId id="261" r:id="rId4"/>
    <p:sldId id="269" r:id="rId5"/>
    <p:sldId id="271" r:id="rId6"/>
    <p:sldId id="288" r:id="rId7"/>
    <p:sldId id="279" r:id="rId8"/>
    <p:sldId id="289" r:id="rId9"/>
    <p:sldId id="290" r:id="rId10"/>
    <p:sldId id="291" r:id="rId11"/>
    <p:sldId id="281" r:id="rId12"/>
    <p:sldId id="285" r:id="rId13"/>
    <p:sldId id="292" r:id="rId14"/>
    <p:sldId id="283" r:id="rId15"/>
    <p:sldId id="286" r:id="rId16"/>
    <p:sldId id="282" r:id="rId17"/>
    <p:sldId id="299" r:id="rId18"/>
    <p:sldId id="297" r:id="rId19"/>
    <p:sldId id="298" r:id="rId20"/>
    <p:sldId id="294" r:id="rId21"/>
    <p:sldId id="295" r:id="rId22"/>
    <p:sldId id="275" r:id="rId23"/>
    <p:sldId id="284" r:id="rId24"/>
    <p:sldId id="280" r:id="rId25"/>
    <p:sldId id="287" r:id="rId26"/>
    <p:sldId id="272" r:id="rId27"/>
    <p:sldId id="276" r:id="rId28"/>
    <p:sldId id="268" r:id="rId29"/>
    <p:sldId id="301" r:id="rId30"/>
    <p:sldId id="300" r:id="rId3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4" d="100"/>
          <a:sy n="64" d="100"/>
        </p:scale>
        <p:origin x="90" y="2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resentation\AppData\Local\Temp\linkpas_table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file:///C:\Users\Presentation\AppData\Local\Temp\linkpas_table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74480401183348"/>
          <c:y val="7.4733433683800074E-2"/>
          <c:w val="0.80384121607858872"/>
          <c:h val="0.70724544142688583"/>
        </c:manualLayout>
      </c:layout>
      <c:barChart>
        <c:barDir val="col"/>
        <c:grouping val="clustered"/>
        <c:varyColors val="0"/>
        <c:ser>
          <c:idx val="0"/>
          <c:order val="0"/>
          <c:tx>
            <c:strRef>
              <c:f>'[linkpas_tables.xls]SME IS materiality'!$A$18</c:f>
              <c:strCache>
                <c:ptCount val="1"/>
                <c:pt idx="0">
                  <c:v>Materiality Index </c:v>
                </c:pt>
              </c:strCache>
            </c:strRef>
          </c:tx>
          <c:spPr>
            <a:solidFill>
              <a:srgbClr val="004586"/>
            </a:solidFill>
            <a:ln w="12700">
              <a:solidFill>
                <a:schemeClr val="tx1"/>
              </a:solidFill>
            </a:ln>
          </c:spPr>
          <c:invertIfNegative val="0"/>
          <c:cat>
            <c:strRef>
              <c:f>'[linkpas_tables.xls]SME IS materiality'!$B$2:$Q$2</c:f>
              <c:strCache>
                <c:ptCount val="16"/>
                <c:pt idx="0">
                  <c:v>Natural resources efficiency</c:v>
                </c:pt>
                <c:pt idx="1">
                  <c:v>Climate change </c:v>
                </c:pt>
                <c:pt idx="2">
                  <c:v>Biodiversity</c:v>
                </c:pt>
                <c:pt idx="3">
                  <c:v>Disaster prevention</c:v>
                </c:pt>
                <c:pt idx="4">
                  <c:v>Water-related agriculture</c:v>
                </c:pt>
                <c:pt idx="5">
                  <c:v>Land/ Soil management </c:v>
                </c:pt>
                <c:pt idx="6">
                  <c:v>Conservation benefits</c:v>
                </c:pt>
                <c:pt idx="7">
                  <c:v>Farming / Forestry </c:v>
                </c:pt>
                <c:pt idx="8">
                  <c:v>Low carbon energy &amp; transport</c:v>
                </c:pt>
                <c:pt idx="9">
                  <c:v>Investment Jobs </c:v>
                </c:pt>
                <c:pt idx="10">
                  <c:v>Health / wellbeing </c:v>
                </c:pt>
                <c:pt idx="11">
                  <c:v>Tourism </c:v>
                </c:pt>
                <c:pt idx="12">
                  <c:v>Transport </c:v>
                </c:pt>
                <c:pt idx="13">
                  <c:v>Education </c:v>
                </c:pt>
                <c:pt idx="14">
                  <c:v>Ecoservices </c:v>
                </c:pt>
                <c:pt idx="15">
                  <c:v>Culture </c:v>
                </c:pt>
              </c:strCache>
            </c:strRef>
          </c:cat>
          <c:val>
            <c:numRef>
              <c:f>'[linkpas_tables.xls]SME IS materiality'!$B$15:$Q$15</c:f>
              <c:numCache>
                <c:formatCode>General</c:formatCode>
                <c:ptCount val="16"/>
                <c:pt idx="0">
                  <c:v>9</c:v>
                </c:pt>
                <c:pt idx="1">
                  <c:v>7</c:v>
                </c:pt>
                <c:pt idx="2">
                  <c:v>6</c:v>
                </c:pt>
                <c:pt idx="3">
                  <c:v>7</c:v>
                </c:pt>
                <c:pt idx="4">
                  <c:v>5</c:v>
                </c:pt>
                <c:pt idx="5">
                  <c:v>6</c:v>
                </c:pt>
                <c:pt idx="6">
                  <c:v>5</c:v>
                </c:pt>
                <c:pt idx="7">
                  <c:v>3</c:v>
                </c:pt>
                <c:pt idx="8">
                  <c:v>3</c:v>
                </c:pt>
                <c:pt idx="9">
                  <c:v>8</c:v>
                </c:pt>
                <c:pt idx="10">
                  <c:v>5</c:v>
                </c:pt>
                <c:pt idx="11">
                  <c:v>7</c:v>
                </c:pt>
                <c:pt idx="12">
                  <c:v>6</c:v>
                </c:pt>
                <c:pt idx="13">
                  <c:v>3</c:v>
                </c:pt>
                <c:pt idx="14">
                  <c:v>7</c:v>
                </c:pt>
                <c:pt idx="15">
                  <c:v>2</c:v>
                </c:pt>
              </c:numCache>
            </c:numRef>
          </c:val>
          <c:extLst>
            <c:ext xmlns:c16="http://schemas.microsoft.com/office/drawing/2014/chart" uri="{C3380CC4-5D6E-409C-BE32-E72D297353CC}">
              <c16:uniqueId val="{00000000-5B62-4CEB-A9B0-D28A08CF52F2}"/>
            </c:ext>
          </c:extLst>
        </c:ser>
        <c:dLbls>
          <c:showLegendKey val="0"/>
          <c:showVal val="0"/>
          <c:showCatName val="0"/>
          <c:showSerName val="0"/>
          <c:showPercent val="0"/>
          <c:showBubbleSize val="0"/>
        </c:dLbls>
        <c:gapWidth val="100"/>
        <c:axId val="717153760"/>
        <c:axId val="717161920"/>
      </c:barChart>
      <c:catAx>
        <c:axId val="717153760"/>
        <c:scaling>
          <c:orientation val="minMax"/>
        </c:scaling>
        <c:delete val="0"/>
        <c:axPos val="b"/>
        <c:numFmt formatCode="General" sourceLinked="1"/>
        <c:majorTickMark val="out"/>
        <c:minorTickMark val="none"/>
        <c:tickLblPos val="nextTo"/>
        <c:spPr>
          <a:ln w="3175">
            <a:solidFill>
              <a:srgbClr val="B3B3B3"/>
            </a:solidFill>
            <a:prstDash val="solid"/>
          </a:ln>
        </c:spPr>
        <c:txPr>
          <a:bodyPr rot="-5400000" vert="horz"/>
          <a:lstStyle/>
          <a:p>
            <a:pPr>
              <a:defRPr sz="900" b="0" i="0" u="none" strike="noStrike" baseline="0">
                <a:solidFill>
                  <a:srgbClr val="333333"/>
                </a:solidFill>
                <a:latin typeface="+mn-lt"/>
                <a:ea typeface="Arial"/>
                <a:cs typeface="Arial"/>
              </a:defRPr>
            </a:pPr>
            <a:endParaRPr lang="it-IT"/>
          </a:p>
        </c:txPr>
        <c:crossAx val="717161920"/>
        <c:crossesAt val="0"/>
        <c:auto val="1"/>
        <c:lblAlgn val="ctr"/>
        <c:lblOffset val="100"/>
        <c:tickLblSkip val="1"/>
        <c:tickMarkSkip val="1"/>
        <c:noMultiLvlLbl val="0"/>
      </c:catAx>
      <c:valAx>
        <c:axId val="717161920"/>
        <c:scaling>
          <c:orientation val="minMax"/>
        </c:scaling>
        <c:delete val="0"/>
        <c:axPos val="l"/>
        <c:majorGridlines>
          <c:spPr>
            <a:ln w="3175">
              <a:solidFill>
                <a:srgbClr val="B3B3B3"/>
              </a:solidFill>
              <a:prstDash val="solid"/>
            </a:ln>
          </c:spPr>
        </c:majorGridlines>
        <c:title>
          <c:tx>
            <c:rich>
              <a:bodyPr/>
              <a:lstStyle/>
              <a:p>
                <a:pPr>
                  <a:defRPr sz="900" b="0" i="0" u="none" strike="noStrike" baseline="0">
                    <a:solidFill>
                      <a:srgbClr val="000000"/>
                    </a:solidFill>
                    <a:latin typeface="Arial"/>
                    <a:ea typeface="Arial"/>
                    <a:cs typeface="Arial"/>
                  </a:defRPr>
                </a:pPr>
                <a:r>
                  <a:rPr lang="en-GB"/>
                  <a:t>Relevance for SMEs </a:t>
                </a:r>
              </a:p>
            </c:rich>
          </c:tx>
          <c:layout>
            <c:manualLayout>
              <c:xMode val="edge"/>
              <c:yMode val="edge"/>
              <c:x val="2.8716266235951277E-2"/>
              <c:y val="0.32160552682958221"/>
            </c:manualLayout>
          </c:layout>
          <c:overlay val="0"/>
          <c:spPr>
            <a:noFill/>
            <a:ln w="25400">
              <a:noFill/>
            </a:ln>
          </c:spPr>
        </c:title>
        <c:numFmt formatCode="General" sourceLinked="1"/>
        <c:majorTickMark val="out"/>
        <c:minorTickMark val="none"/>
        <c:tickLblPos val="nextTo"/>
        <c:spPr>
          <a:ln w="3175">
            <a:solidFill>
              <a:srgbClr val="B3B3B3"/>
            </a:solidFill>
            <a:prstDash val="solid"/>
          </a:ln>
        </c:spPr>
        <c:txPr>
          <a:bodyPr rot="0" vert="horz"/>
          <a:lstStyle/>
          <a:p>
            <a:pPr>
              <a:defRPr sz="1000" b="0" i="0" u="none" strike="noStrike" baseline="0">
                <a:solidFill>
                  <a:srgbClr val="000000"/>
                </a:solidFill>
                <a:latin typeface="Arial"/>
                <a:ea typeface="Arial"/>
                <a:cs typeface="Arial"/>
              </a:defRPr>
            </a:pPr>
            <a:endParaRPr lang="it-IT"/>
          </a:p>
        </c:txPr>
        <c:crossAx val="717153760"/>
        <c:crossesAt val="1"/>
        <c:crossBetween val="between"/>
      </c:valAx>
      <c:spPr>
        <a:noFill/>
        <a:ln w="6350">
          <a:solidFill>
            <a:schemeClr val="tx1"/>
          </a:solidFill>
          <a:prstDash val="solid"/>
        </a:ln>
      </c:spPr>
    </c:plotArea>
    <c:legend>
      <c:legendPos val="r"/>
      <c:layout>
        <c:manualLayout>
          <c:xMode val="edge"/>
          <c:yMode val="edge"/>
          <c:x val="0.59902345909643762"/>
          <c:y val="8.1549239285996736E-2"/>
          <c:w val="0.22128396629866837"/>
          <c:h val="4.5004520229399991E-2"/>
        </c:manualLayout>
      </c:layout>
      <c:overlay val="0"/>
      <c:spPr>
        <a:noFill/>
        <a:ln w="25400">
          <a:noFill/>
        </a:ln>
      </c:spPr>
      <c:txPr>
        <a:bodyPr/>
        <a:lstStyle/>
        <a:p>
          <a:pPr>
            <a:defRPr sz="920" b="0" i="0" u="none" strike="noStrike" baseline="0">
              <a:solidFill>
                <a:srgbClr val="000000"/>
              </a:solidFill>
              <a:latin typeface="Arial"/>
              <a:ea typeface="Arial"/>
              <a:cs typeface="Arial"/>
            </a:defRPr>
          </a:pPr>
          <a:endParaRPr lang="it-IT"/>
        </a:p>
      </c:txPr>
    </c:legend>
    <c:plotVisOnly val="1"/>
    <c:dispBlanksAs val="gap"/>
    <c:showDLblsOverMax val="0"/>
  </c:chart>
  <c:spPr>
    <a:solidFill>
      <a:srgbClr val="FFFFFF"/>
    </a:solidFill>
    <a:ln w="12700">
      <a:solidFill>
        <a:schemeClr val="tx1"/>
      </a:solidFill>
    </a:ln>
  </c:spPr>
  <c:txPr>
    <a:bodyPr/>
    <a:lstStyle/>
    <a:p>
      <a:pPr>
        <a:defRPr sz="1000" b="0" i="0" u="none" strike="noStrike" baseline="0">
          <a:solidFill>
            <a:srgbClr val="000000"/>
          </a:solidFill>
          <a:latin typeface="Arial"/>
          <a:ea typeface="Arial"/>
          <a:cs typeface="Arial"/>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GB"/>
              <a:t>Share of categories of business opportunities for SMEs 
from PAs / Green Infrastructures </a:t>
            </a:r>
          </a:p>
        </c:rich>
      </c:tx>
      <c:layout>
        <c:manualLayout>
          <c:xMode val="edge"/>
          <c:yMode val="edge"/>
          <c:x val="0.20547993323939201"/>
          <c:y val="2.5419172513463626E-2"/>
        </c:manualLayout>
      </c:layout>
      <c:overlay val="0"/>
      <c:spPr>
        <a:noFill/>
        <a:ln w="25400">
          <a:noFill/>
        </a:ln>
      </c:spPr>
    </c:title>
    <c:autoTitleDeleted val="0"/>
    <c:plotArea>
      <c:layout>
        <c:manualLayout>
          <c:layoutTarget val="inner"/>
          <c:xMode val="edge"/>
          <c:yMode val="edge"/>
          <c:x val="1.81292563777222E-3"/>
          <c:y val="0.18240026531866532"/>
          <c:w val="0.56432807423235665"/>
          <c:h val="0.76117793064601669"/>
        </c:manualLayout>
      </c:layout>
      <c:pieChart>
        <c:varyColors val="1"/>
        <c:ser>
          <c:idx val="0"/>
          <c:order val="0"/>
          <c:tx>
            <c:strRef>
              <c:f>'[linkpas_tables.xls]BO SMEs broad'!$L$3</c:f>
              <c:strCache>
                <c:ptCount val="1"/>
              </c:strCache>
            </c:strRef>
          </c:tx>
          <c:spPr>
            <a:solidFill>
              <a:srgbClr val="3DEB3D"/>
            </a:solidFill>
            <a:ln w="25400">
              <a:noFill/>
            </a:ln>
          </c:spPr>
          <c:dPt>
            <c:idx val="0"/>
            <c:bubble3D val="0"/>
            <c:spPr>
              <a:solidFill>
                <a:srgbClr val="C5000B"/>
              </a:solidFill>
              <a:ln w="25400">
                <a:noFill/>
              </a:ln>
            </c:spPr>
            <c:extLst>
              <c:ext xmlns:c16="http://schemas.microsoft.com/office/drawing/2014/chart" uri="{C3380CC4-5D6E-409C-BE32-E72D297353CC}">
                <c16:uniqueId val="{00000001-7589-40CD-91FA-8076ECF064D0}"/>
              </c:ext>
            </c:extLst>
          </c:dPt>
          <c:dPt>
            <c:idx val="1"/>
            <c:bubble3D val="0"/>
            <c:spPr>
              <a:solidFill>
                <a:srgbClr val="33CC66"/>
              </a:solidFill>
              <a:ln w="25400">
                <a:noFill/>
              </a:ln>
            </c:spPr>
            <c:extLst>
              <c:ext xmlns:c16="http://schemas.microsoft.com/office/drawing/2014/chart" uri="{C3380CC4-5D6E-409C-BE32-E72D297353CC}">
                <c16:uniqueId val="{00000003-7589-40CD-91FA-8076ECF064D0}"/>
              </c:ext>
            </c:extLst>
          </c:dPt>
          <c:dPt>
            <c:idx val="2"/>
            <c:bubble3D val="0"/>
            <c:spPr>
              <a:solidFill>
                <a:srgbClr val="FFD320"/>
              </a:solidFill>
              <a:ln w="25400">
                <a:noFill/>
              </a:ln>
            </c:spPr>
            <c:extLst>
              <c:ext xmlns:c16="http://schemas.microsoft.com/office/drawing/2014/chart" uri="{C3380CC4-5D6E-409C-BE32-E72D297353CC}">
                <c16:uniqueId val="{00000005-7589-40CD-91FA-8076ECF064D0}"/>
              </c:ext>
            </c:extLst>
          </c:dPt>
          <c:dPt>
            <c:idx val="3"/>
            <c:bubble3D val="0"/>
            <c:spPr>
              <a:solidFill>
                <a:srgbClr val="B3B3B3"/>
              </a:solidFill>
              <a:ln w="25400">
                <a:noFill/>
              </a:ln>
            </c:spPr>
            <c:extLst>
              <c:ext xmlns:c16="http://schemas.microsoft.com/office/drawing/2014/chart" uri="{C3380CC4-5D6E-409C-BE32-E72D297353CC}">
                <c16:uniqueId val="{00000007-7589-40CD-91FA-8076ECF064D0}"/>
              </c:ext>
            </c:extLst>
          </c:dPt>
          <c:dPt>
            <c:idx val="4"/>
            <c:bubble3D val="0"/>
            <c:spPr>
              <a:solidFill>
                <a:srgbClr val="4B1F6F"/>
              </a:solidFill>
              <a:ln w="25400">
                <a:noFill/>
              </a:ln>
            </c:spPr>
            <c:extLst>
              <c:ext xmlns:c16="http://schemas.microsoft.com/office/drawing/2014/chart" uri="{C3380CC4-5D6E-409C-BE32-E72D297353CC}">
                <c16:uniqueId val="{00000009-7589-40CD-91FA-8076ECF064D0}"/>
              </c:ext>
            </c:extLst>
          </c:dPt>
          <c:dLbls>
            <c:dLbl>
              <c:idx val="0"/>
              <c:numFmt formatCode="0.0%" sourceLinked="0"/>
              <c:spPr>
                <a:noFill/>
                <a:ln w="25400">
                  <a:noFill/>
                </a:ln>
              </c:spPr>
              <c:txPr>
                <a:bodyPr/>
                <a:lstStyle/>
                <a:p>
                  <a:pPr>
                    <a:defRPr sz="1000" b="0" i="0" u="none" strike="noStrike" baseline="0">
                      <a:solidFill>
                        <a:srgbClr val="000000"/>
                      </a:solidFill>
                      <a:latin typeface="Arial"/>
                      <a:ea typeface="Arial"/>
                      <a:cs typeface="Arial"/>
                    </a:defRPr>
                  </a:pPr>
                  <a:endParaRPr lang="it-IT"/>
                </a:p>
              </c:txPr>
              <c:dLblPos val="bestFit"/>
              <c:showLegendKey val="0"/>
              <c:showVal val="0"/>
              <c:showCatName val="0"/>
              <c:showSerName val="0"/>
              <c:showPercent val="1"/>
              <c:showBubbleSize val="0"/>
              <c:extLst>
                <c:ext xmlns:c16="http://schemas.microsoft.com/office/drawing/2014/chart" uri="{C3380CC4-5D6E-409C-BE32-E72D297353CC}">
                  <c16:uniqueId val="{00000001-7589-40CD-91FA-8076ECF064D0}"/>
                </c:ext>
              </c:extLst>
            </c:dLbl>
            <c:dLbl>
              <c:idx val="1"/>
              <c:numFmt formatCode="0.0%" sourceLinked="0"/>
              <c:spPr>
                <a:noFill/>
                <a:ln w="25400">
                  <a:noFill/>
                </a:ln>
              </c:spPr>
              <c:txPr>
                <a:bodyPr/>
                <a:lstStyle/>
                <a:p>
                  <a:pPr>
                    <a:defRPr sz="1000" b="0" i="0" u="none" strike="noStrike" baseline="0">
                      <a:solidFill>
                        <a:srgbClr val="000000"/>
                      </a:solidFill>
                      <a:latin typeface="Arial"/>
                      <a:ea typeface="Arial"/>
                      <a:cs typeface="Arial"/>
                    </a:defRPr>
                  </a:pPr>
                  <a:endParaRPr lang="it-IT"/>
                </a:p>
              </c:txPr>
              <c:dLblPos val="bestFit"/>
              <c:showLegendKey val="0"/>
              <c:showVal val="0"/>
              <c:showCatName val="0"/>
              <c:showSerName val="0"/>
              <c:showPercent val="1"/>
              <c:showBubbleSize val="0"/>
              <c:extLst>
                <c:ext xmlns:c16="http://schemas.microsoft.com/office/drawing/2014/chart" uri="{C3380CC4-5D6E-409C-BE32-E72D297353CC}">
                  <c16:uniqueId val="{00000003-7589-40CD-91FA-8076ECF064D0}"/>
                </c:ext>
              </c:extLst>
            </c:dLbl>
            <c:dLbl>
              <c:idx val="2"/>
              <c:numFmt formatCode="0.0%" sourceLinked="0"/>
              <c:spPr>
                <a:noFill/>
                <a:ln w="25400">
                  <a:noFill/>
                </a:ln>
              </c:spPr>
              <c:txPr>
                <a:bodyPr/>
                <a:lstStyle/>
                <a:p>
                  <a:pPr>
                    <a:defRPr sz="1000" b="0" i="0" u="none" strike="noStrike" baseline="0">
                      <a:solidFill>
                        <a:srgbClr val="000000"/>
                      </a:solidFill>
                      <a:latin typeface="Arial"/>
                      <a:ea typeface="Arial"/>
                      <a:cs typeface="Arial"/>
                    </a:defRPr>
                  </a:pPr>
                  <a:endParaRPr lang="it-IT"/>
                </a:p>
              </c:txPr>
              <c:dLblPos val="bestFit"/>
              <c:showLegendKey val="0"/>
              <c:showVal val="0"/>
              <c:showCatName val="0"/>
              <c:showSerName val="0"/>
              <c:showPercent val="1"/>
              <c:showBubbleSize val="0"/>
              <c:extLst>
                <c:ext xmlns:c16="http://schemas.microsoft.com/office/drawing/2014/chart" uri="{C3380CC4-5D6E-409C-BE32-E72D297353CC}">
                  <c16:uniqueId val="{00000005-7589-40CD-91FA-8076ECF064D0}"/>
                </c:ext>
              </c:extLst>
            </c:dLbl>
            <c:dLbl>
              <c:idx val="3"/>
              <c:numFmt formatCode="0.0%" sourceLinked="0"/>
              <c:spPr>
                <a:noFill/>
                <a:ln w="25400">
                  <a:noFill/>
                </a:ln>
              </c:spPr>
              <c:txPr>
                <a:bodyPr/>
                <a:lstStyle/>
                <a:p>
                  <a:pPr>
                    <a:defRPr sz="1000" b="0" i="0" u="none" strike="noStrike" baseline="0">
                      <a:solidFill>
                        <a:srgbClr val="000000"/>
                      </a:solidFill>
                      <a:latin typeface="Arial"/>
                      <a:ea typeface="Arial"/>
                      <a:cs typeface="Arial"/>
                    </a:defRPr>
                  </a:pPr>
                  <a:endParaRPr lang="it-IT"/>
                </a:p>
              </c:txPr>
              <c:dLblPos val="bestFit"/>
              <c:showLegendKey val="0"/>
              <c:showVal val="0"/>
              <c:showCatName val="0"/>
              <c:showSerName val="0"/>
              <c:showPercent val="1"/>
              <c:showBubbleSize val="0"/>
              <c:extLst>
                <c:ext xmlns:c16="http://schemas.microsoft.com/office/drawing/2014/chart" uri="{C3380CC4-5D6E-409C-BE32-E72D297353CC}">
                  <c16:uniqueId val="{00000007-7589-40CD-91FA-8076ECF064D0}"/>
                </c:ext>
              </c:extLst>
            </c:dLbl>
            <c:dLbl>
              <c:idx val="4"/>
              <c:numFmt formatCode="0.0%" sourceLinked="0"/>
              <c:spPr>
                <a:noFill/>
                <a:ln w="25400">
                  <a:noFill/>
                </a:ln>
              </c:spPr>
              <c:txPr>
                <a:bodyPr/>
                <a:lstStyle/>
                <a:p>
                  <a:pPr>
                    <a:defRPr sz="1000" b="0" i="0" u="none" strike="noStrike" baseline="0">
                      <a:solidFill>
                        <a:srgbClr val="000000"/>
                      </a:solidFill>
                      <a:latin typeface="Arial"/>
                      <a:ea typeface="Arial"/>
                      <a:cs typeface="Arial"/>
                    </a:defRPr>
                  </a:pPr>
                  <a:endParaRPr lang="it-IT"/>
                </a:p>
              </c:txPr>
              <c:dLblPos val="bestFit"/>
              <c:showLegendKey val="0"/>
              <c:showVal val="0"/>
              <c:showCatName val="0"/>
              <c:showSerName val="0"/>
              <c:showPercent val="1"/>
              <c:showBubbleSize val="0"/>
              <c:extLst>
                <c:ext xmlns:c16="http://schemas.microsoft.com/office/drawing/2014/chart" uri="{C3380CC4-5D6E-409C-BE32-E72D297353CC}">
                  <c16:uniqueId val="{00000009-7589-40CD-91FA-8076ECF064D0}"/>
                </c:ext>
              </c:extLst>
            </c:dLbl>
            <c:numFmt formatCode="0.0%" sourceLinked="0"/>
            <c:spPr>
              <a:noFill/>
              <a:ln w="25400">
                <a:noFill/>
              </a:ln>
            </c:spPr>
            <c:txPr>
              <a:bodyPr wrap="square" lIns="38100" tIns="19050" rIns="38100" bIns="19050" anchor="ctr">
                <a:spAutoFit/>
              </a:bodyPr>
              <a:lstStyle/>
              <a:p>
                <a:pPr>
                  <a:defRPr sz="1000" b="0" i="0" u="none" strike="noStrike" baseline="0">
                    <a:solidFill>
                      <a:srgbClr val="000000"/>
                    </a:solidFill>
                    <a:latin typeface="Arial"/>
                    <a:ea typeface="Arial"/>
                    <a:cs typeface="Arial"/>
                  </a:defRPr>
                </a:pPr>
                <a:endParaRPr lang="it-IT"/>
              </a:p>
            </c:txPr>
            <c:dLblPos val="bestFit"/>
            <c:showLegendKey val="0"/>
            <c:showVal val="0"/>
            <c:showCatName val="0"/>
            <c:showSerName val="0"/>
            <c:showPercent val="1"/>
            <c:showBubbleSize val="0"/>
            <c:showLeaderLines val="0"/>
            <c:extLst>
              <c:ext xmlns:c15="http://schemas.microsoft.com/office/drawing/2012/chart" uri="{CE6537A1-D6FC-4f65-9D91-7224C49458BB}"/>
            </c:extLst>
          </c:dLbls>
          <c:cat>
            <c:strRef>
              <c:f>'[linkpas_tables.xls]BO SMEs broad'!$M$2:$Q$2</c:f>
              <c:strCache>
                <c:ptCount val="5"/>
                <c:pt idx="0">
                  <c:v>Operational </c:v>
                </c:pt>
                <c:pt idx="1">
                  <c:v>Regulatory and legal </c:v>
                </c:pt>
                <c:pt idx="2">
                  <c:v>Reputational </c:v>
                </c:pt>
                <c:pt idx="3">
                  <c:v>Markets and products</c:v>
                </c:pt>
                <c:pt idx="4">
                  <c:v>Financing </c:v>
                </c:pt>
              </c:strCache>
            </c:strRef>
          </c:cat>
          <c:val>
            <c:numRef>
              <c:f>'[linkpas_tables.xls]BO SMEs broad'!$M$3:$Q$3</c:f>
              <c:numCache>
                <c:formatCode>General</c:formatCode>
                <c:ptCount val="5"/>
                <c:pt idx="0">
                  <c:v>16</c:v>
                </c:pt>
                <c:pt idx="1">
                  <c:v>4</c:v>
                </c:pt>
                <c:pt idx="2">
                  <c:v>11</c:v>
                </c:pt>
                <c:pt idx="3">
                  <c:v>9</c:v>
                </c:pt>
                <c:pt idx="4">
                  <c:v>6</c:v>
                </c:pt>
              </c:numCache>
            </c:numRef>
          </c:val>
          <c:extLst>
            <c:ext xmlns:c16="http://schemas.microsoft.com/office/drawing/2014/chart" uri="{C3380CC4-5D6E-409C-BE32-E72D297353CC}">
              <c16:uniqueId val="{0000000A-7589-40CD-91FA-8076ECF064D0}"/>
            </c:ext>
          </c:extLst>
        </c:ser>
        <c:dLbls>
          <c:showLegendKey val="0"/>
          <c:showVal val="0"/>
          <c:showCatName val="0"/>
          <c:showSerName val="0"/>
          <c:showPercent val="0"/>
          <c:showBubbleSize val="0"/>
          <c:showLeaderLines val="0"/>
        </c:dLbls>
        <c:firstSliceAng val="0"/>
      </c:pieChart>
      <c:spPr>
        <a:noFill/>
        <a:ln w="3175">
          <a:solidFill>
            <a:srgbClr val="B3B3B3"/>
          </a:solidFill>
          <a:prstDash val="solid"/>
        </a:ln>
      </c:spPr>
    </c:plotArea>
    <c:legend>
      <c:legendPos val="r"/>
      <c:layout>
        <c:manualLayout>
          <c:xMode val="edge"/>
          <c:yMode val="edge"/>
          <c:x val="0.71975724224063076"/>
          <c:y val="0.29663732280832433"/>
          <c:w val="0.25611834578370013"/>
          <c:h val="0.68042370210882408"/>
        </c:manualLayout>
      </c:layout>
      <c:overlay val="0"/>
      <c:spPr>
        <a:noFill/>
        <a:ln w="25400">
          <a:noFill/>
        </a:ln>
      </c:spPr>
      <c:txPr>
        <a:bodyPr/>
        <a:lstStyle/>
        <a:p>
          <a:pPr>
            <a:defRPr sz="920" b="0" i="0" u="none" strike="noStrike" baseline="0">
              <a:solidFill>
                <a:srgbClr val="000000"/>
              </a:solidFill>
              <a:latin typeface="Arial"/>
              <a:ea typeface="Arial"/>
              <a:cs typeface="Arial"/>
            </a:defRPr>
          </a:pPr>
          <a:endParaRPr lang="it-IT"/>
        </a:p>
      </c:txPr>
    </c:legend>
    <c:plotVisOnly val="1"/>
    <c:dispBlanksAs val="zero"/>
    <c:showDLblsOverMax val="0"/>
  </c:chart>
  <c:spPr>
    <a:solidFill>
      <a:srgbClr val="FFFFFF"/>
    </a:solidFill>
    <a:ln w="6350">
      <a:solidFill>
        <a:schemeClr val="accent1">
          <a:shade val="50000"/>
        </a:schemeClr>
      </a:solidFill>
    </a:ln>
  </c:spPr>
  <c:txPr>
    <a:bodyPr/>
    <a:lstStyle/>
    <a:p>
      <a:pPr>
        <a:defRPr sz="1000" b="0" i="0" u="none" strike="noStrike" baseline="0">
          <a:solidFill>
            <a:srgbClr val="000000"/>
          </a:solidFill>
          <a:latin typeface="Arial"/>
          <a:ea typeface="Arial"/>
          <a:cs typeface="Arial"/>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GB"/>
              <a:t>Business Opportunities from PAs for SMEs </a:t>
            </a:r>
          </a:p>
        </c:rich>
      </c:tx>
      <c:layout>
        <c:manualLayout>
          <c:xMode val="edge"/>
          <c:yMode val="edge"/>
          <c:x val="0.12809002818867207"/>
          <c:y val="3.4268017024487153E-2"/>
        </c:manualLayout>
      </c:layout>
      <c:overlay val="0"/>
      <c:spPr>
        <a:noFill/>
        <a:ln w="25400">
          <a:noFill/>
        </a:ln>
      </c:spPr>
    </c:title>
    <c:autoTitleDeleted val="0"/>
    <c:plotArea>
      <c:layout>
        <c:manualLayout>
          <c:layoutTarget val="inner"/>
          <c:xMode val="edge"/>
          <c:yMode val="edge"/>
          <c:x val="7.0606998962942424E-2"/>
          <c:y val="0.14168228026495744"/>
          <c:w val="0.44914339368375988"/>
          <c:h val="0.8243491771050826"/>
        </c:manualLayout>
      </c:layout>
      <c:pieChart>
        <c:varyColors val="1"/>
        <c:ser>
          <c:idx val="0"/>
          <c:order val="0"/>
          <c:spPr>
            <a:solidFill>
              <a:srgbClr val="004586"/>
            </a:solidFill>
            <a:ln w="25400">
              <a:noFill/>
            </a:ln>
          </c:spPr>
          <c:dPt>
            <c:idx val="0"/>
            <c:bubble3D val="0"/>
            <c:extLst>
              <c:ext xmlns:c16="http://schemas.microsoft.com/office/drawing/2014/chart" uri="{C3380CC4-5D6E-409C-BE32-E72D297353CC}">
                <c16:uniqueId val="{00000000-7ACE-4155-BB10-03FB49881BE8}"/>
              </c:ext>
            </c:extLst>
          </c:dPt>
          <c:dPt>
            <c:idx val="1"/>
            <c:bubble3D val="0"/>
            <c:spPr>
              <a:solidFill>
                <a:srgbClr val="FF420E"/>
              </a:solidFill>
              <a:ln w="25400">
                <a:noFill/>
              </a:ln>
            </c:spPr>
            <c:extLst>
              <c:ext xmlns:c16="http://schemas.microsoft.com/office/drawing/2014/chart" uri="{C3380CC4-5D6E-409C-BE32-E72D297353CC}">
                <c16:uniqueId val="{00000002-7ACE-4155-BB10-03FB49881BE8}"/>
              </c:ext>
            </c:extLst>
          </c:dPt>
          <c:dPt>
            <c:idx val="2"/>
            <c:bubble3D val="0"/>
            <c:spPr>
              <a:solidFill>
                <a:srgbClr val="FFD320"/>
              </a:solidFill>
              <a:ln w="25400">
                <a:noFill/>
              </a:ln>
            </c:spPr>
            <c:extLst>
              <c:ext xmlns:c16="http://schemas.microsoft.com/office/drawing/2014/chart" uri="{C3380CC4-5D6E-409C-BE32-E72D297353CC}">
                <c16:uniqueId val="{00000004-7ACE-4155-BB10-03FB49881BE8}"/>
              </c:ext>
            </c:extLst>
          </c:dPt>
          <c:dPt>
            <c:idx val="3"/>
            <c:bubble3D val="0"/>
            <c:spPr>
              <a:solidFill>
                <a:srgbClr val="579D1C"/>
              </a:solidFill>
              <a:ln w="25400">
                <a:noFill/>
              </a:ln>
            </c:spPr>
            <c:extLst>
              <c:ext xmlns:c16="http://schemas.microsoft.com/office/drawing/2014/chart" uri="{C3380CC4-5D6E-409C-BE32-E72D297353CC}">
                <c16:uniqueId val="{00000006-7ACE-4155-BB10-03FB49881BE8}"/>
              </c:ext>
            </c:extLst>
          </c:dPt>
          <c:dPt>
            <c:idx val="4"/>
            <c:bubble3D val="0"/>
            <c:spPr>
              <a:solidFill>
                <a:srgbClr val="7E0021"/>
              </a:solidFill>
              <a:ln w="25400">
                <a:noFill/>
              </a:ln>
            </c:spPr>
            <c:extLst>
              <c:ext xmlns:c16="http://schemas.microsoft.com/office/drawing/2014/chart" uri="{C3380CC4-5D6E-409C-BE32-E72D297353CC}">
                <c16:uniqueId val="{00000008-7ACE-4155-BB10-03FB49881BE8}"/>
              </c:ext>
            </c:extLst>
          </c:dPt>
          <c:dPt>
            <c:idx val="5"/>
            <c:bubble3D val="0"/>
            <c:spPr>
              <a:solidFill>
                <a:srgbClr val="83CAFF"/>
              </a:solidFill>
              <a:ln w="25400">
                <a:noFill/>
              </a:ln>
            </c:spPr>
            <c:extLst>
              <c:ext xmlns:c16="http://schemas.microsoft.com/office/drawing/2014/chart" uri="{C3380CC4-5D6E-409C-BE32-E72D297353CC}">
                <c16:uniqueId val="{0000000A-7ACE-4155-BB10-03FB49881BE8}"/>
              </c:ext>
            </c:extLst>
          </c:dPt>
          <c:dPt>
            <c:idx val="6"/>
            <c:bubble3D val="0"/>
            <c:spPr>
              <a:solidFill>
                <a:srgbClr val="314004"/>
              </a:solidFill>
              <a:ln w="25400">
                <a:noFill/>
              </a:ln>
            </c:spPr>
            <c:extLst>
              <c:ext xmlns:c16="http://schemas.microsoft.com/office/drawing/2014/chart" uri="{C3380CC4-5D6E-409C-BE32-E72D297353CC}">
                <c16:uniqueId val="{0000000C-7ACE-4155-BB10-03FB49881BE8}"/>
              </c:ext>
            </c:extLst>
          </c:dPt>
          <c:dPt>
            <c:idx val="7"/>
            <c:bubble3D val="0"/>
            <c:spPr>
              <a:solidFill>
                <a:srgbClr val="AECF00"/>
              </a:solidFill>
              <a:ln w="25400">
                <a:noFill/>
              </a:ln>
            </c:spPr>
            <c:extLst>
              <c:ext xmlns:c16="http://schemas.microsoft.com/office/drawing/2014/chart" uri="{C3380CC4-5D6E-409C-BE32-E72D297353CC}">
                <c16:uniqueId val="{0000000E-7ACE-4155-BB10-03FB49881BE8}"/>
              </c:ext>
            </c:extLst>
          </c:dPt>
          <c:dLbls>
            <c:dLbl>
              <c:idx val="0"/>
              <c:numFmt formatCode="0.0%" sourceLinked="0"/>
              <c:spPr>
                <a:noFill/>
                <a:ln w="25400">
                  <a:noFill/>
                </a:ln>
              </c:spPr>
              <c:txPr>
                <a:bodyPr/>
                <a:lstStyle/>
                <a:p>
                  <a:pPr>
                    <a:defRPr sz="1000" b="0" i="0" u="none" strike="noStrike" baseline="0">
                      <a:solidFill>
                        <a:srgbClr val="000000"/>
                      </a:solidFill>
                      <a:latin typeface="Arial"/>
                      <a:ea typeface="Arial"/>
                      <a:cs typeface="Arial"/>
                    </a:defRPr>
                  </a:pPr>
                  <a:endParaRPr lang="it-IT"/>
                </a:p>
              </c:txPr>
              <c:dLblPos val="bestFit"/>
              <c:showLegendKey val="0"/>
              <c:showVal val="0"/>
              <c:showCatName val="0"/>
              <c:showSerName val="0"/>
              <c:showPercent val="1"/>
              <c:showBubbleSize val="0"/>
              <c:extLst>
                <c:ext xmlns:c16="http://schemas.microsoft.com/office/drawing/2014/chart" uri="{C3380CC4-5D6E-409C-BE32-E72D297353CC}">
                  <c16:uniqueId val="{00000000-7ACE-4155-BB10-03FB49881BE8}"/>
                </c:ext>
              </c:extLst>
            </c:dLbl>
            <c:dLbl>
              <c:idx val="1"/>
              <c:numFmt formatCode="0.0%" sourceLinked="0"/>
              <c:spPr>
                <a:noFill/>
                <a:ln w="25400">
                  <a:noFill/>
                </a:ln>
              </c:spPr>
              <c:txPr>
                <a:bodyPr/>
                <a:lstStyle/>
                <a:p>
                  <a:pPr>
                    <a:defRPr sz="1000" b="0" i="0" u="none" strike="noStrike" baseline="0">
                      <a:solidFill>
                        <a:srgbClr val="000000"/>
                      </a:solidFill>
                      <a:latin typeface="Arial"/>
                      <a:ea typeface="Arial"/>
                      <a:cs typeface="Arial"/>
                    </a:defRPr>
                  </a:pPr>
                  <a:endParaRPr lang="it-IT"/>
                </a:p>
              </c:txPr>
              <c:dLblPos val="bestFit"/>
              <c:showLegendKey val="0"/>
              <c:showVal val="0"/>
              <c:showCatName val="0"/>
              <c:showSerName val="0"/>
              <c:showPercent val="1"/>
              <c:showBubbleSize val="0"/>
              <c:extLst>
                <c:ext xmlns:c16="http://schemas.microsoft.com/office/drawing/2014/chart" uri="{C3380CC4-5D6E-409C-BE32-E72D297353CC}">
                  <c16:uniqueId val="{00000002-7ACE-4155-BB10-03FB49881BE8}"/>
                </c:ext>
              </c:extLst>
            </c:dLbl>
            <c:dLbl>
              <c:idx val="2"/>
              <c:delete val="1"/>
              <c:extLst>
                <c:ext xmlns:c15="http://schemas.microsoft.com/office/drawing/2012/chart" uri="{CE6537A1-D6FC-4f65-9D91-7224C49458BB}"/>
                <c:ext xmlns:c16="http://schemas.microsoft.com/office/drawing/2014/chart" uri="{C3380CC4-5D6E-409C-BE32-E72D297353CC}">
                  <c16:uniqueId val="{00000004-7ACE-4155-BB10-03FB49881BE8}"/>
                </c:ext>
              </c:extLst>
            </c:dLbl>
            <c:dLbl>
              <c:idx val="3"/>
              <c:numFmt formatCode="0.0%" sourceLinked="0"/>
              <c:spPr>
                <a:noFill/>
                <a:ln w="25400">
                  <a:noFill/>
                </a:ln>
              </c:spPr>
              <c:txPr>
                <a:bodyPr/>
                <a:lstStyle/>
                <a:p>
                  <a:pPr>
                    <a:defRPr sz="1000" b="0" i="0" u="none" strike="noStrike" baseline="0">
                      <a:solidFill>
                        <a:srgbClr val="000000"/>
                      </a:solidFill>
                      <a:latin typeface="Arial"/>
                      <a:ea typeface="Arial"/>
                      <a:cs typeface="Arial"/>
                    </a:defRPr>
                  </a:pPr>
                  <a:endParaRPr lang="it-IT"/>
                </a:p>
              </c:txPr>
              <c:dLblPos val="bestFit"/>
              <c:showLegendKey val="0"/>
              <c:showVal val="0"/>
              <c:showCatName val="0"/>
              <c:showSerName val="0"/>
              <c:showPercent val="1"/>
              <c:showBubbleSize val="0"/>
              <c:extLst>
                <c:ext xmlns:c16="http://schemas.microsoft.com/office/drawing/2014/chart" uri="{C3380CC4-5D6E-409C-BE32-E72D297353CC}">
                  <c16:uniqueId val="{00000006-7ACE-4155-BB10-03FB49881BE8}"/>
                </c:ext>
              </c:extLst>
            </c:dLbl>
            <c:dLbl>
              <c:idx val="4"/>
              <c:delete val="1"/>
              <c:extLst>
                <c:ext xmlns:c15="http://schemas.microsoft.com/office/drawing/2012/chart" uri="{CE6537A1-D6FC-4f65-9D91-7224C49458BB}"/>
                <c:ext xmlns:c16="http://schemas.microsoft.com/office/drawing/2014/chart" uri="{C3380CC4-5D6E-409C-BE32-E72D297353CC}">
                  <c16:uniqueId val="{00000008-7ACE-4155-BB10-03FB49881BE8}"/>
                </c:ext>
              </c:extLst>
            </c:dLbl>
            <c:dLbl>
              <c:idx val="5"/>
              <c:numFmt formatCode="0.0%" sourceLinked="0"/>
              <c:spPr>
                <a:noFill/>
                <a:ln w="25400">
                  <a:noFill/>
                </a:ln>
              </c:spPr>
              <c:txPr>
                <a:bodyPr/>
                <a:lstStyle/>
                <a:p>
                  <a:pPr>
                    <a:defRPr sz="1000" b="0" i="0" u="none" strike="noStrike" baseline="0">
                      <a:solidFill>
                        <a:srgbClr val="000000"/>
                      </a:solidFill>
                      <a:latin typeface="Arial"/>
                      <a:ea typeface="Arial"/>
                      <a:cs typeface="Arial"/>
                    </a:defRPr>
                  </a:pPr>
                  <a:endParaRPr lang="it-IT"/>
                </a:p>
              </c:txPr>
              <c:dLblPos val="bestFit"/>
              <c:showLegendKey val="0"/>
              <c:showVal val="0"/>
              <c:showCatName val="0"/>
              <c:showSerName val="0"/>
              <c:showPercent val="1"/>
              <c:showBubbleSize val="0"/>
              <c:extLst>
                <c:ext xmlns:c16="http://schemas.microsoft.com/office/drawing/2014/chart" uri="{C3380CC4-5D6E-409C-BE32-E72D297353CC}">
                  <c16:uniqueId val="{0000000A-7ACE-4155-BB10-03FB49881BE8}"/>
                </c:ext>
              </c:extLst>
            </c:dLbl>
            <c:dLbl>
              <c:idx val="6"/>
              <c:delete val="1"/>
              <c:extLst>
                <c:ext xmlns:c15="http://schemas.microsoft.com/office/drawing/2012/chart" uri="{CE6537A1-D6FC-4f65-9D91-7224C49458BB}"/>
                <c:ext xmlns:c16="http://schemas.microsoft.com/office/drawing/2014/chart" uri="{C3380CC4-5D6E-409C-BE32-E72D297353CC}">
                  <c16:uniqueId val="{0000000C-7ACE-4155-BB10-03FB49881BE8}"/>
                </c:ext>
              </c:extLst>
            </c:dLbl>
            <c:dLbl>
              <c:idx val="7"/>
              <c:layout>
                <c:manualLayout>
                  <c:x val="1.6998716419778133E-2"/>
                  <c:y val="9.7331883238352096E-2"/>
                </c:manualLayout>
              </c:layout>
              <c:numFmt formatCode="0.0%" sourceLinked="0"/>
              <c:spPr>
                <a:noFill/>
                <a:ln w="25400">
                  <a:noFill/>
                </a:ln>
              </c:spPr>
              <c:txPr>
                <a:bodyPr/>
                <a:lstStyle/>
                <a:p>
                  <a:pPr>
                    <a:defRPr sz="1000" b="0" i="0" u="none" strike="noStrike" baseline="0">
                      <a:solidFill>
                        <a:srgbClr val="000000"/>
                      </a:solidFill>
                      <a:latin typeface="Arial"/>
                      <a:ea typeface="Arial"/>
                      <a:cs typeface="Arial"/>
                    </a:defRPr>
                  </a:pPr>
                  <a:endParaRPr lang="it-IT"/>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E-7ACE-4155-BB10-03FB49881BE8}"/>
                </c:ext>
              </c:extLst>
            </c:dLbl>
            <c:numFmt formatCode="0.0%" sourceLinked="0"/>
            <c:spPr>
              <a:noFill/>
              <a:ln w="25400">
                <a:noFill/>
              </a:ln>
            </c:spPr>
            <c:txPr>
              <a:bodyPr wrap="square" lIns="38100" tIns="19050" rIns="38100" bIns="19050" anchor="ctr">
                <a:spAutoFit/>
              </a:bodyPr>
              <a:lstStyle/>
              <a:p>
                <a:pPr>
                  <a:defRPr sz="1000" b="0" i="0" u="none" strike="noStrike" baseline="0">
                    <a:solidFill>
                      <a:srgbClr val="000000"/>
                    </a:solidFill>
                    <a:latin typeface="Arial"/>
                    <a:ea typeface="Arial"/>
                    <a:cs typeface="Arial"/>
                  </a:defRPr>
                </a:pPr>
                <a:endParaRPr lang="it-IT"/>
              </a:p>
            </c:txPr>
            <c:dLblPos val="bestFit"/>
            <c:showLegendKey val="0"/>
            <c:showVal val="0"/>
            <c:showCatName val="0"/>
            <c:showSerName val="0"/>
            <c:showPercent val="1"/>
            <c:showBubbleSize val="0"/>
            <c:showLeaderLines val="0"/>
            <c:extLst>
              <c:ext xmlns:c15="http://schemas.microsoft.com/office/drawing/2012/chart" uri="{CE6537A1-D6FC-4f65-9D91-7224C49458BB}"/>
            </c:extLst>
          </c:dLbls>
          <c:cat>
            <c:strRef>
              <c:f>[linkpas_tables.xls]Foglio7!$A$1:$H$3</c:f>
              <c:strCache>
                <c:ptCount val="8"/>
                <c:pt idx="0">
                  <c:v>Biological Resource-based industries</c:v>
                </c:pt>
                <c:pt idx="1">
                  <c:v>Extractive industries </c:v>
                </c:pt>
                <c:pt idx="3">
                  <c:v>Consumer goods </c:v>
                </c:pt>
                <c:pt idx="5">
                  <c:v>Consumer services </c:v>
                </c:pt>
                <c:pt idx="7">
                  <c:v>Financials </c:v>
                </c:pt>
              </c:strCache>
            </c:strRef>
          </c:cat>
          <c:val>
            <c:numRef>
              <c:f>[linkpas_tables.xls]Foglio7!$A$4:$H$4</c:f>
              <c:numCache>
                <c:formatCode>General</c:formatCode>
                <c:ptCount val="8"/>
                <c:pt idx="0">
                  <c:v>20</c:v>
                </c:pt>
                <c:pt idx="1">
                  <c:v>4</c:v>
                </c:pt>
                <c:pt idx="3">
                  <c:v>15</c:v>
                </c:pt>
                <c:pt idx="5">
                  <c:v>27</c:v>
                </c:pt>
                <c:pt idx="7">
                  <c:v>3</c:v>
                </c:pt>
              </c:numCache>
            </c:numRef>
          </c:val>
          <c:extLst>
            <c:ext xmlns:c16="http://schemas.microsoft.com/office/drawing/2014/chart" uri="{C3380CC4-5D6E-409C-BE32-E72D297353CC}">
              <c16:uniqueId val="{0000000F-7ACE-4155-BB10-03FB49881BE8}"/>
            </c:ext>
          </c:extLst>
        </c:ser>
        <c:dLbls>
          <c:showLegendKey val="0"/>
          <c:showVal val="0"/>
          <c:showCatName val="0"/>
          <c:showSerName val="0"/>
          <c:showPercent val="0"/>
          <c:showBubbleSize val="0"/>
          <c:showLeaderLines val="0"/>
        </c:dLbls>
        <c:firstSliceAng val="0"/>
      </c:pieChart>
      <c:spPr>
        <a:noFill/>
        <a:ln w="3175">
          <a:solidFill>
            <a:srgbClr val="B3B3B3"/>
          </a:solidFill>
          <a:prstDash val="solid"/>
        </a:ln>
      </c:spPr>
    </c:plotArea>
    <c:legend>
      <c:legendPos val="r"/>
      <c:legendEntry>
        <c:idx val="2"/>
        <c:delete val="1"/>
      </c:legendEntry>
      <c:legendEntry>
        <c:idx val="4"/>
        <c:delete val="1"/>
      </c:legendEntry>
      <c:legendEntry>
        <c:idx val="6"/>
        <c:delete val="1"/>
      </c:legendEntry>
      <c:layout>
        <c:manualLayout>
          <c:xMode val="edge"/>
          <c:yMode val="edge"/>
          <c:x val="0.63925105815731698"/>
          <c:y val="0.17693456743327998"/>
          <c:w val="0.30303802671013996"/>
          <c:h val="0.75702452951028731"/>
        </c:manualLayout>
      </c:layout>
      <c:overlay val="0"/>
      <c:spPr>
        <a:noFill/>
        <a:ln w="25400">
          <a:solidFill>
            <a:schemeClr val="accent1">
              <a:shade val="50000"/>
            </a:schemeClr>
          </a:solidFill>
        </a:ln>
      </c:spPr>
      <c:txPr>
        <a:bodyPr/>
        <a:lstStyle/>
        <a:p>
          <a:pPr>
            <a:defRPr sz="920" b="0" i="0" u="none" strike="noStrike" baseline="0">
              <a:solidFill>
                <a:srgbClr val="000000"/>
              </a:solidFill>
              <a:latin typeface="Arial"/>
              <a:ea typeface="Arial"/>
              <a:cs typeface="Arial"/>
            </a:defRPr>
          </a:pPr>
          <a:endParaRPr lang="it-IT"/>
        </a:p>
      </c:txPr>
    </c:legend>
    <c:plotVisOnly val="1"/>
    <c:dispBlanksAs val="zero"/>
    <c:showDLblsOverMax val="0"/>
  </c:chart>
  <c:spPr>
    <a:solidFill>
      <a:srgbClr val="FFFFFF"/>
    </a:solidFill>
    <a:ln w="6350">
      <a:solidFill>
        <a:schemeClr val="accent1">
          <a:shade val="50000"/>
        </a:schemeClr>
      </a:solidFill>
    </a:ln>
  </c:spPr>
  <c:txPr>
    <a:bodyPr/>
    <a:lstStyle/>
    <a:p>
      <a:pPr>
        <a:defRPr sz="1000" b="0" i="0" u="none" strike="noStrike" baseline="0">
          <a:solidFill>
            <a:srgbClr val="000000"/>
          </a:solidFill>
          <a:latin typeface="Arial"/>
          <a:ea typeface="Arial"/>
          <a:cs typeface="Arial"/>
        </a:defRPr>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EBD3E-AF77-479F-ACF8-60D24D186A5F}" type="datetimeFigureOut">
              <a:rPr lang="da-DK" smtClean="0"/>
              <a:pPr/>
              <a:t>05-09-2018</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E058F-3D64-452B-AED7-B561252B1864}" type="slidenum">
              <a:rPr lang="da-DK" smtClean="0"/>
              <a:pPr/>
              <a:t>‹N›</a:t>
            </a:fld>
            <a:endParaRPr lang="da-DK"/>
          </a:p>
        </p:txBody>
      </p:sp>
    </p:spTree>
    <p:extLst>
      <p:ext uri="{BB962C8B-B14F-4D97-AF65-F5344CB8AC3E}">
        <p14:creationId xmlns:p14="http://schemas.microsoft.com/office/powerpoint/2010/main" val="36164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82956-8E44-4E61-9A81-17F8D19AA58C}"/>
              </a:ext>
            </a:extLst>
          </p:cNvPr>
          <p:cNvSpPr>
            <a:spLocks noGrp="1"/>
          </p:cNvSpPr>
          <p:nvPr>
            <p:ph type="ctrTitle"/>
          </p:nvPr>
        </p:nvSpPr>
        <p:spPr>
          <a:xfrm>
            <a:off x="1080000" y="1691999"/>
            <a:ext cx="7380000" cy="2376000"/>
          </a:xfrm>
          <a:noFill/>
        </p:spPr>
        <p:txBody>
          <a:bodyPr lIns="0" tIns="0" rIns="360000" bIns="72000" anchor="b" anchorCtr="0">
            <a:noAutofit/>
          </a:bodyPr>
          <a:lstStyle>
            <a:lvl1pPr algn="l">
              <a:defRPr sz="4000" b="1">
                <a:solidFill>
                  <a:schemeClr val="bg1"/>
                </a:solidFill>
              </a:defRPr>
            </a:lvl1pPr>
          </a:lstStyle>
          <a:p>
            <a:r>
              <a:rPr lang="en-US"/>
              <a:t>Click to edit Master title style</a:t>
            </a:r>
            <a:endParaRPr lang="da-DK" dirty="0"/>
          </a:p>
        </p:txBody>
      </p:sp>
      <p:sp>
        <p:nvSpPr>
          <p:cNvPr id="3" name="Undertitel 2">
            <a:extLst>
              <a:ext uri="{FF2B5EF4-FFF2-40B4-BE49-F238E27FC236}">
                <a16:creationId xmlns:a16="http://schemas.microsoft.com/office/drawing/2014/main" id="{55F94B69-B171-416D-9F2A-D0FA8E8DECC6}"/>
              </a:ext>
            </a:extLst>
          </p:cNvPr>
          <p:cNvSpPr>
            <a:spLocks noGrp="1"/>
          </p:cNvSpPr>
          <p:nvPr>
            <p:ph type="subTitle" idx="1"/>
          </p:nvPr>
        </p:nvSpPr>
        <p:spPr>
          <a:xfrm>
            <a:off x="1080000" y="4140000"/>
            <a:ext cx="7380000" cy="1260000"/>
          </a:xfrm>
          <a:noFill/>
        </p:spPr>
        <p:txBody>
          <a:bodyPr lIns="0" tIns="180000" rIns="0" bIns="180000" anchor="t" anchorCtr="0">
            <a:noAutofit/>
          </a:bodyPr>
          <a:lstStyle>
            <a:lvl1pPr marL="0" indent="0" algn="l">
              <a:lnSpc>
                <a:spcPct val="100000"/>
              </a:lnSpc>
              <a:spcAft>
                <a:spcPts val="0"/>
              </a:spcAft>
              <a:buNone/>
              <a:defRPr sz="1800">
                <a:solidFill>
                  <a:schemeClr val="accent3">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dirty="0"/>
          </a:p>
        </p:txBody>
      </p:sp>
      <p:sp>
        <p:nvSpPr>
          <p:cNvPr id="5" name="Pladsholder til tekst 4">
            <a:extLst>
              <a:ext uri="{FF2B5EF4-FFF2-40B4-BE49-F238E27FC236}">
                <a16:creationId xmlns:a16="http://schemas.microsoft.com/office/drawing/2014/main" id="{3EC53E3D-0F77-450A-966E-0EEFEBC7FD71}"/>
              </a:ext>
            </a:extLst>
          </p:cNvPr>
          <p:cNvSpPr>
            <a:spLocks noGrp="1"/>
          </p:cNvSpPr>
          <p:nvPr>
            <p:ph type="body" sz="quarter" idx="15"/>
          </p:nvPr>
        </p:nvSpPr>
        <p:spPr>
          <a:xfrm>
            <a:off x="1079998" y="5346000"/>
            <a:ext cx="7380001" cy="1080000"/>
          </a:xfrm>
          <a:noFill/>
        </p:spPr>
        <p:txBody>
          <a:bodyPr lIns="0" tIns="180000" rIns="0" bIns="360000" anchor="t" anchorCtr="0"/>
          <a:lstStyle>
            <a:lvl1pPr marL="0" indent="0">
              <a:spcAft>
                <a:spcPts val="0"/>
              </a:spcAft>
              <a:buNone/>
              <a:defRPr sz="1600">
                <a:solidFill>
                  <a:schemeClr val="bg1"/>
                </a:solidFill>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grpSp>
        <p:nvGrpSpPr>
          <p:cNvPr id="8" name="Gruppe 7">
            <a:extLst>
              <a:ext uri="{FF2B5EF4-FFF2-40B4-BE49-F238E27FC236}">
                <a16:creationId xmlns:a16="http://schemas.microsoft.com/office/drawing/2014/main" id="{927C0733-AA50-40CE-94CE-766F86E21FE7}"/>
              </a:ext>
            </a:extLst>
          </p:cNvPr>
          <p:cNvGrpSpPr/>
          <p:nvPr userDrawn="1"/>
        </p:nvGrpSpPr>
        <p:grpSpPr>
          <a:xfrm>
            <a:off x="943200" y="314252"/>
            <a:ext cx="2371532" cy="939616"/>
            <a:chOff x="547287" y="314252"/>
            <a:chExt cx="2371532" cy="939616"/>
          </a:xfrm>
        </p:grpSpPr>
        <p:pic>
          <p:nvPicPr>
            <p:cNvPr id="9" name="Billede 8">
              <a:extLst>
                <a:ext uri="{FF2B5EF4-FFF2-40B4-BE49-F238E27FC236}">
                  <a16:creationId xmlns:a16="http://schemas.microsoft.com/office/drawing/2014/main" id="{05FC8437-26A3-491F-86EB-D0C96B40D3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287" y="995218"/>
              <a:ext cx="2371532" cy="258650"/>
            </a:xfrm>
            <a:prstGeom prst="rect">
              <a:avLst/>
            </a:prstGeom>
          </p:spPr>
        </p:pic>
        <p:pic>
          <p:nvPicPr>
            <p:cNvPr id="11" name="Billede 10">
              <a:extLst>
                <a:ext uri="{FF2B5EF4-FFF2-40B4-BE49-F238E27FC236}">
                  <a16:creationId xmlns:a16="http://schemas.microsoft.com/office/drawing/2014/main" id="{7C85021B-2492-435B-AFAD-8614CE0B3C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730" y="314252"/>
              <a:ext cx="2001600" cy="654909"/>
            </a:xfrm>
            <a:prstGeom prst="rect">
              <a:avLst/>
            </a:prstGeom>
          </p:spPr>
        </p:pic>
      </p:grpSp>
    </p:spTree>
    <p:extLst>
      <p:ext uri="{BB962C8B-B14F-4D97-AF65-F5344CB8AC3E}">
        <p14:creationId xmlns:p14="http://schemas.microsoft.com/office/powerpoint/2010/main" val="367104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small infographic">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lnSpc>
                <a:spcPts val="4400"/>
              </a:lnSpc>
              <a:defRPr b="1">
                <a:solidFill>
                  <a:schemeClr val="accent1"/>
                </a:solidFill>
              </a:defRPr>
            </a:lvl1pPr>
          </a:lstStyle>
          <a:p>
            <a:r>
              <a:rPr lang="en-US"/>
              <a:t>Click to edit Master title style</a:t>
            </a:r>
            <a:endParaRPr lang="da-DK" dirty="0"/>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dirty="0"/>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‹N›</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a:xfrm>
            <a:off x="9000000" y="6480000"/>
            <a:ext cx="1800000" cy="180000"/>
          </a:xfrm>
        </p:spPr>
        <p:txBody>
          <a:bodyPr/>
          <a:lstStyle/>
          <a:p>
            <a:fld id="{F11BA858-80AA-4B34-B27B-B535B6FD4805}" type="datetime1">
              <a:rPr lang="en-US" smtClean="0"/>
              <a:pPr/>
              <a:t>9/5/2018</a:t>
            </a:fld>
            <a:endParaRPr lang="da-DK" dirty="0"/>
          </a:p>
        </p:txBody>
      </p:sp>
      <p:sp>
        <p:nvSpPr>
          <p:cNvPr id="11" name="Pladsholder til tekst 10">
            <a:extLst>
              <a:ext uri="{FF2B5EF4-FFF2-40B4-BE49-F238E27FC236}">
                <a16:creationId xmlns:a16="http://schemas.microsoft.com/office/drawing/2014/main" id="{6B9770CD-F4C3-4676-A139-D381A665F5C9}"/>
              </a:ext>
            </a:extLst>
          </p:cNvPr>
          <p:cNvSpPr>
            <a:spLocks noGrp="1"/>
          </p:cNvSpPr>
          <p:nvPr>
            <p:ph type="body" sz="quarter" idx="16"/>
          </p:nvPr>
        </p:nvSpPr>
        <p:spPr>
          <a:xfrm>
            <a:off x="1080000" y="1979010"/>
            <a:ext cx="3420000" cy="4140803"/>
          </a:xfrm>
          <a:solidFill>
            <a:schemeClr val="bg1"/>
          </a:solidFill>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
        <p:nvSpPr>
          <p:cNvPr id="7" name="Pladsholder til indhold 6">
            <a:extLst>
              <a:ext uri="{FF2B5EF4-FFF2-40B4-BE49-F238E27FC236}">
                <a16:creationId xmlns:a16="http://schemas.microsoft.com/office/drawing/2014/main" id="{3D1C4563-C02F-4994-88BF-5E79DAEBD3CB}"/>
              </a:ext>
            </a:extLst>
          </p:cNvPr>
          <p:cNvSpPr>
            <a:spLocks noGrp="1"/>
          </p:cNvSpPr>
          <p:nvPr>
            <p:ph sz="quarter" idx="18"/>
          </p:nvPr>
        </p:nvSpPr>
        <p:spPr>
          <a:xfrm>
            <a:off x="5220001" y="1979613"/>
            <a:ext cx="5580000" cy="4140200"/>
          </a:xfrm>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pic>
        <p:nvPicPr>
          <p:cNvPr id="10" name="Billede 9">
            <a:extLst>
              <a:ext uri="{FF2B5EF4-FFF2-40B4-BE49-F238E27FC236}">
                <a16:creationId xmlns:a16="http://schemas.microsoft.com/office/drawing/2014/main" id="{BCFD64D9-5E39-4F90-9BB2-7A3645E0F7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Tree>
    <p:extLst>
      <p:ext uri="{BB962C8B-B14F-4D97-AF65-F5344CB8AC3E}">
        <p14:creationId xmlns:p14="http://schemas.microsoft.com/office/powerpoint/2010/main" val="2495887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large infographic">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79999" y="414000"/>
            <a:ext cx="9720001" cy="1260000"/>
          </a:xfrm>
        </p:spPr>
        <p:txBody>
          <a:bodyPr lIns="0" tIns="0" rIns="0" bIns="0" anchor="b" anchorCtr="0">
            <a:noAutofit/>
          </a:bodyPr>
          <a:lstStyle>
            <a:lvl1pPr>
              <a:lnSpc>
                <a:spcPts val="4400"/>
              </a:lnSpc>
              <a:defRPr sz="4000" b="1">
                <a:solidFill>
                  <a:schemeClr val="accent1"/>
                </a:solidFill>
              </a:defRPr>
            </a:lvl1pPr>
          </a:lstStyle>
          <a:p>
            <a:r>
              <a:rPr lang="en-US"/>
              <a:t>Click to edit Master title style</a:t>
            </a:r>
            <a:endParaRPr lang="da-DK" dirty="0"/>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dirty="0"/>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‹N›</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F11BA858-80AA-4B34-B27B-B535B6FD4805}" type="datetime1">
              <a:rPr lang="en-US" smtClean="0"/>
              <a:pPr/>
              <a:t>9/5/2018</a:t>
            </a:fld>
            <a:endParaRPr lang="da-DK" dirty="0"/>
          </a:p>
        </p:txBody>
      </p:sp>
      <p:pic>
        <p:nvPicPr>
          <p:cNvPr id="10" name="Billede 9">
            <a:extLst>
              <a:ext uri="{FF2B5EF4-FFF2-40B4-BE49-F238E27FC236}">
                <a16:creationId xmlns:a16="http://schemas.microsoft.com/office/drawing/2014/main" id="{4678BF08-3083-472A-AA4E-BE2B2E25E4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
        <p:nvSpPr>
          <p:cNvPr id="8" name="Pladsholder til SmartArt 7">
            <a:extLst>
              <a:ext uri="{FF2B5EF4-FFF2-40B4-BE49-F238E27FC236}">
                <a16:creationId xmlns:a16="http://schemas.microsoft.com/office/drawing/2014/main" id="{9B3FC587-2EF2-4A03-971E-2B639D59503E}"/>
              </a:ext>
            </a:extLst>
          </p:cNvPr>
          <p:cNvSpPr>
            <a:spLocks noGrp="1"/>
          </p:cNvSpPr>
          <p:nvPr>
            <p:ph type="dgm" sz="quarter" idx="19"/>
          </p:nvPr>
        </p:nvSpPr>
        <p:spPr>
          <a:xfrm>
            <a:off x="1079500" y="1980000"/>
            <a:ext cx="9720263" cy="4140000"/>
          </a:xfrm>
        </p:spPr>
        <p:txBody>
          <a:bodyPr/>
          <a:lstStyle>
            <a:lvl1pPr marL="0" indent="0">
              <a:buNone/>
              <a:defRPr/>
            </a:lvl1pPr>
          </a:lstStyle>
          <a:p>
            <a:r>
              <a:rPr lang="en-US"/>
              <a:t>Click icon to add SmartArt graphic</a:t>
            </a:r>
            <a:endParaRPr lang="da-DK" dirty="0"/>
          </a:p>
        </p:txBody>
      </p:sp>
    </p:spTree>
    <p:extLst>
      <p:ext uri="{BB962C8B-B14F-4D97-AF65-F5344CB8AC3E}">
        <p14:creationId xmlns:p14="http://schemas.microsoft.com/office/powerpoint/2010/main" val="1696650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nfo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lnSpc>
                <a:spcPts val="4400"/>
              </a:lnSpc>
              <a:defRPr b="1">
                <a:solidFill>
                  <a:schemeClr val="accent1"/>
                </a:solidFill>
              </a:defRPr>
            </a:lvl1pPr>
          </a:lstStyle>
          <a:p>
            <a:r>
              <a:rPr lang="en-US"/>
              <a:t>Click to edit Master title style</a:t>
            </a:r>
            <a:endParaRPr lang="da-DK" dirty="0"/>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dirty="0"/>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‹N›</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F11BA858-80AA-4B34-B27B-B535B6FD4805}" type="datetime1">
              <a:rPr lang="en-US" smtClean="0"/>
              <a:pPr/>
              <a:t>9/5/2018</a:t>
            </a:fld>
            <a:endParaRPr lang="da-DK" dirty="0"/>
          </a:p>
        </p:txBody>
      </p:sp>
      <p:sp>
        <p:nvSpPr>
          <p:cNvPr id="11" name="Pladsholder til tekst 10">
            <a:extLst>
              <a:ext uri="{FF2B5EF4-FFF2-40B4-BE49-F238E27FC236}">
                <a16:creationId xmlns:a16="http://schemas.microsoft.com/office/drawing/2014/main" id="{6B9770CD-F4C3-4676-A139-D381A665F5C9}"/>
              </a:ext>
            </a:extLst>
          </p:cNvPr>
          <p:cNvSpPr>
            <a:spLocks noGrp="1"/>
          </p:cNvSpPr>
          <p:nvPr>
            <p:ph type="body" sz="quarter" idx="16"/>
          </p:nvPr>
        </p:nvSpPr>
        <p:spPr>
          <a:xfrm>
            <a:off x="1080000" y="1979009"/>
            <a:ext cx="4500000" cy="4140000"/>
          </a:xfrm>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pic>
        <p:nvPicPr>
          <p:cNvPr id="10" name="Billede 9">
            <a:extLst>
              <a:ext uri="{FF2B5EF4-FFF2-40B4-BE49-F238E27FC236}">
                <a16:creationId xmlns:a16="http://schemas.microsoft.com/office/drawing/2014/main" id="{356D445D-8253-4E53-AAAD-815D61F4CB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
        <p:nvSpPr>
          <p:cNvPr id="9" name="Pladsholder til tekst 10">
            <a:extLst>
              <a:ext uri="{FF2B5EF4-FFF2-40B4-BE49-F238E27FC236}">
                <a16:creationId xmlns:a16="http://schemas.microsoft.com/office/drawing/2014/main" id="{D5335718-3FE3-453A-8AF3-F1D7EA742D32}"/>
              </a:ext>
            </a:extLst>
          </p:cNvPr>
          <p:cNvSpPr>
            <a:spLocks noGrp="1"/>
          </p:cNvSpPr>
          <p:nvPr>
            <p:ph type="body" sz="quarter" idx="17"/>
          </p:nvPr>
        </p:nvSpPr>
        <p:spPr>
          <a:xfrm>
            <a:off x="6300000" y="1979009"/>
            <a:ext cx="4500000" cy="4140000"/>
          </a:xfrm>
          <a:solidFill>
            <a:schemeClr val="tx2">
              <a:lumMod val="10000"/>
              <a:lumOff val="90000"/>
            </a:schemeClr>
          </a:solidFill>
        </p:spPr>
        <p:txBody>
          <a:bodyPr lIns="252000" tIns="252000" rIns="252000" bIns="252000">
            <a:normAutofit/>
          </a:bodyPr>
          <a:lstStyle>
            <a:lvl1pPr marL="180000" indent="-180000">
              <a:buClr>
                <a:schemeClr val="tx2"/>
              </a:buClr>
              <a:buFont typeface="Wingdings" panose="05000000000000000000" pitchFamily="2" charset="2"/>
              <a:buChar char="§"/>
              <a:defRPr sz="1600">
                <a:solidFill>
                  <a:schemeClr val="tx2"/>
                </a:solidFill>
              </a:defRPr>
            </a:lvl1pPr>
            <a:lvl2pPr marL="360000" indent="-180000">
              <a:buClr>
                <a:schemeClr val="tx2"/>
              </a:buClr>
              <a:buFont typeface="Wingdings" panose="05000000000000000000" pitchFamily="2" charset="2"/>
              <a:buChar char="§"/>
              <a:defRPr>
                <a:solidFill>
                  <a:schemeClr val="tx2"/>
                </a:solidFill>
              </a:defRPr>
            </a:lvl2pPr>
            <a:lvl3pPr marL="540000" indent="-180000">
              <a:buClr>
                <a:schemeClr val="tx2"/>
              </a:buClr>
              <a:buFont typeface="Wingdings" panose="05000000000000000000" pitchFamily="2" charset="2"/>
              <a:buChar char="§"/>
              <a:defRPr>
                <a:solidFill>
                  <a:schemeClr val="tx2"/>
                </a:solidFill>
              </a:defRPr>
            </a:lvl3pPr>
            <a:lvl4pPr marL="720000" indent="-180000">
              <a:buClr>
                <a:schemeClr val="tx2"/>
              </a:buClr>
              <a:buFont typeface="Wingdings" panose="05000000000000000000" pitchFamily="2" charset="2"/>
              <a:buChar char="§"/>
              <a:defRPr>
                <a:solidFill>
                  <a:schemeClr val="tx2"/>
                </a:solidFill>
              </a:defRPr>
            </a:lvl4pPr>
            <a:lvl5pPr marL="900000" indent="-180000">
              <a:buClr>
                <a:schemeClr val="tx2"/>
              </a:buClr>
              <a:buFont typeface="Wingdings" panose="05000000000000000000" pitchFamily="2" charset="2"/>
              <a:buChar char="§"/>
              <a:defRPr>
                <a:solidFill>
                  <a:schemeClr val="tx2"/>
                </a:solidFill>
              </a:defRPr>
            </a:lvl5pPr>
            <a:lvl6pPr>
              <a:buClr>
                <a:schemeClr val="tx2"/>
              </a:buClr>
              <a:defRPr>
                <a:solidFill>
                  <a:schemeClr val="tx2"/>
                </a:solidFill>
              </a:defRPr>
            </a:lvl6pPr>
            <a:lvl7pPr marL="1260000">
              <a:buClr>
                <a:schemeClr val="tx2"/>
              </a:buClr>
              <a:defRPr>
                <a:solidFill>
                  <a:schemeClr val="tx2"/>
                </a:solidFill>
              </a:defRPr>
            </a:lvl7pPr>
            <a:lvl8pPr marL="1440000" indent="-180000">
              <a:buClr>
                <a:schemeClr val="tx2"/>
              </a:buClr>
              <a:buFont typeface="Wingdings" panose="05000000000000000000" pitchFamily="2" charset="2"/>
              <a:buChar char="§"/>
              <a:defRPr>
                <a:solidFill>
                  <a:schemeClr val="tx2"/>
                </a:solidFill>
              </a:defRPr>
            </a:lvl8pPr>
            <a:lvl9pPr marL="1620000" indent="-180000">
              <a:buClr>
                <a:schemeClr val="tx2"/>
              </a:buClr>
              <a:buFont typeface="Wingdings" panose="05000000000000000000" pitchFamily="2" charset="2"/>
              <a:buChar char="§"/>
              <a:defRPr u="none">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Tree>
    <p:extLst>
      <p:ext uri="{BB962C8B-B14F-4D97-AF65-F5344CB8AC3E}">
        <p14:creationId xmlns:p14="http://schemas.microsoft.com/office/powerpoint/2010/main" val="2265991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s and statements, DARK colour background">
    <p:bg>
      <p:bgPr>
        <a:solidFill>
          <a:schemeClr val="tx2"/>
        </a:solidFill>
        <a:effectLst/>
      </p:bgPr>
    </p:bg>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lvl1pPr>
              <a:defRPr>
                <a:solidFill>
                  <a:schemeClr val="bg1"/>
                </a:solidFill>
              </a:defRPr>
            </a:lvl1pPr>
          </a:lstStyle>
          <a:p>
            <a:r>
              <a:rPr lang="da-DK" dirty="0"/>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lvl1pPr>
              <a:defRPr>
                <a:solidFill>
                  <a:schemeClr val="bg1"/>
                </a:solidFill>
              </a:defRPr>
            </a:lvl1pPr>
          </a:lstStyle>
          <a:p>
            <a:fld id="{865B7C27-3FE4-4A2D-B806-6F5728E302F6}" type="slidenum">
              <a:rPr lang="da-DK" smtClean="0"/>
              <a:pPr/>
              <a:t>‹N›</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lvl1pPr>
              <a:defRPr>
                <a:solidFill>
                  <a:schemeClr val="bg1"/>
                </a:solidFill>
              </a:defRPr>
            </a:lvl1pPr>
          </a:lstStyle>
          <a:p>
            <a:fld id="{F11BA858-80AA-4B34-B27B-B535B6FD4805}" type="datetime1">
              <a:rPr lang="en-US" smtClean="0"/>
              <a:pPr/>
              <a:t>9/5/2018</a:t>
            </a:fld>
            <a:endParaRPr lang="da-DK" dirty="0"/>
          </a:p>
        </p:txBody>
      </p:sp>
      <p:pic>
        <p:nvPicPr>
          <p:cNvPr id="10" name="Billede 9">
            <a:extLst>
              <a:ext uri="{FF2B5EF4-FFF2-40B4-BE49-F238E27FC236}">
                <a16:creationId xmlns:a16="http://schemas.microsoft.com/office/drawing/2014/main" id="{4678BF08-3083-472A-AA4E-BE2B2E25E4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1" y="6480000"/>
            <a:ext cx="502342" cy="179999"/>
          </a:xfrm>
          <a:prstGeom prst="rect">
            <a:avLst/>
          </a:prstGeom>
        </p:spPr>
      </p:pic>
      <p:sp>
        <p:nvSpPr>
          <p:cNvPr id="7" name="Pladsholder til tekst 6">
            <a:extLst>
              <a:ext uri="{FF2B5EF4-FFF2-40B4-BE49-F238E27FC236}">
                <a16:creationId xmlns:a16="http://schemas.microsoft.com/office/drawing/2014/main" id="{B0096773-E7A9-4AAC-A357-31C12BE8581D}"/>
              </a:ext>
            </a:extLst>
          </p:cNvPr>
          <p:cNvSpPr>
            <a:spLocks noGrp="1"/>
          </p:cNvSpPr>
          <p:nvPr>
            <p:ph type="body" sz="quarter" idx="13"/>
          </p:nvPr>
        </p:nvSpPr>
        <p:spPr>
          <a:xfrm>
            <a:off x="1079762" y="1980000"/>
            <a:ext cx="9720001" cy="4345849"/>
          </a:xfrm>
        </p:spPr>
        <p:txBody>
          <a:bodyPr>
            <a:normAutofit/>
          </a:bodyPr>
          <a:lstStyle>
            <a:lvl1pPr marL="0" indent="0">
              <a:lnSpc>
                <a:spcPts val="5400"/>
              </a:lnSpc>
              <a:buNone/>
              <a:defRPr sz="5000" b="1">
                <a:solidFill>
                  <a:schemeClr val="accent2"/>
                </a:solidFill>
              </a:defRPr>
            </a:lvl1pPr>
            <a:lvl2pPr marL="180000" indent="0">
              <a:buNone/>
              <a:defRPr sz="6000"/>
            </a:lvl2pPr>
            <a:lvl3pPr marL="360000" indent="0">
              <a:buNone/>
              <a:defRPr sz="6000"/>
            </a:lvl3pPr>
            <a:lvl4pPr marL="540000" indent="0">
              <a:buNone/>
              <a:defRPr sz="6000"/>
            </a:lvl4pPr>
            <a:lvl5pPr marL="720000" indent="0">
              <a:buNone/>
              <a:defRPr sz="6000"/>
            </a:lvl5pPr>
          </a:lstStyle>
          <a:p>
            <a:pPr lvl="0"/>
            <a:r>
              <a:rPr lang="en-US"/>
              <a:t>Click to edit Master text styles</a:t>
            </a:r>
          </a:p>
        </p:txBody>
      </p:sp>
      <p:sp>
        <p:nvSpPr>
          <p:cNvPr id="11" name="Pladsholder til billede 10">
            <a:extLst>
              <a:ext uri="{FF2B5EF4-FFF2-40B4-BE49-F238E27FC236}">
                <a16:creationId xmlns:a16="http://schemas.microsoft.com/office/drawing/2014/main" id="{E0FCE05D-F9BE-42FE-98B1-A6A9054295C7}"/>
              </a:ext>
            </a:extLst>
          </p:cNvPr>
          <p:cNvSpPr>
            <a:spLocks noGrp="1"/>
          </p:cNvSpPr>
          <p:nvPr>
            <p:ph type="pic" sz="quarter" idx="14" hasCustomPrompt="1"/>
          </p:nvPr>
        </p:nvSpPr>
        <p:spPr>
          <a:xfrm>
            <a:off x="1079499" y="360000"/>
            <a:ext cx="1260000" cy="1260000"/>
          </a:xfrm>
        </p:spPr>
        <p:txBody>
          <a:bodyPr/>
          <a:lstStyle>
            <a:lvl1pPr marL="0" indent="0">
              <a:buNone/>
              <a:defRPr>
                <a:solidFill>
                  <a:schemeClr val="bg1"/>
                </a:solidFill>
              </a:defRPr>
            </a:lvl1pPr>
          </a:lstStyle>
          <a:p>
            <a:r>
              <a:rPr lang="da-DK" dirty="0" err="1"/>
              <a:t>Insert</a:t>
            </a:r>
            <a:r>
              <a:rPr lang="da-DK" dirty="0"/>
              <a:t> </a:t>
            </a:r>
            <a:r>
              <a:rPr lang="da-DK" dirty="0" err="1"/>
              <a:t>icon</a:t>
            </a:r>
            <a:endParaRPr lang="da-DK" dirty="0"/>
          </a:p>
        </p:txBody>
      </p:sp>
    </p:spTree>
    <p:extLst>
      <p:ext uri="{BB962C8B-B14F-4D97-AF65-F5344CB8AC3E}">
        <p14:creationId xmlns:p14="http://schemas.microsoft.com/office/powerpoint/2010/main" val="978953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s and statements, LIGHT colour backgroun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dirty="0"/>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‹N›</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F11BA858-80AA-4B34-B27B-B535B6FD4805}" type="datetime1">
              <a:rPr lang="en-US" smtClean="0"/>
              <a:pPr/>
              <a:t>9/5/2018</a:t>
            </a:fld>
            <a:endParaRPr lang="da-DK" dirty="0"/>
          </a:p>
        </p:txBody>
      </p:sp>
      <p:pic>
        <p:nvPicPr>
          <p:cNvPr id="10" name="Billede 9">
            <a:extLst>
              <a:ext uri="{FF2B5EF4-FFF2-40B4-BE49-F238E27FC236}">
                <a16:creationId xmlns:a16="http://schemas.microsoft.com/office/drawing/2014/main" id="{4678BF08-3083-472A-AA4E-BE2B2E25E4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
        <p:nvSpPr>
          <p:cNvPr id="7" name="Pladsholder til tekst 6">
            <a:extLst>
              <a:ext uri="{FF2B5EF4-FFF2-40B4-BE49-F238E27FC236}">
                <a16:creationId xmlns:a16="http://schemas.microsoft.com/office/drawing/2014/main" id="{B0096773-E7A9-4AAC-A357-31C12BE8581D}"/>
              </a:ext>
            </a:extLst>
          </p:cNvPr>
          <p:cNvSpPr>
            <a:spLocks noGrp="1"/>
          </p:cNvSpPr>
          <p:nvPr>
            <p:ph type="body" sz="quarter" idx="13"/>
          </p:nvPr>
        </p:nvSpPr>
        <p:spPr>
          <a:xfrm>
            <a:off x="1079762" y="1980000"/>
            <a:ext cx="9720001" cy="4345849"/>
          </a:xfrm>
        </p:spPr>
        <p:txBody>
          <a:bodyPr>
            <a:normAutofit/>
          </a:bodyPr>
          <a:lstStyle>
            <a:lvl1pPr marL="0" indent="0">
              <a:lnSpc>
                <a:spcPts val="5400"/>
              </a:lnSpc>
              <a:buNone/>
              <a:defRPr sz="5000" b="1">
                <a:solidFill>
                  <a:schemeClr val="accent2"/>
                </a:solidFill>
              </a:defRPr>
            </a:lvl1pPr>
            <a:lvl2pPr marL="180000" indent="0">
              <a:buNone/>
              <a:defRPr sz="6000"/>
            </a:lvl2pPr>
            <a:lvl3pPr marL="360000" indent="0">
              <a:buNone/>
              <a:defRPr sz="6000"/>
            </a:lvl3pPr>
            <a:lvl4pPr marL="540000" indent="0">
              <a:buNone/>
              <a:defRPr sz="6000"/>
            </a:lvl4pPr>
            <a:lvl5pPr marL="720000" indent="0">
              <a:buNone/>
              <a:defRPr sz="6000"/>
            </a:lvl5pPr>
          </a:lstStyle>
          <a:p>
            <a:pPr lvl="0"/>
            <a:r>
              <a:rPr lang="en-US"/>
              <a:t>Click to edit Master text styles</a:t>
            </a:r>
          </a:p>
        </p:txBody>
      </p:sp>
      <p:sp>
        <p:nvSpPr>
          <p:cNvPr id="11" name="Pladsholder til billede 10">
            <a:extLst>
              <a:ext uri="{FF2B5EF4-FFF2-40B4-BE49-F238E27FC236}">
                <a16:creationId xmlns:a16="http://schemas.microsoft.com/office/drawing/2014/main" id="{E0FCE05D-F9BE-42FE-98B1-A6A9054295C7}"/>
              </a:ext>
            </a:extLst>
          </p:cNvPr>
          <p:cNvSpPr>
            <a:spLocks noGrp="1"/>
          </p:cNvSpPr>
          <p:nvPr>
            <p:ph type="pic" sz="quarter" idx="14" hasCustomPrompt="1"/>
          </p:nvPr>
        </p:nvSpPr>
        <p:spPr>
          <a:xfrm>
            <a:off x="1079499" y="360000"/>
            <a:ext cx="1260000" cy="1260000"/>
          </a:xfrm>
        </p:spPr>
        <p:txBody>
          <a:bodyPr/>
          <a:lstStyle>
            <a:lvl1pPr marL="0" indent="0">
              <a:buNone/>
              <a:defRPr/>
            </a:lvl1pPr>
          </a:lstStyle>
          <a:p>
            <a:r>
              <a:rPr lang="da-DK" dirty="0" err="1"/>
              <a:t>Insert</a:t>
            </a:r>
            <a:r>
              <a:rPr lang="da-DK" dirty="0"/>
              <a:t> </a:t>
            </a:r>
            <a:r>
              <a:rPr lang="da-DK" dirty="0" err="1"/>
              <a:t>icon</a:t>
            </a:r>
            <a:endParaRPr lang="da-DK" dirty="0"/>
          </a:p>
        </p:txBody>
      </p:sp>
    </p:spTree>
    <p:extLst>
      <p:ext uri="{BB962C8B-B14F-4D97-AF65-F5344CB8AC3E}">
        <p14:creationId xmlns:p14="http://schemas.microsoft.com/office/powerpoint/2010/main" val="612114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maps">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12E354A1-E814-4CE3-B772-134096C53623}"/>
              </a:ext>
            </a:extLst>
          </p:cNvPr>
          <p:cNvSpPr>
            <a:spLocks noGrp="1"/>
          </p:cNvSpPr>
          <p:nvPr>
            <p:ph type="pic" sz="quarter" idx="13"/>
          </p:nvPr>
        </p:nvSpPr>
        <p:spPr>
          <a:xfrm>
            <a:off x="0" y="0"/>
            <a:ext cx="12192000" cy="6858000"/>
          </a:xfrm>
        </p:spPr>
        <p:txBody>
          <a:bodyPr/>
          <a:lstStyle>
            <a:lvl1pPr marL="0" indent="0">
              <a:buNone/>
              <a:defRPr/>
            </a:lvl1pPr>
          </a:lstStyle>
          <a:p>
            <a:r>
              <a:rPr lang="en-US"/>
              <a:t>Click icon to add picture</a:t>
            </a:r>
            <a:endParaRPr lang="da-DK"/>
          </a:p>
        </p:txBody>
      </p:sp>
      <p:sp>
        <p:nvSpPr>
          <p:cNvPr id="3" name="Pladsholder til sidefod 2">
            <a:extLst>
              <a:ext uri="{FF2B5EF4-FFF2-40B4-BE49-F238E27FC236}">
                <a16:creationId xmlns:a16="http://schemas.microsoft.com/office/drawing/2014/main" id="{E6CF52A7-6F2F-4BEE-B885-7246B0A3C490}"/>
              </a:ext>
            </a:extLst>
          </p:cNvPr>
          <p:cNvSpPr>
            <a:spLocks noGrp="1"/>
          </p:cNvSpPr>
          <p:nvPr>
            <p:ph type="ftr" sz="quarter" idx="10"/>
          </p:nvPr>
        </p:nvSpPr>
        <p:spPr/>
        <p:txBody>
          <a:bodyPr/>
          <a:lstStyle/>
          <a:p>
            <a:r>
              <a:rPr lang="da-DK"/>
              <a:t>PowerPoint template 16:9</a:t>
            </a:r>
            <a:endParaRPr lang="da-DK" dirty="0"/>
          </a:p>
        </p:txBody>
      </p:sp>
      <p:sp>
        <p:nvSpPr>
          <p:cNvPr id="4" name="Pladsholder til slidenummer 3">
            <a:extLst>
              <a:ext uri="{FF2B5EF4-FFF2-40B4-BE49-F238E27FC236}">
                <a16:creationId xmlns:a16="http://schemas.microsoft.com/office/drawing/2014/main" id="{1D332D0D-DDAB-4CCA-A24D-ACBC4D94DB3B}"/>
              </a:ext>
            </a:extLst>
          </p:cNvPr>
          <p:cNvSpPr>
            <a:spLocks noGrp="1"/>
          </p:cNvSpPr>
          <p:nvPr>
            <p:ph type="sldNum" sz="quarter" idx="11"/>
          </p:nvPr>
        </p:nvSpPr>
        <p:spPr/>
        <p:txBody>
          <a:bodyPr/>
          <a:lstStyle/>
          <a:p>
            <a:fld id="{865B7C27-3FE4-4A2D-B806-6F5728E302F6}" type="slidenum">
              <a:rPr lang="da-DK" smtClean="0"/>
              <a:pPr/>
              <a:t>‹N›</a:t>
            </a:fld>
            <a:endParaRPr lang="da-DK" dirty="0"/>
          </a:p>
        </p:txBody>
      </p:sp>
      <p:sp>
        <p:nvSpPr>
          <p:cNvPr id="5" name="Pladsholder til dato 4">
            <a:extLst>
              <a:ext uri="{FF2B5EF4-FFF2-40B4-BE49-F238E27FC236}">
                <a16:creationId xmlns:a16="http://schemas.microsoft.com/office/drawing/2014/main" id="{55FCB0D0-ED65-43CE-99DB-B5202260ED0C}"/>
              </a:ext>
            </a:extLst>
          </p:cNvPr>
          <p:cNvSpPr>
            <a:spLocks noGrp="1"/>
          </p:cNvSpPr>
          <p:nvPr>
            <p:ph type="dt" sz="half" idx="12"/>
          </p:nvPr>
        </p:nvSpPr>
        <p:spPr/>
        <p:txBody>
          <a:bodyPr/>
          <a:lstStyle/>
          <a:p>
            <a:fld id="{79D7D815-E001-4683-8B18-3683B19E45D8}" type="datetime1">
              <a:rPr lang="en-US" smtClean="0"/>
              <a:pPr/>
              <a:t>9/5/2018</a:t>
            </a:fld>
            <a:endParaRPr lang="da-DK" dirty="0"/>
          </a:p>
        </p:txBody>
      </p:sp>
      <p:sp>
        <p:nvSpPr>
          <p:cNvPr id="6" name="Pladsholder til tekst 8">
            <a:extLst>
              <a:ext uri="{FF2B5EF4-FFF2-40B4-BE49-F238E27FC236}">
                <a16:creationId xmlns:a16="http://schemas.microsoft.com/office/drawing/2014/main" id="{36D626E1-2497-40C2-B4A8-F19DDFB242EB}"/>
              </a:ext>
            </a:extLst>
          </p:cNvPr>
          <p:cNvSpPr>
            <a:spLocks noGrp="1"/>
          </p:cNvSpPr>
          <p:nvPr>
            <p:ph type="body" sz="quarter" idx="15"/>
          </p:nvPr>
        </p:nvSpPr>
        <p:spPr>
          <a:xfrm>
            <a:off x="1080000" y="6480000"/>
            <a:ext cx="504000" cy="179010"/>
          </a:xfrm>
          <a:blipFill>
            <a:blip r:embed="rId2" cstate="print"/>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69681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slide">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82956-8E44-4E61-9A81-17F8D19AA58C}"/>
              </a:ext>
            </a:extLst>
          </p:cNvPr>
          <p:cNvSpPr>
            <a:spLocks noGrp="1"/>
          </p:cNvSpPr>
          <p:nvPr>
            <p:ph type="ctrTitle"/>
          </p:nvPr>
        </p:nvSpPr>
        <p:spPr>
          <a:xfrm>
            <a:off x="1079999" y="3434400"/>
            <a:ext cx="10080000" cy="720000"/>
          </a:xfrm>
          <a:noFill/>
        </p:spPr>
        <p:txBody>
          <a:bodyPr lIns="0" tIns="0" rIns="360000" bIns="360000" anchor="t" anchorCtr="0">
            <a:noAutofit/>
          </a:bodyPr>
          <a:lstStyle>
            <a:lvl1pPr algn="l">
              <a:defRPr sz="4000" b="1">
                <a:solidFill>
                  <a:schemeClr val="bg1"/>
                </a:solidFill>
              </a:defRPr>
            </a:lvl1pPr>
          </a:lstStyle>
          <a:p>
            <a:r>
              <a:rPr lang="en-US"/>
              <a:t>Click to edit Master title style</a:t>
            </a:r>
            <a:endParaRPr lang="da-DK" dirty="0"/>
          </a:p>
        </p:txBody>
      </p:sp>
      <p:sp>
        <p:nvSpPr>
          <p:cNvPr id="7" name="Pladsholder til tekst 6">
            <a:extLst>
              <a:ext uri="{FF2B5EF4-FFF2-40B4-BE49-F238E27FC236}">
                <a16:creationId xmlns:a16="http://schemas.microsoft.com/office/drawing/2014/main" id="{8645B696-1BA4-4F6C-B4A8-FBFF6560E3CA}"/>
              </a:ext>
            </a:extLst>
          </p:cNvPr>
          <p:cNvSpPr>
            <a:spLocks noGrp="1"/>
          </p:cNvSpPr>
          <p:nvPr>
            <p:ph type="body" sz="quarter" idx="16"/>
          </p:nvPr>
        </p:nvSpPr>
        <p:spPr>
          <a:xfrm>
            <a:off x="1080000" y="4140000"/>
            <a:ext cx="7357441" cy="1502805"/>
          </a:xfrm>
        </p:spPr>
        <p:txBody>
          <a:bodyPr tIns="180000">
            <a:noAutofit/>
          </a:bodyPr>
          <a:lstStyle>
            <a:lvl1pPr marL="0" indent="0" algn="l">
              <a:lnSpc>
                <a:spcPct val="100000"/>
              </a:lnSpc>
              <a:spcAft>
                <a:spcPts val="0"/>
              </a:spcAft>
              <a:buNone/>
              <a:defRPr sz="1800">
                <a:solidFill>
                  <a:schemeClr val="accent3">
                    <a:lumMod val="60000"/>
                    <a:lumOff val="40000"/>
                  </a:schemeClr>
                </a:solidFill>
              </a:defRPr>
            </a:lvl1pPr>
            <a:lvl2pPr marL="270000" indent="0" algn="ctr">
              <a:buNone/>
              <a:defRPr>
                <a:solidFill>
                  <a:schemeClr val="bg1"/>
                </a:solidFill>
              </a:defRPr>
            </a:lvl2pPr>
            <a:lvl3pPr marL="540000" indent="0" algn="ctr">
              <a:buNone/>
              <a:defRPr>
                <a:solidFill>
                  <a:schemeClr val="bg1"/>
                </a:solidFill>
              </a:defRPr>
            </a:lvl3pPr>
            <a:lvl4pPr marL="810000" indent="0" algn="ctr">
              <a:buNone/>
              <a:defRPr>
                <a:solidFill>
                  <a:schemeClr val="bg1"/>
                </a:solidFill>
              </a:defRPr>
            </a:lvl4pPr>
            <a:lvl5pPr marL="1080000" indent="0" algn="ctr">
              <a:buNone/>
              <a:defRPr>
                <a:solidFill>
                  <a:schemeClr val="bg1"/>
                </a:solidFill>
              </a:defRPr>
            </a:lvl5pPr>
          </a:lstStyle>
          <a:p>
            <a:pPr lvl="0"/>
            <a:r>
              <a:rPr lang="en-US"/>
              <a:t>Click to edit Master text styles</a:t>
            </a:r>
          </a:p>
        </p:txBody>
      </p:sp>
      <p:grpSp>
        <p:nvGrpSpPr>
          <p:cNvPr id="8" name="Gruppe 7">
            <a:extLst>
              <a:ext uri="{FF2B5EF4-FFF2-40B4-BE49-F238E27FC236}">
                <a16:creationId xmlns:a16="http://schemas.microsoft.com/office/drawing/2014/main" id="{DD2103AB-83F3-4128-AA8C-14C6E6E917DA}"/>
              </a:ext>
            </a:extLst>
          </p:cNvPr>
          <p:cNvGrpSpPr/>
          <p:nvPr userDrawn="1"/>
        </p:nvGrpSpPr>
        <p:grpSpPr>
          <a:xfrm>
            <a:off x="90720000" y="314252"/>
            <a:ext cx="2371532" cy="1180824"/>
            <a:chOff x="547287" y="314252"/>
            <a:chExt cx="2371532" cy="1180824"/>
          </a:xfrm>
        </p:grpSpPr>
        <p:pic>
          <p:nvPicPr>
            <p:cNvPr id="9" name="Billede 8">
              <a:extLst>
                <a:ext uri="{FF2B5EF4-FFF2-40B4-BE49-F238E27FC236}">
                  <a16:creationId xmlns:a16="http://schemas.microsoft.com/office/drawing/2014/main" id="{DF9E73F9-F0F5-4612-AE3E-C396AD88E2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287" y="995218"/>
              <a:ext cx="2371532" cy="258650"/>
            </a:xfrm>
            <a:prstGeom prst="rect">
              <a:avLst/>
            </a:prstGeom>
          </p:spPr>
        </p:pic>
        <p:pic>
          <p:nvPicPr>
            <p:cNvPr id="10" name="Billede 9">
              <a:extLst>
                <a:ext uri="{FF2B5EF4-FFF2-40B4-BE49-F238E27FC236}">
                  <a16:creationId xmlns:a16="http://schemas.microsoft.com/office/drawing/2014/main" id="{82107DE4-04FE-420D-A32F-B676F05E26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00" y="1279076"/>
              <a:ext cx="1456630" cy="216000"/>
            </a:xfrm>
            <a:prstGeom prst="rect">
              <a:avLst/>
            </a:prstGeom>
          </p:spPr>
        </p:pic>
        <p:pic>
          <p:nvPicPr>
            <p:cNvPr id="12" name="Billede 11">
              <a:extLst>
                <a:ext uri="{FF2B5EF4-FFF2-40B4-BE49-F238E27FC236}">
                  <a16:creationId xmlns:a16="http://schemas.microsoft.com/office/drawing/2014/main" id="{83F8E6BE-7234-45A0-96F9-4666685C791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730" y="314252"/>
              <a:ext cx="2001600" cy="654909"/>
            </a:xfrm>
            <a:prstGeom prst="rect">
              <a:avLst/>
            </a:prstGeom>
          </p:spPr>
        </p:pic>
      </p:grpSp>
      <p:grpSp>
        <p:nvGrpSpPr>
          <p:cNvPr id="3" name="Gruppe 2">
            <a:extLst>
              <a:ext uri="{FF2B5EF4-FFF2-40B4-BE49-F238E27FC236}">
                <a16:creationId xmlns:a16="http://schemas.microsoft.com/office/drawing/2014/main" id="{901CDADE-6AB5-4EB8-A34A-8F2BD8EB77A4}"/>
              </a:ext>
            </a:extLst>
          </p:cNvPr>
          <p:cNvGrpSpPr/>
          <p:nvPr userDrawn="1"/>
        </p:nvGrpSpPr>
        <p:grpSpPr>
          <a:xfrm>
            <a:off x="943200" y="314252"/>
            <a:ext cx="2371532" cy="1180824"/>
            <a:chOff x="907200" y="314252"/>
            <a:chExt cx="2371532" cy="1180824"/>
          </a:xfrm>
        </p:grpSpPr>
        <p:pic>
          <p:nvPicPr>
            <p:cNvPr id="15" name="Billede 14">
              <a:extLst>
                <a:ext uri="{FF2B5EF4-FFF2-40B4-BE49-F238E27FC236}">
                  <a16:creationId xmlns:a16="http://schemas.microsoft.com/office/drawing/2014/main" id="{B51919A2-3861-4007-9769-B55F2B1400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200" y="995218"/>
              <a:ext cx="2371532" cy="258650"/>
            </a:xfrm>
            <a:prstGeom prst="rect">
              <a:avLst/>
            </a:prstGeom>
          </p:spPr>
        </p:pic>
        <p:pic>
          <p:nvPicPr>
            <p:cNvPr id="17" name="Billede 16">
              <a:extLst>
                <a:ext uri="{FF2B5EF4-FFF2-40B4-BE49-F238E27FC236}">
                  <a16:creationId xmlns:a16="http://schemas.microsoft.com/office/drawing/2014/main" id="{F0C6E35A-CDB5-4B6B-9870-8E5905E7E1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913" y="1279076"/>
              <a:ext cx="1456630" cy="216000"/>
            </a:xfrm>
            <a:prstGeom prst="rect">
              <a:avLst/>
            </a:prstGeom>
          </p:spPr>
        </p:pic>
        <p:pic>
          <p:nvPicPr>
            <p:cNvPr id="18" name="Billede 17">
              <a:extLst>
                <a:ext uri="{FF2B5EF4-FFF2-40B4-BE49-F238E27FC236}">
                  <a16:creationId xmlns:a16="http://schemas.microsoft.com/office/drawing/2014/main" id="{792E1E12-C3A6-4ABF-A03F-B03C341E4C3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643" y="314252"/>
              <a:ext cx="2001600" cy="654909"/>
            </a:xfrm>
            <a:prstGeom prst="rect">
              <a:avLst/>
            </a:prstGeom>
          </p:spPr>
        </p:pic>
      </p:grpSp>
    </p:spTree>
    <p:extLst>
      <p:ext uri="{BB962C8B-B14F-4D97-AF65-F5344CB8AC3E}">
        <p14:creationId xmlns:p14="http://schemas.microsoft.com/office/powerpoint/2010/main" val="383707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04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360000"/>
            <a:ext cx="9720000" cy="1314000"/>
          </a:xfrm>
        </p:spPr>
        <p:txBody>
          <a:bodyPr lIns="0" tIns="0" rIns="0" bIns="0" anchor="b" anchorCtr="0">
            <a:noAutofit/>
          </a:bodyPr>
          <a:lstStyle>
            <a:lvl1pPr>
              <a:defRPr b="1">
                <a:solidFill>
                  <a:schemeClr val="bg1"/>
                </a:solidFill>
              </a:defRPr>
            </a:lvl1pPr>
          </a:lstStyle>
          <a:p>
            <a:r>
              <a:rPr lang="en-US"/>
              <a:t>Click to edit Master title style</a:t>
            </a:r>
            <a:endParaRPr lang="da-DK" dirty="0"/>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lvl1pPr>
              <a:defRPr>
                <a:solidFill>
                  <a:schemeClr val="bg1"/>
                </a:solidFill>
              </a:defRPr>
            </a:lvl1pPr>
          </a:lstStyle>
          <a:p>
            <a:r>
              <a:rPr lang="da-DK"/>
              <a:t>PowerPoint template 16:9</a:t>
            </a:r>
            <a:endParaRPr lang="da-DK" dirty="0"/>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lvl1pPr>
              <a:defRPr>
                <a:solidFill>
                  <a:schemeClr val="bg1"/>
                </a:solidFill>
              </a:defRPr>
            </a:lvl1pPr>
          </a:lstStyle>
          <a:p>
            <a:fld id="{865B7C27-3FE4-4A2D-B806-6F5728E302F6}" type="slidenum">
              <a:rPr lang="da-DK" smtClean="0"/>
              <a:pPr/>
              <a:t>‹N›</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lvl1pPr>
              <a:defRPr>
                <a:solidFill>
                  <a:schemeClr val="bg1"/>
                </a:solidFill>
              </a:defRPr>
            </a:lvl1pPr>
          </a:lstStyle>
          <a:p>
            <a:fld id="{27E12643-2F99-413E-B7E3-778448665D38}" type="datetime1">
              <a:rPr lang="en-US" smtClean="0"/>
              <a:pPr/>
              <a:t>9/5/2018</a:t>
            </a:fld>
            <a:endParaRPr lang="da-DK" dirty="0"/>
          </a:p>
        </p:txBody>
      </p:sp>
      <p:pic>
        <p:nvPicPr>
          <p:cNvPr id="7" name="Billede 6">
            <a:extLst>
              <a:ext uri="{FF2B5EF4-FFF2-40B4-BE49-F238E27FC236}">
                <a16:creationId xmlns:a16="http://schemas.microsoft.com/office/drawing/2014/main" id="{D3DE1636-AA73-41D6-914A-14C26B56CF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1" y="6480000"/>
            <a:ext cx="502342" cy="179999"/>
          </a:xfrm>
          <a:prstGeom prst="rect">
            <a:avLst/>
          </a:prstGeom>
        </p:spPr>
      </p:pic>
      <p:sp>
        <p:nvSpPr>
          <p:cNvPr id="11" name="Pladsholder til tekst 10">
            <a:extLst>
              <a:ext uri="{FF2B5EF4-FFF2-40B4-BE49-F238E27FC236}">
                <a16:creationId xmlns:a16="http://schemas.microsoft.com/office/drawing/2014/main" id="{06ACD415-5B38-4FCB-B23C-F24B3427A515}"/>
              </a:ext>
            </a:extLst>
          </p:cNvPr>
          <p:cNvSpPr>
            <a:spLocks noGrp="1"/>
          </p:cNvSpPr>
          <p:nvPr>
            <p:ph type="body" sz="quarter" idx="14"/>
          </p:nvPr>
        </p:nvSpPr>
        <p:spPr>
          <a:xfrm>
            <a:off x="1080000" y="1979999"/>
            <a:ext cx="9720000" cy="4140000"/>
          </a:xfrm>
        </p:spPr>
        <p:txBody>
          <a:bodyPr/>
          <a:lstStyle>
            <a:lvl1pPr marL="0" indent="-612000">
              <a:buNone/>
              <a:defRPr sz="1800">
                <a:solidFill>
                  <a:schemeClr val="bg1"/>
                </a:solidFill>
              </a:defRPr>
            </a:lvl1pPr>
            <a:lvl2pPr marL="180000" indent="0">
              <a:buNone/>
              <a:defRPr/>
            </a:lvl2pPr>
            <a:lvl3pPr marL="360000" indent="0">
              <a:buNone/>
              <a:defRPr/>
            </a:lvl3pPr>
            <a:lvl4pPr marL="540000" indent="0">
              <a:buNone/>
              <a:defRPr/>
            </a:lvl4pPr>
            <a:lvl5pPr marL="720000" indent="0">
              <a:buNone/>
              <a:defRPr/>
            </a:lvl5pPr>
          </a:lstStyle>
          <a:p>
            <a:pPr lvl="0"/>
            <a:r>
              <a:rPr lang="en-US"/>
              <a:t>Click to edit Master text styles</a:t>
            </a:r>
          </a:p>
        </p:txBody>
      </p:sp>
    </p:spTree>
    <p:extLst>
      <p:ext uri="{BB962C8B-B14F-4D97-AF65-F5344CB8AC3E}">
        <p14:creationId xmlns:p14="http://schemas.microsoft.com/office/powerpoint/2010/main" val="16844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bg>
      <p:bgPr>
        <a:solidFill>
          <a:schemeClr val="tx2"/>
        </a:solidFill>
        <a:effectLst/>
      </p:bgPr>
    </p:bg>
    <p:spTree>
      <p:nvGrpSpPr>
        <p:cNvPr id="1" name=""/>
        <p:cNvGrpSpPr/>
        <p:nvPr/>
      </p:nvGrpSpPr>
      <p:grpSpPr>
        <a:xfrm>
          <a:off x="0" y="0"/>
          <a:ext cx="0" cy="0"/>
          <a:chOff x="0" y="0"/>
          <a:chExt cx="0" cy="0"/>
        </a:xfrm>
      </p:grpSpPr>
      <p:sp>
        <p:nvSpPr>
          <p:cNvPr id="12" name="Pladsholder til billede 7">
            <a:extLst>
              <a:ext uri="{FF2B5EF4-FFF2-40B4-BE49-F238E27FC236}">
                <a16:creationId xmlns:a16="http://schemas.microsoft.com/office/drawing/2014/main" id="{D070636F-56ED-4AC0-86B8-CF2028A464AB}"/>
              </a:ext>
            </a:extLst>
          </p:cNvPr>
          <p:cNvSpPr>
            <a:spLocks noGrp="1"/>
          </p:cNvSpPr>
          <p:nvPr>
            <p:ph type="pic" sz="quarter" idx="14"/>
          </p:nvPr>
        </p:nvSpPr>
        <p:spPr>
          <a:xfrm>
            <a:off x="8460000" y="0"/>
            <a:ext cx="3732000" cy="6858000"/>
          </a:xfrm>
          <a:solidFill>
            <a:schemeClr val="bg1"/>
          </a:solidFill>
        </p:spPr>
        <p:txBody>
          <a:bodyPr lIns="360000" tIns="360000" rIns="360000" bIns="360000" anchor="t" anchorCtr="0"/>
          <a:lstStyle>
            <a:lvl1pPr algn="r">
              <a:defRPr/>
            </a:lvl1pPr>
          </a:lstStyle>
          <a:p>
            <a:r>
              <a:rPr lang="en-US"/>
              <a:t>Click icon to add picture</a:t>
            </a:r>
            <a:endParaRPr lang="da-DK" dirty="0"/>
          </a:p>
        </p:txBody>
      </p:sp>
      <p:sp>
        <p:nvSpPr>
          <p:cNvPr id="2" name="Titel 1">
            <a:extLst>
              <a:ext uri="{FF2B5EF4-FFF2-40B4-BE49-F238E27FC236}">
                <a16:creationId xmlns:a16="http://schemas.microsoft.com/office/drawing/2014/main" id="{A9682956-8E44-4E61-9A81-17F8D19AA58C}"/>
              </a:ext>
            </a:extLst>
          </p:cNvPr>
          <p:cNvSpPr>
            <a:spLocks noGrp="1"/>
          </p:cNvSpPr>
          <p:nvPr>
            <p:ph type="ctrTitle"/>
          </p:nvPr>
        </p:nvSpPr>
        <p:spPr>
          <a:xfrm>
            <a:off x="1080000" y="2440800"/>
            <a:ext cx="7380000" cy="3240000"/>
          </a:xfrm>
          <a:noFill/>
        </p:spPr>
        <p:txBody>
          <a:bodyPr lIns="0" tIns="0" rIns="360000" bIns="0" anchor="t" anchorCtr="0">
            <a:noAutofit/>
          </a:bodyPr>
          <a:lstStyle>
            <a:lvl1pPr algn="l">
              <a:defRPr sz="4000" b="1">
                <a:solidFill>
                  <a:schemeClr val="bg1"/>
                </a:solidFill>
              </a:defRPr>
            </a:lvl1pPr>
          </a:lstStyle>
          <a:p>
            <a:r>
              <a:rPr lang="en-US"/>
              <a:t>Click to edit Master title style</a:t>
            </a:r>
            <a:endParaRPr lang="da-DK" dirty="0"/>
          </a:p>
        </p:txBody>
      </p:sp>
      <p:sp>
        <p:nvSpPr>
          <p:cNvPr id="4" name="Pladsholder til dato 3">
            <a:extLst>
              <a:ext uri="{FF2B5EF4-FFF2-40B4-BE49-F238E27FC236}">
                <a16:creationId xmlns:a16="http://schemas.microsoft.com/office/drawing/2014/main" id="{D44DE7F6-F8D1-4683-91F4-F5B1DFAB185E}"/>
              </a:ext>
            </a:extLst>
          </p:cNvPr>
          <p:cNvSpPr>
            <a:spLocks noGrp="1"/>
          </p:cNvSpPr>
          <p:nvPr>
            <p:ph type="dt" sz="half" idx="10"/>
          </p:nvPr>
        </p:nvSpPr>
        <p:spPr>
          <a:xfrm>
            <a:off x="9360000" y="6480000"/>
            <a:ext cx="1800000" cy="180000"/>
          </a:xfrm>
          <a:prstGeom prst="rect">
            <a:avLst/>
          </a:prstGeom>
        </p:spPr>
        <p:txBody>
          <a:bodyPr/>
          <a:lstStyle/>
          <a:p>
            <a:fld id="{930B1B23-4667-42DB-80B6-3FE19686C639}" type="datetime1">
              <a:rPr lang="en-US" smtClean="0"/>
              <a:pPr/>
              <a:t>9/5/2018</a:t>
            </a:fld>
            <a:endParaRPr lang="da-DK"/>
          </a:p>
        </p:txBody>
      </p:sp>
      <p:sp>
        <p:nvSpPr>
          <p:cNvPr id="5" name="Pladsholder til sidefod 4">
            <a:extLst>
              <a:ext uri="{FF2B5EF4-FFF2-40B4-BE49-F238E27FC236}">
                <a16:creationId xmlns:a16="http://schemas.microsoft.com/office/drawing/2014/main" id="{2EE83EC3-9FFE-4122-B232-DC5B2B020DC3}"/>
              </a:ext>
            </a:extLst>
          </p:cNvPr>
          <p:cNvSpPr>
            <a:spLocks noGrp="1"/>
          </p:cNvSpPr>
          <p:nvPr>
            <p:ph type="ftr" sz="quarter" idx="11"/>
          </p:nvPr>
        </p:nvSpPr>
        <p:spPr>
          <a:xfrm>
            <a:off x="1566000" y="6480000"/>
            <a:ext cx="5400000" cy="180000"/>
          </a:xfrm>
        </p:spPr>
        <p:txBody>
          <a:bodyPr/>
          <a:lstStyle>
            <a:lvl1pPr>
              <a:defRPr>
                <a:solidFill>
                  <a:schemeClr val="bg1"/>
                </a:solidFill>
              </a:defRPr>
            </a:lvl1pPr>
          </a:lstStyle>
          <a:p>
            <a:r>
              <a:rPr lang="da-DK" dirty="0"/>
              <a:t>PowerPoint template 16:9</a:t>
            </a:r>
          </a:p>
        </p:txBody>
      </p:sp>
      <p:sp>
        <p:nvSpPr>
          <p:cNvPr id="6" name="Pladsholder til slidenummer 5">
            <a:extLst>
              <a:ext uri="{FF2B5EF4-FFF2-40B4-BE49-F238E27FC236}">
                <a16:creationId xmlns:a16="http://schemas.microsoft.com/office/drawing/2014/main" id="{19C82042-8DB4-4B97-A415-FA2797A66A04}"/>
              </a:ext>
            </a:extLst>
          </p:cNvPr>
          <p:cNvSpPr>
            <a:spLocks noGrp="1"/>
          </p:cNvSpPr>
          <p:nvPr>
            <p:ph type="sldNum" sz="quarter" idx="12"/>
          </p:nvPr>
        </p:nvSpPr>
        <p:spPr/>
        <p:txBody>
          <a:bodyPr/>
          <a:lstStyle>
            <a:lvl1pPr>
              <a:defRPr>
                <a:solidFill>
                  <a:schemeClr val="bg1"/>
                </a:solidFill>
              </a:defRPr>
            </a:lvl1pPr>
          </a:lstStyle>
          <a:p>
            <a:fld id="{865B7C27-3FE4-4A2D-B806-6F5728E302F6}" type="slidenum">
              <a:rPr lang="da-DK" smtClean="0"/>
              <a:pPr/>
              <a:t>‹N›</a:t>
            </a:fld>
            <a:endParaRPr lang="da-DK" dirty="0"/>
          </a:p>
        </p:txBody>
      </p:sp>
      <p:sp>
        <p:nvSpPr>
          <p:cNvPr id="11" name="Pladsholder til tekst 10">
            <a:extLst>
              <a:ext uri="{FF2B5EF4-FFF2-40B4-BE49-F238E27FC236}">
                <a16:creationId xmlns:a16="http://schemas.microsoft.com/office/drawing/2014/main" id="{CD1CD501-D0E0-444F-9190-F8E84B4C977A}"/>
              </a:ext>
            </a:extLst>
          </p:cNvPr>
          <p:cNvSpPr>
            <a:spLocks noGrp="1"/>
          </p:cNvSpPr>
          <p:nvPr>
            <p:ph type="body" sz="quarter" idx="13" hasCustomPrompt="1"/>
          </p:nvPr>
        </p:nvSpPr>
        <p:spPr>
          <a:xfrm>
            <a:off x="1080000" y="617866"/>
            <a:ext cx="1440000" cy="1440000"/>
          </a:xfrm>
          <a:prstGeom prst="ellipse">
            <a:avLst/>
          </a:prstGeom>
          <a:solidFill>
            <a:schemeClr val="tx2">
              <a:lumMod val="25000"/>
              <a:lumOff val="75000"/>
            </a:schemeClr>
          </a:solidFill>
        </p:spPr>
        <p:txBody>
          <a:bodyPr lIns="0" tIns="36000" rIns="0" bIns="72000" anchor="ctr" anchorCtr="0">
            <a:noAutofit/>
          </a:bodyPr>
          <a:lstStyle>
            <a:lvl1pPr marL="0" indent="0" algn="ctr">
              <a:buNone/>
              <a:defRPr sz="7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a-DK" dirty="0"/>
              <a:t>1</a:t>
            </a:r>
          </a:p>
        </p:txBody>
      </p:sp>
      <p:pic>
        <p:nvPicPr>
          <p:cNvPr id="9" name="Billede 8">
            <a:extLst>
              <a:ext uri="{FF2B5EF4-FFF2-40B4-BE49-F238E27FC236}">
                <a16:creationId xmlns:a16="http://schemas.microsoft.com/office/drawing/2014/main" id="{8BD9857F-D5E4-49D0-86EF-18F3CFC090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1" y="6480000"/>
            <a:ext cx="502342" cy="179999"/>
          </a:xfrm>
          <a:prstGeom prst="rect">
            <a:avLst/>
          </a:prstGeom>
        </p:spPr>
      </p:pic>
    </p:spTree>
    <p:extLst>
      <p:ext uri="{BB962C8B-B14F-4D97-AF65-F5344CB8AC3E}">
        <p14:creationId xmlns:p14="http://schemas.microsoft.com/office/powerpoint/2010/main" val="110275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defRPr b="1">
                <a:solidFill>
                  <a:schemeClr val="accent1"/>
                </a:solidFill>
              </a:defRPr>
            </a:lvl1pPr>
          </a:lstStyle>
          <a:p>
            <a:r>
              <a:rPr lang="en-US"/>
              <a:t>Click to edit Master title style</a:t>
            </a:r>
            <a:endParaRPr lang="da-DK" dirty="0"/>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dirty="0"/>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‹N›</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27E12643-2F99-413E-B7E3-778448665D38}" type="datetime1">
              <a:rPr lang="en-US" smtClean="0"/>
              <a:pPr/>
              <a:t>9/5/2018</a:t>
            </a:fld>
            <a:endParaRPr lang="da-DK" dirty="0"/>
          </a:p>
        </p:txBody>
      </p:sp>
      <p:pic>
        <p:nvPicPr>
          <p:cNvPr id="7" name="Billede 6">
            <a:extLst>
              <a:ext uri="{FF2B5EF4-FFF2-40B4-BE49-F238E27FC236}">
                <a16:creationId xmlns:a16="http://schemas.microsoft.com/office/drawing/2014/main" id="{D3DE1636-AA73-41D6-914A-14C26B56CF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
        <p:nvSpPr>
          <p:cNvPr id="11" name="Pladsholder til tekst 10">
            <a:extLst>
              <a:ext uri="{FF2B5EF4-FFF2-40B4-BE49-F238E27FC236}">
                <a16:creationId xmlns:a16="http://schemas.microsoft.com/office/drawing/2014/main" id="{06ACD415-5B38-4FCB-B23C-F24B3427A515}"/>
              </a:ext>
            </a:extLst>
          </p:cNvPr>
          <p:cNvSpPr>
            <a:spLocks noGrp="1"/>
          </p:cNvSpPr>
          <p:nvPr>
            <p:ph type="body" sz="quarter" idx="14"/>
          </p:nvPr>
        </p:nvSpPr>
        <p:spPr>
          <a:xfrm>
            <a:off x="1080000" y="1979999"/>
            <a:ext cx="9719763"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Tree>
    <p:extLst>
      <p:ext uri="{BB962C8B-B14F-4D97-AF65-F5344CB8AC3E}">
        <p14:creationId xmlns:p14="http://schemas.microsoft.com/office/powerpoint/2010/main" val="32954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bullets with prehea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68000"/>
            <a:ext cx="9720000" cy="1206000"/>
          </a:xfrm>
        </p:spPr>
        <p:txBody>
          <a:bodyPr lIns="0" tIns="0" rIns="0" bIns="0" anchor="b" anchorCtr="0">
            <a:noAutofit/>
          </a:bodyPr>
          <a:lstStyle>
            <a:lvl1pPr>
              <a:defRPr b="1">
                <a:solidFill>
                  <a:schemeClr val="accent1"/>
                </a:solidFill>
              </a:defRPr>
            </a:lvl1pPr>
          </a:lstStyle>
          <a:p>
            <a:r>
              <a:rPr lang="en-US"/>
              <a:t>Click to edit Master title style</a:t>
            </a:r>
            <a:endParaRPr lang="da-DK" dirty="0"/>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dirty="0"/>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‹N›</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27E12643-2F99-413E-B7E3-778448665D38}" type="datetime1">
              <a:rPr lang="en-US" smtClean="0"/>
              <a:pPr/>
              <a:t>9/5/2018</a:t>
            </a:fld>
            <a:endParaRPr lang="da-DK" dirty="0"/>
          </a:p>
        </p:txBody>
      </p:sp>
      <p:pic>
        <p:nvPicPr>
          <p:cNvPr id="7" name="Billede 6">
            <a:extLst>
              <a:ext uri="{FF2B5EF4-FFF2-40B4-BE49-F238E27FC236}">
                <a16:creationId xmlns:a16="http://schemas.microsoft.com/office/drawing/2014/main" id="{D3DE1636-AA73-41D6-914A-14C26B56CF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
        <p:nvSpPr>
          <p:cNvPr id="11" name="Pladsholder til tekst 10">
            <a:extLst>
              <a:ext uri="{FF2B5EF4-FFF2-40B4-BE49-F238E27FC236}">
                <a16:creationId xmlns:a16="http://schemas.microsoft.com/office/drawing/2014/main" id="{06ACD415-5B38-4FCB-B23C-F24B3427A515}"/>
              </a:ext>
            </a:extLst>
          </p:cNvPr>
          <p:cNvSpPr>
            <a:spLocks noGrp="1"/>
          </p:cNvSpPr>
          <p:nvPr>
            <p:ph type="body" sz="quarter" idx="14"/>
          </p:nvPr>
        </p:nvSpPr>
        <p:spPr>
          <a:xfrm>
            <a:off x="1080000" y="1979999"/>
            <a:ext cx="9719763"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8" name="Pladsholder til tekst 7">
            <a:extLst>
              <a:ext uri="{FF2B5EF4-FFF2-40B4-BE49-F238E27FC236}">
                <a16:creationId xmlns:a16="http://schemas.microsoft.com/office/drawing/2014/main" id="{21750361-F9BE-4CEB-B2EF-BC216C3CC245}"/>
              </a:ext>
            </a:extLst>
          </p:cNvPr>
          <p:cNvSpPr>
            <a:spLocks noGrp="1"/>
          </p:cNvSpPr>
          <p:nvPr>
            <p:ph type="body" sz="quarter" idx="15"/>
          </p:nvPr>
        </p:nvSpPr>
        <p:spPr>
          <a:xfrm>
            <a:off x="1079500" y="0"/>
            <a:ext cx="9719762" cy="468000"/>
          </a:xfrm>
        </p:spPr>
        <p:txBody>
          <a:bodyPr bIns="0" anchor="b" anchorCtr="0"/>
          <a:lstStyle>
            <a:lvl1pPr marL="0" indent="0">
              <a:buNone/>
              <a:defRPr sz="1400">
                <a:solidFill>
                  <a:schemeClr val="accent2"/>
                </a:solidFill>
              </a:defRPr>
            </a:lvl1pPr>
            <a:lvl2pPr marL="180000" indent="0">
              <a:buNone/>
              <a:defRPr/>
            </a:lvl2pPr>
            <a:lvl3pPr marL="360000" indent="0">
              <a:buNone/>
              <a:defRPr/>
            </a:lvl3pPr>
            <a:lvl4pPr marL="540000" indent="0">
              <a:buNone/>
              <a:defRPr/>
            </a:lvl4pPr>
            <a:lvl5pPr marL="720000" indent="0">
              <a:buNone/>
              <a:defRPr/>
            </a:lvl5pPr>
          </a:lstStyle>
          <a:p>
            <a:pPr lvl="0"/>
            <a:r>
              <a:rPr lang="en-US"/>
              <a:t>Click to edit Master text styles</a:t>
            </a:r>
          </a:p>
        </p:txBody>
      </p:sp>
    </p:spTree>
    <p:extLst>
      <p:ext uri="{BB962C8B-B14F-4D97-AF65-F5344CB8AC3E}">
        <p14:creationId xmlns:p14="http://schemas.microsoft.com/office/powerpoint/2010/main" val="1369422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bullets, 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defRPr b="1">
                <a:solidFill>
                  <a:schemeClr val="accent1"/>
                </a:solidFill>
              </a:defRPr>
            </a:lvl1pPr>
          </a:lstStyle>
          <a:p>
            <a:r>
              <a:rPr lang="en-US"/>
              <a:t>Click to edit Master title style</a:t>
            </a:r>
            <a:endParaRPr lang="da-DK" dirty="0"/>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dirty="0"/>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‹N›</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FCA65960-67CC-4641-B4A2-1D804901E76A}" type="datetime1">
              <a:rPr lang="en-US" smtClean="0"/>
              <a:pPr/>
              <a:t>9/5/2018</a:t>
            </a:fld>
            <a:endParaRPr lang="da-DK" dirty="0"/>
          </a:p>
        </p:txBody>
      </p:sp>
      <p:sp>
        <p:nvSpPr>
          <p:cNvPr id="8" name="Pladsholder til indhold 7">
            <a:extLst>
              <a:ext uri="{FF2B5EF4-FFF2-40B4-BE49-F238E27FC236}">
                <a16:creationId xmlns:a16="http://schemas.microsoft.com/office/drawing/2014/main" id="{7504B60A-076D-4745-A2B5-2B65295F998F}"/>
              </a:ext>
            </a:extLst>
          </p:cNvPr>
          <p:cNvSpPr>
            <a:spLocks noGrp="1"/>
          </p:cNvSpPr>
          <p:nvPr>
            <p:ph sz="quarter" idx="13"/>
          </p:nvPr>
        </p:nvSpPr>
        <p:spPr>
          <a:xfrm>
            <a:off x="1080000" y="1980000"/>
            <a:ext cx="4500000" cy="4140000"/>
          </a:xfrm>
        </p:spPr>
        <p:txBody>
          <a:bodyPr lIns="0" tIns="0" rIns="0" bIns="0">
            <a:noAutofit/>
          </a:bodyPr>
          <a:lstStyle>
            <a:lvl1pPr marL="0" indent="0">
              <a:spcAft>
                <a:spcPts val="1000"/>
              </a:spcAft>
              <a:buFont typeface="Wingdings" panose="05000000000000000000" pitchFamily="2" charset="2"/>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
        <p:nvSpPr>
          <p:cNvPr id="10" name="Pladsholder til indhold 7">
            <a:extLst>
              <a:ext uri="{FF2B5EF4-FFF2-40B4-BE49-F238E27FC236}">
                <a16:creationId xmlns:a16="http://schemas.microsoft.com/office/drawing/2014/main" id="{E005E74C-7F6C-4582-9026-FF53749B5074}"/>
              </a:ext>
            </a:extLst>
          </p:cNvPr>
          <p:cNvSpPr>
            <a:spLocks noGrp="1"/>
          </p:cNvSpPr>
          <p:nvPr>
            <p:ph sz="quarter" idx="15"/>
          </p:nvPr>
        </p:nvSpPr>
        <p:spPr>
          <a:xfrm>
            <a:off x="6300000" y="1980000"/>
            <a:ext cx="4500000" cy="4140000"/>
          </a:xfrm>
        </p:spPr>
        <p:txBody>
          <a:bodyPr lIns="0" tIns="0" rIns="0" bIns="0">
            <a:noAutofit/>
          </a:bodyPr>
          <a:lstStyle>
            <a:lvl1pPr marL="0" indent="0">
              <a:spcAft>
                <a:spcPts val="1000"/>
              </a:spcAft>
              <a:buFont typeface="Wingdings" panose="05000000000000000000" pitchFamily="2" charset="2"/>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pic>
        <p:nvPicPr>
          <p:cNvPr id="12" name="Billede 11">
            <a:extLst>
              <a:ext uri="{FF2B5EF4-FFF2-40B4-BE49-F238E27FC236}">
                <a16:creationId xmlns:a16="http://schemas.microsoft.com/office/drawing/2014/main" id="{32E12CCB-CAA9-4F5B-ADC9-5686B7FF25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Tree>
    <p:extLst>
      <p:ext uri="{BB962C8B-B14F-4D97-AF65-F5344CB8AC3E}">
        <p14:creationId xmlns:p14="http://schemas.microsoft.com/office/powerpoint/2010/main" val="102638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lnSpc>
                <a:spcPts val="4400"/>
              </a:lnSpc>
              <a:defRPr b="1">
                <a:solidFill>
                  <a:schemeClr val="accent1"/>
                </a:solidFill>
              </a:defRPr>
            </a:lvl1pPr>
          </a:lstStyle>
          <a:p>
            <a:r>
              <a:rPr lang="en-US"/>
              <a:t>Click to edit Master title style</a:t>
            </a:r>
            <a:endParaRPr lang="da-DK" dirty="0"/>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dirty="0"/>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‹N›</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F11BA858-80AA-4B34-B27B-B535B6FD4805}" type="datetime1">
              <a:rPr lang="en-US" smtClean="0"/>
              <a:pPr/>
              <a:t>9/5/2018</a:t>
            </a:fld>
            <a:endParaRPr lang="da-DK" dirty="0"/>
          </a:p>
        </p:txBody>
      </p:sp>
      <p:sp>
        <p:nvSpPr>
          <p:cNvPr id="11" name="Pladsholder til tekst 10">
            <a:extLst>
              <a:ext uri="{FF2B5EF4-FFF2-40B4-BE49-F238E27FC236}">
                <a16:creationId xmlns:a16="http://schemas.microsoft.com/office/drawing/2014/main" id="{6B9770CD-F4C3-4676-A139-D381A665F5C9}"/>
              </a:ext>
            </a:extLst>
          </p:cNvPr>
          <p:cNvSpPr>
            <a:spLocks noGrp="1"/>
          </p:cNvSpPr>
          <p:nvPr>
            <p:ph type="body" sz="quarter" idx="16"/>
          </p:nvPr>
        </p:nvSpPr>
        <p:spPr>
          <a:xfrm>
            <a:off x="1080000" y="1979009"/>
            <a:ext cx="4500000" cy="4140000"/>
          </a:xfrm>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
        <p:nvSpPr>
          <p:cNvPr id="13" name="Pladsholder til billede 12">
            <a:extLst>
              <a:ext uri="{FF2B5EF4-FFF2-40B4-BE49-F238E27FC236}">
                <a16:creationId xmlns:a16="http://schemas.microsoft.com/office/drawing/2014/main" id="{C81D9F8B-2A9C-456B-A9C9-4C61C5749689}"/>
              </a:ext>
            </a:extLst>
          </p:cNvPr>
          <p:cNvSpPr>
            <a:spLocks noGrp="1"/>
          </p:cNvSpPr>
          <p:nvPr>
            <p:ph type="pic" sz="quarter" idx="17"/>
          </p:nvPr>
        </p:nvSpPr>
        <p:spPr>
          <a:xfrm>
            <a:off x="6300000" y="1979613"/>
            <a:ext cx="4500000" cy="4140200"/>
          </a:xfrm>
        </p:spPr>
        <p:txBody>
          <a:bodyPr/>
          <a:lstStyle>
            <a:lvl1pPr marL="0" indent="0">
              <a:buNone/>
              <a:defRPr/>
            </a:lvl1pPr>
          </a:lstStyle>
          <a:p>
            <a:r>
              <a:rPr lang="en-US"/>
              <a:t>Click icon to add picture</a:t>
            </a:r>
            <a:endParaRPr lang="da-DK" dirty="0"/>
          </a:p>
        </p:txBody>
      </p:sp>
      <p:pic>
        <p:nvPicPr>
          <p:cNvPr id="10" name="Billede 9">
            <a:extLst>
              <a:ext uri="{FF2B5EF4-FFF2-40B4-BE49-F238E27FC236}">
                <a16:creationId xmlns:a16="http://schemas.microsoft.com/office/drawing/2014/main" id="{356D445D-8253-4E53-AAAD-815D61F4CB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Tree>
    <p:extLst>
      <p:ext uri="{BB962C8B-B14F-4D97-AF65-F5344CB8AC3E}">
        <p14:creationId xmlns:p14="http://schemas.microsoft.com/office/powerpoint/2010/main" val="259262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large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360000"/>
            <a:ext cx="4500000" cy="1314000"/>
          </a:xfrm>
        </p:spPr>
        <p:txBody>
          <a:bodyPr lIns="0" tIns="0" rIns="0" bIns="0" anchor="b" anchorCtr="0">
            <a:noAutofit/>
          </a:bodyPr>
          <a:lstStyle>
            <a:lvl1pPr>
              <a:lnSpc>
                <a:spcPts val="3200"/>
              </a:lnSpc>
              <a:defRPr sz="3200" b="1">
                <a:solidFill>
                  <a:schemeClr val="accent1"/>
                </a:solidFill>
              </a:defRPr>
            </a:lvl1pPr>
          </a:lstStyle>
          <a:p>
            <a:r>
              <a:rPr lang="en-US"/>
              <a:t>Click to edit Master title style</a:t>
            </a:r>
            <a:endParaRPr lang="da-DK" dirty="0"/>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dirty="0"/>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‹N›</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F11BA858-80AA-4B34-B27B-B535B6FD4805}" type="datetime1">
              <a:rPr lang="en-US" smtClean="0"/>
              <a:pPr/>
              <a:t>9/5/2018</a:t>
            </a:fld>
            <a:endParaRPr lang="da-DK" dirty="0"/>
          </a:p>
        </p:txBody>
      </p:sp>
      <p:sp>
        <p:nvSpPr>
          <p:cNvPr id="11" name="Pladsholder til tekst 10">
            <a:extLst>
              <a:ext uri="{FF2B5EF4-FFF2-40B4-BE49-F238E27FC236}">
                <a16:creationId xmlns:a16="http://schemas.microsoft.com/office/drawing/2014/main" id="{6B9770CD-F4C3-4676-A139-D381A665F5C9}"/>
              </a:ext>
            </a:extLst>
          </p:cNvPr>
          <p:cNvSpPr>
            <a:spLocks noGrp="1"/>
          </p:cNvSpPr>
          <p:nvPr>
            <p:ph type="body" sz="quarter" idx="16"/>
          </p:nvPr>
        </p:nvSpPr>
        <p:spPr>
          <a:xfrm>
            <a:off x="1080000" y="1979009"/>
            <a:ext cx="4500000" cy="4140000"/>
          </a:xfrm>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
        <p:nvSpPr>
          <p:cNvPr id="13" name="Pladsholder til billede 12">
            <a:extLst>
              <a:ext uri="{FF2B5EF4-FFF2-40B4-BE49-F238E27FC236}">
                <a16:creationId xmlns:a16="http://schemas.microsoft.com/office/drawing/2014/main" id="{C81D9F8B-2A9C-456B-A9C9-4C61C5749689}"/>
              </a:ext>
            </a:extLst>
          </p:cNvPr>
          <p:cNvSpPr>
            <a:spLocks noGrp="1"/>
          </p:cNvSpPr>
          <p:nvPr>
            <p:ph type="pic" sz="quarter" idx="17"/>
          </p:nvPr>
        </p:nvSpPr>
        <p:spPr>
          <a:xfrm>
            <a:off x="6300000" y="0"/>
            <a:ext cx="5892000" cy="6858000"/>
          </a:xfrm>
        </p:spPr>
        <p:txBody>
          <a:bodyPr/>
          <a:lstStyle>
            <a:lvl1pPr marL="0" indent="0">
              <a:buNone/>
              <a:defRPr/>
            </a:lvl1pPr>
          </a:lstStyle>
          <a:p>
            <a:r>
              <a:rPr lang="en-US"/>
              <a:t>Click icon to add picture</a:t>
            </a:r>
            <a:endParaRPr lang="da-DK" dirty="0"/>
          </a:p>
        </p:txBody>
      </p:sp>
      <p:pic>
        <p:nvPicPr>
          <p:cNvPr id="10" name="Billede 9">
            <a:extLst>
              <a:ext uri="{FF2B5EF4-FFF2-40B4-BE49-F238E27FC236}">
                <a16:creationId xmlns:a16="http://schemas.microsoft.com/office/drawing/2014/main" id="{4975F611-563D-4AE5-9AEB-94D7FC1880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Tree>
    <p:extLst>
      <p:ext uri="{BB962C8B-B14F-4D97-AF65-F5344CB8AC3E}">
        <p14:creationId xmlns:p14="http://schemas.microsoft.com/office/powerpoint/2010/main" val="4672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8164D8C-CB59-4934-871B-9F66CC2CA3C2}"/>
              </a:ext>
            </a:extLst>
          </p:cNvPr>
          <p:cNvSpPr>
            <a:spLocks noGrp="1"/>
          </p:cNvSpPr>
          <p:nvPr>
            <p:ph type="title"/>
          </p:nvPr>
        </p:nvSpPr>
        <p:spPr>
          <a:xfrm>
            <a:off x="1080000" y="414000"/>
            <a:ext cx="9720000" cy="1260000"/>
          </a:xfrm>
          <a:prstGeom prst="rect">
            <a:avLst/>
          </a:prstGeom>
        </p:spPr>
        <p:txBody>
          <a:bodyPr vert="horz" lIns="0" tIns="0" rIns="0" bIns="0" rtlCol="0" anchor="b" anchorCtr="0">
            <a:noAutofit/>
          </a:bodyPr>
          <a:lstStyle/>
          <a:p>
            <a:endParaRPr lang="da-DK" dirty="0"/>
          </a:p>
        </p:txBody>
      </p:sp>
      <p:sp>
        <p:nvSpPr>
          <p:cNvPr id="3" name="Pladsholder til tekst 2">
            <a:extLst>
              <a:ext uri="{FF2B5EF4-FFF2-40B4-BE49-F238E27FC236}">
                <a16:creationId xmlns:a16="http://schemas.microsoft.com/office/drawing/2014/main" id="{DF2E75FC-CE4D-4566-BF4B-11E94AEEFA9F}"/>
              </a:ext>
            </a:extLst>
          </p:cNvPr>
          <p:cNvSpPr>
            <a:spLocks noGrp="1"/>
          </p:cNvSpPr>
          <p:nvPr>
            <p:ph type="body" idx="1"/>
          </p:nvPr>
        </p:nvSpPr>
        <p:spPr>
          <a:xfrm>
            <a:off x="1080000" y="1980000"/>
            <a:ext cx="9720000" cy="41400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5" name="Pladsholder til sidefod 4">
            <a:extLst>
              <a:ext uri="{FF2B5EF4-FFF2-40B4-BE49-F238E27FC236}">
                <a16:creationId xmlns:a16="http://schemas.microsoft.com/office/drawing/2014/main" id="{2CB0B4A3-850C-437A-BA5C-B5C16D09C769}"/>
              </a:ext>
            </a:extLst>
          </p:cNvPr>
          <p:cNvSpPr>
            <a:spLocks noGrp="1"/>
          </p:cNvSpPr>
          <p:nvPr>
            <p:ph type="ftr" sz="quarter" idx="3"/>
          </p:nvPr>
        </p:nvSpPr>
        <p:spPr>
          <a:xfrm>
            <a:off x="1566000" y="6480000"/>
            <a:ext cx="5400000" cy="180000"/>
          </a:xfrm>
          <a:prstGeom prst="rect">
            <a:avLst/>
          </a:prstGeom>
        </p:spPr>
        <p:txBody>
          <a:bodyPr vert="horz" lIns="0" tIns="0" rIns="0" bIns="0" rtlCol="0" anchor="ctr"/>
          <a:lstStyle>
            <a:lvl1pPr algn="l">
              <a:defRPr sz="800">
                <a:solidFill>
                  <a:schemeClr val="tx1">
                    <a:lumMod val="50000"/>
                    <a:lumOff val="50000"/>
                  </a:schemeClr>
                </a:solidFill>
              </a:defRPr>
            </a:lvl1pPr>
          </a:lstStyle>
          <a:p>
            <a:r>
              <a:rPr lang="da-DK"/>
              <a:t>PowerPoint template 16:9</a:t>
            </a:r>
            <a:endParaRPr lang="da-DK" dirty="0"/>
          </a:p>
        </p:txBody>
      </p:sp>
      <p:sp>
        <p:nvSpPr>
          <p:cNvPr id="6" name="Pladsholder til slidenummer 5">
            <a:extLst>
              <a:ext uri="{FF2B5EF4-FFF2-40B4-BE49-F238E27FC236}">
                <a16:creationId xmlns:a16="http://schemas.microsoft.com/office/drawing/2014/main" id="{75927D54-696A-40B4-820B-658BE4F2AC91}"/>
              </a:ext>
            </a:extLst>
          </p:cNvPr>
          <p:cNvSpPr>
            <a:spLocks noGrp="1"/>
          </p:cNvSpPr>
          <p:nvPr>
            <p:ph type="sldNum" sz="quarter" idx="4"/>
          </p:nvPr>
        </p:nvSpPr>
        <p:spPr>
          <a:xfrm>
            <a:off x="108000" y="6480000"/>
            <a:ext cx="468000" cy="180000"/>
          </a:xfrm>
          <a:prstGeom prst="rect">
            <a:avLst/>
          </a:prstGeom>
        </p:spPr>
        <p:txBody>
          <a:bodyPr vert="horz" lIns="0" tIns="0" rIns="0" bIns="0" rtlCol="0" anchor="ctr"/>
          <a:lstStyle>
            <a:lvl1pPr algn="r">
              <a:defRPr sz="800">
                <a:solidFill>
                  <a:schemeClr val="tx1">
                    <a:lumMod val="50000"/>
                    <a:lumOff val="50000"/>
                  </a:schemeClr>
                </a:solidFill>
              </a:defRPr>
            </a:lvl1pPr>
          </a:lstStyle>
          <a:p>
            <a:fld id="{865B7C27-3FE4-4A2D-B806-6F5728E302F6}" type="slidenum">
              <a:rPr lang="da-DK" smtClean="0"/>
              <a:pPr/>
              <a:t>‹N›</a:t>
            </a:fld>
            <a:endParaRPr lang="da-DK" dirty="0"/>
          </a:p>
        </p:txBody>
      </p:sp>
      <p:sp>
        <p:nvSpPr>
          <p:cNvPr id="8" name="Pladsholder til dato 7">
            <a:extLst>
              <a:ext uri="{FF2B5EF4-FFF2-40B4-BE49-F238E27FC236}">
                <a16:creationId xmlns:a16="http://schemas.microsoft.com/office/drawing/2014/main" id="{18834146-4217-4D85-A795-60426981F867}"/>
              </a:ext>
            </a:extLst>
          </p:cNvPr>
          <p:cNvSpPr>
            <a:spLocks noGrp="1"/>
          </p:cNvSpPr>
          <p:nvPr>
            <p:ph type="dt" sz="half" idx="2"/>
          </p:nvPr>
        </p:nvSpPr>
        <p:spPr>
          <a:xfrm>
            <a:off x="9000000" y="6480000"/>
            <a:ext cx="1800000" cy="180000"/>
          </a:xfrm>
          <a:prstGeom prst="rect">
            <a:avLst/>
          </a:prstGeom>
        </p:spPr>
        <p:txBody>
          <a:bodyPr vert="horz" lIns="0" tIns="0" rIns="0" bIns="0" rtlCol="0" anchor="ctr"/>
          <a:lstStyle>
            <a:lvl1pPr algn="r">
              <a:defRPr sz="800">
                <a:solidFill>
                  <a:schemeClr val="tx1">
                    <a:lumMod val="50000"/>
                    <a:lumOff val="50000"/>
                  </a:schemeClr>
                </a:solidFill>
              </a:defRPr>
            </a:lvl1pPr>
          </a:lstStyle>
          <a:p>
            <a:fld id="{79D7D815-E001-4683-8B18-3683B19E45D8}" type="datetime1">
              <a:rPr lang="en-US" smtClean="0"/>
              <a:pPr/>
              <a:t>9/5/2018</a:t>
            </a:fld>
            <a:endParaRPr lang="da-DK" dirty="0"/>
          </a:p>
        </p:txBody>
      </p:sp>
    </p:spTree>
    <p:extLst>
      <p:ext uri="{BB962C8B-B14F-4D97-AF65-F5344CB8AC3E}">
        <p14:creationId xmlns:p14="http://schemas.microsoft.com/office/powerpoint/2010/main" val="2387211071"/>
      </p:ext>
    </p:extLst>
  </p:cSld>
  <p:clrMap bg1="lt1" tx1="dk1" bg2="lt2" tx2="dk2" accent1="accent1" accent2="accent2" accent3="accent3" accent4="accent4" accent5="accent5" accent6="accent6" hlink="hlink" folHlink="folHlink"/>
  <p:sldLayoutIdLst>
    <p:sldLayoutId id="2147483651" r:id="rId1"/>
    <p:sldLayoutId id="2147483664" r:id="rId2"/>
    <p:sldLayoutId id="2147483659" r:id="rId3"/>
    <p:sldLayoutId id="2147483649" r:id="rId4"/>
    <p:sldLayoutId id="2147483650" r:id="rId5"/>
    <p:sldLayoutId id="2147483660" r:id="rId6"/>
    <p:sldLayoutId id="2147483652" r:id="rId7"/>
    <p:sldLayoutId id="2147483653" r:id="rId8"/>
    <p:sldLayoutId id="2147483655" r:id="rId9"/>
    <p:sldLayoutId id="2147483654" r:id="rId10"/>
    <p:sldLayoutId id="2147483657" r:id="rId11"/>
    <p:sldLayoutId id="2147483663" r:id="rId12"/>
    <p:sldLayoutId id="2147483662" r:id="rId13"/>
    <p:sldLayoutId id="2147483661" r:id="rId14"/>
    <p:sldLayoutId id="2147483658" r:id="rId15"/>
    <p:sldLayoutId id="2147483656" r:id="rId16"/>
  </p:sldLayoutIdLst>
  <p:hf hdr="0"/>
  <p:txStyles>
    <p:title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69F3021-D7F7-488D-AED7-94ACB89FA136}"/>
              </a:ext>
            </a:extLst>
          </p:cNvPr>
          <p:cNvSpPr>
            <a:spLocks noGrp="1"/>
          </p:cNvSpPr>
          <p:nvPr>
            <p:ph type="ctrTitle"/>
          </p:nvPr>
        </p:nvSpPr>
        <p:spPr/>
        <p:txBody>
          <a:bodyPr/>
          <a:lstStyle/>
          <a:p>
            <a:r>
              <a:rPr lang="en-US"/>
              <a:t>Linking Networks </a:t>
            </a:r>
            <a:r>
              <a:rPr lang="en-US" dirty="0"/>
              <a:t>of Protected Areas to territorial development -</a:t>
            </a:r>
            <a:br>
              <a:rPr lang="en-US" dirty="0"/>
            </a:br>
            <a:r>
              <a:rPr lang="en-US" dirty="0" err="1"/>
              <a:t>LinkPAs</a:t>
            </a:r>
            <a:r>
              <a:rPr lang="en-US" dirty="0"/>
              <a:t> Project)</a:t>
            </a:r>
          </a:p>
        </p:txBody>
      </p:sp>
      <p:pic>
        <p:nvPicPr>
          <p:cNvPr id="9" name="Immagine 8">
            <a:extLst>
              <a:ext uri="{FF2B5EF4-FFF2-40B4-BE49-F238E27FC236}">
                <a16:creationId xmlns:a16="http://schemas.microsoft.com/office/drawing/2014/main" id="{67EDA5AC-3158-4183-BD95-FEDE74186E51}"/>
              </a:ext>
            </a:extLst>
          </p:cNvPr>
          <p:cNvPicPr/>
          <p:nvPr/>
        </p:nvPicPr>
        <p:blipFill>
          <a:blip r:embed="rId2">
            <a:extLst>
              <a:ext uri="{28A0092B-C50C-407E-A947-70E740481C1C}">
                <a14:useLocalDpi xmlns:a14="http://schemas.microsoft.com/office/drawing/2010/main" val="0"/>
              </a:ext>
            </a:extLst>
          </a:blip>
          <a:stretch>
            <a:fillRect/>
          </a:stretch>
        </p:blipFill>
        <p:spPr>
          <a:xfrm>
            <a:off x="1825396" y="4732813"/>
            <a:ext cx="1562100" cy="719455"/>
          </a:xfrm>
          <a:prstGeom prst="rect">
            <a:avLst/>
          </a:prstGeom>
        </p:spPr>
      </p:pic>
      <p:pic>
        <p:nvPicPr>
          <p:cNvPr id="10" name="Immagine 9">
            <a:extLst>
              <a:ext uri="{FF2B5EF4-FFF2-40B4-BE49-F238E27FC236}">
                <a16:creationId xmlns:a16="http://schemas.microsoft.com/office/drawing/2014/main" id="{7B65B279-E485-4F50-9ED5-AC760CBAC163}"/>
              </a:ext>
            </a:extLst>
          </p:cNvPr>
          <p:cNvPicPr/>
          <p:nvPr/>
        </p:nvPicPr>
        <p:blipFill rotWithShape="1">
          <a:blip r:embed="rId3">
            <a:extLst>
              <a:ext uri="{28A0092B-C50C-407E-A947-70E740481C1C}">
                <a14:useLocalDpi xmlns:a14="http://schemas.microsoft.com/office/drawing/2010/main" val="0"/>
              </a:ext>
            </a:extLst>
          </a:blip>
          <a:srcRect t="30985" b="30314"/>
          <a:stretch/>
        </p:blipFill>
        <p:spPr bwMode="auto">
          <a:xfrm>
            <a:off x="7019052" y="4533795"/>
            <a:ext cx="1857375" cy="719455"/>
          </a:xfrm>
          <a:prstGeom prst="rect">
            <a:avLst/>
          </a:prstGeom>
          <a:ln>
            <a:noFill/>
          </a:ln>
          <a:extLst>
            <a:ext uri="{53640926-AAD7-44D8-BBD7-CCE9431645EC}">
              <a14:shadowObscured xmlns:a14="http://schemas.microsoft.com/office/drawing/2010/main"/>
            </a:ext>
          </a:extLst>
        </p:spPr>
      </p:pic>
      <p:pic>
        <p:nvPicPr>
          <p:cNvPr id="11" name="Immagine 10">
            <a:extLst>
              <a:ext uri="{FF2B5EF4-FFF2-40B4-BE49-F238E27FC236}">
                <a16:creationId xmlns:a16="http://schemas.microsoft.com/office/drawing/2014/main" id="{48E79334-C9E6-4386-8070-849F0FD7BC0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806078" y="4174068"/>
            <a:ext cx="636905" cy="719455"/>
          </a:xfrm>
          <a:prstGeom prst="rect">
            <a:avLst/>
          </a:prstGeom>
        </p:spPr>
      </p:pic>
      <p:pic>
        <p:nvPicPr>
          <p:cNvPr id="12" name="Immagine 11">
            <a:extLst>
              <a:ext uri="{FF2B5EF4-FFF2-40B4-BE49-F238E27FC236}">
                <a16:creationId xmlns:a16="http://schemas.microsoft.com/office/drawing/2014/main" id="{3E9B7A1A-3E5B-477A-9740-73C54C16057C}"/>
              </a:ext>
            </a:extLst>
          </p:cNvPr>
          <p:cNvPicPr/>
          <p:nvPr/>
        </p:nvPicPr>
        <p:blipFill rotWithShape="1">
          <a:blip r:embed="rId5" cstate="print">
            <a:extLst>
              <a:ext uri="{28A0092B-C50C-407E-A947-70E740481C1C}">
                <a14:useLocalDpi xmlns:a14="http://schemas.microsoft.com/office/drawing/2010/main" val="0"/>
              </a:ext>
            </a:extLst>
          </a:blip>
          <a:srcRect t="11916" b="12621"/>
          <a:stretch/>
        </p:blipFill>
        <p:spPr bwMode="auto">
          <a:xfrm>
            <a:off x="3646603" y="4533794"/>
            <a:ext cx="1907540" cy="719455"/>
          </a:xfrm>
          <a:prstGeom prst="rect">
            <a:avLst/>
          </a:prstGeom>
          <a:ln>
            <a:noFill/>
          </a:ln>
          <a:extLst>
            <a:ext uri="{53640926-AAD7-44D8-BBD7-CCE9431645EC}">
              <a14:shadowObscured xmlns:a14="http://schemas.microsoft.com/office/drawing/2010/main"/>
            </a:ext>
          </a:extLst>
        </p:spPr>
      </p:pic>
      <p:pic>
        <p:nvPicPr>
          <p:cNvPr id="13" name="Immagine 12">
            <a:extLst>
              <a:ext uri="{FF2B5EF4-FFF2-40B4-BE49-F238E27FC236}">
                <a16:creationId xmlns:a16="http://schemas.microsoft.com/office/drawing/2014/main" id="{512E4D3B-FCDF-4DB3-BFF0-DBB86035F9B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815306" y="5092541"/>
            <a:ext cx="719455" cy="719455"/>
          </a:xfrm>
          <a:prstGeom prst="rect">
            <a:avLst/>
          </a:prstGeom>
        </p:spPr>
      </p:pic>
      <p:pic>
        <p:nvPicPr>
          <p:cNvPr id="14" name="Immagine 13">
            <a:extLst>
              <a:ext uri="{FF2B5EF4-FFF2-40B4-BE49-F238E27FC236}">
                <a16:creationId xmlns:a16="http://schemas.microsoft.com/office/drawing/2014/main" id="{BAFDE4E2-23C9-48BA-9B36-9C4E45AF09A5}"/>
              </a:ext>
            </a:extLst>
          </p:cNvPr>
          <p:cNvPicPr/>
          <p:nvPr/>
        </p:nvPicPr>
        <p:blipFill rotWithShape="1">
          <a:blip r:embed="rId7">
            <a:extLst>
              <a:ext uri="{28A0092B-C50C-407E-A947-70E740481C1C}">
                <a14:useLocalDpi xmlns:a14="http://schemas.microsoft.com/office/drawing/2010/main" val="0"/>
              </a:ext>
            </a:extLst>
          </a:blip>
          <a:srcRect l="-1" r="12640"/>
          <a:stretch/>
        </p:blipFill>
        <p:spPr bwMode="auto">
          <a:xfrm>
            <a:off x="9245811" y="4944963"/>
            <a:ext cx="1583690" cy="7194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7012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2915391-DD0E-4B31-A67D-B1FDEB26A0AC}"/>
              </a:ext>
            </a:extLst>
          </p:cNvPr>
          <p:cNvSpPr>
            <a:spLocks noGrp="1"/>
          </p:cNvSpPr>
          <p:nvPr>
            <p:ph type="ftr" sz="quarter" idx="10"/>
          </p:nvPr>
        </p:nvSpPr>
        <p:spPr/>
        <p:txBody>
          <a:bodyPr/>
          <a:lstStyle/>
          <a:p>
            <a:r>
              <a:rPr lang="da-DK"/>
              <a:t>PowerPoint template 16:9</a:t>
            </a:r>
            <a:endParaRPr lang="da-DK" dirty="0"/>
          </a:p>
        </p:txBody>
      </p:sp>
      <p:sp>
        <p:nvSpPr>
          <p:cNvPr id="4" name="Segnaposto numero diapositiva 3">
            <a:extLst>
              <a:ext uri="{FF2B5EF4-FFF2-40B4-BE49-F238E27FC236}">
                <a16:creationId xmlns:a16="http://schemas.microsoft.com/office/drawing/2014/main" id="{EDDE606B-B64D-4896-8411-3B632F7A6D4A}"/>
              </a:ext>
            </a:extLst>
          </p:cNvPr>
          <p:cNvSpPr>
            <a:spLocks noGrp="1"/>
          </p:cNvSpPr>
          <p:nvPr>
            <p:ph type="sldNum" sz="quarter" idx="11"/>
          </p:nvPr>
        </p:nvSpPr>
        <p:spPr/>
        <p:txBody>
          <a:bodyPr/>
          <a:lstStyle/>
          <a:p>
            <a:fld id="{865B7C27-3FE4-4A2D-B806-6F5728E302F6}" type="slidenum">
              <a:rPr lang="da-DK" smtClean="0"/>
              <a:pPr/>
              <a:t>10</a:t>
            </a:fld>
            <a:endParaRPr lang="da-DK" dirty="0"/>
          </a:p>
        </p:txBody>
      </p:sp>
      <p:sp>
        <p:nvSpPr>
          <p:cNvPr id="5" name="Segnaposto data 4">
            <a:extLst>
              <a:ext uri="{FF2B5EF4-FFF2-40B4-BE49-F238E27FC236}">
                <a16:creationId xmlns:a16="http://schemas.microsoft.com/office/drawing/2014/main" id="{E9A1FBE4-2450-4014-9F11-9C40EC0C0C52}"/>
              </a:ext>
            </a:extLst>
          </p:cNvPr>
          <p:cNvSpPr>
            <a:spLocks noGrp="1"/>
          </p:cNvSpPr>
          <p:nvPr>
            <p:ph type="dt" sz="half" idx="12"/>
          </p:nvPr>
        </p:nvSpPr>
        <p:spPr/>
        <p:txBody>
          <a:bodyPr/>
          <a:lstStyle/>
          <a:p>
            <a:fld id="{27E12643-2F99-413E-B7E3-778448665D38}" type="datetime1">
              <a:rPr lang="en-US" smtClean="0"/>
              <a:pPr/>
              <a:t>9/5/2018</a:t>
            </a:fld>
            <a:endParaRPr lang="da-DK" dirty="0"/>
          </a:p>
        </p:txBody>
      </p:sp>
      <p:sp>
        <p:nvSpPr>
          <p:cNvPr id="8" name="Rettangolo 7">
            <a:extLst>
              <a:ext uri="{FF2B5EF4-FFF2-40B4-BE49-F238E27FC236}">
                <a16:creationId xmlns:a16="http://schemas.microsoft.com/office/drawing/2014/main" id="{13C76868-B73F-4369-AC51-4B4B8ED096DF}"/>
              </a:ext>
            </a:extLst>
          </p:cNvPr>
          <p:cNvSpPr/>
          <p:nvPr/>
        </p:nvSpPr>
        <p:spPr>
          <a:xfrm>
            <a:off x="1268017" y="198000"/>
            <a:ext cx="10072445"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NPAs models: </a:t>
            </a:r>
            <a:r>
              <a:rPr kumimoji="0" lang="it-IT" sz="2000" b="1" i="0" u="none" strike="noStrike" kern="120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governance</a:t>
            </a:r>
            <a:r>
              <a:rPr kumimoji="0" lang="it-IT" sz="20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features, </a:t>
            </a:r>
            <a:r>
              <a:rPr kumimoji="0" lang="it-IT" sz="2000" b="1" i="0" u="none" strike="noStrike" kern="120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opportunities</a:t>
            </a:r>
            <a:r>
              <a:rPr kumimoji="0" lang="it-IT" sz="20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and </a:t>
            </a:r>
            <a:r>
              <a:rPr kumimoji="0" lang="it-IT" sz="2000" b="1" i="0" u="none" strike="noStrike" kern="120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challenges</a:t>
            </a:r>
            <a:r>
              <a:rPr kumimoji="0" lang="it-IT" sz="20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(2) </a:t>
            </a:r>
          </a:p>
        </p:txBody>
      </p:sp>
      <p:graphicFrame>
        <p:nvGraphicFramePr>
          <p:cNvPr id="9" name="Tabella 8">
            <a:extLst>
              <a:ext uri="{FF2B5EF4-FFF2-40B4-BE49-F238E27FC236}">
                <a16:creationId xmlns:a16="http://schemas.microsoft.com/office/drawing/2014/main" id="{82E12506-D9F7-4DE5-ADD3-4AE624603B9F}"/>
              </a:ext>
            </a:extLst>
          </p:cNvPr>
          <p:cNvGraphicFramePr>
            <a:graphicFrameLocks noGrp="1"/>
          </p:cNvGraphicFramePr>
          <p:nvPr>
            <p:extLst>
              <p:ext uri="{D42A27DB-BD31-4B8C-83A1-F6EECF244321}">
                <p14:modId xmlns:p14="http://schemas.microsoft.com/office/powerpoint/2010/main" val="4142988270"/>
              </p:ext>
            </p:extLst>
          </p:nvPr>
        </p:nvGraphicFramePr>
        <p:xfrm>
          <a:off x="342000" y="598110"/>
          <a:ext cx="11124933" cy="6758426"/>
        </p:xfrm>
        <a:graphic>
          <a:graphicData uri="http://schemas.openxmlformats.org/drawingml/2006/table">
            <a:tbl>
              <a:tblPr firstRow="1" firstCol="1" bandRow="1">
                <a:tableStyleId>{5C22544A-7EE6-4342-B048-85BDC9FD1C3A}</a:tableStyleId>
              </a:tblPr>
              <a:tblGrid>
                <a:gridCol w="1917622">
                  <a:extLst>
                    <a:ext uri="{9D8B030D-6E8A-4147-A177-3AD203B41FA5}">
                      <a16:colId xmlns:a16="http://schemas.microsoft.com/office/drawing/2014/main" val="1689883239"/>
                    </a:ext>
                  </a:extLst>
                </a:gridCol>
                <a:gridCol w="3171406">
                  <a:extLst>
                    <a:ext uri="{9D8B030D-6E8A-4147-A177-3AD203B41FA5}">
                      <a16:colId xmlns:a16="http://schemas.microsoft.com/office/drawing/2014/main" val="35994386"/>
                    </a:ext>
                  </a:extLst>
                </a:gridCol>
                <a:gridCol w="3273711">
                  <a:extLst>
                    <a:ext uri="{9D8B030D-6E8A-4147-A177-3AD203B41FA5}">
                      <a16:colId xmlns:a16="http://schemas.microsoft.com/office/drawing/2014/main" val="2267419142"/>
                    </a:ext>
                  </a:extLst>
                </a:gridCol>
                <a:gridCol w="2762194">
                  <a:extLst>
                    <a:ext uri="{9D8B030D-6E8A-4147-A177-3AD203B41FA5}">
                      <a16:colId xmlns:a16="http://schemas.microsoft.com/office/drawing/2014/main" val="2624778635"/>
                    </a:ext>
                  </a:extLst>
                </a:gridCol>
              </a:tblGrid>
              <a:tr h="777616">
                <a:tc>
                  <a:txBody>
                    <a:bodyPr/>
                    <a:lstStyle/>
                    <a:p>
                      <a:pPr algn="l">
                        <a:lnSpc>
                          <a:spcPct val="150000"/>
                        </a:lnSpc>
                        <a:spcAft>
                          <a:spcPts val="300"/>
                        </a:spcAft>
                      </a:pPr>
                      <a:r>
                        <a:rPr lang="en-GB" sz="1000">
                          <a:effectLst/>
                          <a:uFill>
                            <a:solidFill>
                              <a:srgbClr val="000000"/>
                            </a:solidFill>
                          </a:uFill>
                        </a:rPr>
                        <a:t> </a:t>
                      </a:r>
                      <a:endParaRPr lang="it-IT" sz="1050">
                        <a:solidFill>
                          <a:srgbClr val="000000"/>
                        </a:solidFill>
                        <a:effectLst/>
                        <a:uFill>
                          <a:solidFill>
                            <a:srgbClr val="000000"/>
                          </a:solidFill>
                        </a:uFill>
                        <a:latin typeface="Helvetica" panose="020B0604020202020204" pitchFamily="34" charset="0"/>
                        <a:ea typeface="Arial Unicode MS"/>
                        <a:cs typeface="Arial Unicode MS"/>
                      </a:endParaRPr>
                    </a:p>
                  </a:txBody>
                  <a:tcPr marL="23431" marR="23431" marT="23431" marB="23431"/>
                </a:tc>
                <a:tc>
                  <a:txBody>
                    <a:bodyPr/>
                    <a:lstStyle/>
                    <a:p>
                      <a:pPr algn="l">
                        <a:spcAft>
                          <a:spcPts val="0"/>
                        </a:spcAft>
                        <a:tabLst>
                          <a:tab pos="207645" algn="l"/>
                        </a:tabLst>
                      </a:pPr>
                      <a:r>
                        <a:rPr lang="en-GB" sz="1000">
                          <a:effectLst/>
                          <a:uFill>
                            <a:solidFill>
                              <a:srgbClr val="000000"/>
                            </a:solidFill>
                          </a:uFill>
                        </a:rPr>
                        <a:t> </a:t>
                      </a:r>
                      <a:endParaRPr lang="it-IT" sz="1050">
                        <a:solidFill>
                          <a:srgbClr val="000000"/>
                        </a:solidFill>
                        <a:effectLst/>
                        <a:uFill>
                          <a:solidFill>
                            <a:srgbClr val="000000"/>
                          </a:solidFill>
                        </a:uFill>
                        <a:latin typeface="Helvetica" panose="020B0604020202020204" pitchFamily="34" charset="0"/>
                        <a:ea typeface="Arial Unicode MS"/>
                        <a:cs typeface="Arial Unicode MS"/>
                      </a:endParaRPr>
                    </a:p>
                  </a:txBody>
                  <a:tcPr marL="23431" marR="23431" marT="23431" marB="23431"/>
                </a:tc>
                <a:tc>
                  <a:txBody>
                    <a:bodyPr/>
                    <a:lstStyle/>
                    <a:p>
                      <a:pPr>
                        <a:spcAft>
                          <a:spcPts val="0"/>
                        </a:spcAft>
                      </a:pPr>
                      <a:r>
                        <a:rPr lang="en-GB" sz="1000">
                          <a:effectLst/>
                        </a:rPr>
                        <a:t> </a:t>
                      </a:r>
                      <a:endParaRPr lang="it-IT" sz="1050">
                        <a:solidFill>
                          <a:srgbClr val="000000"/>
                        </a:solidFill>
                        <a:effectLst/>
                        <a:latin typeface="Helvetica" panose="020B0604020202020204" pitchFamily="34" charset="0"/>
                        <a:ea typeface="Arial Unicode MS"/>
                        <a:cs typeface="Arial Unicode MS"/>
                      </a:endParaRPr>
                    </a:p>
                  </a:txBody>
                  <a:tcPr marL="23431" marR="23431" marT="23431" marB="23431"/>
                </a:tc>
                <a:tc>
                  <a:txBody>
                    <a:bodyPr/>
                    <a:lstStyle/>
                    <a:p>
                      <a:pPr algn="l">
                        <a:lnSpc>
                          <a:spcPct val="150000"/>
                        </a:lnSpc>
                        <a:spcAft>
                          <a:spcPts val="300"/>
                        </a:spcAft>
                      </a:pPr>
                      <a:r>
                        <a:rPr lang="en-GB" sz="1000">
                          <a:effectLst/>
                          <a:uFill>
                            <a:solidFill>
                              <a:srgbClr val="000000"/>
                            </a:solidFill>
                          </a:uFill>
                        </a:rPr>
                        <a:t> </a:t>
                      </a:r>
                      <a:endParaRPr lang="it-IT" sz="1050">
                        <a:solidFill>
                          <a:srgbClr val="000000"/>
                        </a:solidFill>
                        <a:effectLst/>
                        <a:uFill>
                          <a:solidFill>
                            <a:srgbClr val="000000"/>
                          </a:solidFill>
                        </a:uFill>
                        <a:latin typeface="Helvetica" panose="020B0604020202020204" pitchFamily="34" charset="0"/>
                        <a:ea typeface="Arial Unicode MS"/>
                        <a:cs typeface="Arial Unicode MS"/>
                      </a:endParaRPr>
                    </a:p>
                  </a:txBody>
                  <a:tcPr marL="23431" marR="23431" marT="23431" marB="23431"/>
                </a:tc>
                <a:extLst>
                  <a:ext uri="{0D108BD9-81ED-4DB2-BD59-A6C34878D82A}">
                    <a16:rowId xmlns:a16="http://schemas.microsoft.com/office/drawing/2014/main" val="3442622620"/>
                  </a:ext>
                </a:extLst>
              </a:tr>
              <a:tr h="1807819">
                <a:tc>
                  <a:txBody>
                    <a:bodyPr/>
                    <a:lstStyle/>
                    <a:p>
                      <a:pPr algn="l">
                        <a:lnSpc>
                          <a:spcPct val="150000"/>
                        </a:lnSpc>
                        <a:spcAft>
                          <a:spcPts val="300"/>
                        </a:spcAft>
                      </a:pPr>
                      <a:r>
                        <a:rPr lang="en-GB" sz="1000" dirty="0">
                          <a:effectLst/>
                          <a:uFill>
                            <a:solidFill>
                              <a:srgbClr val="000000"/>
                            </a:solidFill>
                          </a:uFill>
                        </a:rPr>
                        <a:t>MODEL 3 - Territorial networks: NPAs for the management of specific physiographic units</a:t>
                      </a:r>
                      <a:endParaRPr lang="it-IT" sz="1050" dirty="0">
                        <a:effectLst/>
                        <a:uFill>
                          <a:solidFill>
                            <a:srgbClr val="000000"/>
                          </a:solidFill>
                        </a:uFill>
                      </a:endParaRPr>
                    </a:p>
                    <a:p>
                      <a:pPr algn="l">
                        <a:lnSpc>
                          <a:spcPct val="150000"/>
                        </a:lnSpc>
                        <a:spcAft>
                          <a:spcPts val="300"/>
                        </a:spcAft>
                      </a:pPr>
                      <a:r>
                        <a:rPr lang="en-GB" sz="1000" dirty="0">
                          <a:effectLst/>
                          <a:uFill>
                            <a:solidFill>
                              <a:srgbClr val="000000"/>
                            </a:solidFill>
                          </a:uFill>
                        </a:rPr>
                        <a:t> </a:t>
                      </a:r>
                      <a:endParaRPr lang="it-IT" sz="1050" dirty="0">
                        <a:effectLst/>
                        <a:uFill>
                          <a:solidFill>
                            <a:srgbClr val="000000"/>
                          </a:solidFill>
                        </a:uFill>
                      </a:endParaRPr>
                    </a:p>
                    <a:p>
                      <a:pPr algn="l">
                        <a:lnSpc>
                          <a:spcPct val="150000"/>
                        </a:lnSpc>
                        <a:spcAft>
                          <a:spcPts val="300"/>
                        </a:spcAft>
                      </a:pPr>
                      <a:r>
                        <a:rPr lang="en-GB" sz="1000" dirty="0">
                          <a:effectLst/>
                          <a:uFill>
                            <a:solidFill>
                              <a:srgbClr val="000000"/>
                            </a:solidFill>
                          </a:uFill>
                        </a:rPr>
                        <a:t>Example: </a:t>
                      </a:r>
                      <a:endParaRPr lang="it-IT" sz="1050" dirty="0">
                        <a:effectLst/>
                        <a:uFill>
                          <a:solidFill>
                            <a:srgbClr val="000000"/>
                          </a:solidFill>
                        </a:uFill>
                      </a:endParaRPr>
                    </a:p>
                    <a:p>
                      <a:pPr algn="l">
                        <a:lnSpc>
                          <a:spcPct val="150000"/>
                        </a:lnSpc>
                        <a:spcAft>
                          <a:spcPts val="300"/>
                        </a:spcAft>
                      </a:pPr>
                      <a:r>
                        <a:rPr lang="en-GB" sz="1000" dirty="0">
                          <a:effectLst/>
                          <a:uFill>
                            <a:solidFill>
                              <a:srgbClr val="000000"/>
                            </a:solidFill>
                          </a:uFill>
                        </a:rPr>
                        <a:t>EGTC </a:t>
                      </a:r>
                      <a:r>
                        <a:rPr lang="en-GB" sz="1000" dirty="0" err="1">
                          <a:effectLst/>
                          <a:uFill>
                            <a:solidFill>
                              <a:srgbClr val="000000"/>
                            </a:solidFill>
                          </a:uFill>
                        </a:rPr>
                        <a:t>Alpi</a:t>
                      </a:r>
                      <a:r>
                        <a:rPr lang="en-GB" sz="1000" dirty="0">
                          <a:effectLst/>
                          <a:uFill>
                            <a:solidFill>
                              <a:srgbClr val="000000"/>
                            </a:solidFill>
                          </a:uFill>
                        </a:rPr>
                        <a:t> </a:t>
                      </a:r>
                      <a:r>
                        <a:rPr lang="en-GB" sz="1000" dirty="0" err="1">
                          <a:effectLst/>
                          <a:uFill>
                            <a:solidFill>
                              <a:srgbClr val="000000"/>
                            </a:solidFill>
                          </a:uFill>
                        </a:rPr>
                        <a:t>Marittime</a:t>
                      </a:r>
                      <a:r>
                        <a:rPr lang="en-GB" sz="1000" dirty="0">
                          <a:effectLst/>
                          <a:uFill>
                            <a:solidFill>
                              <a:srgbClr val="000000"/>
                            </a:solidFill>
                          </a:uFill>
                        </a:rPr>
                        <a:t>/</a:t>
                      </a:r>
                      <a:r>
                        <a:rPr lang="en-GB" sz="1000" dirty="0" err="1">
                          <a:effectLst/>
                          <a:uFill>
                            <a:solidFill>
                              <a:srgbClr val="000000"/>
                            </a:solidFill>
                          </a:uFill>
                        </a:rPr>
                        <a:t>Mercantour</a:t>
                      </a:r>
                      <a:r>
                        <a:rPr lang="en-GB" sz="1000" dirty="0">
                          <a:effectLst/>
                          <a:uFill>
                            <a:solidFill>
                              <a:srgbClr val="000000"/>
                            </a:solidFill>
                          </a:uFill>
                        </a:rPr>
                        <a:t>, MAB Biosphere Reserve</a:t>
                      </a:r>
                      <a:endParaRPr lang="it-IT" sz="1050" dirty="0">
                        <a:solidFill>
                          <a:srgbClr val="000000"/>
                        </a:solidFill>
                        <a:effectLst/>
                        <a:uFill>
                          <a:solidFill>
                            <a:srgbClr val="000000"/>
                          </a:solidFill>
                        </a:uFill>
                        <a:latin typeface="Helvetica" panose="020B0604020202020204" pitchFamily="34" charset="0"/>
                        <a:ea typeface="Arial Unicode MS"/>
                        <a:cs typeface="Arial Unicode MS"/>
                      </a:endParaRPr>
                    </a:p>
                  </a:txBody>
                  <a:tcPr marL="23431" marR="23431" marT="23431" marB="23431"/>
                </a:tc>
                <a:tc>
                  <a:txBody>
                    <a:bodyPr/>
                    <a:lstStyle/>
                    <a:p>
                      <a:pPr algn="l">
                        <a:tabLst>
                          <a:tab pos="207645" algn="l"/>
                        </a:tabLst>
                      </a:pPr>
                      <a:r>
                        <a:rPr lang="en-GB" sz="1000">
                          <a:effectLst/>
                        </a:rPr>
                        <a:t>Existence of a shared action plan or programme identifying priorities and actions to be taken by/under the NPA</a:t>
                      </a:r>
                      <a:endParaRPr lang="it-IT" sz="1050">
                        <a:effectLst/>
                      </a:endParaRPr>
                    </a:p>
                    <a:p>
                      <a:pPr algn="l">
                        <a:tabLst>
                          <a:tab pos="207645" algn="l"/>
                        </a:tabLst>
                      </a:pPr>
                      <a:r>
                        <a:rPr lang="en-GB" sz="1000">
                          <a:effectLst/>
                        </a:rPr>
                        <a:t>The NPA applies to a geographically specific area</a:t>
                      </a:r>
                      <a:endParaRPr lang="it-IT" sz="1050">
                        <a:effectLst/>
                      </a:endParaRPr>
                    </a:p>
                    <a:p>
                      <a:pPr algn="l">
                        <a:tabLst>
                          <a:tab pos="207645" algn="l"/>
                        </a:tabLst>
                      </a:pPr>
                      <a:r>
                        <a:rPr lang="en-GB" sz="1000">
                          <a:effectLst/>
                        </a:rPr>
                        <a:t>The NPA has decision-making power in substitution of or on behalf of PAs </a:t>
                      </a:r>
                      <a:endParaRPr lang="it-IT" sz="1050">
                        <a:effectLst/>
                      </a:endParaRPr>
                    </a:p>
                    <a:p>
                      <a:pPr algn="l">
                        <a:spcAft>
                          <a:spcPts val="300"/>
                        </a:spcAft>
                        <a:tabLst>
                          <a:tab pos="207645" algn="l"/>
                        </a:tabLst>
                      </a:pPr>
                      <a:r>
                        <a:rPr lang="en-GB" sz="1000">
                          <a:effectLst/>
                          <a:uFill>
                            <a:solidFill>
                              <a:srgbClr val="000000"/>
                            </a:solidFill>
                          </a:uFill>
                        </a:rPr>
                        <a:t>Existence of a continuous coordination of PA activities </a:t>
                      </a:r>
                      <a:endParaRPr lang="it-IT" sz="1050">
                        <a:solidFill>
                          <a:srgbClr val="000000"/>
                        </a:solidFill>
                        <a:effectLst/>
                        <a:uFill>
                          <a:solidFill>
                            <a:srgbClr val="000000"/>
                          </a:solidFill>
                        </a:uFill>
                        <a:latin typeface="Helvetica" panose="020B0604020202020204" pitchFamily="34" charset="0"/>
                        <a:ea typeface="Arial Unicode MS"/>
                        <a:cs typeface="Arial Unicode MS"/>
                      </a:endParaRPr>
                    </a:p>
                  </a:txBody>
                  <a:tcPr marL="23431" marR="23431" marT="23431" marB="23431"/>
                </a:tc>
                <a:tc>
                  <a:txBody>
                    <a:bodyPr/>
                    <a:lstStyle/>
                    <a:p>
                      <a:pPr algn="l">
                        <a:lnSpc>
                          <a:spcPct val="150000"/>
                        </a:lnSpc>
                        <a:spcAft>
                          <a:spcPts val="300"/>
                        </a:spcAft>
                      </a:pPr>
                      <a:r>
                        <a:rPr lang="en-GB" sz="1000" dirty="0">
                          <a:effectLst/>
                          <a:uFill>
                            <a:solidFill>
                              <a:srgbClr val="000000"/>
                            </a:solidFill>
                          </a:uFill>
                        </a:rPr>
                        <a:t>The NPA is in a specific geographical, ecological, landscape area; this fosters the development of common strategies and projects for biodiversity management that are generally more effective than those that can be implemented by single PAs;  Possibility of making use of well-known tools for the management of specific areas (e.g. ECTC, MAB..); The NPA can involve local populations, since it stresses the importance of the identity of such a specific area; Facing common issues with a shared programme allows for a more efficient utilization of available resources;  The stable collaboration between PAs enhances their ability in proposing and/or taking part in projects and therefore the possibility of access to additional funds.</a:t>
                      </a:r>
                      <a:endParaRPr lang="it-IT" sz="1050" dirty="0">
                        <a:solidFill>
                          <a:srgbClr val="000000"/>
                        </a:solidFill>
                        <a:effectLst/>
                        <a:uFill>
                          <a:solidFill>
                            <a:srgbClr val="000000"/>
                          </a:solidFill>
                        </a:uFill>
                        <a:latin typeface="Helvetica" panose="020B0604020202020204" pitchFamily="34" charset="0"/>
                        <a:ea typeface="Arial Unicode MS"/>
                        <a:cs typeface="Arial Unicode MS"/>
                      </a:endParaRPr>
                    </a:p>
                  </a:txBody>
                  <a:tcPr marL="23431" marR="23431" marT="23431" marB="23431"/>
                </a:tc>
                <a:tc>
                  <a:txBody>
                    <a:bodyPr/>
                    <a:lstStyle/>
                    <a:p>
                      <a:r>
                        <a:rPr lang="en-GB" sz="1000">
                          <a:effectLst/>
                        </a:rPr>
                        <a:t>Strengthening the role of the NPA in developing wider territorial policies</a:t>
                      </a:r>
                      <a:endParaRPr lang="it-IT" sz="1050">
                        <a:effectLst/>
                      </a:endParaRPr>
                    </a:p>
                    <a:p>
                      <a:r>
                        <a:rPr lang="en-GB" sz="1000">
                          <a:effectLst/>
                        </a:rPr>
                        <a:t>Strengthening the NPA’s role as a model for other similar territories; </a:t>
                      </a:r>
                      <a:endParaRPr lang="it-IT" sz="1050">
                        <a:effectLst/>
                      </a:endParaRPr>
                    </a:p>
                    <a:p>
                      <a:pPr algn="l">
                        <a:lnSpc>
                          <a:spcPct val="150000"/>
                        </a:lnSpc>
                        <a:spcAft>
                          <a:spcPts val="300"/>
                        </a:spcAft>
                      </a:pPr>
                      <a:r>
                        <a:rPr lang="en-GB" sz="1000">
                          <a:effectLst/>
                          <a:uFill>
                            <a:solidFill>
                              <a:srgbClr val="000000"/>
                            </a:solidFill>
                          </a:uFill>
                        </a:rPr>
                        <a:t>Improving the ability to involve the private sector and stimulate innovation as a basis to foster SMEs’ activities</a:t>
                      </a:r>
                      <a:endParaRPr lang="it-IT" sz="1050">
                        <a:solidFill>
                          <a:srgbClr val="000000"/>
                        </a:solidFill>
                        <a:effectLst/>
                        <a:uFill>
                          <a:solidFill>
                            <a:srgbClr val="000000"/>
                          </a:solidFill>
                        </a:uFill>
                        <a:latin typeface="Helvetica" panose="020B0604020202020204" pitchFamily="34" charset="0"/>
                        <a:ea typeface="Arial Unicode MS"/>
                        <a:cs typeface="Arial Unicode MS"/>
                      </a:endParaRPr>
                    </a:p>
                  </a:txBody>
                  <a:tcPr marL="23431" marR="23431" marT="23431" marB="23431"/>
                </a:tc>
                <a:extLst>
                  <a:ext uri="{0D108BD9-81ED-4DB2-BD59-A6C34878D82A}">
                    <a16:rowId xmlns:a16="http://schemas.microsoft.com/office/drawing/2014/main" val="2334461586"/>
                  </a:ext>
                </a:extLst>
              </a:tr>
              <a:tr h="1554764">
                <a:tc>
                  <a:txBody>
                    <a:bodyPr/>
                    <a:lstStyle/>
                    <a:p>
                      <a:pPr algn="l">
                        <a:lnSpc>
                          <a:spcPct val="150000"/>
                        </a:lnSpc>
                        <a:spcAft>
                          <a:spcPts val="300"/>
                        </a:spcAft>
                      </a:pPr>
                      <a:r>
                        <a:rPr lang="en-GB" sz="1000" dirty="0">
                          <a:effectLst/>
                          <a:uFill>
                            <a:solidFill>
                              <a:srgbClr val="000000"/>
                            </a:solidFill>
                          </a:uFill>
                        </a:rPr>
                        <a:t>MODEL 4 - NPAs as platforms addressing different topics and aiming at exchanging experiences</a:t>
                      </a:r>
                      <a:endParaRPr lang="it-IT" sz="1050" dirty="0">
                        <a:effectLst/>
                        <a:uFill>
                          <a:solidFill>
                            <a:srgbClr val="000000"/>
                          </a:solidFill>
                        </a:uFill>
                      </a:endParaRPr>
                    </a:p>
                    <a:p>
                      <a:pPr algn="l">
                        <a:lnSpc>
                          <a:spcPct val="150000"/>
                        </a:lnSpc>
                        <a:spcAft>
                          <a:spcPts val="300"/>
                        </a:spcAft>
                      </a:pPr>
                      <a:r>
                        <a:rPr lang="en-GB" sz="1000" dirty="0">
                          <a:effectLst/>
                          <a:uFill>
                            <a:solidFill>
                              <a:srgbClr val="000000"/>
                            </a:solidFill>
                          </a:uFill>
                        </a:rPr>
                        <a:t> </a:t>
                      </a:r>
                      <a:endParaRPr lang="it-IT" sz="1050" dirty="0">
                        <a:effectLst/>
                        <a:uFill>
                          <a:solidFill>
                            <a:srgbClr val="000000"/>
                          </a:solidFill>
                        </a:uFill>
                      </a:endParaRPr>
                    </a:p>
                    <a:p>
                      <a:pPr algn="l">
                        <a:lnSpc>
                          <a:spcPct val="150000"/>
                        </a:lnSpc>
                        <a:spcAft>
                          <a:spcPts val="300"/>
                        </a:spcAft>
                      </a:pPr>
                      <a:r>
                        <a:rPr lang="en-GB" sz="1000" dirty="0">
                          <a:effectLst/>
                          <a:uFill>
                            <a:solidFill>
                              <a:srgbClr val="000000"/>
                            </a:solidFill>
                          </a:uFill>
                        </a:rPr>
                        <a:t>Example: </a:t>
                      </a:r>
                      <a:endParaRPr lang="it-IT" sz="1050" dirty="0">
                        <a:effectLst/>
                        <a:uFill>
                          <a:solidFill>
                            <a:srgbClr val="000000"/>
                          </a:solidFill>
                        </a:uFill>
                      </a:endParaRPr>
                    </a:p>
                    <a:p>
                      <a:pPr>
                        <a:spcAft>
                          <a:spcPts val="300"/>
                        </a:spcAft>
                      </a:pPr>
                      <a:r>
                        <a:rPr lang="en-GB" sz="1000" dirty="0">
                          <a:effectLst/>
                          <a:uFill>
                            <a:solidFill>
                              <a:srgbClr val="00000A"/>
                            </a:solidFill>
                          </a:uFill>
                        </a:rPr>
                        <a:t>EUROPARK, </a:t>
                      </a:r>
                      <a:r>
                        <a:rPr lang="en-GB" sz="1000" dirty="0" err="1">
                          <a:effectLst/>
                          <a:uFill>
                            <a:solidFill>
                              <a:srgbClr val="00000A"/>
                            </a:solidFill>
                          </a:uFill>
                        </a:rPr>
                        <a:t>MedPAN</a:t>
                      </a:r>
                      <a:r>
                        <a:rPr lang="en-GB" sz="1000" dirty="0">
                          <a:effectLst/>
                          <a:uFill>
                            <a:solidFill>
                              <a:srgbClr val="00000A"/>
                            </a:solidFill>
                          </a:uFill>
                        </a:rPr>
                        <a:t>, European Geoparks Network</a:t>
                      </a:r>
                      <a:endParaRPr lang="it-IT" sz="1050" dirty="0">
                        <a:solidFill>
                          <a:srgbClr val="000000"/>
                        </a:solidFill>
                        <a:effectLst/>
                        <a:uFill>
                          <a:solidFill>
                            <a:srgbClr val="00000A"/>
                          </a:solidFill>
                        </a:uFill>
                        <a:latin typeface="Helvetica" panose="020B0604020202020204" pitchFamily="34" charset="0"/>
                        <a:ea typeface="Arial Unicode MS"/>
                        <a:cs typeface="Arial Unicode MS"/>
                      </a:endParaRPr>
                    </a:p>
                  </a:txBody>
                  <a:tcPr marL="23431" marR="23431" marT="23431" marB="23431"/>
                </a:tc>
                <a:tc>
                  <a:txBody>
                    <a:bodyPr/>
                    <a:lstStyle/>
                    <a:p>
                      <a:pPr algn="l">
                        <a:spcAft>
                          <a:spcPts val="0"/>
                        </a:spcAft>
                        <a:tabLst>
                          <a:tab pos="207645" algn="l"/>
                        </a:tabLst>
                      </a:pPr>
                      <a:r>
                        <a:rPr lang="en-GB" sz="1000">
                          <a:effectLst/>
                          <a:uFill>
                            <a:solidFill>
                              <a:srgbClr val="000000"/>
                            </a:solidFill>
                          </a:uFill>
                        </a:rPr>
                        <a:t>The NPA involves PAs and other territorial authorities and stakeholders </a:t>
                      </a:r>
                      <a:endParaRPr lang="it-IT" sz="1050">
                        <a:effectLst/>
                        <a:uFill>
                          <a:solidFill>
                            <a:srgbClr val="000000"/>
                          </a:solidFill>
                        </a:uFill>
                      </a:endParaRPr>
                    </a:p>
                    <a:p>
                      <a:pP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798820" algn="l"/>
                          <a:tab pos="5798820" algn="l"/>
                          <a:tab pos="5798820" algn="l"/>
                          <a:tab pos="5798820" algn="l"/>
                          <a:tab pos="5798820" algn="l"/>
                          <a:tab pos="5798820" algn="l"/>
                          <a:tab pos="5798820" algn="l"/>
                          <a:tab pos="5798820" algn="l"/>
                          <a:tab pos="5798820" algn="l"/>
                          <a:tab pos="5798820" algn="l"/>
                          <a:tab pos="5798820" algn="l"/>
                          <a:tab pos="5798820" algn="l"/>
                          <a:tab pos="5798820" algn="l"/>
                          <a:tab pos="5798820" algn="l"/>
                          <a:tab pos="5798820" algn="l"/>
                          <a:tab pos="5798820" algn="l"/>
                          <a:tab pos="5798820" algn="l"/>
                          <a:tab pos="5798820" algn="l"/>
                          <a:tab pos="5798820" algn="l"/>
                          <a:tab pos="5798820" algn="l"/>
                        </a:tabLst>
                      </a:pPr>
                      <a:r>
                        <a:rPr lang="en-GB" sz="1000">
                          <a:effectLst/>
                          <a:uFill>
                            <a:solidFill>
                              <a:srgbClr val="000000"/>
                            </a:solidFill>
                          </a:uFill>
                        </a:rPr>
                        <a:t>The NPA focuses on shared topics </a:t>
                      </a:r>
                      <a:endParaRPr lang="it-IT" sz="1050">
                        <a:effectLst/>
                        <a:uFill>
                          <a:solidFill>
                            <a:srgbClr val="000000"/>
                          </a:solidFill>
                        </a:uFill>
                      </a:endParaRPr>
                    </a:p>
                    <a:p>
                      <a:pPr algn="l">
                        <a:tabLst>
                          <a:tab pos="207645" algn="l"/>
                        </a:tabLst>
                      </a:pPr>
                      <a:r>
                        <a:rPr lang="en-GB" sz="1000">
                          <a:effectLst/>
                        </a:rPr>
                        <a:t>The NPA might apply to a geographically specific area</a:t>
                      </a:r>
                      <a:endParaRPr lang="it-IT" sz="1050">
                        <a:effectLst/>
                      </a:endParaRPr>
                    </a:p>
                    <a:p>
                      <a:pPr algn="l">
                        <a:spcAft>
                          <a:spcPts val="300"/>
                        </a:spcAft>
                        <a:tabLst>
                          <a:tab pos="207645" algn="l"/>
                        </a:tabLst>
                      </a:pPr>
                      <a:r>
                        <a:rPr lang="en-GB" sz="1000">
                          <a:effectLst/>
                          <a:uFill>
                            <a:solidFill>
                              <a:srgbClr val="000000"/>
                            </a:solidFill>
                          </a:uFill>
                        </a:rPr>
                        <a:t>The NPA might have some internal funds (membership fees, if applicable)</a:t>
                      </a:r>
                      <a:endParaRPr lang="it-IT" sz="1050">
                        <a:solidFill>
                          <a:srgbClr val="000000"/>
                        </a:solidFill>
                        <a:effectLst/>
                        <a:uFill>
                          <a:solidFill>
                            <a:srgbClr val="000000"/>
                          </a:solidFill>
                        </a:uFill>
                        <a:latin typeface="Helvetica" panose="020B0604020202020204" pitchFamily="34" charset="0"/>
                        <a:ea typeface="Arial Unicode MS"/>
                        <a:cs typeface="Arial Unicode MS"/>
                      </a:endParaRPr>
                    </a:p>
                  </a:txBody>
                  <a:tcPr marL="23431" marR="23431" marT="23431" marB="23431"/>
                </a:tc>
                <a:tc>
                  <a:txBody>
                    <a:bodyPr/>
                    <a:lstStyle/>
                    <a:p>
                      <a:pPr algn="l">
                        <a:lnSpc>
                          <a:spcPct val="150000"/>
                        </a:lnSpc>
                        <a:spcAft>
                          <a:spcPts val="0"/>
                        </a:spcAft>
                      </a:pPr>
                      <a:r>
                        <a:rPr lang="en-GB" sz="1000" dirty="0">
                          <a:effectLst/>
                          <a:uFill>
                            <a:solidFill>
                              <a:srgbClr val="00000A"/>
                            </a:solidFill>
                          </a:uFill>
                        </a:rPr>
                        <a:t>The NPA facilitates the exchange of experiences and information between PAs, and knowledge on management aspects. The NPA can improve knowledge and raise awareness of a given territory or theme;  It involves heterogeneous bodies such as stakeholders, experts, managing bodies of the PAs, institutional bodies, NGOs;  It identifies and disseminates common guidelines and tools that can be applied by each PA to their own contexts (e.g. the European Chart of Sustainable Tourism - ECST set up by EUROPARC).</a:t>
                      </a:r>
                      <a:endParaRPr lang="it-IT" sz="1050" dirty="0">
                        <a:solidFill>
                          <a:srgbClr val="000000"/>
                        </a:solidFill>
                        <a:effectLst/>
                        <a:uFill>
                          <a:solidFill>
                            <a:srgbClr val="00000A"/>
                          </a:solidFill>
                        </a:uFill>
                        <a:latin typeface="Helvetica" panose="020B0604020202020204" pitchFamily="34" charset="0"/>
                        <a:ea typeface="Arial Unicode MS"/>
                        <a:cs typeface="Arial Unicode MS"/>
                      </a:endParaRPr>
                    </a:p>
                  </a:txBody>
                  <a:tcPr marL="23431" marR="23431" marT="23431" marB="23431"/>
                </a:tc>
                <a:tc>
                  <a:txBody>
                    <a:bodyPr/>
                    <a:lstStyle/>
                    <a:p>
                      <a:pPr algn="l">
                        <a:lnSpc>
                          <a:spcPct val="150000"/>
                        </a:lnSpc>
                        <a:spcAft>
                          <a:spcPts val="300"/>
                        </a:spcAft>
                      </a:pPr>
                      <a:r>
                        <a:rPr lang="en-GB" sz="1000" dirty="0">
                          <a:effectLst/>
                          <a:uFill>
                            <a:solidFill>
                              <a:srgbClr val="000000"/>
                            </a:solidFill>
                          </a:uFill>
                        </a:rPr>
                        <a:t>Enhancing the participation of PA management bodies and other bodies (institutional, private, stakeholders, experts) since part of the added value of this NPA is the heterogeneity of the actors involved; Increasing the ability to disseminate the experiences already developed and the results achieved by some PAs within the NPA; Tackling a greater number of issues addressed by the NPA by taking into account both the priorities emerging from the international policies and the specific needs of the individual PAs</a:t>
                      </a:r>
                      <a:endParaRPr lang="it-IT" sz="1050" dirty="0">
                        <a:solidFill>
                          <a:srgbClr val="000000"/>
                        </a:solidFill>
                        <a:effectLst/>
                        <a:uFill>
                          <a:solidFill>
                            <a:srgbClr val="000000"/>
                          </a:solidFill>
                        </a:uFill>
                        <a:latin typeface="Helvetica" panose="020B0604020202020204" pitchFamily="34" charset="0"/>
                        <a:ea typeface="Arial Unicode MS"/>
                        <a:cs typeface="Arial Unicode MS"/>
                      </a:endParaRPr>
                    </a:p>
                  </a:txBody>
                  <a:tcPr marL="23431" marR="23431" marT="23431" marB="23431"/>
                </a:tc>
                <a:extLst>
                  <a:ext uri="{0D108BD9-81ED-4DB2-BD59-A6C34878D82A}">
                    <a16:rowId xmlns:a16="http://schemas.microsoft.com/office/drawing/2014/main" val="1826817427"/>
                  </a:ext>
                </a:extLst>
              </a:tr>
            </a:tbl>
          </a:graphicData>
        </a:graphic>
      </p:graphicFrame>
    </p:spTree>
    <p:extLst>
      <p:ext uri="{BB962C8B-B14F-4D97-AF65-F5344CB8AC3E}">
        <p14:creationId xmlns:p14="http://schemas.microsoft.com/office/powerpoint/2010/main" val="2455119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FBF2D1B-FEB9-4A3A-BD69-77D4EB157438}"/>
              </a:ext>
            </a:extLst>
          </p:cNvPr>
          <p:cNvSpPr>
            <a:spLocks noGrp="1"/>
          </p:cNvSpPr>
          <p:nvPr>
            <p:ph type="ctrTitle"/>
          </p:nvPr>
        </p:nvSpPr>
        <p:spPr>
          <a:xfrm>
            <a:off x="2129487" y="2057866"/>
            <a:ext cx="3812526" cy="4071158"/>
          </a:xfrm>
        </p:spPr>
        <p:txBody>
          <a:bodyPr/>
          <a:lstStyle/>
          <a:p>
            <a:pPr algn="ctr"/>
            <a:r>
              <a:rPr lang="en-US" sz="3200" dirty="0"/>
              <a:t>NPAs contribution to developing and implementing sustainable territorial development strategies</a:t>
            </a:r>
            <a:endParaRPr lang="da-DK" dirty="0"/>
          </a:p>
        </p:txBody>
      </p:sp>
      <p:sp>
        <p:nvSpPr>
          <p:cNvPr id="4" name="Pladsholder til dato 3">
            <a:extLst>
              <a:ext uri="{FF2B5EF4-FFF2-40B4-BE49-F238E27FC236}">
                <a16:creationId xmlns:a16="http://schemas.microsoft.com/office/drawing/2014/main" id="{EF29F345-B9FB-4656-92D7-9F9B97C68C1C}"/>
              </a:ext>
            </a:extLst>
          </p:cNvPr>
          <p:cNvSpPr>
            <a:spLocks noGrp="1"/>
          </p:cNvSpPr>
          <p:nvPr>
            <p:ph type="dt" sz="half" idx="10"/>
          </p:nvPr>
        </p:nvSpPr>
        <p:spPr/>
        <p:txBody>
          <a:bodyPr/>
          <a:lstStyle/>
          <a:p>
            <a:r>
              <a:rPr lang="en-US" dirty="0"/>
              <a:t>3175/2018</a:t>
            </a:r>
            <a:endParaRPr lang="da-DK" dirty="0"/>
          </a:p>
        </p:txBody>
      </p:sp>
      <p:sp>
        <p:nvSpPr>
          <p:cNvPr id="5" name="Pladsholder til sidefod 4">
            <a:extLst>
              <a:ext uri="{FF2B5EF4-FFF2-40B4-BE49-F238E27FC236}">
                <a16:creationId xmlns:a16="http://schemas.microsoft.com/office/drawing/2014/main" id="{0A5C2FC9-CA0B-4F0E-B399-B6F3789B6A91}"/>
              </a:ext>
            </a:extLst>
          </p:cNvPr>
          <p:cNvSpPr>
            <a:spLocks noGrp="1"/>
          </p:cNvSpPr>
          <p:nvPr>
            <p:ph type="ftr" sz="quarter" idx="11"/>
          </p:nvPr>
        </p:nvSpPr>
        <p:spPr/>
        <p:txBody>
          <a:bodyPr/>
          <a:lstStyle/>
          <a:p>
            <a:r>
              <a:rPr lang="da-DK" dirty="0"/>
              <a:t>PowerPoint template 4:3</a:t>
            </a:r>
          </a:p>
        </p:txBody>
      </p:sp>
      <p:sp>
        <p:nvSpPr>
          <p:cNvPr id="6" name="Pladsholder til slidenummer 5">
            <a:extLst>
              <a:ext uri="{FF2B5EF4-FFF2-40B4-BE49-F238E27FC236}">
                <a16:creationId xmlns:a16="http://schemas.microsoft.com/office/drawing/2014/main" id="{52EAC309-A9F5-424F-8CA2-4CFF07408B80}"/>
              </a:ext>
            </a:extLst>
          </p:cNvPr>
          <p:cNvSpPr>
            <a:spLocks noGrp="1"/>
          </p:cNvSpPr>
          <p:nvPr>
            <p:ph type="sldNum" sz="quarter" idx="12"/>
          </p:nvPr>
        </p:nvSpPr>
        <p:spPr/>
        <p:txBody>
          <a:bodyPr/>
          <a:lstStyle/>
          <a:p>
            <a:fld id="{865B7C27-3FE4-4A2D-B806-6F5728E302F6}" type="slidenum">
              <a:rPr lang="da-DK" smtClean="0"/>
              <a:pPr/>
              <a:t>11</a:t>
            </a:fld>
            <a:endParaRPr lang="da-DK"/>
          </a:p>
        </p:txBody>
      </p:sp>
      <p:sp>
        <p:nvSpPr>
          <p:cNvPr id="16" name="Rettangolo 15"/>
          <p:cNvSpPr/>
          <p:nvPr/>
        </p:nvSpPr>
        <p:spPr>
          <a:xfrm>
            <a:off x="5474834" y="5325376"/>
            <a:ext cx="4995203" cy="923330"/>
          </a:xfrm>
          <a:prstGeom prst="rect">
            <a:avLst/>
          </a:prstGeom>
        </p:spPr>
        <p:txBody>
          <a:bodyPr wrap="square">
            <a:spAutoFit/>
          </a:bodyPr>
          <a:lstStyle/>
          <a:p>
            <a:br>
              <a:rPr lang="en-US" dirty="0"/>
            </a:br>
            <a:br>
              <a:rPr lang="en-US" dirty="0"/>
            </a:br>
            <a:endParaRPr lang="it-IT" dirty="0"/>
          </a:p>
        </p:txBody>
      </p:sp>
      <p:pic>
        <p:nvPicPr>
          <p:cNvPr id="10" name="Segnaposto immagine 9"/>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39" b="139"/>
          <a:stretch>
            <a:fillRect/>
          </a:stretch>
        </p:blipFill>
        <p:spPr>
          <a:xfrm>
            <a:off x="6249988" y="0"/>
            <a:ext cx="5942012" cy="6858000"/>
          </a:xfrm>
        </p:spPr>
      </p:pic>
      <p:sp>
        <p:nvSpPr>
          <p:cNvPr id="8" name="Pladsholder til tekst 6">
            <a:extLst>
              <a:ext uri="{FF2B5EF4-FFF2-40B4-BE49-F238E27FC236}">
                <a16:creationId xmlns:a16="http://schemas.microsoft.com/office/drawing/2014/main" id="{257D5E6F-D671-4740-8C18-965346C025BA}"/>
              </a:ext>
            </a:extLst>
          </p:cNvPr>
          <p:cNvSpPr>
            <a:spLocks noGrp="1"/>
          </p:cNvSpPr>
          <p:nvPr>
            <p:ph type="body" sz="quarter" idx="13"/>
          </p:nvPr>
        </p:nvSpPr>
        <p:spPr>
          <a:xfrm>
            <a:off x="1080000" y="617866"/>
            <a:ext cx="1440000" cy="1440000"/>
          </a:xfrm>
        </p:spPr>
        <p:txBody>
          <a:bodyPr/>
          <a:lstStyle/>
          <a:p>
            <a:r>
              <a:rPr lang="da-DK" dirty="0"/>
              <a:t>2</a:t>
            </a:r>
          </a:p>
        </p:txBody>
      </p:sp>
    </p:spTree>
    <p:extLst>
      <p:ext uri="{BB962C8B-B14F-4D97-AF65-F5344CB8AC3E}">
        <p14:creationId xmlns:p14="http://schemas.microsoft.com/office/powerpoint/2010/main" val="2487368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42A6A509-916C-46F1-A270-C679CFD39926}"/>
              </a:ext>
            </a:extLst>
          </p:cNvPr>
          <p:cNvSpPr>
            <a:spLocks noGrp="1"/>
          </p:cNvSpPr>
          <p:nvPr>
            <p:ph type="ftr" sz="quarter" idx="10"/>
          </p:nvPr>
        </p:nvSpPr>
        <p:spPr/>
        <p:txBody>
          <a:bodyPr/>
          <a:lstStyle/>
          <a:p>
            <a:r>
              <a:rPr lang="da-DK"/>
              <a:t>PowerPoint template 16:9</a:t>
            </a:r>
            <a:endParaRPr lang="da-DK" dirty="0"/>
          </a:p>
        </p:txBody>
      </p:sp>
      <p:sp>
        <p:nvSpPr>
          <p:cNvPr id="4" name="Segnaposto numero diapositiva 3">
            <a:extLst>
              <a:ext uri="{FF2B5EF4-FFF2-40B4-BE49-F238E27FC236}">
                <a16:creationId xmlns:a16="http://schemas.microsoft.com/office/drawing/2014/main" id="{C564C897-A9D0-4025-A3A1-F2CC62218B5A}"/>
              </a:ext>
            </a:extLst>
          </p:cNvPr>
          <p:cNvSpPr>
            <a:spLocks noGrp="1"/>
          </p:cNvSpPr>
          <p:nvPr>
            <p:ph type="sldNum" sz="quarter" idx="11"/>
          </p:nvPr>
        </p:nvSpPr>
        <p:spPr/>
        <p:txBody>
          <a:bodyPr/>
          <a:lstStyle/>
          <a:p>
            <a:fld id="{865B7C27-3FE4-4A2D-B806-6F5728E302F6}" type="slidenum">
              <a:rPr lang="da-DK" smtClean="0"/>
              <a:pPr/>
              <a:t>12</a:t>
            </a:fld>
            <a:endParaRPr lang="da-DK" dirty="0"/>
          </a:p>
        </p:txBody>
      </p:sp>
      <p:sp>
        <p:nvSpPr>
          <p:cNvPr id="5" name="Segnaposto data 4">
            <a:extLst>
              <a:ext uri="{FF2B5EF4-FFF2-40B4-BE49-F238E27FC236}">
                <a16:creationId xmlns:a16="http://schemas.microsoft.com/office/drawing/2014/main" id="{DEC9D6F7-7FB9-4753-8982-8B77D82416B6}"/>
              </a:ext>
            </a:extLst>
          </p:cNvPr>
          <p:cNvSpPr>
            <a:spLocks noGrp="1"/>
          </p:cNvSpPr>
          <p:nvPr>
            <p:ph type="dt" sz="half" idx="12"/>
          </p:nvPr>
        </p:nvSpPr>
        <p:spPr/>
        <p:txBody>
          <a:bodyPr/>
          <a:lstStyle/>
          <a:p>
            <a:fld id="{27E12643-2F99-413E-B7E3-778448665D38}" type="datetime1">
              <a:rPr lang="en-US" smtClean="0"/>
              <a:pPr/>
              <a:t>9/5/2018</a:t>
            </a:fld>
            <a:endParaRPr lang="da-DK" dirty="0"/>
          </a:p>
        </p:txBody>
      </p:sp>
      <p:sp>
        <p:nvSpPr>
          <p:cNvPr id="8" name="Rettangolo 7">
            <a:extLst>
              <a:ext uri="{FF2B5EF4-FFF2-40B4-BE49-F238E27FC236}">
                <a16:creationId xmlns:a16="http://schemas.microsoft.com/office/drawing/2014/main" id="{71845F79-3506-4C55-9689-39399669D03F}"/>
              </a:ext>
            </a:extLst>
          </p:cNvPr>
          <p:cNvSpPr/>
          <p:nvPr/>
        </p:nvSpPr>
        <p:spPr>
          <a:xfrm>
            <a:off x="1193721" y="611727"/>
            <a:ext cx="9247731" cy="5868273"/>
          </a:xfrm>
          <a:prstGeom prst="rect">
            <a:avLst/>
          </a:prstGeom>
        </p:spPr>
        <p:txBody>
          <a:bodyPr wrap="square">
            <a:spAutoFit/>
          </a:bodyPr>
          <a:lstStyle/>
          <a:p>
            <a:pPr marL="285750" indent="-285750">
              <a:spcAft>
                <a:spcPts val="1000"/>
              </a:spcAft>
              <a:buClr>
                <a:schemeClr val="accent2"/>
              </a:buClr>
              <a:buSzPct val="100000"/>
              <a:buFont typeface="Arial" panose="020B0604020202020204" pitchFamily="34" charset="0"/>
              <a:buChar char="•"/>
            </a:pPr>
            <a:r>
              <a:rPr lang="en-GB" dirty="0">
                <a:solidFill>
                  <a:srgbClr val="002060"/>
                </a:solidFill>
              </a:rPr>
              <a:t>NPAs are the backbone of the European Green Infrastructure (GI) strategy</a:t>
            </a:r>
          </a:p>
          <a:p>
            <a:pPr marL="285750" indent="-285750">
              <a:spcAft>
                <a:spcPts val="1000"/>
              </a:spcAft>
              <a:buClr>
                <a:schemeClr val="accent2"/>
              </a:buClr>
              <a:buSzPct val="100000"/>
              <a:buFont typeface="Arial" panose="020B0604020202020204" pitchFamily="34" charset="0"/>
              <a:buChar char="•"/>
            </a:pPr>
            <a:r>
              <a:rPr lang="en-GB" dirty="0">
                <a:solidFill>
                  <a:srgbClr val="002060"/>
                </a:solidFill>
              </a:rPr>
              <a:t>NPAs are able to help bio-diversity conservation across Europe as they respect the specific characteristics of each area and its local identity within the post-2010 biodiversity policy.</a:t>
            </a:r>
          </a:p>
          <a:p>
            <a:pPr marL="285750" indent="-285750">
              <a:spcAft>
                <a:spcPts val="1000"/>
              </a:spcAft>
              <a:buClr>
                <a:schemeClr val="accent2"/>
              </a:buClr>
              <a:buSzPct val="100000"/>
              <a:buFont typeface="Arial" panose="020B0604020202020204" pitchFamily="34" charset="0"/>
              <a:buChar char="•"/>
            </a:pPr>
            <a:r>
              <a:rPr lang="en-GB" dirty="0">
                <a:solidFill>
                  <a:srgbClr val="002060"/>
                </a:solidFill>
              </a:rPr>
              <a:t>NPAs allow to adopt shared mitigation measures and policies to facilitate, in particular, the climate change adaptation, through management and sector development strategies, generally integrated within planning instruments (according to national/regional legislation)</a:t>
            </a:r>
          </a:p>
          <a:p>
            <a:r>
              <a:rPr lang="en-GB" i="1" dirty="0">
                <a:solidFill>
                  <a:srgbClr val="002060"/>
                </a:solidFill>
              </a:rPr>
              <a:t>In defining and implementing territorial development strategies, NPAs assigned and potential role depends on the territorial and policy context (i.e. countries with a planning system that integrates biodiversity concerns in all instruments; countries that adopt different planning tools for environmental and development plans; ….).</a:t>
            </a:r>
          </a:p>
          <a:p>
            <a:r>
              <a:rPr lang="en-GB" dirty="0">
                <a:solidFill>
                  <a:srgbClr val="002060"/>
                </a:solidFill>
              </a:rPr>
              <a:t>In relation with NPAs:</a:t>
            </a:r>
          </a:p>
          <a:p>
            <a:pPr marL="285750" indent="-285750">
              <a:spcAft>
                <a:spcPts val="1000"/>
              </a:spcAft>
              <a:buClr>
                <a:schemeClr val="accent2"/>
              </a:buClr>
              <a:buSzPct val="100000"/>
              <a:buFont typeface="Arial" panose="020B0604020202020204" pitchFamily="34" charset="0"/>
              <a:buChar char="•"/>
            </a:pPr>
            <a:r>
              <a:rPr lang="en-GB" dirty="0">
                <a:solidFill>
                  <a:srgbClr val="002060"/>
                </a:solidFill>
              </a:rPr>
              <a:t>spatial planning focuses on the connectivity and accessibility of the natural and cultural components</a:t>
            </a:r>
            <a:r>
              <a:rPr lang="it-IT" dirty="0">
                <a:solidFill>
                  <a:srgbClr val="002060"/>
                </a:solidFill>
              </a:rPr>
              <a:t>: </a:t>
            </a:r>
            <a:r>
              <a:rPr lang="en-GB" dirty="0">
                <a:solidFill>
                  <a:srgbClr val="002060"/>
                </a:solidFill>
              </a:rPr>
              <a:t>mainly to ensure conservation, environmental protection, landscape development and facilitate the transition towards sustainability</a:t>
            </a:r>
            <a:endParaRPr lang="it-IT" dirty="0">
              <a:solidFill>
                <a:srgbClr val="002060"/>
              </a:solidFill>
            </a:endParaRPr>
          </a:p>
          <a:p>
            <a:pPr marL="285750" indent="-285750">
              <a:spcAft>
                <a:spcPts val="1000"/>
              </a:spcAft>
              <a:buClr>
                <a:schemeClr val="accent2"/>
              </a:buClr>
              <a:buSzPct val="100000"/>
              <a:buFont typeface="Arial" panose="020B0604020202020204" pitchFamily="34" charset="0"/>
              <a:buChar char="•"/>
            </a:pPr>
            <a:r>
              <a:rPr lang="en-GB" dirty="0">
                <a:solidFill>
                  <a:srgbClr val="002060"/>
                </a:solidFill>
              </a:rPr>
              <a:t>spatial planning </a:t>
            </a:r>
            <a:r>
              <a:rPr lang="it-IT" dirty="0" err="1">
                <a:solidFill>
                  <a:srgbClr val="002060"/>
                </a:solidFill>
              </a:rPr>
              <a:t>concentrates</a:t>
            </a:r>
            <a:r>
              <a:rPr lang="it-IT" dirty="0">
                <a:solidFill>
                  <a:srgbClr val="002060"/>
                </a:solidFill>
              </a:rPr>
              <a:t> on the </a:t>
            </a:r>
            <a:r>
              <a:rPr lang="it-IT" dirty="0" err="1">
                <a:solidFill>
                  <a:srgbClr val="002060"/>
                </a:solidFill>
              </a:rPr>
              <a:t>socio-economic</a:t>
            </a:r>
            <a:r>
              <a:rPr lang="it-IT" dirty="0">
                <a:solidFill>
                  <a:srgbClr val="002060"/>
                </a:solidFill>
              </a:rPr>
              <a:t> </a:t>
            </a:r>
            <a:r>
              <a:rPr lang="it-IT" dirty="0" err="1">
                <a:solidFill>
                  <a:srgbClr val="002060"/>
                </a:solidFill>
              </a:rPr>
              <a:t>interaction</a:t>
            </a:r>
            <a:r>
              <a:rPr lang="it-IT" dirty="0">
                <a:solidFill>
                  <a:srgbClr val="002060"/>
                </a:solidFill>
              </a:rPr>
              <a:t> </a:t>
            </a:r>
            <a:r>
              <a:rPr lang="it-IT" dirty="0" err="1">
                <a:solidFill>
                  <a:srgbClr val="002060"/>
                </a:solidFill>
              </a:rPr>
              <a:t>between</a:t>
            </a:r>
            <a:r>
              <a:rPr lang="it-IT" dirty="0">
                <a:solidFill>
                  <a:srgbClr val="002060"/>
                </a:solidFill>
              </a:rPr>
              <a:t> </a:t>
            </a:r>
            <a:r>
              <a:rPr lang="it-IT" dirty="0" err="1">
                <a:solidFill>
                  <a:srgbClr val="002060"/>
                </a:solidFill>
              </a:rPr>
              <a:t>established</a:t>
            </a:r>
            <a:r>
              <a:rPr lang="it-IT" dirty="0">
                <a:solidFill>
                  <a:srgbClr val="002060"/>
                </a:solidFill>
              </a:rPr>
              <a:t> </a:t>
            </a:r>
            <a:r>
              <a:rPr lang="it-IT" dirty="0" err="1">
                <a:solidFill>
                  <a:srgbClr val="002060"/>
                </a:solidFill>
              </a:rPr>
              <a:t>PAs</a:t>
            </a:r>
            <a:r>
              <a:rPr lang="it-IT" dirty="0">
                <a:solidFill>
                  <a:srgbClr val="002060"/>
                </a:solidFill>
              </a:rPr>
              <a:t> and the </a:t>
            </a:r>
            <a:r>
              <a:rPr lang="it-IT" dirty="0" err="1">
                <a:solidFill>
                  <a:srgbClr val="002060"/>
                </a:solidFill>
              </a:rPr>
              <a:t>territorial</a:t>
            </a:r>
            <a:r>
              <a:rPr lang="it-IT" dirty="0">
                <a:solidFill>
                  <a:srgbClr val="002060"/>
                </a:solidFill>
              </a:rPr>
              <a:t> </a:t>
            </a:r>
            <a:r>
              <a:rPr lang="it-IT" dirty="0" err="1">
                <a:solidFill>
                  <a:srgbClr val="002060"/>
                </a:solidFill>
              </a:rPr>
              <a:t>contexts</a:t>
            </a:r>
            <a:r>
              <a:rPr lang="it-IT" dirty="0">
                <a:solidFill>
                  <a:srgbClr val="002060"/>
                </a:solidFill>
              </a:rPr>
              <a:t>: </a:t>
            </a:r>
            <a:r>
              <a:rPr lang="en-GB" dirty="0">
                <a:solidFill>
                  <a:srgbClr val="002060"/>
                </a:solidFill>
              </a:rPr>
              <a:t>help to maintain the identity values of protected areas, often linked to resident communities</a:t>
            </a:r>
            <a:endParaRPr lang="it-IT" dirty="0">
              <a:solidFill>
                <a:srgbClr val="002060"/>
              </a:solidFill>
            </a:endParaRPr>
          </a:p>
        </p:txBody>
      </p:sp>
    </p:spTree>
    <p:extLst>
      <p:ext uri="{BB962C8B-B14F-4D97-AF65-F5344CB8AC3E}">
        <p14:creationId xmlns:p14="http://schemas.microsoft.com/office/powerpoint/2010/main" val="3878293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CBA73649-F4B5-48FC-B514-EAA83C8C38DA}"/>
              </a:ext>
            </a:extLst>
          </p:cNvPr>
          <p:cNvSpPr>
            <a:spLocks noGrp="1"/>
          </p:cNvSpPr>
          <p:nvPr>
            <p:ph type="ftr" sz="quarter" idx="10"/>
          </p:nvPr>
        </p:nvSpPr>
        <p:spPr/>
        <p:txBody>
          <a:bodyPr/>
          <a:lstStyle/>
          <a:p>
            <a:r>
              <a:rPr lang="da-DK"/>
              <a:t>PowerPoint template 16:9</a:t>
            </a:r>
            <a:endParaRPr lang="da-DK" dirty="0"/>
          </a:p>
        </p:txBody>
      </p:sp>
      <p:sp>
        <p:nvSpPr>
          <p:cNvPr id="4" name="Segnaposto numero diapositiva 3">
            <a:extLst>
              <a:ext uri="{FF2B5EF4-FFF2-40B4-BE49-F238E27FC236}">
                <a16:creationId xmlns:a16="http://schemas.microsoft.com/office/drawing/2014/main" id="{A49CBA91-BAD4-410E-879E-EEE248F9EF99}"/>
              </a:ext>
            </a:extLst>
          </p:cNvPr>
          <p:cNvSpPr>
            <a:spLocks noGrp="1"/>
          </p:cNvSpPr>
          <p:nvPr>
            <p:ph type="sldNum" sz="quarter" idx="11"/>
          </p:nvPr>
        </p:nvSpPr>
        <p:spPr/>
        <p:txBody>
          <a:bodyPr/>
          <a:lstStyle/>
          <a:p>
            <a:fld id="{865B7C27-3FE4-4A2D-B806-6F5728E302F6}" type="slidenum">
              <a:rPr lang="da-DK" smtClean="0"/>
              <a:pPr/>
              <a:t>13</a:t>
            </a:fld>
            <a:endParaRPr lang="da-DK" dirty="0"/>
          </a:p>
        </p:txBody>
      </p:sp>
      <p:sp>
        <p:nvSpPr>
          <p:cNvPr id="5" name="Segnaposto data 4">
            <a:extLst>
              <a:ext uri="{FF2B5EF4-FFF2-40B4-BE49-F238E27FC236}">
                <a16:creationId xmlns:a16="http://schemas.microsoft.com/office/drawing/2014/main" id="{5DCC24B3-B97B-4BE9-BCD5-BC76EE0808E3}"/>
              </a:ext>
            </a:extLst>
          </p:cNvPr>
          <p:cNvSpPr>
            <a:spLocks noGrp="1"/>
          </p:cNvSpPr>
          <p:nvPr>
            <p:ph type="dt" sz="half" idx="12"/>
          </p:nvPr>
        </p:nvSpPr>
        <p:spPr/>
        <p:txBody>
          <a:bodyPr/>
          <a:lstStyle/>
          <a:p>
            <a:fld id="{27E12643-2F99-413E-B7E3-778448665D38}" type="datetime1">
              <a:rPr lang="en-US" smtClean="0"/>
              <a:pPr/>
              <a:t>9/5/2018</a:t>
            </a:fld>
            <a:endParaRPr lang="da-DK" dirty="0"/>
          </a:p>
        </p:txBody>
      </p:sp>
      <p:sp>
        <p:nvSpPr>
          <p:cNvPr id="8" name="Segnaposto testo 1">
            <a:extLst>
              <a:ext uri="{FF2B5EF4-FFF2-40B4-BE49-F238E27FC236}">
                <a16:creationId xmlns:a16="http://schemas.microsoft.com/office/drawing/2014/main" id="{8BAF1718-D3AE-4EEF-B2D6-E16A7626A17D}"/>
              </a:ext>
            </a:extLst>
          </p:cNvPr>
          <p:cNvSpPr txBox="1">
            <a:spLocks/>
          </p:cNvSpPr>
          <p:nvPr/>
        </p:nvSpPr>
        <p:spPr>
          <a:xfrm>
            <a:off x="1117600" y="1346200"/>
            <a:ext cx="9956800" cy="3581400"/>
          </a:xfrm>
          <a:prstGeom prst="rect">
            <a:avLst/>
          </a:prstGeom>
        </p:spPr>
        <p:txBody>
          <a:bodyPr vert="horz" lIns="0" tIns="0" rIns="0" bIns="0" rtlCol="0" anchor="ctr"/>
          <a:lstStyle>
            <a:defPPr>
              <a:defRPr lang="da-DK"/>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000"/>
              </a:spcAft>
              <a:buClr>
                <a:schemeClr val="accent2"/>
              </a:buClr>
              <a:buSzPct val="100000"/>
            </a:pPr>
            <a:r>
              <a:rPr lang="en-US" sz="1800" dirty="0">
                <a:solidFill>
                  <a:srgbClr val="002060"/>
                </a:solidFill>
              </a:rPr>
              <a:t>In the </a:t>
            </a:r>
            <a:r>
              <a:rPr lang="en-US" sz="1800" b="1" dirty="0">
                <a:solidFill>
                  <a:srgbClr val="002060"/>
                </a:solidFill>
              </a:rPr>
              <a:t>mountain regions</a:t>
            </a:r>
            <a:r>
              <a:rPr lang="en-US" sz="1800" dirty="0">
                <a:solidFill>
                  <a:srgbClr val="002060"/>
                </a:solidFill>
              </a:rPr>
              <a:t>, the role of the NPAs in territorial development appears particularly strategic considering that:</a:t>
            </a:r>
          </a:p>
          <a:p>
            <a:pPr marL="742950" lvl="1" indent="-285750">
              <a:spcAft>
                <a:spcPts val="1000"/>
              </a:spcAft>
              <a:buClr>
                <a:schemeClr val="accent2"/>
              </a:buClr>
              <a:buSzPct val="100000"/>
              <a:buFont typeface="Arial" panose="020B0604020202020204" pitchFamily="34" charset="0"/>
              <a:buChar char="•"/>
            </a:pPr>
            <a:r>
              <a:rPr lang="en-US" dirty="0">
                <a:solidFill>
                  <a:srgbClr val="002060"/>
                </a:solidFill>
              </a:rPr>
              <a:t>in Europe, most mountain regions extend over national borders and cooperation between neighboring countries is crucial for their sustainable development;</a:t>
            </a:r>
          </a:p>
          <a:p>
            <a:pPr marL="742950" lvl="1" indent="-285750">
              <a:spcAft>
                <a:spcPts val="1000"/>
              </a:spcAft>
              <a:buClr>
                <a:schemeClr val="accent2"/>
              </a:buClr>
              <a:buSzPct val="100000"/>
              <a:buFont typeface="Arial" panose="020B0604020202020204" pitchFamily="34" charset="0"/>
              <a:buChar char="•"/>
            </a:pPr>
            <a:r>
              <a:rPr lang="en-US" dirty="0">
                <a:solidFill>
                  <a:srgbClr val="002060"/>
                </a:solidFill>
              </a:rPr>
              <a:t>mountain areas (with large cover of forest in the European context) have a central role in providing most ecosystems services from a quantitative and qualitative standpoint  and for this reason protected areas play a strategic role in promoting a more balanced development model.</a:t>
            </a:r>
          </a:p>
          <a:p>
            <a:pPr>
              <a:spcAft>
                <a:spcPts val="1000"/>
              </a:spcAft>
              <a:buClr>
                <a:schemeClr val="accent2"/>
              </a:buClr>
              <a:buSzPct val="100000"/>
            </a:pPr>
            <a:r>
              <a:rPr lang="en-US" sz="1800" dirty="0">
                <a:solidFill>
                  <a:srgbClr val="002060"/>
                </a:solidFill>
              </a:rPr>
              <a:t>The specific ecosystem services provided by Mountain Protected Areas (MPAs) are:</a:t>
            </a:r>
          </a:p>
          <a:p>
            <a:pPr marL="285750" indent="-285750">
              <a:spcAft>
                <a:spcPts val="1000"/>
              </a:spcAft>
              <a:buClr>
                <a:schemeClr val="accent2"/>
              </a:buClr>
              <a:buSzPct val="100000"/>
              <a:buFont typeface="Arial" panose="020B0604020202020204" pitchFamily="34" charset="0"/>
              <a:buChar char="•"/>
            </a:pPr>
            <a:r>
              <a:rPr lang="en-US" sz="1800" dirty="0">
                <a:solidFill>
                  <a:srgbClr val="002060"/>
                </a:solidFill>
              </a:rPr>
              <a:t>i) the provisioning services, food, </a:t>
            </a:r>
            <a:r>
              <a:rPr lang="en-US" sz="1800" dirty="0" err="1">
                <a:solidFill>
                  <a:srgbClr val="002060"/>
                </a:solidFill>
              </a:rPr>
              <a:t>fibre</a:t>
            </a:r>
            <a:r>
              <a:rPr lang="en-US" sz="1800" dirty="0">
                <a:solidFill>
                  <a:srgbClr val="002060"/>
                </a:solidFill>
              </a:rPr>
              <a:t>, fresh water;</a:t>
            </a:r>
          </a:p>
          <a:p>
            <a:pPr marL="285750" indent="-285750">
              <a:spcAft>
                <a:spcPts val="1000"/>
              </a:spcAft>
              <a:buClr>
                <a:schemeClr val="accent2"/>
              </a:buClr>
              <a:buSzPct val="100000"/>
              <a:buFont typeface="Arial" panose="020B0604020202020204" pitchFamily="34" charset="0"/>
              <a:buChar char="•"/>
            </a:pPr>
            <a:r>
              <a:rPr lang="en-US" sz="1800" dirty="0">
                <a:solidFill>
                  <a:srgbClr val="002060"/>
                </a:solidFill>
              </a:rPr>
              <a:t>ii) regulating services, erosion control, climate adaptation</a:t>
            </a:r>
          </a:p>
          <a:p>
            <a:pPr marL="285750" indent="-285750">
              <a:spcAft>
                <a:spcPts val="1000"/>
              </a:spcAft>
              <a:buClr>
                <a:schemeClr val="accent2"/>
              </a:buClr>
              <a:buSzPct val="100000"/>
              <a:buFont typeface="Arial" panose="020B0604020202020204" pitchFamily="34" charset="0"/>
              <a:buChar char="•"/>
            </a:pPr>
            <a:r>
              <a:rPr lang="en-US" sz="1800" dirty="0">
                <a:solidFill>
                  <a:srgbClr val="002060"/>
                </a:solidFill>
              </a:rPr>
              <a:t>iii) cultural services, recreation and ecotourism, aesthetic and spiritual values</a:t>
            </a:r>
            <a:endParaRPr lang="it-IT" sz="1800" dirty="0">
              <a:solidFill>
                <a:srgbClr val="002060"/>
              </a:solidFill>
            </a:endParaRPr>
          </a:p>
        </p:txBody>
      </p:sp>
    </p:spTree>
    <p:extLst>
      <p:ext uri="{BB962C8B-B14F-4D97-AF65-F5344CB8AC3E}">
        <p14:creationId xmlns:p14="http://schemas.microsoft.com/office/powerpoint/2010/main" val="306015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503F3686-EF75-47F5-828F-D986EB94592D}"/>
              </a:ext>
            </a:extLst>
          </p:cNvPr>
          <p:cNvSpPr>
            <a:spLocks noGrp="1"/>
          </p:cNvSpPr>
          <p:nvPr>
            <p:ph type="pic" sz="quarter" idx="14"/>
          </p:nvPr>
        </p:nvSpPr>
        <p:spPr>
          <a:xfrm>
            <a:off x="5373280" y="0"/>
            <a:ext cx="6818722" cy="6858000"/>
          </a:xfrm>
        </p:spPr>
      </p:sp>
      <p:sp>
        <p:nvSpPr>
          <p:cNvPr id="3" name="Titolo 2">
            <a:extLst>
              <a:ext uri="{FF2B5EF4-FFF2-40B4-BE49-F238E27FC236}">
                <a16:creationId xmlns:a16="http://schemas.microsoft.com/office/drawing/2014/main" id="{DA443025-4465-49FB-A4D4-DAF5A40C6BD6}"/>
              </a:ext>
            </a:extLst>
          </p:cNvPr>
          <p:cNvSpPr>
            <a:spLocks noGrp="1"/>
          </p:cNvSpPr>
          <p:nvPr>
            <p:ph type="ctrTitle"/>
          </p:nvPr>
        </p:nvSpPr>
        <p:spPr>
          <a:xfrm>
            <a:off x="1080000" y="2440800"/>
            <a:ext cx="5518763" cy="3240000"/>
          </a:xfrm>
        </p:spPr>
        <p:txBody>
          <a:bodyPr/>
          <a:lstStyle/>
          <a:p>
            <a:r>
              <a:rPr lang="en-US" dirty="0"/>
              <a:t>Policy sectors</a:t>
            </a:r>
            <a:br>
              <a:rPr lang="en-US" dirty="0"/>
            </a:br>
            <a:r>
              <a:rPr lang="en-US" dirty="0"/>
              <a:t>NPAs impact on </a:t>
            </a:r>
            <a:br>
              <a:rPr lang="en-US" dirty="0"/>
            </a:br>
            <a:endParaRPr lang="it-IT" dirty="0"/>
          </a:p>
        </p:txBody>
      </p:sp>
      <p:sp>
        <p:nvSpPr>
          <p:cNvPr id="4" name="Segnaposto data 3">
            <a:extLst>
              <a:ext uri="{FF2B5EF4-FFF2-40B4-BE49-F238E27FC236}">
                <a16:creationId xmlns:a16="http://schemas.microsoft.com/office/drawing/2014/main" id="{704B6F35-167B-43E4-AF22-EF327AABE56A}"/>
              </a:ext>
            </a:extLst>
          </p:cNvPr>
          <p:cNvSpPr>
            <a:spLocks noGrp="1"/>
          </p:cNvSpPr>
          <p:nvPr>
            <p:ph type="dt" sz="half" idx="10"/>
          </p:nvPr>
        </p:nvSpPr>
        <p:spPr/>
        <p:txBody>
          <a:bodyPr/>
          <a:lstStyle/>
          <a:p>
            <a:fld id="{930B1B23-4667-42DB-80B6-3FE19686C639}" type="datetime1">
              <a:rPr lang="en-US" smtClean="0"/>
              <a:pPr/>
              <a:t>9/5/2018</a:t>
            </a:fld>
            <a:endParaRPr lang="da-DK"/>
          </a:p>
        </p:txBody>
      </p:sp>
      <p:sp>
        <p:nvSpPr>
          <p:cNvPr id="5" name="Segnaposto piè di pagina 4">
            <a:extLst>
              <a:ext uri="{FF2B5EF4-FFF2-40B4-BE49-F238E27FC236}">
                <a16:creationId xmlns:a16="http://schemas.microsoft.com/office/drawing/2014/main" id="{60B33DD6-0FAC-45B1-8065-67FF08B67BBE}"/>
              </a:ext>
            </a:extLst>
          </p:cNvPr>
          <p:cNvSpPr>
            <a:spLocks noGrp="1"/>
          </p:cNvSpPr>
          <p:nvPr>
            <p:ph type="ftr" sz="quarter" idx="11"/>
          </p:nvPr>
        </p:nvSpPr>
        <p:spPr/>
        <p:txBody>
          <a:bodyPr/>
          <a:lstStyle/>
          <a:p>
            <a:r>
              <a:rPr lang="da-DK"/>
              <a:t>PowerPoint template 16:9</a:t>
            </a:r>
            <a:endParaRPr lang="da-DK" dirty="0"/>
          </a:p>
        </p:txBody>
      </p:sp>
      <p:sp>
        <p:nvSpPr>
          <p:cNvPr id="6" name="Segnaposto numero diapositiva 5">
            <a:extLst>
              <a:ext uri="{FF2B5EF4-FFF2-40B4-BE49-F238E27FC236}">
                <a16:creationId xmlns:a16="http://schemas.microsoft.com/office/drawing/2014/main" id="{0C15AE83-3281-41CA-B496-3D26D87C4F14}"/>
              </a:ext>
            </a:extLst>
          </p:cNvPr>
          <p:cNvSpPr>
            <a:spLocks noGrp="1"/>
          </p:cNvSpPr>
          <p:nvPr>
            <p:ph type="sldNum" sz="quarter" idx="12"/>
          </p:nvPr>
        </p:nvSpPr>
        <p:spPr/>
        <p:txBody>
          <a:bodyPr/>
          <a:lstStyle/>
          <a:p>
            <a:fld id="{865B7C27-3FE4-4A2D-B806-6F5728E302F6}" type="slidenum">
              <a:rPr lang="da-DK" smtClean="0"/>
              <a:pPr/>
              <a:t>14</a:t>
            </a:fld>
            <a:endParaRPr lang="da-DK" dirty="0"/>
          </a:p>
        </p:txBody>
      </p:sp>
      <p:sp>
        <p:nvSpPr>
          <p:cNvPr id="7" name="Segnaposto testo 6">
            <a:extLst>
              <a:ext uri="{FF2B5EF4-FFF2-40B4-BE49-F238E27FC236}">
                <a16:creationId xmlns:a16="http://schemas.microsoft.com/office/drawing/2014/main" id="{850BDB88-6872-4CA5-89AD-4E5F9B9DC51F}"/>
              </a:ext>
            </a:extLst>
          </p:cNvPr>
          <p:cNvSpPr>
            <a:spLocks noGrp="1"/>
          </p:cNvSpPr>
          <p:nvPr>
            <p:ph type="body" sz="quarter" idx="13"/>
          </p:nvPr>
        </p:nvSpPr>
        <p:spPr/>
        <p:txBody>
          <a:bodyPr/>
          <a:lstStyle/>
          <a:p>
            <a:r>
              <a:rPr lang="it-IT" dirty="0"/>
              <a:t>3</a:t>
            </a:r>
          </a:p>
        </p:txBody>
      </p:sp>
      <p:graphicFrame>
        <p:nvGraphicFramePr>
          <p:cNvPr id="10" name="Chart 1"/>
          <p:cNvGraphicFramePr/>
          <p:nvPr>
            <p:extLst>
              <p:ext uri="{D42A27DB-BD31-4B8C-83A1-F6EECF244321}">
                <p14:modId xmlns:p14="http://schemas.microsoft.com/office/powerpoint/2010/main" val="153244056"/>
              </p:ext>
            </p:extLst>
          </p:nvPr>
        </p:nvGraphicFramePr>
        <p:xfrm>
          <a:off x="5373280" y="1337865"/>
          <a:ext cx="6818720" cy="46764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6087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42A6A509-916C-46F1-A270-C679CFD39926}"/>
              </a:ext>
            </a:extLst>
          </p:cNvPr>
          <p:cNvSpPr>
            <a:spLocks noGrp="1"/>
          </p:cNvSpPr>
          <p:nvPr>
            <p:ph type="ftr" sz="quarter" idx="10"/>
          </p:nvPr>
        </p:nvSpPr>
        <p:spPr/>
        <p:txBody>
          <a:bodyPr/>
          <a:lstStyle/>
          <a:p>
            <a:r>
              <a:rPr lang="da-DK"/>
              <a:t>PowerPoint template 16:9</a:t>
            </a:r>
            <a:endParaRPr lang="da-DK" dirty="0"/>
          </a:p>
        </p:txBody>
      </p:sp>
      <p:sp>
        <p:nvSpPr>
          <p:cNvPr id="4" name="Segnaposto numero diapositiva 3">
            <a:extLst>
              <a:ext uri="{FF2B5EF4-FFF2-40B4-BE49-F238E27FC236}">
                <a16:creationId xmlns:a16="http://schemas.microsoft.com/office/drawing/2014/main" id="{C564C897-A9D0-4025-A3A1-F2CC62218B5A}"/>
              </a:ext>
            </a:extLst>
          </p:cNvPr>
          <p:cNvSpPr>
            <a:spLocks noGrp="1"/>
          </p:cNvSpPr>
          <p:nvPr>
            <p:ph type="sldNum" sz="quarter" idx="11"/>
          </p:nvPr>
        </p:nvSpPr>
        <p:spPr/>
        <p:txBody>
          <a:bodyPr/>
          <a:lstStyle/>
          <a:p>
            <a:fld id="{865B7C27-3FE4-4A2D-B806-6F5728E302F6}" type="slidenum">
              <a:rPr lang="da-DK" smtClean="0"/>
              <a:pPr/>
              <a:t>15</a:t>
            </a:fld>
            <a:endParaRPr lang="da-DK" dirty="0"/>
          </a:p>
        </p:txBody>
      </p:sp>
      <p:sp>
        <p:nvSpPr>
          <p:cNvPr id="5" name="Segnaposto data 4">
            <a:extLst>
              <a:ext uri="{FF2B5EF4-FFF2-40B4-BE49-F238E27FC236}">
                <a16:creationId xmlns:a16="http://schemas.microsoft.com/office/drawing/2014/main" id="{DEC9D6F7-7FB9-4753-8982-8B77D82416B6}"/>
              </a:ext>
            </a:extLst>
          </p:cNvPr>
          <p:cNvSpPr>
            <a:spLocks noGrp="1"/>
          </p:cNvSpPr>
          <p:nvPr>
            <p:ph type="dt" sz="half" idx="12"/>
          </p:nvPr>
        </p:nvSpPr>
        <p:spPr/>
        <p:txBody>
          <a:bodyPr/>
          <a:lstStyle/>
          <a:p>
            <a:fld id="{27E12643-2F99-413E-B7E3-778448665D38}" type="datetime1">
              <a:rPr lang="en-US" smtClean="0"/>
              <a:pPr/>
              <a:t>9/5/2018</a:t>
            </a:fld>
            <a:endParaRPr lang="da-DK" dirty="0"/>
          </a:p>
        </p:txBody>
      </p:sp>
      <p:sp>
        <p:nvSpPr>
          <p:cNvPr id="7" name="Segnaposto testo 6">
            <a:extLst>
              <a:ext uri="{FF2B5EF4-FFF2-40B4-BE49-F238E27FC236}">
                <a16:creationId xmlns:a16="http://schemas.microsoft.com/office/drawing/2014/main" id="{B23E02DA-1DCB-4136-B3E0-A7C46F127B30}"/>
              </a:ext>
            </a:extLst>
          </p:cNvPr>
          <p:cNvSpPr>
            <a:spLocks noGrp="1"/>
          </p:cNvSpPr>
          <p:nvPr>
            <p:ph type="body" sz="quarter" idx="15"/>
          </p:nvPr>
        </p:nvSpPr>
        <p:spPr/>
        <p:txBody>
          <a:bodyPr/>
          <a:lstStyle/>
          <a:p>
            <a:endParaRPr lang="it-IT"/>
          </a:p>
        </p:txBody>
      </p:sp>
      <p:sp>
        <p:nvSpPr>
          <p:cNvPr id="8" name="Segnaposto testo 1">
            <a:extLst>
              <a:ext uri="{FF2B5EF4-FFF2-40B4-BE49-F238E27FC236}">
                <a16:creationId xmlns:a16="http://schemas.microsoft.com/office/drawing/2014/main" id="{024CD8B8-652A-46A4-9E24-56CC7D61BC06}"/>
              </a:ext>
            </a:extLst>
          </p:cNvPr>
          <p:cNvSpPr>
            <a:spLocks noGrp="1"/>
          </p:cNvSpPr>
          <p:nvPr>
            <p:ph type="body" sz="quarter" idx="14"/>
          </p:nvPr>
        </p:nvSpPr>
        <p:spPr>
          <a:xfrm>
            <a:off x="1079499" y="1129099"/>
            <a:ext cx="9719763" cy="4140000"/>
          </a:xfrm>
        </p:spPr>
        <p:txBody>
          <a:bodyPr/>
          <a:lstStyle/>
          <a:p>
            <a:r>
              <a:rPr lang="en-GB" dirty="0">
                <a:solidFill>
                  <a:srgbClr val="002060"/>
                </a:solidFill>
              </a:rPr>
              <a:t>NPAs have the potential to interlink the different sectors, promote synergy and overcome sectoral limits and administrative boundaries. </a:t>
            </a:r>
            <a:endParaRPr lang="it-IT" dirty="0">
              <a:solidFill>
                <a:srgbClr val="002060"/>
              </a:solidFill>
            </a:endParaRPr>
          </a:p>
          <a:p>
            <a:r>
              <a:rPr lang="it-IT" dirty="0" err="1">
                <a:solidFill>
                  <a:srgbClr val="002060"/>
                </a:solidFill>
              </a:rPr>
              <a:t>Starting</a:t>
            </a:r>
            <a:r>
              <a:rPr lang="it-IT" dirty="0">
                <a:solidFill>
                  <a:srgbClr val="002060"/>
                </a:solidFill>
              </a:rPr>
              <a:t> from GI </a:t>
            </a:r>
            <a:r>
              <a:rPr lang="it-IT" dirty="0" err="1">
                <a:solidFill>
                  <a:srgbClr val="002060"/>
                </a:solidFill>
              </a:rPr>
              <a:t>related</a:t>
            </a:r>
            <a:r>
              <a:rPr lang="it-IT" dirty="0">
                <a:solidFill>
                  <a:srgbClr val="002060"/>
                </a:solidFill>
              </a:rPr>
              <a:t> policy </a:t>
            </a:r>
            <a:r>
              <a:rPr lang="it-IT" dirty="0" err="1">
                <a:solidFill>
                  <a:srgbClr val="002060"/>
                </a:solidFill>
              </a:rPr>
              <a:t>sectors</a:t>
            </a:r>
            <a:r>
              <a:rPr lang="en-US" dirty="0">
                <a:solidFill>
                  <a:srgbClr val="002060"/>
                </a:solidFill>
              </a:rPr>
              <a:t>: </a:t>
            </a:r>
            <a:r>
              <a:rPr lang="en-US" i="1" dirty="0">
                <a:solidFill>
                  <a:srgbClr val="002060"/>
                </a:solidFill>
              </a:rPr>
              <a:t>Nature/Biodiversity; Spatial planning; Urban policy; Agriculture; Forestry; Tourism and leisure; Transport infrastructure; Energy; Water/flood management and disaster risk reduction; Climate change; Marine and coastal policy, </a:t>
            </a:r>
            <a:r>
              <a:rPr lang="it-IT" dirty="0" err="1">
                <a:solidFill>
                  <a:srgbClr val="002060"/>
                </a:solidFill>
              </a:rPr>
              <a:t>LinkPAs</a:t>
            </a:r>
            <a:r>
              <a:rPr lang="it-IT" dirty="0">
                <a:solidFill>
                  <a:srgbClr val="002060"/>
                </a:solidFill>
              </a:rPr>
              <a:t> </a:t>
            </a:r>
            <a:r>
              <a:rPr lang="it-IT" dirty="0" err="1">
                <a:solidFill>
                  <a:srgbClr val="002060"/>
                </a:solidFill>
              </a:rPr>
              <a:t>project</a:t>
            </a:r>
            <a:r>
              <a:rPr lang="it-IT" dirty="0">
                <a:solidFill>
                  <a:srgbClr val="002060"/>
                </a:solidFill>
              </a:rPr>
              <a:t> </a:t>
            </a:r>
            <a:r>
              <a:rPr lang="it-IT" dirty="0" err="1">
                <a:solidFill>
                  <a:srgbClr val="002060"/>
                </a:solidFill>
              </a:rPr>
              <a:t>defined</a:t>
            </a:r>
            <a:r>
              <a:rPr lang="it-IT" dirty="0">
                <a:solidFill>
                  <a:srgbClr val="002060"/>
                </a:solidFill>
              </a:rPr>
              <a:t> </a:t>
            </a:r>
            <a:r>
              <a:rPr lang="it-IT" dirty="0" err="1">
                <a:solidFill>
                  <a:srgbClr val="002060"/>
                </a:solidFill>
              </a:rPr>
              <a:t>sector</a:t>
            </a:r>
            <a:r>
              <a:rPr lang="it-IT" dirty="0">
                <a:solidFill>
                  <a:srgbClr val="002060"/>
                </a:solidFill>
              </a:rPr>
              <a:t> </a:t>
            </a:r>
            <a:r>
              <a:rPr lang="it-IT" dirty="0" err="1">
                <a:solidFill>
                  <a:srgbClr val="002060"/>
                </a:solidFill>
              </a:rPr>
              <a:t>policies</a:t>
            </a:r>
            <a:r>
              <a:rPr lang="it-IT" dirty="0">
                <a:solidFill>
                  <a:srgbClr val="002060"/>
                </a:solidFill>
              </a:rPr>
              <a:t> </a:t>
            </a:r>
            <a:r>
              <a:rPr lang="it-IT" dirty="0" err="1">
                <a:solidFill>
                  <a:srgbClr val="002060"/>
                </a:solidFill>
              </a:rPr>
              <a:t>that</a:t>
            </a:r>
            <a:r>
              <a:rPr lang="it-IT" dirty="0">
                <a:solidFill>
                  <a:srgbClr val="002060"/>
                </a:solidFill>
              </a:rPr>
              <a:t> </a:t>
            </a:r>
            <a:r>
              <a:rPr lang="it-IT" dirty="0" err="1">
                <a:solidFill>
                  <a:srgbClr val="002060"/>
                </a:solidFill>
              </a:rPr>
              <a:t>NPAs</a:t>
            </a:r>
            <a:r>
              <a:rPr lang="it-IT" dirty="0">
                <a:solidFill>
                  <a:srgbClr val="002060"/>
                </a:solidFill>
              </a:rPr>
              <a:t> impact on by </a:t>
            </a:r>
            <a:r>
              <a:rPr lang="it-IT" dirty="0" err="1">
                <a:solidFill>
                  <a:srgbClr val="002060"/>
                </a:solidFill>
              </a:rPr>
              <a:t>means</a:t>
            </a:r>
            <a:r>
              <a:rPr lang="it-IT" dirty="0">
                <a:solidFill>
                  <a:srgbClr val="002060"/>
                </a:solidFill>
              </a:rPr>
              <a:t> of </a:t>
            </a:r>
            <a:r>
              <a:rPr lang="it-IT" dirty="0" err="1">
                <a:solidFill>
                  <a:srgbClr val="002060"/>
                </a:solidFill>
              </a:rPr>
              <a:t>analysis</a:t>
            </a:r>
            <a:r>
              <a:rPr lang="it-IT" dirty="0">
                <a:solidFill>
                  <a:srgbClr val="002060"/>
                </a:solidFill>
              </a:rPr>
              <a:t> of </a:t>
            </a:r>
            <a:r>
              <a:rPr lang="it-IT" b="1" dirty="0">
                <a:solidFill>
                  <a:srgbClr val="002060"/>
                </a:solidFill>
              </a:rPr>
              <a:t>policy </a:t>
            </a:r>
            <a:r>
              <a:rPr lang="it-IT" b="1" dirty="0" err="1">
                <a:solidFill>
                  <a:srgbClr val="002060"/>
                </a:solidFill>
              </a:rPr>
              <a:t>documents</a:t>
            </a:r>
            <a:r>
              <a:rPr lang="it-IT" b="1" dirty="0">
                <a:solidFill>
                  <a:srgbClr val="002060"/>
                </a:solidFill>
              </a:rPr>
              <a:t> </a:t>
            </a:r>
            <a:r>
              <a:rPr lang="it-IT" dirty="0">
                <a:solidFill>
                  <a:srgbClr val="002060"/>
                </a:solidFill>
              </a:rPr>
              <a:t>and </a:t>
            </a:r>
            <a:r>
              <a:rPr lang="it-IT" b="1" dirty="0">
                <a:solidFill>
                  <a:srgbClr val="002060"/>
                </a:solidFill>
              </a:rPr>
              <a:t>plan </a:t>
            </a:r>
            <a:r>
              <a:rPr lang="it-IT" dirty="0" err="1">
                <a:solidFill>
                  <a:srgbClr val="002060"/>
                </a:solidFill>
              </a:rPr>
              <a:t>related</a:t>
            </a:r>
            <a:r>
              <a:rPr lang="it-IT" dirty="0">
                <a:solidFill>
                  <a:srgbClr val="002060"/>
                </a:solidFill>
              </a:rPr>
              <a:t> to stakeholders’ </a:t>
            </a:r>
            <a:r>
              <a:rPr lang="it-IT" dirty="0" err="1">
                <a:solidFill>
                  <a:srgbClr val="002060"/>
                </a:solidFill>
              </a:rPr>
              <a:t>territories</a:t>
            </a:r>
            <a:r>
              <a:rPr lang="it-IT" dirty="0">
                <a:solidFill>
                  <a:srgbClr val="002060"/>
                </a:solidFill>
              </a:rPr>
              <a:t>, t</a:t>
            </a:r>
            <a:r>
              <a:rPr lang="en-US" dirty="0">
                <a:solidFill>
                  <a:srgbClr val="002060"/>
                </a:solidFill>
              </a:rPr>
              <a:t>he policy sectors that the NPAs have a significant impact within the stakeholder regions are: </a:t>
            </a:r>
          </a:p>
          <a:p>
            <a:pPr marL="0" indent="0">
              <a:buNone/>
            </a:pPr>
            <a:r>
              <a:rPr lang="en-US" b="1" dirty="0">
                <a:solidFill>
                  <a:srgbClr val="002060"/>
                </a:solidFill>
              </a:rPr>
              <a:t>		Biodiversity; Conservation; Tourism and recreation; Education</a:t>
            </a:r>
          </a:p>
          <a:p>
            <a:r>
              <a:rPr lang="en-US" b="1" dirty="0">
                <a:solidFill>
                  <a:srgbClr val="002060"/>
                </a:solidFill>
              </a:rPr>
              <a:t> </a:t>
            </a:r>
            <a:r>
              <a:rPr lang="en-US" dirty="0">
                <a:solidFill>
                  <a:srgbClr val="002060"/>
                </a:solidFill>
              </a:rPr>
              <a:t>In addition, tight links can funded in relation to </a:t>
            </a:r>
            <a:r>
              <a:rPr lang="en-US" b="1" dirty="0">
                <a:solidFill>
                  <a:srgbClr val="002060"/>
                </a:solidFill>
              </a:rPr>
              <a:t>Agriculture and Forestry </a:t>
            </a:r>
            <a:r>
              <a:rPr lang="en-US" dirty="0">
                <a:solidFill>
                  <a:srgbClr val="002060"/>
                </a:solidFill>
              </a:rPr>
              <a:t>in order to promote multifunctional resilient agriculture and forestry; </a:t>
            </a:r>
            <a:r>
              <a:rPr lang="en-US" b="1" dirty="0">
                <a:solidFill>
                  <a:srgbClr val="002060"/>
                </a:solidFill>
              </a:rPr>
              <a:t>Investment and employment </a:t>
            </a:r>
            <a:r>
              <a:rPr lang="en-US" dirty="0">
                <a:solidFill>
                  <a:srgbClr val="002060"/>
                </a:solidFill>
              </a:rPr>
              <a:t>when it comes to promoted a better image of NPAs themselves; enhancing </a:t>
            </a:r>
            <a:r>
              <a:rPr lang="en-US" b="1" dirty="0">
                <a:solidFill>
                  <a:srgbClr val="002060"/>
                </a:solidFill>
              </a:rPr>
              <a:t>Transport</a:t>
            </a:r>
            <a:r>
              <a:rPr lang="en-US" dirty="0">
                <a:solidFill>
                  <a:srgbClr val="002060"/>
                </a:solidFill>
              </a:rPr>
              <a:t> by encouraging sustainable travelling (e.g. multimodal links and integration of transport systems); NPAs are connected to the </a:t>
            </a:r>
            <a:r>
              <a:rPr lang="en-US" b="1" dirty="0" err="1">
                <a:solidFill>
                  <a:srgbClr val="002060"/>
                </a:solidFill>
              </a:rPr>
              <a:t>Ecoservices</a:t>
            </a:r>
            <a:r>
              <a:rPr lang="en-US" dirty="0">
                <a:solidFill>
                  <a:srgbClr val="002060"/>
                </a:solidFill>
              </a:rPr>
              <a:t> in order to improve the resilience of these areas.</a:t>
            </a:r>
          </a:p>
        </p:txBody>
      </p:sp>
    </p:spTree>
    <p:extLst>
      <p:ext uri="{BB962C8B-B14F-4D97-AF65-F5344CB8AC3E}">
        <p14:creationId xmlns:p14="http://schemas.microsoft.com/office/powerpoint/2010/main" val="783732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B0BB208-A01A-43A4-82C7-3221E0C13AAA}"/>
              </a:ext>
            </a:extLst>
          </p:cNvPr>
          <p:cNvSpPr>
            <a:spLocks noGrp="1"/>
          </p:cNvSpPr>
          <p:nvPr>
            <p:ph type="ctrTitle"/>
          </p:nvPr>
        </p:nvSpPr>
        <p:spPr>
          <a:xfrm>
            <a:off x="1080000" y="2440800"/>
            <a:ext cx="9515728" cy="3240000"/>
          </a:xfrm>
        </p:spPr>
        <p:txBody>
          <a:bodyPr/>
          <a:lstStyle/>
          <a:p>
            <a:r>
              <a:rPr lang="en-US" dirty="0"/>
              <a:t>Actions and/or policies needed</a:t>
            </a:r>
            <a:br>
              <a:rPr lang="en-US" dirty="0"/>
            </a:br>
            <a:r>
              <a:rPr lang="en-US" dirty="0"/>
              <a:t>to ensure a sustainable and integrated management of</a:t>
            </a:r>
            <a:br>
              <a:rPr lang="en-US" dirty="0"/>
            </a:br>
            <a:r>
              <a:rPr lang="en-US" dirty="0"/>
              <a:t>natural resources in mountain areas</a:t>
            </a:r>
            <a:br>
              <a:rPr lang="en-US" dirty="0"/>
            </a:br>
            <a:endParaRPr lang="it-IT" dirty="0"/>
          </a:p>
        </p:txBody>
      </p:sp>
      <p:sp>
        <p:nvSpPr>
          <p:cNvPr id="4" name="Segnaposto data 3">
            <a:extLst>
              <a:ext uri="{FF2B5EF4-FFF2-40B4-BE49-F238E27FC236}">
                <a16:creationId xmlns:a16="http://schemas.microsoft.com/office/drawing/2014/main" id="{0839DF27-3730-4B86-A3C5-B75B42495506}"/>
              </a:ext>
            </a:extLst>
          </p:cNvPr>
          <p:cNvSpPr>
            <a:spLocks noGrp="1"/>
          </p:cNvSpPr>
          <p:nvPr>
            <p:ph type="dt" sz="half" idx="10"/>
          </p:nvPr>
        </p:nvSpPr>
        <p:spPr/>
        <p:txBody>
          <a:bodyPr/>
          <a:lstStyle/>
          <a:p>
            <a:fld id="{930B1B23-4667-42DB-80B6-3FE19686C639}" type="datetime1">
              <a:rPr lang="en-US" smtClean="0"/>
              <a:pPr/>
              <a:t>9/5/2018</a:t>
            </a:fld>
            <a:endParaRPr lang="da-DK"/>
          </a:p>
        </p:txBody>
      </p:sp>
      <p:sp>
        <p:nvSpPr>
          <p:cNvPr id="5" name="Segnaposto piè di pagina 4">
            <a:extLst>
              <a:ext uri="{FF2B5EF4-FFF2-40B4-BE49-F238E27FC236}">
                <a16:creationId xmlns:a16="http://schemas.microsoft.com/office/drawing/2014/main" id="{26240AE6-7049-4613-9513-FF8258C8D702}"/>
              </a:ext>
            </a:extLst>
          </p:cNvPr>
          <p:cNvSpPr>
            <a:spLocks noGrp="1"/>
          </p:cNvSpPr>
          <p:nvPr>
            <p:ph type="ftr" sz="quarter" idx="11"/>
          </p:nvPr>
        </p:nvSpPr>
        <p:spPr/>
        <p:txBody>
          <a:bodyPr/>
          <a:lstStyle/>
          <a:p>
            <a:r>
              <a:rPr lang="da-DK"/>
              <a:t>PowerPoint template 16:9</a:t>
            </a:r>
            <a:endParaRPr lang="da-DK" dirty="0"/>
          </a:p>
        </p:txBody>
      </p:sp>
      <p:sp>
        <p:nvSpPr>
          <p:cNvPr id="6" name="Segnaposto numero diapositiva 5">
            <a:extLst>
              <a:ext uri="{FF2B5EF4-FFF2-40B4-BE49-F238E27FC236}">
                <a16:creationId xmlns:a16="http://schemas.microsoft.com/office/drawing/2014/main" id="{A1BC1554-D20F-4FF6-B027-1BB4F33A4979}"/>
              </a:ext>
            </a:extLst>
          </p:cNvPr>
          <p:cNvSpPr>
            <a:spLocks noGrp="1"/>
          </p:cNvSpPr>
          <p:nvPr>
            <p:ph type="sldNum" sz="quarter" idx="12"/>
          </p:nvPr>
        </p:nvSpPr>
        <p:spPr/>
        <p:txBody>
          <a:bodyPr/>
          <a:lstStyle/>
          <a:p>
            <a:fld id="{865B7C27-3FE4-4A2D-B806-6F5728E302F6}" type="slidenum">
              <a:rPr lang="da-DK" smtClean="0"/>
              <a:pPr/>
              <a:t>16</a:t>
            </a:fld>
            <a:endParaRPr lang="da-DK" dirty="0"/>
          </a:p>
        </p:txBody>
      </p:sp>
      <p:sp>
        <p:nvSpPr>
          <p:cNvPr id="7" name="Segnaposto testo 6">
            <a:extLst>
              <a:ext uri="{FF2B5EF4-FFF2-40B4-BE49-F238E27FC236}">
                <a16:creationId xmlns:a16="http://schemas.microsoft.com/office/drawing/2014/main" id="{08228423-4E5E-442F-A167-EC2C55A08DBC}"/>
              </a:ext>
            </a:extLst>
          </p:cNvPr>
          <p:cNvSpPr>
            <a:spLocks noGrp="1"/>
          </p:cNvSpPr>
          <p:nvPr>
            <p:ph type="body" sz="quarter" idx="13"/>
          </p:nvPr>
        </p:nvSpPr>
        <p:spPr/>
        <p:txBody>
          <a:bodyPr/>
          <a:lstStyle/>
          <a:p>
            <a:r>
              <a:rPr lang="it-IT" dirty="0"/>
              <a:t>4</a:t>
            </a:r>
          </a:p>
        </p:txBody>
      </p:sp>
    </p:spTree>
    <p:extLst>
      <p:ext uri="{BB962C8B-B14F-4D97-AF65-F5344CB8AC3E}">
        <p14:creationId xmlns:p14="http://schemas.microsoft.com/office/powerpoint/2010/main" val="1177713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FD766599-6C2E-47C9-A030-365136E7D9F9}"/>
              </a:ext>
            </a:extLst>
          </p:cNvPr>
          <p:cNvSpPr>
            <a:spLocks noGrp="1"/>
          </p:cNvSpPr>
          <p:nvPr>
            <p:ph type="ftr" sz="quarter" idx="10"/>
          </p:nvPr>
        </p:nvSpPr>
        <p:spPr/>
        <p:txBody>
          <a:bodyPr/>
          <a:lstStyle/>
          <a:p>
            <a:r>
              <a:rPr lang="da-DK"/>
              <a:t>PowerPoint template 16:9</a:t>
            </a:r>
            <a:endParaRPr lang="da-DK" dirty="0"/>
          </a:p>
        </p:txBody>
      </p:sp>
      <p:sp>
        <p:nvSpPr>
          <p:cNvPr id="4" name="Segnaposto numero diapositiva 3">
            <a:extLst>
              <a:ext uri="{FF2B5EF4-FFF2-40B4-BE49-F238E27FC236}">
                <a16:creationId xmlns:a16="http://schemas.microsoft.com/office/drawing/2014/main" id="{B9BC6F00-679D-43C9-B5F7-2E2C4BCCE832}"/>
              </a:ext>
            </a:extLst>
          </p:cNvPr>
          <p:cNvSpPr>
            <a:spLocks noGrp="1"/>
          </p:cNvSpPr>
          <p:nvPr>
            <p:ph type="sldNum" sz="quarter" idx="11"/>
          </p:nvPr>
        </p:nvSpPr>
        <p:spPr/>
        <p:txBody>
          <a:bodyPr/>
          <a:lstStyle/>
          <a:p>
            <a:fld id="{865B7C27-3FE4-4A2D-B806-6F5728E302F6}" type="slidenum">
              <a:rPr lang="da-DK" smtClean="0"/>
              <a:pPr/>
              <a:t>17</a:t>
            </a:fld>
            <a:endParaRPr lang="da-DK" dirty="0"/>
          </a:p>
        </p:txBody>
      </p:sp>
      <p:sp>
        <p:nvSpPr>
          <p:cNvPr id="5" name="Segnaposto data 4">
            <a:extLst>
              <a:ext uri="{FF2B5EF4-FFF2-40B4-BE49-F238E27FC236}">
                <a16:creationId xmlns:a16="http://schemas.microsoft.com/office/drawing/2014/main" id="{04A72654-357B-4C8A-93F1-3683BFB4F56C}"/>
              </a:ext>
            </a:extLst>
          </p:cNvPr>
          <p:cNvSpPr>
            <a:spLocks noGrp="1"/>
          </p:cNvSpPr>
          <p:nvPr>
            <p:ph type="dt" sz="half" idx="12"/>
          </p:nvPr>
        </p:nvSpPr>
        <p:spPr/>
        <p:txBody>
          <a:bodyPr/>
          <a:lstStyle/>
          <a:p>
            <a:fld id="{27E12643-2F99-413E-B7E3-778448665D38}" type="datetime1">
              <a:rPr lang="en-US" smtClean="0"/>
              <a:pPr/>
              <a:t>9/5/2018</a:t>
            </a:fld>
            <a:endParaRPr lang="da-DK" dirty="0"/>
          </a:p>
        </p:txBody>
      </p:sp>
      <p:sp>
        <p:nvSpPr>
          <p:cNvPr id="6" name="Segnaposto testo 5">
            <a:extLst>
              <a:ext uri="{FF2B5EF4-FFF2-40B4-BE49-F238E27FC236}">
                <a16:creationId xmlns:a16="http://schemas.microsoft.com/office/drawing/2014/main" id="{DB9A45F7-176D-454E-AF45-37D8BA2257CC}"/>
              </a:ext>
            </a:extLst>
          </p:cNvPr>
          <p:cNvSpPr>
            <a:spLocks noGrp="1"/>
          </p:cNvSpPr>
          <p:nvPr>
            <p:ph type="body" sz="quarter" idx="14"/>
          </p:nvPr>
        </p:nvSpPr>
        <p:spPr>
          <a:xfrm>
            <a:off x="1202549" y="559889"/>
            <a:ext cx="9719763" cy="4890806"/>
          </a:xfrm>
        </p:spPr>
        <p:txBody>
          <a:bodyPr/>
          <a:lstStyle/>
          <a:p>
            <a:r>
              <a:rPr lang="en-GB" dirty="0"/>
              <a:t>By analysis of case studies (in stakeholders regions), </a:t>
            </a:r>
            <a:r>
              <a:rPr lang="en-GB" dirty="0" err="1"/>
              <a:t>LinkPAs</a:t>
            </a:r>
            <a:r>
              <a:rPr lang="en-GB" dirty="0"/>
              <a:t> project highlights the NPAs share some common characters. </a:t>
            </a:r>
          </a:p>
          <a:p>
            <a:r>
              <a:rPr lang="en-GB" dirty="0"/>
              <a:t>They can influence and shape territorial development by:</a:t>
            </a:r>
          </a:p>
          <a:p>
            <a:pPr lvl="1"/>
            <a:r>
              <a:rPr lang="en-GB" dirty="0"/>
              <a:t> (1) influencing regional or national policies; </a:t>
            </a:r>
          </a:p>
          <a:p>
            <a:pPr lvl="1"/>
            <a:r>
              <a:rPr lang="en-GB" dirty="0"/>
              <a:t>(2) exchanging knowledge and experiences; </a:t>
            </a:r>
          </a:p>
          <a:p>
            <a:pPr lvl="1"/>
            <a:r>
              <a:rPr lang="en-GB" dirty="0"/>
              <a:t>(3) obtaining funding to develop projects. </a:t>
            </a:r>
          </a:p>
          <a:p>
            <a:pPr lvl="1"/>
            <a:r>
              <a:rPr lang="en-GB" sz="1800" dirty="0"/>
              <a:t>Therefore:</a:t>
            </a:r>
          </a:p>
          <a:p>
            <a:pPr lvl="2"/>
            <a:r>
              <a:rPr lang="en-GB" sz="1800" dirty="0"/>
              <a:t> Policies/strategies and available funding instruments are key requirements for NPAs to achieve territorial impacts. </a:t>
            </a:r>
          </a:p>
          <a:p>
            <a:pPr lvl="2"/>
            <a:r>
              <a:rPr lang="en-GB" sz="1800" dirty="0"/>
              <a:t>The domain of territorial impact has been selected to link policy and funding with results that can be concretely detected and assessed. </a:t>
            </a:r>
          </a:p>
          <a:p>
            <a:pPr lvl="2" algn="ctr"/>
            <a:r>
              <a:rPr lang="en-GB" sz="1800" dirty="0"/>
              <a:t>Exchange and coordination are the only aspects that can have a direct and real impact on the territories, without being directly linked to funding instruments or concrete policies. </a:t>
            </a:r>
          </a:p>
          <a:p>
            <a:pPr marL="360000" lvl="2" indent="0" algn="ctr">
              <a:buNone/>
            </a:pPr>
            <a:r>
              <a:rPr lang="en-GB" sz="1800" b="1" i="1" dirty="0"/>
              <a:t>PAs can thus be fully shaped and managed by NPAs, whereas concrete projects, changes in legislation, planning or administrative processes which require links to either corresponding funding programmes or appropriate strategies and policies</a:t>
            </a:r>
            <a:endParaRPr lang="it-IT" sz="1800" i="1" dirty="0"/>
          </a:p>
        </p:txBody>
      </p:sp>
    </p:spTree>
    <p:extLst>
      <p:ext uri="{BB962C8B-B14F-4D97-AF65-F5344CB8AC3E}">
        <p14:creationId xmlns:p14="http://schemas.microsoft.com/office/powerpoint/2010/main" val="3979489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8697D98D-5E66-4095-9126-23AE8734280B}"/>
              </a:ext>
            </a:extLst>
          </p:cNvPr>
          <p:cNvSpPr>
            <a:spLocks noGrp="1"/>
          </p:cNvSpPr>
          <p:nvPr>
            <p:ph type="ftr" sz="quarter" idx="10"/>
          </p:nvPr>
        </p:nvSpPr>
        <p:spPr/>
        <p:txBody>
          <a:bodyPr/>
          <a:lstStyle/>
          <a:p>
            <a:r>
              <a:rPr lang="da-DK"/>
              <a:t>PowerPoint template 16:9</a:t>
            </a:r>
            <a:endParaRPr lang="da-DK" dirty="0"/>
          </a:p>
        </p:txBody>
      </p:sp>
      <p:sp>
        <p:nvSpPr>
          <p:cNvPr id="4" name="Segnaposto numero diapositiva 3">
            <a:extLst>
              <a:ext uri="{FF2B5EF4-FFF2-40B4-BE49-F238E27FC236}">
                <a16:creationId xmlns:a16="http://schemas.microsoft.com/office/drawing/2014/main" id="{EB9FFBE3-AE0C-4585-AC4A-4EC5FC6E4FFB}"/>
              </a:ext>
            </a:extLst>
          </p:cNvPr>
          <p:cNvSpPr>
            <a:spLocks noGrp="1"/>
          </p:cNvSpPr>
          <p:nvPr>
            <p:ph type="sldNum" sz="quarter" idx="11"/>
          </p:nvPr>
        </p:nvSpPr>
        <p:spPr/>
        <p:txBody>
          <a:bodyPr/>
          <a:lstStyle/>
          <a:p>
            <a:fld id="{865B7C27-3FE4-4A2D-B806-6F5728E302F6}" type="slidenum">
              <a:rPr lang="da-DK" smtClean="0"/>
              <a:pPr/>
              <a:t>18</a:t>
            </a:fld>
            <a:endParaRPr lang="da-DK" dirty="0"/>
          </a:p>
        </p:txBody>
      </p:sp>
      <p:sp>
        <p:nvSpPr>
          <p:cNvPr id="5" name="Segnaposto data 4">
            <a:extLst>
              <a:ext uri="{FF2B5EF4-FFF2-40B4-BE49-F238E27FC236}">
                <a16:creationId xmlns:a16="http://schemas.microsoft.com/office/drawing/2014/main" id="{B94DBC71-45EA-43C5-9C0C-2956B3723BB0}"/>
              </a:ext>
            </a:extLst>
          </p:cNvPr>
          <p:cNvSpPr>
            <a:spLocks noGrp="1"/>
          </p:cNvSpPr>
          <p:nvPr>
            <p:ph type="dt" sz="half" idx="12"/>
          </p:nvPr>
        </p:nvSpPr>
        <p:spPr/>
        <p:txBody>
          <a:bodyPr/>
          <a:lstStyle/>
          <a:p>
            <a:fld id="{27E12643-2F99-413E-B7E3-778448665D38}" type="datetime1">
              <a:rPr lang="en-US" smtClean="0"/>
              <a:pPr/>
              <a:t>9/5/2018</a:t>
            </a:fld>
            <a:endParaRPr lang="da-DK" dirty="0"/>
          </a:p>
        </p:txBody>
      </p:sp>
      <p:pic>
        <p:nvPicPr>
          <p:cNvPr id="9" name="Immagine 8">
            <a:extLst>
              <a:ext uri="{FF2B5EF4-FFF2-40B4-BE49-F238E27FC236}">
                <a16:creationId xmlns:a16="http://schemas.microsoft.com/office/drawing/2014/main" id="{3F35250D-9BCC-43FA-8A78-4373551DC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999" y="423333"/>
            <a:ext cx="4965101" cy="4328549"/>
          </a:xfrm>
          <a:prstGeom prst="rect">
            <a:avLst/>
          </a:prstGeom>
          <a:ln>
            <a:solidFill>
              <a:schemeClr val="accent1"/>
            </a:solidFill>
          </a:ln>
        </p:spPr>
      </p:pic>
      <p:sp>
        <p:nvSpPr>
          <p:cNvPr id="19" name="Rettangolo 18">
            <a:extLst>
              <a:ext uri="{FF2B5EF4-FFF2-40B4-BE49-F238E27FC236}">
                <a16:creationId xmlns:a16="http://schemas.microsoft.com/office/drawing/2014/main" id="{2A690EC8-E814-4A8A-A768-921573CCE79F}"/>
              </a:ext>
            </a:extLst>
          </p:cNvPr>
          <p:cNvSpPr/>
          <p:nvPr/>
        </p:nvSpPr>
        <p:spPr>
          <a:xfrm>
            <a:off x="108000" y="5407893"/>
            <a:ext cx="3384708" cy="954107"/>
          </a:xfrm>
          <a:prstGeom prst="rect">
            <a:avLst/>
          </a:prstGeom>
        </p:spPr>
        <p:txBody>
          <a:bodyPr wrap="square">
            <a:spAutoFit/>
          </a:bodyPr>
          <a:lstStyle/>
          <a:p>
            <a:r>
              <a:rPr lang="en-GB" sz="1400" i="1" dirty="0">
                <a:latin typeface="Arial" panose="020B0604020202020204" pitchFamily="34" charset="0"/>
                <a:ea typeface="Times New Roman" panose="02020603050405020304" pitchFamily="18" charset="0"/>
                <a:cs typeface="Times New Roman" panose="02020603050405020304" pitchFamily="18" charset="0"/>
              </a:rPr>
              <a:t>Spheres of influence of </a:t>
            </a:r>
            <a:r>
              <a:rPr lang="en-GB" sz="1400" i="1" dirty="0" err="1">
                <a:latin typeface="Arial" panose="020B0604020202020204" pitchFamily="34" charset="0"/>
                <a:ea typeface="Times New Roman" panose="02020603050405020304" pitchFamily="18" charset="0"/>
                <a:cs typeface="Times New Roman" panose="02020603050405020304" pitchFamily="18" charset="0"/>
              </a:rPr>
              <a:t>Alpi</a:t>
            </a:r>
            <a:r>
              <a:rPr lang="en-GB" sz="1400" i="1" dirty="0">
                <a:latin typeface="Arial" panose="020B0604020202020204" pitchFamily="34" charset="0"/>
                <a:ea typeface="Times New Roman" panose="02020603050405020304" pitchFamily="18" charset="0"/>
                <a:cs typeface="Times New Roman" panose="02020603050405020304" pitchFamily="18" charset="0"/>
              </a:rPr>
              <a:t> </a:t>
            </a:r>
            <a:r>
              <a:rPr lang="en-GB" sz="1400" i="1" dirty="0" err="1">
                <a:latin typeface="Arial" panose="020B0604020202020204" pitchFamily="34" charset="0"/>
                <a:ea typeface="Times New Roman" panose="02020603050405020304" pitchFamily="18" charset="0"/>
                <a:cs typeface="Times New Roman" panose="02020603050405020304" pitchFamily="18" charset="0"/>
              </a:rPr>
              <a:t>Marittime</a:t>
            </a:r>
            <a:r>
              <a:rPr lang="en-GB" sz="1400" i="1" dirty="0">
                <a:latin typeface="Arial" panose="020B0604020202020204" pitchFamily="34" charset="0"/>
                <a:ea typeface="Times New Roman" panose="02020603050405020304" pitchFamily="18" charset="0"/>
                <a:cs typeface="Times New Roman" panose="02020603050405020304" pitchFamily="18" charset="0"/>
              </a:rPr>
              <a:t> – </a:t>
            </a:r>
            <a:r>
              <a:rPr lang="en-GB" sz="1400" i="1" dirty="0" err="1">
                <a:latin typeface="Arial" panose="020B0604020202020204" pitchFamily="34" charset="0"/>
                <a:ea typeface="Times New Roman" panose="02020603050405020304" pitchFamily="18" charset="0"/>
                <a:cs typeface="Times New Roman" panose="02020603050405020304" pitchFamily="18" charset="0"/>
              </a:rPr>
              <a:t>Mercantour</a:t>
            </a:r>
            <a:r>
              <a:rPr lang="en-GB" sz="1400" i="1" dirty="0">
                <a:latin typeface="Arial" panose="020B0604020202020204" pitchFamily="34" charset="0"/>
                <a:ea typeface="Times New Roman" panose="02020603050405020304" pitchFamily="18" charset="0"/>
                <a:cs typeface="Times New Roman" panose="02020603050405020304" pitchFamily="18" charset="0"/>
              </a:rPr>
              <a:t> case study</a:t>
            </a:r>
            <a:r>
              <a:rPr lang="en-GB" sz="1400" dirty="0">
                <a:latin typeface="Arial" panose="020B0604020202020204" pitchFamily="34" charset="0"/>
                <a:ea typeface="Times New Roman" panose="02020603050405020304" pitchFamily="18" charset="0"/>
                <a:cs typeface="Times New Roman" panose="02020603050405020304" pitchFamily="18" charset="0"/>
              </a:rPr>
              <a:t>: (1) Domains of Funding, (2) Policy and Strategy and (3) territorial impact</a:t>
            </a:r>
            <a:endParaRPr lang="it-IT" sz="1400" dirty="0"/>
          </a:p>
        </p:txBody>
      </p:sp>
      <p:sp>
        <p:nvSpPr>
          <p:cNvPr id="20" name="Freccia a destra 19">
            <a:extLst>
              <a:ext uri="{FF2B5EF4-FFF2-40B4-BE49-F238E27FC236}">
                <a16:creationId xmlns:a16="http://schemas.microsoft.com/office/drawing/2014/main" id="{AC2591E8-DE63-4955-B9A9-2B97DBC6CD77}"/>
              </a:ext>
            </a:extLst>
          </p:cNvPr>
          <p:cNvSpPr/>
          <p:nvPr/>
        </p:nvSpPr>
        <p:spPr>
          <a:xfrm>
            <a:off x="3682715" y="5741800"/>
            <a:ext cx="2048392" cy="286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85AEA91C-E302-4375-913C-8A8670A7A627}"/>
              </a:ext>
            </a:extLst>
          </p:cNvPr>
          <p:cNvSpPr/>
          <p:nvPr/>
        </p:nvSpPr>
        <p:spPr>
          <a:xfrm>
            <a:off x="7969507" y="709625"/>
            <a:ext cx="3940214" cy="738664"/>
          </a:xfrm>
          <a:prstGeom prst="rect">
            <a:avLst/>
          </a:prstGeom>
        </p:spPr>
        <p:txBody>
          <a:bodyPr wrap="square">
            <a:spAutoFit/>
          </a:bodyPr>
          <a:lstStyle/>
          <a:p>
            <a:pPr algn="r"/>
            <a:r>
              <a:rPr lang="en-GB" sz="1400" i="1" dirty="0">
                <a:latin typeface="Arial" panose="020B0604020202020204" pitchFamily="34" charset="0"/>
                <a:ea typeface="Times New Roman" panose="02020603050405020304" pitchFamily="18" charset="0"/>
                <a:cs typeface="Times New Roman" panose="02020603050405020304" pitchFamily="18" charset="0"/>
              </a:rPr>
              <a:t>Spheres of influence of ALPARC case study</a:t>
            </a:r>
            <a:r>
              <a:rPr lang="en-GB" sz="1400" dirty="0">
                <a:latin typeface="Arial" panose="020B0604020202020204" pitchFamily="34" charset="0"/>
                <a:ea typeface="Times New Roman" panose="02020603050405020304" pitchFamily="18" charset="0"/>
                <a:cs typeface="Times New Roman" panose="02020603050405020304" pitchFamily="18" charset="0"/>
              </a:rPr>
              <a:t>: (1) Domains of Funding, (2) Policy and Strategy and (3) territorial impact</a:t>
            </a:r>
            <a:endParaRPr lang="it-IT" sz="1400" dirty="0"/>
          </a:p>
        </p:txBody>
      </p:sp>
      <p:sp>
        <p:nvSpPr>
          <p:cNvPr id="22" name="Freccia a destra 21">
            <a:extLst>
              <a:ext uri="{FF2B5EF4-FFF2-40B4-BE49-F238E27FC236}">
                <a16:creationId xmlns:a16="http://schemas.microsoft.com/office/drawing/2014/main" id="{862C5D53-E9E9-4C7E-8C3F-83155BF3BD7B}"/>
              </a:ext>
            </a:extLst>
          </p:cNvPr>
          <p:cNvSpPr/>
          <p:nvPr/>
        </p:nvSpPr>
        <p:spPr>
          <a:xfrm rot="10800000">
            <a:off x="5941804" y="935811"/>
            <a:ext cx="2048392" cy="286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6059797F-515B-4FA7-B4A1-645ABB9CD809}"/>
              </a:ext>
            </a:extLst>
          </p:cNvPr>
          <p:cNvPicPr>
            <a:picLocks noChangeAspect="1"/>
          </p:cNvPicPr>
          <p:nvPr/>
        </p:nvPicPr>
        <p:blipFill>
          <a:blip r:embed="rId3"/>
          <a:stretch>
            <a:fillRect/>
          </a:stretch>
        </p:blipFill>
        <p:spPr>
          <a:xfrm>
            <a:off x="6020410" y="2871147"/>
            <a:ext cx="6056886" cy="3608853"/>
          </a:xfrm>
          <a:prstGeom prst="rect">
            <a:avLst/>
          </a:prstGeom>
          <a:ln>
            <a:solidFill>
              <a:schemeClr val="accent1"/>
            </a:solidFill>
          </a:ln>
        </p:spPr>
      </p:pic>
    </p:spTree>
    <p:extLst>
      <p:ext uri="{BB962C8B-B14F-4D97-AF65-F5344CB8AC3E}">
        <p14:creationId xmlns:p14="http://schemas.microsoft.com/office/powerpoint/2010/main" val="3903913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BE5FB30-3AFE-433C-AD15-83094DB49F64}"/>
              </a:ext>
            </a:extLst>
          </p:cNvPr>
          <p:cNvSpPr>
            <a:spLocks noGrp="1"/>
          </p:cNvSpPr>
          <p:nvPr>
            <p:ph type="sldNum" sz="quarter" idx="11"/>
          </p:nvPr>
        </p:nvSpPr>
        <p:spPr/>
        <p:txBody>
          <a:bodyPr/>
          <a:lstStyle/>
          <a:p>
            <a:fld id="{865B7C27-3FE4-4A2D-B806-6F5728E302F6}" type="slidenum">
              <a:rPr lang="da-DK" smtClean="0"/>
              <a:pPr/>
              <a:t>19</a:t>
            </a:fld>
            <a:endParaRPr lang="da-DK" dirty="0"/>
          </a:p>
        </p:txBody>
      </p:sp>
      <p:sp>
        <p:nvSpPr>
          <p:cNvPr id="5" name="Segnaposto data 4">
            <a:extLst>
              <a:ext uri="{FF2B5EF4-FFF2-40B4-BE49-F238E27FC236}">
                <a16:creationId xmlns:a16="http://schemas.microsoft.com/office/drawing/2014/main" id="{F974250C-9954-44A5-9C7B-CBAC0D80891A}"/>
              </a:ext>
            </a:extLst>
          </p:cNvPr>
          <p:cNvSpPr>
            <a:spLocks noGrp="1"/>
          </p:cNvSpPr>
          <p:nvPr>
            <p:ph type="dt" sz="half" idx="12"/>
          </p:nvPr>
        </p:nvSpPr>
        <p:spPr/>
        <p:txBody>
          <a:bodyPr/>
          <a:lstStyle/>
          <a:p>
            <a:fld id="{27E12643-2F99-413E-B7E3-778448665D38}" type="datetime1">
              <a:rPr lang="en-US" smtClean="0"/>
              <a:pPr/>
              <a:t>9/5/2018</a:t>
            </a:fld>
            <a:endParaRPr lang="da-DK" dirty="0"/>
          </a:p>
        </p:txBody>
      </p:sp>
      <p:pic>
        <p:nvPicPr>
          <p:cNvPr id="8" name="Immagine 7">
            <a:extLst>
              <a:ext uri="{FF2B5EF4-FFF2-40B4-BE49-F238E27FC236}">
                <a16:creationId xmlns:a16="http://schemas.microsoft.com/office/drawing/2014/main" id="{C6D89891-A1DD-42E9-9EED-698614A06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00" y="197999"/>
            <a:ext cx="5784002" cy="5042463"/>
          </a:xfrm>
          <a:prstGeom prst="rect">
            <a:avLst/>
          </a:prstGeom>
          <a:ln>
            <a:solidFill>
              <a:schemeClr val="accent1"/>
            </a:solidFill>
          </a:ln>
        </p:spPr>
      </p:pic>
      <p:pic>
        <p:nvPicPr>
          <p:cNvPr id="9" name="Immagine 8">
            <a:extLst>
              <a:ext uri="{FF2B5EF4-FFF2-40B4-BE49-F238E27FC236}">
                <a16:creationId xmlns:a16="http://schemas.microsoft.com/office/drawing/2014/main" id="{DCFADB30-970B-42AC-9E23-C4312B8DA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999" y="1768141"/>
            <a:ext cx="5400001" cy="4711859"/>
          </a:xfrm>
          <a:prstGeom prst="rect">
            <a:avLst/>
          </a:prstGeom>
          <a:ln>
            <a:solidFill>
              <a:schemeClr val="accent1"/>
            </a:solidFill>
          </a:ln>
        </p:spPr>
      </p:pic>
      <p:sp>
        <p:nvSpPr>
          <p:cNvPr id="10" name="Rettangolo 9">
            <a:extLst>
              <a:ext uri="{FF2B5EF4-FFF2-40B4-BE49-F238E27FC236}">
                <a16:creationId xmlns:a16="http://schemas.microsoft.com/office/drawing/2014/main" id="{9D9895A4-361B-486A-BBCF-443A60366944}"/>
              </a:ext>
            </a:extLst>
          </p:cNvPr>
          <p:cNvSpPr/>
          <p:nvPr/>
        </p:nvSpPr>
        <p:spPr>
          <a:xfrm>
            <a:off x="7534793" y="481278"/>
            <a:ext cx="3940214" cy="954107"/>
          </a:xfrm>
          <a:prstGeom prst="rect">
            <a:avLst/>
          </a:prstGeom>
        </p:spPr>
        <p:txBody>
          <a:bodyPr wrap="square">
            <a:spAutoFit/>
          </a:bodyPr>
          <a:lstStyle/>
          <a:p>
            <a:pPr algn="r"/>
            <a:r>
              <a:rPr lang="en-GB" sz="1400" i="1" dirty="0">
                <a:latin typeface="Arial" panose="020B0604020202020204" pitchFamily="34" charset="0"/>
                <a:ea typeface="Times New Roman" panose="02020603050405020304" pitchFamily="18" charset="0"/>
                <a:cs typeface="Times New Roman" panose="02020603050405020304" pitchFamily="18" charset="0"/>
              </a:rPr>
              <a:t>Spheres of influence of Abruzzo Region case study</a:t>
            </a:r>
            <a:r>
              <a:rPr lang="en-GB" sz="1400" dirty="0">
                <a:latin typeface="Arial" panose="020B0604020202020204" pitchFamily="34" charset="0"/>
                <a:ea typeface="Times New Roman" panose="02020603050405020304" pitchFamily="18" charset="0"/>
                <a:cs typeface="Times New Roman" panose="02020603050405020304" pitchFamily="18" charset="0"/>
              </a:rPr>
              <a:t>: (1) Domains of Funding, (2) Policy and Strategy and (3) territorial impact, (4) Domain of Funding</a:t>
            </a:r>
            <a:endParaRPr lang="it-IT" sz="1400" dirty="0"/>
          </a:p>
        </p:txBody>
      </p:sp>
      <p:sp>
        <p:nvSpPr>
          <p:cNvPr id="11" name="Freccia a destra 10">
            <a:extLst>
              <a:ext uri="{FF2B5EF4-FFF2-40B4-BE49-F238E27FC236}">
                <a16:creationId xmlns:a16="http://schemas.microsoft.com/office/drawing/2014/main" id="{B8839516-A344-4C54-8F85-5EC4045C7B43}"/>
              </a:ext>
            </a:extLst>
          </p:cNvPr>
          <p:cNvSpPr/>
          <p:nvPr/>
        </p:nvSpPr>
        <p:spPr>
          <a:xfrm rot="10800000">
            <a:off x="6075750" y="1207749"/>
            <a:ext cx="2048392" cy="286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F78AEC53-5DD7-41E7-B1EC-BA76B15895D3}"/>
              </a:ext>
            </a:extLst>
          </p:cNvPr>
          <p:cNvSpPr/>
          <p:nvPr/>
        </p:nvSpPr>
        <p:spPr>
          <a:xfrm>
            <a:off x="492000" y="5495398"/>
            <a:ext cx="3225561" cy="1169551"/>
          </a:xfrm>
          <a:prstGeom prst="rect">
            <a:avLst/>
          </a:prstGeom>
        </p:spPr>
        <p:txBody>
          <a:bodyPr wrap="square">
            <a:spAutoFit/>
          </a:bodyPr>
          <a:lstStyle/>
          <a:p>
            <a:pPr algn="r"/>
            <a:r>
              <a:rPr lang="en-GB" sz="1400" i="1" dirty="0">
                <a:latin typeface="Arial" panose="020B0604020202020204" pitchFamily="34" charset="0"/>
                <a:ea typeface="Times New Roman" panose="02020603050405020304" pitchFamily="18" charset="0"/>
                <a:cs typeface="Times New Roman" panose="02020603050405020304" pitchFamily="18" charset="0"/>
              </a:rPr>
              <a:t>Spheres of influence of </a:t>
            </a:r>
            <a:r>
              <a:rPr lang="en-GB" sz="1400" i="1" dirty="0" err="1">
                <a:latin typeface="Arial" panose="020B0604020202020204" pitchFamily="34" charset="0"/>
                <a:ea typeface="Times New Roman" panose="02020603050405020304" pitchFamily="18" charset="0"/>
                <a:cs typeface="Times New Roman" panose="02020603050405020304" pitchFamily="18" charset="0"/>
              </a:rPr>
              <a:t>Razlog</a:t>
            </a:r>
            <a:r>
              <a:rPr lang="en-GB" sz="1400" i="1" dirty="0">
                <a:latin typeface="Arial" panose="020B0604020202020204" pitchFamily="34" charset="0"/>
                <a:ea typeface="Times New Roman" panose="02020603050405020304" pitchFamily="18" charset="0"/>
                <a:cs typeface="Times New Roman" panose="02020603050405020304" pitchFamily="18" charset="0"/>
              </a:rPr>
              <a:t> Municipality case study</a:t>
            </a:r>
            <a:r>
              <a:rPr lang="en-GB" sz="1400" dirty="0">
                <a:latin typeface="Arial" panose="020B0604020202020204" pitchFamily="34" charset="0"/>
                <a:ea typeface="Times New Roman" panose="02020603050405020304" pitchFamily="18" charset="0"/>
                <a:cs typeface="Times New Roman" panose="02020603050405020304" pitchFamily="18" charset="0"/>
              </a:rPr>
              <a:t>: (1) Domains of Funding, (2) Policy and Strategy and (3) territorial impact, (4) Domain of Funding</a:t>
            </a:r>
            <a:endParaRPr lang="it-IT" sz="1400" dirty="0"/>
          </a:p>
        </p:txBody>
      </p:sp>
      <p:sp>
        <p:nvSpPr>
          <p:cNvPr id="13" name="Freccia a destra 12">
            <a:extLst>
              <a:ext uri="{FF2B5EF4-FFF2-40B4-BE49-F238E27FC236}">
                <a16:creationId xmlns:a16="http://schemas.microsoft.com/office/drawing/2014/main" id="{F9FB6C5B-0258-4E8B-BB96-71DECC8C8234}"/>
              </a:ext>
            </a:extLst>
          </p:cNvPr>
          <p:cNvSpPr/>
          <p:nvPr/>
        </p:nvSpPr>
        <p:spPr>
          <a:xfrm>
            <a:off x="3843610" y="5829305"/>
            <a:ext cx="2048392" cy="286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31580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FBF2D1B-FEB9-4A3A-BD69-77D4EB157438}"/>
              </a:ext>
            </a:extLst>
          </p:cNvPr>
          <p:cNvSpPr>
            <a:spLocks noGrp="1"/>
          </p:cNvSpPr>
          <p:nvPr>
            <p:ph type="ctrTitle"/>
          </p:nvPr>
        </p:nvSpPr>
        <p:spPr>
          <a:xfrm>
            <a:off x="2244000" y="2440800"/>
            <a:ext cx="3107282" cy="3240000"/>
          </a:xfrm>
        </p:spPr>
        <p:txBody>
          <a:bodyPr/>
          <a:lstStyle/>
          <a:p>
            <a:pPr lvl="0"/>
            <a:r>
              <a:rPr lang="en-GB" dirty="0"/>
              <a:t>What were the main challenges for </a:t>
            </a:r>
            <a:r>
              <a:rPr lang="en-GB" dirty="0" err="1"/>
              <a:t>LinkPAs</a:t>
            </a:r>
            <a:r>
              <a:rPr lang="en-GB" dirty="0"/>
              <a:t> Target Analysis?</a:t>
            </a:r>
            <a:endParaRPr lang="it-IT" dirty="0"/>
          </a:p>
        </p:txBody>
      </p:sp>
      <p:sp>
        <p:nvSpPr>
          <p:cNvPr id="4" name="Pladsholder til dato 3">
            <a:extLst>
              <a:ext uri="{FF2B5EF4-FFF2-40B4-BE49-F238E27FC236}">
                <a16:creationId xmlns:a16="http://schemas.microsoft.com/office/drawing/2014/main" id="{EF29F345-B9FB-4656-92D7-9F9B97C68C1C}"/>
              </a:ext>
            </a:extLst>
          </p:cNvPr>
          <p:cNvSpPr>
            <a:spLocks noGrp="1"/>
          </p:cNvSpPr>
          <p:nvPr>
            <p:ph type="dt" sz="half" idx="10"/>
          </p:nvPr>
        </p:nvSpPr>
        <p:spPr/>
        <p:txBody>
          <a:bodyPr/>
          <a:lstStyle/>
          <a:p>
            <a:r>
              <a:rPr lang="en-US" dirty="0"/>
              <a:t>31/5/2018</a:t>
            </a:r>
            <a:endParaRPr lang="da-DK" dirty="0"/>
          </a:p>
        </p:txBody>
      </p:sp>
      <p:sp>
        <p:nvSpPr>
          <p:cNvPr id="5" name="Pladsholder til sidefod 4">
            <a:extLst>
              <a:ext uri="{FF2B5EF4-FFF2-40B4-BE49-F238E27FC236}">
                <a16:creationId xmlns:a16="http://schemas.microsoft.com/office/drawing/2014/main" id="{0A5C2FC9-CA0B-4F0E-B399-B6F3789B6A91}"/>
              </a:ext>
            </a:extLst>
          </p:cNvPr>
          <p:cNvSpPr>
            <a:spLocks noGrp="1"/>
          </p:cNvSpPr>
          <p:nvPr>
            <p:ph type="ftr" sz="quarter" idx="11"/>
          </p:nvPr>
        </p:nvSpPr>
        <p:spPr/>
        <p:txBody>
          <a:bodyPr/>
          <a:lstStyle/>
          <a:p>
            <a:r>
              <a:rPr lang="da-DK"/>
              <a:t>PowerPoint template 4:3</a:t>
            </a:r>
            <a:endParaRPr lang="da-DK" dirty="0"/>
          </a:p>
        </p:txBody>
      </p:sp>
      <p:sp>
        <p:nvSpPr>
          <p:cNvPr id="6" name="Pladsholder til slidenummer 5">
            <a:extLst>
              <a:ext uri="{FF2B5EF4-FFF2-40B4-BE49-F238E27FC236}">
                <a16:creationId xmlns:a16="http://schemas.microsoft.com/office/drawing/2014/main" id="{52EAC309-A9F5-424F-8CA2-4CFF07408B80}"/>
              </a:ext>
            </a:extLst>
          </p:cNvPr>
          <p:cNvSpPr>
            <a:spLocks noGrp="1"/>
          </p:cNvSpPr>
          <p:nvPr>
            <p:ph type="sldNum" sz="quarter" idx="12"/>
          </p:nvPr>
        </p:nvSpPr>
        <p:spPr/>
        <p:txBody>
          <a:bodyPr/>
          <a:lstStyle/>
          <a:p>
            <a:fld id="{865B7C27-3FE4-4A2D-B806-6F5728E302F6}" type="slidenum">
              <a:rPr lang="da-DK" smtClean="0"/>
              <a:pPr/>
              <a:t>2</a:t>
            </a:fld>
            <a:endParaRPr lang="da-DK"/>
          </a:p>
        </p:txBody>
      </p:sp>
      <p:sp>
        <p:nvSpPr>
          <p:cNvPr id="7" name="Pladsholder til tekst 6">
            <a:extLst>
              <a:ext uri="{FF2B5EF4-FFF2-40B4-BE49-F238E27FC236}">
                <a16:creationId xmlns:a16="http://schemas.microsoft.com/office/drawing/2014/main" id="{3FD8FF7E-F33F-4F36-846D-15AA167BFB04}"/>
              </a:ext>
            </a:extLst>
          </p:cNvPr>
          <p:cNvSpPr>
            <a:spLocks noGrp="1"/>
          </p:cNvSpPr>
          <p:nvPr>
            <p:ph type="body" sz="quarter" idx="13"/>
          </p:nvPr>
        </p:nvSpPr>
        <p:spPr/>
        <p:txBody>
          <a:bodyPr/>
          <a:lstStyle/>
          <a:p>
            <a:r>
              <a:rPr lang="da-DK" dirty="0"/>
              <a:t>0</a:t>
            </a:r>
          </a:p>
        </p:txBody>
      </p:sp>
      <p:pic>
        <p:nvPicPr>
          <p:cNvPr id="14" name="Segnaposto immagine 13"/>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411" r="1411"/>
          <a:stretch>
            <a:fillRect/>
          </a:stretch>
        </p:blipFill>
        <p:spPr>
          <a:xfrm>
            <a:off x="5194300" y="0"/>
            <a:ext cx="6997700" cy="6858000"/>
          </a:xfrm>
        </p:spPr>
      </p:pic>
    </p:spTree>
    <p:extLst>
      <p:ext uri="{BB962C8B-B14F-4D97-AF65-F5344CB8AC3E}">
        <p14:creationId xmlns:p14="http://schemas.microsoft.com/office/powerpoint/2010/main" val="2484912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5AEA1F-E463-4E76-B5BD-4A02E03E8D56}"/>
              </a:ext>
            </a:extLst>
          </p:cNvPr>
          <p:cNvSpPr>
            <a:spLocks noGrp="1"/>
          </p:cNvSpPr>
          <p:nvPr>
            <p:ph type="title"/>
          </p:nvPr>
        </p:nvSpPr>
        <p:spPr>
          <a:xfrm>
            <a:off x="1079526" y="762792"/>
            <a:ext cx="9720000" cy="527201"/>
          </a:xfrm>
        </p:spPr>
        <p:txBody>
          <a:bodyPr/>
          <a:lstStyle/>
          <a:p>
            <a:r>
              <a:rPr lang="it-IT" dirty="0"/>
              <a:t>Common </a:t>
            </a:r>
            <a:r>
              <a:rPr lang="it-IT" dirty="0" err="1"/>
              <a:t>elements</a:t>
            </a:r>
            <a:r>
              <a:rPr lang="it-IT" dirty="0"/>
              <a:t> in </a:t>
            </a:r>
            <a:r>
              <a:rPr lang="it-IT" dirty="0" err="1"/>
              <a:t>governance</a:t>
            </a:r>
            <a:r>
              <a:rPr lang="it-IT" dirty="0"/>
              <a:t> </a:t>
            </a:r>
            <a:r>
              <a:rPr lang="it-IT" dirty="0" err="1"/>
              <a:t>models</a:t>
            </a:r>
            <a:endParaRPr lang="it-IT" dirty="0"/>
          </a:p>
        </p:txBody>
      </p:sp>
      <p:sp>
        <p:nvSpPr>
          <p:cNvPr id="3" name="Segnaposto piè di pagina 2">
            <a:extLst>
              <a:ext uri="{FF2B5EF4-FFF2-40B4-BE49-F238E27FC236}">
                <a16:creationId xmlns:a16="http://schemas.microsoft.com/office/drawing/2014/main" id="{648824BC-63C5-46F2-8B5B-51B2B836B546}"/>
              </a:ext>
            </a:extLst>
          </p:cNvPr>
          <p:cNvSpPr>
            <a:spLocks noGrp="1"/>
          </p:cNvSpPr>
          <p:nvPr>
            <p:ph type="ftr" sz="quarter" idx="10"/>
          </p:nvPr>
        </p:nvSpPr>
        <p:spPr/>
        <p:txBody>
          <a:bodyPr/>
          <a:lstStyle/>
          <a:p>
            <a:r>
              <a:rPr lang="da-DK"/>
              <a:t>PowerPoint template 16:9</a:t>
            </a:r>
            <a:endParaRPr lang="da-DK" dirty="0"/>
          </a:p>
        </p:txBody>
      </p:sp>
      <p:sp>
        <p:nvSpPr>
          <p:cNvPr id="4" name="Segnaposto numero diapositiva 3">
            <a:extLst>
              <a:ext uri="{FF2B5EF4-FFF2-40B4-BE49-F238E27FC236}">
                <a16:creationId xmlns:a16="http://schemas.microsoft.com/office/drawing/2014/main" id="{63240951-90FF-418D-97A3-EEAD78272633}"/>
              </a:ext>
            </a:extLst>
          </p:cNvPr>
          <p:cNvSpPr>
            <a:spLocks noGrp="1"/>
          </p:cNvSpPr>
          <p:nvPr>
            <p:ph type="sldNum" sz="quarter" idx="11"/>
          </p:nvPr>
        </p:nvSpPr>
        <p:spPr/>
        <p:txBody>
          <a:bodyPr/>
          <a:lstStyle/>
          <a:p>
            <a:fld id="{865B7C27-3FE4-4A2D-B806-6F5728E302F6}" type="slidenum">
              <a:rPr lang="da-DK" smtClean="0"/>
              <a:pPr/>
              <a:t>20</a:t>
            </a:fld>
            <a:endParaRPr lang="da-DK" dirty="0"/>
          </a:p>
        </p:txBody>
      </p:sp>
      <p:sp>
        <p:nvSpPr>
          <p:cNvPr id="5" name="Segnaposto data 4">
            <a:extLst>
              <a:ext uri="{FF2B5EF4-FFF2-40B4-BE49-F238E27FC236}">
                <a16:creationId xmlns:a16="http://schemas.microsoft.com/office/drawing/2014/main" id="{9340CF1A-43CD-449F-9BD6-1B4A0E83A108}"/>
              </a:ext>
            </a:extLst>
          </p:cNvPr>
          <p:cNvSpPr>
            <a:spLocks noGrp="1"/>
          </p:cNvSpPr>
          <p:nvPr>
            <p:ph type="dt" sz="half" idx="12"/>
          </p:nvPr>
        </p:nvSpPr>
        <p:spPr/>
        <p:txBody>
          <a:bodyPr/>
          <a:lstStyle/>
          <a:p>
            <a:fld id="{27E12643-2F99-413E-B7E3-778448665D38}" type="datetime1">
              <a:rPr lang="en-US" smtClean="0"/>
              <a:pPr/>
              <a:t>9/5/2018</a:t>
            </a:fld>
            <a:endParaRPr lang="da-DK" dirty="0"/>
          </a:p>
        </p:txBody>
      </p:sp>
      <p:sp>
        <p:nvSpPr>
          <p:cNvPr id="7" name="Segnaposto testo 1">
            <a:extLst>
              <a:ext uri="{FF2B5EF4-FFF2-40B4-BE49-F238E27FC236}">
                <a16:creationId xmlns:a16="http://schemas.microsoft.com/office/drawing/2014/main" id="{EEF8736E-BCAF-45C1-940E-8C833C29ECC2}"/>
              </a:ext>
            </a:extLst>
          </p:cNvPr>
          <p:cNvSpPr>
            <a:spLocks noGrp="1"/>
          </p:cNvSpPr>
          <p:nvPr>
            <p:ph type="body" sz="quarter" idx="14"/>
          </p:nvPr>
        </p:nvSpPr>
        <p:spPr>
          <a:xfrm>
            <a:off x="1079763" y="2056584"/>
            <a:ext cx="9719763" cy="4140000"/>
          </a:xfrm>
        </p:spPr>
        <p:txBody>
          <a:bodyPr/>
          <a:lstStyle/>
          <a:p>
            <a:r>
              <a:rPr lang="en-GB" dirty="0" err="1">
                <a:solidFill>
                  <a:srgbClr val="002060"/>
                </a:solidFill>
              </a:rPr>
              <a:t>LinkPAs</a:t>
            </a:r>
            <a:r>
              <a:rPr lang="en-GB" dirty="0">
                <a:solidFill>
                  <a:srgbClr val="002060"/>
                </a:solidFill>
              </a:rPr>
              <a:t> project identified</a:t>
            </a:r>
          </a:p>
          <a:p>
            <a:pPr marL="342900" indent="-342900">
              <a:buFont typeface="+mj-lt"/>
              <a:buAutoNum type="alphaLcParenR"/>
            </a:pPr>
            <a:r>
              <a:rPr lang="en-GB" dirty="0">
                <a:solidFill>
                  <a:srgbClr val="002060"/>
                </a:solidFill>
              </a:rPr>
              <a:t>all NPAs are directly linked to the involved PAs and consequently, in different ways, to the municipalities; </a:t>
            </a:r>
          </a:p>
          <a:p>
            <a:pPr marL="342900" indent="-342900">
              <a:buFont typeface="+mj-lt"/>
              <a:buAutoNum type="alphaLcParenR"/>
            </a:pPr>
            <a:r>
              <a:rPr lang="en-GB" dirty="0">
                <a:solidFill>
                  <a:srgbClr val="002060"/>
                </a:solidFill>
              </a:rPr>
              <a:t>all NPAs have directly connections with central and regional administrative bodies; </a:t>
            </a:r>
          </a:p>
          <a:p>
            <a:pPr marL="342900" indent="-342900">
              <a:buFont typeface="+mj-lt"/>
              <a:buAutoNum type="alphaLcParenR"/>
            </a:pPr>
            <a:r>
              <a:rPr lang="en-GB" dirty="0">
                <a:solidFill>
                  <a:srgbClr val="002060"/>
                </a:solidFill>
              </a:rPr>
              <a:t>all NPAs pay particular attention to international and EU conservation policies, especially to GI; </a:t>
            </a:r>
          </a:p>
          <a:p>
            <a:pPr marL="342900" indent="-342900">
              <a:buFont typeface="+mj-lt"/>
              <a:buAutoNum type="alphaLcParenR"/>
            </a:pPr>
            <a:r>
              <a:rPr lang="en-GB" dirty="0">
                <a:solidFill>
                  <a:srgbClr val="002060"/>
                </a:solidFill>
              </a:rPr>
              <a:t>all NPAs focus on monitoring tools; </a:t>
            </a:r>
          </a:p>
          <a:p>
            <a:pPr marL="342900" indent="-342900">
              <a:buFont typeface="+mj-lt"/>
              <a:buAutoNum type="alphaLcParenR"/>
            </a:pPr>
            <a:r>
              <a:rPr lang="en-GB" dirty="0">
                <a:solidFill>
                  <a:srgbClr val="002060"/>
                </a:solidFill>
              </a:rPr>
              <a:t>all NPAs consider financial and communication aspects as important to involve local actors such as SMEs, citizens, NGOs, etc.</a:t>
            </a:r>
            <a:endParaRPr lang="it-IT" dirty="0">
              <a:solidFill>
                <a:srgbClr val="002060"/>
              </a:solidFill>
            </a:endParaRPr>
          </a:p>
          <a:p>
            <a:pPr marL="742950" lvl="1" indent="-285750">
              <a:buFont typeface="Arial" panose="020B0604020202020204" pitchFamily="34" charset="0"/>
              <a:buChar char="•"/>
            </a:pPr>
            <a:endParaRPr lang="it-IT" sz="1800" dirty="0">
              <a:solidFill>
                <a:srgbClr val="002060"/>
              </a:solidFill>
            </a:endParaRPr>
          </a:p>
        </p:txBody>
      </p:sp>
    </p:spTree>
    <p:extLst>
      <p:ext uri="{BB962C8B-B14F-4D97-AF65-F5344CB8AC3E}">
        <p14:creationId xmlns:p14="http://schemas.microsoft.com/office/powerpoint/2010/main" val="164418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47248D87-BF79-4A11-AE4D-2B6B3D029523}"/>
              </a:ext>
            </a:extLst>
          </p:cNvPr>
          <p:cNvSpPr>
            <a:spLocks noGrp="1"/>
          </p:cNvSpPr>
          <p:nvPr>
            <p:ph type="ftr" sz="quarter" idx="10"/>
          </p:nvPr>
        </p:nvSpPr>
        <p:spPr/>
        <p:txBody>
          <a:bodyPr/>
          <a:lstStyle/>
          <a:p>
            <a:r>
              <a:rPr lang="da-DK"/>
              <a:t>PowerPoint template 16:9</a:t>
            </a:r>
            <a:endParaRPr lang="da-DK" dirty="0"/>
          </a:p>
        </p:txBody>
      </p:sp>
      <p:sp>
        <p:nvSpPr>
          <p:cNvPr id="4" name="Segnaposto numero diapositiva 3">
            <a:extLst>
              <a:ext uri="{FF2B5EF4-FFF2-40B4-BE49-F238E27FC236}">
                <a16:creationId xmlns:a16="http://schemas.microsoft.com/office/drawing/2014/main" id="{C28E89C4-E37E-4E0D-AE7F-B40701E0399C}"/>
              </a:ext>
            </a:extLst>
          </p:cNvPr>
          <p:cNvSpPr>
            <a:spLocks noGrp="1"/>
          </p:cNvSpPr>
          <p:nvPr>
            <p:ph type="sldNum" sz="quarter" idx="11"/>
          </p:nvPr>
        </p:nvSpPr>
        <p:spPr/>
        <p:txBody>
          <a:bodyPr/>
          <a:lstStyle/>
          <a:p>
            <a:fld id="{865B7C27-3FE4-4A2D-B806-6F5728E302F6}" type="slidenum">
              <a:rPr lang="da-DK" smtClean="0"/>
              <a:pPr/>
              <a:t>21</a:t>
            </a:fld>
            <a:endParaRPr lang="da-DK" dirty="0"/>
          </a:p>
        </p:txBody>
      </p:sp>
      <p:sp>
        <p:nvSpPr>
          <p:cNvPr id="5" name="Segnaposto data 4">
            <a:extLst>
              <a:ext uri="{FF2B5EF4-FFF2-40B4-BE49-F238E27FC236}">
                <a16:creationId xmlns:a16="http://schemas.microsoft.com/office/drawing/2014/main" id="{98748182-C326-45B8-A9E5-E497293D04D7}"/>
              </a:ext>
            </a:extLst>
          </p:cNvPr>
          <p:cNvSpPr>
            <a:spLocks noGrp="1"/>
          </p:cNvSpPr>
          <p:nvPr>
            <p:ph type="dt" sz="half" idx="12"/>
          </p:nvPr>
        </p:nvSpPr>
        <p:spPr/>
        <p:txBody>
          <a:bodyPr/>
          <a:lstStyle/>
          <a:p>
            <a:fld id="{27E12643-2F99-413E-B7E3-778448665D38}" type="datetime1">
              <a:rPr lang="en-US" smtClean="0"/>
              <a:pPr/>
              <a:t>9/5/2018</a:t>
            </a:fld>
            <a:endParaRPr lang="da-DK" dirty="0"/>
          </a:p>
        </p:txBody>
      </p:sp>
      <p:sp>
        <p:nvSpPr>
          <p:cNvPr id="7" name="Rettangolo 6">
            <a:extLst>
              <a:ext uri="{FF2B5EF4-FFF2-40B4-BE49-F238E27FC236}">
                <a16:creationId xmlns:a16="http://schemas.microsoft.com/office/drawing/2014/main" id="{BE437FDA-5B9C-437A-852A-EC2A183A6604}"/>
              </a:ext>
            </a:extLst>
          </p:cNvPr>
          <p:cNvSpPr/>
          <p:nvPr/>
        </p:nvSpPr>
        <p:spPr>
          <a:xfrm>
            <a:off x="842000" y="1027689"/>
            <a:ext cx="9784000" cy="5632311"/>
          </a:xfrm>
          <a:prstGeom prst="rect">
            <a:avLst/>
          </a:prstGeom>
        </p:spPr>
        <p:txBody>
          <a:bodyPr wrap="square">
            <a:spAutoFit/>
          </a:bodyPr>
          <a:lstStyle/>
          <a:p>
            <a:r>
              <a:rPr lang="en-GB" dirty="0">
                <a:solidFill>
                  <a:srgbClr val="002060"/>
                </a:solidFill>
              </a:rPr>
              <a:t>The main features of a broad organisation and management model that can be applied to integrate the NPAs’ management into sector development strategies are:</a:t>
            </a:r>
          </a:p>
          <a:p>
            <a:pPr marL="400050" indent="-400050">
              <a:buFont typeface="+mj-lt"/>
              <a:buAutoNum type="romanLcPeriod"/>
            </a:pPr>
            <a:r>
              <a:rPr lang="en-GB" dirty="0">
                <a:solidFill>
                  <a:srgbClr val="002060"/>
                </a:solidFill>
              </a:rPr>
              <a:t>Establishing a unified and harmonised planning strategy that sets a well-defined role for the NPAs within a given territory;  </a:t>
            </a:r>
          </a:p>
          <a:p>
            <a:pPr marL="400050" lvl="0" indent="-400050">
              <a:buFont typeface="+mj-lt"/>
              <a:buAutoNum type="romanLcPeriod"/>
            </a:pPr>
            <a:r>
              <a:rPr lang="en-GB" dirty="0">
                <a:solidFill>
                  <a:srgbClr val="002060"/>
                </a:solidFill>
              </a:rPr>
              <a:t>This strategic planning document should clearly define the role of the NPAs, which become: </a:t>
            </a:r>
            <a:endParaRPr lang="it-IT" dirty="0">
              <a:solidFill>
                <a:srgbClr val="002060"/>
              </a:solidFill>
            </a:endParaRPr>
          </a:p>
          <a:p>
            <a:pPr marL="742950" lvl="1" indent="-285750">
              <a:buFont typeface="Arial" panose="020B0604020202020204" pitchFamily="34" charset="0"/>
              <a:buChar char="•"/>
            </a:pPr>
            <a:r>
              <a:rPr lang="en-US" dirty="0">
                <a:solidFill>
                  <a:srgbClr val="002060"/>
                </a:solidFill>
              </a:rPr>
              <a:t>Bodies of territorial cooperation aiming at: orienting policy; maintaining international and European relations; linking with EU cooperation programs; interacting with international, European, transnational, national and regional strategies; suggesting innovative paths for sustainable territorial development; and assessing PA actions qualitatively and quantitatively, along with ex ante and ex post assessment tools. The NPAs can actively relate to the government, regions, and municipalities in accordance with their institutional set-up and sectoral focus. They can coordinate PA actions; they can collaborate on and promote the development of development strategies within PA territory.</a:t>
            </a:r>
          </a:p>
          <a:p>
            <a:pPr marL="742950" lvl="1" indent="-285750">
              <a:buFont typeface="Arial" panose="020B0604020202020204" pitchFamily="34" charset="0"/>
              <a:buChar char="•"/>
            </a:pPr>
            <a:r>
              <a:rPr lang="en-US" dirty="0">
                <a:solidFill>
                  <a:srgbClr val="002060"/>
                </a:solidFill>
              </a:rPr>
              <a:t>instruments that allow to receive, interpret and implement the directives linked to GIs on the basis of territorial diversity. The NPAs operate at technical level and interact with the political actors, thus also enhancing lobbying activities. </a:t>
            </a:r>
          </a:p>
          <a:p>
            <a:pPr marL="742950" lvl="1" indent="-285750">
              <a:buFont typeface="Arial" panose="020B0604020202020204" pitchFamily="34" charset="0"/>
              <a:buChar char="•"/>
            </a:pPr>
            <a:endParaRPr lang="it-IT" dirty="0">
              <a:solidFill>
                <a:srgbClr val="002060"/>
              </a:solidFill>
            </a:endParaRPr>
          </a:p>
          <a:p>
            <a:pPr marL="742950" lvl="1" indent="-285750">
              <a:buFont typeface="Arial" panose="020B0604020202020204" pitchFamily="34" charset="0"/>
              <a:buChar char="•"/>
            </a:pPr>
            <a:endParaRPr lang="it-IT" dirty="0">
              <a:solidFill>
                <a:srgbClr val="002060"/>
              </a:solidFill>
            </a:endParaRPr>
          </a:p>
        </p:txBody>
      </p:sp>
    </p:spTree>
    <p:extLst>
      <p:ext uri="{BB962C8B-B14F-4D97-AF65-F5344CB8AC3E}">
        <p14:creationId xmlns:p14="http://schemas.microsoft.com/office/powerpoint/2010/main" val="2458497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AA2713AF-08AC-4E7F-B006-834257FFFC5C}"/>
              </a:ext>
            </a:extLst>
          </p:cNvPr>
          <p:cNvSpPr>
            <a:spLocks noGrp="1"/>
          </p:cNvSpPr>
          <p:nvPr>
            <p:ph type="ftr" sz="quarter" idx="10"/>
          </p:nvPr>
        </p:nvSpPr>
        <p:spPr/>
        <p:txBody>
          <a:bodyPr/>
          <a:lstStyle/>
          <a:p>
            <a:r>
              <a:rPr lang="da-DK"/>
              <a:t>PowerPoint template 4:3</a:t>
            </a:r>
            <a:endParaRPr lang="da-DK" dirty="0"/>
          </a:p>
        </p:txBody>
      </p:sp>
      <p:sp>
        <p:nvSpPr>
          <p:cNvPr id="4" name="Pladsholder til slidenummer 3">
            <a:extLst>
              <a:ext uri="{FF2B5EF4-FFF2-40B4-BE49-F238E27FC236}">
                <a16:creationId xmlns:a16="http://schemas.microsoft.com/office/drawing/2014/main" id="{B54C2438-F911-4ED1-89ED-AC2E668708D8}"/>
              </a:ext>
            </a:extLst>
          </p:cNvPr>
          <p:cNvSpPr>
            <a:spLocks noGrp="1"/>
          </p:cNvSpPr>
          <p:nvPr>
            <p:ph type="sldNum" sz="quarter" idx="11"/>
          </p:nvPr>
        </p:nvSpPr>
        <p:spPr/>
        <p:txBody>
          <a:bodyPr/>
          <a:lstStyle/>
          <a:p>
            <a:fld id="{865B7C27-3FE4-4A2D-B806-6F5728E302F6}" type="slidenum">
              <a:rPr lang="da-DK" smtClean="0"/>
              <a:pPr/>
              <a:t>22</a:t>
            </a:fld>
            <a:endParaRPr lang="da-DK" dirty="0"/>
          </a:p>
        </p:txBody>
      </p:sp>
      <p:sp>
        <p:nvSpPr>
          <p:cNvPr id="5" name="Pladsholder til dato 4">
            <a:extLst>
              <a:ext uri="{FF2B5EF4-FFF2-40B4-BE49-F238E27FC236}">
                <a16:creationId xmlns:a16="http://schemas.microsoft.com/office/drawing/2014/main" id="{9021EAB5-98C7-45E4-A309-AF8B1C009FF6}"/>
              </a:ext>
            </a:extLst>
          </p:cNvPr>
          <p:cNvSpPr>
            <a:spLocks noGrp="1"/>
          </p:cNvSpPr>
          <p:nvPr>
            <p:ph type="dt" sz="half" idx="12"/>
          </p:nvPr>
        </p:nvSpPr>
        <p:spPr/>
        <p:txBody>
          <a:bodyPr/>
          <a:lstStyle/>
          <a:p>
            <a:r>
              <a:rPr lang="en-US" dirty="0"/>
              <a:t>31/5/2018</a:t>
            </a:r>
            <a:endParaRPr lang="da-DK" dirty="0"/>
          </a:p>
        </p:txBody>
      </p:sp>
      <p:pic>
        <p:nvPicPr>
          <p:cNvPr id="2" name="Immagine 1"/>
          <p:cNvPicPr>
            <a:picLocks noChangeAspect="1"/>
          </p:cNvPicPr>
          <p:nvPr/>
        </p:nvPicPr>
        <p:blipFill>
          <a:blip r:embed="rId2"/>
          <a:stretch>
            <a:fillRect/>
          </a:stretch>
        </p:blipFill>
        <p:spPr>
          <a:xfrm>
            <a:off x="1064770" y="1308100"/>
            <a:ext cx="4798476" cy="2314211"/>
          </a:xfrm>
          <a:prstGeom prst="rect">
            <a:avLst/>
          </a:prstGeom>
        </p:spPr>
      </p:pic>
      <p:sp>
        <p:nvSpPr>
          <p:cNvPr id="13" name="Rettangolo 12"/>
          <p:cNvSpPr/>
          <p:nvPr/>
        </p:nvSpPr>
        <p:spPr>
          <a:xfrm>
            <a:off x="1435100" y="562099"/>
            <a:ext cx="9829800" cy="646331"/>
          </a:xfrm>
          <a:prstGeom prst="rect">
            <a:avLst/>
          </a:prstGeom>
        </p:spPr>
        <p:txBody>
          <a:bodyPr wrap="square">
            <a:spAutoFit/>
          </a:bodyPr>
          <a:lstStyle/>
          <a:p>
            <a:pPr>
              <a:buFont typeface="Arial" charset="0"/>
              <a:buChar char="•"/>
            </a:pPr>
            <a:r>
              <a:rPr lang="en-US" dirty="0">
                <a:solidFill>
                  <a:srgbClr val="002060"/>
                </a:solidFill>
              </a:rPr>
              <a:t>Some mechanisms may help NPAs to fulfil their role in sustainable territorial development by case studies</a:t>
            </a:r>
          </a:p>
        </p:txBody>
      </p:sp>
      <p:sp>
        <p:nvSpPr>
          <p:cNvPr id="14" name="CasellaDiTesto 13"/>
          <p:cNvSpPr txBox="1"/>
          <p:nvPr/>
        </p:nvSpPr>
        <p:spPr>
          <a:xfrm>
            <a:off x="7267936" y="1467086"/>
            <a:ext cx="3996964" cy="646331"/>
          </a:xfrm>
          <a:prstGeom prst="rect">
            <a:avLst/>
          </a:prstGeom>
          <a:noFill/>
        </p:spPr>
        <p:txBody>
          <a:bodyPr wrap="square" rtlCol="0">
            <a:spAutoFit/>
          </a:bodyPr>
          <a:lstStyle/>
          <a:p>
            <a:r>
              <a:rPr lang="it-IT" dirty="0" err="1"/>
              <a:t>LinkPAs</a:t>
            </a:r>
            <a:r>
              <a:rPr lang="it-IT" dirty="0"/>
              <a:t> </a:t>
            </a:r>
            <a:r>
              <a:rPr lang="it-IT" dirty="0" err="1"/>
              <a:t>proposed</a:t>
            </a:r>
            <a:r>
              <a:rPr lang="it-IT" dirty="0"/>
              <a:t> an EGTC </a:t>
            </a:r>
            <a:r>
              <a:rPr lang="it-IT" dirty="0" err="1"/>
              <a:t>unified</a:t>
            </a:r>
            <a:r>
              <a:rPr lang="it-IT" dirty="0"/>
              <a:t> management model</a:t>
            </a:r>
          </a:p>
        </p:txBody>
      </p:sp>
      <p:sp>
        <p:nvSpPr>
          <p:cNvPr id="15" name="Freccia a destra 14"/>
          <p:cNvSpPr/>
          <p:nvPr/>
        </p:nvSpPr>
        <p:spPr>
          <a:xfrm rot="5400000">
            <a:off x="8652135" y="2274935"/>
            <a:ext cx="662957" cy="56560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p:cNvSpPr/>
          <p:nvPr/>
        </p:nvSpPr>
        <p:spPr>
          <a:xfrm>
            <a:off x="6007533" y="4952174"/>
            <a:ext cx="327412" cy="197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2ACB15DE-8B54-42D4-A89C-BAF355D6A94D}"/>
              </a:ext>
            </a:extLst>
          </p:cNvPr>
          <p:cNvPicPr>
            <a:picLocks noChangeAspect="1"/>
          </p:cNvPicPr>
          <p:nvPr/>
        </p:nvPicPr>
        <p:blipFill>
          <a:blip r:embed="rId3"/>
          <a:stretch>
            <a:fillRect/>
          </a:stretch>
        </p:blipFill>
        <p:spPr>
          <a:xfrm>
            <a:off x="342000" y="3721981"/>
            <a:ext cx="5488441" cy="2719519"/>
          </a:xfrm>
          <a:prstGeom prst="rect">
            <a:avLst/>
          </a:prstGeom>
          <a:ln>
            <a:solidFill>
              <a:schemeClr val="accent1"/>
            </a:solidFill>
          </a:ln>
        </p:spPr>
      </p:pic>
      <p:pic>
        <p:nvPicPr>
          <p:cNvPr id="7" name="Immagine 6">
            <a:extLst>
              <a:ext uri="{FF2B5EF4-FFF2-40B4-BE49-F238E27FC236}">
                <a16:creationId xmlns:a16="http://schemas.microsoft.com/office/drawing/2014/main" id="{2A851C0F-CEEB-4C68-B04E-98C3C4AEBE0D}"/>
              </a:ext>
            </a:extLst>
          </p:cNvPr>
          <p:cNvPicPr>
            <a:picLocks noChangeAspect="1"/>
          </p:cNvPicPr>
          <p:nvPr/>
        </p:nvPicPr>
        <p:blipFill>
          <a:blip r:embed="rId4"/>
          <a:stretch>
            <a:fillRect/>
          </a:stretch>
        </p:blipFill>
        <p:spPr>
          <a:xfrm>
            <a:off x="6601750" y="3018405"/>
            <a:ext cx="4796499" cy="3584902"/>
          </a:xfrm>
          <a:prstGeom prst="rect">
            <a:avLst/>
          </a:prstGeom>
          <a:ln>
            <a:solidFill>
              <a:schemeClr val="accent1"/>
            </a:solidFill>
          </a:ln>
        </p:spPr>
      </p:pic>
    </p:spTree>
    <p:extLst>
      <p:ext uri="{BB962C8B-B14F-4D97-AF65-F5344CB8AC3E}">
        <p14:creationId xmlns:p14="http://schemas.microsoft.com/office/powerpoint/2010/main" val="3943150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EB15D1C-7E88-46DC-BE9F-3F10858579F5}"/>
              </a:ext>
            </a:extLst>
          </p:cNvPr>
          <p:cNvSpPr>
            <a:spLocks noGrp="1"/>
          </p:cNvSpPr>
          <p:nvPr>
            <p:ph type="ctrTitle"/>
          </p:nvPr>
        </p:nvSpPr>
        <p:spPr>
          <a:xfrm>
            <a:off x="1080000" y="2874433"/>
            <a:ext cx="8997254" cy="3240000"/>
          </a:xfrm>
        </p:spPr>
        <p:txBody>
          <a:bodyPr/>
          <a:lstStyle/>
          <a:p>
            <a:r>
              <a:rPr lang="en-US" dirty="0"/>
              <a:t>NPAs role and governance</a:t>
            </a:r>
            <a:br>
              <a:rPr lang="en-US" dirty="0"/>
            </a:br>
            <a:r>
              <a:rPr lang="en-US" dirty="0"/>
              <a:t>in supporting </a:t>
            </a:r>
            <a:br>
              <a:rPr lang="en-US" dirty="0"/>
            </a:br>
            <a:r>
              <a:rPr lang="en-US" dirty="0"/>
              <a:t>local business development</a:t>
            </a:r>
            <a:endParaRPr lang="it-IT" dirty="0"/>
          </a:p>
        </p:txBody>
      </p:sp>
      <p:sp>
        <p:nvSpPr>
          <p:cNvPr id="4" name="Segnaposto data 3">
            <a:extLst>
              <a:ext uri="{FF2B5EF4-FFF2-40B4-BE49-F238E27FC236}">
                <a16:creationId xmlns:a16="http://schemas.microsoft.com/office/drawing/2014/main" id="{460971EF-0AAD-4DDE-BC5C-FD8CF849F309}"/>
              </a:ext>
            </a:extLst>
          </p:cNvPr>
          <p:cNvSpPr>
            <a:spLocks noGrp="1"/>
          </p:cNvSpPr>
          <p:nvPr>
            <p:ph type="dt" sz="half" idx="10"/>
          </p:nvPr>
        </p:nvSpPr>
        <p:spPr/>
        <p:txBody>
          <a:bodyPr/>
          <a:lstStyle/>
          <a:p>
            <a:fld id="{930B1B23-4667-42DB-80B6-3FE19686C639}" type="datetime1">
              <a:rPr lang="en-US" smtClean="0"/>
              <a:pPr/>
              <a:t>9/5/2018</a:t>
            </a:fld>
            <a:endParaRPr lang="da-DK"/>
          </a:p>
        </p:txBody>
      </p:sp>
      <p:sp>
        <p:nvSpPr>
          <p:cNvPr id="5" name="Segnaposto piè di pagina 4">
            <a:extLst>
              <a:ext uri="{FF2B5EF4-FFF2-40B4-BE49-F238E27FC236}">
                <a16:creationId xmlns:a16="http://schemas.microsoft.com/office/drawing/2014/main" id="{783A509C-27E3-4C68-AB2B-0F1829D1D97A}"/>
              </a:ext>
            </a:extLst>
          </p:cNvPr>
          <p:cNvSpPr>
            <a:spLocks noGrp="1"/>
          </p:cNvSpPr>
          <p:nvPr>
            <p:ph type="ftr" sz="quarter" idx="11"/>
          </p:nvPr>
        </p:nvSpPr>
        <p:spPr/>
        <p:txBody>
          <a:bodyPr/>
          <a:lstStyle/>
          <a:p>
            <a:r>
              <a:rPr lang="da-DK"/>
              <a:t>PowerPoint template 16:9</a:t>
            </a:r>
            <a:endParaRPr lang="da-DK" dirty="0"/>
          </a:p>
        </p:txBody>
      </p:sp>
      <p:sp>
        <p:nvSpPr>
          <p:cNvPr id="6" name="Segnaposto numero diapositiva 5">
            <a:extLst>
              <a:ext uri="{FF2B5EF4-FFF2-40B4-BE49-F238E27FC236}">
                <a16:creationId xmlns:a16="http://schemas.microsoft.com/office/drawing/2014/main" id="{022C7999-F452-4A1D-8BCE-F46B22813AEE}"/>
              </a:ext>
            </a:extLst>
          </p:cNvPr>
          <p:cNvSpPr>
            <a:spLocks noGrp="1"/>
          </p:cNvSpPr>
          <p:nvPr>
            <p:ph type="sldNum" sz="quarter" idx="12"/>
          </p:nvPr>
        </p:nvSpPr>
        <p:spPr/>
        <p:txBody>
          <a:bodyPr/>
          <a:lstStyle/>
          <a:p>
            <a:fld id="{865B7C27-3FE4-4A2D-B806-6F5728E302F6}" type="slidenum">
              <a:rPr lang="da-DK" smtClean="0"/>
              <a:pPr/>
              <a:t>23</a:t>
            </a:fld>
            <a:endParaRPr lang="da-DK" dirty="0"/>
          </a:p>
        </p:txBody>
      </p:sp>
      <p:sp>
        <p:nvSpPr>
          <p:cNvPr id="7" name="Segnaposto testo 6">
            <a:extLst>
              <a:ext uri="{FF2B5EF4-FFF2-40B4-BE49-F238E27FC236}">
                <a16:creationId xmlns:a16="http://schemas.microsoft.com/office/drawing/2014/main" id="{D38CFDB0-17B2-4AF1-9F67-B4A38C7520CA}"/>
              </a:ext>
            </a:extLst>
          </p:cNvPr>
          <p:cNvSpPr>
            <a:spLocks noGrp="1"/>
          </p:cNvSpPr>
          <p:nvPr>
            <p:ph type="body" sz="quarter" idx="13"/>
          </p:nvPr>
        </p:nvSpPr>
        <p:spPr/>
        <p:txBody>
          <a:bodyPr/>
          <a:lstStyle/>
          <a:p>
            <a:r>
              <a:rPr lang="it-IT" dirty="0"/>
              <a:t>5</a:t>
            </a:r>
          </a:p>
        </p:txBody>
      </p:sp>
    </p:spTree>
    <p:extLst>
      <p:ext uri="{BB962C8B-B14F-4D97-AF65-F5344CB8AC3E}">
        <p14:creationId xmlns:p14="http://schemas.microsoft.com/office/powerpoint/2010/main" val="3372208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019956E-47CC-4A8A-AB1F-97E4BAF64B0E}"/>
              </a:ext>
            </a:extLst>
          </p:cNvPr>
          <p:cNvSpPr>
            <a:spLocks noGrp="1"/>
          </p:cNvSpPr>
          <p:nvPr>
            <p:ph type="ftr" sz="quarter" idx="10"/>
          </p:nvPr>
        </p:nvSpPr>
        <p:spPr/>
        <p:txBody>
          <a:bodyPr/>
          <a:lstStyle/>
          <a:p>
            <a:r>
              <a:rPr lang="da-DK"/>
              <a:t>PowerPoint template 16:9</a:t>
            </a:r>
            <a:endParaRPr lang="da-DK" dirty="0"/>
          </a:p>
        </p:txBody>
      </p:sp>
      <p:sp>
        <p:nvSpPr>
          <p:cNvPr id="4" name="Segnaposto numero diapositiva 3">
            <a:extLst>
              <a:ext uri="{FF2B5EF4-FFF2-40B4-BE49-F238E27FC236}">
                <a16:creationId xmlns:a16="http://schemas.microsoft.com/office/drawing/2014/main" id="{6411586A-6E32-45B4-B1C9-31A32A545120}"/>
              </a:ext>
            </a:extLst>
          </p:cNvPr>
          <p:cNvSpPr>
            <a:spLocks noGrp="1"/>
          </p:cNvSpPr>
          <p:nvPr>
            <p:ph type="sldNum" sz="quarter" idx="11"/>
          </p:nvPr>
        </p:nvSpPr>
        <p:spPr/>
        <p:txBody>
          <a:bodyPr/>
          <a:lstStyle/>
          <a:p>
            <a:fld id="{865B7C27-3FE4-4A2D-B806-6F5728E302F6}" type="slidenum">
              <a:rPr lang="da-DK" smtClean="0"/>
              <a:pPr/>
              <a:t>24</a:t>
            </a:fld>
            <a:endParaRPr lang="da-DK" dirty="0"/>
          </a:p>
        </p:txBody>
      </p:sp>
      <p:sp>
        <p:nvSpPr>
          <p:cNvPr id="5" name="Segnaposto data 4">
            <a:extLst>
              <a:ext uri="{FF2B5EF4-FFF2-40B4-BE49-F238E27FC236}">
                <a16:creationId xmlns:a16="http://schemas.microsoft.com/office/drawing/2014/main" id="{16859DD6-EDF6-4AF4-86BB-D6D63AE52DEF}"/>
              </a:ext>
            </a:extLst>
          </p:cNvPr>
          <p:cNvSpPr>
            <a:spLocks noGrp="1"/>
          </p:cNvSpPr>
          <p:nvPr>
            <p:ph type="dt" sz="half" idx="12"/>
          </p:nvPr>
        </p:nvSpPr>
        <p:spPr/>
        <p:txBody>
          <a:bodyPr/>
          <a:lstStyle/>
          <a:p>
            <a:fld id="{27E12643-2F99-413E-B7E3-778448665D38}" type="datetime1">
              <a:rPr lang="en-US" smtClean="0"/>
              <a:pPr/>
              <a:t>9/5/2018</a:t>
            </a:fld>
            <a:endParaRPr lang="da-DK" dirty="0"/>
          </a:p>
        </p:txBody>
      </p:sp>
      <p:graphicFrame>
        <p:nvGraphicFramePr>
          <p:cNvPr id="7" name="Tabella 6">
            <a:extLst>
              <a:ext uri="{FF2B5EF4-FFF2-40B4-BE49-F238E27FC236}">
                <a16:creationId xmlns:a16="http://schemas.microsoft.com/office/drawing/2014/main" id="{C850D907-0337-4CBD-BF21-A1951DA554D3}"/>
              </a:ext>
            </a:extLst>
          </p:cNvPr>
          <p:cNvGraphicFramePr>
            <a:graphicFrameLocks noGrp="1"/>
          </p:cNvGraphicFramePr>
          <p:nvPr>
            <p:extLst>
              <p:ext uri="{D42A27DB-BD31-4B8C-83A1-F6EECF244321}">
                <p14:modId xmlns:p14="http://schemas.microsoft.com/office/powerpoint/2010/main" val="251403121"/>
              </p:ext>
            </p:extLst>
          </p:nvPr>
        </p:nvGraphicFramePr>
        <p:xfrm>
          <a:off x="6279025" y="407863"/>
          <a:ext cx="5441950" cy="5783075"/>
        </p:xfrm>
        <a:graphic>
          <a:graphicData uri="http://schemas.openxmlformats.org/drawingml/2006/table">
            <a:tbl>
              <a:tblPr firstRow="1" firstCol="1" bandRow="1">
                <a:tableStyleId>{5C22544A-7EE6-4342-B048-85BDC9FD1C3A}</a:tableStyleId>
              </a:tblPr>
              <a:tblGrid>
                <a:gridCol w="1344173">
                  <a:extLst>
                    <a:ext uri="{9D8B030D-6E8A-4147-A177-3AD203B41FA5}">
                      <a16:colId xmlns:a16="http://schemas.microsoft.com/office/drawing/2014/main" val="20000"/>
                    </a:ext>
                  </a:extLst>
                </a:gridCol>
                <a:gridCol w="4097777">
                  <a:extLst>
                    <a:ext uri="{9D8B030D-6E8A-4147-A177-3AD203B41FA5}">
                      <a16:colId xmlns:a16="http://schemas.microsoft.com/office/drawing/2014/main" val="20001"/>
                    </a:ext>
                  </a:extLst>
                </a:gridCol>
              </a:tblGrid>
              <a:tr h="1392204">
                <a:tc>
                  <a:txBody>
                    <a:bodyPr/>
                    <a:lstStyle/>
                    <a:p>
                      <a:pPr algn="l">
                        <a:lnSpc>
                          <a:spcPct val="150000"/>
                        </a:lnSpc>
                        <a:spcAft>
                          <a:spcPts val="0"/>
                        </a:spcAft>
                      </a:pPr>
                      <a:r>
                        <a:rPr lang="en-GB" sz="1200" dirty="0">
                          <a:effectLst/>
                        </a:rPr>
                        <a:t>Category of policy instruments</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575" marR="28575" marT="19050" marB="19050"/>
                </a:tc>
                <a:tc>
                  <a:txBody>
                    <a:bodyPr/>
                    <a:lstStyle/>
                    <a:p>
                      <a:pPr algn="l">
                        <a:lnSpc>
                          <a:spcPct val="150000"/>
                        </a:lnSpc>
                        <a:spcAft>
                          <a:spcPts val="0"/>
                        </a:spcAft>
                      </a:pPr>
                      <a:r>
                        <a:rPr lang="en-GB" sz="1800" dirty="0">
                          <a:effectLst/>
                        </a:rPr>
                        <a:t>Non-Standardised governance needs to manage green policy instruments in PAs and mountain zones</a:t>
                      </a: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575" marR="28575" marT="19050" marB="19050"/>
                </a:tc>
                <a:extLst>
                  <a:ext uri="{0D108BD9-81ED-4DB2-BD59-A6C34878D82A}">
                    <a16:rowId xmlns:a16="http://schemas.microsoft.com/office/drawing/2014/main" val="10000"/>
                  </a:ext>
                </a:extLst>
              </a:tr>
              <a:tr h="1255227">
                <a:tc>
                  <a:txBody>
                    <a:bodyPr/>
                    <a:lstStyle/>
                    <a:p>
                      <a:pPr algn="l">
                        <a:lnSpc>
                          <a:spcPct val="150000"/>
                        </a:lnSpc>
                        <a:spcAft>
                          <a:spcPts val="0"/>
                        </a:spcAft>
                      </a:pPr>
                      <a:r>
                        <a:rPr lang="en-GB" sz="1200" dirty="0">
                          <a:effectLst/>
                        </a:rPr>
                        <a:t>Regulatory instruments (command &amp; control)</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575" marR="28575" marT="19050" marB="19050"/>
                </a:tc>
                <a:tc>
                  <a:txBody>
                    <a:bodyPr/>
                    <a:lstStyle/>
                    <a:p>
                      <a:pPr algn="l">
                        <a:lnSpc>
                          <a:spcPct val="150000"/>
                        </a:lnSpc>
                        <a:spcAft>
                          <a:spcPts val="0"/>
                        </a:spcAft>
                      </a:pPr>
                      <a:r>
                        <a:rPr lang="en-GB" sz="1200" dirty="0">
                          <a:effectLst/>
                        </a:rPr>
                        <a:t>assuring compliance and enforcement of rules, effective PA management and financing effective monitoring on enforcement, knowledge on local communities and issues, know-how on stakeholder consultations</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575" marR="28575" marT="19050" marB="19050"/>
                </a:tc>
                <a:extLst>
                  <a:ext uri="{0D108BD9-81ED-4DB2-BD59-A6C34878D82A}">
                    <a16:rowId xmlns:a16="http://schemas.microsoft.com/office/drawing/2014/main" val="10001"/>
                  </a:ext>
                </a:extLst>
              </a:tr>
              <a:tr h="1255227">
                <a:tc>
                  <a:txBody>
                    <a:bodyPr/>
                    <a:lstStyle/>
                    <a:p>
                      <a:pPr algn="l">
                        <a:lnSpc>
                          <a:spcPct val="150000"/>
                        </a:lnSpc>
                        <a:spcAft>
                          <a:spcPts val="0"/>
                        </a:spcAft>
                      </a:pPr>
                      <a:r>
                        <a:rPr lang="en-GB" sz="1200" dirty="0">
                          <a:effectLst/>
                        </a:rPr>
                        <a:t>Economic instruments</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575" marR="28575" marT="19050" marB="19050"/>
                </a:tc>
                <a:tc>
                  <a:txBody>
                    <a:bodyPr/>
                    <a:lstStyle/>
                    <a:p>
                      <a:pPr algn="l">
                        <a:lnSpc>
                          <a:spcPct val="150000"/>
                        </a:lnSpc>
                        <a:spcAft>
                          <a:spcPts val="0"/>
                        </a:spcAft>
                      </a:pPr>
                      <a:r>
                        <a:rPr lang="en-GB" sz="1200" dirty="0">
                          <a:effectLst/>
                        </a:rPr>
                        <a:t>mechanisms for knowledge sharing, information on resource endowment, information on tax bases (potential), shared database for environmental, ecosystem and assets information</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575" marR="28575" marT="19050" marB="19050"/>
                </a:tc>
                <a:extLst>
                  <a:ext uri="{0D108BD9-81ED-4DB2-BD59-A6C34878D82A}">
                    <a16:rowId xmlns:a16="http://schemas.microsoft.com/office/drawing/2014/main" val="10002"/>
                  </a:ext>
                </a:extLst>
              </a:tr>
              <a:tr h="1880417">
                <a:tc>
                  <a:txBody>
                    <a:bodyPr/>
                    <a:lstStyle/>
                    <a:p>
                      <a:pPr algn="l">
                        <a:lnSpc>
                          <a:spcPct val="150000"/>
                        </a:lnSpc>
                        <a:spcAft>
                          <a:spcPts val="0"/>
                        </a:spcAft>
                      </a:pPr>
                      <a:r>
                        <a:rPr lang="en-GB" sz="1200">
                          <a:effectLst/>
                        </a:rPr>
                        <a:t>Information</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8575" marR="28575" marT="19050" marB="19050"/>
                </a:tc>
                <a:tc>
                  <a:txBody>
                    <a:bodyPr/>
                    <a:lstStyle/>
                    <a:p>
                      <a:pPr algn="l">
                        <a:lnSpc>
                          <a:spcPct val="150000"/>
                        </a:lnSpc>
                        <a:spcAft>
                          <a:spcPts val="0"/>
                        </a:spcAft>
                      </a:pPr>
                      <a:r>
                        <a:rPr lang="en-GB" sz="1200" dirty="0">
                          <a:effectLst/>
                        </a:rPr>
                        <a:t>shared database for environmental, ecosystem and assets information, available knowledge on green consumerism / green marketing, availability of good institutional relationships (vertical governance e.g. for GPP), availability of good business relationships (horizontal governance), knowledge and trade-off management</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8575" marR="28575" marT="19050" marB="19050"/>
                </a:tc>
                <a:extLst>
                  <a:ext uri="{0D108BD9-81ED-4DB2-BD59-A6C34878D82A}">
                    <a16:rowId xmlns:a16="http://schemas.microsoft.com/office/drawing/2014/main" val="10003"/>
                  </a:ext>
                </a:extLst>
              </a:tr>
            </a:tbl>
          </a:graphicData>
        </a:graphic>
      </p:graphicFrame>
      <p:graphicFrame>
        <p:nvGraphicFramePr>
          <p:cNvPr id="8" name="Chart 2">
            <a:extLst>
              <a:ext uri="{FF2B5EF4-FFF2-40B4-BE49-F238E27FC236}">
                <a16:creationId xmlns:a16="http://schemas.microsoft.com/office/drawing/2014/main" id="{25E228A9-657D-40AC-9CDB-3AC1DFF39A70}"/>
              </a:ext>
            </a:extLst>
          </p:cNvPr>
          <p:cNvGraphicFramePr/>
          <p:nvPr>
            <p:extLst>
              <p:ext uri="{D42A27DB-BD31-4B8C-83A1-F6EECF244321}">
                <p14:modId xmlns:p14="http://schemas.microsoft.com/office/powerpoint/2010/main" val="66851538"/>
              </p:ext>
            </p:extLst>
          </p:nvPr>
        </p:nvGraphicFramePr>
        <p:xfrm>
          <a:off x="342000" y="198000"/>
          <a:ext cx="5274310" cy="3444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3">
            <a:extLst>
              <a:ext uri="{FF2B5EF4-FFF2-40B4-BE49-F238E27FC236}">
                <a16:creationId xmlns:a16="http://schemas.microsoft.com/office/drawing/2014/main" id="{294BDBDE-58A3-428E-840C-C148136260EF}"/>
              </a:ext>
            </a:extLst>
          </p:cNvPr>
          <p:cNvGraphicFramePr/>
          <p:nvPr>
            <p:extLst>
              <p:ext uri="{D42A27DB-BD31-4B8C-83A1-F6EECF244321}">
                <p14:modId xmlns:p14="http://schemas.microsoft.com/office/powerpoint/2010/main" val="2386788159"/>
              </p:ext>
            </p:extLst>
          </p:nvPr>
        </p:nvGraphicFramePr>
        <p:xfrm>
          <a:off x="342000" y="3717825"/>
          <a:ext cx="5274310" cy="2873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8143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2BF24D0-C0FE-491A-9A62-FAE2AA807850}"/>
              </a:ext>
            </a:extLst>
          </p:cNvPr>
          <p:cNvSpPr>
            <a:spLocks noGrp="1"/>
          </p:cNvSpPr>
          <p:nvPr>
            <p:ph type="ctrTitle"/>
          </p:nvPr>
        </p:nvSpPr>
        <p:spPr>
          <a:xfrm>
            <a:off x="1079999" y="2440800"/>
            <a:ext cx="8610755" cy="3240000"/>
          </a:xfrm>
        </p:spPr>
        <p:txBody>
          <a:bodyPr/>
          <a:lstStyle/>
          <a:p>
            <a:r>
              <a:rPr lang="it-IT" dirty="0"/>
              <a:t>Policy </a:t>
            </a:r>
            <a:r>
              <a:rPr lang="it-IT" dirty="0" err="1"/>
              <a:t>recommendations</a:t>
            </a:r>
            <a:br>
              <a:rPr lang="it-IT" dirty="0"/>
            </a:br>
            <a:r>
              <a:rPr lang="en-US" dirty="0"/>
              <a:t>for integrating NPAs</a:t>
            </a:r>
            <a:br>
              <a:rPr lang="en-US" dirty="0"/>
            </a:br>
            <a:r>
              <a:rPr lang="en-US" dirty="0"/>
              <a:t>into territorial and sectoral development strategies</a:t>
            </a:r>
            <a:endParaRPr lang="it-IT" dirty="0"/>
          </a:p>
        </p:txBody>
      </p:sp>
      <p:sp>
        <p:nvSpPr>
          <p:cNvPr id="4" name="Segnaposto data 3">
            <a:extLst>
              <a:ext uri="{FF2B5EF4-FFF2-40B4-BE49-F238E27FC236}">
                <a16:creationId xmlns:a16="http://schemas.microsoft.com/office/drawing/2014/main" id="{D10857B9-84EC-45DF-84AF-640A15652ED0}"/>
              </a:ext>
            </a:extLst>
          </p:cNvPr>
          <p:cNvSpPr>
            <a:spLocks noGrp="1"/>
          </p:cNvSpPr>
          <p:nvPr>
            <p:ph type="dt" sz="half" idx="10"/>
          </p:nvPr>
        </p:nvSpPr>
        <p:spPr/>
        <p:txBody>
          <a:bodyPr/>
          <a:lstStyle/>
          <a:p>
            <a:fld id="{930B1B23-4667-42DB-80B6-3FE19686C639}" type="datetime1">
              <a:rPr lang="en-US" smtClean="0"/>
              <a:pPr/>
              <a:t>9/5/2018</a:t>
            </a:fld>
            <a:endParaRPr lang="da-DK"/>
          </a:p>
        </p:txBody>
      </p:sp>
      <p:sp>
        <p:nvSpPr>
          <p:cNvPr id="5" name="Segnaposto piè di pagina 4">
            <a:extLst>
              <a:ext uri="{FF2B5EF4-FFF2-40B4-BE49-F238E27FC236}">
                <a16:creationId xmlns:a16="http://schemas.microsoft.com/office/drawing/2014/main" id="{49AFD11F-91AA-4AEC-8C5E-2BCC8C9D8A12}"/>
              </a:ext>
            </a:extLst>
          </p:cNvPr>
          <p:cNvSpPr>
            <a:spLocks noGrp="1"/>
          </p:cNvSpPr>
          <p:nvPr>
            <p:ph type="ftr" sz="quarter" idx="11"/>
          </p:nvPr>
        </p:nvSpPr>
        <p:spPr/>
        <p:txBody>
          <a:bodyPr/>
          <a:lstStyle/>
          <a:p>
            <a:r>
              <a:rPr lang="da-DK"/>
              <a:t>PowerPoint template 16:9</a:t>
            </a:r>
            <a:endParaRPr lang="da-DK" dirty="0"/>
          </a:p>
        </p:txBody>
      </p:sp>
      <p:sp>
        <p:nvSpPr>
          <p:cNvPr id="6" name="Segnaposto numero diapositiva 5">
            <a:extLst>
              <a:ext uri="{FF2B5EF4-FFF2-40B4-BE49-F238E27FC236}">
                <a16:creationId xmlns:a16="http://schemas.microsoft.com/office/drawing/2014/main" id="{2CC68B13-D99E-4A01-BFCB-04B7B00B04F3}"/>
              </a:ext>
            </a:extLst>
          </p:cNvPr>
          <p:cNvSpPr>
            <a:spLocks noGrp="1"/>
          </p:cNvSpPr>
          <p:nvPr>
            <p:ph type="sldNum" sz="quarter" idx="12"/>
          </p:nvPr>
        </p:nvSpPr>
        <p:spPr/>
        <p:txBody>
          <a:bodyPr/>
          <a:lstStyle/>
          <a:p>
            <a:fld id="{865B7C27-3FE4-4A2D-B806-6F5728E302F6}" type="slidenum">
              <a:rPr lang="da-DK" smtClean="0"/>
              <a:pPr/>
              <a:t>25</a:t>
            </a:fld>
            <a:endParaRPr lang="da-DK" dirty="0"/>
          </a:p>
        </p:txBody>
      </p:sp>
      <p:sp>
        <p:nvSpPr>
          <p:cNvPr id="7" name="Segnaposto testo 6">
            <a:extLst>
              <a:ext uri="{FF2B5EF4-FFF2-40B4-BE49-F238E27FC236}">
                <a16:creationId xmlns:a16="http://schemas.microsoft.com/office/drawing/2014/main" id="{D9A844EA-7CBF-4B25-8DCC-7C49BB993E4D}"/>
              </a:ext>
            </a:extLst>
          </p:cNvPr>
          <p:cNvSpPr>
            <a:spLocks noGrp="1"/>
          </p:cNvSpPr>
          <p:nvPr>
            <p:ph type="body" sz="quarter" idx="13"/>
          </p:nvPr>
        </p:nvSpPr>
        <p:spPr/>
        <p:txBody>
          <a:bodyPr/>
          <a:lstStyle/>
          <a:p>
            <a:r>
              <a:rPr lang="it-IT" dirty="0"/>
              <a:t>6</a:t>
            </a:r>
          </a:p>
        </p:txBody>
      </p:sp>
    </p:spTree>
    <p:extLst>
      <p:ext uri="{BB962C8B-B14F-4D97-AF65-F5344CB8AC3E}">
        <p14:creationId xmlns:p14="http://schemas.microsoft.com/office/powerpoint/2010/main" val="2943768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6852" y="0"/>
            <a:ext cx="1762539" cy="678730"/>
          </a:xfrm>
        </p:spPr>
        <p:txBody>
          <a:bodyPr/>
          <a:lstStyle/>
          <a:p>
            <a:pPr>
              <a:lnSpc>
                <a:spcPct val="100000"/>
              </a:lnSpc>
            </a:pPr>
            <a:r>
              <a:rPr lang="en-GB" sz="2400" dirty="0">
                <a:solidFill>
                  <a:srgbClr val="002060"/>
                </a:solidFill>
              </a:rPr>
              <a:t>…in general</a:t>
            </a:r>
            <a:endParaRPr lang="it-IT" dirty="0"/>
          </a:p>
        </p:txBody>
      </p:sp>
      <p:sp>
        <p:nvSpPr>
          <p:cNvPr id="3" name="Segnaposto piè di pagina 2"/>
          <p:cNvSpPr>
            <a:spLocks noGrp="1"/>
          </p:cNvSpPr>
          <p:nvPr>
            <p:ph type="ftr" sz="quarter" idx="10"/>
          </p:nvPr>
        </p:nvSpPr>
        <p:spPr/>
        <p:txBody>
          <a:bodyPr/>
          <a:lstStyle/>
          <a:p>
            <a:r>
              <a:rPr lang="da-DK"/>
              <a:t>PowerPoint template 4:3</a:t>
            </a:r>
            <a:endParaRPr lang="da-DK" dirty="0"/>
          </a:p>
        </p:txBody>
      </p:sp>
      <p:sp>
        <p:nvSpPr>
          <p:cNvPr id="4" name="Segnaposto numero diapositiva 3"/>
          <p:cNvSpPr>
            <a:spLocks noGrp="1"/>
          </p:cNvSpPr>
          <p:nvPr>
            <p:ph type="sldNum" sz="quarter" idx="11"/>
          </p:nvPr>
        </p:nvSpPr>
        <p:spPr/>
        <p:txBody>
          <a:bodyPr/>
          <a:lstStyle/>
          <a:p>
            <a:fld id="{865B7C27-3FE4-4A2D-B806-6F5728E302F6}" type="slidenum">
              <a:rPr lang="da-DK" smtClean="0"/>
              <a:pPr/>
              <a:t>26</a:t>
            </a:fld>
            <a:endParaRPr lang="da-DK" dirty="0"/>
          </a:p>
        </p:txBody>
      </p:sp>
      <p:sp>
        <p:nvSpPr>
          <p:cNvPr id="5" name="Segnaposto data 4"/>
          <p:cNvSpPr>
            <a:spLocks noGrp="1"/>
          </p:cNvSpPr>
          <p:nvPr>
            <p:ph type="dt" sz="half" idx="12"/>
          </p:nvPr>
        </p:nvSpPr>
        <p:spPr/>
        <p:txBody>
          <a:bodyPr/>
          <a:lstStyle/>
          <a:p>
            <a:fld id="{6425EC43-D09F-4E58-9225-209ECD5686D6}" type="datetime1">
              <a:rPr lang="en-US" smtClean="0"/>
              <a:pPr/>
              <a:t>9/5/2018</a:t>
            </a:fld>
            <a:endParaRPr lang="da-DK" dirty="0"/>
          </a:p>
        </p:txBody>
      </p:sp>
      <p:sp>
        <p:nvSpPr>
          <p:cNvPr id="6" name="Segnaposto testo 5"/>
          <p:cNvSpPr>
            <a:spLocks noGrp="1"/>
          </p:cNvSpPr>
          <p:nvPr>
            <p:ph type="body" sz="quarter" idx="14"/>
          </p:nvPr>
        </p:nvSpPr>
        <p:spPr>
          <a:xfrm>
            <a:off x="384313" y="903561"/>
            <a:ext cx="4717774" cy="4140000"/>
          </a:xfrm>
        </p:spPr>
        <p:txBody>
          <a:bodyPr/>
          <a:lstStyle/>
          <a:p>
            <a:pPr algn="just"/>
            <a:r>
              <a:rPr lang="en-GB" sz="1400" b="1" dirty="0"/>
              <a:t>Improving the EU GI policy in order to make the EU Biodiversity Strategy more effective</a:t>
            </a:r>
            <a:endParaRPr lang="it-IT" sz="1400" dirty="0"/>
          </a:p>
          <a:p>
            <a:pPr algn="just"/>
            <a:r>
              <a:rPr lang="en-GB" sz="1400" b="1" dirty="0"/>
              <a:t>Experimenting with new multi-level governance models  </a:t>
            </a:r>
            <a:endParaRPr lang="it-IT" sz="1400" dirty="0"/>
          </a:p>
          <a:p>
            <a:pPr algn="just"/>
            <a:r>
              <a:rPr lang="en-GB" sz="1400" b="1" dirty="0"/>
              <a:t>Extending the NPAs field of action across different territorial dimensions (identity, traditions, legislation, regulations, attitudes, economic activities, etc.) and within the framework of EU policies</a:t>
            </a:r>
            <a:endParaRPr lang="it-IT" sz="1400" dirty="0"/>
          </a:p>
          <a:p>
            <a:pPr algn="just"/>
            <a:r>
              <a:rPr lang="en-GB" sz="1400" b="1" dirty="0"/>
              <a:t>Adopting ecoservices accounting within the framework of territorial diversity </a:t>
            </a:r>
            <a:endParaRPr lang="it-IT" sz="1400" dirty="0"/>
          </a:p>
          <a:p>
            <a:pPr algn="just"/>
            <a:r>
              <a:rPr lang="en-GB" sz="1400" b="1" dirty="0"/>
              <a:t>Stressing the experience of NPAs in the sustainable management of natural resources</a:t>
            </a:r>
            <a:endParaRPr lang="it-IT" sz="1400" dirty="0"/>
          </a:p>
          <a:p>
            <a:pPr algn="just"/>
            <a:r>
              <a:rPr lang="en-GB" sz="1400" b="1" dirty="0"/>
              <a:t>Supporting the designing and/or implementation of policy instruments to involve local business in territorial development </a:t>
            </a:r>
            <a:endParaRPr lang="it-IT" sz="1400" dirty="0"/>
          </a:p>
          <a:p>
            <a:pPr algn="just"/>
            <a:r>
              <a:rPr lang="en-GB" sz="1400" b="1" dirty="0"/>
              <a:t>Promoting training and professional education for improving capacities on the NPAs to support the development and growth of SMEs within PAs and in surrounding territories.</a:t>
            </a:r>
          </a:p>
          <a:p>
            <a:pPr algn="just"/>
            <a:r>
              <a:rPr lang="en-GB" sz="1400" b="1" dirty="0"/>
              <a:t>Enhancing the NPAs’ role in implementing Integrated Territorial Investment, Structural Funds (ESIF) and EU Infrastructural Plans to help PAs management in mountain area.</a:t>
            </a:r>
            <a:r>
              <a:rPr lang="en-GB" sz="1400" dirty="0"/>
              <a:t> </a:t>
            </a:r>
            <a:endParaRPr lang="it-IT" sz="1400" dirty="0"/>
          </a:p>
          <a:p>
            <a:pPr algn="just"/>
            <a:endParaRPr lang="it-IT" sz="1400" dirty="0"/>
          </a:p>
          <a:p>
            <a:pPr algn="just"/>
            <a:endParaRPr lang="it-IT" sz="1400" dirty="0"/>
          </a:p>
        </p:txBody>
      </p:sp>
      <p:sp>
        <p:nvSpPr>
          <p:cNvPr id="8" name="Segnaposto testo 5">
            <a:extLst>
              <a:ext uri="{FF2B5EF4-FFF2-40B4-BE49-F238E27FC236}">
                <a16:creationId xmlns:a16="http://schemas.microsoft.com/office/drawing/2014/main" id="{11C6625E-6A9B-4D71-95B8-72A0B30DE692}"/>
              </a:ext>
            </a:extLst>
          </p:cNvPr>
          <p:cNvSpPr txBox="1">
            <a:spLocks/>
          </p:cNvSpPr>
          <p:nvPr/>
        </p:nvSpPr>
        <p:spPr>
          <a:xfrm>
            <a:off x="6343148" y="722807"/>
            <a:ext cx="5080226" cy="4140000"/>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9pPr>
          </a:lstStyle>
          <a:p>
            <a:r>
              <a:rPr lang="en-GB" sz="1400" b="1"/>
              <a:t>Agree on a set of common measures (e.g. drafting sub-forms of operative and infrastructural projects) directly targeting PAs with very low I&amp;R profiles. </a:t>
            </a:r>
          </a:p>
          <a:p>
            <a:r>
              <a:rPr lang="en-GB" sz="1400" b="1"/>
              <a:t>Propose policies aimed at helping communities deal with the digital transition, especially those in mountain PAs; help local SMEs improve their international outlook;</a:t>
            </a:r>
            <a:endParaRPr lang="it-IT" sz="1400"/>
          </a:p>
          <a:p>
            <a:r>
              <a:rPr lang="en-GB" sz="1400" b="1"/>
              <a:t>Focus on the middle-aged population and on women and migrants, encouraging them acquire new skills that can help them re-enter the labour market.</a:t>
            </a:r>
            <a:r>
              <a:rPr lang="en-GB" sz="1400"/>
              <a:t> </a:t>
            </a:r>
          </a:p>
          <a:p>
            <a:r>
              <a:rPr lang="en-GB" sz="1400" b="1"/>
              <a:t>Link I&amp;R to local SMEs to increase their access to new ESIF with a more strictly joint collaboration between SMEs, regional institutions, and the educational/research system</a:t>
            </a:r>
            <a:r>
              <a:rPr lang="en-GB" sz="1400"/>
              <a:t>; </a:t>
            </a:r>
          </a:p>
          <a:p>
            <a:r>
              <a:rPr lang="en-GB" sz="1400" b="1"/>
              <a:t>Encourage communication, disseminate projects and results across the local/regional system so as to foster public-private cooperation within PAs;</a:t>
            </a:r>
          </a:p>
          <a:p>
            <a:r>
              <a:rPr lang="en-GB" sz="1400" b="1"/>
              <a:t>Accept and commit to major European and international agreements; agree to the experimental use of the European strategic impact assessment processes, particularly TIA and SEA, as applied to policies, programmes and plans at different subsidiary levels</a:t>
            </a:r>
            <a:r>
              <a:rPr lang="en-GB" sz="1400"/>
              <a:t>; </a:t>
            </a:r>
            <a:endParaRPr lang="it-IT" sz="1400"/>
          </a:p>
          <a:p>
            <a:endParaRPr lang="it-IT" sz="1400"/>
          </a:p>
          <a:p>
            <a:endParaRPr lang="it-IT" sz="1400" dirty="0"/>
          </a:p>
        </p:txBody>
      </p:sp>
      <p:sp>
        <p:nvSpPr>
          <p:cNvPr id="9" name="Titolo 1">
            <a:extLst>
              <a:ext uri="{FF2B5EF4-FFF2-40B4-BE49-F238E27FC236}">
                <a16:creationId xmlns:a16="http://schemas.microsoft.com/office/drawing/2014/main" id="{7882E159-B1F8-4197-8C4B-D77DD43AD37E}"/>
              </a:ext>
            </a:extLst>
          </p:cNvPr>
          <p:cNvSpPr txBox="1">
            <a:spLocks/>
          </p:cNvSpPr>
          <p:nvPr/>
        </p:nvSpPr>
        <p:spPr>
          <a:xfrm>
            <a:off x="7413317" y="-74510"/>
            <a:ext cx="3173366" cy="678730"/>
          </a:xfrm>
          <a:prstGeom prst="rect">
            <a:avLst/>
          </a:prstGeom>
        </p:spPr>
        <p:txBody>
          <a:bodyPr vert="horz" lIns="0" tIns="0" rIns="0" bIns="0" rtlCol="0" anchor="b" anchorCtr="0">
            <a:noAutofit/>
          </a:bodyPr>
          <a:lst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a:lstStyle>
          <a:p>
            <a:pPr>
              <a:lnSpc>
                <a:spcPct val="100000"/>
              </a:lnSpc>
            </a:pPr>
            <a:r>
              <a:rPr lang="en-US" sz="2400" dirty="0">
                <a:solidFill>
                  <a:srgbClr val="002060"/>
                </a:solidFill>
              </a:rPr>
              <a:t>…for mountain areas</a:t>
            </a:r>
            <a:endParaRPr lang="it-IT" sz="2400" dirty="0">
              <a:solidFill>
                <a:srgbClr val="002060"/>
              </a:solidFill>
            </a:endParaRPr>
          </a:p>
        </p:txBody>
      </p:sp>
    </p:spTree>
    <p:extLst>
      <p:ext uri="{BB962C8B-B14F-4D97-AF65-F5344CB8AC3E}">
        <p14:creationId xmlns:p14="http://schemas.microsoft.com/office/powerpoint/2010/main" val="2554272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a:extLst>
              <a:ext uri="{FF2B5EF4-FFF2-40B4-BE49-F238E27FC236}">
                <a16:creationId xmlns:a16="http://schemas.microsoft.com/office/drawing/2014/main" id="{ABC2456C-2A04-4AF8-A48B-56DE6518A06B}"/>
              </a:ext>
            </a:extLst>
          </p:cNvPr>
          <p:cNvSpPr>
            <a:spLocks noGrp="1"/>
          </p:cNvSpPr>
          <p:nvPr>
            <p:ph type="pic" sz="quarter" idx="14"/>
          </p:nvPr>
        </p:nvSpPr>
        <p:spPr>
          <a:xfrm>
            <a:off x="5461510" y="-18854"/>
            <a:ext cx="5206491" cy="6858000"/>
          </a:xfrm>
        </p:spPr>
      </p:sp>
      <p:sp>
        <p:nvSpPr>
          <p:cNvPr id="3" name="Titel 2">
            <a:extLst>
              <a:ext uri="{FF2B5EF4-FFF2-40B4-BE49-F238E27FC236}">
                <a16:creationId xmlns:a16="http://schemas.microsoft.com/office/drawing/2014/main" id="{FFBF2D1B-FEB9-4A3A-BD69-77D4EB157438}"/>
              </a:ext>
            </a:extLst>
          </p:cNvPr>
          <p:cNvSpPr>
            <a:spLocks noGrp="1"/>
          </p:cNvSpPr>
          <p:nvPr>
            <p:ph type="ctrTitle"/>
          </p:nvPr>
        </p:nvSpPr>
        <p:spPr>
          <a:xfrm>
            <a:off x="1769097" y="2299398"/>
            <a:ext cx="3692412" cy="3240000"/>
          </a:xfrm>
        </p:spPr>
        <p:txBody>
          <a:bodyPr/>
          <a:lstStyle/>
          <a:p>
            <a:pPr lvl="0"/>
            <a:r>
              <a:rPr lang="en-GB" dirty="0"/>
              <a:t>Benefit from the stakeholder support during the TA development</a:t>
            </a:r>
            <a:endParaRPr lang="it-IT" dirty="0"/>
          </a:p>
        </p:txBody>
      </p:sp>
      <p:sp>
        <p:nvSpPr>
          <p:cNvPr id="4" name="Pladsholder til dato 3">
            <a:extLst>
              <a:ext uri="{FF2B5EF4-FFF2-40B4-BE49-F238E27FC236}">
                <a16:creationId xmlns:a16="http://schemas.microsoft.com/office/drawing/2014/main" id="{EF29F345-B9FB-4656-92D7-9F9B97C68C1C}"/>
              </a:ext>
            </a:extLst>
          </p:cNvPr>
          <p:cNvSpPr>
            <a:spLocks noGrp="1"/>
          </p:cNvSpPr>
          <p:nvPr>
            <p:ph type="dt" sz="half" idx="10"/>
          </p:nvPr>
        </p:nvSpPr>
        <p:spPr/>
        <p:txBody>
          <a:bodyPr/>
          <a:lstStyle/>
          <a:p>
            <a:r>
              <a:rPr lang="en-US" dirty="0"/>
              <a:t>31/5/2018</a:t>
            </a:r>
            <a:endParaRPr lang="da-DK" dirty="0"/>
          </a:p>
        </p:txBody>
      </p:sp>
      <p:sp>
        <p:nvSpPr>
          <p:cNvPr id="5" name="Pladsholder til sidefod 4">
            <a:extLst>
              <a:ext uri="{FF2B5EF4-FFF2-40B4-BE49-F238E27FC236}">
                <a16:creationId xmlns:a16="http://schemas.microsoft.com/office/drawing/2014/main" id="{0A5C2FC9-CA0B-4F0E-B399-B6F3789B6A91}"/>
              </a:ext>
            </a:extLst>
          </p:cNvPr>
          <p:cNvSpPr>
            <a:spLocks noGrp="1"/>
          </p:cNvSpPr>
          <p:nvPr>
            <p:ph type="ftr" sz="quarter" idx="11"/>
          </p:nvPr>
        </p:nvSpPr>
        <p:spPr/>
        <p:txBody>
          <a:bodyPr/>
          <a:lstStyle/>
          <a:p>
            <a:r>
              <a:rPr lang="da-DK"/>
              <a:t>PowerPoint template 4:3</a:t>
            </a:r>
            <a:endParaRPr lang="da-DK" dirty="0"/>
          </a:p>
        </p:txBody>
      </p:sp>
      <p:sp>
        <p:nvSpPr>
          <p:cNvPr id="6" name="Pladsholder til slidenummer 5">
            <a:extLst>
              <a:ext uri="{FF2B5EF4-FFF2-40B4-BE49-F238E27FC236}">
                <a16:creationId xmlns:a16="http://schemas.microsoft.com/office/drawing/2014/main" id="{52EAC309-A9F5-424F-8CA2-4CFF07408B80}"/>
              </a:ext>
            </a:extLst>
          </p:cNvPr>
          <p:cNvSpPr>
            <a:spLocks noGrp="1"/>
          </p:cNvSpPr>
          <p:nvPr>
            <p:ph type="sldNum" sz="quarter" idx="12"/>
          </p:nvPr>
        </p:nvSpPr>
        <p:spPr/>
        <p:txBody>
          <a:bodyPr/>
          <a:lstStyle/>
          <a:p>
            <a:fld id="{865B7C27-3FE4-4A2D-B806-6F5728E302F6}" type="slidenum">
              <a:rPr lang="da-DK" smtClean="0"/>
              <a:pPr/>
              <a:t>27</a:t>
            </a:fld>
            <a:endParaRPr lang="da-DK"/>
          </a:p>
        </p:txBody>
      </p:sp>
      <p:sp>
        <p:nvSpPr>
          <p:cNvPr id="7" name="Pladsholder til tekst 6">
            <a:extLst>
              <a:ext uri="{FF2B5EF4-FFF2-40B4-BE49-F238E27FC236}">
                <a16:creationId xmlns:a16="http://schemas.microsoft.com/office/drawing/2014/main" id="{3FD8FF7E-F33F-4F36-846D-15AA167BFB04}"/>
              </a:ext>
            </a:extLst>
          </p:cNvPr>
          <p:cNvSpPr>
            <a:spLocks noGrp="1"/>
          </p:cNvSpPr>
          <p:nvPr>
            <p:ph type="body" sz="quarter" idx="13"/>
          </p:nvPr>
        </p:nvSpPr>
        <p:spPr/>
        <p:txBody>
          <a:bodyPr/>
          <a:lstStyle/>
          <a:p>
            <a:r>
              <a:rPr lang="da-DK" dirty="0"/>
              <a:t>7</a:t>
            </a:r>
          </a:p>
        </p:txBody>
      </p:sp>
      <p:pic>
        <p:nvPicPr>
          <p:cNvPr id="14" name="Immagine 13"/>
          <p:cNvPicPr>
            <a:picLocks noChangeAspect="1"/>
          </p:cNvPicPr>
          <p:nvPr/>
        </p:nvPicPr>
        <p:blipFill>
          <a:blip r:embed="rId2"/>
          <a:stretch>
            <a:fillRect/>
          </a:stretch>
        </p:blipFill>
        <p:spPr>
          <a:xfrm>
            <a:off x="5445780" y="1708681"/>
            <a:ext cx="5222220" cy="3249818"/>
          </a:xfrm>
          <a:prstGeom prst="rect">
            <a:avLst/>
          </a:prstGeom>
        </p:spPr>
      </p:pic>
      <p:sp>
        <p:nvSpPr>
          <p:cNvPr id="15" name="CasellaDiTesto 14"/>
          <p:cNvSpPr txBox="1"/>
          <p:nvPr/>
        </p:nvSpPr>
        <p:spPr>
          <a:xfrm>
            <a:off x="6180842" y="5316719"/>
            <a:ext cx="3667027" cy="646331"/>
          </a:xfrm>
          <a:prstGeom prst="rect">
            <a:avLst/>
          </a:prstGeom>
          <a:noFill/>
        </p:spPr>
        <p:txBody>
          <a:bodyPr wrap="square" rtlCol="0">
            <a:spAutoFit/>
          </a:bodyPr>
          <a:lstStyle/>
          <a:p>
            <a:r>
              <a:rPr lang="it-IT" dirty="0"/>
              <a:t>IV </a:t>
            </a:r>
            <a:r>
              <a:rPr lang="it-IT" dirty="0" err="1"/>
              <a:t>Steering</a:t>
            </a:r>
            <a:r>
              <a:rPr lang="it-IT" dirty="0"/>
              <a:t> </a:t>
            </a:r>
            <a:r>
              <a:rPr lang="it-IT" dirty="0" err="1"/>
              <a:t>Committee</a:t>
            </a:r>
            <a:r>
              <a:rPr lang="it-IT" dirty="0"/>
              <a:t> Meeting </a:t>
            </a:r>
          </a:p>
          <a:p>
            <a:r>
              <a:rPr lang="it-IT" dirty="0"/>
              <a:t>Rome, 4th </a:t>
            </a:r>
            <a:r>
              <a:rPr lang="it-IT" dirty="0" err="1"/>
              <a:t>May</a:t>
            </a:r>
            <a:r>
              <a:rPr lang="it-IT" dirty="0"/>
              <a:t>  2018</a:t>
            </a:r>
          </a:p>
        </p:txBody>
      </p:sp>
    </p:spTree>
    <p:extLst>
      <p:ext uri="{BB962C8B-B14F-4D97-AF65-F5344CB8AC3E}">
        <p14:creationId xmlns:p14="http://schemas.microsoft.com/office/powerpoint/2010/main" val="2426049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25517-DEEF-4FA6-8C69-9D0775F66E9F}"/>
              </a:ext>
            </a:extLst>
          </p:cNvPr>
          <p:cNvSpPr>
            <a:spLocks noGrp="1"/>
          </p:cNvSpPr>
          <p:nvPr>
            <p:ph type="title"/>
          </p:nvPr>
        </p:nvSpPr>
        <p:spPr>
          <a:xfrm>
            <a:off x="750877" y="212638"/>
            <a:ext cx="3456075" cy="516694"/>
          </a:xfrm>
        </p:spPr>
        <p:txBody>
          <a:bodyPr/>
          <a:lstStyle/>
          <a:p>
            <a:pPr lvl="0">
              <a:lnSpc>
                <a:spcPct val="100000"/>
              </a:lnSpc>
            </a:pPr>
            <a:r>
              <a:rPr lang="en-GB" sz="2000" dirty="0">
                <a:solidFill>
                  <a:srgbClr val="002060"/>
                </a:solidFill>
              </a:rPr>
              <a:t>Benefit from the stakeholder support and guidance</a:t>
            </a:r>
            <a:endParaRPr lang="it-IT" sz="2000" dirty="0">
              <a:solidFill>
                <a:srgbClr val="002060"/>
              </a:solidFill>
            </a:endParaRPr>
          </a:p>
        </p:txBody>
      </p:sp>
      <p:sp>
        <p:nvSpPr>
          <p:cNvPr id="3" name="Pladsholder til sidefod 2">
            <a:extLst>
              <a:ext uri="{FF2B5EF4-FFF2-40B4-BE49-F238E27FC236}">
                <a16:creationId xmlns:a16="http://schemas.microsoft.com/office/drawing/2014/main" id="{AA2713AF-08AC-4E7F-B006-834257FFFC5C}"/>
              </a:ext>
            </a:extLst>
          </p:cNvPr>
          <p:cNvSpPr>
            <a:spLocks noGrp="1"/>
          </p:cNvSpPr>
          <p:nvPr>
            <p:ph type="ftr" sz="quarter" idx="10"/>
          </p:nvPr>
        </p:nvSpPr>
        <p:spPr/>
        <p:txBody>
          <a:bodyPr/>
          <a:lstStyle/>
          <a:p>
            <a:r>
              <a:rPr lang="da-DK"/>
              <a:t>PowerPoint template 4:3</a:t>
            </a:r>
            <a:endParaRPr lang="da-DK" dirty="0"/>
          </a:p>
        </p:txBody>
      </p:sp>
      <p:sp>
        <p:nvSpPr>
          <p:cNvPr id="4" name="Pladsholder til slidenummer 3">
            <a:extLst>
              <a:ext uri="{FF2B5EF4-FFF2-40B4-BE49-F238E27FC236}">
                <a16:creationId xmlns:a16="http://schemas.microsoft.com/office/drawing/2014/main" id="{B54C2438-F911-4ED1-89ED-AC2E668708D8}"/>
              </a:ext>
            </a:extLst>
          </p:cNvPr>
          <p:cNvSpPr>
            <a:spLocks noGrp="1"/>
          </p:cNvSpPr>
          <p:nvPr>
            <p:ph type="sldNum" sz="quarter" idx="11"/>
          </p:nvPr>
        </p:nvSpPr>
        <p:spPr/>
        <p:txBody>
          <a:bodyPr/>
          <a:lstStyle/>
          <a:p>
            <a:fld id="{865B7C27-3FE4-4A2D-B806-6F5728E302F6}" type="slidenum">
              <a:rPr lang="da-DK" smtClean="0"/>
              <a:pPr/>
              <a:t>28</a:t>
            </a:fld>
            <a:endParaRPr lang="da-DK" dirty="0"/>
          </a:p>
        </p:txBody>
      </p:sp>
      <p:sp>
        <p:nvSpPr>
          <p:cNvPr id="5" name="Pladsholder til dato 4">
            <a:extLst>
              <a:ext uri="{FF2B5EF4-FFF2-40B4-BE49-F238E27FC236}">
                <a16:creationId xmlns:a16="http://schemas.microsoft.com/office/drawing/2014/main" id="{9021EAB5-98C7-45E4-A309-AF8B1C009FF6}"/>
              </a:ext>
            </a:extLst>
          </p:cNvPr>
          <p:cNvSpPr>
            <a:spLocks noGrp="1"/>
          </p:cNvSpPr>
          <p:nvPr>
            <p:ph type="dt" sz="half" idx="12"/>
          </p:nvPr>
        </p:nvSpPr>
        <p:spPr/>
        <p:txBody>
          <a:bodyPr/>
          <a:lstStyle/>
          <a:p>
            <a:fld id="{6425EC43-D09F-4E58-9225-209ECD5686D6}" type="datetime1">
              <a:rPr lang="en-US" smtClean="0"/>
              <a:pPr/>
              <a:t>9/5/2018</a:t>
            </a:fld>
            <a:endParaRPr lang="da-DK" dirty="0"/>
          </a:p>
        </p:txBody>
      </p:sp>
      <p:sp>
        <p:nvSpPr>
          <p:cNvPr id="9" name="Segnaposto testo 8"/>
          <p:cNvSpPr>
            <a:spLocks noGrp="1"/>
          </p:cNvSpPr>
          <p:nvPr>
            <p:ph type="body" sz="quarter" idx="14"/>
          </p:nvPr>
        </p:nvSpPr>
        <p:spPr>
          <a:xfrm>
            <a:off x="576000" y="876695"/>
            <a:ext cx="4234268" cy="1861321"/>
          </a:xfrm>
        </p:spPr>
        <p:txBody>
          <a:bodyPr/>
          <a:lstStyle/>
          <a:p>
            <a:r>
              <a:rPr lang="de-DE" b="1" dirty="0" err="1">
                <a:solidFill>
                  <a:srgbClr val="002060"/>
                </a:solidFill>
              </a:rPr>
              <a:t>support</a:t>
            </a:r>
            <a:r>
              <a:rPr lang="de-DE" b="1" dirty="0">
                <a:solidFill>
                  <a:srgbClr val="002060"/>
                </a:solidFill>
              </a:rPr>
              <a:t> in </a:t>
            </a:r>
            <a:r>
              <a:rPr lang="de-DE" b="1" dirty="0" err="1">
                <a:solidFill>
                  <a:srgbClr val="002060"/>
                </a:solidFill>
              </a:rPr>
              <a:t>submission</a:t>
            </a:r>
            <a:r>
              <a:rPr lang="de-DE" b="1" dirty="0">
                <a:solidFill>
                  <a:srgbClr val="002060"/>
                </a:solidFill>
              </a:rPr>
              <a:t> </a:t>
            </a:r>
            <a:r>
              <a:rPr lang="de-DE" b="1" dirty="0" err="1">
                <a:solidFill>
                  <a:srgbClr val="002060"/>
                </a:solidFill>
              </a:rPr>
              <a:t>LinkPAs</a:t>
            </a:r>
            <a:r>
              <a:rPr lang="de-DE" b="1" dirty="0">
                <a:solidFill>
                  <a:srgbClr val="002060"/>
                </a:solidFill>
              </a:rPr>
              <a:t> </a:t>
            </a:r>
            <a:r>
              <a:rPr lang="en-US" b="1" dirty="0">
                <a:solidFill>
                  <a:srgbClr val="002060"/>
                </a:solidFill>
              </a:rPr>
              <a:t>semi-structured </a:t>
            </a:r>
            <a:r>
              <a:rPr lang="de-DE" b="1" dirty="0" err="1">
                <a:solidFill>
                  <a:srgbClr val="002060"/>
                </a:solidFill>
              </a:rPr>
              <a:t>questionnaires</a:t>
            </a:r>
            <a:r>
              <a:rPr lang="de-DE" b="1" dirty="0">
                <a:solidFill>
                  <a:srgbClr val="002060"/>
                </a:solidFill>
              </a:rPr>
              <a:t> in </a:t>
            </a:r>
            <a:r>
              <a:rPr lang="de-DE" b="1" dirty="0" err="1">
                <a:solidFill>
                  <a:srgbClr val="002060"/>
                </a:solidFill>
              </a:rPr>
              <a:t>case</a:t>
            </a:r>
            <a:r>
              <a:rPr lang="de-DE" b="1" dirty="0">
                <a:solidFill>
                  <a:srgbClr val="002060"/>
                </a:solidFill>
              </a:rPr>
              <a:t> </a:t>
            </a:r>
            <a:r>
              <a:rPr lang="de-DE" b="1" dirty="0" err="1">
                <a:solidFill>
                  <a:srgbClr val="002060"/>
                </a:solidFill>
              </a:rPr>
              <a:t>study</a:t>
            </a:r>
            <a:r>
              <a:rPr lang="de-DE" b="1" dirty="0">
                <a:solidFill>
                  <a:srgbClr val="002060"/>
                </a:solidFill>
              </a:rPr>
              <a:t> </a:t>
            </a:r>
            <a:r>
              <a:rPr lang="de-DE" b="1" dirty="0" err="1">
                <a:solidFill>
                  <a:srgbClr val="002060"/>
                </a:solidFill>
              </a:rPr>
              <a:t>areas</a:t>
            </a:r>
            <a:r>
              <a:rPr lang="de-DE" b="1" dirty="0">
                <a:solidFill>
                  <a:srgbClr val="002060"/>
                </a:solidFill>
              </a:rPr>
              <a:t> </a:t>
            </a:r>
            <a:r>
              <a:rPr lang="en-GB" dirty="0"/>
              <a:t>(integrated into the analysis of the individual stakeholder territories)</a:t>
            </a:r>
          </a:p>
          <a:p>
            <a:r>
              <a:rPr lang="en-GB" dirty="0"/>
              <a:t>Critical and collaborative </a:t>
            </a:r>
            <a:r>
              <a:rPr lang="en-GB" b="1" dirty="0"/>
              <a:t>revision</a:t>
            </a:r>
            <a:r>
              <a:rPr lang="en-GB" dirty="0"/>
              <a:t> of project deliveries</a:t>
            </a:r>
          </a:p>
          <a:p>
            <a:r>
              <a:rPr lang="en-GB" dirty="0"/>
              <a:t>Better detailed requirement in clarifying </a:t>
            </a:r>
            <a:r>
              <a:rPr lang="en-GB" b="1" dirty="0">
                <a:solidFill>
                  <a:srgbClr val="002060"/>
                </a:solidFill>
              </a:rPr>
              <a:t>additional policy needs: </a:t>
            </a:r>
            <a:r>
              <a:rPr lang="en-GB" dirty="0"/>
              <a:t>focus on climate change guidelines at regional level; request to support in creating</a:t>
            </a:r>
          </a:p>
          <a:p>
            <a:pPr marL="0" indent="0">
              <a:buNone/>
            </a:pPr>
            <a:r>
              <a:rPr lang="en-GB" b="1" dirty="0">
                <a:solidFill>
                  <a:srgbClr val="00B050"/>
                </a:solidFill>
              </a:rPr>
              <a:t>new mountain NPA Apennine area devote to CC mitigation</a:t>
            </a:r>
          </a:p>
        </p:txBody>
      </p:sp>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9777" y="1208517"/>
            <a:ext cx="6039439" cy="4529579"/>
          </a:xfrm>
          <a:prstGeom prst="rect">
            <a:avLst/>
          </a:prstGeom>
        </p:spPr>
      </p:pic>
      <p:sp>
        <p:nvSpPr>
          <p:cNvPr id="11" name="Freccia a destra 10"/>
          <p:cNvSpPr/>
          <p:nvPr/>
        </p:nvSpPr>
        <p:spPr>
          <a:xfrm>
            <a:off x="4266000" y="4534292"/>
            <a:ext cx="1206631" cy="45248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18474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5"/>
          <p:cNvSpPr txBox="1">
            <a:spLocks/>
          </p:cNvSpPr>
          <p:nvPr/>
        </p:nvSpPr>
        <p:spPr>
          <a:xfrm>
            <a:off x="594680" y="907472"/>
            <a:ext cx="9881221" cy="4140000"/>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9pPr>
          </a:lstStyle>
          <a:p>
            <a:pPr>
              <a:spcAft>
                <a:spcPts val="0"/>
              </a:spcAft>
              <a:buFont typeface="Wingdings" pitchFamily="2" charset="2"/>
              <a:buChar char="ü"/>
            </a:pPr>
            <a:r>
              <a:rPr lang="en-GB" dirty="0"/>
              <a:t>NPAs require a clearly defined mission and objective that must be supported by a clear mandate. </a:t>
            </a:r>
          </a:p>
          <a:p>
            <a:pPr>
              <a:spcAft>
                <a:spcPts val="0"/>
              </a:spcAft>
              <a:buFont typeface="Wingdings" pitchFamily="2" charset="2"/>
              <a:buChar char="ü"/>
            </a:pPr>
            <a:endParaRPr lang="it-IT" sz="700" dirty="0"/>
          </a:p>
          <a:p>
            <a:pPr>
              <a:spcAft>
                <a:spcPts val="0"/>
              </a:spcAft>
              <a:buFont typeface="Wingdings" pitchFamily="2" charset="2"/>
              <a:buChar char="ü"/>
            </a:pPr>
            <a:r>
              <a:rPr lang="en-GB" dirty="0"/>
              <a:t>NPAs capacities and competences need to be considered</a:t>
            </a:r>
          </a:p>
          <a:p>
            <a:pPr>
              <a:spcAft>
                <a:spcPts val="0"/>
              </a:spcAft>
              <a:buFont typeface="Wingdings" pitchFamily="2" charset="2"/>
              <a:buChar char="ü"/>
            </a:pPr>
            <a:endParaRPr lang="it-IT" sz="700" dirty="0"/>
          </a:p>
          <a:p>
            <a:pPr>
              <a:spcAft>
                <a:spcPts val="0"/>
              </a:spcAft>
              <a:buFont typeface="Wingdings" pitchFamily="2" charset="2"/>
              <a:buChar char="ü"/>
            </a:pPr>
            <a:r>
              <a:rPr lang="en-GB" dirty="0"/>
              <a:t>NPAs activity requires continuity and institutional formalisation</a:t>
            </a:r>
          </a:p>
          <a:p>
            <a:pPr>
              <a:spcAft>
                <a:spcPts val="0"/>
              </a:spcAft>
              <a:buFont typeface="Wingdings" pitchFamily="2" charset="2"/>
              <a:buChar char="ü"/>
            </a:pPr>
            <a:endParaRPr lang="it-IT" sz="700" dirty="0"/>
          </a:p>
          <a:p>
            <a:pPr>
              <a:spcAft>
                <a:spcPts val="0"/>
              </a:spcAft>
              <a:buFont typeface="Wingdings" pitchFamily="2" charset="2"/>
              <a:buChar char="ü"/>
            </a:pPr>
            <a:r>
              <a:rPr lang="en-GB" dirty="0"/>
              <a:t>NPAs are the most effective tools for sharing knowledge</a:t>
            </a:r>
          </a:p>
          <a:p>
            <a:pPr>
              <a:spcAft>
                <a:spcPts val="0"/>
              </a:spcAft>
              <a:buFont typeface="Wingdings" pitchFamily="2" charset="2"/>
              <a:buChar char="ü"/>
            </a:pPr>
            <a:endParaRPr lang="it-IT" sz="700" dirty="0"/>
          </a:p>
          <a:p>
            <a:pPr>
              <a:spcAft>
                <a:spcPts val="0"/>
              </a:spcAft>
              <a:buFont typeface="Wingdings" pitchFamily="2" charset="2"/>
              <a:buChar char="ü"/>
            </a:pPr>
            <a:r>
              <a:rPr lang="en-GB" dirty="0"/>
              <a:t>NPAs objectives, strategies and mandate need to be aligned in mountain zones</a:t>
            </a:r>
          </a:p>
          <a:p>
            <a:pPr>
              <a:spcAft>
                <a:spcPts val="0"/>
              </a:spcAft>
              <a:buFont typeface="Wingdings" pitchFamily="2" charset="2"/>
              <a:buChar char="ü"/>
            </a:pPr>
            <a:endParaRPr lang="it-IT" sz="700" dirty="0"/>
          </a:p>
          <a:p>
            <a:pPr>
              <a:spcAft>
                <a:spcPts val="600"/>
              </a:spcAft>
              <a:buFont typeface="Wingdings" pitchFamily="2" charset="2"/>
              <a:buChar char="ü"/>
            </a:pPr>
            <a:r>
              <a:rPr lang="en-GB" dirty="0"/>
              <a:t>Remain focused on NPAs policy role in matter of CC mitigation</a:t>
            </a:r>
          </a:p>
          <a:p>
            <a:pPr>
              <a:spcAft>
                <a:spcPts val="600"/>
              </a:spcAft>
              <a:buFont typeface="Wingdings" pitchFamily="2" charset="2"/>
              <a:buChar char="ü"/>
            </a:pPr>
            <a:r>
              <a:rPr lang="en-GB" dirty="0"/>
              <a:t>NPAs need to be equipped with adequate funding instruments, capacities and competences if they are to fulfil additional roles</a:t>
            </a:r>
          </a:p>
          <a:p>
            <a:pPr>
              <a:spcAft>
                <a:spcPts val="0"/>
              </a:spcAft>
            </a:pPr>
            <a:endParaRPr lang="it-IT" dirty="0"/>
          </a:p>
        </p:txBody>
      </p:sp>
      <p:sp>
        <p:nvSpPr>
          <p:cNvPr id="3" name="Rettangolo 2"/>
          <p:cNvSpPr/>
          <p:nvPr/>
        </p:nvSpPr>
        <p:spPr>
          <a:xfrm>
            <a:off x="1894788" y="360000"/>
            <a:ext cx="7981361" cy="400110"/>
          </a:xfrm>
          <a:prstGeom prst="rect">
            <a:avLst/>
          </a:prstGeom>
        </p:spPr>
        <p:txBody>
          <a:bodyPr wrap="square">
            <a:spAutoFit/>
          </a:bodyPr>
          <a:lstStyle/>
          <a:p>
            <a:r>
              <a:rPr lang="en-GB" sz="2000" b="1" dirty="0">
                <a:solidFill>
                  <a:srgbClr val="002060"/>
                </a:solidFill>
                <a:latin typeface="+mj-lt"/>
                <a:ea typeface="+mj-ea"/>
                <a:cs typeface="+mj-cs"/>
              </a:rPr>
              <a:t>Lesson learned</a:t>
            </a:r>
            <a:endParaRPr lang="it-IT" sz="2000" b="1" dirty="0">
              <a:solidFill>
                <a:srgbClr val="002060"/>
              </a:solidFill>
              <a:latin typeface="+mj-lt"/>
              <a:ea typeface="+mj-ea"/>
              <a:cs typeface="+mj-cs"/>
            </a:endParaRPr>
          </a:p>
        </p:txBody>
      </p:sp>
    </p:spTree>
    <p:extLst>
      <p:ext uri="{BB962C8B-B14F-4D97-AF65-F5344CB8AC3E}">
        <p14:creationId xmlns:p14="http://schemas.microsoft.com/office/powerpoint/2010/main" val="3165445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377372" y="6255657"/>
            <a:ext cx="11451771" cy="0"/>
          </a:xfrm>
          <a:prstGeom prst="line">
            <a:avLst/>
          </a:prstGeom>
          <a:ln>
            <a:solidFill>
              <a:srgbClr val="F48120"/>
            </a:solidFill>
          </a:ln>
        </p:spPr>
        <p:style>
          <a:lnRef idx="1">
            <a:schemeClr val="accent1"/>
          </a:lnRef>
          <a:fillRef idx="0">
            <a:schemeClr val="accent1"/>
          </a:fillRef>
          <a:effectRef idx="0">
            <a:schemeClr val="accent1"/>
          </a:effectRef>
          <a:fontRef idx="minor">
            <a:schemeClr val="tx1"/>
          </a:fontRef>
        </p:style>
      </p:cxnSp>
      <p:sp>
        <p:nvSpPr>
          <p:cNvPr id="10" name="Pladsholder til sidefod 2">
            <a:extLst>
              <a:ext uri="{FF2B5EF4-FFF2-40B4-BE49-F238E27FC236}">
                <a16:creationId xmlns:a16="http://schemas.microsoft.com/office/drawing/2014/main" id="{C1A39EF0-8E15-4163-A064-448DEE961E53}"/>
              </a:ext>
            </a:extLst>
          </p:cNvPr>
          <p:cNvSpPr>
            <a:spLocks noGrp="1"/>
          </p:cNvSpPr>
          <p:nvPr>
            <p:ph type="ftr" sz="quarter" idx="10"/>
          </p:nvPr>
        </p:nvSpPr>
        <p:spPr>
          <a:xfrm>
            <a:off x="1566000" y="6480000"/>
            <a:ext cx="5400000" cy="180000"/>
          </a:xfrm>
        </p:spPr>
        <p:txBody>
          <a:bodyPr/>
          <a:lstStyle/>
          <a:p>
            <a:r>
              <a:rPr lang="da-DK" dirty="0"/>
              <a:t>PowerPoint template 16:9</a:t>
            </a:r>
          </a:p>
        </p:txBody>
      </p:sp>
      <p:sp>
        <p:nvSpPr>
          <p:cNvPr id="8" name="Text Placeholder 2">
            <a:extLst>
              <a:ext uri="{FF2B5EF4-FFF2-40B4-BE49-F238E27FC236}">
                <a16:creationId xmlns:a16="http://schemas.microsoft.com/office/drawing/2014/main" id="{F8165E3A-4999-4831-9FE8-A7CCF042B1D5}"/>
              </a:ext>
            </a:extLst>
          </p:cNvPr>
          <p:cNvSpPr txBox="1">
            <a:spLocks/>
          </p:cNvSpPr>
          <p:nvPr/>
        </p:nvSpPr>
        <p:spPr>
          <a:xfrm>
            <a:off x="2332382" y="403862"/>
            <a:ext cx="7926434" cy="396960"/>
          </a:xfrm>
          <a:prstGeom prst="rect">
            <a:avLst/>
          </a:prstGeom>
        </p:spPr>
        <p:txBody>
          <a:bodyPr vert="horz" lIns="0" tIns="0" rIns="0" bIns="0" rtlCol="0" anchor="ctr"/>
          <a:lstStyle>
            <a:defPPr>
              <a:defRPr lang="da-DK"/>
            </a:defPPr>
            <a:lvl1pPr marL="0" algn="r"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err="1">
                <a:solidFill>
                  <a:srgbClr val="002060"/>
                </a:solidFill>
              </a:rPr>
              <a:t>LinkPAs</a:t>
            </a:r>
            <a:r>
              <a:rPr lang="en-GB" sz="2800" b="1" dirty="0">
                <a:solidFill>
                  <a:srgbClr val="002060"/>
                </a:solidFill>
              </a:rPr>
              <a:t> project </a:t>
            </a:r>
          </a:p>
          <a:p>
            <a:pPr algn="ctr"/>
            <a:r>
              <a:rPr lang="en-GB" sz="2800" b="1" dirty="0">
                <a:solidFill>
                  <a:srgbClr val="002060"/>
                </a:solidFill>
              </a:rPr>
              <a:t>general main attended outcomes</a:t>
            </a:r>
          </a:p>
        </p:txBody>
      </p:sp>
      <p:sp>
        <p:nvSpPr>
          <p:cNvPr id="4" name="Rettangolo 3">
            <a:extLst>
              <a:ext uri="{FF2B5EF4-FFF2-40B4-BE49-F238E27FC236}">
                <a16:creationId xmlns:a16="http://schemas.microsoft.com/office/drawing/2014/main" id="{D930FF76-452B-489F-81DF-BCC51E525475}"/>
              </a:ext>
            </a:extLst>
          </p:cNvPr>
          <p:cNvSpPr/>
          <p:nvPr/>
        </p:nvSpPr>
        <p:spPr>
          <a:xfrm>
            <a:off x="689113" y="1025164"/>
            <a:ext cx="10614991" cy="2693045"/>
          </a:xfrm>
          <a:prstGeom prst="rect">
            <a:avLst/>
          </a:prstGeom>
        </p:spPr>
        <p:txBody>
          <a:bodyPr wrap="square">
            <a:spAutoFit/>
          </a:bodyPr>
          <a:lstStyle/>
          <a:p>
            <a:pPr marL="180000" lvl="0" indent="-180000">
              <a:spcAft>
                <a:spcPts val="1000"/>
              </a:spcAft>
              <a:buClr>
                <a:schemeClr val="accent2"/>
              </a:buClr>
              <a:buSzPct val="100000"/>
              <a:buFont typeface="Wingdings" panose="05000000000000000000" pitchFamily="2" charset="2"/>
              <a:buChar char="§"/>
            </a:pPr>
            <a:r>
              <a:rPr lang="en-GB" sz="1600" b="1" dirty="0"/>
              <a:t>The new evidence on the impact of Networks of Protected Areas (NPAs) on territorial development, and recommendations for successful integration of the management of natural resources into sectoral strategies;</a:t>
            </a:r>
          </a:p>
          <a:p>
            <a:pPr marL="180000" lvl="0" indent="-180000">
              <a:spcAft>
                <a:spcPts val="1000"/>
              </a:spcAft>
              <a:buClr>
                <a:schemeClr val="accent2"/>
              </a:buClr>
              <a:buSzPct val="100000"/>
              <a:buFont typeface="Wingdings" panose="05000000000000000000" pitchFamily="2" charset="2"/>
              <a:buChar char="§"/>
            </a:pPr>
            <a:r>
              <a:rPr lang="en-GB" sz="1600" b="1" dirty="0"/>
              <a:t>Identification of the features and extent of the application of NPAs;</a:t>
            </a:r>
          </a:p>
          <a:p>
            <a:pPr marL="180000" lvl="0" indent="-180000">
              <a:spcAft>
                <a:spcPts val="1000"/>
              </a:spcAft>
              <a:buClr>
                <a:schemeClr val="accent2"/>
              </a:buClr>
              <a:buSzPct val="100000"/>
              <a:buFont typeface="Wingdings" panose="05000000000000000000" pitchFamily="2" charset="2"/>
              <a:buChar char="§"/>
            </a:pPr>
            <a:r>
              <a:rPr lang="en-GB" sz="1600" b="1" dirty="0"/>
              <a:t>Identification of the main relevant sector policies on which NPAs impact on and the territorial specificities to be connected with;</a:t>
            </a:r>
          </a:p>
          <a:p>
            <a:pPr marL="180000" lvl="0" indent="-180000">
              <a:spcAft>
                <a:spcPts val="1000"/>
              </a:spcAft>
              <a:buClr>
                <a:schemeClr val="accent2"/>
              </a:buClr>
              <a:buSzPct val="100000"/>
              <a:buFont typeface="Wingdings" panose="05000000000000000000" pitchFamily="2" charset="2"/>
              <a:buChar char="§"/>
            </a:pPr>
            <a:r>
              <a:rPr lang="en-GB" sz="1600" b="1" dirty="0"/>
              <a:t>Data collection at regional scale and per relevant sectors and identification of indicators for monitoring outcomes of actions undertaken within NPAs and their effects on policy sectors, especially “green economy” sectors. </a:t>
            </a:r>
          </a:p>
        </p:txBody>
      </p:sp>
      <p:pic>
        <p:nvPicPr>
          <p:cNvPr id="13" name="Immagine 12">
            <a:extLst>
              <a:ext uri="{FF2B5EF4-FFF2-40B4-BE49-F238E27FC236}">
                <a16:creationId xmlns:a16="http://schemas.microsoft.com/office/drawing/2014/main" id="{12F22237-1034-4276-B29F-B3AF8C5D4619}"/>
              </a:ext>
            </a:extLst>
          </p:cNvPr>
          <p:cNvPicPr>
            <a:picLocks noChangeAspect="1"/>
          </p:cNvPicPr>
          <p:nvPr/>
        </p:nvPicPr>
        <p:blipFill>
          <a:blip r:embed="rId2"/>
          <a:stretch>
            <a:fillRect/>
          </a:stretch>
        </p:blipFill>
        <p:spPr>
          <a:xfrm>
            <a:off x="954156" y="3870456"/>
            <a:ext cx="10283687" cy="1962380"/>
          </a:xfrm>
          <a:prstGeom prst="rect">
            <a:avLst/>
          </a:prstGeom>
        </p:spPr>
      </p:pic>
    </p:spTree>
    <p:extLst>
      <p:ext uri="{BB962C8B-B14F-4D97-AF65-F5344CB8AC3E}">
        <p14:creationId xmlns:p14="http://schemas.microsoft.com/office/powerpoint/2010/main" val="677012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Thank you for your attention</a:t>
            </a:r>
          </a:p>
        </p:txBody>
      </p:sp>
      <p:sp>
        <p:nvSpPr>
          <p:cNvPr id="9" name="Text Placeholder 8"/>
          <p:cNvSpPr>
            <a:spLocks noGrp="1"/>
          </p:cNvSpPr>
          <p:nvPr>
            <p:ph type="body" sz="quarter" idx="16"/>
          </p:nvPr>
        </p:nvSpPr>
        <p:spPr/>
        <p:txBody>
          <a:bodyPr/>
          <a:lstStyle/>
          <a:p>
            <a:r>
              <a:rPr lang="en-US" dirty="0"/>
              <a:t>Maria Prezioso and </a:t>
            </a:r>
            <a:r>
              <a:rPr lang="en-US" dirty="0" err="1"/>
              <a:t>LinkPAs</a:t>
            </a:r>
            <a:r>
              <a:rPr lang="en-US" dirty="0"/>
              <a:t> project team</a:t>
            </a:r>
          </a:p>
          <a:p>
            <a:endParaRPr lang="en-US" dirty="0"/>
          </a:p>
          <a:p>
            <a:r>
              <a:rPr lang="en-US" sz="2400" dirty="0"/>
              <a:t>https://www.espon.eu/protected-areas</a:t>
            </a:r>
          </a:p>
        </p:txBody>
      </p:sp>
    </p:spTree>
    <p:extLst>
      <p:ext uri="{BB962C8B-B14F-4D97-AF65-F5344CB8AC3E}">
        <p14:creationId xmlns:p14="http://schemas.microsoft.com/office/powerpoint/2010/main" val="3276230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25517-DEEF-4FA6-8C69-9D0775F66E9F}"/>
              </a:ext>
            </a:extLst>
          </p:cNvPr>
          <p:cNvSpPr>
            <a:spLocks noGrp="1"/>
          </p:cNvSpPr>
          <p:nvPr>
            <p:ph type="title"/>
          </p:nvPr>
        </p:nvSpPr>
        <p:spPr>
          <a:xfrm>
            <a:off x="2127316" y="193543"/>
            <a:ext cx="8205326" cy="556181"/>
          </a:xfrm>
        </p:spPr>
        <p:txBody>
          <a:bodyPr/>
          <a:lstStyle/>
          <a:p>
            <a:br>
              <a:rPr lang="en-GB" sz="2400" dirty="0">
                <a:solidFill>
                  <a:srgbClr val="002060"/>
                </a:solidFill>
                <a:ea typeface="ＭＳ Ｐゴシック"/>
                <a:cs typeface="ＭＳ Ｐゴシック"/>
              </a:rPr>
            </a:br>
            <a:r>
              <a:rPr lang="en-GB" sz="2400" dirty="0">
                <a:solidFill>
                  <a:srgbClr val="002060"/>
                </a:solidFill>
                <a:ea typeface="ＭＳ Ｐゴシック"/>
                <a:cs typeface="ＭＳ Ｐゴシック"/>
              </a:rPr>
              <a:t>5 </a:t>
            </a:r>
            <a:r>
              <a:rPr lang="de-DE" sz="2400" dirty="0" err="1">
                <a:solidFill>
                  <a:srgbClr val="002060"/>
                </a:solidFill>
                <a:ea typeface="ＭＳ Ｐゴシック"/>
                <a:cs typeface="ＭＳ Ｐゴシック"/>
              </a:rPr>
              <a:t>key</a:t>
            </a:r>
            <a:r>
              <a:rPr lang="de-DE" sz="2400" dirty="0">
                <a:solidFill>
                  <a:srgbClr val="002060"/>
                </a:solidFill>
                <a:ea typeface="ＭＳ Ｐゴシック"/>
                <a:cs typeface="ＭＳ Ｐゴシック"/>
              </a:rPr>
              <a:t> </a:t>
            </a:r>
            <a:r>
              <a:rPr lang="de-DE" sz="2400" dirty="0" err="1">
                <a:solidFill>
                  <a:srgbClr val="002060"/>
                </a:solidFill>
                <a:ea typeface="ＭＳ Ｐゴシック"/>
                <a:cs typeface="ＭＳ Ｐゴシック"/>
              </a:rPr>
              <a:t>questions</a:t>
            </a:r>
            <a:r>
              <a:rPr lang="de-DE" sz="2400" dirty="0">
                <a:solidFill>
                  <a:srgbClr val="002060"/>
                </a:solidFill>
                <a:ea typeface="ＭＳ Ｐゴシック"/>
                <a:cs typeface="ＭＳ Ｐゴシック"/>
              </a:rPr>
              <a:t> </a:t>
            </a:r>
            <a:r>
              <a:rPr lang="de-DE" sz="2400" dirty="0" err="1">
                <a:solidFill>
                  <a:srgbClr val="002060"/>
                </a:solidFill>
                <a:ea typeface="ＭＳ Ｐゴシック"/>
                <a:cs typeface="ＭＳ Ｐゴシック"/>
              </a:rPr>
              <a:t>by</a:t>
            </a:r>
            <a:r>
              <a:rPr lang="de-DE" sz="2400" dirty="0">
                <a:solidFill>
                  <a:srgbClr val="002060"/>
                </a:solidFill>
                <a:ea typeface="ＭＳ Ｐゴシック"/>
                <a:cs typeface="ＭＳ Ｐゴシック"/>
              </a:rPr>
              <a:t> 4 Stakeholders at different </a:t>
            </a:r>
            <a:r>
              <a:rPr lang="de-DE" sz="2400" dirty="0" err="1">
                <a:solidFill>
                  <a:srgbClr val="002060"/>
                </a:solidFill>
                <a:ea typeface="ＭＳ Ｐゴシック"/>
                <a:cs typeface="ＭＳ Ｐゴシック"/>
              </a:rPr>
              <a:t>levels</a:t>
            </a:r>
            <a:r>
              <a:rPr lang="de-DE" sz="2400" dirty="0">
                <a:solidFill>
                  <a:srgbClr val="002060"/>
                </a:solidFill>
                <a:ea typeface="ＭＳ Ｐゴシック"/>
                <a:cs typeface="ＭＳ Ｐゴシック"/>
              </a:rPr>
              <a:t> </a:t>
            </a:r>
            <a:endParaRPr lang="en-GB" sz="2400" dirty="0">
              <a:solidFill>
                <a:srgbClr val="002060"/>
              </a:solidFill>
              <a:ea typeface="ＭＳ Ｐゴシック"/>
              <a:cs typeface="ＭＳ Ｐゴシック"/>
            </a:endParaRPr>
          </a:p>
        </p:txBody>
      </p:sp>
      <p:sp>
        <p:nvSpPr>
          <p:cNvPr id="3" name="Pladsholder til sidefod 2">
            <a:extLst>
              <a:ext uri="{FF2B5EF4-FFF2-40B4-BE49-F238E27FC236}">
                <a16:creationId xmlns:a16="http://schemas.microsoft.com/office/drawing/2014/main" id="{AA2713AF-08AC-4E7F-B006-834257FFFC5C}"/>
              </a:ext>
            </a:extLst>
          </p:cNvPr>
          <p:cNvSpPr>
            <a:spLocks noGrp="1"/>
          </p:cNvSpPr>
          <p:nvPr>
            <p:ph type="ftr" sz="quarter" idx="10"/>
          </p:nvPr>
        </p:nvSpPr>
        <p:spPr/>
        <p:txBody>
          <a:bodyPr/>
          <a:lstStyle/>
          <a:p>
            <a:r>
              <a:rPr lang="da-DK"/>
              <a:t>PowerPoint template 4:3</a:t>
            </a:r>
            <a:endParaRPr lang="da-DK" dirty="0"/>
          </a:p>
        </p:txBody>
      </p:sp>
      <p:sp>
        <p:nvSpPr>
          <p:cNvPr id="4" name="Pladsholder til slidenummer 3">
            <a:extLst>
              <a:ext uri="{FF2B5EF4-FFF2-40B4-BE49-F238E27FC236}">
                <a16:creationId xmlns:a16="http://schemas.microsoft.com/office/drawing/2014/main" id="{B54C2438-F911-4ED1-89ED-AC2E668708D8}"/>
              </a:ext>
            </a:extLst>
          </p:cNvPr>
          <p:cNvSpPr>
            <a:spLocks noGrp="1"/>
          </p:cNvSpPr>
          <p:nvPr>
            <p:ph type="sldNum" sz="quarter" idx="11"/>
          </p:nvPr>
        </p:nvSpPr>
        <p:spPr/>
        <p:txBody>
          <a:bodyPr/>
          <a:lstStyle/>
          <a:p>
            <a:fld id="{865B7C27-3FE4-4A2D-B806-6F5728E302F6}" type="slidenum">
              <a:rPr lang="da-DK" smtClean="0"/>
              <a:pPr/>
              <a:t>4</a:t>
            </a:fld>
            <a:endParaRPr lang="da-DK" dirty="0"/>
          </a:p>
        </p:txBody>
      </p:sp>
      <p:sp>
        <p:nvSpPr>
          <p:cNvPr id="5" name="Pladsholder til dato 4">
            <a:extLst>
              <a:ext uri="{FF2B5EF4-FFF2-40B4-BE49-F238E27FC236}">
                <a16:creationId xmlns:a16="http://schemas.microsoft.com/office/drawing/2014/main" id="{9021EAB5-98C7-45E4-A309-AF8B1C009FF6}"/>
              </a:ext>
            </a:extLst>
          </p:cNvPr>
          <p:cNvSpPr>
            <a:spLocks noGrp="1"/>
          </p:cNvSpPr>
          <p:nvPr>
            <p:ph type="dt" sz="half" idx="12"/>
          </p:nvPr>
        </p:nvSpPr>
        <p:spPr/>
        <p:txBody>
          <a:bodyPr/>
          <a:lstStyle/>
          <a:p>
            <a:r>
              <a:rPr lang="en-US" dirty="0"/>
              <a:t>31/5/2018</a:t>
            </a:r>
            <a:endParaRPr lang="da-DK" dirty="0"/>
          </a:p>
        </p:txBody>
      </p:sp>
      <p:sp>
        <p:nvSpPr>
          <p:cNvPr id="6" name="Pladsholder til tekst 5">
            <a:extLst>
              <a:ext uri="{FF2B5EF4-FFF2-40B4-BE49-F238E27FC236}">
                <a16:creationId xmlns:a16="http://schemas.microsoft.com/office/drawing/2014/main" id="{167AF538-F9B0-4B74-8E89-E3CDE1CB41A6}"/>
              </a:ext>
            </a:extLst>
          </p:cNvPr>
          <p:cNvSpPr>
            <a:spLocks noGrp="1"/>
          </p:cNvSpPr>
          <p:nvPr>
            <p:ph type="body" sz="quarter" idx="14"/>
          </p:nvPr>
        </p:nvSpPr>
        <p:spPr>
          <a:xfrm>
            <a:off x="456922" y="728142"/>
            <a:ext cx="4051737" cy="4140000"/>
          </a:xfrm>
        </p:spPr>
        <p:txBody>
          <a:bodyPr/>
          <a:lstStyle/>
          <a:p>
            <a:endParaRPr lang="it-IT" sz="1600" dirty="0"/>
          </a:p>
          <a:p>
            <a:pPr marL="342900" indent="-342900">
              <a:buFont typeface="+mj-lt"/>
              <a:buAutoNum type="arabicPeriod"/>
            </a:pPr>
            <a:r>
              <a:rPr lang="it-IT" sz="1600" dirty="0" err="1"/>
              <a:t>Different</a:t>
            </a:r>
            <a:r>
              <a:rPr lang="it-IT" sz="1600" dirty="0"/>
              <a:t> </a:t>
            </a:r>
            <a:r>
              <a:rPr lang="it-IT" sz="1600" dirty="0" err="1"/>
              <a:t>types</a:t>
            </a:r>
            <a:r>
              <a:rPr lang="it-IT" sz="1600" dirty="0"/>
              <a:t> of </a:t>
            </a:r>
            <a:r>
              <a:rPr lang="it-IT" sz="1600" dirty="0" err="1"/>
              <a:t>NPAs</a:t>
            </a:r>
            <a:r>
              <a:rPr lang="it-IT" sz="1600" dirty="0"/>
              <a:t> in European mountain and in the stakeholder </a:t>
            </a:r>
            <a:r>
              <a:rPr lang="it-IT" sz="1600" dirty="0" err="1"/>
              <a:t>territories</a:t>
            </a:r>
            <a:endParaRPr lang="it-IT" sz="1600" dirty="0"/>
          </a:p>
          <a:p>
            <a:pPr marL="342900" indent="-342900">
              <a:buFont typeface="+mj-lt"/>
              <a:buAutoNum type="arabicPeriod"/>
            </a:pPr>
            <a:r>
              <a:rPr lang="en-US" sz="1600" dirty="0"/>
              <a:t>NPAs contribution to developing and implementing sustainable territorial development strategies</a:t>
            </a:r>
          </a:p>
          <a:p>
            <a:pPr marL="342900" indent="-342900">
              <a:buFont typeface="+mj-lt"/>
              <a:buAutoNum type="arabicPeriod"/>
            </a:pPr>
            <a:r>
              <a:rPr lang="en-US" sz="1600" dirty="0"/>
              <a:t>Policy sectors NPAs impact on </a:t>
            </a:r>
          </a:p>
          <a:p>
            <a:pPr marL="342900" indent="-342900">
              <a:buFont typeface="+mj-lt"/>
              <a:buAutoNum type="arabicPeriod"/>
            </a:pPr>
            <a:r>
              <a:rPr lang="en-US" sz="1600" dirty="0"/>
              <a:t>Actions and/or policies needed to ensure a sustainable and integrated management of natural resources in mountain areas</a:t>
            </a:r>
          </a:p>
          <a:p>
            <a:pPr marL="342900" indent="-342900">
              <a:buFont typeface="+mj-lt"/>
              <a:buAutoNum type="arabicPeriod"/>
            </a:pPr>
            <a:r>
              <a:rPr lang="en-US" sz="1600" dirty="0"/>
              <a:t>NPAs role and governance in supporting local business development (main economic sectors, schemes, financial and legal framework, policy dialogue and cross-sectoral approaches, stakeholder involvement methods, policy cycle assessment, SMEs and private sector investment mobilization in supporting green jobs and business creation)</a:t>
            </a:r>
          </a:p>
          <a:p>
            <a:pPr marL="342900" indent="-342900">
              <a:buFont typeface="+mj-lt"/>
              <a:buAutoNum type="arabicPeriod"/>
            </a:pPr>
            <a:endParaRPr lang="de-DE" sz="1600" b="1" dirty="0">
              <a:solidFill>
                <a:srgbClr val="002060"/>
              </a:solidFill>
              <a:ea typeface="ＭＳ Ｐゴシック"/>
              <a:cs typeface="ＭＳ Ｐゴシック"/>
            </a:endParaRPr>
          </a:p>
        </p:txBody>
      </p:sp>
      <p:sp>
        <p:nvSpPr>
          <p:cNvPr id="7" name="Rettangolo 6"/>
          <p:cNvSpPr/>
          <p:nvPr/>
        </p:nvSpPr>
        <p:spPr>
          <a:xfrm>
            <a:off x="5157249" y="753912"/>
            <a:ext cx="2440668" cy="307777"/>
          </a:xfrm>
          <a:prstGeom prst="rect">
            <a:avLst/>
          </a:prstGeom>
        </p:spPr>
        <p:txBody>
          <a:bodyPr wrap="none">
            <a:spAutoFit/>
          </a:bodyPr>
          <a:lstStyle/>
          <a:p>
            <a:r>
              <a:rPr lang="da-DK" sz="1400" dirty="0">
                <a:solidFill>
                  <a:srgbClr val="FF0000"/>
                </a:solidFill>
              </a:rPr>
              <a:t>ALPARC (international NPA)</a:t>
            </a:r>
            <a:endParaRPr lang="it-IT" sz="1400" dirty="0"/>
          </a:p>
        </p:txBody>
      </p:sp>
      <p:sp>
        <p:nvSpPr>
          <p:cNvPr id="14" name="Rettangolo 13"/>
          <p:cNvSpPr/>
          <p:nvPr/>
        </p:nvSpPr>
        <p:spPr>
          <a:xfrm>
            <a:off x="8438490" y="749724"/>
            <a:ext cx="3564545" cy="307777"/>
          </a:xfrm>
          <a:prstGeom prst="rect">
            <a:avLst/>
          </a:prstGeom>
        </p:spPr>
        <p:txBody>
          <a:bodyPr wrap="square">
            <a:spAutoFit/>
          </a:bodyPr>
          <a:lstStyle/>
          <a:p>
            <a:r>
              <a:rPr lang="da-DK" sz="1400" dirty="0">
                <a:solidFill>
                  <a:srgbClr val="FF0000"/>
                </a:solidFill>
              </a:rPr>
              <a:t>Marittime-Mercantur (transboundary NPA)</a:t>
            </a:r>
            <a:endParaRPr lang="it-IT" sz="1400" dirty="0"/>
          </a:p>
        </p:txBody>
      </p:sp>
      <p:sp>
        <p:nvSpPr>
          <p:cNvPr id="15" name="Rettangolo 14"/>
          <p:cNvSpPr/>
          <p:nvPr/>
        </p:nvSpPr>
        <p:spPr>
          <a:xfrm>
            <a:off x="4864314" y="3390371"/>
            <a:ext cx="2053254" cy="307777"/>
          </a:xfrm>
          <a:prstGeom prst="rect">
            <a:avLst/>
          </a:prstGeom>
        </p:spPr>
        <p:txBody>
          <a:bodyPr wrap="none">
            <a:spAutoFit/>
          </a:bodyPr>
          <a:lstStyle/>
          <a:p>
            <a:r>
              <a:rPr lang="da-DK" sz="1400" dirty="0">
                <a:solidFill>
                  <a:srgbClr val="FF0000"/>
                </a:solidFill>
              </a:rPr>
              <a:t>Abruzzo (regional NPA)</a:t>
            </a:r>
            <a:endParaRPr lang="it-IT" sz="1400" dirty="0"/>
          </a:p>
        </p:txBody>
      </p:sp>
      <p:sp>
        <p:nvSpPr>
          <p:cNvPr id="16" name="Rettangolo 15"/>
          <p:cNvSpPr/>
          <p:nvPr/>
        </p:nvSpPr>
        <p:spPr>
          <a:xfrm>
            <a:off x="8473928" y="3871160"/>
            <a:ext cx="1746425" cy="307777"/>
          </a:xfrm>
          <a:prstGeom prst="rect">
            <a:avLst/>
          </a:prstGeom>
        </p:spPr>
        <p:txBody>
          <a:bodyPr wrap="square">
            <a:spAutoFit/>
          </a:bodyPr>
          <a:lstStyle/>
          <a:p>
            <a:r>
              <a:rPr lang="da-DK" sz="1400" dirty="0">
                <a:solidFill>
                  <a:srgbClr val="FF0000"/>
                </a:solidFill>
              </a:rPr>
              <a:t>Razlog (local NPA)</a:t>
            </a:r>
            <a:endParaRPr lang="it-IT" sz="1400" dirty="0"/>
          </a:p>
        </p:txBody>
      </p:sp>
      <p:pic>
        <p:nvPicPr>
          <p:cNvPr id="13" name="Immagine 12">
            <a:extLst>
              <a:ext uri="{FF2B5EF4-FFF2-40B4-BE49-F238E27FC236}">
                <a16:creationId xmlns:a16="http://schemas.microsoft.com/office/drawing/2014/main" id="{FB7B2939-F4F3-4481-B88A-A4309658DD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6961" y="1039568"/>
            <a:ext cx="3281242" cy="2319849"/>
          </a:xfrm>
          <a:prstGeom prst="rect">
            <a:avLst/>
          </a:prstGeom>
        </p:spPr>
      </p:pic>
      <p:pic>
        <p:nvPicPr>
          <p:cNvPr id="18" name="Immagine 17">
            <a:extLst>
              <a:ext uri="{FF2B5EF4-FFF2-40B4-BE49-F238E27FC236}">
                <a16:creationId xmlns:a16="http://schemas.microsoft.com/office/drawing/2014/main" id="{5503655C-18D5-4E72-9CBE-C30D0825D1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607" y="1057501"/>
            <a:ext cx="3417585" cy="2909379"/>
          </a:xfrm>
          <a:prstGeom prst="rect">
            <a:avLst/>
          </a:prstGeom>
        </p:spPr>
      </p:pic>
      <p:pic>
        <p:nvPicPr>
          <p:cNvPr id="20" name="Immagine 19">
            <a:extLst>
              <a:ext uri="{FF2B5EF4-FFF2-40B4-BE49-F238E27FC236}">
                <a16:creationId xmlns:a16="http://schemas.microsoft.com/office/drawing/2014/main" id="{28CAC631-3F9A-4AAC-9E55-FEED3BAFC5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9063" y="3849918"/>
            <a:ext cx="2997039" cy="2623268"/>
          </a:xfrm>
          <a:prstGeom prst="rect">
            <a:avLst/>
          </a:prstGeom>
        </p:spPr>
      </p:pic>
      <p:pic>
        <p:nvPicPr>
          <p:cNvPr id="22" name="Immagine 21">
            <a:extLst>
              <a:ext uri="{FF2B5EF4-FFF2-40B4-BE49-F238E27FC236}">
                <a16:creationId xmlns:a16="http://schemas.microsoft.com/office/drawing/2014/main" id="{BA769F9A-19AA-4BA2-939E-5107668D14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229" y="4178937"/>
            <a:ext cx="3097048" cy="2729380"/>
          </a:xfrm>
          <a:prstGeom prst="rect">
            <a:avLst/>
          </a:prstGeom>
        </p:spPr>
      </p:pic>
    </p:spTree>
    <p:extLst>
      <p:ext uri="{BB962C8B-B14F-4D97-AF65-F5344CB8AC3E}">
        <p14:creationId xmlns:p14="http://schemas.microsoft.com/office/powerpoint/2010/main" val="52858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immagine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782" r="782"/>
          <a:stretch>
            <a:fillRect/>
          </a:stretch>
        </p:blipFill>
        <p:spPr>
          <a:xfrm>
            <a:off x="5257800" y="0"/>
            <a:ext cx="6934200" cy="6858000"/>
          </a:xfrm>
        </p:spPr>
      </p:pic>
      <p:sp>
        <p:nvSpPr>
          <p:cNvPr id="3" name="Titel 2">
            <a:extLst>
              <a:ext uri="{FF2B5EF4-FFF2-40B4-BE49-F238E27FC236}">
                <a16:creationId xmlns:a16="http://schemas.microsoft.com/office/drawing/2014/main" id="{FFBF2D1B-FEB9-4A3A-BD69-77D4EB157438}"/>
              </a:ext>
            </a:extLst>
          </p:cNvPr>
          <p:cNvSpPr>
            <a:spLocks noGrp="1"/>
          </p:cNvSpPr>
          <p:nvPr>
            <p:ph type="ctrTitle"/>
          </p:nvPr>
        </p:nvSpPr>
        <p:spPr>
          <a:xfrm>
            <a:off x="1271789" y="2408842"/>
            <a:ext cx="3877494" cy="4071158"/>
          </a:xfrm>
        </p:spPr>
        <p:txBody>
          <a:bodyPr/>
          <a:lstStyle/>
          <a:p>
            <a:pPr algn="ctr"/>
            <a:r>
              <a:rPr lang="en-US" sz="3200" dirty="0"/>
              <a:t>Analysis of NPAs evidence models: </a:t>
            </a:r>
            <a:br>
              <a:rPr lang="en-US" sz="3200" dirty="0"/>
            </a:br>
            <a:r>
              <a:rPr lang="en-US" dirty="0"/>
              <a:t>16 operative NPAs </a:t>
            </a:r>
            <a:r>
              <a:rPr lang="en-US" dirty="0" err="1"/>
              <a:t>analysed</a:t>
            </a:r>
            <a:r>
              <a:rPr lang="en-US" dirty="0"/>
              <a:t> in deep</a:t>
            </a:r>
            <a:br>
              <a:rPr lang="en-US" dirty="0"/>
            </a:br>
            <a:endParaRPr lang="da-DK" dirty="0"/>
          </a:p>
        </p:txBody>
      </p:sp>
      <p:sp>
        <p:nvSpPr>
          <p:cNvPr id="4" name="Pladsholder til dato 3">
            <a:extLst>
              <a:ext uri="{FF2B5EF4-FFF2-40B4-BE49-F238E27FC236}">
                <a16:creationId xmlns:a16="http://schemas.microsoft.com/office/drawing/2014/main" id="{EF29F345-B9FB-4656-92D7-9F9B97C68C1C}"/>
              </a:ext>
            </a:extLst>
          </p:cNvPr>
          <p:cNvSpPr>
            <a:spLocks noGrp="1"/>
          </p:cNvSpPr>
          <p:nvPr>
            <p:ph type="dt" sz="half" idx="10"/>
          </p:nvPr>
        </p:nvSpPr>
        <p:spPr/>
        <p:txBody>
          <a:bodyPr/>
          <a:lstStyle/>
          <a:p>
            <a:r>
              <a:rPr lang="en-US" dirty="0"/>
              <a:t>3175/2018</a:t>
            </a:r>
            <a:endParaRPr lang="da-DK" dirty="0"/>
          </a:p>
        </p:txBody>
      </p:sp>
      <p:sp>
        <p:nvSpPr>
          <p:cNvPr id="5" name="Pladsholder til sidefod 4">
            <a:extLst>
              <a:ext uri="{FF2B5EF4-FFF2-40B4-BE49-F238E27FC236}">
                <a16:creationId xmlns:a16="http://schemas.microsoft.com/office/drawing/2014/main" id="{0A5C2FC9-CA0B-4F0E-B399-B6F3789B6A91}"/>
              </a:ext>
            </a:extLst>
          </p:cNvPr>
          <p:cNvSpPr>
            <a:spLocks noGrp="1"/>
          </p:cNvSpPr>
          <p:nvPr>
            <p:ph type="ftr" sz="quarter" idx="11"/>
          </p:nvPr>
        </p:nvSpPr>
        <p:spPr/>
        <p:txBody>
          <a:bodyPr/>
          <a:lstStyle/>
          <a:p>
            <a:r>
              <a:rPr lang="da-DK" dirty="0"/>
              <a:t>PowerPoint template 4:3</a:t>
            </a:r>
          </a:p>
        </p:txBody>
      </p:sp>
      <p:sp>
        <p:nvSpPr>
          <p:cNvPr id="6" name="Pladsholder til slidenummer 5">
            <a:extLst>
              <a:ext uri="{FF2B5EF4-FFF2-40B4-BE49-F238E27FC236}">
                <a16:creationId xmlns:a16="http://schemas.microsoft.com/office/drawing/2014/main" id="{52EAC309-A9F5-424F-8CA2-4CFF07408B80}"/>
              </a:ext>
            </a:extLst>
          </p:cNvPr>
          <p:cNvSpPr>
            <a:spLocks noGrp="1"/>
          </p:cNvSpPr>
          <p:nvPr>
            <p:ph type="sldNum" sz="quarter" idx="12"/>
          </p:nvPr>
        </p:nvSpPr>
        <p:spPr/>
        <p:txBody>
          <a:bodyPr/>
          <a:lstStyle/>
          <a:p>
            <a:fld id="{865B7C27-3FE4-4A2D-B806-6F5728E302F6}" type="slidenum">
              <a:rPr lang="da-DK" smtClean="0"/>
              <a:pPr/>
              <a:t>5</a:t>
            </a:fld>
            <a:endParaRPr lang="da-DK"/>
          </a:p>
        </p:txBody>
      </p:sp>
      <p:sp>
        <p:nvSpPr>
          <p:cNvPr id="16" name="Rettangolo 15"/>
          <p:cNvSpPr/>
          <p:nvPr/>
        </p:nvSpPr>
        <p:spPr>
          <a:xfrm>
            <a:off x="5474834" y="5325376"/>
            <a:ext cx="4995203" cy="923330"/>
          </a:xfrm>
          <a:prstGeom prst="rect">
            <a:avLst/>
          </a:prstGeom>
        </p:spPr>
        <p:txBody>
          <a:bodyPr wrap="square">
            <a:spAutoFit/>
          </a:bodyPr>
          <a:lstStyle/>
          <a:p>
            <a:br>
              <a:rPr lang="en-US" dirty="0"/>
            </a:br>
            <a:br>
              <a:rPr lang="en-US" dirty="0"/>
            </a:br>
            <a:endParaRPr lang="it-IT" dirty="0"/>
          </a:p>
        </p:txBody>
      </p:sp>
      <p:sp>
        <p:nvSpPr>
          <p:cNvPr id="8" name="Pladsholder til tekst 6">
            <a:extLst>
              <a:ext uri="{FF2B5EF4-FFF2-40B4-BE49-F238E27FC236}">
                <a16:creationId xmlns:a16="http://schemas.microsoft.com/office/drawing/2014/main" id="{8E8E0430-0BAB-41BE-8810-67E89F3CB5B4}"/>
              </a:ext>
            </a:extLst>
          </p:cNvPr>
          <p:cNvSpPr>
            <a:spLocks noGrp="1"/>
          </p:cNvSpPr>
          <p:nvPr>
            <p:ph type="body" sz="quarter" idx="13"/>
          </p:nvPr>
        </p:nvSpPr>
        <p:spPr>
          <a:xfrm>
            <a:off x="1080000" y="617866"/>
            <a:ext cx="1440000" cy="1440000"/>
          </a:xfrm>
        </p:spPr>
        <p:txBody>
          <a:bodyPr/>
          <a:lstStyle/>
          <a:p>
            <a:r>
              <a:rPr lang="da-DK" dirty="0"/>
              <a:t>1</a:t>
            </a:r>
          </a:p>
        </p:txBody>
      </p:sp>
    </p:spTree>
    <p:extLst>
      <p:ext uri="{BB962C8B-B14F-4D97-AF65-F5344CB8AC3E}">
        <p14:creationId xmlns:p14="http://schemas.microsoft.com/office/powerpoint/2010/main" val="176813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D6D4AB3A-5798-478E-ABB3-A2D054F215A6}"/>
              </a:ext>
            </a:extLst>
          </p:cNvPr>
          <p:cNvSpPr>
            <a:spLocks noGrp="1"/>
          </p:cNvSpPr>
          <p:nvPr>
            <p:ph type="ftr" sz="quarter" idx="10"/>
          </p:nvPr>
        </p:nvSpPr>
        <p:spPr/>
        <p:txBody>
          <a:bodyPr/>
          <a:lstStyle/>
          <a:p>
            <a:r>
              <a:rPr lang="da-DK"/>
              <a:t>PowerPoint template 16:9</a:t>
            </a:r>
            <a:endParaRPr lang="da-DK" dirty="0"/>
          </a:p>
        </p:txBody>
      </p:sp>
      <p:sp>
        <p:nvSpPr>
          <p:cNvPr id="4" name="Segnaposto numero diapositiva 3">
            <a:extLst>
              <a:ext uri="{FF2B5EF4-FFF2-40B4-BE49-F238E27FC236}">
                <a16:creationId xmlns:a16="http://schemas.microsoft.com/office/drawing/2014/main" id="{A5634F1C-8CA8-42E6-B839-33CE9DFBE9E0}"/>
              </a:ext>
            </a:extLst>
          </p:cNvPr>
          <p:cNvSpPr>
            <a:spLocks noGrp="1"/>
          </p:cNvSpPr>
          <p:nvPr>
            <p:ph type="sldNum" sz="quarter" idx="11"/>
          </p:nvPr>
        </p:nvSpPr>
        <p:spPr/>
        <p:txBody>
          <a:bodyPr/>
          <a:lstStyle/>
          <a:p>
            <a:fld id="{865B7C27-3FE4-4A2D-B806-6F5728E302F6}" type="slidenum">
              <a:rPr lang="da-DK" smtClean="0"/>
              <a:pPr/>
              <a:t>6</a:t>
            </a:fld>
            <a:endParaRPr lang="da-DK" dirty="0"/>
          </a:p>
        </p:txBody>
      </p:sp>
      <p:sp>
        <p:nvSpPr>
          <p:cNvPr id="5" name="Segnaposto data 4">
            <a:extLst>
              <a:ext uri="{FF2B5EF4-FFF2-40B4-BE49-F238E27FC236}">
                <a16:creationId xmlns:a16="http://schemas.microsoft.com/office/drawing/2014/main" id="{B7DB4EB1-4B13-48AE-9AAD-136FE7461460}"/>
              </a:ext>
            </a:extLst>
          </p:cNvPr>
          <p:cNvSpPr>
            <a:spLocks noGrp="1"/>
          </p:cNvSpPr>
          <p:nvPr>
            <p:ph type="dt" sz="half" idx="12"/>
          </p:nvPr>
        </p:nvSpPr>
        <p:spPr/>
        <p:txBody>
          <a:bodyPr/>
          <a:lstStyle/>
          <a:p>
            <a:fld id="{27E12643-2F99-413E-B7E3-778448665D38}" type="datetime1">
              <a:rPr lang="en-US" smtClean="0"/>
              <a:pPr/>
              <a:t>9/5/2018</a:t>
            </a:fld>
            <a:endParaRPr lang="da-DK" dirty="0"/>
          </a:p>
        </p:txBody>
      </p:sp>
      <p:sp>
        <p:nvSpPr>
          <p:cNvPr id="8" name="Rettangolo 7">
            <a:extLst>
              <a:ext uri="{FF2B5EF4-FFF2-40B4-BE49-F238E27FC236}">
                <a16:creationId xmlns:a16="http://schemas.microsoft.com/office/drawing/2014/main" id="{98B3B7DB-007E-4205-82C4-66DC3B439D7B}"/>
              </a:ext>
            </a:extLst>
          </p:cNvPr>
          <p:cNvSpPr/>
          <p:nvPr/>
        </p:nvSpPr>
        <p:spPr>
          <a:xfrm>
            <a:off x="1011766" y="198000"/>
            <a:ext cx="11072233" cy="2503249"/>
          </a:xfrm>
          <a:prstGeom prst="rect">
            <a:avLst/>
          </a:prstGeom>
        </p:spPr>
        <p:txBody>
          <a:bodyPr wrap="square">
            <a:spAutoFit/>
          </a:bodyPr>
          <a:lstStyle/>
          <a:p>
            <a:pPr algn="ctr">
              <a:spcAft>
                <a:spcPts val="1000"/>
              </a:spcAft>
              <a:buClr>
                <a:schemeClr val="accent2"/>
              </a:buClr>
              <a:buSzPct val="100000"/>
            </a:pPr>
            <a:r>
              <a:rPr lang="en-US" b="1" dirty="0" err="1"/>
              <a:t>LinkPAs</a:t>
            </a:r>
            <a:r>
              <a:rPr lang="en-US" b="1" dirty="0"/>
              <a:t> project analyses the Protected Areas (PAs) existing Europe (in 28+4 countries) related to </a:t>
            </a:r>
            <a:r>
              <a:rPr lang="en-US" b="1" dirty="0">
                <a:solidFill>
                  <a:srgbClr val="00B050"/>
                </a:solidFill>
              </a:rPr>
              <a:t>GI, circular economy and green economy (policy sectors) </a:t>
            </a:r>
            <a:r>
              <a:rPr lang="en-US" b="1" dirty="0"/>
              <a:t>where NPAs impact on</a:t>
            </a:r>
          </a:p>
          <a:p>
            <a:pPr algn="ctr">
              <a:spcAft>
                <a:spcPts val="1000"/>
              </a:spcAft>
              <a:buClr>
                <a:schemeClr val="accent2"/>
              </a:buClr>
              <a:buSzPct val="100000"/>
            </a:pPr>
            <a:endParaRPr lang="en-US" b="1" dirty="0"/>
          </a:p>
          <a:p>
            <a:pPr defTabSz="457200" fontAlgn="base">
              <a:spcBef>
                <a:spcPct val="0"/>
              </a:spcBef>
              <a:spcAft>
                <a:spcPts val="600"/>
              </a:spcAft>
            </a:pPr>
            <a:endParaRPr lang="en-GB" sz="2800" dirty="0">
              <a:solidFill>
                <a:srgbClr val="00B050"/>
              </a:solidFill>
              <a:latin typeface="Arial" charset="0"/>
              <a:ea typeface="Arial Unicode MS" pitchFamily="34" charset="-128"/>
              <a:cs typeface="Arial" charset="0"/>
            </a:endParaRPr>
          </a:p>
          <a:p>
            <a:pPr defTabSz="457200" fontAlgn="base">
              <a:spcBef>
                <a:spcPct val="0"/>
              </a:spcBef>
              <a:spcAft>
                <a:spcPts val="600"/>
              </a:spcAft>
            </a:pPr>
            <a:endParaRPr lang="en-GB" sz="2400" dirty="0">
              <a:solidFill>
                <a:srgbClr val="00B050"/>
              </a:solidFill>
              <a:latin typeface="Arial" charset="0"/>
              <a:ea typeface="Arial Unicode MS" pitchFamily="34" charset="-128"/>
              <a:cs typeface="Arial" charset="0"/>
            </a:endParaRPr>
          </a:p>
          <a:p>
            <a:pPr defTabSz="457200" fontAlgn="base">
              <a:spcBef>
                <a:spcPct val="0"/>
              </a:spcBef>
              <a:spcAft>
                <a:spcPts val="600"/>
              </a:spcAft>
            </a:pPr>
            <a:endParaRPr lang="it-IT" sz="2400" dirty="0">
              <a:solidFill>
                <a:srgbClr val="00B050"/>
              </a:solidFill>
              <a:latin typeface="Times New Roman" pitchFamily="18" charset="0"/>
              <a:ea typeface="Arial Unicode MS" pitchFamily="34" charset="-128"/>
              <a:cs typeface="Times New Roman" pitchFamily="18" charset="0"/>
            </a:endParaRPr>
          </a:p>
        </p:txBody>
      </p:sp>
      <p:sp>
        <p:nvSpPr>
          <p:cNvPr id="13" name="Segnaposto testo 1">
            <a:extLst>
              <a:ext uri="{FF2B5EF4-FFF2-40B4-BE49-F238E27FC236}">
                <a16:creationId xmlns:a16="http://schemas.microsoft.com/office/drawing/2014/main" id="{B05BD134-C1A3-4D6C-943A-50A298D0D295}"/>
              </a:ext>
            </a:extLst>
          </p:cNvPr>
          <p:cNvSpPr txBox="1">
            <a:spLocks/>
          </p:cNvSpPr>
          <p:nvPr/>
        </p:nvSpPr>
        <p:spPr>
          <a:xfrm>
            <a:off x="108000" y="1449624"/>
            <a:ext cx="2265278" cy="5081167"/>
          </a:xfrm>
          <a:prstGeom prst="rect">
            <a:avLst/>
          </a:prstGeom>
        </p:spPr>
        <p:txBody>
          <a:bodyPr vert="horz" lIns="0" tIns="0" rIns="0" bIns="0" rtlCol="0" anchor="ctr"/>
          <a:lstStyle>
            <a:defPPr>
              <a:defRPr lang="da-DK"/>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solidFill>
                  <a:srgbClr val="002060"/>
                </a:solidFill>
              </a:rPr>
              <a:t>Starting from the study of different existing models of NPAs across Europe, </a:t>
            </a:r>
            <a:r>
              <a:rPr lang="en-US" sz="1800" dirty="0" err="1">
                <a:solidFill>
                  <a:srgbClr val="002060"/>
                </a:solidFill>
              </a:rPr>
              <a:t>LinkPAs</a:t>
            </a:r>
            <a:r>
              <a:rPr lang="en-US" sz="1800" dirty="0">
                <a:solidFill>
                  <a:srgbClr val="002060"/>
                </a:solidFill>
              </a:rPr>
              <a:t> project built an overview of the different situations.</a:t>
            </a:r>
          </a:p>
          <a:p>
            <a:pPr marL="285750" indent="-285750">
              <a:buFont typeface="Arial" panose="020B0604020202020204" pitchFamily="34" charset="0"/>
              <a:buChar char="•"/>
            </a:pPr>
            <a:r>
              <a:rPr lang="en-US" sz="1800" dirty="0">
                <a:solidFill>
                  <a:srgbClr val="002060"/>
                </a:solidFill>
              </a:rPr>
              <a:t>Four main types of </a:t>
            </a:r>
            <a:r>
              <a:rPr lang="en-US" sz="1800" dirty="0">
                <a:solidFill>
                  <a:schemeClr val="accent2"/>
                </a:solidFill>
              </a:rPr>
              <a:t>institutional set-up </a:t>
            </a:r>
            <a:r>
              <a:rPr lang="en-US" sz="1800" dirty="0">
                <a:solidFill>
                  <a:srgbClr val="002060"/>
                </a:solidFill>
              </a:rPr>
              <a:t>for PAs have been found.</a:t>
            </a:r>
          </a:p>
        </p:txBody>
      </p:sp>
      <p:graphicFrame>
        <p:nvGraphicFramePr>
          <p:cNvPr id="14" name="Tabella 13">
            <a:extLst>
              <a:ext uri="{FF2B5EF4-FFF2-40B4-BE49-F238E27FC236}">
                <a16:creationId xmlns:a16="http://schemas.microsoft.com/office/drawing/2014/main" id="{10CE693C-A4EC-404C-B6DA-260D7817AD02}"/>
              </a:ext>
            </a:extLst>
          </p:cNvPr>
          <p:cNvGraphicFramePr>
            <a:graphicFrameLocks noGrp="1"/>
          </p:cNvGraphicFramePr>
          <p:nvPr>
            <p:extLst>
              <p:ext uri="{D42A27DB-BD31-4B8C-83A1-F6EECF244321}">
                <p14:modId xmlns:p14="http://schemas.microsoft.com/office/powerpoint/2010/main" val="1781432217"/>
              </p:ext>
            </p:extLst>
          </p:nvPr>
        </p:nvGraphicFramePr>
        <p:xfrm>
          <a:off x="2530874" y="921796"/>
          <a:ext cx="9395529" cy="5755391"/>
        </p:xfrm>
        <a:graphic>
          <a:graphicData uri="http://schemas.openxmlformats.org/drawingml/2006/table">
            <a:tbl>
              <a:tblPr firstRow="1" firstCol="1" bandRow="1">
                <a:tableStyleId>{5C22544A-7EE6-4342-B048-85BDC9FD1C3A}</a:tableStyleId>
              </a:tblPr>
              <a:tblGrid>
                <a:gridCol w="2834197">
                  <a:extLst>
                    <a:ext uri="{9D8B030D-6E8A-4147-A177-3AD203B41FA5}">
                      <a16:colId xmlns:a16="http://schemas.microsoft.com/office/drawing/2014/main" val="20000"/>
                    </a:ext>
                  </a:extLst>
                </a:gridCol>
                <a:gridCol w="3911186">
                  <a:extLst>
                    <a:ext uri="{9D8B030D-6E8A-4147-A177-3AD203B41FA5}">
                      <a16:colId xmlns:a16="http://schemas.microsoft.com/office/drawing/2014/main" val="20001"/>
                    </a:ext>
                  </a:extLst>
                </a:gridCol>
                <a:gridCol w="2650146">
                  <a:extLst>
                    <a:ext uri="{9D8B030D-6E8A-4147-A177-3AD203B41FA5}">
                      <a16:colId xmlns:a16="http://schemas.microsoft.com/office/drawing/2014/main" val="20002"/>
                    </a:ext>
                  </a:extLst>
                </a:gridCol>
              </a:tblGrid>
              <a:tr h="327988">
                <a:tc>
                  <a:txBody>
                    <a:bodyPr/>
                    <a:lstStyle/>
                    <a:p>
                      <a:pPr algn="ctr">
                        <a:spcAft>
                          <a:spcPts val="0"/>
                        </a:spcAft>
                      </a:pPr>
                      <a:r>
                        <a:rPr lang="en-US" sz="1800" dirty="0">
                          <a:solidFill>
                            <a:schemeClr val="accent2"/>
                          </a:solidFill>
                          <a:effectLst/>
                          <a:uFill>
                            <a:solidFill>
                              <a:srgbClr val="00000A"/>
                            </a:solidFill>
                          </a:uFill>
                        </a:rPr>
                        <a:t>Institutional set up</a:t>
                      </a:r>
                      <a:endParaRPr lang="it-IT" sz="1800" dirty="0">
                        <a:solidFill>
                          <a:schemeClr val="accent2"/>
                        </a:solidFill>
                        <a:effectLst/>
                        <a:uFill>
                          <a:solidFill>
                            <a:srgbClr val="00000A"/>
                          </a:solidFill>
                        </a:uFill>
                        <a:latin typeface="Helvetica" panose="020B0604020202020204" pitchFamily="34" charset="0"/>
                        <a:ea typeface="Helvetica" panose="020B0604020202020204" pitchFamily="34" charset="0"/>
                      </a:endParaRPr>
                    </a:p>
                  </a:txBody>
                  <a:tcPr marL="50800" marR="50800" marT="50800" marB="50800"/>
                </a:tc>
                <a:tc>
                  <a:txBody>
                    <a:bodyPr/>
                    <a:lstStyle/>
                    <a:p>
                      <a:pPr algn="just">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it-IT" sz="1800" dirty="0" err="1">
                          <a:effectLst/>
                          <a:uFill>
                            <a:solidFill>
                              <a:srgbClr val="00000A"/>
                            </a:solidFill>
                          </a:uFill>
                        </a:rPr>
                        <a:t>Description</a:t>
                      </a:r>
                      <a:endParaRPr lang="it-IT" sz="1800" dirty="0">
                        <a:solidFill>
                          <a:srgbClr val="000000"/>
                        </a:solidFill>
                        <a:effectLst/>
                        <a:uFill>
                          <a:solidFill>
                            <a:srgbClr val="00000A"/>
                          </a:solidFill>
                        </a:uFill>
                        <a:latin typeface="Helvetica" panose="020B0604020202020204" pitchFamily="34" charset="0"/>
                        <a:ea typeface="Helvetica" panose="020B0604020202020204" pitchFamily="34" charset="0"/>
                      </a:endParaRPr>
                    </a:p>
                  </a:txBody>
                  <a:tcPr marL="50800" marR="50800" marT="50800" marB="50800"/>
                </a:tc>
                <a:tc>
                  <a:txBody>
                    <a:bodyPr/>
                    <a:lstStyle/>
                    <a:p>
                      <a:pPr algn="just">
                        <a:spcAft>
                          <a:spcPts val="0"/>
                        </a:spcAft>
                      </a:pPr>
                      <a:r>
                        <a:rPr lang="it-IT" sz="1800" dirty="0" err="1">
                          <a:effectLst/>
                          <a:uFill>
                            <a:solidFill>
                              <a:srgbClr val="00000A"/>
                            </a:solidFill>
                          </a:uFill>
                        </a:rPr>
                        <a:t>Countries</a:t>
                      </a:r>
                      <a:r>
                        <a:rPr lang="it-IT" sz="1800" dirty="0">
                          <a:effectLst/>
                          <a:uFill>
                            <a:solidFill>
                              <a:srgbClr val="00000A"/>
                            </a:solidFill>
                          </a:uFill>
                        </a:rPr>
                        <a:t> </a:t>
                      </a:r>
                      <a:endParaRPr lang="it-IT" sz="1800" dirty="0">
                        <a:solidFill>
                          <a:srgbClr val="000000"/>
                        </a:solidFill>
                        <a:effectLst/>
                        <a:uFill>
                          <a:solidFill>
                            <a:srgbClr val="00000A"/>
                          </a:solidFill>
                        </a:uFill>
                        <a:latin typeface="Helvetica" panose="020B0604020202020204" pitchFamily="34" charset="0"/>
                        <a:ea typeface="Helvetica" panose="020B0604020202020204" pitchFamily="34" charset="0"/>
                      </a:endParaRPr>
                    </a:p>
                  </a:txBody>
                  <a:tcPr marL="50800" marR="50800" marT="50800" marB="50800"/>
                </a:tc>
                <a:extLst>
                  <a:ext uri="{0D108BD9-81ED-4DB2-BD59-A6C34878D82A}">
                    <a16:rowId xmlns:a16="http://schemas.microsoft.com/office/drawing/2014/main" val="10000"/>
                  </a:ext>
                </a:extLst>
              </a:tr>
              <a:tr h="1401404">
                <a:tc>
                  <a:txBody>
                    <a:bodyPr/>
                    <a:lstStyle/>
                    <a:p>
                      <a:pPr marL="342900" lvl="0" indent="-342900" algn="just">
                        <a:spcAft>
                          <a:spcPts val="0"/>
                        </a:spcAft>
                        <a:buFont typeface="+mj-lt"/>
                        <a:buAutoNum type="arabicPeriod"/>
                      </a:pPr>
                      <a:r>
                        <a:rPr lang="en-US" sz="1800" dirty="0">
                          <a:effectLst/>
                          <a:uFill>
                            <a:solidFill>
                              <a:srgbClr val="00000A"/>
                            </a:solidFill>
                          </a:uFill>
                        </a:rPr>
                        <a:t>Presence of only one national network depending on a single agency</a:t>
                      </a:r>
                      <a:endParaRPr lang="it-IT" sz="1800" dirty="0">
                        <a:solidFill>
                          <a:srgbClr val="000000"/>
                        </a:solidFill>
                        <a:effectLst/>
                        <a:uFill>
                          <a:solidFill>
                            <a:srgbClr val="00000A"/>
                          </a:solidFill>
                        </a:uFill>
                        <a:latin typeface="Helvetica" panose="020B0604020202020204" pitchFamily="34" charset="0"/>
                        <a:ea typeface="Helvetica" panose="020B0604020202020204" pitchFamily="34" charset="0"/>
                      </a:endParaRPr>
                    </a:p>
                  </a:txBody>
                  <a:tcPr marL="50800" marR="50800" marT="50800" marB="50800"/>
                </a:tc>
                <a:tc>
                  <a:txBody>
                    <a:bodyPr/>
                    <a:lstStyle/>
                    <a:p>
                      <a:pPr algn="just">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en-GB" sz="1200" dirty="0">
                          <a:effectLst/>
                          <a:uFill>
                            <a:solidFill>
                              <a:srgbClr val="00000A"/>
                            </a:solidFill>
                          </a:uFill>
                        </a:rPr>
                        <a:t>In the States with a more centralized governance, only one national network of PAs is established at national level by a general law; in some cases, the national authority identifies PAs in agreement with the subnational authority. In some cases (e.g. Germany) a shared process for the identification of PAs involving local authorities can be envisaged.</a:t>
                      </a:r>
                      <a:endParaRPr lang="it-IT" sz="1200" dirty="0">
                        <a:solidFill>
                          <a:srgbClr val="000000"/>
                        </a:solidFill>
                        <a:effectLst/>
                        <a:uFill>
                          <a:solidFill>
                            <a:srgbClr val="00000A"/>
                          </a:solidFill>
                        </a:uFill>
                        <a:latin typeface="Helvetica" panose="020B0604020202020204" pitchFamily="34" charset="0"/>
                        <a:ea typeface="Helvetica" panose="020B0604020202020204" pitchFamily="34" charset="0"/>
                      </a:endParaRPr>
                    </a:p>
                  </a:txBody>
                  <a:tcPr marL="50800" marR="50800" marT="50800" marB="50800"/>
                </a:tc>
                <a:tc>
                  <a:txBody>
                    <a:bodyPr/>
                    <a:lstStyle/>
                    <a:p>
                      <a:pPr algn="just">
                        <a:spcAft>
                          <a:spcPts val="0"/>
                        </a:spcAft>
                      </a:pPr>
                      <a:r>
                        <a:rPr lang="en-US" sz="1200" dirty="0">
                          <a:effectLst/>
                          <a:uFill>
                            <a:solidFill>
                              <a:srgbClr val="00000A"/>
                            </a:solidFill>
                          </a:uFill>
                        </a:rPr>
                        <a:t>Czech Republic; Germany; Hungary; Ireland; Latvia; Lithuania; Luxembourg; Netherlands; Poland; Romania; Slovakia; Slovenia; Iceland; Liechtenstein; Norway; Switzerland</a:t>
                      </a:r>
                      <a:endParaRPr lang="it-IT" sz="1200" dirty="0">
                        <a:solidFill>
                          <a:srgbClr val="000000"/>
                        </a:solidFill>
                        <a:effectLst/>
                        <a:uFill>
                          <a:solidFill>
                            <a:srgbClr val="00000A"/>
                          </a:solidFill>
                        </a:uFill>
                        <a:latin typeface="Helvetica" panose="020B0604020202020204" pitchFamily="34" charset="0"/>
                        <a:ea typeface="Helvetica" panose="020B0604020202020204" pitchFamily="34" charset="0"/>
                      </a:endParaRPr>
                    </a:p>
                  </a:txBody>
                  <a:tcPr marL="50800" marR="50800" marT="50800" marB="50800"/>
                </a:tc>
                <a:extLst>
                  <a:ext uri="{0D108BD9-81ED-4DB2-BD59-A6C34878D82A}">
                    <a16:rowId xmlns:a16="http://schemas.microsoft.com/office/drawing/2014/main" val="10001"/>
                  </a:ext>
                </a:extLst>
              </a:tr>
              <a:tr h="1401404">
                <a:tc>
                  <a:txBody>
                    <a:bodyPr/>
                    <a:lstStyle/>
                    <a:p>
                      <a:pPr marL="342900" lvl="0" indent="-342900" algn="just">
                        <a:spcAft>
                          <a:spcPts val="0"/>
                        </a:spcAft>
                        <a:buFont typeface="+mj-lt"/>
                        <a:buAutoNum type="arabicPeriod" startAt="2"/>
                      </a:pPr>
                      <a:r>
                        <a:rPr lang="en-US" sz="1800" dirty="0">
                          <a:effectLst/>
                          <a:uFill>
                            <a:solidFill>
                              <a:srgbClr val="00000A"/>
                            </a:solidFill>
                          </a:uFill>
                        </a:rPr>
                        <a:t>Presence of more national networks depending on different sectoral agencies</a:t>
                      </a:r>
                      <a:endParaRPr lang="it-IT" sz="1800" dirty="0">
                        <a:solidFill>
                          <a:srgbClr val="000000"/>
                        </a:solidFill>
                        <a:effectLst/>
                        <a:uFill>
                          <a:solidFill>
                            <a:srgbClr val="00000A"/>
                          </a:solidFill>
                        </a:uFill>
                        <a:latin typeface="Helvetica" panose="020B0604020202020204" pitchFamily="34" charset="0"/>
                        <a:ea typeface="Helvetica" panose="020B0604020202020204" pitchFamily="34" charset="0"/>
                      </a:endParaRPr>
                    </a:p>
                  </a:txBody>
                  <a:tcPr marL="50800" marR="50800" marT="50800" marB="50800"/>
                </a:tc>
                <a:tc>
                  <a:txBody>
                    <a:bodyPr/>
                    <a:lstStyle/>
                    <a:p>
                      <a:pPr algn="just">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en-GB" sz="1200" dirty="0">
                          <a:effectLst/>
                          <a:uFill>
                            <a:solidFill>
                              <a:srgbClr val="00000A"/>
                            </a:solidFill>
                          </a:uFill>
                        </a:rPr>
                        <a:t>More national networks are established by sectoral authorities, e.g. authority for the forests or other sector policies. The </a:t>
                      </a:r>
                      <a:r>
                        <a:rPr lang="en-GB" sz="1200" dirty="0" err="1">
                          <a:effectLst/>
                          <a:uFill>
                            <a:solidFill>
                              <a:srgbClr val="00000A"/>
                            </a:solidFill>
                          </a:uFill>
                        </a:rPr>
                        <a:t>PAs’</a:t>
                      </a:r>
                      <a:r>
                        <a:rPr lang="en-GB" sz="1200" dirty="0">
                          <a:effectLst/>
                          <a:uFill>
                            <a:solidFill>
                              <a:srgbClr val="00000A"/>
                            </a:solidFill>
                          </a:uFill>
                        </a:rPr>
                        <a:t> system comprises more than one networks relaying on different institutional bodies at national level. </a:t>
                      </a:r>
                      <a:r>
                        <a:rPr lang="en-US" sz="1200" dirty="0">
                          <a:effectLst/>
                          <a:uFill>
                            <a:solidFill>
                              <a:srgbClr val="00000A"/>
                            </a:solidFill>
                          </a:uFill>
                        </a:rPr>
                        <a:t>Generally one holds general objectives and the others specific objectives (e.g. forest management, hunting ..) </a:t>
                      </a:r>
                      <a:endParaRPr lang="it-IT" sz="1200" dirty="0">
                        <a:solidFill>
                          <a:srgbClr val="000000"/>
                        </a:solidFill>
                        <a:effectLst/>
                        <a:uFill>
                          <a:solidFill>
                            <a:srgbClr val="00000A"/>
                          </a:solidFill>
                        </a:uFill>
                        <a:latin typeface="Helvetica" panose="020B0604020202020204" pitchFamily="34" charset="0"/>
                        <a:ea typeface="Helvetica" panose="020B0604020202020204" pitchFamily="34" charset="0"/>
                      </a:endParaRPr>
                    </a:p>
                  </a:txBody>
                  <a:tcPr marL="50800" marR="50800" marT="50800" marB="50800"/>
                </a:tc>
                <a:tc>
                  <a:txBody>
                    <a:bodyPr/>
                    <a:lstStyle/>
                    <a:p>
                      <a:pPr algn="just">
                        <a:spcAft>
                          <a:spcPts val="0"/>
                        </a:spcAft>
                      </a:pPr>
                      <a:r>
                        <a:rPr lang="it-IT" sz="1200" dirty="0">
                          <a:effectLst/>
                          <a:uFill>
                            <a:solidFill>
                              <a:srgbClr val="00000A"/>
                            </a:solidFill>
                          </a:uFill>
                        </a:rPr>
                        <a:t>Bulgaria - Cyprus – </a:t>
                      </a:r>
                      <a:r>
                        <a:rPr lang="it-IT" sz="1200" dirty="0" err="1">
                          <a:effectLst/>
                          <a:uFill>
                            <a:solidFill>
                              <a:srgbClr val="00000A"/>
                            </a:solidFill>
                          </a:uFill>
                        </a:rPr>
                        <a:t>Denmark</a:t>
                      </a:r>
                      <a:r>
                        <a:rPr lang="it-IT" sz="1200" dirty="0">
                          <a:effectLst/>
                          <a:uFill>
                            <a:solidFill>
                              <a:srgbClr val="00000A"/>
                            </a:solidFill>
                          </a:uFill>
                        </a:rPr>
                        <a:t>- Malta</a:t>
                      </a:r>
                      <a:endParaRPr lang="it-IT" sz="1200" dirty="0">
                        <a:solidFill>
                          <a:srgbClr val="000000"/>
                        </a:solidFill>
                        <a:effectLst/>
                        <a:uFill>
                          <a:solidFill>
                            <a:srgbClr val="00000A"/>
                          </a:solidFill>
                        </a:uFill>
                        <a:latin typeface="Helvetica" panose="020B0604020202020204" pitchFamily="34" charset="0"/>
                        <a:ea typeface="Helvetica" panose="020B0604020202020204" pitchFamily="34" charset="0"/>
                      </a:endParaRPr>
                    </a:p>
                  </a:txBody>
                  <a:tcPr marL="50800" marR="50800" marT="50800" marB="50800"/>
                </a:tc>
                <a:extLst>
                  <a:ext uri="{0D108BD9-81ED-4DB2-BD59-A6C34878D82A}">
                    <a16:rowId xmlns:a16="http://schemas.microsoft.com/office/drawing/2014/main" val="10002"/>
                  </a:ext>
                </a:extLst>
              </a:tr>
              <a:tr h="1580307">
                <a:tc>
                  <a:txBody>
                    <a:bodyPr/>
                    <a:lstStyle/>
                    <a:p>
                      <a:pPr marL="342900" lvl="0" indent="-342900" algn="just">
                        <a:spcAft>
                          <a:spcPts val="0"/>
                        </a:spcAft>
                        <a:buFont typeface="+mj-lt"/>
                        <a:buAutoNum type="arabicPeriod" startAt="3"/>
                        <a:tabLst>
                          <a:tab pos="228600" algn="l"/>
                        </a:tabLst>
                      </a:pPr>
                      <a:r>
                        <a:rPr lang="en-US" sz="1800" dirty="0">
                          <a:effectLst/>
                          <a:uFill>
                            <a:solidFill>
                              <a:srgbClr val="00000A"/>
                            </a:solidFill>
                          </a:uFill>
                        </a:rPr>
                        <a:t>Presence of one or more national networks and subnational networks</a:t>
                      </a:r>
                      <a:endParaRPr lang="it-IT" sz="1800" dirty="0">
                        <a:solidFill>
                          <a:srgbClr val="000000"/>
                        </a:solidFill>
                        <a:effectLst/>
                        <a:uFill>
                          <a:solidFill>
                            <a:srgbClr val="00000A"/>
                          </a:solidFill>
                        </a:uFill>
                        <a:latin typeface="Helvetica" panose="020B0604020202020204" pitchFamily="34" charset="0"/>
                        <a:ea typeface="Helvetica" panose="020B0604020202020204" pitchFamily="34" charset="0"/>
                      </a:endParaRPr>
                    </a:p>
                  </a:txBody>
                  <a:tcPr marL="50800" marR="50800" marT="50800" marB="50800"/>
                </a:tc>
                <a:tc>
                  <a:txBody>
                    <a:bodyPr/>
                    <a:lstStyle/>
                    <a:p>
                      <a:pPr algn="just">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en-GB" sz="1200" dirty="0">
                          <a:effectLst/>
                          <a:uFill>
                            <a:solidFill>
                              <a:srgbClr val="00000A"/>
                            </a:solidFill>
                          </a:uFill>
                        </a:rPr>
                        <a:t>In the States with shared competence on PAs among national and subnational authorities, a more complex situation emerges since both national and regional laws are able to establish national NPAs and regional and local NPAs. The </a:t>
                      </a:r>
                      <a:r>
                        <a:rPr lang="en-GB" sz="1200" dirty="0" err="1">
                          <a:effectLst/>
                          <a:uFill>
                            <a:solidFill>
                              <a:srgbClr val="00000A"/>
                            </a:solidFill>
                          </a:uFill>
                        </a:rPr>
                        <a:t>PAs’</a:t>
                      </a:r>
                      <a:r>
                        <a:rPr lang="en-GB" sz="1200" dirty="0">
                          <a:effectLst/>
                          <a:uFill>
                            <a:solidFill>
                              <a:srgbClr val="00000A"/>
                            </a:solidFill>
                          </a:uFill>
                        </a:rPr>
                        <a:t> system comprises one or more national institutional networks together with other networks established at subnational levels. Formally the networks are independent one from each other. </a:t>
                      </a:r>
                      <a:endParaRPr lang="it-IT" sz="1200" dirty="0">
                        <a:solidFill>
                          <a:srgbClr val="000000"/>
                        </a:solidFill>
                        <a:effectLst/>
                        <a:uFill>
                          <a:solidFill>
                            <a:srgbClr val="00000A"/>
                          </a:solidFill>
                        </a:uFill>
                        <a:latin typeface="Helvetica" panose="020B0604020202020204" pitchFamily="34" charset="0"/>
                        <a:ea typeface="Helvetica" panose="020B0604020202020204" pitchFamily="34" charset="0"/>
                      </a:endParaRPr>
                    </a:p>
                  </a:txBody>
                  <a:tcPr marL="50800" marR="50800" marT="50800" marB="50800"/>
                </a:tc>
                <a:tc>
                  <a:txBody>
                    <a:bodyPr/>
                    <a:lstStyle/>
                    <a:p>
                      <a:pPr algn="just">
                        <a:spcAft>
                          <a:spcPts val="0"/>
                        </a:spcAft>
                      </a:pPr>
                      <a:r>
                        <a:rPr lang="en-US" sz="1200" dirty="0">
                          <a:effectLst/>
                          <a:uFill>
                            <a:solidFill>
                              <a:srgbClr val="00000A"/>
                            </a:solidFill>
                          </a:uFill>
                        </a:rPr>
                        <a:t>Croatia; Estonia; Finland; France; Greece; Italy; Portugal; Spain; Sweden</a:t>
                      </a:r>
                      <a:endParaRPr lang="it-IT" sz="1200" dirty="0">
                        <a:solidFill>
                          <a:srgbClr val="000000"/>
                        </a:solidFill>
                        <a:effectLst/>
                        <a:uFill>
                          <a:solidFill>
                            <a:srgbClr val="00000A"/>
                          </a:solidFill>
                        </a:uFill>
                        <a:latin typeface="Helvetica" panose="020B0604020202020204" pitchFamily="34" charset="0"/>
                        <a:ea typeface="Helvetica" panose="020B0604020202020204" pitchFamily="34" charset="0"/>
                      </a:endParaRPr>
                    </a:p>
                  </a:txBody>
                  <a:tcPr marL="50800" marR="50800" marT="50800" marB="50800"/>
                </a:tc>
                <a:extLst>
                  <a:ext uri="{0D108BD9-81ED-4DB2-BD59-A6C34878D82A}">
                    <a16:rowId xmlns:a16="http://schemas.microsoft.com/office/drawing/2014/main" val="10003"/>
                  </a:ext>
                </a:extLst>
              </a:tr>
              <a:tr h="812010">
                <a:tc>
                  <a:txBody>
                    <a:bodyPr/>
                    <a:lstStyle/>
                    <a:p>
                      <a:pPr marL="342900" lvl="0" indent="-342900" algn="just">
                        <a:spcAft>
                          <a:spcPts val="0"/>
                        </a:spcAft>
                        <a:buFont typeface="+mj-lt"/>
                        <a:buAutoNum type="arabicPeriod" startAt="4"/>
                        <a:tabLst>
                          <a:tab pos="228600" algn="l"/>
                        </a:tabLst>
                      </a:pPr>
                      <a:r>
                        <a:rPr lang="en-US" sz="1800" dirty="0">
                          <a:effectLst/>
                          <a:uFill>
                            <a:solidFill>
                              <a:srgbClr val="00000A"/>
                            </a:solidFill>
                          </a:uFill>
                        </a:rPr>
                        <a:t>Presence of only regional (county) networks</a:t>
                      </a:r>
                      <a:endParaRPr lang="it-IT" sz="1800" dirty="0">
                        <a:solidFill>
                          <a:srgbClr val="000000"/>
                        </a:solidFill>
                        <a:effectLst/>
                        <a:uFill>
                          <a:solidFill>
                            <a:srgbClr val="00000A"/>
                          </a:solidFill>
                        </a:uFill>
                        <a:latin typeface="Helvetica" panose="020B0604020202020204" pitchFamily="34" charset="0"/>
                        <a:ea typeface="Helvetica" panose="020B0604020202020204" pitchFamily="34" charset="0"/>
                      </a:endParaRPr>
                    </a:p>
                  </a:txBody>
                  <a:tcPr marL="50800" marR="50800" marT="50800" marB="50800"/>
                </a:tc>
                <a:tc>
                  <a:txBody>
                    <a:bodyPr/>
                    <a:lstStyle/>
                    <a:p>
                      <a:pPr algn="just">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en-GB" sz="1200" dirty="0">
                          <a:effectLst/>
                          <a:uFill>
                            <a:solidFill>
                              <a:srgbClr val="00000A"/>
                            </a:solidFill>
                          </a:uFill>
                        </a:rPr>
                        <a:t>There is no national institutional body and a national federal law, the </a:t>
                      </a:r>
                      <a:r>
                        <a:rPr lang="en-GB" sz="1200" dirty="0" err="1">
                          <a:effectLst/>
                          <a:uFill>
                            <a:solidFill>
                              <a:srgbClr val="00000A"/>
                            </a:solidFill>
                          </a:uFill>
                        </a:rPr>
                        <a:t>PAs’</a:t>
                      </a:r>
                      <a:r>
                        <a:rPr lang="en-GB" sz="1200" dirty="0">
                          <a:effectLst/>
                          <a:uFill>
                            <a:solidFill>
                              <a:srgbClr val="00000A"/>
                            </a:solidFill>
                          </a:uFill>
                        </a:rPr>
                        <a:t> system is determined at subnational level and there are only regional (county) networks. </a:t>
                      </a:r>
                      <a:endParaRPr lang="it-IT" sz="1200" dirty="0">
                        <a:solidFill>
                          <a:srgbClr val="000000"/>
                        </a:solidFill>
                        <a:effectLst/>
                        <a:uFill>
                          <a:solidFill>
                            <a:srgbClr val="00000A"/>
                          </a:solidFill>
                        </a:uFill>
                        <a:latin typeface="Helvetica" panose="020B0604020202020204" pitchFamily="34" charset="0"/>
                        <a:ea typeface="Helvetica" panose="020B0604020202020204" pitchFamily="34" charset="0"/>
                      </a:endParaRPr>
                    </a:p>
                  </a:txBody>
                  <a:tcPr marL="50800" marR="50800" marT="50800" marB="50800"/>
                </a:tc>
                <a:tc>
                  <a:txBody>
                    <a:bodyPr/>
                    <a:lstStyle/>
                    <a:p>
                      <a:pPr algn="just">
                        <a:spcAft>
                          <a:spcPts val="0"/>
                        </a:spcAft>
                      </a:pPr>
                      <a:r>
                        <a:rPr lang="it-IT" sz="1200" dirty="0">
                          <a:effectLst/>
                          <a:uFill>
                            <a:solidFill>
                              <a:srgbClr val="00000A"/>
                            </a:solidFill>
                          </a:uFill>
                        </a:rPr>
                        <a:t>Austria – </a:t>
                      </a:r>
                      <a:r>
                        <a:rPr lang="it-IT" sz="1200" dirty="0" err="1">
                          <a:effectLst/>
                          <a:uFill>
                            <a:solidFill>
                              <a:srgbClr val="00000A"/>
                            </a:solidFill>
                          </a:uFill>
                        </a:rPr>
                        <a:t>Belgium</a:t>
                      </a:r>
                      <a:r>
                        <a:rPr lang="it-IT" sz="1200" dirty="0">
                          <a:effectLst/>
                          <a:uFill>
                            <a:solidFill>
                              <a:srgbClr val="00000A"/>
                            </a:solidFill>
                          </a:uFill>
                        </a:rPr>
                        <a:t> - </a:t>
                      </a:r>
                      <a:r>
                        <a:rPr lang="it-IT" sz="1200" dirty="0" err="1">
                          <a:effectLst/>
                          <a:uFill>
                            <a:solidFill>
                              <a:srgbClr val="00000A"/>
                            </a:solidFill>
                          </a:uFill>
                        </a:rPr>
                        <a:t>United</a:t>
                      </a:r>
                      <a:r>
                        <a:rPr lang="it-IT" sz="1200" dirty="0">
                          <a:effectLst/>
                          <a:uFill>
                            <a:solidFill>
                              <a:srgbClr val="00000A"/>
                            </a:solidFill>
                          </a:uFill>
                        </a:rPr>
                        <a:t> Kingdom</a:t>
                      </a:r>
                      <a:endParaRPr lang="it-IT" sz="1200" dirty="0">
                        <a:solidFill>
                          <a:srgbClr val="000000"/>
                        </a:solidFill>
                        <a:effectLst/>
                        <a:uFill>
                          <a:solidFill>
                            <a:srgbClr val="00000A"/>
                          </a:solidFill>
                        </a:uFill>
                        <a:latin typeface="Helvetica" panose="020B0604020202020204" pitchFamily="34" charset="0"/>
                        <a:ea typeface="Helvetica" panose="020B0604020202020204" pitchFamily="34" charset="0"/>
                      </a:endParaRPr>
                    </a:p>
                  </a:txBody>
                  <a:tcPr marL="50800" marR="50800" marT="50800" marB="50800"/>
                </a:tc>
                <a:extLst>
                  <a:ext uri="{0D108BD9-81ED-4DB2-BD59-A6C34878D82A}">
                    <a16:rowId xmlns:a16="http://schemas.microsoft.com/office/drawing/2014/main" val="10004"/>
                  </a:ext>
                </a:extLst>
              </a:tr>
            </a:tbl>
          </a:graphicData>
        </a:graphic>
      </p:graphicFrame>
      <p:sp>
        <p:nvSpPr>
          <p:cNvPr id="15" name="Freccia in giù 14">
            <a:extLst>
              <a:ext uri="{FF2B5EF4-FFF2-40B4-BE49-F238E27FC236}">
                <a16:creationId xmlns:a16="http://schemas.microsoft.com/office/drawing/2014/main" id="{8D8E2C38-0208-4089-B4F5-15FC1368859D}"/>
              </a:ext>
            </a:extLst>
          </p:cNvPr>
          <p:cNvSpPr/>
          <p:nvPr/>
        </p:nvSpPr>
        <p:spPr>
          <a:xfrm>
            <a:off x="1240639" y="888416"/>
            <a:ext cx="325361" cy="1126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63574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35BBC6-844A-4562-B6BE-CB438907DD3C}"/>
              </a:ext>
            </a:extLst>
          </p:cNvPr>
          <p:cNvSpPr>
            <a:spLocks noGrp="1"/>
          </p:cNvSpPr>
          <p:nvPr>
            <p:ph type="title"/>
          </p:nvPr>
        </p:nvSpPr>
        <p:spPr/>
        <p:txBody>
          <a:bodyPr/>
          <a:lstStyle/>
          <a:p>
            <a:r>
              <a:rPr lang="en-US">
                <a:solidFill>
                  <a:srgbClr val="002060"/>
                </a:solidFill>
              </a:rPr>
              <a:t>… and their models of governance</a:t>
            </a:r>
            <a:br>
              <a:rPr lang="it-IT">
                <a:solidFill>
                  <a:srgbClr val="002060"/>
                </a:solidFill>
              </a:rPr>
            </a:br>
            <a:endParaRPr lang="it-IT" dirty="0"/>
          </a:p>
        </p:txBody>
      </p:sp>
      <p:sp>
        <p:nvSpPr>
          <p:cNvPr id="3" name="Segnaposto piè di pagina 2">
            <a:extLst>
              <a:ext uri="{FF2B5EF4-FFF2-40B4-BE49-F238E27FC236}">
                <a16:creationId xmlns:a16="http://schemas.microsoft.com/office/drawing/2014/main" id="{C9ADAD9A-D7A8-49F6-8EA2-29BDE458BB61}"/>
              </a:ext>
            </a:extLst>
          </p:cNvPr>
          <p:cNvSpPr>
            <a:spLocks noGrp="1"/>
          </p:cNvSpPr>
          <p:nvPr>
            <p:ph type="ftr" sz="quarter" idx="10"/>
          </p:nvPr>
        </p:nvSpPr>
        <p:spPr/>
        <p:txBody>
          <a:bodyPr/>
          <a:lstStyle/>
          <a:p>
            <a:r>
              <a:rPr lang="da-DK"/>
              <a:t>PowerPoint template 16:9</a:t>
            </a:r>
            <a:endParaRPr lang="da-DK" dirty="0"/>
          </a:p>
        </p:txBody>
      </p:sp>
      <p:sp>
        <p:nvSpPr>
          <p:cNvPr id="4" name="Segnaposto numero diapositiva 3">
            <a:extLst>
              <a:ext uri="{FF2B5EF4-FFF2-40B4-BE49-F238E27FC236}">
                <a16:creationId xmlns:a16="http://schemas.microsoft.com/office/drawing/2014/main" id="{E96A6AB9-FB16-4CA4-A539-380F560A40FA}"/>
              </a:ext>
            </a:extLst>
          </p:cNvPr>
          <p:cNvSpPr>
            <a:spLocks noGrp="1"/>
          </p:cNvSpPr>
          <p:nvPr>
            <p:ph type="sldNum" sz="quarter" idx="11"/>
          </p:nvPr>
        </p:nvSpPr>
        <p:spPr/>
        <p:txBody>
          <a:bodyPr/>
          <a:lstStyle/>
          <a:p>
            <a:fld id="{865B7C27-3FE4-4A2D-B806-6F5728E302F6}" type="slidenum">
              <a:rPr lang="da-DK" smtClean="0"/>
              <a:pPr/>
              <a:t>7</a:t>
            </a:fld>
            <a:endParaRPr lang="da-DK" dirty="0"/>
          </a:p>
        </p:txBody>
      </p:sp>
      <p:sp>
        <p:nvSpPr>
          <p:cNvPr id="5" name="Segnaposto data 4">
            <a:extLst>
              <a:ext uri="{FF2B5EF4-FFF2-40B4-BE49-F238E27FC236}">
                <a16:creationId xmlns:a16="http://schemas.microsoft.com/office/drawing/2014/main" id="{1045070C-EB63-4D13-9AF5-705CF687C451}"/>
              </a:ext>
            </a:extLst>
          </p:cNvPr>
          <p:cNvSpPr>
            <a:spLocks noGrp="1"/>
          </p:cNvSpPr>
          <p:nvPr>
            <p:ph type="dt" sz="half" idx="12"/>
          </p:nvPr>
        </p:nvSpPr>
        <p:spPr/>
        <p:txBody>
          <a:bodyPr/>
          <a:lstStyle/>
          <a:p>
            <a:fld id="{27E12643-2F99-413E-B7E3-778448665D38}" type="datetime1">
              <a:rPr lang="en-US" smtClean="0"/>
              <a:pPr/>
              <a:t>9/5/2018</a:t>
            </a:fld>
            <a:endParaRPr lang="da-DK" dirty="0"/>
          </a:p>
        </p:txBody>
      </p:sp>
      <p:sp>
        <p:nvSpPr>
          <p:cNvPr id="8" name="Segnaposto testo 1">
            <a:extLst>
              <a:ext uri="{FF2B5EF4-FFF2-40B4-BE49-F238E27FC236}">
                <a16:creationId xmlns:a16="http://schemas.microsoft.com/office/drawing/2014/main" id="{042F7FAA-EC46-4B7B-B6CF-C34ACF4220BA}"/>
              </a:ext>
            </a:extLst>
          </p:cNvPr>
          <p:cNvSpPr txBox="1">
            <a:spLocks/>
          </p:cNvSpPr>
          <p:nvPr/>
        </p:nvSpPr>
        <p:spPr>
          <a:xfrm>
            <a:off x="1117600" y="1957644"/>
            <a:ext cx="9956800" cy="3581400"/>
          </a:xfrm>
          <a:prstGeom prst="rect">
            <a:avLst/>
          </a:prstGeom>
        </p:spPr>
        <p:txBody>
          <a:bodyPr vert="horz" lIns="0" tIns="0" rIns="0" bIns="0" rtlCol="0" anchor="ctr"/>
          <a:lstStyle>
            <a:defPPr>
              <a:defRPr lang="da-DK"/>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rgbClr val="002060"/>
                </a:solidFill>
              </a:rPr>
              <a:t>NPAs governance models are influenced by: </a:t>
            </a:r>
          </a:p>
          <a:p>
            <a:pPr marL="285750" indent="-285750">
              <a:buFont typeface="Arial" panose="020B0604020202020204" pitchFamily="34" charset="0"/>
              <a:buChar char="•"/>
            </a:pPr>
            <a:r>
              <a:rPr lang="en-US" sz="1800" dirty="0">
                <a:solidFill>
                  <a:srgbClr val="002060"/>
                </a:solidFill>
              </a:rPr>
              <a:t>different levels of relationships between PAs;</a:t>
            </a:r>
          </a:p>
          <a:p>
            <a:pPr marL="285750" indent="-285750">
              <a:buFont typeface="Arial" panose="020B0604020202020204" pitchFamily="34" charset="0"/>
              <a:buChar char="•"/>
            </a:pPr>
            <a:r>
              <a:rPr lang="en-US" sz="1800" dirty="0">
                <a:solidFill>
                  <a:srgbClr val="002060"/>
                </a:solidFill>
              </a:rPr>
              <a:t>the presence of an institutional framework for NPAs activities and the capacity of involving institutional bodies as well as other actors, public and private reflecting different interests;</a:t>
            </a:r>
          </a:p>
          <a:p>
            <a:pPr marL="285750" indent="-285750">
              <a:buFont typeface="Arial" panose="020B0604020202020204" pitchFamily="34" charset="0"/>
              <a:buChar char="•"/>
            </a:pPr>
            <a:r>
              <a:rPr lang="en-US" sz="1800" dirty="0">
                <a:solidFill>
                  <a:srgbClr val="002060"/>
                </a:solidFill>
              </a:rPr>
              <a:t>the specificity in themes and scope in their activities. </a:t>
            </a:r>
          </a:p>
          <a:p>
            <a:endParaRPr lang="en-US" sz="1800" dirty="0">
              <a:solidFill>
                <a:srgbClr val="002060"/>
              </a:solidFill>
            </a:endParaRPr>
          </a:p>
          <a:p>
            <a:r>
              <a:rPr lang="en-US" sz="1800" dirty="0">
                <a:solidFill>
                  <a:srgbClr val="002060"/>
                </a:solidFill>
              </a:rPr>
              <a:t>In this sense, NPAs refer to a general model of polycentric governance holding the possibility to involve a large number of interdependent actors such as NGOs, the private sector, scientific networks, international institutions and citizens</a:t>
            </a:r>
          </a:p>
          <a:p>
            <a:endParaRPr lang="en-US" sz="1800" dirty="0">
              <a:solidFill>
                <a:srgbClr val="002060"/>
              </a:solidFill>
            </a:endParaRPr>
          </a:p>
          <a:p>
            <a:r>
              <a:rPr lang="en-US" sz="1800" dirty="0">
                <a:solidFill>
                  <a:srgbClr val="002060"/>
                </a:solidFill>
              </a:rPr>
              <a:t>In order to identify models of governance for NPAs, </a:t>
            </a:r>
            <a:r>
              <a:rPr lang="en-US" sz="1800" dirty="0" err="1">
                <a:solidFill>
                  <a:srgbClr val="002060"/>
                </a:solidFill>
              </a:rPr>
              <a:t>LinkPAs</a:t>
            </a:r>
            <a:r>
              <a:rPr lang="en-US" sz="1800" dirty="0">
                <a:solidFill>
                  <a:srgbClr val="002060"/>
                </a:solidFill>
              </a:rPr>
              <a:t> project established some </a:t>
            </a:r>
            <a:r>
              <a:rPr lang="en-US" sz="1800" b="1" dirty="0">
                <a:solidFill>
                  <a:srgbClr val="002060"/>
                </a:solidFill>
              </a:rPr>
              <a:t>criteria related to governance aspects</a:t>
            </a:r>
            <a:r>
              <a:rPr lang="en-US" sz="1800" dirty="0">
                <a:solidFill>
                  <a:srgbClr val="002060"/>
                </a:solidFill>
              </a:rPr>
              <a:t>; they can be gathered into four categories referring to:</a:t>
            </a:r>
          </a:p>
          <a:p>
            <a:endParaRPr lang="it-IT" sz="1800" dirty="0">
              <a:solidFill>
                <a:srgbClr val="002060"/>
              </a:solidFill>
            </a:endParaRPr>
          </a:p>
          <a:p>
            <a:pPr marL="400050" indent="-400050">
              <a:buFontTx/>
              <a:buAutoNum type="romanLcParenR"/>
            </a:pPr>
            <a:r>
              <a:rPr lang="en-US" sz="1800" b="1" dirty="0">
                <a:solidFill>
                  <a:srgbClr val="002060"/>
                </a:solidFill>
              </a:rPr>
              <a:t>the relationship between PAs within a network;</a:t>
            </a:r>
          </a:p>
          <a:p>
            <a:pPr marL="400050" indent="-400050">
              <a:buFontTx/>
              <a:buAutoNum type="romanLcParenR"/>
            </a:pPr>
            <a:r>
              <a:rPr lang="en-US" sz="1800" b="1" dirty="0">
                <a:solidFill>
                  <a:srgbClr val="002060"/>
                </a:solidFill>
              </a:rPr>
              <a:t>the relationship between NPAs and the related institutional framework; </a:t>
            </a:r>
            <a:endParaRPr lang="it-IT" sz="1800" b="1" dirty="0">
              <a:solidFill>
                <a:srgbClr val="002060"/>
              </a:solidFill>
            </a:endParaRPr>
          </a:p>
          <a:p>
            <a:r>
              <a:rPr lang="en-US" sz="1800" b="1" dirty="0">
                <a:solidFill>
                  <a:srgbClr val="002060"/>
                </a:solidFill>
              </a:rPr>
              <a:t>iii) the relationship between PAs and the other involved actors; </a:t>
            </a:r>
            <a:endParaRPr lang="it-IT" sz="1800" b="1" dirty="0">
              <a:solidFill>
                <a:srgbClr val="002060"/>
              </a:solidFill>
            </a:endParaRPr>
          </a:p>
          <a:p>
            <a:r>
              <a:rPr lang="en-US" sz="1800" b="1" dirty="0">
                <a:solidFill>
                  <a:srgbClr val="002060"/>
                </a:solidFill>
              </a:rPr>
              <a:t>iv) the specificity in themes and scope of NPAs’ aims and activities. </a:t>
            </a:r>
            <a:endParaRPr lang="it-IT" sz="1800" b="1" dirty="0">
              <a:solidFill>
                <a:srgbClr val="002060"/>
              </a:solidFill>
            </a:endParaRPr>
          </a:p>
          <a:p>
            <a:endParaRPr lang="it-IT" dirty="0">
              <a:solidFill>
                <a:srgbClr val="002060"/>
              </a:solidFill>
            </a:endParaRPr>
          </a:p>
        </p:txBody>
      </p:sp>
    </p:spTree>
    <p:extLst>
      <p:ext uri="{BB962C8B-B14F-4D97-AF65-F5344CB8AC3E}">
        <p14:creationId xmlns:p14="http://schemas.microsoft.com/office/powerpoint/2010/main" val="93011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A6A305B2-8570-4398-9820-5A0DD3C95514}"/>
              </a:ext>
            </a:extLst>
          </p:cNvPr>
          <p:cNvSpPr>
            <a:spLocks noGrp="1"/>
          </p:cNvSpPr>
          <p:nvPr>
            <p:ph type="ftr" sz="quarter" idx="10"/>
          </p:nvPr>
        </p:nvSpPr>
        <p:spPr/>
        <p:txBody>
          <a:bodyPr/>
          <a:lstStyle/>
          <a:p>
            <a:r>
              <a:rPr lang="da-DK"/>
              <a:t>PowerPoint template 16:9</a:t>
            </a:r>
            <a:endParaRPr lang="da-DK" dirty="0"/>
          </a:p>
        </p:txBody>
      </p:sp>
      <p:sp>
        <p:nvSpPr>
          <p:cNvPr id="4" name="Segnaposto numero diapositiva 3">
            <a:extLst>
              <a:ext uri="{FF2B5EF4-FFF2-40B4-BE49-F238E27FC236}">
                <a16:creationId xmlns:a16="http://schemas.microsoft.com/office/drawing/2014/main" id="{2236D22C-3875-4C64-8A98-80585B064DE0}"/>
              </a:ext>
            </a:extLst>
          </p:cNvPr>
          <p:cNvSpPr>
            <a:spLocks noGrp="1"/>
          </p:cNvSpPr>
          <p:nvPr>
            <p:ph type="sldNum" sz="quarter" idx="11"/>
          </p:nvPr>
        </p:nvSpPr>
        <p:spPr/>
        <p:txBody>
          <a:bodyPr/>
          <a:lstStyle/>
          <a:p>
            <a:fld id="{865B7C27-3FE4-4A2D-B806-6F5728E302F6}" type="slidenum">
              <a:rPr lang="da-DK" smtClean="0"/>
              <a:pPr/>
              <a:t>8</a:t>
            </a:fld>
            <a:endParaRPr lang="da-DK" dirty="0"/>
          </a:p>
        </p:txBody>
      </p:sp>
      <p:sp>
        <p:nvSpPr>
          <p:cNvPr id="5" name="Segnaposto data 4">
            <a:extLst>
              <a:ext uri="{FF2B5EF4-FFF2-40B4-BE49-F238E27FC236}">
                <a16:creationId xmlns:a16="http://schemas.microsoft.com/office/drawing/2014/main" id="{CC2F971A-37CF-4087-8C9D-9BB24F45B0A4}"/>
              </a:ext>
            </a:extLst>
          </p:cNvPr>
          <p:cNvSpPr>
            <a:spLocks noGrp="1"/>
          </p:cNvSpPr>
          <p:nvPr>
            <p:ph type="dt" sz="half" idx="12"/>
          </p:nvPr>
        </p:nvSpPr>
        <p:spPr/>
        <p:txBody>
          <a:bodyPr/>
          <a:lstStyle/>
          <a:p>
            <a:fld id="{27E12643-2F99-413E-B7E3-778448665D38}" type="datetime1">
              <a:rPr lang="en-US" smtClean="0"/>
              <a:pPr/>
              <a:t>9/5/2018</a:t>
            </a:fld>
            <a:endParaRPr lang="da-DK" dirty="0"/>
          </a:p>
        </p:txBody>
      </p:sp>
      <p:sp>
        <p:nvSpPr>
          <p:cNvPr id="8" name="Rettangolo 7">
            <a:extLst>
              <a:ext uri="{FF2B5EF4-FFF2-40B4-BE49-F238E27FC236}">
                <a16:creationId xmlns:a16="http://schemas.microsoft.com/office/drawing/2014/main" id="{ED29E86D-E445-46B5-8B22-42862E43C759}"/>
              </a:ext>
            </a:extLst>
          </p:cNvPr>
          <p:cNvSpPr/>
          <p:nvPr/>
        </p:nvSpPr>
        <p:spPr>
          <a:xfrm>
            <a:off x="1236119" y="1336119"/>
            <a:ext cx="9719762" cy="4057521"/>
          </a:xfrm>
          <a:prstGeom prst="rect">
            <a:avLst/>
          </a:prstGeom>
        </p:spPr>
        <p:txBody>
          <a:bodyPr wrap="square">
            <a:spAutoFit/>
          </a:bodyPr>
          <a:lstStyle/>
          <a:p>
            <a:pPr algn="ctr">
              <a:spcAft>
                <a:spcPts val="1000"/>
              </a:spcAft>
              <a:buClr>
                <a:schemeClr val="accent2"/>
              </a:buClr>
              <a:buSzPct val="100000"/>
            </a:pPr>
            <a:r>
              <a:rPr lang="en-US" b="1" u="sng" dirty="0">
                <a:solidFill>
                  <a:srgbClr val="FFC000"/>
                </a:solidFill>
              </a:rPr>
              <a:t>NPAs in EU and in stakeholders areas summarized within 4 MODELS:</a:t>
            </a:r>
          </a:p>
          <a:p>
            <a:pPr algn="ctr">
              <a:spcAft>
                <a:spcPts val="1000"/>
              </a:spcAft>
              <a:buClr>
                <a:schemeClr val="accent2"/>
              </a:buClr>
              <a:buSzPct val="100000"/>
            </a:pPr>
            <a:r>
              <a:rPr lang="en-US" dirty="0">
                <a:solidFill>
                  <a:srgbClr val="002060"/>
                </a:solidFill>
              </a:rPr>
              <a:t> </a:t>
            </a:r>
          </a:p>
          <a:p>
            <a:pPr marL="180000" indent="-180000">
              <a:spcAft>
                <a:spcPts val="1000"/>
              </a:spcAft>
              <a:buClr>
                <a:schemeClr val="accent2"/>
              </a:buClr>
              <a:buSzPct val="100000"/>
              <a:buFont typeface="Wingdings" panose="05000000000000000000" pitchFamily="2" charset="2"/>
              <a:buChar char="§"/>
            </a:pPr>
            <a:r>
              <a:rPr lang="en-GB" dirty="0">
                <a:solidFill>
                  <a:srgbClr val="002060"/>
                </a:solidFill>
              </a:rPr>
              <a:t>MODEL 1 - NPAs established in the framework of agreements or conventions with a wider perspective (as ALPARC)</a:t>
            </a:r>
          </a:p>
          <a:p>
            <a:pPr marL="180000" indent="-180000">
              <a:spcAft>
                <a:spcPts val="1000"/>
              </a:spcAft>
              <a:buClr>
                <a:schemeClr val="accent2"/>
              </a:buClr>
              <a:buSzPct val="100000"/>
              <a:buFont typeface="Wingdings" panose="05000000000000000000" pitchFamily="2" charset="2"/>
              <a:buChar char="§"/>
            </a:pPr>
            <a:r>
              <a:rPr lang="en-GB" dirty="0">
                <a:solidFill>
                  <a:srgbClr val="002060"/>
                </a:solidFill>
              </a:rPr>
              <a:t>MODEL 2 - NPAs based on a shared programme to face common challenges from an ecological and/or environmental point of view (as </a:t>
            </a:r>
            <a:r>
              <a:rPr lang="en-GB" dirty="0" err="1">
                <a:solidFill>
                  <a:srgbClr val="002060"/>
                </a:solidFill>
              </a:rPr>
              <a:t>Razlog</a:t>
            </a:r>
            <a:r>
              <a:rPr lang="en-GB" dirty="0">
                <a:solidFill>
                  <a:srgbClr val="002060"/>
                </a:solidFill>
              </a:rPr>
              <a:t> and Abruzzo Region which could develop towards model 3)</a:t>
            </a:r>
          </a:p>
          <a:p>
            <a:pPr marL="180000" indent="-180000">
              <a:spcAft>
                <a:spcPts val="1000"/>
              </a:spcAft>
              <a:buClr>
                <a:schemeClr val="accent2"/>
              </a:buClr>
              <a:buSzPct val="100000"/>
              <a:buFont typeface="Wingdings" panose="05000000000000000000" pitchFamily="2" charset="2"/>
              <a:buChar char="§"/>
            </a:pPr>
            <a:r>
              <a:rPr lang="en-GB" dirty="0">
                <a:solidFill>
                  <a:srgbClr val="002060"/>
                </a:solidFill>
              </a:rPr>
              <a:t>MODEL 3 - Territorial networks: NPAs for the management of specific physiographic units (as EGTC </a:t>
            </a:r>
            <a:r>
              <a:rPr lang="en-GB" dirty="0" err="1">
                <a:solidFill>
                  <a:srgbClr val="002060"/>
                </a:solidFill>
              </a:rPr>
              <a:t>Alpi</a:t>
            </a:r>
            <a:r>
              <a:rPr lang="en-GB" dirty="0">
                <a:solidFill>
                  <a:srgbClr val="002060"/>
                </a:solidFill>
              </a:rPr>
              <a:t> </a:t>
            </a:r>
            <a:r>
              <a:rPr lang="en-GB" dirty="0" err="1">
                <a:solidFill>
                  <a:srgbClr val="002060"/>
                </a:solidFill>
              </a:rPr>
              <a:t>Marittime</a:t>
            </a:r>
            <a:r>
              <a:rPr lang="en-GB" dirty="0">
                <a:solidFill>
                  <a:srgbClr val="002060"/>
                </a:solidFill>
              </a:rPr>
              <a:t> /</a:t>
            </a:r>
            <a:r>
              <a:rPr lang="en-GB" dirty="0" err="1">
                <a:solidFill>
                  <a:srgbClr val="002060"/>
                </a:solidFill>
              </a:rPr>
              <a:t>Mercantour</a:t>
            </a:r>
            <a:r>
              <a:rPr lang="en-GB" dirty="0">
                <a:solidFill>
                  <a:srgbClr val="002060"/>
                </a:solidFill>
              </a:rPr>
              <a:t>)</a:t>
            </a:r>
          </a:p>
          <a:p>
            <a:pPr marL="180000" indent="-180000">
              <a:spcAft>
                <a:spcPts val="1000"/>
              </a:spcAft>
              <a:buClr>
                <a:schemeClr val="accent2"/>
              </a:buClr>
              <a:buSzPct val="100000"/>
              <a:buFont typeface="Wingdings" panose="05000000000000000000" pitchFamily="2" charset="2"/>
              <a:buChar char="§"/>
            </a:pPr>
            <a:r>
              <a:rPr lang="en-GB" dirty="0">
                <a:solidFill>
                  <a:srgbClr val="002060"/>
                </a:solidFill>
              </a:rPr>
              <a:t>MODEL 4 - NPAs as platforms addressing different topics and aiming at exchanging experiences (EUROPARC, </a:t>
            </a:r>
            <a:r>
              <a:rPr lang="en-GB" dirty="0" err="1">
                <a:solidFill>
                  <a:srgbClr val="002060"/>
                </a:solidFill>
              </a:rPr>
              <a:t>MedPAN</a:t>
            </a:r>
            <a:r>
              <a:rPr lang="en-GB" dirty="0">
                <a:solidFill>
                  <a:srgbClr val="002060"/>
                </a:solidFill>
              </a:rPr>
              <a:t>, European Geoparks Network, Protected Micro-Reserves, SAPA)</a:t>
            </a:r>
          </a:p>
        </p:txBody>
      </p:sp>
    </p:spTree>
    <p:extLst>
      <p:ext uri="{BB962C8B-B14F-4D97-AF65-F5344CB8AC3E}">
        <p14:creationId xmlns:p14="http://schemas.microsoft.com/office/powerpoint/2010/main" val="358351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C3B77CB6-2D1D-4E0A-AA85-E5F593A3FB3A}"/>
              </a:ext>
            </a:extLst>
          </p:cNvPr>
          <p:cNvSpPr>
            <a:spLocks noGrp="1"/>
          </p:cNvSpPr>
          <p:nvPr>
            <p:ph type="ftr" sz="quarter" idx="10"/>
          </p:nvPr>
        </p:nvSpPr>
        <p:spPr/>
        <p:txBody>
          <a:bodyPr/>
          <a:lstStyle/>
          <a:p>
            <a:r>
              <a:rPr lang="da-DK"/>
              <a:t>PowerPoint template 16:9</a:t>
            </a:r>
            <a:endParaRPr lang="da-DK" dirty="0"/>
          </a:p>
        </p:txBody>
      </p:sp>
      <p:sp>
        <p:nvSpPr>
          <p:cNvPr id="4" name="Segnaposto numero diapositiva 3">
            <a:extLst>
              <a:ext uri="{FF2B5EF4-FFF2-40B4-BE49-F238E27FC236}">
                <a16:creationId xmlns:a16="http://schemas.microsoft.com/office/drawing/2014/main" id="{B48727E1-2E98-4BD9-B395-446558FF13F3}"/>
              </a:ext>
            </a:extLst>
          </p:cNvPr>
          <p:cNvSpPr>
            <a:spLocks noGrp="1"/>
          </p:cNvSpPr>
          <p:nvPr>
            <p:ph type="sldNum" sz="quarter" idx="11"/>
          </p:nvPr>
        </p:nvSpPr>
        <p:spPr/>
        <p:txBody>
          <a:bodyPr/>
          <a:lstStyle/>
          <a:p>
            <a:fld id="{865B7C27-3FE4-4A2D-B806-6F5728E302F6}" type="slidenum">
              <a:rPr lang="da-DK" smtClean="0"/>
              <a:pPr/>
              <a:t>9</a:t>
            </a:fld>
            <a:endParaRPr lang="da-DK" dirty="0"/>
          </a:p>
        </p:txBody>
      </p:sp>
      <p:sp>
        <p:nvSpPr>
          <p:cNvPr id="5" name="Segnaposto data 4">
            <a:extLst>
              <a:ext uri="{FF2B5EF4-FFF2-40B4-BE49-F238E27FC236}">
                <a16:creationId xmlns:a16="http://schemas.microsoft.com/office/drawing/2014/main" id="{14FDC78B-ECA4-40A8-B482-9A8E76A784C1}"/>
              </a:ext>
            </a:extLst>
          </p:cNvPr>
          <p:cNvSpPr>
            <a:spLocks noGrp="1"/>
          </p:cNvSpPr>
          <p:nvPr>
            <p:ph type="dt" sz="half" idx="12"/>
          </p:nvPr>
        </p:nvSpPr>
        <p:spPr/>
        <p:txBody>
          <a:bodyPr/>
          <a:lstStyle/>
          <a:p>
            <a:fld id="{27E12643-2F99-413E-B7E3-778448665D38}" type="datetime1">
              <a:rPr lang="en-US" smtClean="0"/>
              <a:pPr/>
              <a:t>9/5/2018</a:t>
            </a:fld>
            <a:endParaRPr lang="da-DK" dirty="0"/>
          </a:p>
        </p:txBody>
      </p:sp>
      <p:sp>
        <p:nvSpPr>
          <p:cNvPr id="9" name="Rettangolo 8">
            <a:extLst>
              <a:ext uri="{FF2B5EF4-FFF2-40B4-BE49-F238E27FC236}">
                <a16:creationId xmlns:a16="http://schemas.microsoft.com/office/drawing/2014/main" id="{C6CDC4BC-C66F-4CF9-A14D-7D1C7DD31986}"/>
              </a:ext>
            </a:extLst>
          </p:cNvPr>
          <p:cNvSpPr/>
          <p:nvPr/>
        </p:nvSpPr>
        <p:spPr>
          <a:xfrm>
            <a:off x="1268017" y="198000"/>
            <a:ext cx="10072445"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NPAs models: </a:t>
            </a:r>
            <a:r>
              <a:rPr kumimoji="0" lang="it-IT" sz="2000" b="1" i="0" u="none" strike="noStrike" kern="120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governance</a:t>
            </a:r>
            <a:r>
              <a:rPr kumimoji="0" lang="it-IT" sz="20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it-IT" sz="2000" b="1" i="0" u="none" strike="noStrike" kern="120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features</a:t>
            </a:r>
            <a:r>
              <a:rPr kumimoji="0" lang="it-IT" sz="20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it-IT" sz="2000" b="1" i="0" u="none" strike="noStrike" kern="120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opportunities</a:t>
            </a:r>
            <a:r>
              <a:rPr kumimoji="0" lang="it-IT" sz="20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and </a:t>
            </a:r>
            <a:r>
              <a:rPr kumimoji="0" lang="it-IT" sz="2000" b="1" i="0" u="none" strike="noStrike" kern="120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challenges</a:t>
            </a:r>
            <a:r>
              <a:rPr kumimoji="0" lang="it-IT" sz="20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(1) </a:t>
            </a:r>
          </a:p>
        </p:txBody>
      </p:sp>
      <p:graphicFrame>
        <p:nvGraphicFramePr>
          <p:cNvPr id="10" name="Tabella 9">
            <a:extLst>
              <a:ext uri="{FF2B5EF4-FFF2-40B4-BE49-F238E27FC236}">
                <a16:creationId xmlns:a16="http://schemas.microsoft.com/office/drawing/2014/main" id="{2D68DBEA-B381-4A81-B211-7FC676CDEAA8}"/>
              </a:ext>
            </a:extLst>
          </p:cNvPr>
          <p:cNvGraphicFramePr>
            <a:graphicFrameLocks noGrp="1"/>
          </p:cNvGraphicFramePr>
          <p:nvPr>
            <p:extLst>
              <p:ext uri="{D42A27DB-BD31-4B8C-83A1-F6EECF244321}">
                <p14:modId xmlns:p14="http://schemas.microsoft.com/office/powerpoint/2010/main" val="3788618322"/>
              </p:ext>
            </p:extLst>
          </p:nvPr>
        </p:nvGraphicFramePr>
        <p:xfrm>
          <a:off x="713769" y="818822"/>
          <a:ext cx="10764462" cy="5353378"/>
        </p:xfrm>
        <a:graphic>
          <a:graphicData uri="http://schemas.openxmlformats.org/drawingml/2006/table">
            <a:tbl>
              <a:tblPr firstRow="1" firstCol="1" bandRow="1">
                <a:tableStyleId>{5C22544A-7EE6-4342-B048-85BDC9FD1C3A}</a:tableStyleId>
              </a:tblPr>
              <a:tblGrid>
                <a:gridCol w="1855486">
                  <a:extLst>
                    <a:ext uri="{9D8B030D-6E8A-4147-A177-3AD203B41FA5}">
                      <a16:colId xmlns:a16="http://schemas.microsoft.com/office/drawing/2014/main" val="3228713253"/>
                    </a:ext>
                  </a:extLst>
                </a:gridCol>
                <a:gridCol w="3068647">
                  <a:extLst>
                    <a:ext uri="{9D8B030D-6E8A-4147-A177-3AD203B41FA5}">
                      <a16:colId xmlns:a16="http://schemas.microsoft.com/office/drawing/2014/main" val="4078123491"/>
                    </a:ext>
                  </a:extLst>
                </a:gridCol>
                <a:gridCol w="3167636">
                  <a:extLst>
                    <a:ext uri="{9D8B030D-6E8A-4147-A177-3AD203B41FA5}">
                      <a16:colId xmlns:a16="http://schemas.microsoft.com/office/drawing/2014/main" val="1414946507"/>
                    </a:ext>
                  </a:extLst>
                </a:gridCol>
                <a:gridCol w="2672693">
                  <a:extLst>
                    <a:ext uri="{9D8B030D-6E8A-4147-A177-3AD203B41FA5}">
                      <a16:colId xmlns:a16="http://schemas.microsoft.com/office/drawing/2014/main" val="3411341717"/>
                    </a:ext>
                  </a:extLst>
                </a:gridCol>
              </a:tblGrid>
              <a:tr h="160250">
                <a:tc>
                  <a:txBody>
                    <a:bodyPr/>
                    <a:lstStyle/>
                    <a:p>
                      <a:pPr>
                        <a:spcAft>
                          <a:spcPts val="300"/>
                        </a:spcAft>
                      </a:pPr>
                      <a:r>
                        <a:rPr lang="en-GB" sz="1000">
                          <a:effectLst/>
                          <a:uFill>
                            <a:solidFill>
                              <a:srgbClr val="00000A"/>
                            </a:solidFill>
                          </a:uFill>
                        </a:rPr>
                        <a:t> </a:t>
                      </a:r>
                      <a:endParaRPr lang="it-IT" sz="1100">
                        <a:solidFill>
                          <a:srgbClr val="000000"/>
                        </a:solidFill>
                        <a:effectLst/>
                        <a:uFill>
                          <a:solidFill>
                            <a:srgbClr val="00000A"/>
                          </a:solidFill>
                        </a:uFill>
                        <a:latin typeface="Helvetica" panose="020B0604020202020204" pitchFamily="34" charset="0"/>
                        <a:ea typeface="Arial Unicode MS"/>
                        <a:cs typeface="Arial Unicode MS"/>
                      </a:endParaRPr>
                    </a:p>
                  </a:txBody>
                  <a:tcPr marL="33299" marR="33299" marT="33299" marB="33299"/>
                </a:tc>
                <a:tc>
                  <a:txBody>
                    <a:bodyPr/>
                    <a:lstStyle/>
                    <a:p>
                      <a:pPr>
                        <a:spcAft>
                          <a:spcPts val="300"/>
                        </a:spcAft>
                      </a:pPr>
                      <a:r>
                        <a:rPr lang="en-GB" sz="1000">
                          <a:effectLst/>
                          <a:uFill>
                            <a:solidFill>
                              <a:srgbClr val="00000A"/>
                            </a:solidFill>
                          </a:uFill>
                        </a:rPr>
                        <a:t> </a:t>
                      </a:r>
                      <a:endParaRPr lang="it-IT" sz="1100">
                        <a:solidFill>
                          <a:srgbClr val="000000"/>
                        </a:solidFill>
                        <a:effectLst/>
                        <a:uFill>
                          <a:solidFill>
                            <a:srgbClr val="00000A"/>
                          </a:solidFill>
                        </a:uFill>
                        <a:latin typeface="Helvetica" panose="020B0604020202020204" pitchFamily="34" charset="0"/>
                        <a:ea typeface="Arial Unicode MS"/>
                        <a:cs typeface="Arial Unicode MS"/>
                      </a:endParaRPr>
                    </a:p>
                  </a:txBody>
                  <a:tcPr marL="33299" marR="33299" marT="33299" marB="33299"/>
                </a:tc>
                <a:tc>
                  <a:txBody>
                    <a:bodyPr/>
                    <a:lstStyle/>
                    <a:p>
                      <a:pPr>
                        <a:spcAft>
                          <a:spcPts val="300"/>
                        </a:spcAft>
                      </a:pPr>
                      <a:r>
                        <a:rPr lang="en-GB" sz="1000">
                          <a:effectLst/>
                          <a:uFill>
                            <a:solidFill>
                              <a:srgbClr val="00000A"/>
                            </a:solidFill>
                          </a:uFill>
                        </a:rPr>
                        <a:t> </a:t>
                      </a:r>
                      <a:endParaRPr lang="it-IT" sz="1100">
                        <a:solidFill>
                          <a:srgbClr val="000000"/>
                        </a:solidFill>
                        <a:effectLst/>
                        <a:uFill>
                          <a:solidFill>
                            <a:srgbClr val="00000A"/>
                          </a:solidFill>
                        </a:uFill>
                        <a:latin typeface="Helvetica" panose="020B0604020202020204" pitchFamily="34" charset="0"/>
                        <a:ea typeface="Arial Unicode MS"/>
                        <a:cs typeface="Arial Unicode MS"/>
                      </a:endParaRPr>
                    </a:p>
                  </a:txBody>
                  <a:tcPr marL="33299" marR="33299" marT="33299" marB="33299"/>
                </a:tc>
                <a:tc>
                  <a:txBody>
                    <a:bodyPr/>
                    <a:lstStyle/>
                    <a:p>
                      <a:pPr>
                        <a:spcAft>
                          <a:spcPts val="300"/>
                        </a:spcAft>
                      </a:pPr>
                      <a:r>
                        <a:rPr lang="en-GB" sz="1000">
                          <a:effectLst/>
                          <a:uFill>
                            <a:solidFill>
                              <a:srgbClr val="00000A"/>
                            </a:solidFill>
                          </a:uFill>
                        </a:rPr>
                        <a:t> </a:t>
                      </a:r>
                      <a:endParaRPr lang="it-IT" sz="1100">
                        <a:solidFill>
                          <a:srgbClr val="000000"/>
                        </a:solidFill>
                        <a:effectLst/>
                        <a:uFill>
                          <a:solidFill>
                            <a:srgbClr val="00000A"/>
                          </a:solidFill>
                        </a:uFill>
                        <a:latin typeface="Helvetica" panose="020B0604020202020204" pitchFamily="34" charset="0"/>
                        <a:ea typeface="Arial Unicode MS"/>
                        <a:cs typeface="Arial Unicode MS"/>
                      </a:endParaRPr>
                    </a:p>
                  </a:txBody>
                  <a:tcPr marL="33299" marR="33299" marT="33299" marB="33299"/>
                </a:tc>
                <a:extLst>
                  <a:ext uri="{0D108BD9-81ED-4DB2-BD59-A6C34878D82A}">
                    <a16:rowId xmlns:a16="http://schemas.microsoft.com/office/drawing/2014/main" val="1918739670"/>
                  </a:ext>
                </a:extLst>
              </a:tr>
              <a:tr h="160250">
                <a:tc>
                  <a:txBody>
                    <a:bodyPr/>
                    <a:lstStyle/>
                    <a:p>
                      <a:pPr>
                        <a:spcAft>
                          <a:spcPts val="300"/>
                        </a:spcAft>
                      </a:pPr>
                      <a:r>
                        <a:rPr lang="en-GB" sz="1000">
                          <a:effectLst/>
                          <a:uFill>
                            <a:solidFill>
                              <a:srgbClr val="00000A"/>
                            </a:solidFill>
                          </a:uFill>
                        </a:rPr>
                        <a:t>NPA models</a:t>
                      </a:r>
                      <a:endParaRPr lang="it-IT" sz="1100">
                        <a:solidFill>
                          <a:srgbClr val="000000"/>
                        </a:solidFill>
                        <a:effectLst/>
                        <a:uFill>
                          <a:solidFill>
                            <a:srgbClr val="00000A"/>
                          </a:solidFill>
                        </a:uFill>
                        <a:latin typeface="Helvetica" panose="020B0604020202020204" pitchFamily="34" charset="0"/>
                        <a:ea typeface="Arial Unicode MS"/>
                        <a:cs typeface="Arial Unicode MS"/>
                      </a:endParaRPr>
                    </a:p>
                  </a:txBody>
                  <a:tcPr marL="33299" marR="33299" marT="33299" marB="33299"/>
                </a:tc>
                <a:tc>
                  <a:txBody>
                    <a:bodyPr/>
                    <a:lstStyle/>
                    <a:p>
                      <a:pPr>
                        <a:spcAft>
                          <a:spcPts val="300"/>
                        </a:spcAft>
                      </a:pPr>
                      <a:r>
                        <a:rPr lang="en-GB" sz="1000">
                          <a:effectLst/>
                          <a:uFill>
                            <a:solidFill>
                              <a:srgbClr val="00000A"/>
                            </a:solidFill>
                          </a:uFill>
                        </a:rPr>
                        <a:t>Criteria combination (cluster)</a:t>
                      </a:r>
                      <a:endParaRPr lang="it-IT" sz="1100">
                        <a:solidFill>
                          <a:srgbClr val="000000"/>
                        </a:solidFill>
                        <a:effectLst/>
                        <a:uFill>
                          <a:solidFill>
                            <a:srgbClr val="00000A"/>
                          </a:solidFill>
                        </a:uFill>
                        <a:latin typeface="Helvetica" panose="020B0604020202020204" pitchFamily="34" charset="0"/>
                        <a:ea typeface="Arial Unicode MS"/>
                        <a:cs typeface="Arial Unicode MS"/>
                      </a:endParaRPr>
                    </a:p>
                  </a:txBody>
                  <a:tcPr marL="33299" marR="33299" marT="33299" marB="33299"/>
                </a:tc>
                <a:tc>
                  <a:txBody>
                    <a:bodyPr/>
                    <a:lstStyle/>
                    <a:p>
                      <a:pPr>
                        <a:spcAft>
                          <a:spcPts val="300"/>
                        </a:spcAft>
                      </a:pPr>
                      <a:r>
                        <a:rPr lang="en-GB" sz="1000">
                          <a:effectLst/>
                          <a:uFill>
                            <a:solidFill>
                              <a:srgbClr val="00000A"/>
                            </a:solidFill>
                          </a:uFill>
                        </a:rPr>
                        <a:t>Opportunities</a:t>
                      </a:r>
                      <a:endParaRPr lang="it-IT" sz="1100">
                        <a:solidFill>
                          <a:srgbClr val="000000"/>
                        </a:solidFill>
                        <a:effectLst/>
                        <a:uFill>
                          <a:solidFill>
                            <a:srgbClr val="00000A"/>
                          </a:solidFill>
                        </a:uFill>
                        <a:latin typeface="Helvetica" panose="020B0604020202020204" pitchFamily="34" charset="0"/>
                        <a:ea typeface="Arial Unicode MS"/>
                        <a:cs typeface="Arial Unicode MS"/>
                      </a:endParaRPr>
                    </a:p>
                  </a:txBody>
                  <a:tcPr marL="33299" marR="33299" marT="33299" marB="33299"/>
                </a:tc>
                <a:tc>
                  <a:txBody>
                    <a:bodyPr/>
                    <a:lstStyle/>
                    <a:p>
                      <a:pPr>
                        <a:spcAft>
                          <a:spcPts val="300"/>
                        </a:spcAft>
                      </a:pPr>
                      <a:r>
                        <a:rPr lang="en-GB" sz="1000">
                          <a:effectLst/>
                          <a:uFill>
                            <a:solidFill>
                              <a:srgbClr val="00000A"/>
                            </a:solidFill>
                          </a:uFill>
                        </a:rPr>
                        <a:t>Challenges</a:t>
                      </a:r>
                      <a:endParaRPr lang="it-IT" sz="1100">
                        <a:solidFill>
                          <a:srgbClr val="000000"/>
                        </a:solidFill>
                        <a:effectLst/>
                        <a:uFill>
                          <a:solidFill>
                            <a:srgbClr val="00000A"/>
                          </a:solidFill>
                        </a:uFill>
                        <a:latin typeface="Helvetica" panose="020B0604020202020204" pitchFamily="34" charset="0"/>
                        <a:ea typeface="Arial Unicode MS"/>
                        <a:cs typeface="Arial Unicode MS"/>
                      </a:endParaRPr>
                    </a:p>
                  </a:txBody>
                  <a:tcPr marL="33299" marR="33299" marT="33299" marB="33299"/>
                </a:tc>
                <a:extLst>
                  <a:ext uri="{0D108BD9-81ED-4DB2-BD59-A6C34878D82A}">
                    <a16:rowId xmlns:a16="http://schemas.microsoft.com/office/drawing/2014/main" val="1176236153"/>
                  </a:ext>
                </a:extLst>
              </a:tr>
              <a:tr h="2089663">
                <a:tc>
                  <a:txBody>
                    <a:bodyPr/>
                    <a:lstStyle/>
                    <a:p>
                      <a:pPr algn="l">
                        <a:lnSpc>
                          <a:spcPct val="150000"/>
                        </a:lnSpc>
                        <a:spcAft>
                          <a:spcPts val="300"/>
                        </a:spcAft>
                      </a:pPr>
                      <a:r>
                        <a:rPr lang="en-GB" sz="1000" dirty="0">
                          <a:effectLst/>
                          <a:uFill>
                            <a:solidFill>
                              <a:srgbClr val="000000"/>
                            </a:solidFill>
                          </a:uFill>
                        </a:rPr>
                        <a:t>MODEL 1 - NPAs established in the framework of agreements or conventions with a wider perspective </a:t>
                      </a:r>
                      <a:endParaRPr lang="it-IT" sz="1100" dirty="0">
                        <a:effectLst/>
                        <a:uFill>
                          <a:solidFill>
                            <a:srgbClr val="000000"/>
                          </a:solidFill>
                        </a:uFill>
                      </a:endParaRPr>
                    </a:p>
                    <a:p>
                      <a:pPr algn="l">
                        <a:lnSpc>
                          <a:spcPct val="150000"/>
                        </a:lnSpc>
                        <a:spcAft>
                          <a:spcPts val="300"/>
                        </a:spcAft>
                      </a:pPr>
                      <a:r>
                        <a:rPr lang="en-GB" sz="1000" dirty="0">
                          <a:effectLst/>
                          <a:uFill>
                            <a:solidFill>
                              <a:srgbClr val="000000"/>
                            </a:solidFill>
                          </a:uFill>
                        </a:rPr>
                        <a:t> </a:t>
                      </a:r>
                      <a:endParaRPr lang="it-IT" sz="1100" dirty="0">
                        <a:effectLst/>
                        <a:uFill>
                          <a:solidFill>
                            <a:srgbClr val="000000"/>
                          </a:solidFill>
                        </a:uFill>
                      </a:endParaRPr>
                    </a:p>
                    <a:p>
                      <a:pPr algn="l">
                        <a:lnSpc>
                          <a:spcPct val="150000"/>
                        </a:lnSpc>
                        <a:spcAft>
                          <a:spcPts val="300"/>
                        </a:spcAft>
                      </a:pPr>
                      <a:r>
                        <a:rPr lang="en-GB" sz="1000" dirty="0">
                          <a:effectLst/>
                          <a:uFill>
                            <a:solidFill>
                              <a:srgbClr val="000000"/>
                            </a:solidFill>
                          </a:uFill>
                        </a:rPr>
                        <a:t>Example: </a:t>
                      </a:r>
                      <a:endParaRPr lang="it-IT" sz="1100" dirty="0">
                        <a:effectLst/>
                        <a:uFill>
                          <a:solidFill>
                            <a:srgbClr val="000000"/>
                          </a:solidFill>
                        </a:uFill>
                      </a:endParaRPr>
                    </a:p>
                    <a:p>
                      <a:pPr algn="l">
                        <a:lnSpc>
                          <a:spcPct val="150000"/>
                        </a:lnSpc>
                        <a:spcAft>
                          <a:spcPts val="300"/>
                        </a:spcAft>
                      </a:pPr>
                      <a:r>
                        <a:rPr lang="en-GB" sz="1000" dirty="0">
                          <a:effectLst/>
                          <a:uFill>
                            <a:solidFill>
                              <a:srgbClr val="000000"/>
                            </a:solidFill>
                          </a:uFill>
                        </a:rPr>
                        <a:t>ALPARC, CNPA, OSPAR, HELCOM, SPAMIs, BPAN</a:t>
                      </a:r>
                      <a:endParaRPr lang="it-IT" sz="1100" dirty="0">
                        <a:solidFill>
                          <a:srgbClr val="000000"/>
                        </a:solidFill>
                        <a:effectLst/>
                        <a:uFill>
                          <a:solidFill>
                            <a:srgbClr val="000000"/>
                          </a:solidFill>
                        </a:uFill>
                        <a:latin typeface="Helvetica" panose="020B0604020202020204" pitchFamily="34" charset="0"/>
                        <a:ea typeface="Arial Unicode MS"/>
                        <a:cs typeface="Arial Unicode MS"/>
                      </a:endParaRPr>
                    </a:p>
                  </a:txBody>
                  <a:tcPr marL="33299" marR="33299" marT="33299" marB="33299"/>
                </a:tc>
                <a:tc>
                  <a:txBody>
                    <a:bodyPr/>
                    <a:lstStyle/>
                    <a:p>
                      <a:pPr algn="l">
                        <a:tabLst>
                          <a:tab pos="207645" algn="l"/>
                        </a:tabLst>
                      </a:pPr>
                      <a:r>
                        <a:rPr lang="en-GB" sz="1000">
                          <a:effectLst/>
                        </a:rPr>
                        <a:t>Existence of a strategic/ institutional agreement as political framework for the NPA. Existence of a shared action plan or programme identifying priorities and actions to be taken by/under the NPA. </a:t>
                      </a:r>
                      <a:endParaRPr lang="it-IT" sz="1100">
                        <a:effectLst/>
                      </a:endParaRPr>
                    </a:p>
                    <a:p>
                      <a:pPr algn="l">
                        <a:tabLst>
                          <a:tab pos="207645" algn="l"/>
                        </a:tabLst>
                      </a:pPr>
                      <a:r>
                        <a:rPr lang="en-GB" sz="1000">
                          <a:effectLst/>
                        </a:rPr>
                        <a:t>The NPA:  applies to a geographically specific area; participates in institutional decision-making processes at the EU/Transnational/National/ Local level; involves PAs and territorial authorities.</a:t>
                      </a:r>
                      <a:endParaRPr lang="it-IT" sz="1100">
                        <a:effectLst/>
                      </a:endParaRPr>
                    </a:p>
                    <a:p>
                      <a:pPr algn="l">
                        <a:spcAft>
                          <a:spcPts val="300"/>
                        </a:spcAft>
                        <a:tabLst>
                          <a:tab pos="207645" algn="l"/>
                        </a:tabLst>
                      </a:pPr>
                      <a:r>
                        <a:rPr lang="en-GB" sz="1000">
                          <a:effectLst/>
                          <a:uFill>
                            <a:solidFill>
                              <a:srgbClr val="000000"/>
                            </a:solidFill>
                          </a:uFill>
                        </a:rPr>
                        <a:t>Existence of specific funds – external, public or private, EU, national or regional - supporting NPA activities.</a:t>
                      </a:r>
                      <a:endParaRPr lang="it-IT" sz="1100">
                        <a:solidFill>
                          <a:srgbClr val="000000"/>
                        </a:solidFill>
                        <a:effectLst/>
                        <a:uFill>
                          <a:solidFill>
                            <a:srgbClr val="000000"/>
                          </a:solidFill>
                        </a:uFill>
                        <a:latin typeface="Helvetica" panose="020B0604020202020204" pitchFamily="34" charset="0"/>
                        <a:ea typeface="Arial Unicode MS"/>
                        <a:cs typeface="Arial Unicode MS"/>
                      </a:endParaRPr>
                    </a:p>
                  </a:txBody>
                  <a:tcPr marL="33299" marR="33299" marT="33299" marB="33299"/>
                </a:tc>
                <a:tc>
                  <a:txBody>
                    <a:bodyPr/>
                    <a:lstStyle/>
                    <a:p>
                      <a:pPr>
                        <a:spcAft>
                          <a:spcPts val="0"/>
                        </a:spcAft>
                      </a:pPr>
                      <a:r>
                        <a:rPr lang="en-GB" sz="1000" dirty="0">
                          <a:effectLst/>
                        </a:rPr>
                        <a:t>The existence of an institutional agreement within which the network is established enhances its ability to contribute to the pinpointing of territorial strategies for the related geographical area; </a:t>
                      </a:r>
                      <a:endParaRPr lang="it-IT" sz="1100" dirty="0">
                        <a:effectLst/>
                      </a:endParaRPr>
                    </a:p>
                    <a:p>
                      <a:pPr algn="l">
                        <a:lnSpc>
                          <a:spcPct val="150000"/>
                        </a:lnSpc>
                        <a:spcAft>
                          <a:spcPts val="300"/>
                        </a:spcAft>
                      </a:pPr>
                      <a:r>
                        <a:rPr lang="en-GB" sz="1000" dirty="0">
                          <a:effectLst/>
                          <a:uFill>
                            <a:solidFill>
                              <a:srgbClr val="000000"/>
                            </a:solidFill>
                          </a:uFill>
                        </a:rPr>
                        <a:t>The NPA: is able to enforce policies for the protection of biodiversity in and outside the PA area and foster the strengthening of ecological networks; it promotes the exchange of experiences between Pas, which increases the effectiveness of PA actions; it promotes connections between PAs to strengthen partnerships – applicable to some of PAs within the network - on common themes and projects. NPA can mobilize additional resources for PAs. </a:t>
                      </a:r>
                      <a:endParaRPr lang="it-IT" sz="1100" dirty="0">
                        <a:solidFill>
                          <a:srgbClr val="000000"/>
                        </a:solidFill>
                        <a:effectLst/>
                        <a:uFill>
                          <a:solidFill>
                            <a:srgbClr val="000000"/>
                          </a:solidFill>
                        </a:uFill>
                        <a:latin typeface="Helvetica" panose="020B0604020202020204" pitchFamily="34" charset="0"/>
                        <a:ea typeface="Arial Unicode MS"/>
                        <a:cs typeface="Arial Unicode MS"/>
                      </a:endParaRPr>
                    </a:p>
                  </a:txBody>
                  <a:tcPr marL="33299" marR="33299" marT="33299" marB="33299"/>
                </a:tc>
                <a:tc>
                  <a:txBody>
                    <a:bodyPr/>
                    <a:lstStyle/>
                    <a:p>
                      <a:pPr>
                        <a:spcAft>
                          <a:spcPts val="0"/>
                        </a:spcAft>
                      </a:pPr>
                      <a:r>
                        <a:rPr lang="en-GB" sz="1000" dirty="0">
                          <a:effectLst/>
                        </a:rPr>
                        <a:t>Enhancing the involvement of local populations in the policy processes of the individual PAs. Depending on the extension of the area involved, this may or may not be advisable; Improving the possibility of influencing directly the activation of economic processes on a local scale while maintaining its links to broader strategies;</a:t>
                      </a:r>
                      <a:endParaRPr lang="it-IT" sz="1100" dirty="0">
                        <a:effectLst/>
                      </a:endParaRPr>
                    </a:p>
                    <a:p>
                      <a:pPr algn="l">
                        <a:lnSpc>
                          <a:spcPct val="150000"/>
                        </a:lnSpc>
                        <a:spcAft>
                          <a:spcPts val="300"/>
                        </a:spcAft>
                      </a:pPr>
                      <a:r>
                        <a:rPr lang="en-GB" sz="1000" dirty="0">
                          <a:effectLst/>
                          <a:uFill>
                            <a:solidFill>
                              <a:srgbClr val="000000"/>
                            </a:solidFill>
                          </a:uFill>
                        </a:rPr>
                        <a:t>Encouraging partnerships among PAs to implement pilot projects; developing innovative tools and agreements</a:t>
                      </a:r>
                      <a:endParaRPr lang="it-IT" sz="1100" dirty="0">
                        <a:solidFill>
                          <a:srgbClr val="000000"/>
                        </a:solidFill>
                        <a:effectLst/>
                        <a:uFill>
                          <a:solidFill>
                            <a:srgbClr val="000000"/>
                          </a:solidFill>
                        </a:uFill>
                        <a:latin typeface="Helvetica" panose="020B0604020202020204" pitchFamily="34" charset="0"/>
                        <a:ea typeface="Arial Unicode MS"/>
                        <a:cs typeface="Arial Unicode MS"/>
                      </a:endParaRPr>
                    </a:p>
                  </a:txBody>
                  <a:tcPr marL="33299" marR="33299" marT="33299" marB="33299"/>
                </a:tc>
                <a:extLst>
                  <a:ext uri="{0D108BD9-81ED-4DB2-BD59-A6C34878D82A}">
                    <a16:rowId xmlns:a16="http://schemas.microsoft.com/office/drawing/2014/main" val="1214385711"/>
                  </a:ext>
                </a:extLst>
              </a:tr>
              <a:tr h="1730036">
                <a:tc>
                  <a:txBody>
                    <a:bodyPr/>
                    <a:lstStyle/>
                    <a:p>
                      <a:pPr algn="l">
                        <a:lnSpc>
                          <a:spcPct val="150000"/>
                        </a:lnSpc>
                        <a:spcAft>
                          <a:spcPts val="300"/>
                        </a:spcAft>
                      </a:pPr>
                      <a:r>
                        <a:rPr lang="en-GB" sz="1000" dirty="0">
                          <a:effectLst/>
                          <a:uFill>
                            <a:solidFill>
                              <a:srgbClr val="000000"/>
                            </a:solidFill>
                          </a:uFill>
                        </a:rPr>
                        <a:t>MODEL 2 - NPAs based on a shared programme to face common challenges from an ecological and/or environmental point of view</a:t>
                      </a:r>
                      <a:endParaRPr lang="it-IT" sz="1100" dirty="0">
                        <a:effectLst/>
                        <a:uFill>
                          <a:solidFill>
                            <a:srgbClr val="000000"/>
                          </a:solidFill>
                        </a:uFill>
                      </a:endParaRPr>
                    </a:p>
                    <a:p>
                      <a:pPr algn="l">
                        <a:lnSpc>
                          <a:spcPct val="150000"/>
                        </a:lnSpc>
                        <a:spcAft>
                          <a:spcPts val="300"/>
                        </a:spcAft>
                      </a:pPr>
                      <a:r>
                        <a:rPr lang="en-GB" sz="1000" dirty="0">
                          <a:effectLst/>
                          <a:uFill>
                            <a:solidFill>
                              <a:srgbClr val="000000"/>
                            </a:solidFill>
                          </a:uFill>
                        </a:rPr>
                        <a:t> </a:t>
                      </a:r>
                      <a:endParaRPr lang="it-IT" sz="1100" dirty="0">
                        <a:effectLst/>
                        <a:uFill>
                          <a:solidFill>
                            <a:srgbClr val="000000"/>
                          </a:solidFill>
                        </a:uFill>
                      </a:endParaRPr>
                    </a:p>
                    <a:p>
                      <a:pPr algn="l">
                        <a:lnSpc>
                          <a:spcPct val="150000"/>
                        </a:lnSpc>
                        <a:spcAft>
                          <a:spcPts val="300"/>
                        </a:spcAft>
                      </a:pPr>
                      <a:r>
                        <a:rPr lang="en-GB" sz="1000" dirty="0">
                          <a:effectLst/>
                          <a:uFill>
                            <a:solidFill>
                              <a:srgbClr val="000000"/>
                            </a:solidFill>
                          </a:uFill>
                        </a:rPr>
                        <a:t>Example: </a:t>
                      </a:r>
                      <a:endParaRPr lang="it-IT" sz="1100" dirty="0">
                        <a:effectLst/>
                        <a:uFill>
                          <a:solidFill>
                            <a:srgbClr val="000000"/>
                          </a:solidFill>
                        </a:uFill>
                      </a:endParaRPr>
                    </a:p>
                    <a:p>
                      <a:pPr algn="l">
                        <a:lnSpc>
                          <a:spcPct val="150000"/>
                        </a:lnSpc>
                        <a:spcAft>
                          <a:spcPts val="300"/>
                        </a:spcAft>
                      </a:pPr>
                      <a:r>
                        <a:rPr lang="en-GB" sz="1000" dirty="0">
                          <a:effectLst/>
                          <a:uFill>
                            <a:solidFill>
                              <a:srgbClr val="000000"/>
                            </a:solidFill>
                          </a:uFill>
                        </a:rPr>
                        <a:t>DANUBEPARKS, MAIA, SAPA</a:t>
                      </a:r>
                      <a:endParaRPr lang="it-IT" sz="1100" dirty="0">
                        <a:solidFill>
                          <a:srgbClr val="000000"/>
                        </a:solidFill>
                        <a:effectLst/>
                        <a:uFill>
                          <a:solidFill>
                            <a:srgbClr val="000000"/>
                          </a:solidFill>
                        </a:uFill>
                        <a:latin typeface="Helvetica" panose="020B0604020202020204" pitchFamily="34" charset="0"/>
                        <a:ea typeface="Arial Unicode MS"/>
                        <a:cs typeface="Arial Unicode MS"/>
                      </a:endParaRPr>
                    </a:p>
                  </a:txBody>
                  <a:tcPr marL="33299" marR="33299" marT="33299" marB="33299"/>
                </a:tc>
                <a:tc>
                  <a:txBody>
                    <a:bodyPr/>
                    <a:lstStyle/>
                    <a:p>
                      <a:pPr algn="l">
                        <a:tabLst>
                          <a:tab pos="207645" algn="l"/>
                        </a:tabLst>
                      </a:pPr>
                      <a:r>
                        <a:rPr lang="en-GB" sz="1000">
                          <a:effectLst/>
                        </a:rPr>
                        <a:t>Absence of a strategic/institutional agreement as political framework for the NPA</a:t>
                      </a:r>
                      <a:endParaRPr lang="it-IT" sz="1100">
                        <a:effectLst/>
                      </a:endParaRPr>
                    </a:p>
                    <a:p>
                      <a:pPr algn="l">
                        <a:tabLst>
                          <a:tab pos="207645" algn="l"/>
                        </a:tabLst>
                      </a:pPr>
                      <a:r>
                        <a:rPr lang="en-GB" sz="1000">
                          <a:effectLst/>
                        </a:rPr>
                        <a:t>Existence of a shared action plan or programme identifying priorities and actions to be taken by/under the NPA</a:t>
                      </a:r>
                      <a:endParaRPr lang="it-IT" sz="1100">
                        <a:effectLst/>
                      </a:endParaRPr>
                    </a:p>
                    <a:p>
                      <a:pPr algn="l">
                        <a:tabLst>
                          <a:tab pos="207645" algn="l"/>
                        </a:tabLst>
                      </a:pPr>
                      <a:r>
                        <a:rPr lang="en-GB" sz="1000">
                          <a:effectLst/>
                        </a:rPr>
                        <a:t>The NPA applies to a geographical specific area</a:t>
                      </a:r>
                      <a:endParaRPr lang="it-IT" sz="1100">
                        <a:effectLst/>
                      </a:endParaRPr>
                    </a:p>
                    <a:p>
                      <a:pPr algn="l">
                        <a:spcAft>
                          <a:spcPts val="300"/>
                        </a:spcAft>
                        <a:tabLst>
                          <a:tab pos="207645" algn="l"/>
                        </a:tabLst>
                      </a:pPr>
                      <a:r>
                        <a:rPr lang="en-GB" sz="1000">
                          <a:effectLst/>
                          <a:uFill>
                            <a:solidFill>
                              <a:srgbClr val="000000"/>
                            </a:solidFill>
                          </a:uFill>
                        </a:rPr>
                        <a:t>The NPA might involve PAs as well as territorial authorities. </a:t>
                      </a:r>
                      <a:endParaRPr lang="it-IT" sz="1100">
                        <a:solidFill>
                          <a:srgbClr val="000000"/>
                        </a:solidFill>
                        <a:effectLst/>
                        <a:uFill>
                          <a:solidFill>
                            <a:srgbClr val="000000"/>
                          </a:solidFill>
                        </a:uFill>
                        <a:latin typeface="Helvetica" panose="020B0604020202020204" pitchFamily="34" charset="0"/>
                        <a:ea typeface="Arial Unicode MS"/>
                        <a:cs typeface="Arial Unicode MS"/>
                      </a:endParaRPr>
                    </a:p>
                  </a:txBody>
                  <a:tcPr marL="33299" marR="33299" marT="33299" marB="33299"/>
                </a:tc>
                <a:tc>
                  <a:txBody>
                    <a:bodyPr/>
                    <a:lstStyle/>
                    <a:p>
                      <a:r>
                        <a:rPr lang="en-GB" sz="1000">
                          <a:effectLst/>
                        </a:rPr>
                        <a:t>The NPA promotes the exchange of experiences between PAs, which increases the effectiveness of PA actions; </a:t>
                      </a:r>
                      <a:endParaRPr lang="it-IT" sz="1100">
                        <a:effectLst/>
                      </a:endParaRPr>
                    </a:p>
                    <a:p>
                      <a:r>
                        <a:rPr lang="en-GB" sz="1000">
                          <a:effectLst/>
                        </a:rPr>
                        <a:t>The NPA can strengthen partnerships among Pas, sharing common environmental challenges; </a:t>
                      </a:r>
                      <a:endParaRPr lang="it-IT" sz="1100">
                        <a:effectLst/>
                      </a:endParaRPr>
                    </a:p>
                    <a:p>
                      <a:pPr algn="l">
                        <a:lnSpc>
                          <a:spcPct val="150000"/>
                        </a:lnSpc>
                        <a:spcAft>
                          <a:spcPts val="300"/>
                        </a:spcAft>
                      </a:pPr>
                      <a:r>
                        <a:rPr lang="en-GB" sz="1000">
                          <a:effectLst/>
                          <a:uFill>
                            <a:solidFill>
                              <a:srgbClr val="000000"/>
                            </a:solidFill>
                          </a:uFill>
                        </a:rPr>
                        <a:t>The NPA is based on programmes and not on institutional agreements; this means that the NPA is a more flexible instrument of governance in terms of its establishment and management. </a:t>
                      </a:r>
                      <a:endParaRPr lang="it-IT" sz="1100">
                        <a:solidFill>
                          <a:srgbClr val="000000"/>
                        </a:solidFill>
                        <a:effectLst/>
                        <a:uFill>
                          <a:solidFill>
                            <a:srgbClr val="000000"/>
                          </a:solidFill>
                        </a:uFill>
                        <a:latin typeface="Helvetica" panose="020B0604020202020204" pitchFamily="34" charset="0"/>
                        <a:ea typeface="Arial Unicode MS"/>
                        <a:cs typeface="Arial Unicode MS"/>
                      </a:endParaRPr>
                    </a:p>
                  </a:txBody>
                  <a:tcPr marL="33299" marR="33299" marT="33299" marB="33299"/>
                </a:tc>
                <a:tc>
                  <a:txBody>
                    <a:bodyPr/>
                    <a:lstStyle/>
                    <a:p>
                      <a:pPr algn="l">
                        <a:lnSpc>
                          <a:spcPct val="150000"/>
                        </a:lnSpc>
                        <a:spcAft>
                          <a:spcPts val="300"/>
                        </a:spcAft>
                      </a:pPr>
                      <a:r>
                        <a:rPr lang="en-GB" sz="1000" dirty="0">
                          <a:effectLst/>
                          <a:uFill>
                            <a:solidFill>
                              <a:srgbClr val="000000"/>
                            </a:solidFill>
                          </a:uFill>
                        </a:rPr>
                        <a:t>Improving the involvement of other institutional actors to activate biodiversity conservation policies outside PAs and better integrate them within territorial policies; Increasing the opportunities for PAs to develop joint activities that increase their ability to influence local decision-making processes and launch economic processes, including the possibility of attracting additional funds.</a:t>
                      </a:r>
                      <a:endParaRPr lang="it-IT" sz="1100" dirty="0">
                        <a:solidFill>
                          <a:srgbClr val="000000"/>
                        </a:solidFill>
                        <a:effectLst/>
                        <a:uFill>
                          <a:solidFill>
                            <a:srgbClr val="000000"/>
                          </a:solidFill>
                        </a:uFill>
                        <a:latin typeface="Helvetica" panose="020B0604020202020204" pitchFamily="34" charset="0"/>
                        <a:ea typeface="Arial Unicode MS"/>
                        <a:cs typeface="Arial Unicode MS"/>
                      </a:endParaRPr>
                    </a:p>
                  </a:txBody>
                  <a:tcPr marL="33299" marR="33299" marT="33299" marB="33299"/>
                </a:tc>
                <a:extLst>
                  <a:ext uri="{0D108BD9-81ED-4DB2-BD59-A6C34878D82A}">
                    <a16:rowId xmlns:a16="http://schemas.microsoft.com/office/drawing/2014/main" val="3855364894"/>
                  </a:ext>
                </a:extLst>
              </a:tr>
            </a:tbl>
          </a:graphicData>
        </a:graphic>
      </p:graphicFrame>
    </p:spTree>
    <p:extLst>
      <p:ext uri="{BB962C8B-B14F-4D97-AF65-F5344CB8AC3E}">
        <p14:creationId xmlns:p14="http://schemas.microsoft.com/office/powerpoint/2010/main" val="62778922"/>
      </p:ext>
    </p:extLst>
  </p:cSld>
  <p:clrMapOvr>
    <a:masterClrMapping/>
  </p:clrMapOvr>
</p:sld>
</file>

<file path=ppt/theme/theme1.xml><?xml version="1.0" encoding="utf-8"?>
<a:theme xmlns:a="http://schemas.openxmlformats.org/drawingml/2006/main" name="ESPON_PowerPoint_16_9_TEMPLATE">
  <a:themeElements>
    <a:clrScheme name="ESPON PowerPoint">
      <a:dk1>
        <a:sysClr val="windowText" lastClr="000000"/>
      </a:dk1>
      <a:lt1>
        <a:sysClr val="window" lastClr="FFFFFF"/>
      </a:lt1>
      <a:dk2>
        <a:srgbClr val="0B1741"/>
      </a:dk2>
      <a:lt2>
        <a:srgbClr val="D9D9D9"/>
      </a:lt2>
      <a:accent1>
        <a:srgbClr val="164193"/>
      </a:accent1>
      <a:accent2>
        <a:srgbClr val="EE7D00"/>
      </a:accent2>
      <a:accent3>
        <a:srgbClr val="4779B2"/>
      </a:accent3>
      <a:accent4>
        <a:srgbClr val="75B566"/>
      </a:accent4>
      <a:accent5>
        <a:srgbClr val="77BEDB"/>
      </a:accent5>
      <a:accent6>
        <a:srgbClr val="C85C54"/>
      </a:accent6>
      <a:hlink>
        <a:srgbClr val="308DAA"/>
      </a:hlink>
      <a:folHlink>
        <a:srgbClr val="783F91"/>
      </a:folHlink>
    </a:clrScheme>
    <a:fontScheme name="ESPON_PowerPoin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PON_PowerPoint_16_9_TEMPLATE" id="{E25A19CF-748D-4201-8386-395DB4E165DF}" vid="{CE6D13D0-FC79-4F27-A159-5AC86CDDB403}"/>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ESPON_PowerPoint_16_9_TEMPLATE</Template>
  <TotalTime>571</TotalTime>
  <Words>3758</Words>
  <Application>Microsoft Office PowerPoint</Application>
  <PresentationFormat>Widescreen</PresentationFormat>
  <Paragraphs>310</Paragraphs>
  <Slides>30</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30</vt:i4>
      </vt:variant>
    </vt:vector>
  </HeadingPairs>
  <TitlesOfParts>
    <vt:vector size="39" baseType="lpstr">
      <vt:lpstr>ＭＳ Ｐゴシック</vt:lpstr>
      <vt:lpstr>Arial</vt:lpstr>
      <vt:lpstr>Arial Unicode MS</vt:lpstr>
      <vt:lpstr>Calibri</vt:lpstr>
      <vt:lpstr>Helvetica</vt:lpstr>
      <vt:lpstr>Times New Roman</vt:lpstr>
      <vt:lpstr>Verdana</vt:lpstr>
      <vt:lpstr>Wingdings</vt:lpstr>
      <vt:lpstr>ESPON_PowerPoint_16_9_TEMPLATE</vt:lpstr>
      <vt:lpstr>Linking Networks of Protected Areas to territorial development - LinkPAs Project)</vt:lpstr>
      <vt:lpstr>What were the main challenges for LinkPAs Target Analysis?</vt:lpstr>
      <vt:lpstr>Presentazione standard di PowerPoint</vt:lpstr>
      <vt:lpstr> 5 key questions by 4 Stakeholders at different levels </vt:lpstr>
      <vt:lpstr>Analysis of NPAs evidence models:  16 operative NPAs analysed in deep </vt:lpstr>
      <vt:lpstr>Presentazione standard di PowerPoint</vt:lpstr>
      <vt:lpstr>… and their models of governance </vt:lpstr>
      <vt:lpstr>Presentazione standard di PowerPoint</vt:lpstr>
      <vt:lpstr>Presentazione standard di PowerPoint</vt:lpstr>
      <vt:lpstr>Presentazione standard di PowerPoint</vt:lpstr>
      <vt:lpstr>NPAs contribution to developing and implementing sustainable territorial development strategies</vt:lpstr>
      <vt:lpstr>Presentazione standard di PowerPoint</vt:lpstr>
      <vt:lpstr>Presentazione standard di PowerPoint</vt:lpstr>
      <vt:lpstr>Policy sectors NPAs impact on  </vt:lpstr>
      <vt:lpstr>Presentazione standard di PowerPoint</vt:lpstr>
      <vt:lpstr>Actions and/or policies needed to ensure a sustainable and integrated management of natural resources in mountain areas </vt:lpstr>
      <vt:lpstr>Presentazione standard di PowerPoint</vt:lpstr>
      <vt:lpstr>Presentazione standard di PowerPoint</vt:lpstr>
      <vt:lpstr>Presentazione standard di PowerPoint</vt:lpstr>
      <vt:lpstr>Common elements in governance models</vt:lpstr>
      <vt:lpstr>Presentazione standard di PowerPoint</vt:lpstr>
      <vt:lpstr>Presentazione standard di PowerPoint</vt:lpstr>
      <vt:lpstr>NPAs role and governance in supporting  local business development</vt:lpstr>
      <vt:lpstr>Presentazione standard di PowerPoint</vt:lpstr>
      <vt:lpstr>Policy recommendations for integrating NPAs into territorial and sectoral development strategies</vt:lpstr>
      <vt:lpstr>…in general</vt:lpstr>
      <vt:lpstr>Benefit from the stakeholder support during the TA development</vt:lpstr>
      <vt:lpstr>Benefit from the stakeholder support and guidance</vt:lpstr>
      <vt:lpstr>Presentazione standard di PowerPoint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iotzov</dc:creator>
  <cp:lastModifiedBy>Mariella</cp:lastModifiedBy>
  <cp:revision>36</cp:revision>
  <dcterms:created xsi:type="dcterms:W3CDTF">2017-11-29T13:01:55Z</dcterms:created>
  <dcterms:modified xsi:type="dcterms:W3CDTF">2018-09-05T07:27:32Z</dcterms:modified>
</cp:coreProperties>
</file>