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Montserrat"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JnGNDKf+ujH+xMmGW5g6a2FEL8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customschemas.google.com/relationships/presentationmetadata" Target="metadata"/><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kem.de/wp-content/uploads/2020/06/20200526_Sohjoa_The-Legal-Framework_Final.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kem.de/wp-content/uploads/2020/06/20200526_Sohjoa_The-Legal-Framework_Final.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kem.de/wp-content/uploads/2020/06/20200526_Sohjoa_The-Legal-Framework_Final.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kem.de/wp-content/uploads/2020/06/20200526_Sohjoa_The-Legal-Framework_Final.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kem.de/wp-content/uploads/2020/06/20200526_Sohjoa_The-Legal-Framework_Final.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kem.de/wp-content/uploads/2020/06/20200526_Sohjoa_The-Legal-Framework_Final.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f6ec6efac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f6ec6efac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f6ec6efac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400">
                <a:solidFill>
                  <a:srgbClr val="288722"/>
                </a:solidFill>
                <a:highlight>
                  <a:srgbClr val="FFFFFF"/>
                </a:highlight>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Find the Publication Roadmap to Automated Electric Shuttles in Public Transport – The Legal Framework on IKEM’s webpage (opens as PDF). </a:t>
            </a:r>
            <a:endParaRPr/>
          </a:p>
        </p:txBody>
      </p:sp>
      <p:sp>
        <p:nvSpPr>
          <p:cNvPr id="98" name="Google Shape;98;gf6ec6efac4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6ec6efac4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2600">
              <a:solidFill>
                <a:schemeClr val="dk1"/>
              </a:solidFill>
            </a:endParaRPr>
          </a:p>
        </p:txBody>
      </p:sp>
      <p:sp>
        <p:nvSpPr>
          <p:cNvPr id="114" name="Google Shape;114;gf6ec6efac4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6ec6efac4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2600">
              <a:solidFill>
                <a:schemeClr val="dk1"/>
              </a:solidFill>
            </a:endParaRPr>
          </a:p>
        </p:txBody>
      </p:sp>
      <p:sp>
        <p:nvSpPr>
          <p:cNvPr id="130" name="Google Shape;130;gf6ec6efac4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f6ec6efac4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400">
                <a:solidFill>
                  <a:srgbClr val="288722"/>
                </a:solidFill>
                <a:highlight>
                  <a:srgbClr val="FFFFFF"/>
                </a:highlight>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Find the Publication Roadmap to Automated Electric Shuttles in Public Transport – The Legal Framework on IKEM’s webpage (opens as PDF). </a:t>
            </a:r>
            <a:endParaRPr/>
          </a:p>
        </p:txBody>
      </p:sp>
      <p:sp>
        <p:nvSpPr>
          <p:cNvPr id="146" name="Google Shape;146;gf6ec6efac4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6ec6efac4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400">
                <a:solidFill>
                  <a:srgbClr val="288722"/>
                </a:solidFill>
                <a:highlight>
                  <a:srgbClr val="FFFFFF"/>
                </a:highlight>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Find the Publication Roadmap to Automated Electric Shuttles in Public Transport – The Legal Framework on IKEM’s webpage (opens as PDF). </a:t>
            </a:r>
            <a:endParaRPr/>
          </a:p>
        </p:txBody>
      </p:sp>
      <p:sp>
        <p:nvSpPr>
          <p:cNvPr id="162" name="Google Shape;162;gf6ec6efac4_0_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f6ec6efac4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400">
                <a:solidFill>
                  <a:srgbClr val="288722"/>
                </a:solidFill>
                <a:highlight>
                  <a:srgbClr val="FFFFFF"/>
                </a:highlight>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Find the Publication Roadmap to Automated Electric Shuttles in Public Transport – The Legal Framework on IKEM’s webpage (opens as PDF). </a:t>
            </a:r>
            <a:endParaRPr/>
          </a:p>
        </p:txBody>
      </p:sp>
      <p:sp>
        <p:nvSpPr>
          <p:cNvPr id="178" name="Google Shape;178;gf6ec6efac4_0_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f6ec6efac4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400">
                <a:solidFill>
                  <a:srgbClr val="288722"/>
                </a:solidFill>
                <a:highlight>
                  <a:srgbClr val="FFFFFF"/>
                </a:highlight>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Find the Publication Roadmap to Automated Electric Shuttles in Public Transport – The Legal Framework on IKEM’s webpage (opens as PDF). </a:t>
            </a:r>
            <a:endParaRPr/>
          </a:p>
        </p:txBody>
      </p:sp>
      <p:sp>
        <p:nvSpPr>
          <p:cNvPr id="191" name="Google Shape;191;gf6ec6efac4_0_1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6ec6efac4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400">
                <a:solidFill>
                  <a:srgbClr val="288722"/>
                </a:solidFill>
                <a:highlight>
                  <a:srgbClr val="FFFFFF"/>
                </a:highlight>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Find the Publication Roadmap to Automated Electric Shuttles in Public Transport – The Legal Framework on IKEM’s webpage (opens as PDF). </a:t>
            </a:r>
            <a:endParaRPr/>
          </a:p>
        </p:txBody>
      </p:sp>
      <p:sp>
        <p:nvSpPr>
          <p:cNvPr id="204" name="Google Shape;204;gf6ec6efac4_0_1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s://www.ikem.de/wp-content/uploads/2020/06/20200526_Sohjoa_The-Legal-Framework_Final.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hyperlink" Target="https://www.ikem.de/wp-content/uploads/2020/06/20200526_Sohjoa_The-Legal-Framework_Final.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gf6ec6efac4_0_0"/>
          <p:cNvSpPr/>
          <p:nvPr/>
        </p:nvSpPr>
        <p:spPr>
          <a:xfrm>
            <a:off x="0" y="0"/>
            <a:ext cx="12192000" cy="685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gf6ec6efac4_0_0"/>
          <p:cNvSpPr txBox="1">
            <a:spLocks noGrp="1"/>
          </p:cNvSpPr>
          <p:nvPr>
            <p:ph type="title"/>
          </p:nvPr>
        </p:nvSpPr>
        <p:spPr>
          <a:xfrm>
            <a:off x="589560" y="856179"/>
            <a:ext cx="6279600" cy="1116600"/>
          </a:xfrm>
          <a:prstGeom prst="rect">
            <a:avLst/>
          </a:prstGeom>
          <a:noFill/>
          <a:ln>
            <a:noFill/>
          </a:ln>
        </p:spPr>
        <p:txBody>
          <a:bodyPr spcFirstLastPara="1" wrap="square" lIns="91425" tIns="45700" rIns="91425" bIns="45700" anchor="ctr" anchorCtr="0">
            <a:noAutofit/>
          </a:bodyPr>
          <a:lstStyle/>
          <a:p>
            <a:pPr marL="0" lvl="0" indent="0" algn="l" rtl="0">
              <a:lnSpc>
                <a:spcPct val="70000"/>
              </a:lnSpc>
              <a:spcBef>
                <a:spcPts val="0"/>
              </a:spcBef>
              <a:spcAft>
                <a:spcPts val="0"/>
              </a:spcAft>
              <a:buClr>
                <a:schemeClr val="dk1"/>
              </a:buClr>
              <a:buSzPts val="1800"/>
              <a:buFont typeface="Arial"/>
              <a:buNone/>
            </a:pPr>
            <a:r>
              <a:rPr lang="en-GB" sz="3200"/>
              <a:t>Developing autonomous mobility requires attention and action now</a:t>
            </a:r>
            <a:endParaRPr/>
          </a:p>
        </p:txBody>
      </p:sp>
      <p:grpSp>
        <p:nvGrpSpPr>
          <p:cNvPr id="86" name="Google Shape;86;gf6ec6efac4_0_0"/>
          <p:cNvGrpSpPr/>
          <p:nvPr/>
        </p:nvGrpSpPr>
        <p:grpSpPr>
          <a:xfrm>
            <a:off x="0" y="1083484"/>
            <a:ext cx="355241" cy="673500"/>
            <a:chOff x="0" y="823811"/>
            <a:chExt cx="355241" cy="673500"/>
          </a:xfrm>
        </p:grpSpPr>
        <p:sp>
          <p:nvSpPr>
            <p:cNvPr id="87" name="Google Shape;87;gf6ec6efac4_0_0"/>
            <p:cNvSpPr/>
            <p:nvPr/>
          </p:nvSpPr>
          <p:spPr>
            <a:xfrm>
              <a:off x="0" y="823811"/>
              <a:ext cx="873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gf6ec6efac4_0_0"/>
            <p:cNvSpPr/>
            <p:nvPr/>
          </p:nvSpPr>
          <p:spPr>
            <a:xfrm>
              <a:off x="159341" y="823811"/>
              <a:ext cx="1959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9" name="Google Shape;89;gf6ec6efac4_0_0"/>
          <p:cNvSpPr/>
          <p:nvPr/>
        </p:nvSpPr>
        <p:spPr>
          <a:xfrm flipH="1">
            <a:off x="664951" y="2123821"/>
            <a:ext cx="4975200" cy="27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gf6ec6efac4_0_0"/>
          <p:cNvSpPr txBox="1"/>
          <p:nvPr/>
        </p:nvSpPr>
        <p:spPr>
          <a:xfrm>
            <a:off x="665075" y="2396449"/>
            <a:ext cx="5278200" cy="37659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Regulatory changes are needed to support innovations</a:t>
            </a:r>
            <a:endParaRPr sz="2800" b="0" i="0" u="none" strike="noStrike" cap="none">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Regulatory changes regarding the EU-level legal framework and national regulations on deployment and development of shared autonomous public transport services are required urgently. </a:t>
            </a: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Legislative changes are also needed in securing the competitiveness of the EU in autonomous mobility.</a:t>
            </a:r>
            <a:endParaRPr sz="2400" b="0" i="0" u="none" strike="noStrike" cap="none">
              <a:solidFill>
                <a:schemeClr val="dk1"/>
              </a:solidFill>
              <a:latin typeface="Calibri"/>
              <a:ea typeface="Calibri"/>
              <a:cs typeface="Calibri"/>
              <a:sym typeface="Calibri"/>
            </a:endParaRPr>
          </a:p>
        </p:txBody>
      </p:sp>
      <p:sp>
        <p:nvSpPr>
          <p:cNvPr id="91" name="Google Shape;91;gf6ec6efac4_0_0"/>
          <p:cNvSpPr/>
          <p:nvPr/>
        </p:nvSpPr>
        <p:spPr>
          <a:xfrm flipH="1">
            <a:off x="10697700" y="0"/>
            <a:ext cx="14943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gf6ec6efac4_0_0"/>
          <p:cNvSpPr/>
          <p:nvPr/>
        </p:nvSpPr>
        <p:spPr>
          <a:xfrm>
            <a:off x="6849687" y="357447"/>
            <a:ext cx="4845600" cy="2923500"/>
          </a:xfrm>
          <a:prstGeom prst="rect">
            <a:avLst/>
          </a:prstGeom>
          <a:solidFill>
            <a:schemeClr val="lt1"/>
          </a:solidFill>
          <a:ln>
            <a:noFill/>
          </a:ln>
          <a:effectLst>
            <a:outerShdw blurRad="139700" dist="1270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3" name="Google Shape;93;gf6ec6efac4_0_0" descr="Logo, company name&#10;&#10;Description automatically generated"/>
          <p:cNvPicPr preferRelativeResize="0"/>
          <p:nvPr/>
        </p:nvPicPr>
        <p:blipFill rotWithShape="1">
          <a:blip r:embed="rId3">
            <a:alphaModFix/>
          </a:blip>
          <a:srcRect/>
          <a:stretch/>
        </p:blipFill>
        <p:spPr>
          <a:xfrm>
            <a:off x="7083423" y="1286094"/>
            <a:ext cx="4397434" cy="1110351"/>
          </a:xfrm>
          <a:prstGeom prst="rect">
            <a:avLst/>
          </a:prstGeom>
          <a:noFill/>
          <a:ln>
            <a:noFill/>
          </a:ln>
        </p:spPr>
      </p:pic>
      <p:sp>
        <p:nvSpPr>
          <p:cNvPr id="94" name="Google Shape;94;gf6ec6efac4_0_0"/>
          <p:cNvSpPr/>
          <p:nvPr/>
        </p:nvSpPr>
        <p:spPr>
          <a:xfrm>
            <a:off x="6849687" y="3505479"/>
            <a:ext cx="4845600" cy="2923500"/>
          </a:xfrm>
          <a:prstGeom prst="rect">
            <a:avLst/>
          </a:prstGeom>
          <a:solidFill>
            <a:schemeClr val="lt1"/>
          </a:solidFill>
          <a:ln>
            <a:noFill/>
          </a:ln>
          <a:effectLst>
            <a:outerShdw blurRad="139700" dist="1270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5" name="Google Shape;95;gf6ec6efac4_0_0"/>
          <p:cNvPicPr preferRelativeResize="0"/>
          <p:nvPr/>
        </p:nvPicPr>
        <p:blipFill rotWithShape="1">
          <a:blip r:embed="rId4">
            <a:alphaModFix/>
          </a:blip>
          <a:srcRect/>
          <a:stretch/>
        </p:blipFill>
        <p:spPr>
          <a:xfrm>
            <a:off x="6849687" y="3505480"/>
            <a:ext cx="5122573" cy="29236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gf6ec6efac4_0_30"/>
          <p:cNvSpPr/>
          <p:nvPr/>
        </p:nvSpPr>
        <p:spPr>
          <a:xfrm>
            <a:off x="0" y="0"/>
            <a:ext cx="12192000" cy="685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gf6ec6efac4_0_30"/>
          <p:cNvSpPr txBox="1">
            <a:spLocks noGrp="1"/>
          </p:cNvSpPr>
          <p:nvPr>
            <p:ph type="title"/>
          </p:nvPr>
        </p:nvSpPr>
        <p:spPr>
          <a:xfrm>
            <a:off x="589560" y="856179"/>
            <a:ext cx="6279600" cy="1116600"/>
          </a:xfrm>
          <a:prstGeom prst="rect">
            <a:avLst/>
          </a:prstGeom>
          <a:noFill/>
          <a:ln>
            <a:noFill/>
          </a:ln>
        </p:spPr>
        <p:txBody>
          <a:bodyPr spcFirstLastPara="1" wrap="square" lIns="91425" tIns="45700" rIns="91425" bIns="45700" anchor="ctr" anchorCtr="0">
            <a:normAutofit/>
          </a:bodyPr>
          <a:lstStyle/>
          <a:p>
            <a:pPr marL="0" lvl="0" indent="0" algn="l" rtl="0">
              <a:lnSpc>
                <a:spcPct val="70000"/>
              </a:lnSpc>
              <a:spcBef>
                <a:spcPts val="600"/>
              </a:spcBef>
              <a:spcAft>
                <a:spcPts val="0"/>
              </a:spcAft>
              <a:buClr>
                <a:schemeClr val="dk1"/>
              </a:buClr>
              <a:buSzPts val="1100"/>
              <a:buFont typeface="Arial"/>
              <a:buNone/>
            </a:pPr>
            <a:r>
              <a:rPr lang="en-GB" sz="3200"/>
              <a:t>What needs to be done?</a:t>
            </a:r>
            <a:endParaRPr sz="3600"/>
          </a:p>
        </p:txBody>
      </p:sp>
      <p:grpSp>
        <p:nvGrpSpPr>
          <p:cNvPr id="102" name="Google Shape;102;gf6ec6efac4_0_30"/>
          <p:cNvGrpSpPr/>
          <p:nvPr/>
        </p:nvGrpSpPr>
        <p:grpSpPr>
          <a:xfrm>
            <a:off x="0" y="1083484"/>
            <a:ext cx="355241" cy="673500"/>
            <a:chOff x="0" y="823811"/>
            <a:chExt cx="355241" cy="673500"/>
          </a:xfrm>
        </p:grpSpPr>
        <p:sp>
          <p:nvSpPr>
            <p:cNvPr id="103" name="Google Shape;103;gf6ec6efac4_0_30"/>
            <p:cNvSpPr/>
            <p:nvPr/>
          </p:nvSpPr>
          <p:spPr>
            <a:xfrm>
              <a:off x="0" y="823811"/>
              <a:ext cx="873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gf6ec6efac4_0_30"/>
            <p:cNvSpPr/>
            <p:nvPr/>
          </p:nvSpPr>
          <p:spPr>
            <a:xfrm>
              <a:off x="159341" y="823811"/>
              <a:ext cx="1959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5" name="Google Shape;105;gf6ec6efac4_0_30"/>
          <p:cNvSpPr/>
          <p:nvPr/>
        </p:nvSpPr>
        <p:spPr>
          <a:xfrm flipH="1">
            <a:off x="664951" y="2123821"/>
            <a:ext cx="4975200" cy="27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gf6ec6efac4_0_30"/>
          <p:cNvSpPr txBox="1"/>
          <p:nvPr/>
        </p:nvSpPr>
        <p:spPr>
          <a:xfrm>
            <a:off x="665075" y="2396450"/>
            <a:ext cx="5924400" cy="37659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There is an urgent need to change the regulation of autonomous mobility; for example, in relation to approval of an automated vehicle and recognition of national permits in different EU countries, and a need for a more flexible legal framework.</a:t>
            </a: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A harmonised legal framework on the EU level is also essential in ensuring the development of autonomous mobility and the forerunner status of the EU, even though the regulatory changes can start on the national level.</a:t>
            </a: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GB" u="sng">
                <a:solidFill>
                  <a:schemeClr val="hlink"/>
                </a:solidFill>
                <a:highlight>
                  <a:srgbClr val="FFFFFF"/>
                </a:highlight>
                <a:latin typeface="Montserrat"/>
                <a:ea typeface="Montserrat"/>
                <a:cs typeface="Montserrat"/>
                <a:sym typeface="Montserrat"/>
                <a:hlinkClick r:id="rId3"/>
              </a:rPr>
              <a:t>The Legal Framework report (opens as PDF) </a:t>
            </a:r>
            <a:endParaRPr sz="1400" b="0" i="0" u="none" strike="noStrike" cap="none">
              <a:solidFill>
                <a:srgbClr val="288722"/>
              </a:solidFill>
              <a:highlight>
                <a:srgbClr val="FFFFFF"/>
              </a:highlight>
              <a:latin typeface="Montserrat"/>
              <a:ea typeface="Montserrat"/>
              <a:cs typeface="Montserrat"/>
              <a:sym typeface="Montserrat"/>
            </a:endParaRPr>
          </a:p>
          <a:p>
            <a:pPr marL="0" marR="0" lvl="0" indent="0" algn="l" rtl="0">
              <a:lnSpc>
                <a:spcPct val="7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07" name="Google Shape;107;gf6ec6efac4_0_30"/>
          <p:cNvSpPr/>
          <p:nvPr/>
        </p:nvSpPr>
        <p:spPr>
          <a:xfrm flipH="1">
            <a:off x="10697700" y="0"/>
            <a:ext cx="14943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gf6ec6efac4_0_30"/>
          <p:cNvSpPr/>
          <p:nvPr/>
        </p:nvSpPr>
        <p:spPr>
          <a:xfrm>
            <a:off x="6849687" y="357447"/>
            <a:ext cx="4845600" cy="2923500"/>
          </a:xfrm>
          <a:prstGeom prst="rect">
            <a:avLst/>
          </a:prstGeom>
          <a:solidFill>
            <a:schemeClr val="lt1"/>
          </a:solidFill>
          <a:ln>
            <a:noFill/>
          </a:ln>
          <a:effectLst>
            <a:outerShdw blurRad="139700" dist="1270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9" name="Google Shape;109;gf6ec6efac4_0_30" descr="Logo, company name&#10;&#10;Description automatically generated"/>
          <p:cNvPicPr preferRelativeResize="0"/>
          <p:nvPr/>
        </p:nvPicPr>
        <p:blipFill rotWithShape="1">
          <a:blip r:embed="rId4">
            <a:alphaModFix/>
          </a:blip>
          <a:srcRect/>
          <a:stretch/>
        </p:blipFill>
        <p:spPr>
          <a:xfrm>
            <a:off x="7083423" y="1286094"/>
            <a:ext cx="4397434" cy="1110351"/>
          </a:xfrm>
          <a:prstGeom prst="rect">
            <a:avLst/>
          </a:prstGeom>
          <a:noFill/>
          <a:ln>
            <a:noFill/>
          </a:ln>
        </p:spPr>
      </p:pic>
      <p:sp>
        <p:nvSpPr>
          <p:cNvPr id="110" name="Google Shape;110;gf6ec6efac4_0_30"/>
          <p:cNvSpPr/>
          <p:nvPr/>
        </p:nvSpPr>
        <p:spPr>
          <a:xfrm>
            <a:off x="6849687" y="3505479"/>
            <a:ext cx="4845600" cy="2923500"/>
          </a:xfrm>
          <a:prstGeom prst="rect">
            <a:avLst/>
          </a:prstGeom>
          <a:solidFill>
            <a:schemeClr val="lt1"/>
          </a:solidFill>
          <a:ln>
            <a:noFill/>
          </a:ln>
          <a:effectLst>
            <a:outerShdw blurRad="139700" dist="1270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1" name="Google Shape;111;gf6ec6efac4_0_30"/>
          <p:cNvPicPr preferRelativeResize="0"/>
          <p:nvPr/>
        </p:nvPicPr>
        <p:blipFill rotWithShape="1">
          <a:blip r:embed="rId5">
            <a:alphaModFix/>
          </a:blip>
          <a:srcRect/>
          <a:stretch/>
        </p:blipFill>
        <p:spPr>
          <a:xfrm>
            <a:off x="6849687" y="3505480"/>
            <a:ext cx="5122573" cy="29236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gf6ec6efac4_0_15"/>
          <p:cNvSpPr/>
          <p:nvPr/>
        </p:nvSpPr>
        <p:spPr>
          <a:xfrm>
            <a:off x="0" y="0"/>
            <a:ext cx="12192000" cy="685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gf6ec6efac4_0_15"/>
          <p:cNvSpPr txBox="1">
            <a:spLocks noGrp="1"/>
          </p:cNvSpPr>
          <p:nvPr>
            <p:ph type="title"/>
          </p:nvPr>
        </p:nvSpPr>
        <p:spPr>
          <a:xfrm>
            <a:off x="589560" y="856179"/>
            <a:ext cx="6279600" cy="1116600"/>
          </a:xfrm>
          <a:prstGeom prst="rect">
            <a:avLst/>
          </a:prstGeom>
          <a:noFill/>
          <a:ln>
            <a:noFill/>
          </a:ln>
        </p:spPr>
        <p:txBody>
          <a:bodyPr spcFirstLastPara="1" wrap="square" lIns="91425" tIns="45700" rIns="91425" bIns="45700" anchor="ctr" anchorCtr="0">
            <a:normAutofit/>
          </a:bodyPr>
          <a:lstStyle/>
          <a:p>
            <a:pPr marL="0" lvl="0" indent="0" algn="l" rtl="0">
              <a:lnSpc>
                <a:spcPct val="70000"/>
              </a:lnSpc>
              <a:spcBef>
                <a:spcPts val="0"/>
              </a:spcBef>
              <a:spcAft>
                <a:spcPts val="0"/>
              </a:spcAft>
              <a:buClr>
                <a:schemeClr val="dk1"/>
              </a:buClr>
              <a:buSzPts val="1800"/>
              <a:buFont typeface="Arial"/>
              <a:buNone/>
            </a:pPr>
            <a:r>
              <a:rPr lang="en-GB" sz="3200"/>
              <a:t>Developing autonomous mobility requires attention and action now</a:t>
            </a:r>
            <a:endParaRPr sz="3700"/>
          </a:p>
        </p:txBody>
      </p:sp>
      <p:grpSp>
        <p:nvGrpSpPr>
          <p:cNvPr id="118" name="Google Shape;118;gf6ec6efac4_0_15"/>
          <p:cNvGrpSpPr/>
          <p:nvPr/>
        </p:nvGrpSpPr>
        <p:grpSpPr>
          <a:xfrm>
            <a:off x="0" y="1083484"/>
            <a:ext cx="355241" cy="673500"/>
            <a:chOff x="0" y="823811"/>
            <a:chExt cx="355241" cy="673500"/>
          </a:xfrm>
        </p:grpSpPr>
        <p:sp>
          <p:nvSpPr>
            <p:cNvPr id="119" name="Google Shape;119;gf6ec6efac4_0_15"/>
            <p:cNvSpPr/>
            <p:nvPr/>
          </p:nvSpPr>
          <p:spPr>
            <a:xfrm>
              <a:off x="0" y="823811"/>
              <a:ext cx="873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gf6ec6efac4_0_15"/>
            <p:cNvSpPr/>
            <p:nvPr/>
          </p:nvSpPr>
          <p:spPr>
            <a:xfrm>
              <a:off x="159341" y="823811"/>
              <a:ext cx="1959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1" name="Google Shape;121;gf6ec6efac4_0_15"/>
          <p:cNvSpPr/>
          <p:nvPr/>
        </p:nvSpPr>
        <p:spPr>
          <a:xfrm flipH="1">
            <a:off x="664951" y="2123821"/>
            <a:ext cx="4975200" cy="27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gf6ec6efac4_0_15"/>
          <p:cNvSpPr txBox="1"/>
          <p:nvPr/>
        </p:nvSpPr>
        <p:spPr>
          <a:xfrm>
            <a:off x="665075" y="2396450"/>
            <a:ext cx="5460600" cy="37659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Public transport service providers need to take a role in development</a:t>
            </a:r>
            <a:endParaRPr sz="2800" b="0" i="0" u="none" strike="noStrike" cap="none">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Lobbying is needed for regulatory changes that support innovation as well as local and national autonomous large-scale pilots; for example, road traffic law changes to permit the public use of completely autonomous vehicles in public transport.</a:t>
            </a: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GB" u="sng">
                <a:solidFill>
                  <a:schemeClr val="hlink"/>
                </a:solidFill>
                <a:highlight>
                  <a:schemeClr val="lt1"/>
                </a:highlight>
                <a:latin typeface="Montserrat"/>
                <a:ea typeface="Montserrat"/>
                <a:cs typeface="Montserrat"/>
                <a:sym typeface="Montserrat"/>
                <a:hlinkClick r:id="rId3"/>
              </a:rPr>
              <a:t>The Legal Framework report (opens as PDF)</a:t>
            </a:r>
            <a:endParaRPr sz="1400" b="0" i="0" u="none" strike="noStrike" cap="none">
              <a:solidFill>
                <a:srgbClr val="288722"/>
              </a:solidFill>
              <a:highlight>
                <a:schemeClr val="lt1"/>
              </a:highlight>
              <a:latin typeface="Montserrat"/>
              <a:ea typeface="Montserrat"/>
              <a:cs typeface="Montserrat"/>
              <a:sym typeface="Montserrat"/>
            </a:endParaRPr>
          </a:p>
          <a:p>
            <a:pPr marL="0" marR="0" lvl="0" indent="0" algn="l" rtl="0">
              <a:lnSpc>
                <a:spcPct val="7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23" name="Google Shape;123;gf6ec6efac4_0_15"/>
          <p:cNvSpPr/>
          <p:nvPr/>
        </p:nvSpPr>
        <p:spPr>
          <a:xfrm flipH="1">
            <a:off x="10697700" y="0"/>
            <a:ext cx="14943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gf6ec6efac4_0_15"/>
          <p:cNvSpPr/>
          <p:nvPr/>
        </p:nvSpPr>
        <p:spPr>
          <a:xfrm>
            <a:off x="6849687" y="357447"/>
            <a:ext cx="4845600" cy="2923500"/>
          </a:xfrm>
          <a:prstGeom prst="rect">
            <a:avLst/>
          </a:prstGeom>
          <a:solidFill>
            <a:schemeClr val="lt1"/>
          </a:solidFill>
          <a:ln>
            <a:noFill/>
          </a:ln>
          <a:effectLst>
            <a:outerShdw blurRad="139700" dist="1270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5" name="Google Shape;125;gf6ec6efac4_0_15" descr="Logo, company name&#10;&#10;Description automatically generated"/>
          <p:cNvPicPr preferRelativeResize="0"/>
          <p:nvPr/>
        </p:nvPicPr>
        <p:blipFill rotWithShape="1">
          <a:blip r:embed="rId4">
            <a:alphaModFix/>
          </a:blip>
          <a:srcRect/>
          <a:stretch/>
        </p:blipFill>
        <p:spPr>
          <a:xfrm>
            <a:off x="7083423" y="1286094"/>
            <a:ext cx="4397434" cy="1110351"/>
          </a:xfrm>
          <a:prstGeom prst="rect">
            <a:avLst/>
          </a:prstGeom>
          <a:noFill/>
          <a:ln>
            <a:noFill/>
          </a:ln>
        </p:spPr>
      </p:pic>
      <p:sp>
        <p:nvSpPr>
          <p:cNvPr id="126" name="Google Shape;126;gf6ec6efac4_0_15"/>
          <p:cNvSpPr/>
          <p:nvPr/>
        </p:nvSpPr>
        <p:spPr>
          <a:xfrm>
            <a:off x="6849687" y="3505479"/>
            <a:ext cx="4845600" cy="2923500"/>
          </a:xfrm>
          <a:prstGeom prst="rect">
            <a:avLst/>
          </a:prstGeom>
          <a:solidFill>
            <a:schemeClr val="lt1"/>
          </a:solidFill>
          <a:ln>
            <a:noFill/>
          </a:ln>
          <a:effectLst>
            <a:outerShdw blurRad="139700" dist="1270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7" name="Google Shape;127;gf6ec6efac4_0_15"/>
          <p:cNvPicPr preferRelativeResize="0"/>
          <p:nvPr/>
        </p:nvPicPr>
        <p:blipFill rotWithShape="1">
          <a:blip r:embed="rId5">
            <a:alphaModFix/>
          </a:blip>
          <a:srcRect/>
          <a:stretch/>
        </p:blipFill>
        <p:spPr>
          <a:xfrm>
            <a:off x="6849687" y="3505480"/>
            <a:ext cx="5122573" cy="29236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gf6ec6efac4_0_45"/>
          <p:cNvSpPr/>
          <p:nvPr/>
        </p:nvSpPr>
        <p:spPr>
          <a:xfrm>
            <a:off x="0" y="0"/>
            <a:ext cx="12192000" cy="685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gf6ec6efac4_0_45"/>
          <p:cNvSpPr txBox="1">
            <a:spLocks noGrp="1"/>
          </p:cNvSpPr>
          <p:nvPr>
            <p:ph type="title"/>
          </p:nvPr>
        </p:nvSpPr>
        <p:spPr>
          <a:xfrm>
            <a:off x="589560" y="856179"/>
            <a:ext cx="6279600" cy="1116600"/>
          </a:xfrm>
          <a:prstGeom prst="rect">
            <a:avLst/>
          </a:prstGeom>
          <a:noFill/>
          <a:ln>
            <a:noFill/>
          </a:ln>
        </p:spPr>
        <p:txBody>
          <a:bodyPr spcFirstLastPara="1" wrap="square" lIns="91425" tIns="45700" rIns="91425" bIns="45700" anchor="ctr" anchorCtr="0">
            <a:normAutofit/>
          </a:bodyPr>
          <a:lstStyle/>
          <a:p>
            <a:pPr marL="0" lvl="0" indent="0" algn="l" rtl="0">
              <a:lnSpc>
                <a:spcPct val="70000"/>
              </a:lnSpc>
              <a:spcBef>
                <a:spcPts val="0"/>
              </a:spcBef>
              <a:spcAft>
                <a:spcPts val="0"/>
              </a:spcAft>
              <a:buClr>
                <a:schemeClr val="dk1"/>
              </a:buClr>
              <a:buSzPts val="1800"/>
              <a:buFont typeface="Arial"/>
              <a:buNone/>
            </a:pPr>
            <a:r>
              <a:rPr lang="en-GB" sz="3200"/>
              <a:t>What you can do?</a:t>
            </a:r>
            <a:endParaRPr sz="4800"/>
          </a:p>
        </p:txBody>
      </p:sp>
      <p:grpSp>
        <p:nvGrpSpPr>
          <p:cNvPr id="134" name="Google Shape;134;gf6ec6efac4_0_45"/>
          <p:cNvGrpSpPr/>
          <p:nvPr/>
        </p:nvGrpSpPr>
        <p:grpSpPr>
          <a:xfrm>
            <a:off x="0" y="1083484"/>
            <a:ext cx="355241" cy="673500"/>
            <a:chOff x="0" y="823811"/>
            <a:chExt cx="355241" cy="673500"/>
          </a:xfrm>
        </p:grpSpPr>
        <p:sp>
          <p:nvSpPr>
            <p:cNvPr id="135" name="Google Shape;135;gf6ec6efac4_0_45"/>
            <p:cNvSpPr/>
            <p:nvPr/>
          </p:nvSpPr>
          <p:spPr>
            <a:xfrm>
              <a:off x="0" y="823811"/>
              <a:ext cx="873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gf6ec6efac4_0_45"/>
            <p:cNvSpPr/>
            <p:nvPr/>
          </p:nvSpPr>
          <p:spPr>
            <a:xfrm>
              <a:off x="159341" y="823811"/>
              <a:ext cx="1959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37" name="Google Shape;137;gf6ec6efac4_0_45"/>
          <p:cNvSpPr/>
          <p:nvPr/>
        </p:nvSpPr>
        <p:spPr>
          <a:xfrm flipH="1">
            <a:off x="664951" y="2123821"/>
            <a:ext cx="4975200" cy="27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gf6ec6efac4_0_45"/>
          <p:cNvSpPr txBox="1"/>
          <p:nvPr/>
        </p:nvSpPr>
        <p:spPr>
          <a:xfrm>
            <a:off x="665075" y="2396449"/>
            <a:ext cx="5278200" cy="37659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Procure these innovative services and engage in trials and long-term deployment in order to be prepared and active, not reactive. </a:t>
            </a: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Use this material to lobby for the regulatory changes needed on the EU and national levels.</a:t>
            </a: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39" name="Google Shape;139;gf6ec6efac4_0_45"/>
          <p:cNvSpPr/>
          <p:nvPr/>
        </p:nvSpPr>
        <p:spPr>
          <a:xfrm flipH="1">
            <a:off x="10697700" y="0"/>
            <a:ext cx="14943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gf6ec6efac4_0_45"/>
          <p:cNvSpPr/>
          <p:nvPr/>
        </p:nvSpPr>
        <p:spPr>
          <a:xfrm>
            <a:off x="6849687" y="357447"/>
            <a:ext cx="4845600" cy="2923500"/>
          </a:xfrm>
          <a:prstGeom prst="rect">
            <a:avLst/>
          </a:prstGeom>
          <a:solidFill>
            <a:schemeClr val="lt1"/>
          </a:solidFill>
          <a:ln>
            <a:noFill/>
          </a:ln>
          <a:effectLst>
            <a:outerShdw blurRad="139700" dist="1270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1" name="Google Shape;141;gf6ec6efac4_0_45" descr="Logo, company name&#10;&#10;Description automatically generated"/>
          <p:cNvPicPr preferRelativeResize="0"/>
          <p:nvPr/>
        </p:nvPicPr>
        <p:blipFill rotWithShape="1">
          <a:blip r:embed="rId3">
            <a:alphaModFix/>
          </a:blip>
          <a:srcRect/>
          <a:stretch/>
        </p:blipFill>
        <p:spPr>
          <a:xfrm>
            <a:off x="7083423" y="1286094"/>
            <a:ext cx="4397434" cy="1110351"/>
          </a:xfrm>
          <a:prstGeom prst="rect">
            <a:avLst/>
          </a:prstGeom>
          <a:noFill/>
          <a:ln>
            <a:noFill/>
          </a:ln>
        </p:spPr>
      </p:pic>
      <p:sp>
        <p:nvSpPr>
          <p:cNvPr id="142" name="Google Shape;142;gf6ec6efac4_0_45"/>
          <p:cNvSpPr/>
          <p:nvPr/>
        </p:nvSpPr>
        <p:spPr>
          <a:xfrm>
            <a:off x="6849687" y="3505479"/>
            <a:ext cx="4845600" cy="2923500"/>
          </a:xfrm>
          <a:prstGeom prst="rect">
            <a:avLst/>
          </a:prstGeom>
          <a:solidFill>
            <a:schemeClr val="lt1"/>
          </a:solidFill>
          <a:ln>
            <a:noFill/>
          </a:ln>
          <a:effectLst>
            <a:outerShdw blurRad="139700" dist="1270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3" name="Google Shape;143;gf6ec6efac4_0_45"/>
          <p:cNvPicPr preferRelativeResize="0"/>
          <p:nvPr/>
        </p:nvPicPr>
        <p:blipFill rotWithShape="1">
          <a:blip r:embed="rId4">
            <a:alphaModFix/>
          </a:blip>
          <a:srcRect/>
          <a:stretch/>
        </p:blipFill>
        <p:spPr>
          <a:xfrm>
            <a:off x="6849687" y="3505480"/>
            <a:ext cx="5122573" cy="29236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gf6ec6efac4_0_61"/>
          <p:cNvSpPr/>
          <p:nvPr/>
        </p:nvSpPr>
        <p:spPr>
          <a:xfrm>
            <a:off x="0" y="0"/>
            <a:ext cx="12192000" cy="685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f6ec6efac4_0_61"/>
          <p:cNvSpPr txBox="1">
            <a:spLocks noGrp="1"/>
          </p:cNvSpPr>
          <p:nvPr>
            <p:ph type="title"/>
          </p:nvPr>
        </p:nvSpPr>
        <p:spPr>
          <a:xfrm>
            <a:off x="589560" y="856179"/>
            <a:ext cx="6279600" cy="1116600"/>
          </a:xfrm>
          <a:prstGeom prst="rect">
            <a:avLst/>
          </a:prstGeom>
          <a:noFill/>
          <a:ln>
            <a:noFill/>
          </a:ln>
        </p:spPr>
        <p:txBody>
          <a:bodyPr spcFirstLastPara="1" wrap="square" lIns="91425" tIns="45700" rIns="91425" bIns="45700" anchor="ctr" anchorCtr="0">
            <a:normAutofit/>
          </a:bodyPr>
          <a:lstStyle/>
          <a:p>
            <a:pPr marL="0" lvl="0" indent="0" algn="l" rtl="0">
              <a:lnSpc>
                <a:spcPct val="70000"/>
              </a:lnSpc>
              <a:spcBef>
                <a:spcPts val="0"/>
              </a:spcBef>
              <a:spcAft>
                <a:spcPts val="0"/>
              </a:spcAft>
              <a:buClr>
                <a:schemeClr val="dk1"/>
              </a:buClr>
              <a:buSzPts val="1800"/>
              <a:buFont typeface="Arial"/>
              <a:buNone/>
            </a:pPr>
            <a:r>
              <a:rPr lang="en-GB" sz="3200"/>
              <a:t>Policy recommendations:</a:t>
            </a:r>
            <a:br>
              <a:rPr lang="en-GB" sz="3200"/>
            </a:br>
            <a:r>
              <a:rPr lang="en-GB" sz="3200"/>
              <a:t>International Level</a:t>
            </a:r>
            <a:endParaRPr sz="3400"/>
          </a:p>
        </p:txBody>
      </p:sp>
      <p:grpSp>
        <p:nvGrpSpPr>
          <p:cNvPr id="150" name="Google Shape;150;gf6ec6efac4_0_61"/>
          <p:cNvGrpSpPr/>
          <p:nvPr/>
        </p:nvGrpSpPr>
        <p:grpSpPr>
          <a:xfrm>
            <a:off x="0" y="1083484"/>
            <a:ext cx="355241" cy="673500"/>
            <a:chOff x="0" y="823811"/>
            <a:chExt cx="355241" cy="673500"/>
          </a:xfrm>
        </p:grpSpPr>
        <p:sp>
          <p:nvSpPr>
            <p:cNvPr id="151" name="Google Shape;151;gf6ec6efac4_0_61"/>
            <p:cNvSpPr/>
            <p:nvPr/>
          </p:nvSpPr>
          <p:spPr>
            <a:xfrm>
              <a:off x="0" y="823811"/>
              <a:ext cx="873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gf6ec6efac4_0_61"/>
            <p:cNvSpPr/>
            <p:nvPr/>
          </p:nvSpPr>
          <p:spPr>
            <a:xfrm>
              <a:off x="159341" y="823811"/>
              <a:ext cx="1959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3" name="Google Shape;153;gf6ec6efac4_0_61"/>
          <p:cNvSpPr/>
          <p:nvPr/>
        </p:nvSpPr>
        <p:spPr>
          <a:xfrm flipH="1">
            <a:off x="664951" y="2123821"/>
            <a:ext cx="4975200" cy="27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gf6ec6efac4_0_61"/>
          <p:cNvSpPr txBox="1"/>
          <p:nvPr/>
        </p:nvSpPr>
        <p:spPr>
          <a:xfrm>
            <a:off x="665075" y="2396450"/>
            <a:ext cx="5122500" cy="37659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1.	Encourage modification of relevant regulations in the UNECE rules and </a:t>
            </a:r>
            <a:br>
              <a:rPr lang="en-GB" sz="2400" b="0" i="0" u="none" strike="noStrike" cap="none">
                <a:solidFill>
                  <a:schemeClr val="dk1"/>
                </a:solidFill>
                <a:latin typeface="Calibri"/>
                <a:ea typeface="Calibri"/>
                <a:cs typeface="Calibri"/>
                <a:sym typeface="Calibri"/>
              </a:rPr>
            </a:br>
            <a:r>
              <a:rPr lang="en-GB" sz="2400" b="0" i="0" u="none" strike="noStrike" cap="none">
                <a:solidFill>
                  <a:schemeClr val="dk1"/>
                </a:solidFill>
                <a:latin typeface="Calibri"/>
                <a:ea typeface="Calibri"/>
                <a:cs typeface="Calibri"/>
                <a:sym typeface="Calibri"/>
              </a:rPr>
              <a:t>the Vienna Convention on Road </a:t>
            </a:r>
            <a:br>
              <a:rPr lang="en-GB" sz="2400" b="0" i="0" u="none" strike="noStrike" cap="none">
                <a:solidFill>
                  <a:schemeClr val="dk1"/>
                </a:solidFill>
                <a:latin typeface="Calibri"/>
                <a:ea typeface="Calibri"/>
                <a:cs typeface="Calibri"/>
                <a:sym typeface="Calibri"/>
              </a:rPr>
            </a:br>
            <a:r>
              <a:rPr lang="en-GB" sz="2400" b="0" i="0" u="none" strike="noStrike" cap="none">
                <a:solidFill>
                  <a:schemeClr val="dk1"/>
                </a:solidFill>
                <a:latin typeface="Calibri"/>
                <a:ea typeface="Calibri"/>
                <a:cs typeface="Calibri"/>
                <a:sym typeface="Calibri"/>
              </a:rPr>
              <a:t>Traffic so that driverless vehicles are</a:t>
            </a:r>
            <a:br>
              <a:rPr lang="en-GB" sz="2400" b="0" i="0" u="none" strike="noStrike" cap="none">
                <a:solidFill>
                  <a:schemeClr val="dk1"/>
                </a:solidFill>
                <a:latin typeface="Calibri"/>
                <a:ea typeface="Calibri"/>
                <a:cs typeface="Calibri"/>
                <a:sym typeface="Calibri"/>
              </a:rPr>
            </a:br>
            <a:r>
              <a:rPr lang="en-GB" sz="2400" b="0" i="0" u="none" strike="noStrike" cap="none">
                <a:solidFill>
                  <a:schemeClr val="dk1"/>
                </a:solidFill>
                <a:latin typeface="Calibri"/>
                <a:ea typeface="Calibri"/>
                <a:cs typeface="Calibri"/>
                <a:sym typeface="Calibri"/>
              </a:rPr>
              <a:t>not prohibited under international law.</a:t>
            </a:r>
            <a:endParaRPr sz="2400" b="0" i="0" u="none" strike="noStrike" cap="none">
              <a:solidFill>
                <a:schemeClr val="dk1"/>
              </a:solidFill>
              <a:latin typeface="Calibri"/>
              <a:ea typeface="Calibri"/>
              <a:cs typeface="Calibri"/>
              <a:sym typeface="Calibri"/>
            </a:endParaRPr>
          </a:p>
          <a:p>
            <a:pPr marL="457200" marR="0" lvl="0" indent="0" algn="l" rtl="0">
              <a:lnSpc>
                <a:spcPct val="7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2.	Promote international rules on liability; the rules on product liability are a good practice example.</a:t>
            </a: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55" name="Google Shape;155;gf6ec6efac4_0_61"/>
          <p:cNvSpPr/>
          <p:nvPr/>
        </p:nvSpPr>
        <p:spPr>
          <a:xfrm flipH="1">
            <a:off x="10697700" y="0"/>
            <a:ext cx="14943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f6ec6efac4_0_61"/>
          <p:cNvSpPr/>
          <p:nvPr/>
        </p:nvSpPr>
        <p:spPr>
          <a:xfrm>
            <a:off x="6849687" y="357447"/>
            <a:ext cx="4845600" cy="2923500"/>
          </a:xfrm>
          <a:prstGeom prst="rect">
            <a:avLst/>
          </a:prstGeom>
          <a:solidFill>
            <a:schemeClr val="lt1"/>
          </a:solidFill>
          <a:ln>
            <a:noFill/>
          </a:ln>
          <a:effectLst>
            <a:outerShdw blurRad="139700" dist="1270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7" name="Google Shape;157;gf6ec6efac4_0_61" descr="Logo, company name&#10;&#10;Description automatically generated"/>
          <p:cNvPicPr preferRelativeResize="0"/>
          <p:nvPr/>
        </p:nvPicPr>
        <p:blipFill rotWithShape="1">
          <a:blip r:embed="rId3">
            <a:alphaModFix/>
          </a:blip>
          <a:srcRect/>
          <a:stretch/>
        </p:blipFill>
        <p:spPr>
          <a:xfrm>
            <a:off x="7083423" y="1286094"/>
            <a:ext cx="4397434" cy="1110351"/>
          </a:xfrm>
          <a:prstGeom prst="rect">
            <a:avLst/>
          </a:prstGeom>
          <a:noFill/>
          <a:ln>
            <a:noFill/>
          </a:ln>
        </p:spPr>
      </p:pic>
      <p:sp>
        <p:nvSpPr>
          <p:cNvPr id="158" name="Google Shape;158;gf6ec6efac4_0_61"/>
          <p:cNvSpPr/>
          <p:nvPr/>
        </p:nvSpPr>
        <p:spPr>
          <a:xfrm>
            <a:off x="6849687" y="3505479"/>
            <a:ext cx="4845600" cy="2923500"/>
          </a:xfrm>
          <a:prstGeom prst="rect">
            <a:avLst/>
          </a:prstGeom>
          <a:solidFill>
            <a:schemeClr val="lt1"/>
          </a:solidFill>
          <a:ln>
            <a:noFill/>
          </a:ln>
          <a:effectLst>
            <a:outerShdw blurRad="139700" dist="1270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9" name="Google Shape;159;gf6ec6efac4_0_61"/>
          <p:cNvPicPr preferRelativeResize="0"/>
          <p:nvPr/>
        </p:nvPicPr>
        <p:blipFill rotWithShape="1">
          <a:blip r:embed="rId4">
            <a:alphaModFix/>
          </a:blip>
          <a:srcRect/>
          <a:stretch/>
        </p:blipFill>
        <p:spPr>
          <a:xfrm>
            <a:off x="6849687" y="3505480"/>
            <a:ext cx="5122573" cy="29236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gf6ec6efac4_0_77"/>
          <p:cNvSpPr/>
          <p:nvPr/>
        </p:nvSpPr>
        <p:spPr>
          <a:xfrm>
            <a:off x="0" y="0"/>
            <a:ext cx="12192000" cy="685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gf6ec6efac4_0_77"/>
          <p:cNvSpPr txBox="1">
            <a:spLocks noGrp="1"/>
          </p:cNvSpPr>
          <p:nvPr>
            <p:ph type="title"/>
          </p:nvPr>
        </p:nvSpPr>
        <p:spPr>
          <a:xfrm>
            <a:off x="589560" y="856179"/>
            <a:ext cx="6279600" cy="1116600"/>
          </a:xfrm>
          <a:prstGeom prst="rect">
            <a:avLst/>
          </a:prstGeom>
          <a:noFill/>
          <a:ln>
            <a:noFill/>
          </a:ln>
        </p:spPr>
        <p:txBody>
          <a:bodyPr spcFirstLastPara="1" wrap="square" lIns="91425" tIns="45700" rIns="91425" bIns="45700" anchor="ctr" anchorCtr="0">
            <a:normAutofit/>
          </a:bodyPr>
          <a:lstStyle/>
          <a:p>
            <a:pPr marL="0" lvl="0" indent="0" algn="l" rtl="0">
              <a:lnSpc>
                <a:spcPct val="70000"/>
              </a:lnSpc>
              <a:spcBef>
                <a:spcPts val="0"/>
              </a:spcBef>
              <a:spcAft>
                <a:spcPts val="0"/>
              </a:spcAft>
              <a:buClr>
                <a:schemeClr val="dk1"/>
              </a:buClr>
              <a:buSzPts val="1800"/>
              <a:buFont typeface="Arial"/>
              <a:buNone/>
            </a:pPr>
            <a:r>
              <a:rPr lang="en-GB" sz="3200"/>
              <a:t>Policy recommendations:</a:t>
            </a:r>
            <a:br>
              <a:rPr lang="en-GB" sz="3200"/>
            </a:br>
            <a:r>
              <a:rPr lang="en-GB" sz="3200"/>
              <a:t>European Level</a:t>
            </a:r>
            <a:endParaRPr sz="3400"/>
          </a:p>
        </p:txBody>
      </p:sp>
      <p:grpSp>
        <p:nvGrpSpPr>
          <p:cNvPr id="166" name="Google Shape;166;gf6ec6efac4_0_77"/>
          <p:cNvGrpSpPr/>
          <p:nvPr/>
        </p:nvGrpSpPr>
        <p:grpSpPr>
          <a:xfrm>
            <a:off x="0" y="1083484"/>
            <a:ext cx="355241" cy="673500"/>
            <a:chOff x="0" y="823811"/>
            <a:chExt cx="355241" cy="673500"/>
          </a:xfrm>
        </p:grpSpPr>
        <p:sp>
          <p:nvSpPr>
            <p:cNvPr id="167" name="Google Shape;167;gf6ec6efac4_0_77"/>
            <p:cNvSpPr/>
            <p:nvPr/>
          </p:nvSpPr>
          <p:spPr>
            <a:xfrm>
              <a:off x="0" y="823811"/>
              <a:ext cx="873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gf6ec6efac4_0_77"/>
            <p:cNvSpPr/>
            <p:nvPr/>
          </p:nvSpPr>
          <p:spPr>
            <a:xfrm>
              <a:off x="159341" y="823811"/>
              <a:ext cx="1959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69" name="Google Shape;169;gf6ec6efac4_0_77"/>
          <p:cNvSpPr/>
          <p:nvPr/>
        </p:nvSpPr>
        <p:spPr>
          <a:xfrm flipH="1">
            <a:off x="664951" y="2123821"/>
            <a:ext cx="4975200" cy="27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gf6ec6efac4_0_77"/>
          <p:cNvSpPr txBox="1"/>
          <p:nvPr/>
        </p:nvSpPr>
        <p:spPr>
          <a:xfrm>
            <a:off x="665075" y="2396450"/>
            <a:ext cx="5251500" cy="37659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1.	Establish a harmonized checklist that illustrates all possible legal problems related to the approval of an automated vehicle and adequate suggestions (guidelines) to overcome these problems with additional stipulations for a special permit or test plate certificate. </a:t>
            </a:r>
            <a:endParaRPr sz="2400" b="0" i="0" u="none" strike="noStrike" cap="none">
              <a:solidFill>
                <a:schemeClr val="dk1"/>
              </a:solidFill>
              <a:latin typeface="Calibri"/>
              <a:ea typeface="Calibri"/>
              <a:cs typeface="Calibri"/>
              <a:sym typeface="Calibri"/>
            </a:endParaRPr>
          </a:p>
          <a:p>
            <a:pPr marL="457200" marR="0" lvl="0" indent="0" algn="l" rtl="0">
              <a:lnSpc>
                <a:spcPct val="7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2.	Promote mutual recognition of national permits in different EU countries.</a:t>
            </a: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71" name="Google Shape;171;gf6ec6efac4_0_77"/>
          <p:cNvSpPr/>
          <p:nvPr/>
        </p:nvSpPr>
        <p:spPr>
          <a:xfrm flipH="1">
            <a:off x="10697700" y="0"/>
            <a:ext cx="14943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gf6ec6efac4_0_77"/>
          <p:cNvSpPr/>
          <p:nvPr/>
        </p:nvSpPr>
        <p:spPr>
          <a:xfrm>
            <a:off x="6849687" y="357447"/>
            <a:ext cx="4845600" cy="2923500"/>
          </a:xfrm>
          <a:prstGeom prst="rect">
            <a:avLst/>
          </a:prstGeom>
          <a:solidFill>
            <a:schemeClr val="lt1"/>
          </a:solidFill>
          <a:ln>
            <a:noFill/>
          </a:ln>
          <a:effectLst>
            <a:outerShdw blurRad="139700" dist="1270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gf6ec6efac4_0_77" descr="Logo, company name&#10;&#10;Description automatically generated"/>
          <p:cNvPicPr preferRelativeResize="0"/>
          <p:nvPr/>
        </p:nvPicPr>
        <p:blipFill rotWithShape="1">
          <a:blip r:embed="rId3">
            <a:alphaModFix/>
          </a:blip>
          <a:srcRect/>
          <a:stretch/>
        </p:blipFill>
        <p:spPr>
          <a:xfrm>
            <a:off x="7083423" y="1286094"/>
            <a:ext cx="4397434" cy="1110351"/>
          </a:xfrm>
          <a:prstGeom prst="rect">
            <a:avLst/>
          </a:prstGeom>
          <a:noFill/>
          <a:ln>
            <a:noFill/>
          </a:ln>
        </p:spPr>
      </p:pic>
      <p:sp>
        <p:nvSpPr>
          <p:cNvPr id="174" name="Google Shape;174;gf6ec6efac4_0_77"/>
          <p:cNvSpPr/>
          <p:nvPr/>
        </p:nvSpPr>
        <p:spPr>
          <a:xfrm>
            <a:off x="6849687" y="3505479"/>
            <a:ext cx="4845600" cy="2923500"/>
          </a:xfrm>
          <a:prstGeom prst="rect">
            <a:avLst/>
          </a:prstGeom>
          <a:solidFill>
            <a:schemeClr val="lt1"/>
          </a:solidFill>
          <a:ln>
            <a:noFill/>
          </a:ln>
          <a:effectLst>
            <a:outerShdw blurRad="139700" dist="1270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5" name="Google Shape;175;gf6ec6efac4_0_77"/>
          <p:cNvPicPr preferRelativeResize="0"/>
          <p:nvPr/>
        </p:nvPicPr>
        <p:blipFill rotWithShape="1">
          <a:blip r:embed="rId4">
            <a:alphaModFix/>
          </a:blip>
          <a:srcRect/>
          <a:stretch/>
        </p:blipFill>
        <p:spPr>
          <a:xfrm>
            <a:off x="6849687" y="3505480"/>
            <a:ext cx="5122573" cy="29236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gf6ec6efac4_0_93"/>
          <p:cNvSpPr/>
          <p:nvPr/>
        </p:nvSpPr>
        <p:spPr>
          <a:xfrm>
            <a:off x="0" y="0"/>
            <a:ext cx="12192000" cy="685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gf6ec6efac4_0_93"/>
          <p:cNvSpPr txBox="1">
            <a:spLocks noGrp="1"/>
          </p:cNvSpPr>
          <p:nvPr>
            <p:ph type="title"/>
          </p:nvPr>
        </p:nvSpPr>
        <p:spPr>
          <a:xfrm>
            <a:off x="589560" y="856179"/>
            <a:ext cx="6279600" cy="1116600"/>
          </a:xfrm>
          <a:prstGeom prst="rect">
            <a:avLst/>
          </a:prstGeom>
          <a:noFill/>
          <a:ln>
            <a:noFill/>
          </a:ln>
        </p:spPr>
        <p:txBody>
          <a:bodyPr spcFirstLastPara="1" wrap="square" lIns="91425" tIns="45700" rIns="91425" bIns="45700" anchor="ctr" anchorCtr="0">
            <a:normAutofit/>
          </a:bodyPr>
          <a:lstStyle/>
          <a:p>
            <a:pPr marL="0" lvl="0" indent="0" algn="l" rtl="0">
              <a:lnSpc>
                <a:spcPct val="70000"/>
              </a:lnSpc>
              <a:spcBef>
                <a:spcPts val="0"/>
              </a:spcBef>
              <a:spcAft>
                <a:spcPts val="0"/>
              </a:spcAft>
              <a:buClr>
                <a:schemeClr val="dk1"/>
              </a:buClr>
              <a:buSzPts val="1800"/>
              <a:buFont typeface="Arial"/>
              <a:buNone/>
            </a:pPr>
            <a:r>
              <a:rPr lang="en-GB" sz="3200"/>
              <a:t>Policy recommendations:</a:t>
            </a:r>
            <a:br>
              <a:rPr lang="en-GB" sz="3200"/>
            </a:br>
            <a:r>
              <a:rPr lang="en-GB" sz="3200"/>
              <a:t>National Level</a:t>
            </a:r>
            <a:endParaRPr sz="3400"/>
          </a:p>
        </p:txBody>
      </p:sp>
      <p:grpSp>
        <p:nvGrpSpPr>
          <p:cNvPr id="182" name="Google Shape;182;gf6ec6efac4_0_93"/>
          <p:cNvGrpSpPr/>
          <p:nvPr/>
        </p:nvGrpSpPr>
        <p:grpSpPr>
          <a:xfrm>
            <a:off x="0" y="1083484"/>
            <a:ext cx="355241" cy="673500"/>
            <a:chOff x="0" y="823811"/>
            <a:chExt cx="355241" cy="673500"/>
          </a:xfrm>
        </p:grpSpPr>
        <p:sp>
          <p:nvSpPr>
            <p:cNvPr id="183" name="Google Shape;183;gf6ec6efac4_0_93"/>
            <p:cNvSpPr/>
            <p:nvPr/>
          </p:nvSpPr>
          <p:spPr>
            <a:xfrm>
              <a:off x="0" y="823811"/>
              <a:ext cx="873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gf6ec6efac4_0_93"/>
            <p:cNvSpPr/>
            <p:nvPr/>
          </p:nvSpPr>
          <p:spPr>
            <a:xfrm>
              <a:off x="159341" y="823811"/>
              <a:ext cx="1959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5" name="Google Shape;185;gf6ec6efac4_0_93"/>
          <p:cNvSpPr/>
          <p:nvPr/>
        </p:nvSpPr>
        <p:spPr>
          <a:xfrm flipH="1">
            <a:off x="664951" y="2123821"/>
            <a:ext cx="4975200" cy="27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gf6ec6efac4_0_93"/>
          <p:cNvSpPr txBox="1"/>
          <p:nvPr/>
        </p:nvSpPr>
        <p:spPr>
          <a:xfrm>
            <a:off x="665075" y="2396450"/>
            <a:ext cx="4975200" cy="37659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1.	Promote road traffic law changes to permit the public use of completely autonomous vehicles in public transport. </a:t>
            </a:r>
            <a:endParaRPr sz="2400" b="0" i="0" u="none" strike="noStrike" cap="none">
              <a:solidFill>
                <a:schemeClr val="dk1"/>
              </a:solidFill>
              <a:latin typeface="Calibri"/>
              <a:ea typeface="Calibri"/>
              <a:cs typeface="Calibri"/>
              <a:sym typeface="Calibri"/>
            </a:endParaRPr>
          </a:p>
          <a:p>
            <a:pPr marL="457200" marR="0" lvl="0" indent="0" algn="l" rtl="0">
              <a:lnSpc>
                <a:spcPct val="7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2.	Introduce an adequate definition of the term driver if the term is not yet legally defined. The definition should specify whether a driver is a natural person or not, respectively in or outside the vehicle. </a:t>
            </a: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87" name="Google Shape;187;gf6ec6efac4_0_93"/>
          <p:cNvSpPr/>
          <p:nvPr/>
        </p:nvSpPr>
        <p:spPr>
          <a:xfrm flipH="1">
            <a:off x="10697700" y="0"/>
            <a:ext cx="14943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gf6ec6efac4_0_93"/>
          <p:cNvSpPr txBox="1"/>
          <p:nvPr/>
        </p:nvSpPr>
        <p:spPr>
          <a:xfrm>
            <a:off x="5862875" y="2396450"/>
            <a:ext cx="4834800" cy="37659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3.	Encourage the adaption of technical regulations to the new circumstances of automated driving.</a:t>
            </a:r>
            <a:endParaRPr sz="2400" b="0" i="0" u="none" strike="noStrike" cap="none">
              <a:solidFill>
                <a:schemeClr val="dk1"/>
              </a:solidFill>
              <a:latin typeface="Calibri"/>
              <a:ea typeface="Calibri"/>
              <a:cs typeface="Calibri"/>
              <a:sym typeface="Calibri"/>
            </a:endParaRPr>
          </a:p>
          <a:p>
            <a:pPr marL="457200" marR="0" lvl="0" indent="0" algn="l" rtl="0">
              <a:lnSpc>
                <a:spcPct val="7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4.	Promote the establishment of a checklist that illustrates all possible legal problems related to the approval of an automated vehicle and adequate suggestions (guidelines) to overcome these problems with additional stipulations for a special permit or test plate certificate. </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gf6ec6efac4_0_111"/>
          <p:cNvSpPr/>
          <p:nvPr/>
        </p:nvSpPr>
        <p:spPr>
          <a:xfrm>
            <a:off x="0" y="0"/>
            <a:ext cx="12192000" cy="685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gf6ec6efac4_0_111"/>
          <p:cNvSpPr txBox="1">
            <a:spLocks noGrp="1"/>
          </p:cNvSpPr>
          <p:nvPr>
            <p:ph type="title"/>
          </p:nvPr>
        </p:nvSpPr>
        <p:spPr>
          <a:xfrm>
            <a:off x="589560" y="856179"/>
            <a:ext cx="6279600" cy="1116600"/>
          </a:xfrm>
          <a:prstGeom prst="rect">
            <a:avLst/>
          </a:prstGeom>
          <a:noFill/>
          <a:ln>
            <a:noFill/>
          </a:ln>
        </p:spPr>
        <p:txBody>
          <a:bodyPr spcFirstLastPara="1" wrap="square" lIns="91425" tIns="45700" rIns="91425" bIns="45700" anchor="ctr" anchorCtr="0">
            <a:normAutofit/>
          </a:bodyPr>
          <a:lstStyle/>
          <a:p>
            <a:pPr marL="0" lvl="0" indent="0" algn="l" rtl="0">
              <a:lnSpc>
                <a:spcPct val="70000"/>
              </a:lnSpc>
              <a:spcBef>
                <a:spcPts val="0"/>
              </a:spcBef>
              <a:spcAft>
                <a:spcPts val="0"/>
              </a:spcAft>
              <a:buClr>
                <a:schemeClr val="dk1"/>
              </a:buClr>
              <a:buSzPts val="1800"/>
              <a:buFont typeface="Arial"/>
              <a:buNone/>
            </a:pPr>
            <a:r>
              <a:rPr lang="en-GB" sz="3200"/>
              <a:t>Policy recommendations:</a:t>
            </a:r>
            <a:br>
              <a:rPr lang="en-GB" sz="3200"/>
            </a:br>
            <a:r>
              <a:rPr lang="en-GB" sz="3200"/>
              <a:t>National Level</a:t>
            </a:r>
            <a:endParaRPr sz="3400"/>
          </a:p>
        </p:txBody>
      </p:sp>
      <p:grpSp>
        <p:nvGrpSpPr>
          <p:cNvPr id="195" name="Google Shape;195;gf6ec6efac4_0_111"/>
          <p:cNvGrpSpPr/>
          <p:nvPr/>
        </p:nvGrpSpPr>
        <p:grpSpPr>
          <a:xfrm>
            <a:off x="0" y="1083484"/>
            <a:ext cx="355241" cy="673500"/>
            <a:chOff x="0" y="823811"/>
            <a:chExt cx="355241" cy="673500"/>
          </a:xfrm>
        </p:grpSpPr>
        <p:sp>
          <p:nvSpPr>
            <p:cNvPr id="196" name="Google Shape;196;gf6ec6efac4_0_111"/>
            <p:cNvSpPr/>
            <p:nvPr/>
          </p:nvSpPr>
          <p:spPr>
            <a:xfrm>
              <a:off x="0" y="823811"/>
              <a:ext cx="873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gf6ec6efac4_0_111"/>
            <p:cNvSpPr/>
            <p:nvPr/>
          </p:nvSpPr>
          <p:spPr>
            <a:xfrm>
              <a:off x="159341" y="823811"/>
              <a:ext cx="1959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98" name="Google Shape;198;gf6ec6efac4_0_111"/>
          <p:cNvSpPr/>
          <p:nvPr/>
        </p:nvSpPr>
        <p:spPr>
          <a:xfrm flipH="1">
            <a:off x="664951" y="2123821"/>
            <a:ext cx="4975200" cy="27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gf6ec6efac4_0_111"/>
          <p:cNvSpPr txBox="1"/>
          <p:nvPr/>
        </p:nvSpPr>
        <p:spPr>
          <a:xfrm>
            <a:off x="665075" y="2396450"/>
            <a:ext cx="4975200" cy="44616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5.	Promote a more flexible legal framework, for example to allow for the establishment of ondemand services with automated vehicles without the need for special permits.</a:t>
            </a: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6.	Simplify the permit process and balance licensing requirements with the ‘on-demand’ (onrequest) needs of transport service providers and recipients. </a:t>
            </a:r>
            <a:endParaRPr sz="2400" b="0" i="0" u="none" strike="noStrike" cap="none">
              <a:solidFill>
                <a:schemeClr val="dk1"/>
              </a:solidFill>
              <a:latin typeface="Calibri"/>
              <a:ea typeface="Calibri"/>
              <a:cs typeface="Calibri"/>
              <a:sym typeface="Calibri"/>
            </a:endParaRPr>
          </a:p>
        </p:txBody>
      </p:sp>
      <p:sp>
        <p:nvSpPr>
          <p:cNvPr id="200" name="Google Shape;200;gf6ec6efac4_0_111"/>
          <p:cNvSpPr/>
          <p:nvPr/>
        </p:nvSpPr>
        <p:spPr>
          <a:xfrm flipH="1">
            <a:off x="10697700" y="0"/>
            <a:ext cx="14943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gf6ec6efac4_0_111"/>
          <p:cNvSpPr txBox="1"/>
          <p:nvPr/>
        </p:nvSpPr>
        <p:spPr>
          <a:xfrm>
            <a:off x="5862875" y="2396450"/>
            <a:ext cx="4834800" cy="37659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7.	Promote training standardisation for automated vehicle drivers and operators by providing requirements for training content.</a:t>
            </a:r>
            <a:endParaRPr sz="2400" b="0" i="0" u="none" strike="noStrike" cap="none">
              <a:solidFill>
                <a:schemeClr val="dk1"/>
              </a:solidFill>
              <a:latin typeface="Calibri"/>
              <a:ea typeface="Calibri"/>
              <a:cs typeface="Calibri"/>
              <a:sym typeface="Calibri"/>
            </a:endParaRPr>
          </a:p>
          <a:p>
            <a:pPr marL="457200" marR="0" lvl="0" indent="0" algn="l" rtl="0">
              <a:lnSpc>
                <a:spcPct val="7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8.	Promote a change to road traffic law so that liability for driverless vehicles is clearly regulated; it is advisable to clarify the division of responsibility and the regulation of producer liability in the Civil Law and the Road Traffic Law. </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gf6ec6efac4_0_123"/>
          <p:cNvSpPr/>
          <p:nvPr/>
        </p:nvSpPr>
        <p:spPr>
          <a:xfrm>
            <a:off x="0" y="0"/>
            <a:ext cx="12192000" cy="685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 name="Google Shape;207;gf6ec6efac4_0_123"/>
          <p:cNvSpPr txBox="1">
            <a:spLocks noGrp="1"/>
          </p:cNvSpPr>
          <p:nvPr>
            <p:ph type="title"/>
          </p:nvPr>
        </p:nvSpPr>
        <p:spPr>
          <a:xfrm>
            <a:off x="589560" y="856179"/>
            <a:ext cx="6279600" cy="1116600"/>
          </a:xfrm>
          <a:prstGeom prst="rect">
            <a:avLst/>
          </a:prstGeom>
          <a:noFill/>
          <a:ln>
            <a:noFill/>
          </a:ln>
        </p:spPr>
        <p:txBody>
          <a:bodyPr spcFirstLastPara="1" wrap="square" lIns="91425" tIns="45700" rIns="91425" bIns="45700" anchor="ctr" anchorCtr="0">
            <a:normAutofit/>
          </a:bodyPr>
          <a:lstStyle/>
          <a:p>
            <a:pPr marL="0" lvl="0" indent="0" algn="l" rtl="0">
              <a:lnSpc>
                <a:spcPct val="70000"/>
              </a:lnSpc>
              <a:spcBef>
                <a:spcPts val="0"/>
              </a:spcBef>
              <a:spcAft>
                <a:spcPts val="0"/>
              </a:spcAft>
              <a:buClr>
                <a:schemeClr val="dk1"/>
              </a:buClr>
              <a:buSzPts val="1800"/>
              <a:buFont typeface="Arial"/>
              <a:buNone/>
            </a:pPr>
            <a:r>
              <a:rPr lang="en-GB" sz="3200"/>
              <a:t>Policy recommendations:</a:t>
            </a:r>
            <a:br>
              <a:rPr lang="en-GB" sz="3200"/>
            </a:br>
            <a:r>
              <a:rPr lang="en-GB" sz="3200"/>
              <a:t>National Level</a:t>
            </a:r>
            <a:endParaRPr sz="3400"/>
          </a:p>
        </p:txBody>
      </p:sp>
      <p:grpSp>
        <p:nvGrpSpPr>
          <p:cNvPr id="208" name="Google Shape;208;gf6ec6efac4_0_123"/>
          <p:cNvGrpSpPr/>
          <p:nvPr/>
        </p:nvGrpSpPr>
        <p:grpSpPr>
          <a:xfrm>
            <a:off x="0" y="1083484"/>
            <a:ext cx="355241" cy="673500"/>
            <a:chOff x="0" y="823811"/>
            <a:chExt cx="355241" cy="673500"/>
          </a:xfrm>
        </p:grpSpPr>
        <p:sp>
          <p:nvSpPr>
            <p:cNvPr id="209" name="Google Shape;209;gf6ec6efac4_0_123"/>
            <p:cNvSpPr/>
            <p:nvPr/>
          </p:nvSpPr>
          <p:spPr>
            <a:xfrm>
              <a:off x="0" y="823811"/>
              <a:ext cx="873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gf6ec6efac4_0_123"/>
            <p:cNvSpPr/>
            <p:nvPr/>
          </p:nvSpPr>
          <p:spPr>
            <a:xfrm>
              <a:off x="159341" y="823811"/>
              <a:ext cx="1959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11" name="Google Shape;211;gf6ec6efac4_0_123"/>
          <p:cNvSpPr/>
          <p:nvPr/>
        </p:nvSpPr>
        <p:spPr>
          <a:xfrm flipH="1">
            <a:off x="664951" y="2123821"/>
            <a:ext cx="4975200" cy="27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gf6ec6efac4_0_123"/>
          <p:cNvSpPr txBox="1"/>
          <p:nvPr/>
        </p:nvSpPr>
        <p:spPr>
          <a:xfrm>
            <a:off x="665075" y="2396450"/>
            <a:ext cx="4975200" cy="44616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9.	Promote a sufficient insurance particularly for driverless vehicles.</a:t>
            </a:r>
            <a:endParaRPr sz="2400" b="0" i="0" u="none" strike="noStrike" cap="none">
              <a:solidFill>
                <a:schemeClr val="dk1"/>
              </a:solidFill>
              <a:latin typeface="Calibri"/>
              <a:ea typeface="Calibri"/>
              <a:cs typeface="Calibri"/>
              <a:sym typeface="Calibri"/>
            </a:endParaRPr>
          </a:p>
          <a:p>
            <a:pPr marL="457200" marR="0" lvl="0" indent="0" algn="l" rtl="0">
              <a:lnSpc>
                <a:spcPct val="7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10.	Implement an additional compulsory insurance for the owner and the producer. </a:t>
            </a:r>
            <a:endParaRPr sz="2400" b="0" i="0" u="none" strike="noStrike" cap="none">
              <a:solidFill>
                <a:schemeClr val="dk1"/>
              </a:solidFill>
              <a:latin typeface="Calibri"/>
              <a:ea typeface="Calibri"/>
              <a:cs typeface="Calibri"/>
              <a:sym typeface="Calibri"/>
            </a:endParaRPr>
          </a:p>
          <a:p>
            <a:pPr marL="457200" marR="0" lvl="0" indent="0" algn="l" rtl="0">
              <a:lnSpc>
                <a:spcPct val="7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70000"/>
              </a:lnSpc>
              <a:spcBef>
                <a:spcPts val="60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11. Clarify the subjects of criminal responsibility by separating the responsible persons for the technical maintenance of the vehicles from the responsible persons for the vehicle software.</a:t>
            </a:r>
            <a:endParaRPr sz="2400" b="0" i="0" u="none" strike="noStrike" cap="none">
              <a:solidFill>
                <a:schemeClr val="dk1"/>
              </a:solidFill>
              <a:latin typeface="Calibri"/>
              <a:ea typeface="Calibri"/>
              <a:cs typeface="Calibri"/>
              <a:sym typeface="Calibri"/>
            </a:endParaRPr>
          </a:p>
        </p:txBody>
      </p:sp>
      <p:sp>
        <p:nvSpPr>
          <p:cNvPr id="213" name="Google Shape;213;gf6ec6efac4_0_123"/>
          <p:cNvSpPr/>
          <p:nvPr/>
        </p:nvSpPr>
        <p:spPr>
          <a:xfrm flipH="1">
            <a:off x="10697700" y="0"/>
            <a:ext cx="14943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gf6ec6efac4_0_123"/>
          <p:cNvSpPr/>
          <p:nvPr/>
        </p:nvSpPr>
        <p:spPr>
          <a:xfrm>
            <a:off x="6849687" y="357447"/>
            <a:ext cx="4845600" cy="2923500"/>
          </a:xfrm>
          <a:prstGeom prst="rect">
            <a:avLst/>
          </a:prstGeom>
          <a:solidFill>
            <a:schemeClr val="lt1"/>
          </a:solidFill>
          <a:ln>
            <a:noFill/>
          </a:ln>
          <a:effectLst>
            <a:outerShdw blurRad="139700" dist="1270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5" name="Google Shape;215;gf6ec6efac4_0_123" descr="Logo, company name&#10;&#10;Description automatically generated"/>
          <p:cNvPicPr preferRelativeResize="0"/>
          <p:nvPr/>
        </p:nvPicPr>
        <p:blipFill rotWithShape="1">
          <a:blip r:embed="rId3">
            <a:alphaModFix/>
          </a:blip>
          <a:srcRect/>
          <a:stretch/>
        </p:blipFill>
        <p:spPr>
          <a:xfrm>
            <a:off x="7083423" y="1286094"/>
            <a:ext cx="4397434" cy="1110351"/>
          </a:xfrm>
          <a:prstGeom prst="rect">
            <a:avLst/>
          </a:prstGeom>
          <a:noFill/>
          <a:ln>
            <a:noFill/>
          </a:ln>
        </p:spPr>
      </p:pic>
      <p:pic>
        <p:nvPicPr>
          <p:cNvPr id="216" name="Google Shape;216;gf6ec6efac4_0_123"/>
          <p:cNvPicPr preferRelativeResize="0"/>
          <p:nvPr/>
        </p:nvPicPr>
        <p:blipFill rotWithShape="1">
          <a:blip r:embed="rId4">
            <a:alphaModFix/>
          </a:blip>
          <a:srcRect/>
          <a:stretch/>
        </p:blipFill>
        <p:spPr>
          <a:xfrm>
            <a:off x="6849687" y="3505480"/>
            <a:ext cx="5122573" cy="292368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E548C28D6E644FAE9820EE460C6737" ma:contentTypeVersion="14" ma:contentTypeDescription="Create a new document." ma:contentTypeScope="" ma:versionID="9e09e0d168a5c7281ef45902f82b2967">
  <xsd:schema xmlns:xsd="http://www.w3.org/2001/XMLSchema" xmlns:xs="http://www.w3.org/2001/XMLSchema" xmlns:p="http://schemas.microsoft.com/office/2006/metadata/properties" xmlns:ns3="28f1e3a2-b426-4512-8cd1-77c603551b5a" xmlns:ns4="4d481a2b-0632-488b-b9c0-3c91a752ac1a" targetNamespace="http://schemas.microsoft.com/office/2006/metadata/properties" ma:root="true" ma:fieldsID="bf64e07c5c7b2d995692c1df8657db53" ns3:_="" ns4:_="">
    <xsd:import namespace="28f1e3a2-b426-4512-8cd1-77c603551b5a"/>
    <xsd:import namespace="4d481a2b-0632-488b-b9c0-3c91a752ac1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1e3a2-b426-4512-8cd1-77c603551b5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481a2b-0632-488b-b9c0-3c91a752ac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4FF2B5-EA12-4223-9AB3-6CEE2545F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f1e3a2-b426-4512-8cd1-77c603551b5a"/>
    <ds:schemaRef ds:uri="4d481a2b-0632-488b-b9c0-3c91a752ac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F3BFAB-7233-4960-A38E-D5B4E0FE8A0F}">
  <ds:schemaRefs>
    <ds:schemaRef ds:uri="http://schemas.microsoft.com/sharepoint/v3/contenttype/forms"/>
  </ds:schemaRefs>
</ds:datastoreItem>
</file>

<file path=customXml/itemProps3.xml><?xml version="1.0" encoding="utf-8"?>
<ds:datastoreItem xmlns:ds="http://schemas.openxmlformats.org/officeDocument/2006/customXml" ds:itemID="{ECBE73BA-85D8-460E-8863-BB6541180BCD}">
  <ds:schemaRefs>
    <ds:schemaRef ds:uri="http://purl.org/dc/elements/1.1/"/>
    <ds:schemaRef ds:uri="http://purl.org/dc/dcmitype/"/>
    <ds:schemaRef ds:uri="28f1e3a2-b426-4512-8cd1-77c603551b5a"/>
    <ds:schemaRef ds:uri="http://schemas.microsoft.com/office/2006/documentManagement/types"/>
    <ds:schemaRef ds:uri="http://schemas.openxmlformats.org/package/2006/metadata/core-properties"/>
    <ds:schemaRef ds:uri="http://schemas.microsoft.com/office/infopath/2007/PartnerControls"/>
    <ds:schemaRef ds:uri="4d481a2b-0632-488b-b9c0-3c91a752ac1a"/>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842</Words>
  <Application>Microsoft Office PowerPoint</Application>
  <PresentationFormat>Widescreen</PresentationFormat>
  <Paragraphs>57</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Arial</vt:lpstr>
      <vt:lpstr>Montserrat</vt:lpstr>
      <vt:lpstr>Office Theme</vt:lpstr>
      <vt:lpstr>Developing autonomous mobility requires attention and action now</vt:lpstr>
      <vt:lpstr>What needs to be done?</vt:lpstr>
      <vt:lpstr>Developing autonomous mobility requires attention and action now</vt:lpstr>
      <vt:lpstr>What you can do?</vt:lpstr>
      <vt:lpstr>Policy recommendations: International Level</vt:lpstr>
      <vt:lpstr>Policy recommendations: European Level</vt:lpstr>
      <vt:lpstr>Policy recommendations: National Level</vt:lpstr>
      <vt:lpstr>Policy recommendations: National Level</vt:lpstr>
      <vt:lpstr>Policy recommendations: National Level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autonomous mobility requires attention and action now</dc:title>
  <dc:creator>Milla Åman Kyyrö</dc:creator>
  <cp:lastModifiedBy>Milla Åman Kyyrö</cp:lastModifiedBy>
  <cp:revision>1</cp:revision>
  <dcterms:created xsi:type="dcterms:W3CDTF">2020-09-30T11:10:22Z</dcterms:created>
  <dcterms:modified xsi:type="dcterms:W3CDTF">2021-12-20T12:42:45Z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0x0101004CE548C28D6E644FAE9820EE460C6737</vt:lpwstr>
  </property>
</Properties>
</file>