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A88"/>
    <a:srgbClr val="D0E8F5"/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 varScale="1">
        <p:scale>
          <a:sx n="94" d="100"/>
          <a:sy n="94" d="100"/>
        </p:scale>
        <p:origin x="17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Logo Partner</a:t>
            </a:r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Adattamento%20dell'UE%20al%20cambiamento%20climatico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adapt_intestazione.JPG"/>
          <p:cNvPicPr>
            <a:picLocks noChangeAspect="1"/>
          </p:cNvPicPr>
          <p:nvPr/>
        </p:nvPicPr>
        <p:blipFill>
          <a:blip r:embed="rId2" cstate="print"/>
          <a:srcRect l="1113" t="1701" r="1113" b="2751"/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Attività Principali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it-IT" b="1" dirty="0">
                <a:solidFill>
                  <a:srgbClr val="000000"/>
                </a:solidFill>
              </a:rPr>
              <a:t>Piano transfrontaliero </a:t>
            </a:r>
            <a:r>
              <a:rPr lang="it-IT" dirty="0">
                <a:solidFill>
                  <a:srgbClr val="000000"/>
                </a:solidFill>
              </a:rPr>
              <a:t>sull’adattamento ai cambiamenti climatici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b="1" dirty="0">
                <a:solidFill>
                  <a:srgbClr val="000000"/>
                </a:solidFill>
              </a:rPr>
              <a:t>Piani d’azione locali </a:t>
            </a:r>
            <a:r>
              <a:rPr lang="it-IT" dirty="0">
                <a:solidFill>
                  <a:srgbClr val="000000"/>
                </a:solidFill>
              </a:rPr>
              <a:t>attraverso la realizzazione di studi e analisi sulle dinamiche dei cambiamento climatico nei sistemi urbani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Adesione a </a:t>
            </a:r>
            <a:r>
              <a:rPr lang="it-IT" b="1" dirty="0" err="1">
                <a:solidFill>
                  <a:srgbClr val="000000"/>
                </a:solidFill>
              </a:rPr>
              <a:t>Covenant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of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Mayors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for</a:t>
            </a:r>
            <a:r>
              <a:rPr lang="it-IT" b="1" dirty="0">
                <a:solidFill>
                  <a:srgbClr val="000000"/>
                </a:solidFill>
              </a:rPr>
              <a:t> </a:t>
            </a:r>
            <a:r>
              <a:rPr lang="it-IT" b="1" dirty="0" err="1">
                <a:solidFill>
                  <a:srgbClr val="000000"/>
                </a:solidFill>
              </a:rPr>
              <a:t>Climate</a:t>
            </a:r>
            <a:r>
              <a:rPr lang="it-IT" b="1" dirty="0">
                <a:solidFill>
                  <a:srgbClr val="000000"/>
                </a:solidFill>
              </a:rPr>
              <a:t> and Energy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Attività di </a:t>
            </a:r>
            <a:r>
              <a:rPr lang="it-IT" b="1" dirty="0" err="1">
                <a:solidFill>
                  <a:srgbClr val="000000"/>
                </a:solidFill>
              </a:rPr>
              <a:t>empowerment</a:t>
            </a:r>
            <a:r>
              <a:rPr lang="it-IT" dirty="0">
                <a:solidFill>
                  <a:srgbClr val="000000"/>
                </a:solidFill>
              </a:rPr>
              <a:t> e </a:t>
            </a:r>
            <a:r>
              <a:rPr lang="it-IT" b="1" dirty="0">
                <a:solidFill>
                  <a:srgbClr val="000000"/>
                </a:solidFill>
              </a:rPr>
              <a:t>comunicazione</a:t>
            </a:r>
            <a:r>
              <a:rPr lang="it-IT" dirty="0">
                <a:solidFill>
                  <a:srgbClr val="000000"/>
                </a:solidFill>
              </a:rPr>
              <a:t> rivolte a Pubblica amministrazione, </a:t>
            </a:r>
            <a:r>
              <a:rPr lang="it-IT" dirty="0" err="1">
                <a:solidFill>
                  <a:srgbClr val="000000"/>
                </a:solidFill>
              </a:rPr>
              <a:t>stakeholder</a:t>
            </a:r>
            <a:r>
              <a:rPr lang="it-IT" dirty="0">
                <a:solidFill>
                  <a:srgbClr val="000000"/>
                </a:solidFill>
              </a:rPr>
              <a:t> urbani, società civile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Interventi per il </a:t>
            </a:r>
            <a:r>
              <a:rPr lang="it-IT" b="1" dirty="0">
                <a:solidFill>
                  <a:srgbClr val="000000"/>
                </a:solidFill>
              </a:rPr>
              <a:t>miglioramento della capacità di drenaggio e di contenimento </a:t>
            </a:r>
            <a:r>
              <a:rPr lang="it-IT" dirty="0">
                <a:solidFill>
                  <a:srgbClr val="000000"/>
                </a:solidFill>
              </a:rPr>
              <a:t>del deflusso delle acque meteoriche in ambito urbano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Sviluppo di </a:t>
            </a:r>
            <a:r>
              <a:rPr lang="it-IT" b="1" dirty="0">
                <a:solidFill>
                  <a:srgbClr val="000000"/>
                </a:solidFill>
              </a:rPr>
              <a:t>sistemi di monitoraggio/informativi </a:t>
            </a:r>
            <a:r>
              <a:rPr lang="it-IT" dirty="0">
                <a:solidFill>
                  <a:srgbClr val="000000"/>
                </a:solidFill>
              </a:rPr>
              <a:t>per l’adattamento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it-IT" dirty="0">
                <a:solidFill>
                  <a:srgbClr val="000000"/>
                </a:solidFill>
              </a:rPr>
              <a:t>Sviluppo di </a:t>
            </a:r>
            <a:r>
              <a:rPr lang="it-IT" b="1" dirty="0">
                <a:solidFill>
                  <a:srgbClr val="000000"/>
                </a:solidFill>
              </a:rPr>
              <a:t>sistemi di valutazione </a:t>
            </a:r>
            <a:r>
              <a:rPr lang="it-IT" dirty="0">
                <a:solidFill>
                  <a:srgbClr val="000000"/>
                </a:solidFill>
              </a:rPr>
              <a:t>di piani e strategie urbane per l’adattamento. </a:t>
            </a:r>
            <a:endParaRPr lang="it-IT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Piano di Lavoro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337742" y="3004725"/>
            <a:ext cx="8459235" cy="1235075"/>
            <a:chOff x="333099" y="2897603"/>
            <a:chExt cx="8459235" cy="1235075"/>
          </a:xfrm>
          <a:solidFill>
            <a:srgbClr val="1C4A88">
              <a:alpha val="80000"/>
            </a:srgbClr>
          </a:solidFill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33099" y="2897603"/>
              <a:ext cx="1785938" cy="1235075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x-none" sz="1800" b="1">
                  <a:solidFill>
                    <a:schemeClr val="bg1"/>
                  </a:solidFill>
                  <a:latin typeface="Calibri" charset="0"/>
                </a:rPr>
                <a:t>1° Fase</a:t>
              </a:r>
            </a:p>
          </p:txBody>
        </p:sp>
        <p:sp>
          <p:nvSpPr>
            <p:cNvPr id="12" name="Rogner un rectangle avec un coin diagonal 13"/>
            <p:cNvSpPr>
              <a:spLocks noChangeArrowheads="1"/>
            </p:cNvSpPr>
            <p:nvPr/>
          </p:nvSpPr>
          <p:spPr bwMode="auto">
            <a:xfrm>
              <a:off x="5301768" y="2897603"/>
              <a:ext cx="1541462" cy="1211263"/>
            </a:xfrm>
            <a:custGeom>
              <a:avLst/>
              <a:gdLst>
                <a:gd name="T0" fmla="*/ 1541239 w 1797050"/>
                <a:gd name="T1" fmla="*/ 605631 h 1211262"/>
                <a:gd name="T2" fmla="*/ 770620 w 1797050"/>
                <a:gd name="T3" fmla="*/ 1211262 h 1211262"/>
                <a:gd name="T4" fmla="*/ 0 w 1797050"/>
                <a:gd name="T5" fmla="*/ 605631 h 1211262"/>
                <a:gd name="T6" fmla="*/ 77062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Profilo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climatico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e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Linee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guida</a:t>
              </a:r>
            </a:p>
          </p:txBody>
        </p:sp>
        <p:sp>
          <p:nvSpPr>
            <p:cNvPr id="13" name="Rogner un rectangle avec un coin diagonal 13"/>
            <p:cNvSpPr>
              <a:spLocks noChangeArrowheads="1"/>
            </p:cNvSpPr>
            <p:nvPr/>
          </p:nvSpPr>
          <p:spPr bwMode="auto">
            <a:xfrm>
              <a:off x="6894929" y="2897603"/>
              <a:ext cx="1897405" cy="1211263"/>
            </a:xfrm>
            <a:custGeom>
              <a:avLst/>
              <a:gdLst>
                <a:gd name="T0" fmla="*/ 1728192 w 1552575"/>
                <a:gd name="T1" fmla="*/ 605631 h 1211262"/>
                <a:gd name="T2" fmla="*/ 864097 w 1552575"/>
                <a:gd name="T3" fmla="*/ 1211262 h 1211262"/>
                <a:gd name="T4" fmla="*/ 0 w 1552575"/>
                <a:gd name="T5" fmla="*/ 605631 h 1211262"/>
                <a:gd name="T6" fmla="*/ 864097 w 1552575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552575"/>
                <a:gd name="T13" fmla="*/ 100941 h 1211262"/>
                <a:gd name="T14" fmla="*/ 1451634 w 1552575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575" h="1211262">
                  <a:moveTo>
                    <a:pt x="0" y="0"/>
                  </a:moveTo>
                  <a:lnTo>
                    <a:pt x="1350694" y="0"/>
                  </a:lnTo>
                  <a:lnTo>
                    <a:pt x="1552575" y="201881"/>
                  </a:lnTo>
                  <a:lnTo>
                    <a:pt x="1552575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Piani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azione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per l’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dei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sistemi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urbani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ai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cambiamenti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climatici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ogner un rectangle avec un coin diagonal 13"/>
            <p:cNvSpPr>
              <a:spLocks noChangeArrowheads="1"/>
            </p:cNvSpPr>
            <p:nvPr/>
          </p:nvSpPr>
          <p:spPr bwMode="auto">
            <a:xfrm>
              <a:off x="2167696" y="2897603"/>
              <a:ext cx="1439863" cy="1211263"/>
            </a:xfrm>
            <a:custGeom>
              <a:avLst/>
              <a:gdLst>
                <a:gd name="T0" fmla="*/ 1440160 w 1797050"/>
                <a:gd name="T1" fmla="*/ 605631 h 1211262"/>
                <a:gd name="T2" fmla="*/ 720080 w 1797050"/>
                <a:gd name="T3" fmla="*/ 1211262 h 1211262"/>
                <a:gd name="T4" fmla="*/ 0 w 1797050"/>
                <a:gd name="T5" fmla="*/ 605631 h 1211262"/>
                <a:gd name="T6" fmla="*/ 72008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Governance e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analisi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preliminari</a:t>
              </a:r>
              <a:endParaRPr lang="fr-FR" sz="1500" b="1" dirty="0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15" name="Rogner un rectangle avec un coin diagonal 13"/>
            <p:cNvSpPr>
              <a:spLocks noChangeArrowheads="1"/>
            </p:cNvSpPr>
            <p:nvPr/>
          </p:nvSpPr>
          <p:spPr bwMode="auto">
            <a:xfrm>
              <a:off x="3665744" y="2897603"/>
              <a:ext cx="1584325" cy="1211263"/>
            </a:xfrm>
            <a:custGeom>
              <a:avLst/>
              <a:gdLst>
                <a:gd name="T0" fmla="*/ 1584176 w 1797050"/>
                <a:gd name="T1" fmla="*/ 605631 h 1211262"/>
                <a:gd name="T2" fmla="*/ 792088 w 1797050"/>
                <a:gd name="T3" fmla="*/ 1211262 h 1211262"/>
                <a:gd name="T4" fmla="*/ 0 w 1797050"/>
                <a:gd name="T5" fmla="*/ 605631 h 1211262"/>
                <a:gd name="T6" fmla="*/ 792088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Capacity</a:t>
              </a:r>
              <a:r>
                <a:rPr lang="fr-FR" sz="1500" b="1" dirty="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 building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333101" y="4653310"/>
            <a:ext cx="8470504" cy="1223962"/>
            <a:chOff x="333101" y="4546188"/>
            <a:chExt cx="8470504" cy="1223962"/>
          </a:xfrm>
          <a:solidFill>
            <a:srgbClr val="D0E8F5"/>
          </a:solidFill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33101" y="4546188"/>
              <a:ext cx="1795221" cy="1223962"/>
            </a:xfrm>
            <a:prstGeom prst="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fr-FR" altLang="x-none" sz="1800" b="1" dirty="0">
                  <a:solidFill>
                    <a:srgbClr val="1C4A88"/>
                  </a:solidFill>
                  <a:latin typeface="Calibri" charset="0"/>
                </a:rPr>
                <a:t>2° </a:t>
              </a:r>
              <a:r>
                <a:rPr lang="fr-FR" altLang="x-none" sz="1800" b="1" dirty="0" err="1">
                  <a:solidFill>
                    <a:srgbClr val="1C4A88"/>
                  </a:solidFill>
                  <a:latin typeface="Calibri" charset="0"/>
                </a:rPr>
                <a:t>Fase</a:t>
              </a:r>
              <a:endParaRPr lang="fr-FR" altLang="x-none" sz="1800" b="1" dirty="0">
                <a:solidFill>
                  <a:srgbClr val="1C4A88"/>
                </a:solidFill>
                <a:latin typeface="Calibri" charset="0"/>
              </a:endParaRPr>
            </a:p>
          </p:txBody>
        </p:sp>
        <p:sp>
          <p:nvSpPr>
            <p:cNvPr id="18" name="Rogner un rectangle avec un coin diagonal 13"/>
            <p:cNvSpPr>
              <a:spLocks noChangeArrowheads="1"/>
            </p:cNvSpPr>
            <p:nvPr/>
          </p:nvSpPr>
          <p:spPr bwMode="auto">
            <a:xfrm>
              <a:off x="5339542" y="4546188"/>
              <a:ext cx="1710613" cy="1211263"/>
            </a:xfrm>
            <a:custGeom>
              <a:avLst/>
              <a:gdLst>
                <a:gd name="T0" fmla="*/ 1541239 w 1797050"/>
                <a:gd name="T1" fmla="*/ 605631 h 1211262"/>
                <a:gd name="T2" fmla="*/ 770620 w 1797050"/>
                <a:gd name="T3" fmla="*/ 1211262 h 1211262"/>
                <a:gd name="T4" fmla="*/ 0 w 1797050"/>
                <a:gd name="T5" fmla="*/ 605631 h 1211262"/>
                <a:gd name="T6" fmla="*/ 77062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Sistemi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monitoraggio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e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informativi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per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ogner un rectangle avec un coin diagonal 13"/>
            <p:cNvSpPr>
              <a:spLocks noChangeArrowheads="1"/>
            </p:cNvSpPr>
            <p:nvPr/>
          </p:nvSpPr>
          <p:spPr bwMode="auto">
            <a:xfrm>
              <a:off x="7116417" y="4546188"/>
              <a:ext cx="1687188" cy="1211263"/>
            </a:xfrm>
            <a:custGeom>
              <a:avLst/>
              <a:gdLst>
                <a:gd name="T0" fmla="*/ 1728192 w 1552575"/>
                <a:gd name="T1" fmla="*/ 605631 h 1211262"/>
                <a:gd name="T2" fmla="*/ 864097 w 1552575"/>
                <a:gd name="T3" fmla="*/ 1211262 h 1211262"/>
                <a:gd name="T4" fmla="*/ 0 w 1552575"/>
                <a:gd name="T5" fmla="*/ 605631 h 1211262"/>
                <a:gd name="T6" fmla="*/ 864097 w 1552575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552575"/>
                <a:gd name="T13" fmla="*/ 100941 h 1211262"/>
                <a:gd name="T14" fmla="*/ 1451634 w 1552575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52575" h="1211262">
                  <a:moveTo>
                    <a:pt x="0" y="0"/>
                  </a:moveTo>
                  <a:lnTo>
                    <a:pt x="1350694" y="0"/>
                  </a:lnTo>
                  <a:lnTo>
                    <a:pt x="1552575" y="201881"/>
                  </a:lnTo>
                  <a:lnTo>
                    <a:pt x="1552575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Modello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validazione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degli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interevnti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di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adattamento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ogner un rectangle avec un coin diagonal 13"/>
            <p:cNvSpPr>
              <a:spLocks noChangeArrowheads="1"/>
            </p:cNvSpPr>
            <p:nvPr/>
          </p:nvSpPr>
          <p:spPr bwMode="auto">
            <a:xfrm>
              <a:off x="2178967" y="4546188"/>
              <a:ext cx="1717171" cy="1211263"/>
            </a:xfrm>
            <a:custGeom>
              <a:avLst/>
              <a:gdLst>
                <a:gd name="T0" fmla="*/ 1440160 w 1797050"/>
                <a:gd name="T1" fmla="*/ 605631 h 1211262"/>
                <a:gd name="T2" fmla="*/ 720080 w 1797050"/>
                <a:gd name="T3" fmla="*/ 1211262 h 1211262"/>
                <a:gd name="T4" fmla="*/ 0 w 1797050"/>
                <a:gd name="T5" fmla="*/ 605631 h 1211262"/>
                <a:gd name="T6" fmla="*/ 720080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Modelli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di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gestione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di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ecosistemi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verdi per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adattamento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</a:endParaRPr>
            </a:p>
          </p:txBody>
        </p:sp>
        <p:sp>
          <p:nvSpPr>
            <p:cNvPr id="21" name="Rogner un rectangle avec un coin diagonal 13"/>
            <p:cNvSpPr>
              <a:spLocks noChangeArrowheads="1"/>
            </p:cNvSpPr>
            <p:nvPr/>
          </p:nvSpPr>
          <p:spPr bwMode="auto">
            <a:xfrm>
              <a:off x="3962400" y="4546188"/>
              <a:ext cx="1310880" cy="1211263"/>
            </a:xfrm>
            <a:custGeom>
              <a:avLst/>
              <a:gdLst>
                <a:gd name="T0" fmla="*/ 1584176 w 1797050"/>
                <a:gd name="T1" fmla="*/ 605631 h 1211262"/>
                <a:gd name="T2" fmla="*/ 792088 w 1797050"/>
                <a:gd name="T3" fmla="*/ 1211262 h 1211262"/>
                <a:gd name="T4" fmla="*/ 0 w 1797050"/>
                <a:gd name="T5" fmla="*/ 605631 h 1211262"/>
                <a:gd name="T6" fmla="*/ 792088 w 1797050"/>
                <a:gd name="T7" fmla="*/ 0 h 12112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100941 w 1797050"/>
                <a:gd name="T13" fmla="*/ 100941 h 1211262"/>
                <a:gd name="T14" fmla="*/ 1696109 w 1797050"/>
                <a:gd name="T15" fmla="*/ 1110321 h 1211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7050" h="1211262">
                  <a:moveTo>
                    <a:pt x="0" y="0"/>
                  </a:moveTo>
                  <a:lnTo>
                    <a:pt x="1595169" y="0"/>
                  </a:lnTo>
                  <a:lnTo>
                    <a:pt x="1797050" y="201881"/>
                  </a:lnTo>
                  <a:lnTo>
                    <a:pt x="1797050" y="1211262"/>
                  </a:lnTo>
                  <a:lnTo>
                    <a:pt x="201881" y="1211262"/>
                  </a:lnTo>
                  <a:lnTo>
                    <a:pt x="0" y="100938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Sistemi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drenanti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per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adattamento</a:t>
              </a:r>
              <a:r>
                <a:rPr lang="fr-FR" sz="1500" b="1" dirty="0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 </a:t>
              </a:r>
              <a:r>
                <a:rPr lang="fr-FR" sz="1500" b="1" dirty="0" err="1">
                  <a:solidFill>
                    <a:srgbClr val="1C4A88"/>
                  </a:solidFill>
                  <a:latin typeface="Calibri" charset="0"/>
                  <a:ea typeface="ＭＳ Ｐゴシック" charset="0"/>
                </a:rPr>
                <a:t>urbano</a:t>
              </a:r>
              <a:endParaRPr lang="fr-FR" sz="1500" b="1" dirty="0">
                <a:solidFill>
                  <a:srgbClr val="1C4A88"/>
                </a:solidFill>
                <a:latin typeface="Calibri" charset="0"/>
                <a:ea typeface="ＭＳ Ｐゴシック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395536" y="2357190"/>
            <a:ext cx="4040188" cy="63976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C4A88"/>
                </a:solidFill>
                <a:latin typeface="+mj-lt"/>
              </a:rPr>
              <a:t>Decliniamo l’adattamento</a:t>
            </a:r>
          </a:p>
        </p:txBody>
      </p:sp>
      <p:pic>
        <p:nvPicPr>
          <p:cNvPr id="13" name="Segnaposto contenuto 12" descr="8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24582"/>
            <a:ext cx="4160154" cy="2497068"/>
          </a:xfrm>
        </p:spPr>
      </p:pic>
      <p:sp>
        <p:nvSpPr>
          <p:cNvPr id="11" name="Segnaposto testo 10"/>
          <p:cNvSpPr>
            <a:spLocks noGrp="1"/>
          </p:cNvSpPr>
          <p:nvPr>
            <p:ph type="body" sz="quarter" idx="3"/>
          </p:nvPr>
        </p:nvSpPr>
        <p:spPr>
          <a:xfrm>
            <a:off x="4922713" y="2357190"/>
            <a:ext cx="4041775" cy="63976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C4A88"/>
                </a:solidFill>
                <a:latin typeface="+mj-lt"/>
              </a:rPr>
              <a:t>Adattiamoci al declino</a:t>
            </a:r>
          </a:p>
        </p:txBody>
      </p:sp>
      <p:pic>
        <p:nvPicPr>
          <p:cNvPr id="14" name="Segnaposto contenuto 13" descr="8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2713" y="3212976"/>
            <a:ext cx="3778577" cy="2520280"/>
          </a:xfr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827584" y="42210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solidFill>
                  <a:srgbClr val="4DBEE0"/>
                </a:solidFill>
                <a:latin typeface="+mj-lt"/>
              </a:rPr>
              <a:t>Elena Conti</a:t>
            </a:r>
            <a:br>
              <a:rPr lang="it-IT" sz="3200" dirty="0">
                <a:solidFill>
                  <a:srgbClr val="4DBEE0"/>
                </a:solidFill>
                <a:latin typeface="+mj-lt"/>
              </a:rPr>
            </a:br>
            <a:r>
              <a:rPr lang="it-IT" sz="3200" b="1" dirty="0">
                <a:solidFill>
                  <a:srgbClr val="4DBEE0"/>
                </a:solidFill>
              </a:rPr>
              <a:t>Anci Toscana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7585" y="2420888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1C4A88"/>
                </a:solidFill>
                <a:latin typeface="+mj-lt"/>
              </a:rPr>
              <a:t>Presentazione del progetto ADAPT</a:t>
            </a:r>
            <a:br>
              <a:rPr lang="it-IT" sz="2800" b="1" dirty="0">
                <a:solidFill>
                  <a:srgbClr val="1C4A88"/>
                </a:solidFill>
                <a:latin typeface="+mj-lt"/>
              </a:rPr>
            </a:br>
            <a:r>
              <a:rPr lang="it-IT" sz="2800" dirty="0">
                <a:solidFill>
                  <a:srgbClr val="1C4A88"/>
                </a:solidFill>
                <a:latin typeface="+mj-lt"/>
              </a:rPr>
              <a:t>Assistere l’</a:t>
            </a:r>
            <a:r>
              <a:rPr lang="it-IT" sz="2800" dirty="0" err="1">
                <a:solidFill>
                  <a:srgbClr val="1C4A88"/>
                </a:solidFill>
                <a:latin typeface="+mj-lt"/>
              </a:rPr>
              <a:t>aDAttamento</a:t>
            </a:r>
            <a:r>
              <a:rPr lang="it-IT" sz="2800" dirty="0">
                <a:solidFill>
                  <a:srgbClr val="1C4A88"/>
                </a:solidFill>
                <a:latin typeface="+mj-lt"/>
              </a:rPr>
              <a:t> ai cambiamenti climatici dei sistemi urbani dello </a:t>
            </a:r>
            <a:r>
              <a:rPr lang="it-IT" sz="2800" dirty="0" err="1">
                <a:solidFill>
                  <a:srgbClr val="1C4A88"/>
                </a:solidFill>
                <a:latin typeface="+mj-lt"/>
              </a:rPr>
              <a:t>sPazio</a:t>
            </a:r>
            <a:r>
              <a:rPr lang="it-IT" sz="2800" dirty="0">
                <a:solidFill>
                  <a:srgbClr val="1C4A88"/>
                </a:solidFill>
                <a:latin typeface="+mj-lt"/>
              </a:rPr>
              <a:t> Transfrontaliero</a:t>
            </a:r>
          </a:p>
          <a:p>
            <a:endParaRPr lang="it-IT" sz="2800" b="1" dirty="0">
              <a:solidFill>
                <a:srgbClr val="4DBEE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  <p:pic>
        <p:nvPicPr>
          <p:cNvPr id="7" name="Adattamento dell'UE al cambiamento climatic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11660" y="2271905"/>
            <a:ext cx="6120680" cy="382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2438400"/>
            <a:ext cx="7772400" cy="4038600"/>
          </a:xfrm>
          <a:prstGeom prst="rect">
            <a:avLst/>
          </a:prstGeom>
        </p:spPr>
        <p:txBody>
          <a:bodyPr/>
          <a:lstStyle/>
          <a:p>
            <a:r>
              <a:rPr lang="it-IT" sz="1800" dirty="0">
                <a:latin typeface="+mj-lt"/>
              </a:rPr>
              <a:t>Il progetto ADAPT è finalizzato a rafforzare </a:t>
            </a:r>
            <a:r>
              <a:rPr lang="it-IT" sz="1800" b="1" dirty="0">
                <a:latin typeface="+mj-lt"/>
              </a:rPr>
              <a:t>la resilienza dei sistemi urbani </a:t>
            </a:r>
            <a:r>
              <a:rPr lang="it-IT" sz="1800" dirty="0">
                <a:latin typeface="+mj-lt"/>
              </a:rPr>
              <a:t>dello spazio transfrontaliero agli effetti dei cambiamenti climatici attraverso la predisposizione e lo sviluppo di azioni volte a sostenere tutte le componenti essenziali delle sostenibilità: </a:t>
            </a:r>
          </a:p>
          <a:p>
            <a:pPr marL="342900" indent="-342900">
              <a:buAutoNum type="arabicParenR"/>
            </a:pPr>
            <a:r>
              <a:rPr lang="it-IT" sz="1800" i="1" dirty="0">
                <a:latin typeface="+mj-lt"/>
              </a:rPr>
              <a:t>ambientale</a:t>
            </a:r>
            <a:r>
              <a:rPr lang="it-IT" sz="1800" dirty="0">
                <a:latin typeface="+mj-lt"/>
              </a:rPr>
              <a:t> - intesa come capacità di preservare la riproducibilità degli “ecosistemi” urbani valorizzandone le qualità;</a:t>
            </a:r>
          </a:p>
          <a:p>
            <a:pPr marL="342900" indent="-342900">
              <a:buAutoNum type="arabicParenR"/>
            </a:pPr>
            <a:r>
              <a:rPr lang="it-IT" sz="1800" i="1" dirty="0">
                <a:latin typeface="+mj-lt"/>
              </a:rPr>
              <a:t>sociale</a:t>
            </a:r>
            <a:r>
              <a:rPr lang="it-IT" sz="1800" dirty="0">
                <a:latin typeface="+mj-lt"/>
              </a:rPr>
              <a:t> - intesa come capacità di tutelare e preservare il patrimonio infrastrutturale urbano, rendendolo accessibile e sicuro in tutte le sue dimensioni e funzioni, anche per garantire parità nelle condizioni di sviluppo; </a:t>
            </a:r>
          </a:p>
          <a:p>
            <a:pPr marL="342900" indent="-342900">
              <a:buAutoNum type="arabicParenR"/>
            </a:pPr>
            <a:r>
              <a:rPr lang="it-IT" sz="1800" i="1" dirty="0">
                <a:latin typeface="+mj-lt"/>
              </a:rPr>
              <a:t>economica</a:t>
            </a:r>
            <a:r>
              <a:rPr lang="it-IT" sz="1800" dirty="0">
                <a:latin typeface="+mj-lt"/>
              </a:rPr>
              <a:t> - intesa come capacità di produrre lavoro e reddito per il benessere della popolazione in qualunque situazione senza precludere, anche temporaneamente, la competitività dei sistemi urbani.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ＭＳ Ｐゴシック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Il progetto ADAPT, nasce dall’esigenza di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migliorare la capacità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delle istituzioni pubbliche di prevenire e gestire, in forma congiunta, alcuni rischi specifici dell’area derivanti dal cambiamento climatico: rischio idrologico, in particolare in relazione alle alluvioni, erosione costiera e incendi.</a:t>
            </a:r>
          </a:p>
          <a:p>
            <a:pPr algn="just" eaLnBrk="1" hangingPunct="1">
              <a:defRPr/>
            </a:pPr>
            <a:endParaRPr lang="it-IT" sz="11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b="1" dirty="0">
                <a:solidFill>
                  <a:srgbClr val="000000"/>
                </a:solidFill>
                <a:latin typeface="+mj-lt"/>
              </a:rPr>
              <a:t>OBIETTIVO GENERALE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del progetto è rafforzare la capacità dei sistemi urbani dello spazio transfrontaliero di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prevenire e gestire i rischi derivanti dai cambiamenti climatici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, con riferimento alle alluvione urbane da acque meteoriche, realizzando azioni per migliorare conoscenze e competenze di attori istituzionali e della società civile, definendo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strategie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e di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piani di adattamento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ai cambiamenti climatici, e concretizzando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azioni pilota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per la riduzione dei rischi e dei danni causati dalle alluvioni urbane.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1) Migliorare le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conoscenze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e la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partecipazione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: accrescere il livello di partecipazione,  sensibilizzazione e conoscenza delle istituzioni, e della società civile, in riferimento alle politiche, ai programmi e agli interventi realizzabili finalizzati al rafforzamento della resilienza dei sistemi urbani </a:t>
            </a:r>
            <a:r>
              <a:rPr lang="it-IT" dirty="0">
                <a:solidFill>
                  <a:srgbClr val="000000"/>
                </a:solidFill>
              </a:rPr>
              <a:t>alle alluvioni da acque meteoriche.</a:t>
            </a:r>
            <a:endParaRPr lang="it-IT" sz="18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endParaRPr lang="it-IT" sz="105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Risultato atteso: realizzazione di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studi e analisi sulle dinamiche dei cambiamento climatico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nei sistemi urbani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coinvolti e predisposizione di processi e strumenti finalizzati alla maggiore partecipazione, informazione e consapevolezza di autorità locali, attori socio-economici e cittadini su rischi ed effetti dei cambiamenti climatici in ambito urbano.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2) Qualificare il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processo di programmazione e pianificazione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: promuovere l’attuazione di azioni finalizzate ad integrare e qualificare i processi di programmazione e pianificazione dei sistemi urbani dello spazio transfrontaliero con strumenti innovativi finalizzati all’adattamento e alla gestione </a:t>
            </a:r>
            <a:r>
              <a:rPr lang="it-IT" dirty="0">
                <a:solidFill>
                  <a:srgbClr val="000000"/>
                </a:solidFill>
              </a:rPr>
              <a:t>delle alluvioni da acque meteoriche.</a:t>
            </a:r>
            <a:endParaRPr lang="it-IT" sz="18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endParaRPr lang="it-IT" sz="105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Risultato atteso: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definizione di linee guida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con predisposizione di strategie e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piani d’azione locali e congiunto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sull’adattamento ai cambiamenti climatici dei sistemi urbani coinvolti promuovendo l’adesione a </a:t>
            </a:r>
            <a:r>
              <a:rPr lang="it-IT" sz="1800" dirty="0" err="1">
                <a:solidFill>
                  <a:srgbClr val="000000"/>
                </a:solidFill>
                <a:latin typeface="+mj-lt"/>
              </a:rPr>
              <a:t>Covenant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+mj-lt"/>
              </a:rPr>
              <a:t>of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+mj-lt"/>
              </a:rPr>
              <a:t>Mayors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+mj-lt"/>
              </a:rPr>
              <a:t>for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+mj-lt"/>
              </a:rPr>
              <a:t>Climate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and Energy e lo sviluppo di sistemi di valutazione di piani e strategie urbane per l’adattamento.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La strategia, gli obiettivi e le finalità di progetto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Obiettivi specifici :</a:t>
            </a:r>
          </a:p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3) Attuare le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misure di adattamento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: realizzare azioni pilota finalizzate a dimostrare l’efficacia degli interventi di “adattamento, gestione e prevenzione” per rafforzare la capacità di resilienza dei sistemi urbani coinvolti nel progetto alle alluvioni da acque meteoriche.</a:t>
            </a:r>
          </a:p>
          <a:p>
            <a:pPr algn="just" eaLnBrk="1" hangingPunct="1">
              <a:defRPr/>
            </a:pPr>
            <a:endParaRPr lang="it-IT" sz="1800" dirty="0">
              <a:solidFill>
                <a:srgbClr val="000000"/>
              </a:solidFill>
              <a:latin typeface="+mj-lt"/>
            </a:endParaRPr>
          </a:p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Risultato atteso: realizzazione di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azioni pilota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 per verificare l’efficacia degli interventi prioritari nelle strategie e piani d’azione, con riferimento a </a:t>
            </a:r>
            <a:r>
              <a:rPr lang="it-IT" sz="1800" b="1" dirty="0">
                <a:solidFill>
                  <a:srgbClr val="000000"/>
                </a:solidFill>
                <a:latin typeface="+mj-lt"/>
              </a:rPr>
              <a:t>interventi per il miglioramento della capacità di drenaggio e di contenimento del deflusso delle acque meteoriche in ambito urbano </a:t>
            </a:r>
            <a:r>
              <a:rPr lang="it-IT" sz="1800" dirty="0">
                <a:solidFill>
                  <a:srgbClr val="000000"/>
                </a:solidFill>
                <a:latin typeface="+mj-lt"/>
              </a:rPr>
              <a:t>e al rafforzamento dell’efficacia dei sistemi congiunti di monitoraggio e informazione sulle alluvioni urbane.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628800"/>
            <a:ext cx="7772400" cy="6298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Il Progetto ADAPT:  Assistere l’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aDAttamento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ai cambiamenti climatici dei</a:t>
            </a:r>
            <a:b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sistemi urbani dello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sPazio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1C4A88"/>
                </a:solidFill>
                <a:effectLst/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 Transfrontaliero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1C4A88"/>
              </a:solidFill>
              <a:effectLst/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9200" y="2319263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it-IT" u="sng" dirty="0">
                <a:solidFill>
                  <a:srgbClr val="000000"/>
                </a:solidFill>
                <a:latin typeface="+mj-lt"/>
              </a:rPr>
              <a:t>Il partenariato di progetto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85800" y="2774776"/>
            <a:ext cx="7772400" cy="360655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+mj-lt"/>
              </a:rPr>
              <a:t>14 partner: 1 Associazione Regionale dei Comuni, 9 Comuni, 1 comunità di agglomerazione, 1 dipartimento, 1 Associazione regionale di imprese di SPL, 1 Ente di Ricerca.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31876" y="3861048"/>
          <a:ext cx="5832648" cy="213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/>
                        <a:t>Anci Toscana</a:t>
                      </a:r>
                      <a:endParaRPr lang="it-IT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kern="1200" dirty="0"/>
                        <a:t>CISPEL</a:t>
                      </a:r>
                      <a:endParaRPr lang="it-IT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r>
                        <a:rPr lang="it-IT" sz="1400" dirty="0"/>
                        <a:t>Comune di Livorno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Savona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Rosignano Marittimo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Vado Ligure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Alghero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Ajaccio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Sassari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Comunità</a:t>
                      </a:r>
                      <a:r>
                        <a:rPr lang="it-IT" sz="1400" baseline="0" dirty="0"/>
                        <a:t> d’agglomerazione di Bastia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Comune di Oristano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Dipartimento del VAR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Comune di La Spezia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Fondazione CIMA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273896"/>
            <a:ext cx="432048" cy="511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Bildschirmpräsentation (4:3)</PresentationFormat>
  <Paragraphs>72</Paragraphs>
  <Slides>12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Montserrat</vt:lpstr>
      <vt:lpstr>Open Sans</vt:lpstr>
      <vt:lpstr>Open Sans Extrabold</vt:lpstr>
      <vt:lpstr>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Julian Fieml</cp:lastModifiedBy>
  <cp:revision>28</cp:revision>
  <dcterms:created xsi:type="dcterms:W3CDTF">2017-01-26T12:46:53Z</dcterms:created>
  <dcterms:modified xsi:type="dcterms:W3CDTF">2022-09-01T06:49:35Z</dcterms:modified>
</cp:coreProperties>
</file>