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4" r:id="rId6"/>
    <p:sldId id="263" r:id="rId7"/>
    <p:sldId id="262" r:id="rId8"/>
    <p:sldId id="265" r:id="rId9"/>
    <p:sldId id="266" r:id="rId10"/>
    <p:sldId id="267" r:id="rId11"/>
    <p:sldId id="268" r:id="rId12"/>
    <p:sldId id="270" r:id="rId13"/>
    <p:sldId id="269"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08" autoAdjust="0"/>
  </p:normalViewPr>
  <p:slideViewPr>
    <p:cSldViewPr>
      <p:cViewPr varScale="1">
        <p:scale>
          <a:sx n="94" d="100"/>
          <a:sy n="94" d="100"/>
        </p:scale>
        <p:origin x="175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_rels/data8.xml.rels><?xml version="1.0" encoding="UTF-8" standalone="yes"?>
<Relationships xmlns="http://schemas.openxmlformats.org/package/2006/relationships"><Relationship Id="rId1" Type="http://schemas.openxmlformats.org/officeDocument/2006/relationships/image" Target="../media/image43.jpg"/></Relationships>
</file>

<file path=ppt/diagrams/_rels/drawing8.xml.rels><?xml version="1.0" encoding="UTF-8" standalone="yes"?>
<Relationships xmlns="http://schemas.openxmlformats.org/package/2006/relationships"><Relationship Id="rId1" Type="http://schemas.openxmlformats.org/officeDocument/2006/relationships/image" Target="../media/image43.jp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8C3E23-D4CE-43BC-A53A-94AB027633AE}" type="doc">
      <dgm:prSet loTypeId="urn:microsoft.com/office/officeart/2005/8/layout/hChevron3" loCatId="process" qsTypeId="urn:microsoft.com/office/officeart/2005/8/quickstyle/simple1" qsCatId="simple" csTypeId="urn:microsoft.com/office/officeart/2005/8/colors/colorful1#1" csCatId="colorful" phldr="1"/>
      <dgm:spPr/>
    </dgm:pt>
    <dgm:pt modelId="{342A537C-B39B-4F11-B664-E125B104E117}">
      <dgm:prSet phldrT="[Testo]" custT="1"/>
      <dgm:spPr/>
      <dgm:t>
        <a:bodyPr/>
        <a:lstStyle/>
        <a:p>
          <a:r>
            <a:rPr lang="it-IT" sz="1800" b="1" dirty="0"/>
            <a:t>Analisi del rischio e della vulnerabilità</a:t>
          </a:r>
        </a:p>
      </dgm:t>
    </dgm:pt>
    <dgm:pt modelId="{804C3DA0-F289-4A11-819B-CDEAC9AFD831}" type="parTrans" cxnId="{CC8C03AD-28B7-447F-9732-54950647D1A7}">
      <dgm:prSet/>
      <dgm:spPr/>
      <dgm:t>
        <a:bodyPr/>
        <a:lstStyle/>
        <a:p>
          <a:endParaRPr lang="it-IT" sz="1800"/>
        </a:p>
      </dgm:t>
    </dgm:pt>
    <dgm:pt modelId="{273DFDCB-9FDC-4376-8FC4-4BFC2C051DBB}" type="sibTrans" cxnId="{CC8C03AD-28B7-447F-9732-54950647D1A7}">
      <dgm:prSet/>
      <dgm:spPr/>
      <dgm:t>
        <a:bodyPr/>
        <a:lstStyle/>
        <a:p>
          <a:endParaRPr lang="it-IT" sz="1800"/>
        </a:p>
      </dgm:t>
    </dgm:pt>
    <dgm:pt modelId="{F0295308-5893-407C-AB36-EAA2C0896C81}">
      <dgm:prSet phldrT="[Testo]" custT="1"/>
      <dgm:spPr/>
      <dgm:t>
        <a:bodyPr/>
        <a:lstStyle/>
        <a:p>
          <a:r>
            <a:rPr lang="it-IT" sz="1800" b="1" dirty="0"/>
            <a:t>Individuazione di opzioni di adattamento</a:t>
          </a:r>
        </a:p>
      </dgm:t>
    </dgm:pt>
    <dgm:pt modelId="{31171520-46C6-4B17-B253-427C69985C0B}" type="parTrans" cxnId="{9E233B04-CF61-424E-BEF7-431BF8D73606}">
      <dgm:prSet/>
      <dgm:spPr/>
      <dgm:t>
        <a:bodyPr/>
        <a:lstStyle/>
        <a:p>
          <a:endParaRPr lang="it-IT" sz="1800"/>
        </a:p>
      </dgm:t>
    </dgm:pt>
    <dgm:pt modelId="{C275F8DB-7A17-4100-A510-8FEA56937D44}" type="sibTrans" cxnId="{9E233B04-CF61-424E-BEF7-431BF8D73606}">
      <dgm:prSet/>
      <dgm:spPr/>
      <dgm:t>
        <a:bodyPr/>
        <a:lstStyle/>
        <a:p>
          <a:endParaRPr lang="it-IT" sz="1800"/>
        </a:p>
      </dgm:t>
    </dgm:pt>
    <dgm:pt modelId="{0182CB29-6427-4991-A6A2-BE8C338E5F66}">
      <dgm:prSet phldrT="[Testo]" custT="1"/>
      <dgm:spPr/>
      <dgm:t>
        <a:bodyPr/>
        <a:lstStyle/>
        <a:p>
          <a:r>
            <a:rPr lang="it-IT" sz="1800" b="1" dirty="0"/>
            <a:t>Valutazione delle opzioni di adattamento</a:t>
          </a:r>
        </a:p>
      </dgm:t>
    </dgm:pt>
    <dgm:pt modelId="{B957BD99-F0AD-46F9-B5FD-5770B9E8F550}" type="parTrans" cxnId="{E4B5086D-B730-493B-94C7-4E4F90340A5E}">
      <dgm:prSet/>
      <dgm:spPr/>
      <dgm:t>
        <a:bodyPr/>
        <a:lstStyle/>
        <a:p>
          <a:endParaRPr lang="it-IT" sz="1800"/>
        </a:p>
      </dgm:t>
    </dgm:pt>
    <dgm:pt modelId="{12162BDB-5667-4242-9DF2-F3EBAD78C206}" type="sibTrans" cxnId="{E4B5086D-B730-493B-94C7-4E4F90340A5E}">
      <dgm:prSet/>
      <dgm:spPr/>
      <dgm:t>
        <a:bodyPr/>
        <a:lstStyle/>
        <a:p>
          <a:endParaRPr lang="it-IT" sz="1800"/>
        </a:p>
      </dgm:t>
    </dgm:pt>
    <dgm:pt modelId="{FC2299C9-0411-4772-A14B-7A291FE236B0}" type="pres">
      <dgm:prSet presAssocID="{968C3E23-D4CE-43BC-A53A-94AB027633AE}" presName="Name0" presStyleCnt="0">
        <dgm:presLayoutVars>
          <dgm:dir/>
          <dgm:resizeHandles val="exact"/>
        </dgm:presLayoutVars>
      </dgm:prSet>
      <dgm:spPr/>
    </dgm:pt>
    <dgm:pt modelId="{2E08D85C-3451-43AA-A3A9-BA7CDEB52324}" type="pres">
      <dgm:prSet presAssocID="{342A537C-B39B-4F11-B664-E125B104E117}" presName="parTxOnly" presStyleLbl="node1" presStyleIdx="0" presStyleCnt="3">
        <dgm:presLayoutVars>
          <dgm:bulletEnabled val="1"/>
        </dgm:presLayoutVars>
      </dgm:prSet>
      <dgm:spPr/>
    </dgm:pt>
    <dgm:pt modelId="{ED8F6595-9514-4531-8D2C-1089A37AD23C}" type="pres">
      <dgm:prSet presAssocID="{273DFDCB-9FDC-4376-8FC4-4BFC2C051DBB}" presName="parSpace" presStyleCnt="0"/>
      <dgm:spPr/>
    </dgm:pt>
    <dgm:pt modelId="{05F72C5B-9DAF-4112-8F2E-82B1004C9B76}" type="pres">
      <dgm:prSet presAssocID="{F0295308-5893-407C-AB36-EAA2C0896C81}" presName="parTxOnly" presStyleLbl="node1" presStyleIdx="1" presStyleCnt="3">
        <dgm:presLayoutVars>
          <dgm:bulletEnabled val="1"/>
        </dgm:presLayoutVars>
      </dgm:prSet>
      <dgm:spPr/>
    </dgm:pt>
    <dgm:pt modelId="{07426A51-2E28-401D-9A7A-30E4BFBB2391}" type="pres">
      <dgm:prSet presAssocID="{C275F8DB-7A17-4100-A510-8FEA56937D44}" presName="parSpace" presStyleCnt="0"/>
      <dgm:spPr/>
    </dgm:pt>
    <dgm:pt modelId="{38E52654-07AD-4C0E-B989-50EEE174B424}" type="pres">
      <dgm:prSet presAssocID="{0182CB29-6427-4991-A6A2-BE8C338E5F66}" presName="parTxOnly" presStyleLbl="node1" presStyleIdx="2" presStyleCnt="3" custScaleX="116003">
        <dgm:presLayoutVars>
          <dgm:bulletEnabled val="1"/>
        </dgm:presLayoutVars>
      </dgm:prSet>
      <dgm:spPr/>
    </dgm:pt>
  </dgm:ptLst>
  <dgm:cxnLst>
    <dgm:cxn modelId="{9E233B04-CF61-424E-BEF7-431BF8D73606}" srcId="{968C3E23-D4CE-43BC-A53A-94AB027633AE}" destId="{F0295308-5893-407C-AB36-EAA2C0896C81}" srcOrd="1" destOrd="0" parTransId="{31171520-46C6-4B17-B253-427C69985C0B}" sibTransId="{C275F8DB-7A17-4100-A510-8FEA56937D44}"/>
    <dgm:cxn modelId="{BE2C1931-D0D6-A340-AFAA-E3EFF6455A7E}" type="presOf" srcId="{342A537C-B39B-4F11-B664-E125B104E117}" destId="{2E08D85C-3451-43AA-A3A9-BA7CDEB52324}" srcOrd="0" destOrd="0" presId="urn:microsoft.com/office/officeart/2005/8/layout/hChevron3"/>
    <dgm:cxn modelId="{AF15CA3C-C7E6-C54F-A763-9FA4F644537A}" type="presOf" srcId="{0182CB29-6427-4991-A6A2-BE8C338E5F66}" destId="{38E52654-07AD-4C0E-B989-50EEE174B424}" srcOrd="0" destOrd="0" presId="urn:microsoft.com/office/officeart/2005/8/layout/hChevron3"/>
    <dgm:cxn modelId="{E4B5086D-B730-493B-94C7-4E4F90340A5E}" srcId="{968C3E23-D4CE-43BC-A53A-94AB027633AE}" destId="{0182CB29-6427-4991-A6A2-BE8C338E5F66}" srcOrd="2" destOrd="0" parTransId="{B957BD99-F0AD-46F9-B5FD-5770B9E8F550}" sibTransId="{12162BDB-5667-4242-9DF2-F3EBAD78C206}"/>
    <dgm:cxn modelId="{774B3B71-4A9E-0A4B-8D40-DE9B09BC07DA}" type="presOf" srcId="{F0295308-5893-407C-AB36-EAA2C0896C81}" destId="{05F72C5B-9DAF-4112-8F2E-82B1004C9B76}" srcOrd="0" destOrd="0" presId="urn:microsoft.com/office/officeart/2005/8/layout/hChevron3"/>
    <dgm:cxn modelId="{B24C58A4-B345-9D4D-919D-40D8270A4B9E}" type="presOf" srcId="{968C3E23-D4CE-43BC-A53A-94AB027633AE}" destId="{FC2299C9-0411-4772-A14B-7A291FE236B0}" srcOrd="0" destOrd="0" presId="urn:microsoft.com/office/officeart/2005/8/layout/hChevron3"/>
    <dgm:cxn modelId="{CC8C03AD-28B7-447F-9732-54950647D1A7}" srcId="{968C3E23-D4CE-43BC-A53A-94AB027633AE}" destId="{342A537C-B39B-4F11-B664-E125B104E117}" srcOrd="0" destOrd="0" parTransId="{804C3DA0-F289-4A11-819B-CDEAC9AFD831}" sibTransId="{273DFDCB-9FDC-4376-8FC4-4BFC2C051DBB}"/>
    <dgm:cxn modelId="{DB6BB79F-1EF3-E842-B979-161123747B99}" type="presParOf" srcId="{FC2299C9-0411-4772-A14B-7A291FE236B0}" destId="{2E08D85C-3451-43AA-A3A9-BA7CDEB52324}" srcOrd="0" destOrd="0" presId="urn:microsoft.com/office/officeart/2005/8/layout/hChevron3"/>
    <dgm:cxn modelId="{FF9990CD-223E-A04D-B47F-1BE18B0E57FC}" type="presParOf" srcId="{FC2299C9-0411-4772-A14B-7A291FE236B0}" destId="{ED8F6595-9514-4531-8D2C-1089A37AD23C}" srcOrd="1" destOrd="0" presId="urn:microsoft.com/office/officeart/2005/8/layout/hChevron3"/>
    <dgm:cxn modelId="{B561F8DA-579A-9A4A-A7E9-BC3B4554738B}" type="presParOf" srcId="{FC2299C9-0411-4772-A14B-7A291FE236B0}" destId="{05F72C5B-9DAF-4112-8F2E-82B1004C9B76}" srcOrd="2" destOrd="0" presId="urn:microsoft.com/office/officeart/2005/8/layout/hChevron3"/>
    <dgm:cxn modelId="{A75EE0AE-91EB-9C4D-A570-A0AC133A1DA8}" type="presParOf" srcId="{FC2299C9-0411-4772-A14B-7A291FE236B0}" destId="{07426A51-2E28-401D-9A7A-30E4BFBB2391}" srcOrd="3" destOrd="0" presId="urn:microsoft.com/office/officeart/2005/8/layout/hChevron3"/>
    <dgm:cxn modelId="{9EAF0062-65B2-AC46-8401-F229D1A79029}" type="presParOf" srcId="{FC2299C9-0411-4772-A14B-7A291FE236B0}" destId="{38E52654-07AD-4C0E-B989-50EEE174B424}"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68C3E23-D4CE-43BC-A53A-94AB027633AE}" type="doc">
      <dgm:prSet loTypeId="urn:microsoft.com/office/officeart/2005/8/layout/hChevron3" loCatId="process" qsTypeId="urn:microsoft.com/office/officeart/2005/8/quickstyle/simple1" qsCatId="simple" csTypeId="urn:microsoft.com/office/officeart/2005/8/colors/colorful5" csCatId="colorful" phldr="1"/>
      <dgm:spPr/>
    </dgm:pt>
    <dgm:pt modelId="{9143B225-7728-4A57-8553-750F62EC35F1}">
      <dgm:prSet phldrT="[Testo]" custT="1"/>
      <dgm:spPr/>
      <dgm:t>
        <a:bodyPr/>
        <a:lstStyle/>
        <a:p>
          <a:r>
            <a:rPr lang="it-IT" sz="1800" b="1" dirty="0"/>
            <a:t>Monitoraggio e valutazione</a:t>
          </a:r>
        </a:p>
      </dgm:t>
    </dgm:pt>
    <dgm:pt modelId="{90107A3B-7934-42D3-88BD-FC6A0886816C}" type="parTrans" cxnId="{F18A2A70-1CDF-47D1-B4F2-A3DD9DD46A76}">
      <dgm:prSet/>
      <dgm:spPr/>
      <dgm:t>
        <a:bodyPr/>
        <a:lstStyle/>
        <a:p>
          <a:endParaRPr lang="it-IT" sz="1800"/>
        </a:p>
      </dgm:t>
    </dgm:pt>
    <dgm:pt modelId="{8EF9737B-C8CD-4504-9DE9-C692157A1B22}" type="sibTrans" cxnId="{F18A2A70-1CDF-47D1-B4F2-A3DD9DD46A76}">
      <dgm:prSet/>
      <dgm:spPr/>
      <dgm:t>
        <a:bodyPr/>
        <a:lstStyle/>
        <a:p>
          <a:endParaRPr lang="it-IT" sz="1800"/>
        </a:p>
      </dgm:t>
    </dgm:pt>
    <dgm:pt modelId="{F0295308-5893-407C-AB36-EAA2C0896C81}">
      <dgm:prSet phldrT="[Testo]" custT="1"/>
      <dgm:spPr/>
      <dgm:t>
        <a:bodyPr/>
        <a:lstStyle/>
        <a:p>
          <a:r>
            <a:rPr lang="it-IT" sz="1800" b="1" dirty="0"/>
            <a:t>Scelta delle opzioni di adattamento</a:t>
          </a:r>
        </a:p>
      </dgm:t>
    </dgm:pt>
    <dgm:pt modelId="{31171520-46C6-4B17-B253-427C69985C0B}" type="parTrans" cxnId="{9E233B04-CF61-424E-BEF7-431BF8D73606}">
      <dgm:prSet/>
      <dgm:spPr/>
      <dgm:t>
        <a:bodyPr/>
        <a:lstStyle/>
        <a:p>
          <a:endParaRPr lang="it-IT" sz="1800"/>
        </a:p>
      </dgm:t>
    </dgm:pt>
    <dgm:pt modelId="{C275F8DB-7A17-4100-A510-8FEA56937D44}" type="sibTrans" cxnId="{9E233B04-CF61-424E-BEF7-431BF8D73606}">
      <dgm:prSet/>
      <dgm:spPr/>
      <dgm:t>
        <a:bodyPr/>
        <a:lstStyle/>
        <a:p>
          <a:endParaRPr lang="it-IT" sz="1800"/>
        </a:p>
      </dgm:t>
    </dgm:pt>
    <dgm:pt modelId="{D595D724-F261-4835-8FC8-B06A5368EA91}">
      <dgm:prSet custT="1"/>
      <dgm:spPr/>
      <dgm:t>
        <a:bodyPr/>
        <a:lstStyle/>
        <a:p>
          <a:r>
            <a:rPr lang="it-IT" sz="1800" b="1" dirty="0"/>
            <a:t>Attuazione (Piano di adattamento)</a:t>
          </a:r>
        </a:p>
      </dgm:t>
    </dgm:pt>
    <dgm:pt modelId="{BEB39BAC-E001-4749-A1EE-21F4EC90616D}" type="parTrans" cxnId="{7D94E577-9EDE-4324-ACB7-740CBB3D50B5}">
      <dgm:prSet/>
      <dgm:spPr/>
      <dgm:t>
        <a:bodyPr/>
        <a:lstStyle/>
        <a:p>
          <a:endParaRPr lang="it-IT" sz="1800"/>
        </a:p>
      </dgm:t>
    </dgm:pt>
    <dgm:pt modelId="{B16125EA-65A0-4456-AE0B-89F24D6AC9AE}" type="sibTrans" cxnId="{7D94E577-9EDE-4324-ACB7-740CBB3D50B5}">
      <dgm:prSet/>
      <dgm:spPr/>
      <dgm:t>
        <a:bodyPr/>
        <a:lstStyle/>
        <a:p>
          <a:endParaRPr lang="it-IT" sz="1800"/>
        </a:p>
      </dgm:t>
    </dgm:pt>
    <dgm:pt modelId="{FC2299C9-0411-4772-A14B-7A291FE236B0}" type="pres">
      <dgm:prSet presAssocID="{968C3E23-D4CE-43BC-A53A-94AB027633AE}" presName="Name0" presStyleCnt="0">
        <dgm:presLayoutVars>
          <dgm:dir/>
          <dgm:resizeHandles val="exact"/>
        </dgm:presLayoutVars>
      </dgm:prSet>
      <dgm:spPr/>
    </dgm:pt>
    <dgm:pt modelId="{05F72C5B-9DAF-4112-8F2E-82B1004C9B76}" type="pres">
      <dgm:prSet presAssocID="{F0295308-5893-407C-AB36-EAA2C0896C81}" presName="parTxOnly" presStyleLbl="node1" presStyleIdx="0" presStyleCnt="3">
        <dgm:presLayoutVars>
          <dgm:bulletEnabled val="1"/>
        </dgm:presLayoutVars>
      </dgm:prSet>
      <dgm:spPr/>
    </dgm:pt>
    <dgm:pt modelId="{07426A51-2E28-401D-9A7A-30E4BFBB2391}" type="pres">
      <dgm:prSet presAssocID="{C275F8DB-7A17-4100-A510-8FEA56937D44}" presName="parSpace" presStyleCnt="0"/>
      <dgm:spPr/>
    </dgm:pt>
    <dgm:pt modelId="{942C8A91-B242-4D74-97CF-E0B6DF9B06BC}" type="pres">
      <dgm:prSet presAssocID="{D595D724-F261-4835-8FC8-B06A5368EA91}" presName="parTxOnly" presStyleLbl="node1" presStyleIdx="1" presStyleCnt="3">
        <dgm:presLayoutVars>
          <dgm:bulletEnabled val="1"/>
        </dgm:presLayoutVars>
      </dgm:prSet>
      <dgm:spPr/>
    </dgm:pt>
    <dgm:pt modelId="{770ACE03-FCAD-45B1-81B4-A97369A9EB12}" type="pres">
      <dgm:prSet presAssocID="{B16125EA-65A0-4456-AE0B-89F24D6AC9AE}" presName="parSpace" presStyleCnt="0"/>
      <dgm:spPr/>
    </dgm:pt>
    <dgm:pt modelId="{BC9C1AE7-18C7-41E5-8490-79F3A9C53BE0}" type="pres">
      <dgm:prSet presAssocID="{9143B225-7728-4A57-8553-750F62EC35F1}" presName="parTxOnly" presStyleLbl="node1" presStyleIdx="2" presStyleCnt="3">
        <dgm:presLayoutVars>
          <dgm:bulletEnabled val="1"/>
        </dgm:presLayoutVars>
      </dgm:prSet>
      <dgm:spPr/>
    </dgm:pt>
  </dgm:ptLst>
  <dgm:cxnLst>
    <dgm:cxn modelId="{9E233B04-CF61-424E-BEF7-431BF8D73606}" srcId="{968C3E23-D4CE-43BC-A53A-94AB027633AE}" destId="{F0295308-5893-407C-AB36-EAA2C0896C81}" srcOrd="0" destOrd="0" parTransId="{31171520-46C6-4B17-B253-427C69985C0B}" sibTransId="{C275F8DB-7A17-4100-A510-8FEA56937D44}"/>
    <dgm:cxn modelId="{1B8FB462-F24A-3D46-A646-82CD7ACDB803}" type="presOf" srcId="{9143B225-7728-4A57-8553-750F62EC35F1}" destId="{BC9C1AE7-18C7-41E5-8490-79F3A9C53BE0}" srcOrd="0" destOrd="0" presId="urn:microsoft.com/office/officeart/2005/8/layout/hChevron3"/>
    <dgm:cxn modelId="{F18A2A70-1CDF-47D1-B4F2-A3DD9DD46A76}" srcId="{968C3E23-D4CE-43BC-A53A-94AB027633AE}" destId="{9143B225-7728-4A57-8553-750F62EC35F1}" srcOrd="2" destOrd="0" parTransId="{90107A3B-7934-42D3-88BD-FC6A0886816C}" sibTransId="{8EF9737B-C8CD-4504-9DE9-C692157A1B22}"/>
    <dgm:cxn modelId="{7D94E577-9EDE-4324-ACB7-740CBB3D50B5}" srcId="{968C3E23-D4CE-43BC-A53A-94AB027633AE}" destId="{D595D724-F261-4835-8FC8-B06A5368EA91}" srcOrd="1" destOrd="0" parTransId="{BEB39BAC-E001-4749-A1EE-21F4EC90616D}" sibTransId="{B16125EA-65A0-4456-AE0B-89F24D6AC9AE}"/>
    <dgm:cxn modelId="{A8CE5DD2-D057-9B41-BFA5-66B9DB10ACC5}" type="presOf" srcId="{968C3E23-D4CE-43BC-A53A-94AB027633AE}" destId="{FC2299C9-0411-4772-A14B-7A291FE236B0}" srcOrd="0" destOrd="0" presId="urn:microsoft.com/office/officeart/2005/8/layout/hChevron3"/>
    <dgm:cxn modelId="{14CF08EC-98F7-D446-B191-A7F457873575}" type="presOf" srcId="{F0295308-5893-407C-AB36-EAA2C0896C81}" destId="{05F72C5B-9DAF-4112-8F2E-82B1004C9B76}" srcOrd="0" destOrd="0" presId="urn:microsoft.com/office/officeart/2005/8/layout/hChevron3"/>
    <dgm:cxn modelId="{762105FB-7D86-B642-84D8-34C5EF1D71AE}" type="presOf" srcId="{D595D724-F261-4835-8FC8-B06A5368EA91}" destId="{942C8A91-B242-4D74-97CF-E0B6DF9B06BC}" srcOrd="0" destOrd="0" presId="urn:microsoft.com/office/officeart/2005/8/layout/hChevron3"/>
    <dgm:cxn modelId="{0ED48644-EB46-4C41-8781-FECA8AE387C8}" type="presParOf" srcId="{FC2299C9-0411-4772-A14B-7A291FE236B0}" destId="{05F72C5B-9DAF-4112-8F2E-82B1004C9B76}" srcOrd="0" destOrd="0" presId="urn:microsoft.com/office/officeart/2005/8/layout/hChevron3"/>
    <dgm:cxn modelId="{4E759AB3-0FDA-0E44-A8DA-0460B361CB60}" type="presParOf" srcId="{FC2299C9-0411-4772-A14B-7A291FE236B0}" destId="{07426A51-2E28-401D-9A7A-30E4BFBB2391}" srcOrd="1" destOrd="0" presId="urn:microsoft.com/office/officeart/2005/8/layout/hChevron3"/>
    <dgm:cxn modelId="{D620FBF3-66A7-A548-A0F2-591820F8A200}" type="presParOf" srcId="{FC2299C9-0411-4772-A14B-7A291FE236B0}" destId="{942C8A91-B242-4D74-97CF-E0B6DF9B06BC}" srcOrd="2" destOrd="0" presId="urn:microsoft.com/office/officeart/2005/8/layout/hChevron3"/>
    <dgm:cxn modelId="{6F413742-FBB8-5D44-8180-C6FFC721DBA2}" type="presParOf" srcId="{FC2299C9-0411-4772-A14B-7A291FE236B0}" destId="{770ACE03-FCAD-45B1-81B4-A97369A9EB12}" srcOrd="3" destOrd="0" presId="urn:microsoft.com/office/officeart/2005/8/layout/hChevron3"/>
    <dgm:cxn modelId="{67525AA0-DC69-EE4F-A78A-1A96A4DC1F6E}" type="presParOf" srcId="{FC2299C9-0411-4772-A14B-7A291FE236B0}" destId="{BC9C1AE7-18C7-41E5-8490-79F3A9C53BE0}" srcOrd="4"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8C3E23-D4CE-43BC-A53A-94AB027633AE}" type="doc">
      <dgm:prSet loTypeId="urn:microsoft.com/office/officeart/2005/8/layout/hChevron3" loCatId="process" qsTypeId="urn:microsoft.com/office/officeart/2005/8/quickstyle/simple1" qsCatId="simple" csTypeId="urn:microsoft.com/office/officeart/2005/8/colors/colorful5" csCatId="colorful" phldr="1"/>
      <dgm:spPr/>
      <dgm:t>
        <a:bodyPr/>
        <a:lstStyle/>
        <a:p>
          <a:endParaRPr lang="en-US"/>
        </a:p>
      </dgm:t>
    </dgm:pt>
    <dgm:pt modelId="{F0295308-5893-407C-AB36-EAA2C0896C81}">
      <dgm:prSet phldrT="[Testo]" custT="1"/>
      <dgm:spPr/>
      <dgm:t>
        <a:bodyPr/>
        <a:lstStyle/>
        <a:p>
          <a:r>
            <a:rPr lang="it-IT" sz="1800" b="1" dirty="0"/>
            <a:t>Scelta delle opzioni di adattamento</a:t>
          </a:r>
        </a:p>
      </dgm:t>
    </dgm:pt>
    <dgm:pt modelId="{31171520-46C6-4B17-B253-427C69985C0B}" type="parTrans" cxnId="{9E233B04-CF61-424E-BEF7-431BF8D73606}">
      <dgm:prSet/>
      <dgm:spPr/>
      <dgm:t>
        <a:bodyPr/>
        <a:lstStyle/>
        <a:p>
          <a:endParaRPr lang="it-IT" sz="1800"/>
        </a:p>
      </dgm:t>
    </dgm:pt>
    <dgm:pt modelId="{C275F8DB-7A17-4100-A510-8FEA56937D44}" type="sibTrans" cxnId="{9E233B04-CF61-424E-BEF7-431BF8D73606}">
      <dgm:prSet/>
      <dgm:spPr/>
      <dgm:t>
        <a:bodyPr/>
        <a:lstStyle/>
        <a:p>
          <a:endParaRPr lang="it-IT" sz="1800"/>
        </a:p>
      </dgm:t>
    </dgm:pt>
    <dgm:pt modelId="{FC2299C9-0411-4772-A14B-7A291FE236B0}" type="pres">
      <dgm:prSet presAssocID="{968C3E23-D4CE-43BC-A53A-94AB027633AE}" presName="Name0" presStyleCnt="0">
        <dgm:presLayoutVars>
          <dgm:dir/>
          <dgm:resizeHandles val="exact"/>
        </dgm:presLayoutVars>
      </dgm:prSet>
      <dgm:spPr/>
    </dgm:pt>
    <dgm:pt modelId="{05F72C5B-9DAF-4112-8F2E-82B1004C9B76}" type="pres">
      <dgm:prSet presAssocID="{F0295308-5893-407C-AB36-EAA2C0896C81}" presName="parTxOnly" presStyleLbl="node1" presStyleIdx="0" presStyleCnt="1" custLinFactNeighborX="-2491">
        <dgm:presLayoutVars>
          <dgm:bulletEnabled val="1"/>
        </dgm:presLayoutVars>
      </dgm:prSet>
      <dgm:spPr/>
    </dgm:pt>
  </dgm:ptLst>
  <dgm:cxnLst>
    <dgm:cxn modelId="{9E233B04-CF61-424E-BEF7-431BF8D73606}" srcId="{968C3E23-D4CE-43BC-A53A-94AB027633AE}" destId="{F0295308-5893-407C-AB36-EAA2C0896C81}" srcOrd="0" destOrd="0" parTransId="{31171520-46C6-4B17-B253-427C69985C0B}" sibTransId="{C275F8DB-7A17-4100-A510-8FEA56937D44}"/>
    <dgm:cxn modelId="{84F01B72-B0F1-F94E-9F8F-D46FCE14AF8C}" type="presOf" srcId="{968C3E23-D4CE-43BC-A53A-94AB027633AE}" destId="{FC2299C9-0411-4772-A14B-7A291FE236B0}" srcOrd="0" destOrd="0" presId="urn:microsoft.com/office/officeart/2005/8/layout/hChevron3"/>
    <dgm:cxn modelId="{513C6177-77BD-DC45-BF6E-0F451BB84052}" type="presOf" srcId="{F0295308-5893-407C-AB36-EAA2C0896C81}" destId="{05F72C5B-9DAF-4112-8F2E-82B1004C9B76}" srcOrd="0" destOrd="0" presId="urn:microsoft.com/office/officeart/2005/8/layout/hChevron3"/>
    <dgm:cxn modelId="{58B74256-EFDD-134A-A50C-B8A31844A814}" type="presParOf" srcId="{FC2299C9-0411-4772-A14B-7A291FE236B0}" destId="{05F72C5B-9DAF-4112-8F2E-82B1004C9B76}"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8C3E23-D4CE-43BC-A53A-94AB027633AE}" type="doc">
      <dgm:prSet loTypeId="urn:microsoft.com/office/officeart/2005/8/layout/hChevron3" loCatId="process" qsTypeId="urn:microsoft.com/office/officeart/2005/8/quickstyle/simple1" qsCatId="simple" csTypeId="urn:microsoft.com/office/officeart/2005/8/colors/colorful5" csCatId="colorful" phldr="1"/>
      <dgm:spPr/>
    </dgm:pt>
    <dgm:pt modelId="{D595D724-F261-4835-8FC8-B06A5368EA91}">
      <dgm:prSet custT="1"/>
      <dgm:spPr>
        <a:solidFill>
          <a:srgbClr val="60E146"/>
        </a:solidFill>
      </dgm:spPr>
      <dgm:t>
        <a:bodyPr/>
        <a:lstStyle/>
        <a:p>
          <a:r>
            <a:rPr lang="it-IT" sz="2500" b="1" dirty="0"/>
            <a:t>Attuazione (Piano di adattamento)</a:t>
          </a:r>
        </a:p>
      </dgm:t>
    </dgm:pt>
    <dgm:pt modelId="{BEB39BAC-E001-4749-A1EE-21F4EC90616D}" type="parTrans" cxnId="{7D94E577-9EDE-4324-ACB7-740CBB3D50B5}">
      <dgm:prSet/>
      <dgm:spPr/>
      <dgm:t>
        <a:bodyPr/>
        <a:lstStyle/>
        <a:p>
          <a:endParaRPr lang="it-IT" sz="2500"/>
        </a:p>
      </dgm:t>
    </dgm:pt>
    <dgm:pt modelId="{B16125EA-65A0-4456-AE0B-89F24D6AC9AE}" type="sibTrans" cxnId="{7D94E577-9EDE-4324-ACB7-740CBB3D50B5}">
      <dgm:prSet/>
      <dgm:spPr/>
      <dgm:t>
        <a:bodyPr/>
        <a:lstStyle/>
        <a:p>
          <a:endParaRPr lang="it-IT" sz="2500"/>
        </a:p>
      </dgm:t>
    </dgm:pt>
    <dgm:pt modelId="{FC2299C9-0411-4772-A14B-7A291FE236B0}" type="pres">
      <dgm:prSet presAssocID="{968C3E23-D4CE-43BC-A53A-94AB027633AE}" presName="Name0" presStyleCnt="0">
        <dgm:presLayoutVars>
          <dgm:dir/>
          <dgm:resizeHandles val="exact"/>
        </dgm:presLayoutVars>
      </dgm:prSet>
      <dgm:spPr/>
    </dgm:pt>
    <dgm:pt modelId="{942C8A91-B242-4D74-97CF-E0B6DF9B06BC}" type="pres">
      <dgm:prSet presAssocID="{D595D724-F261-4835-8FC8-B06A5368EA91}" presName="parTxOnly" presStyleLbl="node1" presStyleIdx="0" presStyleCnt="1" custLinFactY="6318" custLinFactNeighborX="11793" custLinFactNeighborY="100000">
        <dgm:presLayoutVars>
          <dgm:bulletEnabled val="1"/>
        </dgm:presLayoutVars>
      </dgm:prSet>
      <dgm:spPr/>
    </dgm:pt>
  </dgm:ptLst>
  <dgm:cxnLst>
    <dgm:cxn modelId="{DF8E0018-49AA-AF41-A692-21F4448F1AFE}" type="presOf" srcId="{D595D724-F261-4835-8FC8-B06A5368EA91}" destId="{942C8A91-B242-4D74-97CF-E0B6DF9B06BC}" srcOrd="0" destOrd="0" presId="urn:microsoft.com/office/officeart/2005/8/layout/hChevron3"/>
    <dgm:cxn modelId="{5AA23F49-2B36-184B-808D-81B1B728AAA0}" type="presOf" srcId="{968C3E23-D4CE-43BC-A53A-94AB027633AE}" destId="{FC2299C9-0411-4772-A14B-7A291FE236B0}" srcOrd="0" destOrd="0" presId="urn:microsoft.com/office/officeart/2005/8/layout/hChevron3"/>
    <dgm:cxn modelId="{7D94E577-9EDE-4324-ACB7-740CBB3D50B5}" srcId="{968C3E23-D4CE-43BC-A53A-94AB027633AE}" destId="{D595D724-F261-4835-8FC8-B06A5368EA91}" srcOrd="0" destOrd="0" parTransId="{BEB39BAC-E001-4749-A1EE-21F4EC90616D}" sibTransId="{B16125EA-65A0-4456-AE0B-89F24D6AC9AE}"/>
    <dgm:cxn modelId="{8B290514-7774-2948-9DC8-3027A39E2BCC}" type="presParOf" srcId="{FC2299C9-0411-4772-A14B-7A291FE236B0}" destId="{942C8A91-B242-4D74-97CF-E0B6DF9B06BC}"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8C3E23-D4CE-43BC-A53A-94AB027633AE}" type="doc">
      <dgm:prSet loTypeId="urn:microsoft.com/office/officeart/2005/8/layout/hChevron3" loCatId="process" qsTypeId="urn:microsoft.com/office/officeart/2005/8/quickstyle/simple1" qsCatId="simple" csTypeId="urn:microsoft.com/office/officeart/2005/8/colors/colorful5" csCatId="colorful" phldr="1"/>
      <dgm:spPr/>
    </dgm:pt>
    <dgm:pt modelId="{9143B225-7728-4A57-8553-750F62EC35F1}">
      <dgm:prSet phldrT="[Testo]" custT="1"/>
      <dgm:spPr>
        <a:solidFill>
          <a:srgbClr val="F79646"/>
        </a:solidFill>
      </dgm:spPr>
      <dgm:t>
        <a:bodyPr/>
        <a:lstStyle/>
        <a:p>
          <a:r>
            <a:rPr lang="it-IT" sz="2500" b="1" dirty="0"/>
            <a:t>Monitoraggio e valutazione</a:t>
          </a:r>
        </a:p>
      </dgm:t>
    </dgm:pt>
    <dgm:pt modelId="{90107A3B-7934-42D3-88BD-FC6A0886816C}" type="parTrans" cxnId="{F18A2A70-1CDF-47D1-B4F2-A3DD9DD46A76}">
      <dgm:prSet/>
      <dgm:spPr/>
      <dgm:t>
        <a:bodyPr/>
        <a:lstStyle/>
        <a:p>
          <a:endParaRPr lang="it-IT" sz="2500"/>
        </a:p>
      </dgm:t>
    </dgm:pt>
    <dgm:pt modelId="{8EF9737B-C8CD-4504-9DE9-C692157A1B22}" type="sibTrans" cxnId="{F18A2A70-1CDF-47D1-B4F2-A3DD9DD46A76}">
      <dgm:prSet/>
      <dgm:spPr/>
      <dgm:t>
        <a:bodyPr/>
        <a:lstStyle/>
        <a:p>
          <a:endParaRPr lang="it-IT" sz="2500"/>
        </a:p>
      </dgm:t>
    </dgm:pt>
    <dgm:pt modelId="{FC2299C9-0411-4772-A14B-7A291FE236B0}" type="pres">
      <dgm:prSet presAssocID="{968C3E23-D4CE-43BC-A53A-94AB027633AE}" presName="Name0" presStyleCnt="0">
        <dgm:presLayoutVars>
          <dgm:dir/>
          <dgm:resizeHandles val="exact"/>
        </dgm:presLayoutVars>
      </dgm:prSet>
      <dgm:spPr/>
    </dgm:pt>
    <dgm:pt modelId="{BC9C1AE7-18C7-41E5-8490-79F3A9C53BE0}" type="pres">
      <dgm:prSet presAssocID="{9143B225-7728-4A57-8553-750F62EC35F1}" presName="parTxOnly" presStyleLbl="node1" presStyleIdx="0" presStyleCnt="1" custLinFactNeighborX="-1549">
        <dgm:presLayoutVars>
          <dgm:bulletEnabled val="1"/>
        </dgm:presLayoutVars>
      </dgm:prSet>
      <dgm:spPr/>
    </dgm:pt>
  </dgm:ptLst>
  <dgm:cxnLst>
    <dgm:cxn modelId="{F18A2A70-1CDF-47D1-B4F2-A3DD9DD46A76}" srcId="{968C3E23-D4CE-43BC-A53A-94AB027633AE}" destId="{9143B225-7728-4A57-8553-750F62EC35F1}" srcOrd="0" destOrd="0" parTransId="{90107A3B-7934-42D3-88BD-FC6A0886816C}" sibTransId="{8EF9737B-C8CD-4504-9DE9-C692157A1B22}"/>
    <dgm:cxn modelId="{7499EAB8-EF78-D947-A847-32B10776C84C}" type="presOf" srcId="{9143B225-7728-4A57-8553-750F62EC35F1}" destId="{BC9C1AE7-18C7-41E5-8490-79F3A9C53BE0}" srcOrd="0" destOrd="0" presId="urn:microsoft.com/office/officeart/2005/8/layout/hChevron3"/>
    <dgm:cxn modelId="{6ABAACF7-A344-E940-A494-C6495F3E294A}" type="presOf" srcId="{968C3E23-D4CE-43BC-A53A-94AB027633AE}" destId="{FC2299C9-0411-4772-A14B-7A291FE236B0}" srcOrd="0" destOrd="0" presId="urn:microsoft.com/office/officeart/2005/8/layout/hChevron3"/>
    <dgm:cxn modelId="{48A3D609-3F0F-5047-81D9-9F3BE5B835A5}" type="presParOf" srcId="{FC2299C9-0411-4772-A14B-7A291FE236B0}" destId="{BC9C1AE7-18C7-41E5-8490-79F3A9C53BE0}"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8C3E23-D4CE-43BC-A53A-94AB027633AE}" type="doc">
      <dgm:prSet loTypeId="urn:microsoft.com/office/officeart/2005/8/layout/hChevron3" loCatId="process" qsTypeId="urn:microsoft.com/office/officeart/2005/8/quickstyle/simple1" qsCatId="simple" csTypeId="urn:microsoft.com/office/officeart/2005/8/colors/colorful1#2" csCatId="colorful" phldr="1"/>
      <dgm:spPr/>
      <dgm:t>
        <a:bodyPr/>
        <a:lstStyle/>
        <a:p>
          <a:endParaRPr lang="it-IT"/>
        </a:p>
      </dgm:t>
    </dgm:pt>
    <dgm:pt modelId="{342A537C-B39B-4F11-B664-E125B104E117}">
      <dgm:prSet phldrT="[Testo]" custT="1"/>
      <dgm:spPr/>
      <dgm:t>
        <a:bodyPr/>
        <a:lstStyle/>
        <a:p>
          <a:r>
            <a:rPr lang="it-IT" sz="1800" b="1" dirty="0"/>
            <a:t>Analisi del rischio e della vulnerabilità</a:t>
          </a:r>
        </a:p>
      </dgm:t>
    </dgm:pt>
    <dgm:pt modelId="{804C3DA0-F289-4A11-819B-CDEAC9AFD831}" type="parTrans" cxnId="{CC8C03AD-28B7-447F-9732-54950647D1A7}">
      <dgm:prSet/>
      <dgm:spPr/>
      <dgm:t>
        <a:bodyPr/>
        <a:lstStyle/>
        <a:p>
          <a:endParaRPr lang="it-IT" sz="1800"/>
        </a:p>
      </dgm:t>
    </dgm:pt>
    <dgm:pt modelId="{273DFDCB-9FDC-4376-8FC4-4BFC2C051DBB}" type="sibTrans" cxnId="{CC8C03AD-28B7-447F-9732-54950647D1A7}">
      <dgm:prSet/>
      <dgm:spPr/>
      <dgm:t>
        <a:bodyPr/>
        <a:lstStyle/>
        <a:p>
          <a:endParaRPr lang="it-IT" sz="1800"/>
        </a:p>
      </dgm:t>
    </dgm:pt>
    <dgm:pt modelId="{F0295308-5893-407C-AB36-EAA2C0896C81}">
      <dgm:prSet phldrT="[Testo]" custT="1"/>
      <dgm:spPr/>
      <dgm:t>
        <a:bodyPr/>
        <a:lstStyle/>
        <a:p>
          <a:r>
            <a:rPr lang="it-IT" sz="1800" b="1" dirty="0"/>
            <a:t>Individuazione di opzioni di adattamento</a:t>
          </a:r>
        </a:p>
      </dgm:t>
    </dgm:pt>
    <dgm:pt modelId="{31171520-46C6-4B17-B253-427C69985C0B}" type="parTrans" cxnId="{9E233B04-CF61-424E-BEF7-431BF8D73606}">
      <dgm:prSet/>
      <dgm:spPr/>
      <dgm:t>
        <a:bodyPr/>
        <a:lstStyle/>
        <a:p>
          <a:endParaRPr lang="it-IT" sz="1800"/>
        </a:p>
      </dgm:t>
    </dgm:pt>
    <dgm:pt modelId="{C275F8DB-7A17-4100-A510-8FEA56937D44}" type="sibTrans" cxnId="{9E233B04-CF61-424E-BEF7-431BF8D73606}">
      <dgm:prSet/>
      <dgm:spPr/>
      <dgm:t>
        <a:bodyPr/>
        <a:lstStyle/>
        <a:p>
          <a:endParaRPr lang="it-IT" sz="1800"/>
        </a:p>
      </dgm:t>
    </dgm:pt>
    <dgm:pt modelId="{0182CB29-6427-4991-A6A2-BE8C338E5F66}">
      <dgm:prSet phldrT="[Testo]" custT="1"/>
      <dgm:spPr/>
      <dgm:t>
        <a:bodyPr/>
        <a:lstStyle/>
        <a:p>
          <a:r>
            <a:rPr lang="it-IT" sz="1800" b="1" dirty="0"/>
            <a:t>Valutazione delle opzioni di adattamento/Analisi Benefici-Costi</a:t>
          </a:r>
        </a:p>
      </dgm:t>
    </dgm:pt>
    <dgm:pt modelId="{B957BD99-F0AD-46F9-B5FD-5770B9E8F550}" type="parTrans" cxnId="{E4B5086D-B730-493B-94C7-4E4F90340A5E}">
      <dgm:prSet/>
      <dgm:spPr/>
      <dgm:t>
        <a:bodyPr/>
        <a:lstStyle/>
        <a:p>
          <a:endParaRPr lang="it-IT" sz="1800"/>
        </a:p>
      </dgm:t>
    </dgm:pt>
    <dgm:pt modelId="{12162BDB-5667-4242-9DF2-F3EBAD78C206}" type="sibTrans" cxnId="{E4B5086D-B730-493B-94C7-4E4F90340A5E}">
      <dgm:prSet/>
      <dgm:spPr/>
      <dgm:t>
        <a:bodyPr/>
        <a:lstStyle/>
        <a:p>
          <a:endParaRPr lang="it-IT" sz="1800"/>
        </a:p>
      </dgm:t>
    </dgm:pt>
    <dgm:pt modelId="{FC2299C9-0411-4772-A14B-7A291FE236B0}" type="pres">
      <dgm:prSet presAssocID="{968C3E23-D4CE-43BC-A53A-94AB027633AE}" presName="Name0" presStyleCnt="0">
        <dgm:presLayoutVars>
          <dgm:dir/>
          <dgm:resizeHandles val="exact"/>
        </dgm:presLayoutVars>
      </dgm:prSet>
      <dgm:spPr/>
    </dgm:pt>
    <dgm:pt modelId="{2E08D85C-3451-43AA-A3A9-BA7CDEB52324}" type="pres">
      <dgm:prSet presAssocID="{342A537C-B39B-4F11-B664-E125B104E117}" presName="parTxOnly" presStyleLbl="node1" presStyleIdx="0" presStyleCnt="3" custScaleY="77234">
        <dgm:presLayoutVars>
          <dgm:bulletEnabled val="1"/>
        </dgm:presLayoutVars>
      </dgm:prSet>
      <dgm:spPr/>
    </dgm:pt>
    <dgm:pt modelId="{ED8F6595-9514-4531-8D2C-1089A37AD23C}" type="pres">
      <dgm:prSet presAssocID="{273DFDCB-9FDC-4376-8FC4-4BFC2C051DBB}" presName="parSpace" presStyleCnt="0"/>
      <dgm:spPr/>
    </dgm:pt>
    <dgm:pt modelId="{05F72C5B-9DAF-4112-8F2E-82B1004C9B76}" type="pres">
      <dgm:prSet presAssocID="{F0295308-5893-407C-AB36-EAA2C0896C81}" presName="parTxOnly" presStyleLbl="node1" presStyleIdx="1" presStyleCnt="3" custScaleY="77234">
        <dgm:presLayoutVars>
          <dgm:bulletEnabled val="1"/>
        </dgm:presLayoutVars>
      </dgm:prSet>
      <dgm:spPr/>
    </dgm:pt>
    <dgm:pt modelId="{07426A51-2E28-401D-9A7A-30E4BFBB2391}" type="pres">
      <dgm:prSet presAssocID="{C275F8DB-7A17-4100-A510-8FEA56937D44}" presName="parSpace" presStyleCnt="0"/>
      <dgm:spPr/>
    </dgm:pt>
    <dgm:pt modelId="{38E52654-07AD-4C0E-B989-50EEE174B424}" type="pres">
      <dgm:prSet presAssocID="{0182CB29-6427-4991-A6A2-BE8C338E5F66}" presName="parTxOnly" presStyleLbl="node1" presStyleIdx="2" presStyleCnt="3" custScaleX="116003" custScaleY="77234">
        <dgm:presLayoutVars>
          <dgm:bulletEnabled val="1"/>
        </dgm:presLayoutVars>
      </dgm:prSet>
      <dgm:spPr/>
    </dgm:pt>
  </dgm:ptLst>
  <dgm:cxnLst>
    <dgm:cxn modelId="{9E233B04-CF61-424E-BEF7-431BF8D73606}" srcId="{968C3E23-D4CE-43BC-A53A-94AB027633AE}" destId="{F0295308-5893-407C-AB36-EAA2C0896C81}" srcOrd="1" destOrd="0" parTransId="{31171520-46C6-4B17-B253-427C69985C0B}" sibTransId="{C275F8DB-7A17-4100-A510-8FEA56937D44}"/>
    <dgm:cxn modelId="{EC522E11-F268-1746-944D-79F361C5255E}" type="presOf" srcId="{0182CB29-6427-4991-A6A2-BE8C338E5F66}" destId="{38E52654-07AD-4C0E-B989-50EEE174B424}" srcOrd="0" destOrd="0" presId="urn:microsoft.com/office/officeart/2005/8/layout/hChevron3"/>
    <dgm:cxn modelId="{D0AF131D-F209-AF4E-B83F-0D072209DD9D}" type="presOf" srcId="{F0295308-5893-407C-AB36-EAA2C0896C81}" destId="{05F72C5B-9DAF-4112-8F2E-82B1004C9B76}" srcOrd="0" destOrd="0" presId="urn:microsoft.com/office/officeart/2005/8/layout/hChevron3"/>
    <dgm:cxn modelId="{44F38233-E061-0345-9098-4FA6976069F5}" type="presOf" srcId="{968C3E23-D4CE-43BC-A53A-94AB027633AE}" destId="{FC2299C9-0411-4772-A14B-7A291FE236B0}" srcOrd="0" destOrd="0" presId="urn:microsoft.com/office/officeart/2005/8/layout/hChevron3"/>
    <dgm:cxn modelId="{E4B5086D-B730-493B-94C7-4E4F90340A5E}" srcId="{968C3E23-D4CE-43BC-A53A-94AB027633AE}" destId="{0182CB29-6427-4991-A6A2-BE8C338E5F66}" srcOrd="2" destOrd="0" parTransId="{B957BD99-F0AD-46F9-B5FD-5770B9E8F550}" sibTransId="{12162BDB-5667-4242-9DF2-F3EBAD78C206}"/>
    <dgm:cxn modelId="{CC8C03AD-28B7-447F-9732-54950647D1A7}" srcId="{968C3E23-D4CE-43BC-A53A-94AB027633AE}" destId="{342A537C-B39B-4F11-B664-E125B104E117}" srcOrd="0" destOrd="0" parTransId="{804C3DA0-F289-4A11-819B-CDEAC9AFD831}" sibTransId="{273DFDCB-9FDC-4376-8FC4-4BFC2C051DBB}"/>
    <dgm:cxn modelId="{4DABDDD4-93D1-564C-B809-9244E354F316}" type="presOf" srcId="{342A537C-B39B-4F11-B664-E125B104E117}" destId="{2E08D85C-3451-43AA-A3A9-BA7CDEB52324}" srcOrd="0" destOrd="0" presId="urn:microsoft.com/office/officeart/2005/8/layout/hChevron3"/>
    <dgm:cxn modelId="{9B9046C1-526B-4C42-8834-B558EC693676}" type="presParOf" srcId="{FC2299C9-0411-4772-A14B-7A291FE236B0}" destId="{2E08D85C-3451-43AA-A3A9-BA7CDEB52324}" srcOrd="0" destOrd="0" presId="urn:microsoft.com/office/officeart/2005/8/layout/hChevron3"/>
    <dgm:cxn modelId="{2E2D7334-1746-A444-B974-3AA127A5A61A}" type="presParOf" srcId="{FC2299C9-0411-4772-A14B-7A291FE236B0}" destId="{ED8F6595-9514-4531-8D2C-1089A37AD23C}" srcOrd="1" destOrd="0" presId="urn:microsoft.com/office/officeart/2005/8/layout/hChevron3"/>
    <dgm:cxn modelId="{645D19BF-65C3-3243-AB23-458327FC494E}" type="presParOf" srcId="{FC2299C9-0411-4772-A14B-7A291FE236B0}" destId="{05F72C5B-9DAF-4112-8F2E-82B1004C9B76}" srcOrd="2" destOrd="0" presId="urn:microsoft.com/office/officeart/2005/8/layout/hChevron3"/>
    <dgm:cxn modelId="{B761558F-1173-B549-A6DE-8547D359D142}" type="presParOf" srcId="{FC2299C9-0411-4772-A14B-7A291FE236B0}" destId="{07426A51-2E28-401D-9A7A-30E4BFBB2391}" srcOrd="3" destOrd="0" presId="urn:microsoft.com/office/officeart/2005/8/layout/hChevron3"/>
    <dgm:cxn modelId="{37CFFC0E-2F91-9841-B692-2D7AA3453601}" type="presParOf" srcId="{FC2299C9-0411-4772-A14B-7A291FE236B0}" destId="{38E52654-07AD-4C0E-B989-50EEE174B424}"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968C3E23-D4CE-43BC-A53A-94AB027633AE}" type="doc">
      <dgm:prSet loTypeId="urn:microsoft.com/office/officeart/2005/8/layout/hChevron3" loCatId="process" qsTypeId="urn:microsoft.com/office/officeart/2005/8/quickstyle/simple1" qsCatId="simple" csTypeId="urn:microsoft.com/office/officeart/2005/8/colors/colorful5" csCatId="colorful" phldr="1"/>
      <dgm:spPr/>
    </dgm:pt>
    <dgm:pt modelId="{9143B225-7728-4A57-8553-750F62EC35F1}">
      <dgm:prSet phldrT="[Testo]" custT="1"/>
      <dgm:spPr/>
      <dgm:t>
        <a:bodyPr/>
        <a:lstStyle/>
        <a:p>
          <a:r>
            <a:rPr lang="it-IT" sz="1800" b="1" dirty="0"/>
            <a:t>Monitoraggio e valutazione</a:t>
          </a:r>
        </a:p>
      </dgm:t>
    </dgm:pt>
    <dgm:pt modelId="{90107A3B-7934-42D3-88BD-FC6A0886816C}" type="parTrans" cxnId="{F18A2A70-1CDF-47D1-B4F2-A3DD9DD46A76}">
      <dgm:prSet/>
      <dgm:spPr/>
      <dgm:t>
        <a:bodyPr/>
        <a:lstStyle/>
        <a:p>
          <a:endParaRPr lang="it-IT" sz="1800"/>
        </a:p>
      </dgm:t>
    </dgm:pt>
    <dgm:pt modelId="{8EF9737B-C8CD-4504-9DE9-C692157A1B22}" type="sibTrans" cxnId="{F18A2A70-1CDF-47D1-B4F2-A3DD9DD46A76}">
      <dgm:prSet/>
      <dgm:spPr/>
      <dgm:t>
        <a:bodyPr/>
        <a:lstStyle/>
        <a:p>
          <a:endParaRPr lang="it-IT" sz="1800"/>
        </a:p>
      </dgm:t>
    </dgm:pt>
    <dgm:pt modelId="{F0295308-5893-407C-AB36-EAA2C0896C81}">
      <dgm:prSet phldrT="[Testo]" custT="1"/>
      <dgm:spPr/>
      <dgm:t>
        <a:bodyPr/>
        <a:lstStyle/>
        <a:p>
          <a:r>
            <a:rPr lang="it-IT" sz="1800" b="1" dirty="0"/>
            <a:t>Scelta delle opzioni di adattamento</a:t>
          </a:r>
        </a:p>
      </dgm:t>
    </dgm:pt>
    <dgm:pt modelId="{31171520-46C6-4B17-B253-427C69985C0B}" type="parTrans" cxnId="{9E233B04-CF61-424E-BEF7-431BF8D73606}">
      <dgm:prSet/>
      <dgm:spPr/>
      <dgm:t>
        <a:bodyPr/>
        <a:lstStyle/>
        <a:p>
          <a:endParaRPr lang="it-IT" sz="1800"/>
        </a:p>
      </dgm:t>
    </dgm:pt>
    <dgm:pt modelId="{C275F8DB-7A17-4100-A510-8FEA56937D44}" type="sibTrans" cxnId="{9E233B04-CF61-424E-BEF7-431BF8D73606}">
      <dgm:prSet/>
      <dgm:spPr/>
      <dgm:t>
        <a:bodyPr/>
        <a:lstStyle/>
        <a:p>
          <a:endParaRPr lang="it-IT" sz="1800"/>
        </a:p>
      </dgm:t>
    </dgm:pt>
    <dgm:pt modelId="{D595D724-F261-4835-8FC8-B06A5368EA91}">
      <dgm:prSet custT="1"/>
      <dgm:spPr/>
      <dgm:t>
        <a:bodyPr/>
        <a:lstStyle/>
        <a:p>
          <a:r>
            <a:rPr lang="it-IT" sz="1800" b="1" dirty="0"/>
            <a:t>Attuazione (Piano di adattamento)</a:t>
          </a:r>
        </a:p>
      </dgm:t>
    </dgm:pt>
    <dgm:pt modelId="{BEB39BAC-E001-4749-A1EE-21F4EC90616D}" type="parTrans" cxnId="{7D94E577-9EDE-4324-ACB7-740CBB3D50B5}">
      <dgm:prSet/>
      <dgm:spPr/>
      <dgm:t>
        <a:bodyPr/>
        <a:lstStyle/>
        <a:p>
          <a:endParaRPr lang="it-IT" sz="1800"/>
        </a:p>
      </dgm:t>
    </dgm:pt>
    <dgm:pt modelId="{B16125EA-65A0-4456-AE0B-89F24D6AC9AE}" type="sibTrans" cxnId="{7D94E577-9EDE-4324-ACB7-740CBB3D50B5}">
      <dgm:prSet/>
      <dgm:spPr/>
      <dgm:t>
        <a:bodyPr/>
        <a:lstStyle/>
        <a:p>
          <a:endParaRPr lang="it-IT" sz="1800"/>
        </a:p>
      </dgm:t>
    </dgm:pt>
    <dgm:pt modelId="{FC2299C9-0411-4772-A14B-7A291FE236B0}" type="pres">
      <dgm:prSet presAssocID="{968C3E23-D4CE-43BC-A53A-94AB027633AE}" presName="Name0" presStyleCnt="0">
        <dgm:presLayoutVars>
          <dgm:dir/>
          <dgm:resizeHandles val="exact"/>
        </dgm:presLayoutVars>
      </dgm:prSet>
      <dgm:spPr/>
    </dgm:pt>
    <dgm:pt modelId="{05F72C5B-9DAF-4112-8F2E-82B1004C9B76}" type="pres">
      <dgm:prSet presAssocID="{F0295308-5893-407C-AB36-EAA2C0896C81}" presName="parTxOnly" presStyleLbl="node1" presStyleIdx="0" presStyleCnt="3" custScaleY="55387">
        <dgm:presLayoutVars>
          <dgm:bulletEnabled val="1"/>
        </dgm:presLayoutVars>
      </dgm:prSet>
      <dgm:spPr/>
    </dgm:pt>
    <dgm:pt modelId="{07426A51-2E28-401D-9A7A-30E4BFBB2391}" type="pres">
      <dgm:prSet presAssocID="{C275F8DB-7A17-4100-A510-8FEA56937D44}" presName="parSpace" presStyleCnt="0"/>
      <dgm:spPr/>
    </dgm:pt>
    <dgm:pt modelId="{942C8A91-B242-4D74-97CF-E0B6DF9B06BC}" type="pres">
      <dgm:prSet presAssocID="{D595D724-F261-4835-8FC8-B06A5368EA91}" presName="parTxOnly" presStyleLbl="node1" presStyleIdx="1" presStyleCnt="3" custScaleY="55387">
        <dgm:presLayoutVars>
          <dgm:bulletEnabled val="1"/>
        </dgm:presLayoutVars>
      </dgm:prSet>
      <dgm:spPr/>
    </dgm:pt>
    <dgm:pt modelId="{770ACE03-FCAD-45B1-81B4-A97369A9EB12}" type="pres">
      <dgm:prSet presAssocID="{B16125EA-65A0-4456-AE0B-89F24D6AC9AE}" presName="parSpace" presStyleCnt="0"/>
      <dgm:spPr/>
    </dgm:pt>
    <dgm:pt modelId="{BC9C1AE7-18C7-41E5-8490-79F3A9C53BE0}" type="pres">
      <dgm:prSet presAssocID="{9143B225-7728-4A57-8553-750F62EC35F1}" presName="parTxOnly" presStyleLbl="node1" presStyleIdx="2" presStyleCnt="3" custScaleY="55387" custLinFactNeighborY="0">
        <dgm:presLayoutVars>
          <dgm:bulletEnabled val="1"/>
        </dgm:presLayoutVars>
      </dgm:prSet>
      <dgm:spPr/>
    </dgm:pt>
  </dgm:ptLst>
  <dgm:cxnLst>
    <dgm:cxn modelId="{9E233B04-CF61-424E-BEF7-431BF8D73606}" srcId="{968C3E23-D4CE-43BC-A53A-94AB027633AE}" destId="{F0295308-5893-407C-AB36-EAA2C0896C81}" srcOrd="0" destOrd="0" parTransId="{31171520-46C6-4B17-B253-427C69985C0B}" sibTransId="{C275F8DB-7A17-4100-A510-8FEA56937D44}"/>
    <dgm:cxn modelId="{562B2A0F-D283-704A-8788-C31C7F7233C5}" type="presOf" srcId="{9143B225-7728-4A57-8553-750F62EC35F1}" destId="{BC9C1AE7-18C7-41E5-8490-79F3A9C53BE0}" srcOrd="0" destOrd="0" presId="urn:microsoft.com/office/officeart/2005/8/layout/hChevron3"/>
    <dgm:cxn modelId="{1580946E-15B8-4540-94D6-C72C416E4907}" type="presOf" srcId="{D595D724-F261-4835-8FC8-B06A5368EA91}" destId="{942C8A91-B242-4D74-97CF-E0B6DF9B06BC}" srcOrd="0" destOrd="0" presId="urn:microsoft.com/office/officeart/2005/8/layout/hChevron3"/>
    <dgm:cxn modelId="{F18A2A70-1CDF-47D1-B4F2-A3DD9DD46A76}" srcId="{968C3E23-D4CE-43BC-A53A-94AB027633AE}" destId="{9143B225-7728-4A57-8553-750F62EC35F1}" srcOrd="2" destOrd="0" parTransId="{90107A3B-7934-42D3-88BD-FC6A0886816C}" sibTransId="{8EF9737B-C8CD-4504-9DE9-C692157A1B22}"/>
    <dgm:cxn modelId="{7D94E577-9EDE-4324-ACB7-740CBB3D50B5}" srcId="{968C3E23-D4CE-43BC-A53A-94AB027633AE}" destId="{D595D724-F261-4835-8FC8-B06A5368EA91}" srcOrd="1" destOrd="0" parTransId="{BEB39BAC-E001-4749-A1EE-21F4EC90616D}" sibTransId="{B16125EA-65A0-4456-AE0B-89F24D6AC9AE}"/>
    <dgm:cxn modelId="{73491785-ED76-4E49-AB80-E625F6584F3E}" type="presOf" srcId="{F0295308-5893-407C-AB36-EAA2C0896C81}" destId="{05F72C5B-9DAF-4112-8F2E-82B1004C9B76}" srcOrd="0" destOrd="0" presId="urn:microsoft.com/office/officeart/2005/8/layout/hChevron3"/>
    <dgm:cxn modelId="{4E2D00F6-DFF1-0440-9198-2B3C4183FD6F}" type="presOf" srcId="{968C3E23-D4CE-43BC-A53A-94AB027633AE}" destId="{FC2299C9-0411-4772-A14B-7A291FE236B0}" srcOrd="0" destOrd="0" presId="urn:microsoft.com/office/officeart/2005/8/layout/hChevron3"/>
    <dgm:cxn modelId="{622DA975-D939-F147-BA1B-7FC1BD1D7E48}" type="presParOf" srcId="{FC2299C9-0411-4772-A14B-7A291FE236B0}" destId="{05F72C5B-9DAF-4112-8F2E-82B1004C9B76}" srcOrd="0" destOrd="0" presId="urn:microsoft.com/office/officeart/2005/8/layout/hChevron3"/>
    <dgm:cxn modelId="{C9A46B70-75A4-884F-9802-95F7BD34B730}" type="presParOf" srcId="{FC2299C9-0411-4772-A14B-7A291FE236B0}" destId="{07426A51-2E28-401D-9A7A-30E4BFBB2391}" srcOrd="1" destOrd="0" presId="urn:microsoft.com/office/officeart/2005/8/layout/hChevron3"/>
    <dgm:cxn modelId="{2AF6B43A-F409-6540-9434-22CB6796A5B1}" type="presParOf" srcId="{FC2299C9-0411-4772-A14B-7A291FE236B0}" destId="{942C8A91-B242-4D74-97CF-E0B6DF9B06BC}" srcOrd="2" destOrd="0" presId="urn:microsoft.com/office/officeart/2005/8/layout/hChevron3"/>
    <dgm:cxn modelId="{EA8B2FC0-B3CB-1B41-B133-2B04965D2DD8}" type="presParOf" srcId="{FC2299C9-0411-4772-A14B-7A291FE236B0}" destId="{770ACE03-FCAD-45B1-81B4-A97369A9EB12}" srcOrd="3" destOrd="0" presId="urn:microsoft.com/office/officeart/2005/8/layout/hChevron3"/>
    <dgm:cxn modelId="{0937D2D1-FBF8-034B-BA99-BCC6D0B20C01}" type="presParOf" srcId="{FC2299C9-0411-4772-A14B-7A291FE236B0}" destId="{BC9C1AE7-18C7-41E5-8490-79F3A9C53BE0}" srcOrd="4"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06106A9-DC6E-4410-BE04-731B7C51BCDA}"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it-IT"/>
        </a:p>
      </dgm:t>
    </dgm:pt>
    <dgm:pt modelId="{BCF6BB0E-B412-44A8-B525-BDF21A0FAF20}">
      <dgm:prSet phldrT="[Testo]"/>
      <dgm:spPr/>
      <dgm:t>
        <a:bodyPr/>
        <a:lstStyle/>
        <a:p>
          <a:r>
            <a:rPr lang="it-IT" dirty="0"/>
            <a:t> </a:t>
          </a:r>
        </a:p>
      </dgm:t>
    </dgm:pt>
    <dgm:pt modelId="{2CCC5A8E-A268-4898-A9FD-0A5077B280EA}" type="parTrans" cxnId="{580A6090-C96B-4486-AE60-8900EF766E57}">
      <dgm:prSet/>
      <dgm:spPr/>
      <dgm:t>
        <a:bodyPr/>
        <a:lstStyle/>
        <a:p>
          <a:endParaRPr lang="it-IT"/>
        </a:p>
      </dgm:t>
    </dgm:pt>
    <dgm:pt modelId="{1DEDBBA5-7BEF-4A34-A53E-48EB8F159BBC}" type="sibTrans" cxnId="{580A6090-C96B-4486-AE60-8900EF766E57}">
      <dgm:prSet/>
      <dgm:spPr/>
      <dgm:t>
        <a:bodyPr/>
        <a:lstStyle/>
        <a:p>
          <a:endParaRPr lang="it-IT"/>
        </a:p>
      </dgm:t>
    </dgm:pt>
    <dgm:pt modelId="{0A0EC465-05FB-4A39-AA80-655A1718E3BB}">
      <dgm:prSet phldrT="[Testo]"/>
      <dgm:spPr/>
      <dgm:t>
        <a:bodyPr/>
        <a:lstStyle/>
        <a:p>
          <a:r>
            <a:rPr lang="en-GB" b="1" dirty="0"/>
            <a:t>Citizens</a:t>
          </a:r>
          <a:endParaRPr lang="it-IT" dirty="0"/>
        </a:p>
      </dgm:t>
    </dgm:pt>
    <dgm:pt modelId="{7E263B3A-E970-4ACF-BA2E-A43D74BE6438}" type="parTrans" cxnId="{2390EF5E-E986-45B9-9446-19B15A1DFC1E}">
      <dgm:prSet/>
      <dgm:spPr/>
      <dgm:t>
        <a:bodyPr/>
        <a:lstStyle/>
        <a:p>
          <a:endParaRPr lang="it-IT"/>
        </a:p>
      </dgm:t>
    </dgm:pt>
    <dgm:pt modelId="{50EAE714-3078-457C-A7AB-6B0360F72C87}" type="sibTrans" cxnId="{2390EF5E-E986-45B9-9446-19B15A1DFC1E}">
      <dgm:prSet/>
      <dgm:spPr/>
      <dgm:t>
        <a:bodyPr/>
        <a:lstStyle/>
        <a:p>
          <a:endParaRPr lang="it-IT"/>
        </a:p>
      </dgm:t>
    </dgm:pt>
    <dgm:pt modelId="{E8C16A6D-F8B6-46E4-A331-88C86F028687}">
      <dgm:prSet phldrT="[Testo]"/>
      <dgm:spPr>
        <a:solidFill>
          <a:schemeClr val="accent3">
            <a:lumMod val="75000"/>
          </a:schemeClr>
        </a:solidFill>
      </dgm:spPr>
      <dgm:t>
        <a:bodyPr/>
        <a:lstStyle/>
        <a:p>
          <a:r>
            <a:rPr lang="it-IT" dirty="0"/>
            <a:t> </a:t>
          </a:r>
        </a:p>
      </dgm:t>
    </dgm:pt>
    <dgm:pt modelId="{7965AFC3-DA53-4DE4-8CAC-E8B04D4BE297}" type="parTrans" cxnId="{909C2F19-FD5F-4433-9E91-21051A1DDFE8}">
      <dgm:prSet/>
      <dgm:spPr/>
      <dgm:t>
        <a:bodyPr/>
        <a:lstStyle/>
        <a:p>
          <a:endParaRPr lang="it-IT"/>
        </a:p>
      </dgm:t>
    </dgm:pt>
    <dgm:pt modelId="{05AA657D-8378-4D95-A230-49D99A4A60E6}" type="sibTrans" cxnId="{909C2F19-FD5F-4433-9E91-21051A1DDFE8}">
      <dgm:prSet/>
      <dgm:spPr/>
      <dgm:t>
        <a:bodyPr/>
        <a:lstStyle/>
        <a:p>
          <a:endParaRPr lang="it-IT"/>
        </a:p>
      </dgm:t>
    </dgm:pt>
    <dgm:pt modelId="{EB24AB1D-29DD-41B2-B165-0726853A8FB9}">
      <dgm:prSet phldrT="[Testo]"/>
      <dgm:spPr/>
      <dgm:t>
        <a:bodyPr/>
        <a:lstStyle/>
        <a:p>
          <a:r>
            <a:rPr lang="en-GB" b="1" dirty="0">
              <a:solidFill>
                <a:schemeClr val="tx1"/>
              </a:solidFill>
              <a:effectLst/>
              <a:latin typeface="+mn-lt"/>
              <a:ea typeface="+mn-ea"/>
              <a:cs typeface="+mn-cs"/>
            </a:rPr>
            <a:t>Stakeholders</a:t>
          </a:r>
          <a:endParaRPr lang="it-IT" dirty="0"/>
        </a:p>
      </dgm:t>
    </dgm:pt>
    <dgm:pt modelId="{CE01922A-6209-4636-8E76-39EF35B145AC}" type="parTrans" cxnId="{2A9BA90E-B4CF-4F7B-B09E-1E57CA8C109A}">
      <dgm:prSet/>
      <dgm:spPr/>
      <dgm:t>
        <a:bodyPr/>
        <a:lstStyle/>
        <a:p>
          <a:endParaRPr lang="it-IT"/>
        </a:p>
      </dgm:t>
    </dgm:pt>
    <dgm:pt modelId="{FB61D6CE-F790-4833-84B7-EBA894B640B7}" type="sibTrans" cxnId="{2A9BA90E-B4CF-4F7B-B09E-1E57CA8C109A}">
      <dgm:prSet/>
      <dgm:spPr/>
      <dgm:t>
        <a:bodyPr/>
        <a:lstStyle/>
        <a:p>
          <a:endParaRPr lang="it-IT"/>
        </a:p>
      </dgm:t>
    </dgm:pt>
    <dgm:pt modelId="{0778C271-D066-48F6-91D0-9BB207878ED8}">
      <dgm:prSet phldrT="[Testo]"/>
      <dgm:spPr>
        <a:solidFill>
          <a:schemeClr val="accent6">
            <a:lumMod val="75000"/>
          </a:schemeClr>
        </a:solidFill>
      </dgm:spPr>
      <dgm:t>
        <a:bodyPr/>
        <a:lstStyle/>
        <a:p>
          <a:r>
            <a:rPr lang="it-IT" dirty="0"/>
            <a:t> </a:t>
          </a:r>
        </a:p>
      </dgm:t>
    </dgm:pt>
    <dgm:pt modelId="{6CA9CFD0-104A-4824-B774-07E425CD5A16}" type="parTrans" cxnId="{6099F44E-73CD-418D-8C40-E3E77B11942D}">
      <dgm:prSet/>
      <dgm:spPr/>
      <dgm:t>
        <a:bodyPr/>
        <a:lstStyle/>
        <a:p>
          <a:endParaRPr lang="it-IT"/>
        </a:p>
      </dgm:t>
    </dgm:pt>
    <dgm:pt modelId="{162E4ECA-3F02-4930-A6A6-1FC3748083BD}" type="sibTrans" cxnId="{6099F44E-73CD-418D-8C40-E3E77B11942D}">
      <dgm:prSet/>
      <dgm:spPr/>
      <dgm:t>
        <a:bodyPr/>
        <a:lstStyle/>
        <a:p>
          <a:endParaRPr lang="it-IT"/>
        </a:p>
      </dgm:t>
    </dgm:pt>
    <dgm:pt modelId="{941FFAA6-C866-435E-BA34-77BC366A453E}">
      <dgm:prSet phldrT="[Testo]"/>
      <dgm:spPr/>
      <dgm:t>
        <a:bodyPr/>
        <a:lstStyle/>
        <a:p>
          <a:r>
            <a:rPr lang="en-GB" b="1" dirty="0">
              <a:solidFill>
                <a:schemeClr val="tx1"/>
              </a:solidFill>
              <a:effectLst/>
              <a:latin typeface="+mn-lt"/>
              <a:ea typeface="+mn-ea"/>
              <a:cs typeface="+mn-cs"/>
            </a:rPr>
            <a:t>Companies</a:t>
          </a:r>
          <a:r>
            <a:rPr lang="en-GB" dirty="0">
              <a:solidFill>
                <a:schemeClr val="tx1"/>
              </a:solidFill>
              <a:effectLst/>
              <a:latin typeface="+mn-lt"/>
              <a:ea typeface="+mn-ea"/>
              <a:cs typeface="+mn-cs"/>
            </a:rPr>
            <a:t> </a:t>
          </a:r>
          <a:endParaRPr lang="it-IT" dirty="0"/>
        </a:p>
      </dgm:t>
    </dgm:pt>
    <dgm:pt modelId="{DB03EA17-916A-4054-B600-07CBB7C0E502}" type="parTrans" cxnId="{052E95D3-9D03-4DAB-8576-E210424D6D5F}">
      <dgm:prSet/>
      <dgm:spPr/>
      <dgm:t>
        <a:bodyPr/>
        <a:lstStyle/>
        <a:p>
          <a:endParaRPr lang="it-IT"/>
        </a:p>
      </dgm:t>
    </dgm:pt>
    <dgm:pt modelId="{F95D9F4E-6E28-4BAC-A59C-51A1D3C2321E}" type="sibTrans" cxnId="{052E95D3-9D03-4DAB-8576-E210424D6D5F}">
      <dgm:prSet/>
      <dgm:spPr/>
      <dgm:t>
        <a:bodyPr/>
        <a:lstStyle/>
        <a:p>
          <a:endParaRPr lang="it-IT"/>
        </a:p>
      </dgm:t>
    </dgm:pt>
    <dgm:pt modelId="{E0FE31C0-2E3A-4249-960F-B2A4CC61F271}" type="pres">
      <dgm:prSet presAssocID="{B06106A9-DC6E-4410-BE04-731B7C51BCDA}" presName="composite" presStyleCnt="0">
        <dgm:presLayoutVars>
          <dgm:chMax val="5"/>
          <dgm:dir/>
          <dgm:animLvl val="ctr"/>
          <dgm:resizeHandles val="exact"/>
        </dgm:presLayoutVars>
      </dgm:prSet>
      <dgm:spPr/>
    </dgm:pt>
    <dgm:pt modelId="{748FBD98-7903-412B-9460-D86EE5BE1E25}" type="pres">
      <dgm:prSet presAssocID="{B06106A9-DC6E-4410-BE04-731B7C51BCDA}" presName="cycle" presStyleCnt="0"/>
      <dgm:spPr/>
    </dgm:pt>
    <dgm:pt modelId="{0B85B101-308F-4E8A-881A-8D1C95CCFC4D}" type="pres">
      <dgm:prSet presAssocID="{B06106A9-DC6E-4410-BE04-731B7C51BCDA}" presName="centerShape" presStyleCnt="0"/>
      <dgm:spPr/>
    </dgm:pt>
    <dgm:pt modelId="{37B3FD07-8636-4071-BACB-EBED53EE1713}" type="pres">
      <dgm:prSet presAssocID="{B06106A9-DC6E-4410-BE04-731B7C51BCDA}" presName="connSite" presStyleLbl="node1" presStyleIdx="0" presStyleCnt="4"/>
      <dgm:spPr/>
    </dgm:pt>
    <dgm:pt modelId="{EEF93A54-C670-4F2B-98DD-1B71656953D9}" type="pres">
      <dgm:prSet presAssocID="{B06106A9-DC6E-4410-BE04-731B7C51BCDA}" presName="visibl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solidFill>
            <a:schemeClr val="tx2"/>
          </a:solidFill>
        </a:ln>
      </dgm:spPr>
    </dgm:pt>
    <dgm:pt modelId="{5C6610EC-5FF8-41A5-9409-5FBBF5814E1D}" type="pres">
      <dgm:prSet presAssocID="{2CCC5A8E-A268-4898-A9FD-0A5077B280EA}" presName="Name25" presStyleLbl="parChTrans1D1" presStyleIdx="0" presStyleCnt="3"/>
      <dgm:spPr/>
    </dgm:pt>
    <dgm:pt modelId="{90A40BA4-21E3-47C6-934D-6BE1B51798C9}" type="pres">
      <dgm:prSet presAssocID="{BCF6BB0E-B412-44A8-B525-BDF21A0FAF20}" presName="node" presStyleCnt="0"/>
      <dgm:spPr/>
    </dgm:pt>
    <dgm:pt modelId="{8C49D690-1647-417C-86AD-8E7F0AEC9531}" type="pres">
      <dgm:prSet presAssocID="{BCF6BB0E-B412-44A8-B525-BDF21A0FAF20}" presName="parentNode" presStyleLbl="node1" presStyleIdx="1" presStyleCnt="4">
        <dgm:presLayoutVars>
          <dgm:chMax val="1"/>
          <dgm:bulletEnabled val="1"/>
        </dgm:presLayoutVars>
      </dgm:prSet>
      <dgm:spPr/>
    </dgm:pt>
    <dgm:pt modelId="{126134BE-D0BD-4B4A-857C-4DA66C440A2C}" type="pres">
      <dgm:prSet presAssocID="{BCF6BB0E-B412-44A8-B525-BDF21A0FAF20}" presName="childNode" presStyleLbl="revTx" presStyleIdx="0" presStyleCnt="3">
        <dgm:presLayoutVars>
          <dgm:bulletEnabled val="1"/>
        </dgm:presLayoutVars>
      </dgm:prSet>
      <dgm:spPr/>
    </dgm:pt>
    <dgm:pt modelId="{17E7D4BA-C61A-4345-8ACE-432524718232}" type="pres">
      <dgm:prSet presAssocID="{7965AFC3-DA53-4DE4-8CAC-E8B04D4BE297}" presName="Name25" presStyleLbl="parChTrans1D1" presStyleIdx="1" presStyleCnt="3"/>
      <dgm:spPr/>
    </dgm:pt>
    <dgm:pt modelId="{8E1C4264-DD11-469D-A8A5-85555CFF90C2}" type="pres">
      <dgm:prSet presAssocID="{E8C16A6D-F8B6-46E4-A331-88C86F028687}" presName="node" presStyleCnt="0"/>
      <dgm:spPr/>
    </dgm:pt>
    <dgm:pt modelId="{7018345B-D4FE-4230-B6F8-7BA3C2D11FD9}" type="pres">
      <dgm:prSet presAssocID="{E8C16A6D-F8B6-46E4-A331-88C86F028687}" presName="parentNode" presStyleLbl="node1" presStyleIdx="2" presStyleCnt="4">
        <dgm:presLayoutVars>
          <dgm:chMax val="1"/>
          <dgm:bulletEnabled val="1"/>
        </dgm:presLayoutVars>
      </dgm:prSet>
      <dgm:spPr/>
    </dgm:pt>
    <dgm:pt modelId="{3E866996-3BBE-46AF-8541-A0A0FCCCB5B6}" type="pres">
      <dgm:prSet presAssocID="{E8C16A6D-F8B6-46E4-A331-88C86F028687}" presName="childNode" presStyleLbl="revTx" presStyleIdx="1" presStyleCnt="3">
        <dgm:presLayoutVars>
          <dgm:bulletEnabled val="1"/>
        </dgm:presLayoutVars>
      </dgm:prSet>
      <dgm:spPr/>
    </dgm:pt>
    <dgm:pt modelId="{2F09425B-256D-43DD-B2B3-FCD1F8887123}" type="pres">
      <dgm:prSet presAssocID="{6CA9CFD0-104A-4824-B774-07E425CD5A16}" presName="Name25" presStyleLbl="parChTrans1D1" presStyleIdx="2" presStyleCnt="3"/>
      <dgm:spPr/>
    </dgm:pt>
    <dgm:pt modelId="{4012DC17-0BB2-40D5-92D0-EE0472D6D310}" type="pres">
      <dgm:prSet presAssocID="{0778C271-D066-48F6-91D0-9BB207878ED8}" presName="node" presStyleCnt="0"/>
      <dgm:spPr/>
    </dgm:pt>
    <dgm:pt modelId="{9DC647EE-CFCE-478B-A760-D830BE661FD1}" type="pres">
      <dgm:prSet presAssocID="{0778C271-D066-48F6-91D0-9BB207878ED8}" presName="parentNode" presStyleLbl="node1" presStyleIdx="3" presStyleCnt="4">
        <dgm:presLayoutVars>
          <dgm:chMax val="1"/>
          <dgm:bulletEnabled val="1"/>
        </dgm:presLayoutVars>
      </dgm:prSet>
      <dgm:spPr/>
    </dgm:pt>
    <dgm:pt modelId="{74169732-E478-45FC-A3FB-A8FB20B8658C}" type="pres">
      <dgm:prSet presAssocID="{0778C271-D066-48F6-91D0-9BB207878ED8}" presName="childNode" presStyleLbl="revTx" presStyleIdx="2" presStyleCnt="3">
        <dgm:presLayoutVars>
          <dgm:bulletEnabled val="1"/>
        </dgm:presLayoutVars>
      </dgm:prSet>
      <dgm:spPr/>
    </dgm:pt>
  </dgm:ptLst>
  <dgm:cxnLst>
    <dgm:cxn modelId="{2A9BA90E-B4CF-4F7B-B09E-1E57CA8C109A}" srcId="{E8C16A6D-F8B6-46E4-A331-88C86F028687}" destId="{EB24AB1D-29DD-41B2-B165-0726853A8FB9}" srcOrd="0" destOrd="0" parTransId="{CE01922A-6209-4636-8E76-39EF35B145AC}" sibTransId="{FB61D6CE-F790-4833-84B7-EBA894B640B7}"/>
    <dgm:cxn modelId="{909C2F19-FD5F-4433-9E91-21051A1DDFE8}" srcId="{B06106A9-DC6E-4410-BE04-731B7C51BCDA}" destId="{E8C16A6D-F8B6-46E4-A331-88C86F028687}" srcOrd="1" destOrd="0" parTransId="{7965AFC3-DA53-4DE4-8CAC-E8B04D4BE297}" sibTransId="{05AA657D-8378-4D95-A230-49D99A4A60E6}"/>
    <dgm:cxn modelId="{26473A26-5B29-084B-89B4-A94774445AD4}" type="presOf" srcId="{6CA9CFD0-104A-4824-B774-07E425CD5A16}" destId="{2F09425B-256D-43DD-B2B3-FCD1F8887123}" srcOrd="0" destOrd="0" presId="urn:microsoft.com/office/officeart/2005/8/layout/radial2"/>
    <dgm:cxn modelId="{1CD5EC29-FC99-9D46-96E1-E66B667EBC04}" type="presOf" srcId="{EB24AB1D-29DD-41B2-B165-0726853A8FB9}" destId="{3E866996-3BBE-46AF-8541-A0A0FCCCB5B6}" srcOrd="0" destOrd="0" presId="urn:microsoft.com/office/officeart/2005/8/layout/radial2"/>
    <dgm:cxn modelId="{5916CE2A-F262-2440-A543-17C54140E1B1}" type="presOf" srcId="{7965AFC3-DA53-4DE4-8CAC-E8B04D4BE297}" destId="{17E7D4BA-C61A-4345-8ACE-432524718232}" srcOrd="0" destOrd="0" presId="urn:microsoft.com/office/officeart/2005/8/layout/radial2"/>
    <dgm:cxn modelId="{817E6438-B98C-2B48-A028-FC1440B6793B}" type="presOf" srcId="{E8C16A6D-F8B6-46E4-A331-88C86F028687}" destId="{7018345B-D4FE-4230-B6F8-7BA3C2D11FD9}" srcOrd="0" destOrd="0" presId="urn:microsoft.com/office/officeart/2005/8/layout/radial2"/>
    <dgm:cxn modelId="{2390EF5E-E986-45B9-9446-19B15A1DFC1E}" srcId="{BCF6BB0E-B412-44A8-B525-BDF21A0FAF20}" destId="{0A0EC465-05FB-4A39-AA80-655A1718E3BB}" srcOrd="0" destOrd="0" parTransId="{7E263B3A-E970-4ACF-BA2E-A43D74BE6438}" sibTransId="{50EAE714-3078-457C-A7AB-6B0360F72C87}"/>
    <dgm:cxn modelId="{6099F44E-73CD-418D-8C40-E3E77B11942D}" srcId="{B06106A9-DC6E-4410-BE04-731B7C51BCDA}" destId="{0778C271-D066-48F6-91D0-9BB207878ED8}" srcOrd="2" destOrd="0" parTransId="{6CA9CFD0-104A-4824-B774-07E425CD5A16}" sibTransId="{162E4ECA-3F02-4930-A6A6-1FC3748083BD}"/>
    <dgm:cxn modelId="{715C0E4F-3B21-7C43-A989-5D40C25FA045}" type="presOf" srcId="{0778C271-D066-48F6-91D0-9BB207878ED8}" destId="{9DC647EE-CFCE-478B-A760-D830BE661FD1}" srcOrd="0" destOrd="0" presId="urn:microsoft.com/office/officeart/2005/8/layout/radial2"/>
    <dgm:cxn modelId="{A91B7289-161F-7C4E-9FAF-50BA0C95C581}" type="presOf" srcId="{B06106A9-DC6E-4410-BE04-731B7C51BCDA}" destId="{E0FE31C0-2E3A-4249-960F-B2A4CC61F271}" srcOrd="0" destOrd="0" presId="urn:microsoft.com/office/officeart/2005/8/layout/radial2"/>
    <dgm:cxn modelId="{47D4088F-664D-C746-86AA-82AED80FE856}" type="presOf" srcId="{BCF6BB0E-B412-44A8-B525-BDF21A0FAF20}" destId="{8C49D690-1647-417C-86AD-8E7F0AEC9531}" srcOrd="0" destOrd="0" presId="urn:microsoft.com/office/officeart/2005/8/layout/radial2"/>
    <dgm:cxn modelId="{580A6090-C96B-4486-AE60-8900EF766E57}" srcId="{B06106A9-DC6E-4410-BE04-731B7C51BCDA}" destId="{BCF6BB0E-B412-44A8-B525-BDF21A0FAF20}" srcOrd="0" destOrd="0" parTransId="{2CCC5A8E-A268-4898-A9FD-0A5077B280EA}" sibTransId="{1DEDBBA5-7BEF-4A34-A53E-48EB8F159BBC}"/>
    <dgm:cxn modelId="{249974A3-BC4B-C547-A5D0-0E6708E2536B}" type="presOf" srcId="{0A0EC465-05FB-4A39-AA80-655A1718E3BB}" destId="{126134BE-D0BD-4B4A-857C-4DA66C440A2C}" srcOrd="0" destOrd="0" presId="urn:microsoft.com/office/officeart/2005/8/layout/radial2"/>
    <dgm:cxn modelId="{C04A08BD-1219-FA43-BED6-5F1C09566C56}" type="presOf" srcId="{2CCC5A8E-A268-4898-A9FD-0A5077B280EA}" destId="{5C6610EC-5FF8-41A5-9409-5FBBF5814E1D}" srcOrd="0" destOrd="0" presId="urn:microsoft.com/office/officeart/2005/8/layout/radial2"/>
    <dgm:cxn modelId="{052E95D3-9D03-4DAB-8576-E210424D6D5F}" srcId="{0778C271-D066-48F6-91D0-9BB207878ED8}" destId="{941FFAA6-C866-435E-BA34-77BC366A453E}" srcOrd="0" destOrd="0" parTransId="{DB03EA17-916A-4054-B600-07CBB7C0E502}" sibTransId="{F95D9F4E-6E28-4BAC-A59C-51A1D3C2321E}"/>
    <dgm:cxn modelId="{45E4A2E3-00D6-1447-AB8B-28E6A9913AC7}" type="presOf" srcId="{941FFAA6-C866-435E-BA34-77BC366A453E}" destId="{74169732-E478-45FC-A3FB-A8FB20B8658C}" srcOrd="0" destOrd="0" presId="urn:microsoft.com/office/officeart/2005/8/layout/radial2"/>
    <dgm:cxn modelId="{A4B5D7CA-F762-1043-A1AC-917C9A2C449B}" type="presParOf" srcId="{E0FE31C0-2E3A-4249-960F-B2A4CC61F271}" destId="{748FBD98-7903-412B-9460-D86EE5BE1E25}" srcOrd="0" destOrd="0" presId="urn:microsoft.com/office/officeart/2005/8/layout/radial2"/>
    <dgm:cxn modelId="{2E93574C-0786-0942-B5CA-5E73D41F4ED3}" type="presParOf" srcId="{748FBD98-7903-412B-9460-D86EE5BE1E25}" destId="{0B85B101-308F-4E8A-881A-8D1C95CCFC4D}" srcOrd="0" destOrd="0" presId="urn:microsoft.com/office/officeart/2005/8/layout/radial2"/>
    <dgm:cxn modelId="{EA2C86BE-0C50-A94C-BD33-B088AD91B28F}" type="presParOf" srcId="{0B85B101-308F-4E8A-881A-8D1C95CCFC4D}" destId="{37B3FD07-8636-4071-BACB-EBED53EE1713}" srcOrd="0" destOrd="0" presId="urn:microsoft.com/office/officeart/2005/8/layout/radial2"/>
    <dgm:cxn modelId="{D65A4F68-D4B6-5449-AD30-222DD26251FF}" type="presParOf" srcId="{0B85B101-308F-4E8A-881A-8D1C95CCFC4D}" destId="{EEF93A54-C670-4F2B-98DD-1B71656953D9}" srcOrd="1" destOrd="0" presId="urn:microsoft.com/office/officeart/2005/8/layout/radial2"/>
    <dgm:cxn modelId="{A443094B-9B7F-B74C-9018-62C59DE420CD}" type="presParOf" srcId="{748FBD98-7903-412B-9460-D86EE5BE1E25}" destId="{5C6610EC-5FF8-41A5-9409-5FBBF5814E1D}" srcOrd="1" destOrd="0" presId="urn:microsoft.com/office/officeart/2005/8/layout/radial2"/>
    <dgm:cxn modelId="{3C12BF96-58EE-444E-9C35-148D44AF0ED1}" type="presParOf" srcId="{748FBD98-7903-412B-9460-D86EE5BE1E25}" destId="{90A40BA4-21E3-47C6-934D-6BE1B51798C9}" srcOrd="2" destOrd="0" presId="urn:microsoft.com/office/officeart/2005/8/layout/radial2"/>
    <dgm:cxn modelId="{5199EA66-9168-4A43-B5CB-A2A94B63DAF2}" type="presParOf" srcId="{90A40BA4-21E3-47C6-934D-6BE1B51798C9}" destId="{8C49D690-1647-417C-86AD-8E7F0AEC9531}" srcOrd="0" destOrd="0" presId="urn:microsoft.com/office/officeart/2005/8/layout/radial2"/>
    <dgm:cxn modelId="{61DE53C2-5EE4-CC4F-B2A0-D08DDF81B6E1}" type="presParOf" srcId="{90A40BA4-21E3-47C6-934D-6BE1B51798C9}" destId="{126134BE-D0BD-4B4A-857C-4DA66C440A2C}" srcOrd="1" destOrd="0" presId="urn:microsoft.com/office/officeart/2005/8/layout/radial2"/>
    <dgm:cxn modelId="{333FC559-B026-A646-8447-65B74B2F98D5}" type="presParOf" srcId="{748FBD98-7903-412B-9460-D86EE5BE1E25}" destId="{17E7D4BA-C61A-4345-8ACE-432524718232}" srcOrd="3" destOrd="0" presId="urn:microsoft.com/office/officeart/2005/8/layout/radial2"/>
    <dgm:cxn modelId="{02D1CDDF-0875-2841-A8CC-7418E8CD377B}" type="presParOf" srcId="{748FBD98-7903-412B-9460-D86EE5BE1E25}" destId="{8E1C4264-DD11-469D-A8A5-85555CFF90C2}" srcOrd="4" destOrd="0" presId="urn:microsoft.com/office/officeart/2005/8/layout/radial2"/>
    <dgm:cxn modelId="{B81D853D-D9AF-1A48-8023-40A1B0D698D7}" type="presParOf" srcId="{8E1C4264-DD11-469D-A8A5-85555CFF90C2}" destId="{7018345B-D4FE-4230-B6F8-7BA3C2D11FD9}" srcOrd="0" destOrd="0" presId="urn:microsoft.com/office/officeart/2005/8/layout/radial2"/>
    <dgm:cxn modelId="{74545AE3-FE86-0048-A397-01429D8969EA}" type="presParOf" srcId="{8E1C4264-DD11-469D-A8A5-85555CFF90C2}" destId="{3E866996-3BBE-46AF-8541-A0A0FCCCB5B6}" srcOrd="1" destOrd="0" presId="urn:microsoft.com/office/officeart/2005/8/layout/radial2"/>
    <dgm:cxn modelId="{D31952D5-2A1B-7E4D-8FF0-98E47CFB5416}" type="presParOf" srcId="{748FBD98-7903-412B-9460-D86EE5BE1E25}" destId="{2F09425B-256D-43DD-B2B3-FCD1F8887123}" srcOrd="5" destOrd="0" presId="urn:microsoft.com/office/officeart/2005/8/layout/radial2"/>
    <dgm:cxn modelId="{2E939E00-6C0B-744E-A0C3-840B1C5D7B66}" type="presParOf" srcId="{748FBD98-7903-412B-9460-D86EE5BE1E25}" destId="{4012DC17-0BB2-40D5-92D0-EE0472D6D310}" srcOrd="6" destOrd="0" presId="urn:microsoft.com/office/officeart/2005/8/layout/radial2"/>
    <dgm:cxn modelId="{6F6A9B49-9FCB-5647-8B1F-D0975931716F}" type="presParOf" srcId="{4012DC17-0BB2-40D5-92D0-EE0472D6D310}" destId="{9DC647EE-CFCE-478B-A760-D830BE661FD1}" srcOrd="0" destOrd="0" presId="urn:microsoft.com/office/officeart/2005/8/layout/radial2"/>
    <dgm:cxn modelId="{E17E65EC-814B-3F48-B5DC-17952C580062}" type="presParOf" srcId="{4012DC17-0BB2-40D5-92D0-EE0472D6D310}" destId="{74169732-E478-45FC-A3FB-A8FB20B8658C}"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8D85C-3451-43AA-A3A9-BA7CDEB52324}">
      <dsp:nvSpPr>
        <dsp:cNvPr id="0" name=""/>
        <dsp:cNvSpPr/>
      </dsp:nvSpPr>
      <dsp:spPr>
        <a:xfrm>
          <a:off x="121" y="329825"/>
          <a:ext cx="3121783" cy="1248713"/>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it-IT" sz="1800" b="1" kern="1200" dirty="0"/>
            <a:t>Analisi del rischio e della vulnerabilità</a:t>
          </a:r>
        </a:p>
      </dsp:txBody>
      <dsp:txXfrm>
        <a:off x="121" y="329825"/>
        <a:ext cx="2809605" cy="1248713"/>
      </dsp:txXfrm>
    </dsp:sp>
    <dsp:sp modelId="{05F72C5B-9DAF-4112-8F2E-82B1004C9B76}">
      <dsp:nvSpPr>
        <dsp:cNvPr id="0" name=""/>
        <dsp:cNvSpPr/>
      </dsp:nvSpPr>
      <dsp:spPr>
        <a:xfrm>
          <a:off x="2497548" y="329825"/>
          <a:ext cx="3121783" cy="1248713"/>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it-IT" sz="1800" b="1" kern="1200" dirty="0"/>
            <a:t>Individuazione di opzioni di adattamento</a:t>
          </a:r>
        </a:p>
      </dsp:txBody>
      <dsp:txXfrm>
        <a:off x="3121905" y="329825"/>
        <a:ext cx="1873070" cy="1248713"/>
      </dsp:txXfrm>
    </dsp:sp>
    <dsp:sp modelId="{38E52654-07AD-4C0E-B989-50EEE174B424}">
      <dsp:nvSpPr>
        <dsp:cNvPr id="0" name=""/>
        <dsp:cNvSpPr/>
      </dsp:nvSpPr>
      <dsp:spPr>
        <a:xfrm>
          <a:off x="4994975" y="329825"/>
          <a:ext cx="3621362" cy="1248713"/>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it-IT" sz="1800" b="1" kern="1200" dirty="0"/>
            <a:t>Valutazione delle opzioni di adattamento</a:t>
          </a:r>
        </a:p>
      </dsp:txBody>
      <dsp:txXfrm>
        <a:off x="5619332" y="329825"/>
        <a:ext cx="2372649" cy="12487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72C5B-9DAF-4112-8F2E-82B1004C9B76}">
      <dsp:nvSpPr>
        <dsp:cNvPr id="0" name=""/>
        <dsp:cNvSpPr/>
      </dsp:nvSpPr>
      <dsp:spPr>
        <a:xfrm>
          <a:off x="3786" y="755293"/>
          <a:ext cx="3311110" cy="1324444"/>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it-IT" sz="1800" b="1" kern="1200" dirty="0"/>
            <a:t>Scelta delle opzioni di adattamento</a:t>
          </a:r>
        </a:p>
      </dsp:txBody>
      <dsp:txXfrm>
        <a:off x="3786" y="755293"/>
        <a:ext cx="2979999" cy="1324444"/>
      </dsp:txXfrm>
    </dsp:sp>
    <dsp:sp modelId="{942C8A91-B242-4D74-97CF-E0B6DF9B06BC}">
      <dsp:nvSpPr>
        <dsp:cNvPr id="0" name=""/>
        <dsp:cNvSpPr/>
      </dsp:nvSpPr>
      <dsp:spPr>
        <a:xfrm>
          <a:off x="2652674" y="755293"/>
          <a:ext cx="3311110" cy="1324444"/>
        </a:xfrm>
        <a:prstGeom prst="chevron">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it-IT" sz="1800" b="1" kern="1200" dirty="0"/>
            <a:t>Attuazione (Piano di adattamento)</a:t>
          </a:r>
        </a:p>
      </dsp:txBody>
      <dsp:txXfrm>
        <a:off x="3314896" y="755293"/>
        <a:ext cx="1986666" cy="1324444"/>
      </dsp:txXfrm>
    </dsp:sp>
    <dsp:sp modelId="{BC9C1AE7-18C7-41E5-8490-79F3A9C53BE0}">
      <dsp:nvSpPr>
        <dsp:cNvPr id="0" name=""/>
        <dsp:cNvSpPr/>
      </dsp:nvSpPr>
      <dsp:spPr>
        <a:xfrm>
          <a:off x="5301563" y="755293"/>
          <a:ext cx="3311110" cy="1324444"/>
        </a:xfrm>
        <a:prstGeom prst="chevron">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it-IT" sz="1800" b="1" kern="1200" dirty="0"/>
            <a:t>Monitoraggio e valutazione</a:t>
          </a:r>
        </a:p>
      </dsp:txBody>
      <dsp:txXfrm>
        <a:off x="5963785" y="755293"/>
        <a:ext cx="1986666" cy="13244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72C5B-9DAF-4112-8F2E-82B1004C9B76}">
      <dsp:nvSpPr>
        <dsp:cNvPr id="0" name=""/>
        <dsp:cNvSpPr/>
      </dsp:nvSpPr>
      <dsp:spPr>
        <a:xfrm>
          <a:off x="0" y="0"/>
          <a:ext cx="2948484" cy="903994"/>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it-IT" sz="1800" b="1" kern="1200" dirty="0"/>
            <a:t>Scelta delle opzioni di adattamento</a:t>
          </a:r>
        </a:p>
      </dsp:txBody>
      <dsp:txXfrm>
        <a:off x="0" y="0"/>
        <a:ext cx="2722486" cy="9039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C8A91-B242-4D74-97CF-E0B6DF9B06BC}">
      <dsp:nvSpPr>
        <dsp:cNvPr id="0" name=""/>
        <dsp:cNvSpPr/>
      </dsp:nvSpPr>
      <dsp:spPr>
        <a:xfrm>
          <a:off x="3365" y="0"/>
          <a:ext cx="3443217" cy="960319"/>
        </a:xfrm>
        <a:prstGeom prst="homePlate">
          <a:avLst/>
        </a:prstGeom>
        <a:solidFill>
          <a:srgbClr val="60E1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33338" bIns="66675" numCol="1" spcCol="1270" anchor="ctr" anchorCtr="0">
          <a:noAutofit/>
        </a:bodyPr>
        <a:lstStyle/>
        <a:p>
          <a:pPr marL="0" lvl="0" indent="0" algn="ctr" defTabSz="1111250">
            <a:lnSpc>
              <a:spcPct val="90000"/>
            </a:lnSpc>
            <a:spcBef>
              <a:spcPct val="0"/>
            </a:spcBef>
            <a:spcAft>
              <a:spcPct val="35000"/>
            </a:spcAft>
            <a:buNone/>
          </a:pPr>
          <a:r>
            <a:rPr lang="it-IT" sz="2500" b="1" kern="1200" dirty="0"/>
            <a:t>Attuazione (Piano di adattamento)</a:t>
          </a:r>
        </a:p>
      </dsp:txBody>
      <dsp:txXfrm>
        <a:off x="3365" y="0"/>
        <a:ext cx="3203137" cy="9603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C1AE7-18C7-41E5-8490-79F3A9C53BE0}">
      <dsp:nvSpPr>
        <dsp:cNvPr id="0" name=""/>
        <dsp:cNvSpPr/>
      </dsp:nvSpPr>
      <dsp:spPr>
        <a:xfrm>
          <a:off x="0" y="0"/>
          <a:ext cx="4110780" cy="1065826"/>
        </a:xfrm>
        <a:prstGeom prst="homePlate">
          <a:avLst/>
        </a:prstGeom>
        <a:solidFill>
          <a:srgbClr val="F796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33338" bIns="66675" numCol="1" spcCol="1270" anchor="ctr" anchorCtr="0">
          <a:noAutofit/>
        </a:bodyPr>
        <a:lstStyle/>
        <a:p>
          <a:pPr marL="0" lvl="0" indent="0" algn="ctr" defTabSz="1111250">
            <a:lnSpc>
              <a:spcPct val="90000"/>
            </a:lnSpc>
            <a:spcBef>
              <a:spcPct val="0"/>
            </a:spcBef>
            <a:spcAft>
              <a:spcPct val="35000"/>
            </a:spcAft>
            <a:buNone/>
          </a:pPr>
          <a:r>
            <a:rPr lang="it-IT" sz="2500" b="1" kern="1200" dirty="0"/>
            <a:t>Monitoraggio e valutazione</a:t>
          </a:r>
        </a:p>
      </dsp:txBody>
      <dsp:txXfrm>
        <a:off x="0" y="0"/>
        <a:ext cx="3844324" cy="10658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8D85C-3451-43AA-A3A9-BA7CDEB52324}">
      <dsp:nvSpPr>
        <dsp:cNvPr id="0" name=""/>
        <dsp:cNvSpPr/>
      </dsp:nvSpPr>
      <dsp:spPr>
        <a:xfrm>
          <a:off x="121" y="471966"/>
          <a:ext cx="3121783" cy="964431"/>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it-IT" sz="1800" b="1" kern="1200" dirty="0"/>
            <a:t>Analisi del rischio e della vulnerabilità</a:t>
          </a:r>
        </a:p>
      </dsp:txBody>
      <dsp:txXfrm>
        <a:off x="121" y="471966"/>
        <a:ext cx="2880675" cy="964431"/>
      </dsp:txXfrm>
    </dsp:sp>
    <dsp:sp modelId="{05F72C5B-9DAF-4112-8F2E-82B1004C9B76}">
      <dsp:nvSpPr>
        <dsp:cNvPr id="0" name=""/>
        <dsp:cNvSpPr/>
      </dsp:nvSpPr>
      <dsp:spPr>
        <a:xfrm>
          <a:off x="2497548" y="471966"/>
          <a:ext cx="3121783" cy="964431"/>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it-IT" sz="1800" b="1" kern="1200" dirty="0"/>
            <a:t>Individuazione di opzioni di adattamento</a:t>
          </a:r>
        </a:p>
      </dsp:txBody>
      <dsp:txXfrm>
        <a:off x="2979764" y="471966"/>
        <a:ext cx="2157352" cy="964431"/>
      </dsp:txXfrm>
    </dsp:sp>
    <dsp:sp modelId="{38E52654-07AD-4C0E-B989-50EEE174B424}">
      <dsp:nvSpPr>
        <dsp:cNvPr id="0" name=""/>
        <dsp:cNvSpPr/>
      </dsp:nvSpPr>
      <dsp:spPr>
        <a:xfrm>
          <a:off x="4994975" y="471966"/>
          <a:ext cx="3621362" cy="964431"/>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it-IT" sz="1800" b="1" kern="1200" dirty="0"/>
            <a:t>Valutazione delle opzioni di adattamento/Analisi Benefici-Costi</a:t>
          </a:r>
        </a:p>
      </dsp:txBody>
      <dsp:txXfrm>
        <a:off x="5477191" y="471966"/>
        <a:ext cx="2656931" cy="9644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72C5B-9DAF-4112-8F2E-82B1004C9B76}">
      <dsp:nvSpPr>
        <dsp:cNvPr id="0" name=""/>
        <dsp:cNvSpPr/>
      </dsp:nvSpPr>
      <dsp:spPr>
        <a:xfrm>
          <a:off x="3786" y="1050730"/>
          <a:ext cx="3311110" cy="733569"/>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it-IT" sz="1800" b="1" kern="1200" dirty="0"/>
            <a:t>Scelta delle opzioni di adattamento</a:t>
          </a:r>
        </a:p>
      </dsp:txBody>
      <dsp:txXfrm>
        <a:off x="3786" y="1050730"/>
        <a:ext cx="3127718" cy="733569"/>
      </dsp:txXfrm>
    </dsp:sp>
    <dsp:sp modelId="{942C8A91-B242-4D74-97CF-E0B6DF9B06BC}">
      <dsp:nvSpPr>
        <dsp:cNvPr id="0" name=""/>
        <dsp:cNvSpPr/>
      </dsp:nvSpPr>
      <dsp:spPr>
        <a:xfrm>
          <a:off x="2652674" y="1050730"/>
          <a:ext cx="3311110" cy="733569"/>
        </a:xfrm>
        <a:prstGeom prst="chevron">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it-IT" sz="1800" b="1" kern="1200" dirty="0"/>
            <a:t>Attuazione (Piano di adattamento)</a:t>
          </a:r>
        </a:p>
      </dsp:txBody>
      <dsp:txXfrm>
        <a:off x="3019459" y="1050730"/>
        <a:ext cx="2577541" cy="733569"/>
      </dsp:txXfrm>
    </dsp:sp>
    <dsp:sp modelId="{BC9C1AE7-18C7-41E5-8490-79F3A9C53BE0}">
      <dsp:nvSpPr>
        <dsp:cNvPr id="0" name=""/>
        <dsp:cNvSpPr/>
      </dsp:nvSpPr>
      <dsp:spPr>
        <a:xfrm>
          <a:off x="5301563" y="1050730"/>
          <a:ext cx="3311110" cy="733569"/>
        </a:xfrm>
        <a:prstGeom prst="chevron">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it-IT" sz="1800" b="1" kern="1200" dirty="0"/>
            <a:t>Monitoraggio e valutazione</a:t>
          </a:r>
        </a:p>
      </dsp:txBody>
      <dsp:txXfrm>
        <a:off x="5668348" y="1050730"/>
        <a:ext cx="2577541" cy="7335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9425B-256D-43DD-B2B3-FCD1F8887123}">
      <dsp:nvSpPr>
        <dsp:cNvPr id="0" name=""/>
        <dsp:cNvSpPr/>
      </dsp:nvSpPr>
      <dsp:spPr>
        <a:xfrm rot="2563198">
          <a:off x="1179157" y="1669166"/>
          <a:ext cx="367291" cy="57041"/>
        </a:xfrm>
        <a:custGeom>
          <a:avLst/>
          <a:gdLst/>
          <a:ahLst/>
          <a:cxnLst/>
          <a:rect l="0" t="0" r="0" b="0"/>
          <a:pathLst>
            <a:path>
              <a:moveTo>
                <a:pt x="0" y="28520"/>
              </a:moveTo>
              <a:lnTo>
                <a:pt x="367291" y="285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E7D4BA-C61A-4345-8ACE-432524718232}">
      <dsp:nvSpPr>
        <dsp:cNvPr id="0" name=""/>
        <dsp:cNvSpPr/>
      </dsp:nvSpPr>
      <dsp:spPr>
        <a:xfrm>
          <a:off x="1227882" y="1166032"/>
          <a:ext cx="408684" cy="57041"/>
        </a:xfrm>
        <a:custGeom>
          <a:avLst/>
          <a:gdLst/>
          <a:ahLst/>
          <a:cxnLst/>
          <a:rect l="0" t="0" r="0" b="0"/>
          <a:pathLst>
            <a:path>
              <a:moveTo>
                <a:pt x="0" y="28520"/>
              </a:moveTo>
              <a:lnTo>
                <a:pt x="408684" y="285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6610EC-5FF8-41A5-9409-5FBBF5814E1D}">
      <dsp:nvSpPr>
        <dsp:cNvPr id="0" name=""/>
        <dsp:cNvSpPr/>
      </dsp:nvSpPr>
      <dsp:spPr>
        <a:xfrm rot="19104133">
          <a:off x="1173847" y="659840"/>
          <a:ext cx="428556" cy="57041"/>
        </a:xfrm>
        <a:custGeom>
          <a:avLst/>
          <a:gdLst/>
          <a:ahLst/>
          <a:cxnLst/>
          <a:rect l="0" t="0" r="0" b="0"/>
          <a:pathLst>
            <a:path>
              <a:moveTo>
                <a:pt x="0" y="28520"/>
              </a:moveTo>
              <a:lnTo>
                <a:pt x="428556" y="285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F93A54-C670-4F2B-98DD-1B71656953D9}">
      <dsp:nvSpPr>
        <dsp:cNvPr id="0" name=""/>
        <dsp:cNvSpPr/>
      </dsp:nvSpPr>
      <dsp:spPr>
        <a:xfrm>
          <a:off x="232315" y="608924"/>
          <a:ext cx="1171255" cy="117125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sp>
    <dsp:sp modelId="{8C49D690-1647-417C-86AD-8E7F0AEC9531}">
      <dsp:nvSpPr>
        <dsp:cNvPr id="0" name=""/>
        <dsp:cNvSpPr/>
      </dsp:nvSpPr>
      <dsp:spPr>
        <a:xfrm>
          <a:off x="1465694" y="612"/>
          <a:ext cx="655677" cy="65567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it-IT" sz="3000" kern="1200" dirty="0"/>
            <a:t> </a:t>
          </a:r>
        </a:p>
      </dsp:txBody>
      <dsp:txXfrm>
        <a:off x="1561716" y="96634"/>
        <a:ext cx="463633" cy="463633"/>
      </dsp:txXfrm>
    </dsp:sp>
    <dsp:sp modelId="{126134BE-D0BD-4B4A-857C-4DA66C440A2C}">
      <dsp:nvSpPr>
        <dsp:cNvPr id="0" name=""/>
        <dsp:cNvSpPr/>
      </dsp:nvSpPr>
      <dsp:spPr>
        <a:xfrm>
          <a:off x="2186940" y="612"/>
          <a:ext cx="983516" cy="655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lang="en-GB" sz="1300" b="1" kern="1200" dirty="0"/>
            <a:t>Citizens</a:t>
          </a:r>
          <a:endParaRPr lang="it-IT" sz="1300" kern="1200" dirty="0"/>
        </a:p>
      </dsp:txBody>
      <dsp:txXfrm>
        <a:off x="2186940" y="612"/>
        <a:ext cx="983516" cy="655677"/>
      </dsp:txXfrm>
    </dsp:sp>
    <dsp:sp modelId="{7018345B-D4FE-4230-B6F8-7BA3C2D11FD9}">
      <dsp:nvSpPr>
        <dsp:cNvPr id="0" name=""/>
        <dsp:cNvSpPr/>
      </dsp:nvSpPr>
      <dsp:spPr>
        <a:xfrm>
          <a:off x="1636567" y="843175"/>
          <a:ext cx="702753" cy="702753"/>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it-IT" sz="3000" kern="1200" dirty="0"/>
            <a:t> </a:t>
          </a:r>
        </a:p>
      </dsp:txBody>
      <dsp:txXfrm>
        <a:off x="1739483" y="946091"/>
        <a:ext cx="496921" cy="496921"/>
      </dsp:txXfrm>
    </dsp:sp>
    <dsp:sp modelId="{3E866996-3BBE-46AF-8541-A0A0FCCCB5B6}">
      <dsp:nvSpPr>
        <dsp:cNvPr id="0" name=""/>
        <dsp:cNvSpPr/>
      </dsp:nvSpPr>
      <dsp:spPr>
        <a:xfrm>
          <a:off x="2409596" y="843175"/>
          <a:ext cx="1054129" cy="702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lang="en-GB" sz="1300" b="1" kern="1200" dirty="0">
              <a:solidFill>
                <a:schemeClr val="tx1"/>
              </a:solidFill>
              <a:effectLst/>
              <a:latin typeface="+mn-lt"/>
              <a:ea typeface="+mn-ea"/>
              <a:cs typeface="+mn-cs"/>
            </a:rPr>
            <a:t>Stakeholders</a:t>
          </a:r>
          <a:endParaRPr lang="it-IT" sz="1300" kern="1200" dirty="0"/>
        </a:p>
      </dsp:txBody>
      <dsp:txXfrm>
        <a:off x="2409596" y="843175"/>
        <a:ext cx="1054129" cy="702753"/>
      </dsp:txXfrm>
    </dsp:sp>
    <dsp:sp modelId="{9DC647EE-CFCE-478B-A760-D830BE661FD1}">
      <dsp:nvSpPr>
        <dsp:cNvPr id="0" name=""/>
        <dsp:cNvSpPr/>
      </dsp:nvSpPr>
      <dsp:spPr>
        <a:xfrm>
          <a:off x="1404496" y="1709277"/>
          <a:ext cx="702753" cy="702753"/>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it-IT" sz="3000" kern="1200" dirty="0"/>
            <a:t> </a:t>
          </a:r>
        </a:p>
      </dsp:txBody>
      <dsp:txXfrm>
        <a:off x="1507412" y="1812193"/>
        <a:ext cx="496921" cy="496921"/>
      </dsp:txXfrm>
    </dsp:sp>
    <dsp:sp modelId="{74169732-E478-45FC-A3FB-A8FB20B8658C}">
      <dsp:nvSpPr>
        <dsp:cNvPr id="0" name=""/>
        <dsp:cNvSpPr/>
      </dsp:nvSpPr>
      <dsp:spPr>
        <a:xfrm>
          <a:off x="2177525" y="1709277"/>
          <a:ext cx="1054129" cy="702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lang="en-GB" sz="1300" b="1" kern="1200" dirty="0">
              <a:solidFill>
                <a:schemeClr val="tx1"/>
              </a:solidFill>
              <a:effectLst/>
              <a:latin typeface="+mn-lt"/>
              <a:ea typeface="+mn-ea"/>
              <a:cs typeface="+mn-cs"/>
            </a:rPr>
            <a:t>Companies</a:t>
          </a:r>
          <a:r>
            <a:rPr lang="en-GB" sz="1300" kern="1200" dirty="0">
              <a:solidFill>
                <a:schemeClr val="tx1"/>
              </a:solidFill>
              <a:effectLst/>
              <a:latin typeface="+mn-lt"/>
              <a:ea typeface="+mn-ea"/>
              <a:cs typeface="+mn-cs"/>
            </a:rPr>
            <a:t> </a:t>
          </a:r>
          <a:endParaRPr lang="it-IT" sz="1300" kern="1200" dirty="0"/>
        </a:p>
      </dsp:txBody>
      <dsp:txXfrm>
        <a:off x="2177525" y="1709277"/>
        <a:ext cx="1054129" cy="70275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463031"/>
            <a:ext cx="7772400" cy="1470025"/>
          </a:xfrm>
        </p:spPr>
        <p:txBody>
          <a:bodyPr/>
          <a:lstStyle>
            <a:lvl1pPr>
              <a:defRPr>
                <a:latin typeface="Open Sans Extrabold" pitchFamily="34" charset="0"/>
                <a:ea typeface="Open Sans Extrabold" pitchFamily="34" charset="0"/>
                <a:cs typeface="Open Sans Extrabold" pitchFamily="34" charset="0"/>
              </a:defRPr>
            </a:lvl1pPr>
          </a:lstStyle>
          <a:p>
            <a:r>
              <a:rPr lang="it-IT"/>
              <a:t>Fare clic per modificare lo stile del titolo</a:t>
            </a:r>
          </a:p>
        </p:txBody>
      </p:sp>
      <p:sp>
        <p:nvSpPr>
          <p:cNvPr id="3" name="Sottotitolo 2"/>
          <p:cNvSpPr>
            <a:spLocks noGrp="1"/>
          </p:cNvSpPr>
          <p:nvPr>
            <p:ph type="subTitle" idx="1" hasCustomPrompt="1"/>
          </p:nvPr>
        </p:nvSpPr>
        <p:spPr>
          <a:xfrm>
            <a:off x="1371600" y="4581128"/>
            <a:ext cx="6400800" cy="1057672"/>
          </a:xfrm>
        </p:spPr>
        <p:txBody>
          <a:bodyPr/>
          <a:lstStyle>
            <a:lvl1pPr marL="0" indent="0" algn="ctr">
              <a:buNone/>
              <a:defRPr>
                <a:solidFill>
                  <a:schemeClr val="tx1">
                    <a:tint val="75000"/>
                  </a:schemeClr>
                </a:solidFill>
                <a:latin typeface="Open Sans" pitchFamily="34" charset="0"/>
                <a:ea typeface="Open Sans" pitchFamily="34" charset="0"/>
                <a:cs typeface="Open 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Logo Partner</a:t>
            </a:r>
          </a:p>
        </p:txBody>
      </p:sp>
      <p:pic>
        <p:nvPicPr>
          <p:cNvPr id="7" name="Immagine 1"/>
          <p:cNvPicPr>
            <a:picLocks noChangeAspect="1" noChangeArrowheads="1"/>
          </p:cNvPicPr>
          <p:nvPr userDrawn="1"/>
        </p:nvPicPr>
        <p:blipFill>
          <a:blip r:embed="rId2" cstate="print"/>
          <a:srcRect/>
          <a:stretch>
            <a:fillRect/>
          </a:stretch>
        </p:blipFill>
        <p:spPr bwMode="auto">
          <a:xfrm>
            <a:off x="850320" y="808200"/>
            <a:ext cx="3909600" cy="1270217"/>
          </a:xfrm>
          <a:prstGeom prst="rect">
            <a:avLst/>
          </a:prstGeom>
          <a:solidFill>
            <a:srgbClr val="FFFFFF"/>
          </a:solidFill>
        </p:spPr>
      </p:pic>
      <p:sp>
        <p:nvSpPr>
          <p:cNvPr id="2049" name="Rectangle 1"/>
          <p:cNvSpPr>
            <a:spLocks noChangeArrowheads="1"/>
          </p:cNvSpPr>
          <p:nvPr userDrawn="1"/>
        </p:nvSpPr>
        <p:spPr bwMode="auto">
          <a:xfrm>
            <a:off x="4716016" y="6162218"/>
            <a:ext cx="3672408"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a:ln>
                  <a:noFill/>
                </a:ln>
                <a:solidFill>
                  <a:srgbClr val="003399"/>
                </a:solidFill>
                <a:effectLst/>
                <a:latin typeface="Montserrat" pitchFamily="50" charset="0"/>
                <a:ea typeface="Calibri" pitchFamily="34" charset="0"/>
                <a:cs typeface="NBIAZV+Montserrat-Regular"/>
              </a:rPr>
              <a:t>La coopération au cœur de la Méditerranée</a:t>
            </a:r>
          </a:p>
        </p:txBody>
      </p:sp>
      <p:sp>
        <p:nvSpPr>
          <p:cNvPr id="2050" name="Rectangle 2"/>
          <p:cNvSpPr>
            <a:spLocks noChangeArrowheads="1"/>
          </p:cNvSpPr>
          <p:nvPr userDrawn="1"/>
        </p:nvSpPr>
        <p:spPr bwMode="auto">
          <a:xfrm>
            <a:off x="1883931" y="1825079"/>
            <a:ext cx="241176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E34063"/>
                </a:solidFill>
                <a:effectLst/>
                <a:latin typeface="Montserrat" pitchFamily="50" charset="0"/>
                <a:ea typeface="Calibri" pitchFamily="34" charset="0"/>
                <a:cs typeface="Times New Roman" pitchFamily="18" charset="0"/>
              </a:rPr>
              <a:t>PROTERINA-3</a:t>
            </a:r>
            <a:r>
              <a:rPr kumimoji="0" lang="fr-FR" sz="1400" b="0" i="0" u="none" strike="noStrike" cap="none" normalizeH="0" baseline="0" dirty="0">
                <a:ln>
                  <a:noFill/>
                </a:ln>
                <a:solidFill>
                  <a:srgbClr val="E34063"/>
                </a:solidFill>
                <a:effectLst/>
                <a:latin typeface="Calibri"/>
                <a:ea typeface="Calibri" pitchFamily="34" charset="0"/>
                <a:cs typeface="Times New Roman" pitchFamily="18" charset="0"/>
              </a:rPr>
              <a:t>É</a:t>
            </a:r>
            <a:r>
              <a:rPr kumimoji="0" lang="fr-FR" sz="1400" b="0" i="0" u="none" strike="noStrike" cap="none" normalizeH="0" baseline="0" dirty="0">
                <a:ln>
                  <a:noFill/>
                </a:ln>
                <a:solidFill>
                  <a:srgbClr val="E34063"/>
                </a:solidFill>
                <a:effectLst/>
                <a:latin typeface="Montserrat" pitchFamily="50" charset="0"/>
                <a:ea typeface="Calibri" pitchFamily="34" charset="0"/>
                <a:cs typeface="Times New Roman" pitchFamily="18" charset="0"/>
              </a:rPr>
              <a:t>volution</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1" name="Rettangolo 10"/>
          <p:cNvSpPr/>
          <p:nvPr userDrawn="1"/>
        </p:nvSpPr>
        <p:spPr>
          <a:xfrm>
            <a:off x="0" y="0"/>
            <a:ext cx="9144000" cy="68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userDrawn="1"/>
        </p:nvSpPr>
        <p:spPr>
          <a:xfrm>
            <a:off x="0" y="6597368"/>
            <a:ext cx="9144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124744"/>
            <a:ext cx="2057400" cy="5001419"/>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1124744"/>
            <a:ext cx="6019800" cy="5001419"/>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dirty="0"/>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dirty="0"/>
              <a:t>Fare clic per modificare stili del testo dello schema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2060848"/>
            <a:ext cx="4038600" cy="4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p:cNvSpPr>
            <a:spLocks noGrp="1"/>
          </p:cNvSpPr>
          <p:nvPr>
            <p:ph sz="half" idx="2"/>
          </p:nvPr>
        </p:nvSpPr>
        <p:spPr>
          <a:xfrm>
            <a:off x="4648200" y="2060848"/>
            <a:ext cx="4038600" cy="4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235719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996952"/>
            <a:ext cx="4040188" cy="3456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235719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996952"/>
            <a:ext cx="4041775" cy="3456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908719"/>
            <a:ext cx="3008313" cy="853553"/>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908721"/>
            <a:ext cx="5111750" cy="55446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testo 3"/>
          <p:cNvSpPr>
            <a:spLocks noGrp="1"/>
          </p:cNvSpPr>
          <p:nvPr>
            <p:ph type="body" sz="half" idx="2"/>
          </p:nvPr>
        </p:nvSpPr>
        <p:spPr>
          <a:xfrm>
            <a:off x="457200" y="1772816"/>
            <a:ext cx="3008313" cy="4680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a:t>Fare clic per modificare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5081736"/>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893911"/>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64847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1196752"/>
            <a:ext cx="8229600" cy="1143000"/>
          </a:xfrm>
          <a:prstGeom prst="rect">
            <a:avLst/>
          </a:prstGeom>
        </p:spPr>
        <p:txBody>
          <a:bodyPr vert="horz" lIns="91440" tIns="45720" rIns="91440" bIns="45720" rtlCol="0" anchor="ctr">
            <a:normAutofit/>
          </a:bodyPr>
          <a:lstStyle/>
          <a:p>
            <a:r>
              <a:rPr lang="it-IT" dirty="0"/>
              <a:t>Fare clic per modificare lo stile del titolo</a:t>
            </a:r>
          </a:p>
        </p:txBody>
      </p:sp>
      <p:sp>
        <p:nvSpPr>
          <p:cNvPr id="3" name="Segnaposto testo 2"/>
          <p:cNvSpPr>
            <a:spLocks noGrp="1"/>
          </p:cNvSpPr>
          <p:nvPr>
            <p:ph type="body" idx="1"/>
          </p:nvPr>
        </p:nvSpPr>
        <p:spPr>
          <a:xfrm>
            <a:off x="457200" y="2522314"/>
            <a:ext cx="8229600" cy="4237931"/>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pic>
        <p:nvPicPr>
          <p:cNvPr id="4" name="Immagine 3" descr="adapt.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3528" y="116632"/>
            <a:ext cx="3960659" cy="879849"/>
          </a:xfrm>
          <a:prstGeom prst="rect">
            <a:avLst/>
          </a:prstGeom>
        </p:spPr>
      </p:pic>
      <p:sp>
        <p:nvSpPr>
          <p:cNvPr id="12" name="Rectangle 1"/>
          <p:cNvSpPr>
            <a:spLocks noChangeArrowheads="1"/>
          </p:cNvSpPr>
          <p:nvPr userDrawn="1"/>
        </p:nvSpPr>
        <p:spPr bwMode="auto">
          <a:xfrm>
            <a:off x="3851920" y="6586209"/>
            <a:ext cx="4824536"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a:ln>
                  <a:noFill/>
                </a:ln>
                <a:solidFill>
                  <a:srgbClr val="003399"/>
                </a:solidFill>
                <a:effectLst/>
                <a:latin typeface="Montserrat" pitchFamily="50" charset="0"/>
                <a:ea typeface="Calibri" pitchFamily="34" charset="0"/>
                <a:cs typeface="NBIAZV+Montserrat-Regular"/>
              </a:rPr>
              <a:t>La </a:t>
            </a:r>
            <a:r>
              <a:rPr kumimoji="0" lang="fr-FR" sz="800" b="0" i="0" u="none" strike="noStrike" cap="none" normalizeH="0" baseline="0" dirty="0" err="1">
                <a:ln>
                  <a:noFill/>
                </a:ln>
                <a:solidFill>
                  <a:srgbClr val="003399"/>
                </a:solidFill>
                <a:effectLst/>
                <a:latin typeface="Montserrat" pitchFamily="50" charset="0"/>
                <a:ea typeface="Calibri" pitchFamily="34" charset="0"/>
                <a:cs typeface="NBIAZV+Montserrat-Regular"/>
              </a:rPr>
              <a:t>cooperazione</a:t>
            </a:r>
            <a:r>
              <a:rPr kumimoji="0" lang="fr-FR" sz="800" b="0" i="0" u="none" strike="noStrike" cap="none" normalizeH="0" baseline="0" dirty="0">
                <a:ln>
                  <a:noFill/>
                </a:ln>
                <a:solidFill>
                  <a:srgbClr val="003399"/>
                </a:solidFill>
                <a:effectLst/>
                <a:latin typeface="Montserrat" pitchFamily="50" charset="0"/>
                <a:ea typeface="Calibri" pitchFamily="34" charset="0"/>
                <a:cs typeface="NBIAZV+Montserrat-Regular"/>
              </a:rPr>
              <a:t> al </a:t>
            </a:r>
            <a:r>
              <a:rPr kumimoji="0" lang="fr-FR" sz="800" b="0" i="0" u="none" strike="noStrike" cap="none" normalizeH="0" baseline="0" dirty="0" err="1">
                <a:ln>
                  <a:noFill/>
                </a:ln>
                <a:solidFill>
                  <a:srgbClr val="003399"/>
                </a:solidFill>
                <a:effectLst/>
                <a:latin typeface="Montserrat" pitchFamily="50" charset="0"/>
                <a:ea typeface="Calibri" pitchFamily="34" charset="0"/>
                <a:cs typeface="NBIAZV+Montserrat-Regular"/>
              </a:rPr>
              <a:t>cuore</a:t>
            </a:r>
            <a:r>
              <a:rPr kumimoji="0" lang="fr-FR" sz="800" b="0" i="0" u="none" strike="noStrike" cap="none" normalizeH="0" baseline="0" dirty="0">
                <a:ln>
                  <a:noFill/>
                </a:ln>
                <a:solidFill>
                  <a:srgbClr val="003399"/>
                </a:solidFill>
                <a:effectLst/>
                <a:latin typeface="Montserrat" pitchFamily="50" charset="0"/>
                <a:ea typeface="Calibri" pitchFamily="34" charset="0"/>
                <a:cs typeface="NBIAZV+Montserrat-Regular"/>
              </a:rPr>
              <a:t> </a:t>
            </a:r>
            <a:r>
              <a:rPr kumimoji="0" lang="fr-FR" sz="800" b="0" i="0" u="none" strike="noStrike" cap="none" normalizeH="0" baseline="0" dirty="0" err="1">
                <a:ln>
                  <a:noFill/>
                </a:ln>
                <a:solidFill>
                  <a:srgbClr val="003399"/>
                </a:solidFill>
                <a:effectLst/>
                <a:latin typeface="Montserrat" pitchFamily="50" charset="0"/>
                <a:ea typeface="Calibri" pitchFamily="34" charset="0"/>
                <a:cs typeface="NBIAZV+Montserrat-Regular"/>
              </a:rPr>
              <a:t>del</a:t>
            </a:r>
            <a:r>
              <a:rPr kumimoji="0" lang="fr-FR" sz="800" b="0" i="0" u="none" strike="noStrike" cap="none" normalizeH="0" baseline="0" dirty="0">
                <a:ln>
                  <a:noFill/>
                </a:ln>
                <a:solidFill>
                  <a:srgbClr val="003399"/>
                </a:solidFill>
                <a:effectLst/>
                <a:latin typeface="Montserrat" pitchFamily="50" charset="0"/>
                <a:ea typeface="Calibri" pitchFamily="34" charset="0"/>
                <a:cs typeface="NBIAZV+Montserrat-Regular"/>
              </a:rPr>
              <a:t> </a:t>
            </a:r>
            <a:r>
              <a:rPr kumimoji="0" lang="fr-FR" sz="800" b="0" i="0" u="none" strike="noStrike" cap="none" normalizeH="0" baseline="0" dirty="0" err="1">
                <a:ln>
                  <a:noFill/>
                </a:ln>
                <a:solidFill>
                  <a:srgbClr val="003399"/>
                </a:solidFill>
                <a:effectLst/>
                <a:latin typeface="Montserrat" pitchFamily="50" charset="0"/>
                <a:ea typeface="Calibri" pitchFamily="34" charset="0"/>
                <a:cs typeface="NBIAZV+Montserrat-Regular"/>
              </a:rPr>
              <a:t>Mediterraneo</a:t>
            </a:r>
            <a:r>
              <a:rPr kumimoji="0" lang="fr-FR" sz="800" b="0" i="0" u="none" strike="noStrike" cap="none" normalizeH="0" baseline="0" dirty="0">
                <a:ln>
                  <a:noFill/>
                </a:ln>
                <a:solidFill>
                  <a:srgbClr val="003399"/>
                </a:solidFill>
                <a:effectLst/>
                <a:latin typeface="Montserrat" pitchFamily="50" charset="0"/>
                <a:ea typeface="Calibri" pitchFamily="34" charset="0"/>
                <a:cs typeface="NBIAZV+Montserrat-Regular"/>
              </a:rPr>
              <a:t> - La coopération au cœur de la Méditerranée</a:t>
            </a:r>
          </a:p>
        </p:txBody>
      </p:sp>
      <p:pic>
        <p:nvPicPr>
          <p:cNvPr id="7" name="Immagine 6"/>
          <p:cNvPicPr>
            <a:picLocks noChangeAspect="1"/>
          </p:cNvPicPr>
          <p:nvPr userDrawn="1"/>
        </p:nvPicPr>
        <p:blipFill>
          <a:blip r:embed="rId14"/>
          <a:stretch>
            <a:fillRect/>
          </a:stretch>
        </p:blipFill>
        <p:spPr>
          <a:xfrm>
            <a:off x="0" y="1052736"/>
            <a:ext cx="9144000" cy="550555"/>
          </a:xfrm>
          <a:prstGeom prst="rect">
            <a:avLst/>
          </a:prstGeom>
        </p:spPr>
      </p:pic>
      <p:pic>
        <p:nvPicPr>
          <p:cNvPr id="11" name="Immagine 10"/>
          <p:cNvPicPr>
            <a:picLocks noChangeAspect="1"/>
          </p:cNvPicPr>
          <p:nvPr userDrawn="1"/>
        </p:nvPicPr>
        <p:blipFill>
          <a:blip r:embed="rId15"/>
          <a:stretch>
            <a:fillRect/>
          </a:stretch>
        </p:blipFill>
        <p:spPr>
          <a:xfrm>
            <a:off x="0" y="6021288"/>
            <a:ext cx="9144000" cy="55055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Open Sans" pitchFamily="34" charset="0"/>
          <a:ea typeface="Open Sans" pitchFamily="34" charset="0"/>
          <a:cs typeface="Open Sans"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 Id="rId9"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8"/>
          <p:cNvSpPr txBox="1">
            <a:spLocks/>
          </p:cNvSpPr>
          <p:nvPr/>
        </p:nvSpPr>
        <p:spPr>
          <a:xfrm>
            <a:off x="233363" y="1700808"/>
            <a:ext cx="8696325" cy="1470025"/>
          </a:xfrm>
          <a:prstGeom prst="rect">
            <a:avLst/>
          </a:prstGeom>
        </p:spPr>
        <p:txBody>
          <a:bodyPr/>
          <a:lstStyle>
            <a:lvl1pPr algn="ctr" defTabSz="914400" rtl="0" eaLnBrk="1" latinLnBrk="0" hangingPunct="1">
              <a:spcBef>
                <a:spcPct val="0"/>
              </a:spcBef>
              <a:buNone/>
              <a:defRPr sz="4400" kern="1200">
                <a:solidFill>
                  <a:schemeClr val="tx1"/>
                </a:solidFill>
                <a:latin typeface="Open Sans" pitchFamily="34" charset="0"/>
                <a:ea typeface="Open Sans" pitchFamily="34" charset="0"/>
                <a:cs typeface="Open Sans" pitchFamily="34" charset="0"/>
              </a:defRPr>
            </a:lvl1pPr>
          </a:lstStyle>
          <a:p>
            <a:r>
              <a:rPr lang="it-IT" altLang="it-IT" dirty="0">
                <a:latin typeface="+mj-lt"/>
              </a:rPr>
              <a:t>Costruire l’adattamento: percorsi, strumenti e applicazioni</a:t>
            </a:r>
          </a:p>
        </p:txBody>
      </p:sp>
      <p:sp>
        <p:nvSpPr>
          <p:cNvPr id="3" name="Segnaposto testo 20"/>
          <p:cNvSpPr txBox="1">
            <a:spLocks/>
          </p:cNvSpPr>
          <p:nvPr/>
        </p:nvSpPr>
        <p:spPr>
          <a:xfrm>
            <a:off x="1547664" y="3462189"/>
            <a:ext cx="4656137" cy="15509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it-IT" altLang="it-IT" sz="2300" dirty="0">
                <a:latin typeface="+mj-lt"/>
              </a:rPr>
              <a:t>Valentina </a:t>
            </a:r>
            <a:r>
              <a:rPr lang="it-IT" altLang="it-IT" sz="2300" dirty="0" err="1">
                <a:latin typeface="+mj-lt"/>
              </a:rPr>
              <a:t>Mereu</a:t>
            </a:r>
            <a:endParaRPr lang="it-IT" altLang="it-IT" sz="2300" dirty="0">
              <a:latin typeface="+mj-lt"/>
            </a:endParaRPr>
          </a:p>
          <a:p>
            <a:r>
              <a:rPr lang="it-IT" altLang="it-IT" sz="2300" dirty="0">
                <a:latin typeface="+mj-lt"/>
              </a:rPr>
              <a:t>Paola Mercogliano</a:t>
            </a:r>
          </a:p>
          <a:p>
            <a:r>
              <a:rPr lang="it-IT" altLang="it-IT" sz="2300" dirty="0">
                <a:latin typeface="+mj-lt"/>
              </a:rPr>
              <a:t>Serena Marras</a:t>
            </a:r>
          </a:p>
        </p:txBody>
      </p:sp>
      <p:sp>
        <p:nvSpPr>
          <p:cNvPr id="4" name="Segnaposto testo 22"/>
          <p:cNvSpPr txBox="1">
            <a:spLocks/>
          </p:cNvSpPr>
          <p:nvPr/>
        </p:nvSpPr>
        <p:spPr>
          <a:xfrm>
            <a:off x="4860032" y="4921250"/>
            <a:ext cx="3551027" cy="86409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altLang="it-IT" sz="2000" b="1" dirty="0">
                <a:latin typeface="Helvetica" panose="020B0604020202020204" pitchFamily="34" charset="0"/>
              </a:rPr>
              <a:t>ADAPT, evento di lancio</a:t>
            </a:r>
          </a:p>
          <a:p>
            <a:pPr marL="0" indent="0">
              <a:buNone/>
            </a:pPr>
            <a:r>
              <a:rPr lang="it-IT" altLang="it-IT" sz="2000" b="1" dirty="0">
                <a:latin typeface="Helvetica" panose="020B0604020202020204" pitchFamily="34" charset="0"/>
              </a:rPr>
              <a:t>Alghero, 24 Febbraio 2017</a:t>
            </a:r>
          </a:p>
        </p:txBody>
      </p:sp>
      <p:pic>
        <p:nvPicPr>
          <p:cNvPr id="5" name="Immagine 4"/>
          <p:cNvPicPr>
            <a:picLocks noChangeAspect="1"/>
          </p:cNvPicPr>
          <p:nvPr/>
        </p:nvPicPr>
        <p:blipFill rotWithShape="1">
          <a:blip r:embed="rId2" cstate="print">
            <a:extLst>
              <a:ext uri="{28A0092B-C50C-407E-A947-70E740481C1C}">
                <a14:useLocalDpi xmlns:a14="http://schemas.microsoft.com/office/drawing/2010/main" val="0"/>
              </a:ext>
            </a:extLst>
          </a:blip>
          <a:srcRect l="5113" t="17806" r="9838" b="14018"/>
          <a:stretch/>
        </p:blipFill>
        <p:spPr>
          <a:xfrm>
            <a:off x="7020272" y="298836"/>
            <a:ext cx="1580292" cy="5267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5113" t="17806" r="9838" b="14018"/>
          <a:stretch/>
        </p:blipFill>
        <p:spPr>
          <a:xfrm>
            <a:off x="7020272" y="298836"/>
            <a:ext cx="1580292" cy="526764"/>
          </a:xfrm>
          <a:prstGeom prst="rect">
            <a:avLst/>
          </a:prstGeom>
        </p:spPr>
      </p:pic>
      <p:sp>
        <p:nvSpPr>
          <p:cNvPr id="3" name="Titolo 2"/>
          <p:cNvSpPr txBox="1">
            <a:spLocks/>
          </p:cNvSpPr>
          <p:nvPr/>
        </p:nvSpPr>
        <p:spPr>
          <a:xfrm>
            <a:off x="1629088" y="1340768"/>
            <a:ext cx="5688632" cy="719137"/>
          </a:xfrm>
          <a:prstGeom prst="rect">
            <a:avLst/>
          </a:prstGeom>
        </p:spPr>
        <p:txBody>
          <a:bodyPr/>
          <a:lstStyle>
            <a:lvl1pPr algn="ctr" defTabSz="914400" rtl="0" eaLnBrk="1" latinLnBrk="0" hangingPunct="1">
              <a:spcBef>
                <a:spcPct val="0"/>
              </a:spcBef>
              <a:buNone/>
              <a:defRPr sz="4400" kern="1200">
                <a:solidFill>
                  <a:schemeClr val="tx1"/>
                </a:solidFill>
                <a:latin typeface="Open Sans" pitchFamily="34" charset="0"/>
                <a:ea typeface="Open Sans" pitchFamily="34" charset="0"/>
                <a:cs typeface="Open Sans" pitchFamily="34" charset="0"/>
              </a:defRPr>
            </a:lvl1pPr>
          </a:lstStyle>
          <a:p>
            <a:pPr marL="287338"/>
            <a:r>
              <a:rPr lang="en-US" altLang="it-IT" sz="2800" b="1" dirty="0">
                <a:solidFill>
                  <a:srgbClr val="1A60A6"/>
                </a:solidFill>
                <a:latin typeface="+mj-lt"/>
                <a:ea typeface="SimSun" charset="0"/>
              </a:rPr>
              <a:t>Verso un piano di </a:t>
            </a:r>
            <a:r>
              <a:rPr lang="en-US" altLang="it-IT" sz="2800" b="1" dirty="0" err="1">
                <a:solidFill>
                  <a:srgbClr val="1A60A6"/>
                </a:solidFill>
                <a:latin typeface="+mj-lt"/>
                <a:ea typeface="SimSun" charset="0"/>
              </a:rPr>
              <a:t>adattamento</a:t>
            </a:r>
            <a:endParaRPr lang="it-IT" altLang="it-IT" sz="2800" b="1" dirty="0">
              <a:solidFill>
                <a:srgbClr val="1A60A6"/>
              </a:solidFill>
              <a:latin typeface="+mj-lt"/>
              <a:ea typeface="SimSun" charset="0"/>
            </a:endParaRPr>
          </a:p>
        </p:txBody>
      </p:sp>
      <p:graphicFrame>
        <p:nvGraphicFramePr>
          <p:cNvPr id="4" name="Diagramma 3"/>
          <p:cNvGraphicFramePr/>
          <p:nvPr>
            <p:extLst>
              <p:ext uri="{D42A27DB-BD31-4B8C-83A1-F6EECF244321}">
                <p14:modId xmlns:p14="http://schemas.microsoft.com/office/powerpoint/2010/main" val="3577728679"/>
              </p:ext>
            </p:extLst>
          </p:nvPr>
        </p:nvGraphicFramePr>
        <p:xfrm>
          <a:off x="601217" y="1975677"/>
          <a:ext cx="4114799" cy="10658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asellaDiTesto 4"/>
          <p:cNvSpPr txBox="1"/>
          <p:nvPr/>
        </p:nvSpPr>
        <p:spPr>
          <a:xfrm>
            <a:off x="611560" y="4284994"/>
            <a:ext cx="7844989" cy="1200329"/>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lvl1pPr marL="342900" indent="-3429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buFont typeface="Wingdings" panose="05000000000000000000" pitchFamily="2" charset="2"/>
              <a:buChar char="v"/>
            </a:pPr>
            <a:r>
              <a:rPr lang="it-IT" altLang="it-IT" sz="1800" dirty="0">
                <a:solidFill>
                  <a:srgbClr val="17375E"/>
                </a:solidFill>
                <a:latin typeface="+mj-lt"/>
              </a:rPr>
              <a:t>Raccolta informazioni</a:t>
            </a:r>
          </a:p>
          <a:p>
            <a:pPr>
              <a:buFont typeface="Wingdings" panose="05000000000000000000" pitchFamily="2" charset="2"/>
              <a:buChar char="v"/>
            </a:pPr>
            <a:r>
              <a:rPr lang="it-IT" altLang="it-IT" sz="1800" dirty="0">
                <a:solidFill>
                  <a:srgbClr val="17375E"/>
                </a:solidFill>
                <a:latin typeface="+mj-lt"/>
              </a:rPr>
              <a:t>Aggiornamento vulnerabilità e rischi </a:t>
            </a:r>
          </a:p>
          <a:p>
            <a:pPr>
              <a:buFont typeface="Wingdings" panose="05000000000000000000" pitchFamily="2" charset="2"/>
              <a:buChar char="v"/>
            </a:pPr>
            <a:r>
              <a:rPr lang="it-IT" altLang="it-IT" sz="1800" dirty="0">
                <a:solidFill>
                  <a:srgbClr val="17375E"/>
                </a:solidFill>
                <a:latin typeface="+mj-lt"/>
              </a:rPr>
              <a:t>Utilizzo di indicatori di risultato </a:t>
            </a:r>
          </a:p>
          <a:p>
            <a:pPr>
              <a:buFont typeface="Wingdings" panose="05000000000000000000" pitchFamily="2" charset="2"/>
              <a:buChar char="v"/>
            </a:pPr>
            <a:r>
              <a:rPr lang="it-IT" altLang="it-IT" sz="1800" dirty="0">
                <a:solidFill>
                  <a:srgbClr val="17375E"/>
                </a:solidFill>
                <a:latin typeface="+mj-lt"/>
              </a:rPr>
              <a:t>Coinvolgimento dei portatori di interesse</a:t>
            </a:r>
          </a:p>
        </p:txBody>
      </p:sp>
      <p:sp>
        <p:nvSpPr>
          <p:cNvPr id="6" name="Rettangolo 5"/>
          <p:cNvSpPr/>
          <p:nvPr/>
        </p:nvSpPr>
        <p:spPr>
          <a:xfrm>
            <a:off x="539552" y="3194515"/>
            <a:ext cx="7883599" cy="923330"/>
          </a:xfrm>
          <a:prstGeom prst="rect">
            <a:avLst/>
          </a:prstGeom>
        </p:spPr>
        <p:txBody>
          <a:bodyPr wrap="square">
            <a:spAutoFit/>
          </a:bodyPr>
          <a:lstStyle/>
          <a:p>
            <a:pPr algn="just">
              <a:spcAft>
                <a:spcPts val="600"/>
              </a:spcAft>
              <a:defRPr/>
            </a:pPr>
            <a:r>
              <a:rPr lang="it-IT" dirty="0">
                <a:latin typeface="+mj-lt"/>
              </a:rPr>
              <a:t>Sistema di monitoraggio </a:t>
            </a:r>
            <a:r>
              <a:rPr lang="it-IT" b="1" dirty="0">
                <a:solidFill>
                  <a:schemeClr val="accent1">
                    <a:lumMod val="75000"/>
                  </a:schemeClr>
                </a:solidFill>
                <a:latin typeface="+mj-lt"/>
              </a:rPr>
              <a:t>regolare, continuo, omogeneo e duraturo nel tempo</a:t>
            </a:r>
            <a:r>
              <a:rPr lang="it-IT" dirty="0">
                <a:latin typeface="+mj-lt"/>
              </a:rPr>
              <a:t> per evidenziare e caratterizzare tempestivamente e opportunamente </a:t>
            </a:r>
            <a:r>
              <a:rPr lang="it-IT" b="1" dirty="0">
                <a:solidFill>
                  <a:schemeClr val="accent1">
                    <a:lumMod val="75000"/>
                  </a:schemeClr>
                </a:solidFill>
                <a:latin typeface="+mj-lt"/>
              </a:rPr>
              <a:t>rischi e benefici </a:t>
            </a:r>
            <a:r>
              <a:rPr lang="it-IT" dirty="0">
                <a:latin typeface="+mj-lt"/>
              </a:rPr>
              <a:t>associati ai CC</a:t>
            </a:r>
          </a:p>
        </p:txBody>
      </p:sp>
    </p:spTree>
    <p:extLst>
      <p:ext uri="{BB962C8B-B14F-4D97-AF65-F5344CB8AC3E}">
        <p14:creationId xmlns:p14="http://schemas.microsoft.com/office/powerpoint/2010/main" val="3364726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5113" t="17806" r="9838" b="14018"/>
          <a:stretch/>
        </p:blipFill>
        <p:spPr>
          <a:xfrm>
            <a:off x="7020272" y="298836"/>
            <a:ext cx="1580292" cy="526764"/>
          </a:xfrm>
          <a:prstGeom prst="rect">
            <a:avLst/>
          </a:prstGeom>
        </p:spPr>
      </p:pic>
      <p:graphicFrame>
        <p:nvGraphicFramePr>
          <p:cNvPr id="4" name="Diagramma 3"/>
          <p:cNvGraphicFramePr/>
          <p:nvPr>
            <p:extLst>
              <p:ext uri="{D42A27DB-BD31-4B8C-83A1-F6EECF244321}">
                <p14:modId xmlns:p14="http://schemas.microsoft.com/office/powerpoint/2010/main" val="3737388322"/>
              </p:ext>
            </p:extLst>
          </p:nvPr>
        </p:nvGraphicFramePr>
        <p:xfrm>
          <a:off x="281355" y="2312723"/>
          <a:ext cx="8616460" cy="1908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ma 4"/>
          <p:cNvGraphicFramePr/>
          <p:nvPr>
            <p:extLst>
              <p:ext uri="{D42A27DB-BD31-4B8C-83A1-F6EECF244321}">
                <p14:modId xmlns:p14="http://schemas.microsoft.com/office/powerpoint/2010/main" val="1751258407"/>
              </p:ext>
            </p:extLst>
          </p:nvPr>
        </p:nvGraphicFramePr>
        <p:xfrm>
          <a:off x="281356" y="4284820"/>
          <a:ext cx="8616460" cy="28350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Rettangolo 5"/>
          <p:cNvSpPr/>
          <p:nvPr/>
        </p:nvSpPr>
        <p:spPr>
          <a:xfrm rot="19573326">
            <a:off x="392971" y="2082765"/>
            <a:ext cx="1631749" cy="307777"/>
          </a:xfrm>
          <a:prstGeom prst="rect">
            <a:avLst/>
          </a:prstGeom>
          <a:solidFill>
            <a:schemeClr val="tx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a:defRPr/>
            </a:pPr>
            <a:r>
              <a:rPr lang="it-IT" sz="1400" b="1" dirty="0">
                <a:latin typeface="+mj-lt"/>
              </a:rPr>
              <a:t>ENTI DI RICERCA</a:t>
            </a:r>
          </a:p>
        </p:txBody>
      </p:sp>
      <p:sp>
        <p:nvSpPr>
          <p:cNvPr id="7" name="CasellaDiTesto 6"/>
          <p:cNvSpPr txBox="1"/>
          <p:nvPr/>
        </p:nvSpPr>
        <p:spPr>
          <a:xfrm rot="19573326">
            <a:off x="6856792" y="2160922"/>
            <a:ext cx="1748604" cy="307777"/>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a:defRPr/>
            </a:pPr>
            <a:r>
              <a:rPr lang="it-IT" sz="1400" b="1" dirty="0">
                <a:latin typeface="+mj-lt"/>
              </a:rPr>
              <a:t>SETTORE PRIVATO</a:t>
            </a:r>
          </a:p>
        </p:txBody>
      </p:sp>
      <p:sp>
        <p:nvSpPr>
          <p:cNvPr id="8" name="Rettangolo 7"/>
          <p:cNvSpPr/>
          <p:nvPr/>
        </p:nvSpPr>
        <p:spPr>
          <a:xfrm rot="19573326">
            <a:off x="4540600" y="4815823"/>
            <a:ext cx="1023614" cy="307777"/>
          </a:xfrm>
          <a:prstGeom prst="rect">
            <a:avLst/>
          </a:prstGeom>
          <a:solidFill>
            <a:srgbClr val="FEEE7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it-IT" altLang="it-IT" sz="1400" b="1">
                <a:latin typeface="+mj-lt"/>
              </a:rPr>
              <a:t>COMUNITÀ</a:t>
            </a:r>
          </a:p>
        </p:txBody>
      </p:sp>
      <p:sp>
        <p:nvSpPr>
          <p:cNvPr id="9" name="Rettangolo 8"/>
          <p:cNvSpPr/>
          <p:nvPr/>
        </p:nvSpPr>
        <p:spPr>
          <a:xfrm rot="19573326">
            <a:off x="817617" y="2047617"/>
            <a:ext cx="2178999" cy="307777"/>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a:defRPr/>
            </a:pPr>
            <a:r>
              <a:rPr lang="it-IT" sz="1400" b="1" dirty="0">
                <a:latin typeface="+mj-lt"/>
              </a:rPr>
              <a:t>AMMINISTRAZIONI</a:t>
            </a:r>
          </a:p>
        </p:txBody>
      </p:sp>
      <p:sp>
        <p:nvSpPr>
          <p:cNvPr id="10" name="Rettangolo 9"/>
          <p:cNvSpPr/>
          <p:nvPr/>
        </p:nvSpPr>
        <p:spPr>
          <a:xfrm rot="19573326">
            <a:off x="2980763" y="1968683"/>
            <a:ext cx="1631749" cy="307777"/>
          </a:xfrm>
          <a:prstGeom prst="rect">
            <a:avLst/>
          </a:prstGeom>
          <a:solidFill>
            <a:schemeClr val="tx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a:defRPr/>
            </a:pPr>
            <a:r>
              <a:rPr lang="it-IT" sz="1400" b="1" dirty="0">
                <a:latin typeface="+mj-lt"/>
              </a:rPr>
              <a:t>ENTI DI RICERCA</a:t>
            </a:r>
          </a:p>
        </p:txBody>
      </p:sp>
      <p:sp>
        <p:nvSpPr>
          <p:cNvPr id="11" name="Rettangolo 10"/>
          <p:cNvSpPr/>
          <p:nvPr/>
        </p:nvSpPr>
        <p:spPr>
          <a:xfrm rot="19573326">
            <a:off x="301026" y="4448922"/>
            <a:ext cx="1631749" cy="307777"/>
          </a:xfrm>
          <a:prstGeom prst="rect">
            <a:avLst/>
          </a:prstGeom>
          <a:solidFill>
            <a:schemeClr val="tx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a:defRPr/>
            </a:pPr>
            <a:r>
              <a:rPr lang="it-IT" sz="1400" b="1" dirty="0">
                <a:latin typeface="+mj-lt"/>
              </a:rPr>
              <a:t>ENTI DI RICERCA</a:t>
            </a:r>
          </a:p>
        </p:txBody>
      </p:sp>
      <p:sp>
        <p:nvSpPr>
          <p:cNvPr id="12" name="Rettangolo 11"/>
          <p:cNvSpPr/>
          <p:nvPr/>
        </p:nvSpPr>
        <p:spPr>
          <a:xfrm rot="19573326">
            <a:off x="5777226" y="4648718"/>
            <a:ext cx="1631749" cy="307777"/>
          </a:xfrm>
          <a:prstGeom prst="rect">
            <a:avLst/>
          </a:prstGeom>
          <a:solidFill>
            <a:schemeClr val="tx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a:defRPr/>
            </a:pPr>
            <a:r>
              <a:rPr lang="it-IT" sz="1400" b="1" dirty="0">
                <a:latin typeface="+mj-lt"/>
              </a:rPr>
              <a:t>ENTI DI RICERCA</a:t>
            </a:r>
          </a:p>
        </p:txBody>
      </p:sp>
      <p:sp>
        <p:nvSpPr>
          <p:cNvPr id="13" name="Rettangolo 12"/>
          <p:cNvSpPr/>
          <p:nvPr/>
        </p:nvSpPr>
        <p:spPr>
          <a:xfrm rot="19573326">
            <a:off x="5682041" y="2028535"/>
            <a:ext cx="1631749" cy="307777"/>
          </a:xfrm>
          <a:prstGeom prst="rect">
            <a:avLst/>
          </a:prstGeom>
          <a:solidFill>
            <a:schemeClr val="tx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a:defRPr/>
            </a:pPr>
            <a:r>
              <a:rPr lang="it-IT" sz="1400" b="1" dirty="0">
                <a:latin typeface="+mj-lt"/>
              </a:rPr>
              <a:t>ENTI DI RICERCA</a:t>
            </a:r>
          </a:p>
        </p:txBody>
      </p:sp>
      <p:sp>
        <p:nvSpPr>
          <p:cNvPr id="14" name="Rettangolo 13"/>
          <p:cNvSpPr/>
          <p:nvPr/>
        </p:nvSpPr>
        <p:spPr>
          <a:xfrm rot="19573326">
            <a:off x="7308435" y="4805985"/>
            <a:ext cx="1023614" cy="307777"/>
          </a:xfrm>
          <a:prstGeom prst="rect">
            <a:avLst/>
          </a:prstGeom>
          <a:solidFill>
            <a:srgbClr val="FEEE7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it-IT" altLang="it-IT" sz="1400" b="1">
                <a:latin typeface="+mj-lt"/>
              </a:rPr>
              <a:t>COMUNITÀ</a:t>
            </a:r>
          </a:p>
        </p:txBody>
      </p:sp>
      <p:sp>
        <p:nvSpPr>
          <p:cNvPr id="15" name="Rettangolo 14"/>
          <p:cNvSpPr/>
          <p:nvPr/>
        </p:nvSpPr>
        <p:spPr>
          <a:xfrm rot="19573326">
            <a:off x="2090209" y="4766308"/>
            <a:ext cx="1023614" cy="307777"/>
          </a:xfrm>
          <a:prstGeom prst="rect">
            <a:avLst/>
          </a:prstGeom>
          <a:solidFill>
            <a:srgbClr val="FEEE7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it-IT" altLang="it-IT" sz="1400" b="1">
                <a:latin typeface="+mj-lt"/>
              </a:rPr>
              <a:t>COMUNITÀ</a:t>
            </a:r>
          </a:p>
        </p:txBody>
      </p:sp>
      <p:sp>
        <p:nvSpPr>
          <p:cNvPr id="16" name="CasellaDiTesto 15"/>
          <p:cNvSpPr txBox="1"/>
          <p:nvPr/>
        </p:nvSpPr>
        <p:spPr>
          <a:xfrm rot="19573326">
            <a:off x="1380723" y="4591880"/>
            <a:ext cx="1748604" cy="307777"/>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a:defRPr/>
            </a:pPr>
            <a:r>
              <a:rPr lang="it-IT" sz="1400" b="1" dirty="0">
                <a:latin typeface="+mj-lt"/>
              </a:rPr>
              <a:t>SETTORE PRIVATO</a:t>
            </a:r>
          </a:p>
        </p:txBody>
      </p:sp>
      <p:sp>
        <p:nvSpPr>
          <p:cNvPr id="17" name="Rettangolo 16"/>
          <p:cNvSpPr/>
          <p:nvPr/>
        </p:nvSpPr>
        <p:spPr>
          <a:xfrm rot="19573326">
            <a:off x="3319189" y="1992535"/>
            <a:ext cx="2178999" cy="307777"/>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a:defRPr/>
            </a:pPr>
            <a:r>
              <a:rPr lang="it-IT" sz="1400" b="1" dirty="0">
                <a:latin typeface="+mj-lt"/>
              </a:rPr>
              <a:t>AMMINISTRAZIONI</a:t>
            </a:r>
          </a:p>
        </p:txBody>
      </p:sp>
      <p:sp>
        <p:nvSpPr>
          <p:cNvPr id="18" name="Rettangolo 17"/>
          <p:cNvSpPr/>
          <p:nvPr/>
        </p:nvSpPr>
        <p:spPr>
          <a:xfrm rot="19573326">
            <a:off x="6135884" y="1992535"/>
            <a:ext cx="2178999" cy="307777"/>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a:defRPr/>
            </a:pPr>
            <a:r>
              <a:rPr lang="it-IT" sz="1400" b="1" dirty="0">
                <a:latin typeface="+mj-lt"/>
              </a:rPr>
              <a:t>AMMINISTRAZIONI</a:t>
            </a:r>
          </a:p>
        </p:txBody>
      </p:sp>
      <p:sp>
        <p:nvSpPr>
          <p:cNvPr id="19" name="Rettangolo 18"/>
          <p:cNvSpPr/>
          <p:nvPr/>
        </p:nvSpPr>
        <p:spPr>
          <a:xfrm rot="19573326">
            <a:off x="652390" y="4472236"/>
            <a:ext cx="2178999" cy="307777"/>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a:defRPr/>
            </a:pPr>
            <a:r>
              <a:rPr lang="it-IT" sz="1400" b="1" dirty="0">
                <a:latin typeface="+mj-lt"/>
              </a:rPr>
              <a:t>AMMINISTRAZIONI</a:t>
            </a:r>
          </a:p>
        </p:txBody>
      </p:sp>
      <p:sp>
        <p:nvSpPr>
          <p:cNvPr id="20" name="Rettangolo 19"/>
          <p:cNvSpPr/>
          <p:nvPr/>
        </p:nvSpPr>
        <p:spPr>
          <a:xfrm rot="19573326">
            <a:off x="3754488" y="4512815"/>
            <a:ext cx="2178999" cy="307777"/>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a:defRPr/>
            </a:pPr>
            <a:r>
              <a:rPr lang="it-IT" sz="1400" b="1" dirty="0">
                <a:latin typeface="+mj-lt"/>
              </a:rPr>
              <a:t>AMMINISTRAZIONI</a:t>
            </a:r>
          </a:p>
        </p:txBody>
      </p:sp>
      <p:sp>
        <p:nvSpPr>
          <p:cNvPr id="21" name="Rettangolo 20"/>
          <p:cNvSpPr/>
          <p:nvPr/>
        </p:nvSpPr>
        <p:spPr>
          <a:xfrm rot="19573326">
            <a:off x="6329686" y="4573244"/>
            <a:ext cx="2178999" cy="307777"/>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a:defRPr/>
            </a:pPr>
            <a:r>
              <a:rPr lang="it-IT" sz="1400" b="1" dirty="0">
                <a:latin typeface="+mj-lt"/>
              </a:rPr>
              <a:t>AMMINISTRAZIONI</a:t>
            </a:r>
          </a:p>
        </p:txBody>
      </p:sp>
    </p:spTree>
    <p:extLst>
      <p:ext uri="{BB962C8B-B14F-4D97-AF65-F5344CB8AC3E}">
        <p14:creationId xmlns:p14="http://schemas.microsoft.com/office/powerpoint/2010/main" val="1263335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5113" t="17806" r="9838" b="14018"/>
          <a:stretch/>
        </p:blipFill>
        <p:spPr>
          <a:xfrm>
            <a:off x="7020272" y="298836"/>
            <a:ext cx="1580292" cy="526764"/>
          </a:xfrm>
          <a:prstGeom prst="rect">
            <a:avLst/>
          </a:prstGeom>
        </p:spPr>
      </p:pic>
      <p:sp>
        <p:nvSpPr>
          <p:cNvPr id="3" name="Rettangolo 4"/>
          <p:cNvSpPr>
            <a:spLocks noChangeArrowheads="1"/>
          </p:cNvSpPr>
          <p:nvPr/>
        </p:nvSpPr>
        <p:spPr bwMode="auto">
          <a:xfrm>
            <a:off x="683568" y="2852936"/>
            <a:ext cx="81422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it-IT" altLang="it-IT" sz="2200" b="1" dirty="0">
                <a:solidFill>
                  <a:srgbClr val="1A60A6"/>
                </a:solidFill>
                <a:latin typeface="+mj-lt"/>
              </a:rPr>
              <a:t>Strumenti per la stima del potenziale effetto dei cambiamenti climatici sull’ambiente urbano e degli strumenti per l’adattamento</a:t>
            </a:r>
            <a:endParaRPr lang="en-US" altLang="it-IT" sz="2200" b="1" dirty="0">
              <a:solidFill>
                <a:srgbClr val="1A60A6"/>
              </a:solidFill>
              <a:latin typeface="+mj-lt"/>
            </a:endParaRPr>
          </a:p>
        </p:txBody>
      </p:sp>
      <p:pic>
        <p:nvPicPr>
          <p:cNvPr id="4" name="Picture 2" descr="Risultati immagini per SASSA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5480" y="1052736"/>
            <a:ext cx="5087938"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8988" y="4122291"/>
            <a:ext cx="257175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Earthgri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697" y="3573016"/>
            <a:ext cx="1922462"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uppo 14"/>
          <p:cNvGrpSpPr>
            <a:grpSpLocks/>
          </p:cNvGrpSpPr>
          <p:nvPr/>
        </p:nvGrpSpPr>
        <p:grpSpPr bwMode="auto">
          <a:xfrm>
            <a:off x="1830759" y="4363591"/>
            <a:ext cx="3389313" cy="1809750"/>
            <a:chOff x="543822" y="921480"/>
            <a:chExt cx="8869269" cy="4978871"/>
          </a:xfrm>
        </p:grpSpPr>
        <p:pic>
          <p:nvPicPr>
            <p:cNvPr id="8" name="Picture 2" descr="Frana di Nocer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4113" y="3513560"/>
              <a:ext cx="2628978" cy="238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mond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3822" y="921480"/>
              <a:ext cx="3058453" cy="2534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653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08636" y="1931991"/>
              <a:ext cx="2404866" cy="217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1190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71143" y="2825344"/>
              <a:ext cx="2519364" cy="2179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6"/>
            <p:cNvSpPr>
              <a:spLocks noChangeArrowheads="1"/>
            </p:cNvSpPr>
            <p:nvPr/>
          </p:nvSpPr>
          <p:spPr bwMode="auto">
            <a:xfrm rot="17941383">
              <a:off x="4132499" y="-173432"/>
              <a:ext cx="2065793" cy="7199271"/>
            </a:xfrm>
            <a:prstGeom prst="triangle">
              <a:avLst>
                <a:gd name="adj" fmla="val 50000"/>
              </a:avLst>
            </a:prstGeom>
            <a:solidFill>
              <a:schemeClr val="accent1">
                <a:alpha val="27843"/>
              </a:schemeClr>
            </a:solidFill>
            <a:ln w="9525">
              <a:solidFill>
                <a:schemeClr val="tx1"/>
              </a:solidFill>
              <a:miter lim="800000"/>
              <a:headEnd/>
              <a:tailEnd/>
            </a:ln>
          </p:spPr>
          <p:txBody>
            <a:bodyPr wrap="none" anchor="ctr"/>
            <a:lstStyle/>
            <a:p>
              <a:pPr algn="ctr" eaLnBrk="1" hangingPunct="1">
                <a:defRPr/>
              </a:pPr>
              <a:endParaRPr lang="it-IT" sz="2200">
                <a:solidFill>
                  <a:schemeClr val="accent2">
                    <a:lumMod val="75000"/>
                  </a:schemeClr>
                </a:solidFill>
                <a:latin typeface="+mj-lt"/>
                <a:ea typeface="+mn-ea"/>
              </a:endParaRPr>
            </a:p>
          </p:txBody>
        </p:sp>
      </p:grpSp>
    </p:spTree>
    <p:extLst>
      <p:ext uri="{BB962C8B-B14F-4D97-AF65-F5344CB8AC3E}">
        <p14:creationId xmlns:p14="http://schemas.microsoft.com/office/powerpoint/2010/main" val="4231546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5113" t="17806" r="9838" b="14018"/>
          <a:stretch/>
        </p:blipFill>
        <p:spPr>
          <a:xfrm>
            <a:off x="7020272" y="298836"/>
            <a:ext cx="1580292" cy="526764"/>
          </a:xfrm>
          <a:prstGeom prst="rect">
            <a:avLst/>
          </a:prstGeom>
        </p:spPr>
      </p:pic>
      <p:sp>
        <p:nvSpPr>
          <p:cNvPr id="4" name="CasellaDiTesto 4"/>
          <p:cNvSpPr txBox="1">
            <a:spLocks noChangeArrowheads="1"/>
          </p:cNvSpPr>
          <p:nvPr/>
        </p:nvSpPr>
        <p:spPr bwMode="auto">
          <a:xfrm>
            <a:off x="256438" y="2060848"/>
            <a:ext cx="870426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Char char="•"/>
            </a:pPr>
            <a:r>
              <a:rPr lang="it-IT" altLang="it-IT" sz="1800" b="1" dirty="0">
                <a:latin typeface="+mj-lt"/>
              </a:rPr>
              <a:t>Ondate di calore</a:t>
            </a:r>
          </a:p>
          <a:p>
            <a:pPr>
              <a:buFont typeface="Arial" panose="020B0604020202020204" pitchFamily="34" charset="0"/>
              <a:buChar char="•"/>
            </a:pPr>
            <a:endParaRPr lang="it-IT" altLang="it-IT" sz="1800" dirty="0">
              <a:latin typeface="+mj-lt"/>
            </a:endParaRPr>
          </a:p>
          <a:p>
            <a:pPr>
              <a:buFont typeface="Arial" panose="020B0604020202020204" pitchFamily="34" charset="0"/>
              <a:buChar char="•"/>
            </a:pPr>
            <a:endParaRPr lang="it-IT" altLang="it-IT" sz="1800" dirty="0">
              <a:latin typeface="+mj-lt"/>
            </a:endParaRPr>
          </a:p>
          <a:p>
            <a:pPr>
              <a:buFont typeface="Arial" panose="020B0604020202020204" pitchFamily="34" charset="0"/>
              <a:buChar char="•"/>
            </a:pPr>
            <a:endParaRPr lang="it-IT" altLang="it-IT" sz="1800" dirty="0">
              <a:latin typeface="+mj-lt"/>
            </a:endParaRPr>
          </a:p>
          <a:p>
            <a:pPr>
              <a:buFont typeface="Arial" panose="020B0604020202020204" pitchFamily="34" charset="0"/>
              <a:buChar char="•"/>
            </a:pPr>
            <a:endParaRPr lang="it-IT" altLang="it-IT" sz="1800" dirty="0">
              <a:latin typeface="+mj-lt"/>
            </a:endParaRPr>
          </a:p>
        </p:txBody>
      </p:sp>
      <p:pic>
        <p:nvPicPr>
          <p:cNvPr id="5" name="Immagine 5"/>
          <p:cNvPicPr>
            <a:picLocks noChangeAspect="1"/>
          </p:cNvPicPr>
          <p:nvPr/>
        </p:nvPicPr>
        <p:blipFill rotWithShape="1">
          <a:blip r:embed="rId3">
            <a:extLst>
              <a:ext uri="{28A0092B-C50C-407E-A947-70E740481C1C}">
                <a14:useLocalDpi xmlns:a14="http://schemas.microsoft.com/office/drawing/2010/main" val="0"/>
              </a:ext>
            </a:extLst>
          </a:blip>
          <a:srcRect t="10243"/>
          <a:stretch/>
        </p:blipFill>
        <p:spPr bwMode="auto">
          <a:xfrm>
            <a:off x="5935450" y="3247152"/>
            <a:ext cx="2838664" cy="126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6"/>
          <p:cNvPicPr>
            <a:picLocks noChangeAspect="1"/>
          </p:cNvPicPr>
          <p:nvPr/>
        </p:nvPicPr>
        <p:blipFill rotWithShape="1">
          <a:blip r:embed="rId4">
            <a:extLst>
              <a:ext uri="{28A0092B-C50C-407E-A947-70E740481C1C}">
                <a14:useLocalDpi xmlns:a14="http://schemas.microsoft.com/office/drawing/2010/main" val="0"/>
              </a:ext>
            </a:extLst>
          </a:blip>
          <a:srcRect t="31660" b="9602"/>
          <a:stretch/>
        </p:blipFill>
        <p:spPr bwMode="auto">
          <a:xfrm>
            <a:off x="5943600" y="1917377"/>
            <a:ext cx="2830513" cy="115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7"/>
          <p:cNvPicPr>
            <a:picLocks noChangeAspect="1"/>
          </p:cNvPicPr>
          <p:nvPr/>
        </p:nvPicPr>
        <p:blipFill rotWithShape="1">
          <a:blip r:embed="rId5">
            <a:extLst>
              <a:ext uri="{28A0092B-C50C-407E-A947-70E740481C1C}">
                <a14:useLocalDpi xmlns:a14="http://schemas.microsoft.com/office/drawing/2010/main" val="0"/>
              </a:ext>
            </a:extLst>
          </a:blip>
          <a:srcRect b="30048"/>
          <a:stretch/>
        </p:blipFill>
        <p:spPr bwMode="auto">
          <a:xfrm>
            <a:off x="5946722" y="4702013"/>
            <a:ext cx="2827392" cy="13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8"/>
          <p:cNvSpPr>
            <a:spLocks noChangeArrowheads="1"/>
          </p:cNvSpPr>
          <p:nvPr/>
        </p:nvSpPr>
        <p:spPr bwMode="auto">
          <a:xfrm>
            <a:off x="248831" y="2399977"/>
            <a:ext cx="540226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a:spcBef>
                <a:spcPct val="20000"/>
              </a:spcBef>
              <a:buClr>
                <a:schemeClr val="tx1"/>
              </a:buClr>
              <a:buSzPct val="100000"/>
            </a:pPr>
            <a:r>
              <a:rPr lang="it-IT" altLang="it-IT" sz="1800" dirty="0">
                <a:solidFill>
                  <a:srgbClr val="1F497D"/>
                </a:solidFill>
                <a:latin typeface="+mj-lt"/>
              </a:rPr>
              <a:t>Negli ultimi anni, in Europa, l’incremento dei valori di temperatura ha comportato nella stagione estiva un incremento considerevole dei fenomeni noti come «ondate di calore»</a:t>
            </a:r>
          </a:p>
          <a:p>
            <a:pPr algn="just">
              <a:spcBef>
                <a:spcPct val="20000"/>
              </a:spcBef>
              <a:buClr>
                <a:schemeClr val="tx1"/>
              </a:buClr>
              <a:buSzPct val="100000"/>
            </a:pPr>
            <a:endParaRPr lang="it-IT" altLang="it-IT" sz="600" dirty="0">
              <a:solidFill>
                <a:srgbClr val="1F497D"/>
              </a:solidFill>
              <a:latin typeface="+mj-lt"/>
            </a:endParaRPr>
          </a:p>
          <a:p>
            <a:pPr algn="just">
              <a:spcBef>
                <a:spcPct val="20000"/>
              </a:spcBef>
              <a:buClr>
                <a:schemeClr val="tx1"/>
              </a:buClr>
              <a:buSzPct val="100000"/>
            </a:pPr>
            <a:r>
              <a:rPr lang="it-IT" altLang="it-IT" sz="1800" dirty="0">
                <a:solidFill>
                  <a:srgbClr val="1F497D"/>
                </a:solidFill>
                <a:latin typeface="+mj-lt"/>
              </a:rPr>
              <a:t>Nei contesti urbani, le caratteristiche dell’ambiente costruito  hanno contribuito ad esacerbare l’entità e la frequenza di tali fenomeni</a:t>
            </a:r>
          </a:p>
          <a:p>
            <a:pPr algn="just">
              <a:spcBef>
                <a:spcPct val="20000"/>
              </a:spcBef>
              <a:buClr>
                <a:schemeClr val="tx1"/>
              </a:buClr>
              <a:buSzPct val="100000"/>
            </a:pPr>
            <a:endParaRPr lang="it-IT" altLang="it-IT" sz="600" dirty="0">
              <a:solidFill>
                <a:srgbClr val="1F497D"/>
              </a:solidFill>
              <a:latin typeface="+mj-lt"/>
            </a:endParaRPr>
          </a:p>
          <a:p>
            <a:pPr algn="just">
              <a:spcBef>
                <a:spcPct val="20000"/>
              </a:spcBef>
              <a:buClr>
                <a:schemeClr val="tx1"/>
              </a:buClr>
              <a:buSzPct val="100000"/>
            </a:pPr>
            <a:r>
              <a:rPr lang="it-IT" altLang="it-IT" sz="1800" dirty="0">
                <a:solidFill>
                  <a:srgbClr val="1F497D"/>
                </a:solidFill>
                <a:latin typeface="+mj-lt"/>
              </a:rPr>
              <a:t>Europa, agosto 2003: 70,000 vittime in 12 paesi </a:t>
            </a:r>
          </a:p>
          <a:p>
            <a:pPr algn="just">
              <a:spcBef>
                <a:spcPct val="20000"/>
              </a:spcBef>
              <a:buClr>
                <a:schemeClr val="tx1"/>
              </a:buClr>
              <a:buSzPct val="100000"/>
            </a:pPr>
            <a:r>
              <a:rPr lang="it-IT" altLang="it-IT" sz="1800" dirty="0">
                <a:solidFill>
                  <a:srgbClr val="1F497D"/>
                </a:solidFill>
                <a:latin typeface="+mj-lt"/>
              </a:rPr>
              <a:t>India, 2015: più di 2,000 vittime</a:t>
            </a:r>
          </a:p>
          <a:p>
            <a:pPr algn="just">
              <a:spcBef>
                <a:spcPct val="20000"/>
              </a:spcBef>
              <a:buClr>
                <a:schemeClr val="tx1"/>
              </a:buClr>
              <a:buSzPct val="100000"/>
            </a:pPr>
            <a:endParaRPr lang="it-IT" altLang="it-IT" sz="600" dirty="0">
              <a:solidFill>
                <a:srgbClr val="1F497D"/>
              </a:solidFill>
              <a:latin typeface="+mj-lt"/>
            </a:endParaRPr>
          </a:p>
          <a:p>
            <a:pPr algn="just">
              <a:spcBef>
                <a:spcPct val="20000"/>
              </a:spcBef>
              <a:buClr>
                <a:schemeClr val="tx1"/>
              </a:buClr>
              <a:buSzPct val="100000"/>
            </a:pPr>
            <a:r>
              <a:rPr lang="it-IT" altLang="it-IT" sz="1800" dirty="0">
                <a:solidFill>
                  <a:srgbClr val="1F497D"/>
                </a:solidFill>
                <a:latin typeface="+mj-lt"/>
              </a:rPr>
              <a:t>Eventi che per effetto dei Cambiamenti Climatici potrebbero divenire più frequenti e persistenti in futuro</a:t>
            </a:r>
          </a:p>
        </p:txBody>
      </p:sp>
      <p:sp>
        <p:nvSpPr>
          <p:cNvPr id="9" name="Titolo 2"/>
          <p:cNvSpPr txBox="1">
            <a:spLocks/>
          </p:cNvSpPr>
          <p:nvPr/>
        </p:nvSpPr>
        <p:spPr>
          <a:xfrm>
            <a:off x="0" y="1557337"/>
            <a:ext cx="5688632" cy="719137"/>
          </a:xfrm>
          <a:prstGeom prst="rect">
            <a:avLst/>
          </a:prstGeom>
        </p:spPr>
        <p:txBody>
          <a:bodyPr/>
          <a:lstStyle>
            <a:lvl1pPr algn="ctr" defTabSz="914400" rtl="0" eaLnBrk="1" latinLnBrk="0" hangingPunct="1">
              <a:spcBef>
                <a:spcPct val="0"/>
              </a:spcBef>
              <a:buNone/>
              <a:defRPr sz="4400" kern="1200">
                <a:solidFill>
                  <a:schemeClr val="tx1"/>
                </a:solidFill>
                <a:latin typeface="Open Sans" pitchFamily="34" charset="0"/>
                <a:ea typeface="Open Sans" pitchFamily="34" charset="0"/>
                <a:cs typeface="Open Sans" pitchFamily="34" charset="0"/>
              </a:defRPr>
            </a:lvl1pPr>
          </a:lstStyle>
          <a:p>
            <a:pPr marL="287338" algn="l"/>
            <a:r>
              <a:rPr lang="en-US" altLang="it-IT" sz="2800" b="1" dirty="0" err="1">
                <a:solidFill>
                  <a:srgbClr val="1A60A6"/>
                </a:solidFill>
                <a:latin typeface="+mj-lt"/>
                <a:ea typeface="SimSun" charset="0"/>
              </a:rPr>
              <a:t>Impatti</a:t>
            </a:r>
            <a:r>
              <a:rPr lang="en-US" altLang="it-IT" sz="2800" b="1" dirty="0">
                <a:solidFill>
                  <a:srgbClr val="1A60A6"/>
                </a:solidFill>
                <a:latin typeface="+mj-lt"/>
                <a:ea typeface="SimSun" charset="0"/>
              </a:rPr>
              <a:t> in </a:t>
            </a:r>
            <a:r>
              <a:rPr lang="en-US" altLang="it-IT" sz="2800" b="1" dirty="0" err="1">
                <a:solidFill>
                  <a:srgbClr val="1A60A6"/>
                </a:solidFill>
                <a:latin typeface="+mj-lt"/>
                <a:ea typeface="SimSun" charset="0"/>
              </a:rPr>
              <a:t>ambiente</a:t>
            </a:r>
            <a:r>
              <a:rPr lang="en-US" altLang="it-IT" sz="2800" b="1" dirty="0">
                <a:solidFill>
                  <a:srgbClr val="1A60A6"/>
                </a:solidFill>
                <a:latin typeface="+mj-lt"/>
                <a:ea typeface="SimSun" charset="0"/>
              </a:rPr>
              <a:t> </a:t>
            </a:r>
            <a:r>
              <a:rPr lang="en-US" altLang="it-IT" sz="2800" b="1" dirty="0" err="1">
                <a:solidFill>
                  <a:srgbClr val="1A60A6"/>
                </a:solidFill>
                <a:latin typeface="+mj-lt"/>
                <a:ea typeface="SimSun" charset="0"/>
              </a:rPr>
              <a:t>urbano</a:t>
            </a:r>
            <a:endParaRPr lang="it-IT" altLang="it-IT" sz="2800" b="1" dirty="0">
              <a:solidFill>
                <a:srgbClr val="1A60A6"/>
              </a:solidFill>
              <a:latin typeface="+mj-lt"/>
              <a:ea typeface="SimSun" charset="0"/>
            </a:endParaRPr>
          </a:p>
        </p:txBody>
      </p:sp>
    </p:spTree>
    <p:extLst>
      <p:ext uri="{BB962C8B-B14F-4D97-AF65-F5344CB8AC3E}">
        <p14:creationId xmlns:p14="http://schemas.microsoft.com/office/powerpoint/2010/main" val="3095657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5113" t="17806" r="9838" b="14018"/>
          <a:stretch/>
        </p:blipFill>
        <p:spPr>
          <a:xfrm>
            <a:off x="7020272" y="298836"/>
            <a:ext cx="1580292" cy="526764"/>
          </a:xfrm>
          <a:prstGeom prst="rect">
            <a:avLst/>
          </a:prstGeom>
        </p:spPr>
      </p:pic>
      <p:sp>
        <p:nvSpPr>
          <p:cNvPr id="3" name="CasellaDiTesto 4"/>
          <p:cNvSpPr txBox="1">
            <a:spLocks noChangeArrowheads="1"/>
          </p:cNvSpPr>
          <p:nvPr/>
        </p:nvSpPr>
        <p:spPr bwMode="auto">
          <a:xfrm>
            <a:off x="539552" y="2406656"/>
            <a:ext cx="6800006"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Calibri" panose="020F0502020204030204" pitchFamily="34" charset="0"/>
                <a:ea typeface="MS PGothic" panose="020B0600070205080204" pitchFamily="34" charset="-128"/>
              </a:defRPr>
            </a:lvl1pPr>
            <a:lvl2pPr marL="914400" indent="-45720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Char char="•"/>
            </a:pPr>
            <a:r>
              <a:rPr lang="it-IT" altLang="it-IT" sz="1800" b="1" dirty="0">
                <a:latin typeface="+mj-lt"/>
              </a:rPr>
              <a:t>Intensificazione delle precipitazioni medie ed estreme/incremento periodi siccitosi</a:t>
            </a:r>
          </a:p>
          <a:p>
            <a:endParaRPr lang="it-IT" altLang="it-IT" sz="1800" b="1" dirty="0">
              <a:latin typeface="+mj-lt"/>
            </a:endParaRPr>
          </a:p>
          <a:p>
            <a:pPr lvl="1">
              <a:buFont typeface="Wingdings" panose="05000000000000000000" pitchFamily="2" charset="2"/>
              <a:buChar char="Ø"/>
            </a:pPr>
            <a:r>
              <a:rPr lang="it-IT" altLang="it-IT" sz="1800" dirty="0">
                <a:latin typeface="+mj-lt"/>
              </a:rPr>
              <a:t>Eventi alluvionali</a:t>
            </a:r>
          </a:p>
          <a:p>
            <a:pPr lvl="1">
              <a:buFont typeface="Wingdings" panose="05000000000000000000" pitchFamily="2" charset="2"/>
              <a:buChar char="Ø"/>
            </a:pPr>
            <a:r>
              <a:rPr lang="it-IT" altLang="it-IT" sz="1800" dirty="0">
                <a:latin typeface="+mj-lt"/>
              </a:rPr>
              <a:t>  Scarsità idrica</a:t>
            </a:r>
          </a:p>
          <a:p>
            <a:endParaRPr lang="it-IT" altLang="it-IT" sz="1800" dirty="0">
              <a:latin typeface="+mj-lt"/>
            </a:endParaRPr>
          </a:p>
          <a:p>
            <a:pPr>
              <a:buFontTx/>
              <a:buChar char="-"/>
            </a:pPr>
            <a:endParaRPr lang="it-IT" altLang="it-IT" sz="1800" dirty="0">
              <a:latin typeface="+mj-lt"/>
            </a:endParaRPr>
          </a:p>
          <a:p>
            <a:endParaRPr lang="it-IT" altLang="it-IT" sz="1800" dirty="0">
              <a:latin typeface="+mj-lt"/>
            </a:endParaRPr>
          </a:p>
          <a:p>
            <a:endParaRPr lang="it-IT" altLang="it-IT" sz="1800" b="1" dirty="0">
              <a:latin typeface="+mj-lt"/>
            </a:endParaRPr>
          </a:p>
        </p:txBody>
      </p:sp>
      <p:pic>
        <p:nvPicPr>
          <p:cNvPr id="4" name="Picture 8" descr="Risultati immagini per alluvioni urb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384513"/>
            <a:ext cx="3217863"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olo 2"/>
          <p:cNvSpPr txBox="1">
            <a:spLocks/>
          </p:cNvSpPr>
          <p:nvPr/>
        </p:nvSpPr>
        <p:spPr>
          <a:xfrm>
            <a:off x="251520" y="1687519"/>
            <a:ext cx="5688632" cy="719137"/>
          </a:xfrm>
          <a:prstGeom prst="rect">
            <a:avLst/>
          </a:prstGeom>
        </p:spPr>
        <p:txBody>
          <a:bodyPr/>
          <a:lstStyle>
            <a:lvl1pPr algn="ctr" defTabSz="914400" rtl="0" eaLnBrk="1" latinLnBrk="0" hangingPunct="1">
              <a:spcBef>
                <a:spcPct val="0"/>
              </a:spcBef>
              <a:buNone/>
              <a:defRPr sz="4400" kern="1200">
                <a:solidFill>
                  <a:schemeClr val="tx1"/>
                </a:solidFill>
                <a:latin typeface="Open Sans" pitchFamily="34" charset="0"/>
                <a:ea typeface="Open Sans" pitchFamily="34" charset="0"/>
                <a:cs typeface="Open Sans" pitchFamily="34" charset="0"/>
              </a:defRPr>
            </a:lvl1pPr>
          </a:lstStyle>
          <a:p>
            <a:pPr marL="287338" algn="l"/>
            <a:r>
              <a:rPr lang="en-US" altLang="it-IT" sz="2800" b="1" dirty="0" err="1">
                <a:solidFill>
                  <a:srgbClr val="1A60A6"/>
                </a:solidFill>
                <a:latin typeface="+mj-lt"/>
                <a:ea typeface="SimSun" charset="0"/>
              </a:rPr>
              <a:t>Impatti</a:t>
            </a:r>
            <a:r>
              <a:rPr lang="en-US" altLang="it-IT" sz="2800" b="1" dirty="0">
                <a:solidFill>
                  <a:srgbClr val="1A60A6"/>
                </a:solidFill>
                <a:latin typeface="+mj-lt"/>
                <a:ea typeface="SimSun" charset="0"/>
              </a:rPr>
              <a:t> in </a:t>
            </a:r>
            <a:r>
              <a:rPr lang="en-US" altLang="it-IT" sz="2800" b="1" dirty="0" err="1">
                <a:solidFill>
                  <a:srgbClr val="1A60A6"/>
                </a:solidFill>
                <a:latin typeface="+mj-lt"/>
                <a:ea typeface="SimSun" charset="0"/>
              </a:rPr>
              <a:t>ambiente</a:t>
            </a:r>
            <a:r>
              <a:rPr lang="en-US" altLang="it-IT" sz="2800" b="1" dirty="0">
                <a:solidFill>
                  <a:srgbClr val="1A60A6"/>
                </a:solidFill>
                <a:latin typeface="+mj-lt"/>
                <a:ea typeface="SimSun" charset="0"/>
              </a:rPr>
              <a:t> </a:t>
            </a:r>
            <a:r>
              <a:rPr lang="en-US" altLang="it-IT" sz="2800" b="1" dirty="0" err="1">
                <a:solidFill>
                  <a:srgbClr val="1A60A6"/>
                </a:solidFill>
                <a:latin typeface="+mj-lt"/>
                <a:ea typeface="SimSun" charset="0"/>
              </a:rPr>
              <a:t>urbano</a:t>
            </a:r>
            <a:endParaRPr lang="it-IT" altLang="it-IT" sz="2800" b="1" dirty="0">
              <a:solidFill>
                <a:srgbClr val="1A60A6"/>
              </a:solidFill>
              <a:latin typeface="+mj-lt"/>
              <a:ea typeface="SimSun" charset="0"/>
            </a:endParaRPr>
          </a:p>
        </p:txBody>
      </p:sp>
    </p:spTree>
    <p:extLst>
      <p:ext uri="{BB962C8B-B14F-4D97-AF65-F5344CB8AC3E}">
        <p14:creationId xmlns:p14="http://schemas.microsoft.com/office/powerpoint/2010/main" val="2956856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5113" t="17806" r="9838" b="14018"/>
          <a:stretch/>
        </p:blipFill>
        <p:spPr>
          <a:xfrm>
            <a:off x="7020272" y="298836"/>
            <a:ext cx="1580292" cy="526764"/>
          </a:xfrm>
          <a:prstGeom prst="rect">
            <a:avLst/>
          </a:prstGeom>
        </p:spPr>
      </p:pic>
      <p:sp>
        <p:nvSpPr>
          <p:cNvPr id="18" name="CasellaDiTesto 3"/>
          <p:cNvSpPr txBox="1">
            <a:spLocks noChangeArrowheads="1"/>
          </p:cNvSpPr>
          <p:nvPr/>
        </p:nvSpPr>
        <p:spPr bwMode="auto">
          <a:xfrm>
            <a:off x="271463" y="271463"/>
            <a:ext cx="7188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it-IT" altLang="it-IT" sz="1200" b="1" dirty="0">
                <a:solidFill>
                  <a:srgbClr val="1A60A6"/>
                </a:solidFill>
                <a:latin typeface="+mj-lt"/>
              </a:rPr>
              <a:t>Strumenti per il monitoraggio</a:t>
            </a:r>
          </a:p>
        </p:txBody>
      </p:sp>
      <p:sp>
        <p:nvSpPr>
          <p:cNvPr id="19" name="CasellaDiTesto 4"/>
          <p:cNvSpPr txBox="1">
            <a:spLocks noChangeArrowheads="1"/>
          </p:cNvSpPr>
          <p:nvPr/>
        </p:nvSpPr>
        <p:spPr bwMode="auto">
          <a:xfrm>
            <a:off x="679145" y="2638883"/>
            <a:ext cx="310076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it-IT" altLang="it-IT" sz="1800" dirty="0">
                <a:latin typeface="+mj-lt"/>
              </a:rPr>
              <a:t>Installata una torre di monitoraggio, nel centro di Sassari, per misurare dati meteorologici,  flussi di CO</a:t>
            </a:r>
            <a:r>
              <a:rPr lang="it-IT" altLang="it-IT" sz="1800" baseline="-25000" dirty="0">
                <a:latin typeface="+mj-lt"/>
              </a:rPr>
              <a:t>2</a:t>
            </a:r>
            <a:r>
              <a:rPr lang="it-IT" altLang="it-IT" sz="1800" dirty="0">
                <a:latin typeface="+mj-lt"/>
              </a:rPr>
              <a:t>, acqua, ed energia</a:t>
            </a:r>
          </a:p>
        </p:txBody>
      </p:sp>
      <p:grpSp>
        <p:nvGrpSpPr>
          <p:cNvPr id="20" name="Gruppo 5"/>
          <p:cNvGrpSpPr>
            <a:grpSpLocks/>
          </p:cNvGrpSpPr>
          <p:nvPr/>
        </p:nvGrpSpPr>
        <p:grpSpPr bwMode="auto">
          <a:xfrm>
            <a:off x="6300192" y="3068961"/>
            <a:ext cx="2115582" cy="2880319"/>
            <a:chOff x="11665471" y="12457634"/>
            <a:chExt cx="4786346" cy="7782846"/>
          </a:xfrm>
        </p:grpSpPr>
        <p:pic>
          <p:nvPicPr>
            <p:cNvPr id="21" name="Picture 7" descr="http://www.fisdir.it/public/1713344_sardegna_s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5471" y="12457634"/>
              <a:ext cx="4786346" cy="571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Connettore 1 7"/>
            <p:cNvCxnSpPr>
              <a:cxnSpLocks noChangeShapeType="1"/>
            </p:cNvCxnSpPr>
            <p:nvPr/>
          </p:nvCxnSpPr>
          <p:spPr bwMode="auto">
            <a:xfrm rot="5400000">
              <a:off x="10887280" y="16681001"/>
              <a:ext cx="2484798" cy="784150"/>
            </a:xfrm>
            <a:prstGeom prst="line">
              <a:avLst/>
            </a:prstGeom>
            <a:noFill/>
            <a:ln w="25400">
              <a:solidFill>
                <a:srgbClr val="F7964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3" name="Triangolo isoscele 22"/>
            <p:cNvSpPr/>
            <p:nvPr/>
          </p:nvSpPr>
          <p:spPr>
            <a:xfrm>
              <a:off x="12517101" y="15530787"/>
              <a:ext cx="248974" cy="299890"/>
            </a:xfrm>
            <a:prstGeom prst="triangle">
              <a:avLst/>
            </a:prstGeom>
            <a:solidFill>
              <a:srgbClr val="FFFF00"/>
            </a:solidFill>
            <a:ln w="952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it-IT" sz="1200">
                <a:latin typeface="+mj-lt"/>
              </a:endParaRPr>
            </a:p>
          </p:txBody>
        </p:sp>
        <p:cxnSp>
          <p:nvCxnSpPr>
            <p:cNvPr id="24" name="Connettore 1 9"/>
            <p:cNvCxnSpPr>
              <a:cxnSpLocks noChangeShapeType="1"/>
            </p:cNvCxnSpPr>
            <p:nvPr/>
          </p:nvCxnSpPr>
          <p:spPr bwMode="auto">
            <a:xfrm rot="16200000" flipH="1">
              <a:off x="13333968" y="15269762"/>
              <a:ext cx="2484798" cy="3606628"/>
            </a:xfrm>
            <a:prstGeom prst="line">
              <a:avLst/>
            </a:prstGeom>
            <a:noFill/>
            <a:ln w="25400">
              <a:solidFill>
                <a:srgbClr val="F7964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5"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r="705"/>
            <a:stretch>
              <a:fillRect/>
            </a:stretch>
          </p:blipFill>
          <p:spPr bwMode="auto">
            <a:xfrm>
              <a:off x="11737604" y="18189807"/>
              <a:ext cx="4649061" cy="2050673"/>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riangolo isoscele 25"/>
            <p:cNvSpPr/>
            <p:nvPr/>
          </p:nvSpPr>
          <p:spPr>
            <a:xfrm>
              <a:off x="15016145" y="19215143"/>
              <a:ext cx="248974" cy="299890"/>
            </a:xfrm>
            <a:prstGeom prst="triangle">
              <a:avLst/>
            </a:prstGeom>
            <a:solidFill>
              <a:srgbClr val="FFFF00"/>
            </a:solidFill>
            <a:ln w="952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it-IT" sz="1200">
                <a:latin typeface="+mj-lt"/>
              </a:endParaRPr>
            </a:p>
          </p:txBody>
        </p:sp>
      </p:grpSp>
      <p:pic>
        <p:nvPicPr>
          <p:cNvPr id="27" name="Immagine 3" descr="Torre2.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583" y="4359566"/>
            <a:ext cx="1054100"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magine 13" descr="IMG_7690_original.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66900" y="4364041"/>
            <a:ext cx="1949450"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ttangolo 28"/>
          <p:cNvSpPr/>
          <p:nvPr/>
        </p:nvSpPr>
        <p:spPr>
          <a:xfrm>
            <a:off x="4067944" y="3330577"/>
            <a:ext cx="2037814" cy="1208023"/>
          </a:xfrm>
          <a:prstGeom prst="rect">
            <a:avLst/>
          </a:prstGeom>
          <a:solidFill>
            <a:schemeClr val="bg1">
              <a:alpha val="15000"/>
            </a:schemeClr>
          </a:solidFill>
          <a:ln w="34925">
            <a:solidFill>
              <a:srgbClr val="0070C0"/>
            </a:solidFill>
          </a:ln>
        </p:spPr>
        <p:style>
          <a:lnRef idx="2">
            <a:schemeClr val="accent3"/>
          </a:lnRef>
          <a:fillRef idx="1">
            <a:schemeClr val="lt1"/>
          </a:fillRef>
          <a:effectRef idx="0">
            <a:schemeClr val="accent3"/>
          </a:effectRef>
          <a:fontRef idx="minor">
            <a:schemeClr val="dk1"/>
          </a:fontRef>
        </p:style>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spcAft>
                <a:spcPts val="300"/>
              </a:spcAft>
              <a:buClr>
                <a:srgbClr val="000000"/>
              </a:buClr>
              <a:buFont typeface="Times New Roman" panose="02020603050405020304" pitchFamily="18" charset="0"/>
              <a:buNone/>
            </a:pPr>
            <a:r>
              <a:rPr lang="it-IT" altLang="it-IT" sz="1000" b="1" dirty="0" err="1">
                <a:solidFill>
                  <a:srgbClr val="000000"/>
                </a:solidFill>
                <a:latin typeface="+mj-lt"/>
              </a:rPr>
              <a:t>Population</a:t>
            </a:r>
            <a:r>
              <a:rPr lang="it-IT" altLang="it-IT" sz="1000" b="1" dirty="0">
                <a:solidFill>
                  <a:srgbClr val="000000"/>
                </a:solidFill>
                <a:latin typeface="+mj-lt"/>
              </a:rPr>
              <a:t>:</a:t>
            </a:r>
            <a:r>
              <a:rPr lang="it-IT" altLang="it-IT" sz="1000" dirty="0">
                <a:solidFill>
                  <a:srgbClr val="000000"/>
                </a:solidFill>
                <a:latin typeface="+mj-lt"/>
              </a:rPr>
              <a:t>       127,625 (2014)</a:t>
            </a:r>
          </a:p>
          <a:p>
            <a:pPr>
              <a:spcAft>
                <a:spcPts val="300"/>
              </a:spcAft>
              <a:buClr>
                <a:srgbClr val="000000"/>
              </a:buClr>
              <a:buFont typeface="Times New Roman" panose="02020603050405020304" pitchFamily="18" charset="0"/>
              <a:buNone/>
            </a:pPr>
            <a:r>
              <a:rPr lang="it-IT" altLang="it-IT" sz="1000" b="1" dirty="0">
                <a:solidFill>
                  <a:srgbClr val="000000"/>
                </a:solidFill>
                <a:latin typeface="+mj-lt"/>
              </a:rPr>
              <a:t>Pop. </a:t>
            </a:r>
            <a:r>
              <a:rPr lang="it-IT" altLang="it-IT" sz="1000" b="1" dirty="0" err="1">
                <a:solidFill>
                  <a:srgbClr val="000000"/>
                </a:solidFill>
                <a:latin typeface="+mj-lt"/>
              </a:rPr>
              <a:t>Density</a:t>
            </a:r>
            <a:r>
              <a:rPr lang="it-IT" altLang="it-IT" sz="1000" b="1" dirty="0">
                <a:solidFill>
                  <a:srgbClr val="000000"/>
                </a:solidFill>
                <a:latin typeface="+mj-lt"/>
              </a:rPr>
              <a:t>:   </a:t>
            </a:r>
            <a:r>
              <a:rPr lang="it-IT" altLang="it-IT" sz="1000" dirty="0">
                <a:solidFill>
                  <a:srgbClr val="000000"/>
                </a:solidFill>
                <a:latin typeface="+mj-lt"/>
              </a:rPr>
              <a:t>237 </a:t>
            </a:r>
            <a:r>
              <a:rPr lang="it-IT" altLang="it-IT" sz="1000" dirty="0" err="1">
                <a:solidFill>
                  <a:srgbClr val="000000"/>
                </a:solidFill>
                <a:latin typeface="+mj-lt"/>
              </a:rPr>
              <a:t>people</a:t>
            </a:r>
            <a:r>
              <a:rPr lang="it-IT" altLang="it-IT" sz="1000" dirty="0">
                <a:solidFill>
                  <a:srgbClr val="000000"/>
                </a:solidFill>
                <a:latin typeface="+mj-lt"/>
              </a:rPr>
              <a:t>/km</a:t>
            </a:r>
            <a:r>
              <a:rPr lang="it-IT" altLang="it-IT" sz="1000" baseline="30000" dirty="0">
                <a:solidFill>
                  <a:srgbClr val="000000"/>
                </a:solidFill>
                <a:latin typeface="+mj-lt"/>
              </a:rPr>
              <a:t>2</a:t>
            </a:r>
          </a:p>
          <a:p>
            <a:pPr>
              <a:spcAft>
                <a:spcPts val="300"/>
              </a:spcAft>
              <a:buClr>
                <a:srgbClr val="000000"/>
              </a:buClr>
            </a:pPr>
            <a:r>
              <a:rPr lang="it-IT" altLang="it-IT" sz="1000" b="1" dirty="0" err="1">
                <a:solidFill>
                  <a:srgbClr val="000000"/>
                </a:solidFill>
                <a:latin typeface="+mj-lt"/>
              </a:rPr>
              <a:t>Municip</a:t>
            </a:r>
            <a:r>
              <a:rPr lang="it-IT" altLang="it-IT" sz="1000" b="1" dirty="0">
                <a:solidFill>
                  <a:srgbClr val="000000"/>
                </a:solidFill>
                <a:latin typeface="+mj-lt"/>
              </a:rPr>
              <a:t>. Area</a:t>
            </a:r>
            <a:r>
              <a:rPr lang="it-IT" altLang="it-IT" sz="1000" dirty="0">
                <a:solidFill>
                  <a:srgbClr val="000000"/>
                </a:solidFill>
                <a:latin typeface="+mj-lt"/>
              </a:rPr>
              <a:t>: 546 km</a:t>
            </a:r>
            <a:r>
              <a:rPr lang="it-IT" altLang="it-IT" sz="1000" baseline="30000" dirty="0">
                <a:solidFill>
                  <a:srgbClr val="000000"/>
                </a:solidFill>
                <a:latin typeface="+mj-lt"/>
              </a:rPr>
              <a:t>2</a:t>
            </a:r>
          </a:p>
          <a:p>
            <a:pPr>
              <a:spcAft>
                <a:spcPts val="300"/>
              </a:spcAft>
              <a:buClr>
                <a:srgbClr val="000000"/>
              </a:buClr>
              <a:buFont typeface="Times New Roman" panose="02020603050405020304" pitchFamily="18" charset="0"/>
              <a:buNone/>
            </a:pPr>
            <a:r>
              <a:rPr lang="it-IT" altLang="it-IT" sz="1000" b="1" dirty="0" err="1">
                <a:solidFill>
                  <a:srgbClr val="000000"/>
                </a:solidFill>
                <a:latin typeface="+mj-lt"/>
              </a:rPr>
              <a:t>Altitude</a:t>
            </a:r>
            <a:r>
              <a:rPr lang="it-IT" altLang="it-IT" sz="1000" b="1" dirty="0">
                <a:solidFill>
                  <a:srgbClr val="000000"/>
                </a:solidFill>
                <a:latin typeface="+mj-lt"/>
              </a:rPr>
              <a:t>:              </a:t>
            </a:r>
            <a:r>
              <a:rPr lang="it-IT" altLang="it-IT" sz="1000" dirty="0">
                <a:solidFill>
                  <a:srgbClr val="000000"/>
                </a:solidFill>
                <a:latin typeface="+mj-lt"/>
              </a:rPr>
              <a:t>225 m </a:t>
            </a:r>
            <a:r>
              <a:rPr lang="it-IT" altLang="it-IT" sz="1000" dirty="0" err="1">
                <a:solidFill>
                  <a:srgbClr val="000000"/>
                </a:solidFill>
                <a:latin typeface="+mj-lt"/>
              </a:rPr>
              <a:t>asl</a:t>
            </a:r>
            <a:endParaRPr lang="it-IT" altLang="it-IT" sz="1000" dirty="0">
              <a:solidFill>
                <a:srgbClr val="000000"/>
              </a:solidFill>
              <a:latin typeface="+mj-lt"/>
            </a:endParaRPr>
          </a:p>
          <a:p>
            <a:pPr>
              <a:spcAft>
                <a:spcPts val="300"/>
              </a:spcAft>
              <a:buClr>
                <a:srgbClr val="000000"/>
              </a:buClr>
              <a:buFont typeface="Times New Roman" panose="02020603050405020304" pitchFamily="18" charset="0"/>
              <a:buNone/>
            </a:pPr>
            <a:r>
              <a:rPr lang="it-IT" altLang="it-IT" sz="1000" b="1" dirty="0" err="1">
                <a:solidFill>
                  <a:srgbClr val="000000"/>
                </a:solidFill>
                <a:latin typeface="+mj-lt"/>
              </a:rPr>
              <a:t>Mean</a:t>
            </a:r>
            <a:r>
              <a:rPr lang="it-IT" altLang="it-IT" sz="1000" b="1" dirty="0">
                <a:solidFill>
                  <a:srgbClr val="000000"/>
                </a:solidFill>
                <a:latin typeface="+mj-lt"/>
              </a:rPr>
              <a:t> T:               </a:t>
            </a:r>
            <a:r>
              <a:rPr lang="it-IT" altLang="it-IT" sz="1000" dirty="0">
                <a:solidFill>
                  <a:srgbClr val="000000"/>
                </a:solidFill>
                <a:latin typeface="+mj-lt"/>
              </a:rPr>
              <a:t>16.2 °C (30-yr)</a:t>
            </a:r>
          </a:p>
          <a:p>
            <a:pPr>
              <a:spcAft>
                <a:spcPts val="300"/>
              </a:spcAft>
              <a:buClr>
                <a:srgbClr val="000000"/>
              </a:buClr>
            </a:pPr>
            <a:r>
              <a:rPr lang="it-IT" altLang="it-IT" sz="1000" b="1" dirty="0" err="1">
                <a:solidFill>
                  <a:srgbClr val="000000"/>
                </a:solidFill>
                <a:latin typeface="+mj-lt"/>
              </a:rPr>
              <a:t>Rain</a:t>
            </a:r>
            <a:r>
              <a:rPr lang="it-IT" altLang="it-IT" sz="1000" b="1" dirty="0">
                <a:solidFill>
                  <a:srgbClr val="000000"/>
                </a:solidFill>
                <a:latin typeface="+mj-lt"/>
              </a:rPr>
              <a:t>:                     </a:t>
            </a:r>
            <a:r>
              <a:rPr lang="it-IT" altLang="it-IT" sz="1000" dirty="0">
                <a:solidFill>
                  <a:srgbClr val="000000"/>
                </a:solidFill>
                <a:latin typeface="+mj-lt"/>
              </a:rPr>
              <a:t>567 mm (30-yr)</a:t>
            </a:r>
          </a:p>
        </p:txBody>
      </p:sp>
      <p:sp>
        <p:nvSpPr>
          <p:cNvPr id="30" name="Rettangolo 29"/>
          <p:cNvSpPr/>
          <p:nvPr/>
        </p:nvSpPr>
        <p:spPr>
          <a:xfrm>
            <a:off x="4059644" y="4729304"/>
            <a:ext cx="2046114" cy="1208023"/>
          </a:xfrm>
          <a:prstGeom prst="rect">
            <a:avLst/>
          </a:prstGeom>
          <a:solidFill>
            <a:schemeClr val="bg1">
              <a:alpha val="15000"/>
            </a:schemeClr>
          </a:solidFill>
          <a:ln w="34925">
            <a:solidFill>
              <a:srgbClr val="0070C0"/>
            </a:solidFill>
          </a:ln>
        </p:spPr>
        <p:style>
          <a:lnRef idx="2">
            <a:schemeClr val="accent3"/>
          </a:lnRef>
          <a:fillRef idx="1">
            <a:schemeClr val="lt1"/>
          </a:fillRef>
          <a:effectRef idx="0">
            <a:schemeClr val="accent3"/>
          </a:effectRef>
          <a:fontRef idx="minor">
            <a:schemeClr val="dk1"/>
          </a:fontRef>
        </p:style>
        <p:txBody>
          <a:bodyPr wrap="square">
            <a:spAutoFit/>
          </a:bodyPr>
          <a:lstStyle/>
          <a:p>
            <a:pPr>
              <a:spcAft>
                <a:spcPts val="300"/>
              </a:spcAft>
              <a:buClr>
                <a:srgbClr val="000000"/>
              </a:buClr>
              <a:buFont typeface="Times New Roman" pitchFamily="18" charset="0"/>
              <a:buNone/>
              <a:defRPr/>
            </a:pPr>
            <a:r>
              <a:rPr lang="en-US" sz="1000" b="1" dirty="0">
                <a:latin typeface="+mj-lt"/>
              </a:rPr>
              <a:t>Mean</a:t>
            </a:r>
            <a:r>
              <a:rPr lang="en-US" sz="1000" dirty="0">
                <a:latin typeface="+mj-lt"/>
              </a:rPr>
              <a:t> </a:t>
            </a:r>
            <a:r>
              <a:rPr lang="en-US" sz="1000" b="1" dirty="0">
                <a:latin typeface="+mj-lt"/>
              </a:rPr>
              <a:t>building height </a:t>
            </a:r>
            <a:r>
              <a:rPr lang="en-US" sz="1000" dirty="0">
                <a:latin typeface="+mj-lt"/>
              </a:rPr>
              <a:t>= 13 m</a:t>
            </a:r>
          </a:p>
          <a:p>
            <a:pPr>
              <a:spcAft>
                <a:spcPts val="300"/>
              </a:spcAft>
              <a:buClr>
                <a:srgbClr val="000000"/>
              </a:buClr>
              <a:buFont typeface="Times New Roman" pitchFamily="18" charset="0"/>
              <a:buNone/>
              <a:defRPr/>
            </a:pPr>
            <a:r>
              <a:rPr lang="en-US" sz="1000" b="1" dirty="0">
                <a:latin typeface="+mj-lt"/>
              </a:rPr>
              <a:t>Number of  buildings </a:t>
            </a:r>
            <a:r>
              <a:rPr lang="en-US" sz="1000" dirty="0">
                <a:latin typeface="+mj-lt"/>
              </a:rPr>
              <a:t>=  3108</a:t>
            </a:r>
          </a:p>
          <a:p>
            <a:pPr>
              <a:spcAft>
                <a:spcPts val="300"/>
              </a:spcAft>
              <a:buClr>
                <a:srgbClr val="000000"/>
              </a:buClr>
              <a:buFont typeface="Times New Roman" pitchFamily="18" charset="0"/>
              <a:buNone/>
              <a:defRPr/>
            </a:pPr>
            <a:r>
              <a:rPr lang="en-US" sz="1000" b="1" dirty="0">
                <a:latin typeface="+mj-lt"/>
              </a:rPr>
              <a:t>Measurement height  </a:t>
            </a:r>
            <a:r>
              <a:rPr lang="en-US" sz="1000" dirty="0">
                <a:latin typeface="+mj-lt"/>
              </a:rPr>
              <a:t>= </a:t>
            </a:r>
            <a:r>
              <a:rPr lang="en-US" sz="1000" b="1" dirty="0">
                <a:solidFill>
                  <a:srgbClr val="C00000"/>
                </a:solidFill>
                <a:latin typeface="+mj-lt"/>
              </a:rPr>
              <a:t>24 m</a:t>
            </a:r>
          </a:p>
          <a:p>
            <a:pPr>
              <a:spcAft>
                <a:spcPts val="300"/>
              </a:spcAft>
              <a:buClr>
                <a:srgbClr val="000000"/>
              </a:buClr>
              <a:buFont typeface="Times New Roman" pitchFamily="18" charset="0"/>
              <a:buNone/>
              <a:defRPr/>
            </a:pPr>
            <a:r>
              <a:rPr lang="en-US" sz="1000" b="1" dirty="0">
                <a:latin typeface="+mj-lt"/>
              </a:rPr>
              <a:t>Zero plane </a:t>
            </a:r>
            <a:r>
              <a:rPr lang="en-US" sz="1000" b="1" dirty="0" err="1">
                <a:latin typeface="+mj-lt"/>
              </a:rPr>
              <a:t>displac</a:t>
            </a:r>
            <a:r>
              <a:rPr lang="en-US" sz="1000" b="1" dirty="0">
                <a:latin typeface="+mj-lt"/>
              </a:rPr>
              <a:t>.     </a:t>
            </a:r>
            <a:r>
              <a:rPr lang="en-US" sz="1000" dirty="0">
                <a:latin typeface="+mj-lt"/>
              </a:rPr>
              <a:t>= 8.7 m</a:t>
            </a:r>
          </a:p>
          <a:p>
            <a:pPr>
              <a:spcAft>
                <a:spcPts val="300"/>
              </a:spcAft>
              <a:buClr>
                <a:srgbClr val="000000"/>
              </a:buClr>
              <a:buFont typeface="Times New Roman" pitchFamily="18" charset="0"/>
              <a:buNone/>
              <a:defRPr/>
            </a:pPr>
            <a:r>
              <a:rPr lang="en-US" sz="1000" b="1" dirty="0">
                <a:latin typeface="+mj-lt"/>
              </a:rPr>
              <a:t>Roughness length       </a:t>
            </a:r>
            <a:r>
              <a:rPr lang="en-US" sz="1000" dirty="0">
                <a:latin typeface="+mj-lt"/>
              </a:rPr>
              <a:t>= 1.3 m</a:t>
            </a:r>
          </a:p>
          <a:p>
            <a:pPr>
              <a:spcAft>
                <a:spcPts val="300"/>
              </a:spcAft>
              <a:buClr>
                <a:srgbClr val="000000"/>
              </a:buClr>
              <a:buFont typeface="Times New Roman" pitchFamily="18" charset="0"/>
              <a:buNone/>
              <a:defRPr/>
            </a:pPr>
            <a:r>
              <a:rPr lang="en-US" sz="1000" b="1" dirty="0">
                <a:latin typeface="+mj-lt"/>
              </a:rPr>
              <a:t>Vegetation cover fraction </a:t>
            </a:r>
            <a:r>
              <a:rPr lang="en-US" sz="1000" dirty="0">
                <a:latin typeface="+mj-lt"/>
              </a:rPr>
              <a:t>= 25%</a:t>
            </a:r>
          </a:p>
        </p:txBody>
      </p:sp>
      <p:sp>
        <p:nvSpPr>
          <p:cNvPr id="31" name="CasellaDiTesto 16"/>
          <p:cNvSpPr txBox="1">
            <a:spLocks noChangeArrowheads="1"/>
          </p:cNvSpPr>
          <p:nvPr/>
        </p:nvSpPr>
        <p:spPr bwMode="auto">
          <a:xfrm>
            <a:off x="184150" y="2209800"/>
            <a:ext cx="58578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spcBef>
                <a:spcPts val="600"/>
              </a:spcBef>
              <a:spcAft>
                <a:spcPts val="600"/>
              </a:spcAft>
            </a:pPr>
            <a:r>
              <a:rPr lang="it-IT" altLang="it-IT" sz="2000" b="1">
                <a:solidFill>
                  <a:srgbClr val="E79707"/>
                </a:solidFill>
                <a:latin typeface="+mj-lt"/>
              </a:rPr>
              <a:t>S</a:t>
            </a:r>
          </a:p>
          <a:p>
            <a:pPr>
              <a:spcBef>
                <a:spcPts val="600"/>
              </a:spcBef>
              <a:spcAft>
                <a:spcPts val="600"/>
              </a:spcAft>
            </a:pPr>
            <a:r>
              <a:rPr lang="it-IT" altLang="it-IT" sz="2000" b="1">
                <a:solidFill>
                  <a:srgbClr val="E79707"/>
                </a:solidFill>
                <a:latin typeface="+mj-lt"/>
              </a:rPr>
              <a:t>A</a:t>
            </a:r>
          </a:p>
          <a:p>
            <a:pPr>
              <a:spcBef>
                <a:spcPts val="600"/>
              </a:spcBef>
              <a:spcAft>
                <a:spcPts val="600"/>
              </a:spcAft>
            </a:pPr>
            <a:r>
              <a:rPr lang="it-IT" altLang="it-IT" sz="2000" b="1">
                <a:solidFill>
                  <a:srgbClr val="E79707"/>
                </a:solidFill>
                <a:latin typeface="+mj-lt"/>
              </a:rPr>
              <a:t>S</a:t>
            </a:r>
          </a:p>
          <a:p>
            <a:pPr>
              <a:spcBef>
                <a:spcPts val="600"/>
              </a:spcBef>
              <a:spcAft>
                <a:spcPts val="600"/>
              </a:spcAft>
            </a:pPr>
            <a:r>
              <a:rPr lang="it-IT" altLang="it-IT" sz="2000" b="1">
                <a:solidFill>
                  <a:srgbClr val="E79707"/>
                </a:solidFill>
                <a:latin typeface="+mj-lt"/>
              </a:rPr>
              <a:t>S</a:t>
            </a:r>
          </a:p>
          <a:p>
            <a:pPr>
              <a:spcBef>
                <a:spcPts val="600"/>
              </a:spcBef>
              <a:spcAft>
                <a:spcPts val="600"/>
              </a:spcAft>
            </a:pPr>
            <a:r>
              <a:rPr lang="it-IT" altLang="it-IT" sz="2000" b="1">
                <a:solidFill>
                  <a:srgbClr val="E79707"/>
                </a:solidFill>
                <a:latin typeface="+mj-lt"/>
              </a:rPr>
              <a:t>A</a:t>
            </a:r>
          </a:p>
          <a:p>
            <a:pPr>
              <a:spcBef>
                <a:spcPts val="600"/>
              </a:spcBef>
              <a:spcAft>
                <a:spcPts val="600"/>
              </a:spcAft>
            </a:pPr>
            <a:r>
              <a:rPr lang="it-IT" altLang="it-IT" sz="2000" b="1">
                <a:solidFill>
                  <a:srgbClr val="E79707"/>
                </a:solidFill>
                <a:latin typeface="+mj-lt"/>
              </a:rPr>
              <a:t>R</a:t>
            </a:r>
          </a:p>
          <a:p>
            <a:pPr>
              <a:spcBef>
                <a:spcPts val="600"/>
              </a:spcBef>
              <a:spcAft>
                <a:spcPts val="600"/>
              </a:spcAft>
            </a:pPr>
            <a:r>
              <a:rPr lang="it-IT" altLang="it-IT" sz="2000" b="1">
                <a:solidFill>
                  <a:srgbClr val="E79707"/>
                </a:solidFill>
                <a:latin typeface="+mj-lt"/>
              </a:rPr>
              <a:t>I</a:t>
            </a:r>
          </a:p>
        </p:txBody>
      </p:sp>
      <p:sp>
        <p:nvSpPr>
          <p:cNvPr id="32" name="CasellaDiTesto 17"/>
          <p:cNvSpPr txBox="1">
            <a:spLocks noChangeArrowheads="1"/>
          </p:cNvSpPr>
          <p:nvPr/>
        </p:nvSpPr>
        <p:spPr bwMode="auto">
          <a:xfrm>
            <a:off x="4059645" y="1883899"/>
            <a:ext cx="4376164" cy="830997"/>
          </a:xfrm>
          <a:prstGeom prst="rect">
            <a:avLst/>
          </a:prstGeom>
          <a:solidFill>
            <a:schemeClr val="bg1"/>
          </a:solidFill>
          <a:ln w="9525">
            <a:solidFill>
              <a:schemeClr val="accent1"/>
            </a:solidFill>
            <a:miter lim="800000"/>
            <a:headEnd/>
            <a:tailEnd/>
          </a:ln>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a:r>
              <a:rPr lang="it-IT" altLang="it-IT" sz="1200" b="1" u="sng" dirty="0">
                <a:solidFill>
                  <a:schemeClr val="tx2"/>
                </a:solidFill>
                <a:latin typeface="+mj-lt"/>
              </a:rPr>
              <a:t>Progetto LR7 CO2.0</a:t>
            </a:r>
            <a:r>
              <a:rPr lang="it-IT" altLang="it-IT" sz="1200" b="1" dirty="0">
                <a:solidFill>
                  <a:schemeClr val="tx2"/>
                </a:solidFill>
                <a:latin typeface="+mj-lt"/>
              </a:rPr>
              <a:t> - </a:t>
            </a:r>
            <a:r>
              <a:rPr lang="it-IT" altLang="it-IT" sz="1200" dirty="0">
                <a:solidFill>
                  <a:schemeClr val="tx2"/>
                </a:solidFill>
                <a:latin typeface="+mj-lt"/>
              </a:rPr>
              <a:t>Sviluppo, verifica funzionale e messa a punto di un sistema integrato per la quantificazione degli scambi netti di CO</a:t>
            </a:r>
            <a:r>
              <a:rPr lang="it-IT" altLang="it-IT" sz="1200" baseline="-25000" dirty="0">
                <a:solidFill>
                  <a:schemeClr val="tx2"/>
                </a:solidFill>
                <a:latin typeface="+mj-lt"/>
              </a:rPr>
              <a:t>2</a:t>
            </a:r>
            <a:r>
              <a:rPr lang="it-IT" altLang="it-IT" sz="1200" dirty="0">
                <a:solidFill>
                  <a:schemeClr val="tx2"/>
                </a:solidFill>
                <a:latin typeface="+mj-lt"/>
              </a:rPr>
              <a:t> e per la valutazione di strategie di mitigazione a livello urbano e territoriale</a:t>
            </a:r>
            <a:endParaRPr lang="it-IT" altLang="it-IT" sz="1200" b="1" u="sng" dirty="0">
              <a:solidFill>
                <a:schemeClr val="tx2"/>
              </a:solidFill>
              <a:latin typeface="+mj-lt"/>
            </a:endParaRPr>
          </a:p>
        </p:txBody>
      </p:sp>
      <p:sp>
        <p:nvSpPr>
          <p:cNvPr id="33" name="Titolo 2"/>
          <p:cNvSpPr txBox="1">
            <a:spLocks/>
          </p:cNvSpPr>
          <p:nvPr/>
        </p:nvSpPr>
        <p:spPr>
          <a:xfrm>
            <a:off x="395536" y="1550008"/>
            <a:ext cx="4680520" cy="719137"/>
          </a:xfrm>
          <a:prstGeom prst="rect">
            <a:avLst/>
          </a:prstGeom>
        </p:spPr>
        <p:txBody>
          <a:bodyPr/>
          <a:lstStyle>
            <a:lvl1pPr algn="ctr" defTabSz="914400" rtl="0" eaLnBrk="1" latinLnBrk="0" hangingPunct="1">
              <a:spcBef>
                <a:spcPct val="0"/>
              </a:spcBef>
              <a:buNone/>
              <a:defRPr sz="4400" kern="1200">
                <a:solidFill>
                  <a:schemeClr val="tx1"/>
                </a:solidFill>
                <a:latin typeface="Open Sans" pitchFamily="34" charset="0"/>
                <a:ea typeface="Open Sans" pitchFamily="34" charset="0"/>
                <a:cs typeface="Open Sans" pitchFamily="34" charset="0"/>
              </a:defRPr>
            </a:lvl1pPr>
          </a:lstStyle>
          <a:p>
            <a:pPr marL="287338" algn="l"/>
            <a:r>
              <a:rPr lang="en-US" altLang="it-IT" sz="2800" b="1" dirty="0" err="1">
                <a:solidFill>
                  <a:srgbClr val="1A60A6"/>
                </a:solidFill>
                <a:latin typeface="+mj-lt"/>
                <a:ea typeface="SimSun" charset="0"/>
              </a:rPr>
              <a:t>Strumenti</a:t>
            </a:r>
            <a:r>
              <a:rPr lang="en-US" altLang="it-IT" sz="2800" b="1" dirty="0">
                <a:solidFill>
                  <a:srgbClr val="1A60A6"/>
                </a:solidFill>
                <a:latin typeface="+mj-lt"/>
                <a:ea typeface="SimSun" charset="0"/>
              </a:rPr>
              <a:t> per </a:t>
            </a:r>
            <a:r>
              <a:rPr lang="en-US" altLang="it-IT" sz="2800" b="1" dirty="0" err="1">
                <a:solidFill>
                  <a:srgbClr val="1A60A6"/>
                </a:solidFill>
                <a:latin typeface="+mj-lt"/>
                <a:ea typeface="SimSun" charset="0"/>
              </a:rPr>
              <a:t>il</a:t>
            </a:r>
            <a:r>
              <a:rPr lang="en-US" altLang="it-IT" sz="2800" b="1" dirty="0">
                <a:solidFill>
                  <a:srgbClr val="1A60A6"/>
                </a:solidFill>
                <a:latin typeface="+mj-lt"/>
                <a:ea typeface="SimSun" charset="0"/>
              </a:rPr>
              <a:t> </a:t>
            </a:r>
            <a:r>
              <a:rPr lang="en-US" altLang="it-IT" sz="2800" b="1" dirty="0" err="1">
                <a:solidFill>
                  <a:srgbClr val="1A60A6"/>
                </a:solidFill>
                <a:latin typeface="+mj-lt"/>
                <a:ea typeface="SimSun" charset="0"/>
              </a:rPr>
              <a:t>monitoraggio</a:t>
            </a:r>
            <a:endParaRPr lang="it-IT" altLang="it-IT" sz="2800" b="1" dirty="0">
              <a:solidFill>
                <a:srgbClr val="1A60A6"/>
              </a:solidFill>
              <a:latin typeface="+mj-lt"/>
              <a:ea typeface="SimSun" charset="0"/>
            </a:endParaRPr>
          </a:p>
        </p:txBody>
      </p:sp>
    </p:spTree>
    <p:extLst>
      <p:ext uri="{BB962C8B-B14F-4D97-AF65-F5344CB8AC3E}">
        <p14:creationId xmlns:p14="http://schemas.microsoft.com/office/powerpoint/2010/main" val="1862928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5113" t="17806" r="9838" b="14018"/>
          <a:stretch/>
        </p:blipFill>
        <p:spPr>
          <a:xfrm>
            <a:off x="7020272" y="298836"/>
            <a:ext cx="1580292" cy="526764"/>
          </a:xfrm>
          <a:prstGeom prst="rect">
            <a:avLst/>
          </a:prstGeom>
        </p:spPr>
      </p:pic>
      <p:sp>
        <p:nvSpPr>
          <p:cNvPr id="3" name="Arrotonda singolo angolo rettangolo 7"/>
          <p:cNvSpPr>
            <a:spLocks/>
          </p:cNvSpPr>
          <p:nvPr/>
        </p:nvSpPr>
        <p:spPr bwMode="auto">
          <a:xfrm>
            <a:off x="6085979" y="4772744"/>
            <a:ext cx="2697163" cy="1351535"/>
          </a:xfrm>
          <a:custGeom>
            <a:avLst/>
            <a:gdLst>
              <a:gd name="T0" fmla="*/ 0 w 2697163"/>
              <a:gd name="T1" fmla="*/ 0 h 1676400"/>
              <a:gd name="T2" fmla="*/ 2417757 w 2697163"/>
              <a:gd name="T3" fmla="*/ 0 h 1676400"/>
              <a:gd name="T4" fmla="*/ 2697163 w 2697163"/>
              <a:gd name="T5" fmla="*/ 279406 h 1676400"/>
              <a:gd name="T6" fmla="*/ 2697163 w 2697163"/>
              <a:gd name="T7" fmla="*/ 1676400 h 1676400"/>
              <a:gd name="T8" fmla="*/ 0 w 2697163"/>
              <a:gd name="T9" fmla="*/ 1676400 h 1676400"/>
              <a:gd name="T10" fmla="*/ 0 w 2697163"/>
              <a:gd name="T11" fmla="*/ 0 h 16764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97163" h="1676400">
                <a:moveTo>
                  <a:pt x="0" y="0"/>
                </a:moveTo>
                <a:lnTo>
                  <a:pt x="2417757" y="0"/>
                </a:lnTo>
                <a:cubicBezTo>
                  <a:pt x="2572069" y="0"/>
                  <a:pt x="2697163" y="125094"/>
                  <a:pt x="2697163" y="279406"/>
                </a:cubicBezTo>
                <a:lnTo>
                  <a:pt x="2697163" y="1676400"/>
                </a:lnTo>
                <a:lnTo>
                  <a:pt x="0" y="1676400"/>
                </a:lnTo>
                <a:lnTo>
                  <a:pt x="0" y="0"/>
                </a:lnTo>
                <a:close/>
              </a:path>
            </a:pathLst>
          </a:custGeom>
          <a:solidFill>
            <a:srgbClr val="C3D69B"/>
          </a:solidFill>
          <a:ln w="9525" cap="flat" cmpd="sng">
            <a:solidFill>
              <a:srgbClr val="008000"/>
            </a:solidFill>
            <a:prstDash val="solid"/>
            <a:round/>
            <a:headEnd/>
            <a:tailEnd/>
          </a:ln>
          <a:effectLst>
            <a:outerShdw blurRad="40000" dist="20000" dir="5400000" rotWithShape="0">
              <a:srgbClr val="000000">
                <a:alpha val="37999"/>
              </a:srgbClr>
            </a:outerShdw>
          </a:effectLst>
        </p:spPr>
        <p:txBody>
          <a:bodyPr anchor="ctr"/>
          <a:lstStyle/>
          <a:p>
            <a:endParaRPr lang="it-IT">
              <a:latin typeface="+mj-lt"/>
            </a:endParaRPr>
          </a:p>
        </p:txBody>
      </p:sp>
      <p:sp>
        <p:nvSpPr>
          <p:cNvPr id="4" name="CasellaDiTesto 3"/>
          <p:cNvSpPr txBox="1">
            <a:spLocks noChangeArrowheads="1"/>
          </p:cNvSpPr>
          <p:nvPr/>
        </p:nvSpPr>
        <p:spPr bwMode="auto">
          <a:xfrm>
            <a:off x="332672" y="1928158"/>
            <a:ext cx="575330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it-IT" altLang="it-IT" sz="600" b="1" dirty="0">
              <a:solidFill>
                <a:srgbClr val="1A60A6"/>
              </a:solidFill>
              <a:latin typeface="+mj-lt"/>
            </a:endParaRPr>
          </a:p>
          <a:p>
            <a:pPr>
              <a:buFont typeface="Arial" panose="020B0604020202020204" pitchFamily="34" charset="0"/>
              <a:buChar char="•"/>
            </a:pPr>
            <a:r>
              <a:rPr lang="it-IT" altLang="it-IT" sz="1800" dirty="0">
                <a:solidFill>
                  <a:srgbClr val="376092"/>
                </a:solidFill>
                <a:latin typeface="+mj-lt"/>
              </a:rPr>
              <a:t>Studiare l'impatto di un'area urbanizzata e delle attività antropiche sulle componenti del metabolismo urbano</a:t>
            </a:r>
            <a:endParaRPr lang="it-IT" altLang="it-IT" sz="1800" dirty="0">
              <a:latin typeface="+mj-lt"/>
            </a:endParaRPr>
          </a:p>
        </p:txBody>
      </p:sp>
      <p:graphicFrame>
        <p:nvGraphicFramePr>
          <p:cNvPr id="5" name="Tabella 4"/>
          <p:cNvGraphicFramePr>
            <a:graphicFrameLocks noGrp="1"/>
          </p:cNvGraphicFramePr>
          <p:nvPr>
            <p:extLst>
              <p:ext uri="{D42A27DB-BD31-4B8C-83A1-F6EECF244321}">
                <p14:modId xmlns:p14="http://schemas.microsoft.com/office/powerpoint/2010/main" val="848458593"/>
              </p:ext>
            </p:extLst>
          </p:nvPr>
        </p:nvGraphicFramePr>
        <p:xfrm>
          <a:off x="3036020" y="3093494"/>
          <a:ext cx="2595141" cy="3034643"/>
        </p:xfrm>
        <a:graphic>
          <a:graphicData uri="http://schemas.openxmlformats.org/drawingml/2006/table">
            <a:tbl>
              <a:tblPr/>
              <a:tblGrid>
                <a:gridCol w="725132">
                  <a:extLst>
                    <a:ext uri="{9D8B030D-6E8A-4147-A177-3AD203B41FA5}">
                      <a16:colId xmlns:a16="http://schemas.microsoft.com/office/drawing/2014/main" val="250708933"/>
                    </a:ext>
                  </a:extLst>
                </a:gridCol>
                <a:gridCol w="521108">
                  <a:extLst>
                    <a:ext uri="{9D8B030D-6E8A-4147-A177-3AD203B41FA5}">
                      <a16:colId xmlns:a16="http://schemas.microsoft.com/office/drawing/2014/main" val="515844796"/>
                    </a:ext>
                  </a:extLst>
                </a:gridCol>
                <a:gridCol w="448334">
                  <a:extLst>
                    <a:ext uri="{9D8B030D-6E8A-4147-A177-3AD203B41FA5}">
                      <a16:colId xmlns:a16="http://schemas.microsoft.com/office/drawing/2014/main" val="4058800444"/>
                    </a:ext>
                  </a:extLst>
                </a:gridCol>
                <a:gridCol w="415846">
                  <a:extLst>
                    <a:ext uri="{9D8B030D-6E8A-4147-A177-3AD203B41FA5}">
                      <a16:colId xmlns:a16="http://schemas.microsoft.com/office/drawing/2014/main" val="2738204435"/>
                    </a:ext>
                  </a:extLst>
                </a:gridCol>
                <a:gridCol w="484721">
                  <a:extLst>
                    <a:ext uri="{9D8B030D-6E8A-4147-A177-3AD203B41FA5}">
                      <a16:colId xmlns:a16="http://schemas.microsoft.com/office/drawing/2014/main" val="2282474151"/>
                    </a:ext>
                  </a:extLst>
                </a:gridCol>
              </a:tblGrid>
              <a:tr h="249143">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000" b="1" i="0" u="none" strike="noStrike" cap="none" normalizeH="0" baseline="0">
                        <a:ln>
                          <a:noFill/>
                        </a:ln>
                        <a:solidFill>
                          <a:srgbClr val="000000"/>
                        </a:solidFill>
                        <a:effectLst/>
                        <a:latin typeface="+mj-lt"/>
                        <a:ea typeface="MS PGothic" panose="020B0600070205080204" pitchFamily="34" charset="-128"/>
                      </a:endParaRPr>
                    </a:p>
                  </a:txBody>
                  <a:tcPr marL="91446" marR="91446" marT="45689" marB="45689"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000" b="1" i="0" u="none" strike="noStrike" cap="none" normalizeH="0" baseline="0">
                          <a:ln>
                            <a:noFill/>
                          </a:ln>
                          <a:solidFill>
                            <a:schemeClr val="tx1"/>
                          </a:solidFill>
                          <a:effectLst/>
                          <a:latin typeface="+mj-lt"/>
                          <a:ea typeface="MS PGothic" panose="020B0600070205080204" pitchFamily="34" charset="-128"/>
                        </a:rPr>
                        <a:t>Mean</a:t>
                      </a:r>
                    </a:p>
                  </a:txBody>
                  <a:tcPr marL="91446" marR="91446" marT="45689" marB="45689"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000" b="1" i="0" u="none" strike="noStrike" cap="none" normalizeH="0" baseline="0">
                          <a:ln>
                            <a:noFill/>
                          </a:ln>
                          <a:solidFill>
                            <a:schemeClr val="tx1"/>
                          </a:solidFill>
                          <a:effectLst/>
                          <a:latin typeface="+mj-lt"/>
                          <a:ea typeface="MS PGothic" panose="020B0600070205080204" pitchFamily="34" charset="-128"/>
                        </a:rPr>
                        <a:t>Max</a:t>
                      </a:r>
                    </a:p>
                  </a:txBody>
                  <a:tcPr marL="91446" marR="91446" marT="45689" marB="45689"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000" b="1" i="0" u="none" strike="noStrike" cap="none" normalizeH="0" baseline="0">
                          <a:ln>
                            <a:noFill/>
                          </a:ln>
                          <a:solidFill>
                            <a:schemeClr val="tx1"/>
                          </a:solidFill>
                          <a:effectLst/>
                          <a:latin typeface="+mj-lt"/>
                          <a:ea typeface="MS PGothic" panose="020B0600070205080204" pitchFamily="34" charset="-128"/>
                        </a:rPr>
                        <a:t>Min</a:t>
                      </a:r>
                    </a:p>
                  </a:txBody>
                  <a:tcPr marL="91446" marR="91446" marT="45689" marB="45689"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000" b="1" i="0" u="none" strike="noStrike" cap="none" normalizeH="0" baseline="0">
                          <a:ln>
                            <a:noFill/>
                          </a:ln>
                          <a:solidFill>
                            <a:schemeClr val="tx1"/>
                          </a:solidFill>
                          <a:effectLst/>
                          <a:latin typeface="+mj-lt"/>
                          <a:ea typeface="MS PGothic" panose="020B0600070205080204" pitchFamily="34" charset="-128"/>
                        </a:rPr>
                        <a:t>Total</a:t>
                      </a:r>
                    </a:p>
                  </a:txBody>
                  <a:tcPr marL="91446" marR="91446" marT="45689" marB="45689"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511538107"/>
                  </a:ext>
                </a:extLst>
              </a:tr>
              <a:tr h="249143">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000" b="1" i="0" u="none" strike="noStrike" cap="none" normalizeH="0" baseline="0">
                          <a:ln>
                            <a:noFill/>
                          </a:ln>
                          <a:solidFill>
                            <a:srgbClr val="008040"/>
                          </a:solidFill>
                          <a:effectLst/>
                          <a:latin typeface="+mj-lt"/>
                          <a:ea typeface="MS PGothic" panose="020B0600070205080204" pitchFamily="34" charset="-128"/>
                        </a:rPr>
                        <a:t>Summer</a:t>
                      </a:r>
                    </a:p>
                  </a:txBody>
                  <a:tcPr marL="91446" marR="91446" marT="45689" marB="45689"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000" b="1" i="0" u="none" strike="noStrike" cap="none" normalizeH="0" baseline="0">
                        <a:ln>
                          <a:noFill/>
                        </a:ln>
                        <a:solidFill>
                          <a:schemeClr val="tx1"/>
                        </a:solidFill>
                        <a:effectLst/>
                        <a:latin typeface="+mj-lt"/>
                        <a:ea typeface="MS PGothic" panose="020B0600070205080204" pitchFamily="34" charset="-128"/>
                      </a:endParaRPr>
                    </a:p>
                  </a:txBody>
                  <a:tcPr marL="91446" marR="91446" marT="45689" marB="45689"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000" b="1" i="0" u="none" strike="noStrike" cap="none" normalizeH="0" baseline="0">
                        <a:ln>
                          <a:noFill/>
                        </a:ln>
                        <a:solidFill>
                          <a:schemeClr val="tx1"/>
                        </a:solidFill>
                        <a:effectLst/>
                        <a:latin typeface="+mj-lt"/>
                        <a:ea typeface="MS PGothic" panose="020B0600070205080204" pitchFamily="34" charset="-128"/>
                      </a:endParaRPr>
                    </a:p>
                  </a:txBody>
                  <a:tcPr marL="91446" marR="91446" marT="45689" marB="45689"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000" b="1" i="0" u="none" strike="noStrike" cap="none" normalizeH="0" baseline="0">
                        <a:ln>
                          <a:noFill/>
                        </a:ln>
                        <a:solidFill>
                          <a:schemeClr val="tx1"/>
                        </a:solidFill>
                        <a:effectLst/>
                        <a:latin typeface="+mj-lt"/>
                        <a:ea typeface="MS PGothic" panose="020B0600070205080204" pitchFamily="34" charset="-128"/>
                      </a:endParaRPr>
                    </a:p>
                  </a:txBody>
                  <a:tcPr marL="91446" marR="91446" marT="45689" marB="45689"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000" b="1" i="0" u="none" strike="noStrike" cap="none" normalizeH="0" baseline="0">
                        <a:ln>
                          <a:noFill/>
                        </a:ln>
                        <a:solidFill>
                          <a:schemeClr val="tx1"/>
                        </a:solidFill>
                        <a:effectLst/>
                        <a:latin typeface="+mj-lt"/>
                        <a:ea typeface="MS PGothic" panose="020B0600070205080204" pitchFamily="34" charset="-128"/>
                      </a:endParaRPr>
                    </a:p>
                  </a:txBody>
                  <a:tcPr marL="91446" marR="91446" marT="45689" marB="45689"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550736925"/>
                  </a:ext>
                </a:extLst>
              </a:tr>
              <a:tr h="249143">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a:ln>
                            <a:noFill/>
                          </a:ln>
                          <a:solidFill>
                            <a:schemeClr val="tx1"/>
                          </a:solidFill>
                          <a:effectLst/>
                          <a:latin typeface="+mj-lt"/>
                          <a:ea typeface="MS PGothic" panose="020B0600070205080204" pitchFamily="34" charset="-128"/>
                        </a:rPr>
                        <a:t>Tair (°C)</a:t>
                      </a:r>
                    </a:p>
                  </a:txBody>
                  <a:tcPr marL="91446" marR="91446" marT="45689" marB="45689"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a:ln>
                            <a:noFill/>
                          </a:ln>
                          <a:solidFill>
                            <a:schemeClr val="tx1"/>
                          </a:solidFill>
                          <a:effectLst/>
                          <a:latin typeface="+mj-lt"/>
                          <a:ea typeface="MS PGothic" panose="020B0600070205080204" pitchFamily="34" charset="-128"/>
                        </a:rPr>
                        <a:t>19.2</a:t>
                      </a:r>
                    </a:p>
                  </a:txBody>
                  <a:tcPr marL="91446" marR="91446" marT="45689" marB="45689"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a:ln>
                            <a:noFill/>
                          </a:ln>
                          <a:solidFill>
                            <a:schemeClr val="tx1"/>
                          </a:solidFill>
                          <a:effectLst/>
                          <a:latin typeface="+mj-lt"/>
                          <a:ea typeface="MS PGothic" panose="020B0600070205080204" pitchFamily="34" charset="-128"/>
                        </a:rPr>
                        <a:t>33</a:t>
                      </a:r>
                    </a:p>
                  </a:txBody>
                  <a:tcPr marL="91446" marR="91446" marT="45689" marB="45689"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a:ln>
                            <a:noFill/>
                          </a:ln>
                          <a:solidFill>
                            <a:schemeClr val="tx1"/>
                          </a:solidFill>
                          <a:effectLst/>
                          <a:latin typeface="+mj-lt"/>
                          <a:ea typeface="MS PGothic" panose="020B0600070205080204" pitchFamily="34" charset="-128"/>
                        </a:rPr>
                        <a:t>9.9</a:t>
                      </a:r>
                    </a:p>
                  </a:txBody>
                  <a:tcPr marL="91446" marR="91446" marT="45689" marB="45689"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a:ln>
                            <a:noFill/>
                          </a:ln>
                          <a:solidFill>
                            <a:schemeClr val="tx1"/>
                          </a:solidFill>
                          <a:effectLst/>
                          <a:latin typeface="+mj-lt"/>
                          <a:ea typeface="MS PGothic" panose="020B0600070205080204" pitchFamily="34" charset="-128"/>
                        </a:rPr>
                        <a:t>-</a:t>
                      </a:r>
                    </a:p>
                  </a:txBody>
                  <a:tcPr marL="91446" marR="91446" marT="45689" marB="45689"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3585081444"/>
                  </a:ext>
                </a:extLst>
              </a:tr>
              <a:tr h="249143">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a:ln>
                            <a:noFill/>
                          </a:ln>
                          <a:solidFill>
                            <a:schemeClr val="tx1"/>
                          </a:solidFill>
                          <a:effectLst/>
                          <a:latin typeface="+mj-lt"/>
                          <a:ea typeface="MS PGothic" panose="020B0600070205080204" pitchFamily="34" charset="-128"/>
                        </a:rPr>
                        <a:t>Pcp (mm)</a:t>
                      </a:r>
                    </a:p>
                  </a:txBody>
                  <a:tcPr marL="91446" marR="91446" marT="45689" marB="45689"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a:ln>
                            <a:noFill/>
                          </a:ln>
                          <a:solidFill>
                            <a:schemeClr val="tx1"/>
                          </a:solidFill>
                          <a:effectLst/>
                          <a:latin typeface="+mj-lt"/>
                          <a:ea typeface="MS PGothic" panose="020B0600070205080204" pitchFamily="34" charset="-128"/>
                        </a:rPr>
                        <a:t>-</a:t>
                      </a:r>
                    </a:p>
                  </a:txBody>
                  <a:tcPr marL="91446" marR="91446" marT="45689" marB="45689"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a:ln>
                            <a:noFill/>
                          </a:ln>
                          <a:solidFill>
                            <a:schemeClr val="tx1"/>
                          </a:solidFill>
                          <a:effectLst/>
                          <a:latin typeface="+mj-lt"/>
                          <a:ea typeface="MS PGothic" panose="020B0600070205080204" pitchFamily="34" charset="-128"/>
                        </a:rPr>
                        <a:t>5</a:t>
                      </a:r>
                    </a:p>
                  </a:txBody>
                  <a:tcPr marL="91446" marR="91446" marT="45689" marB="45689"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dirty="0">
                          <a:ln>
                            <a:noFill/>
                          </a:ln>
                          <a:solidFill>
                            <a:schemeClr val="tx1"/>
                          </a:solidFill>
                          <a:effectLst/>
                          <a:latin typeface="+mj-lt"/>
                          <a:ea typeface="MS PGothic" panose="020B0600070205080204" pitchFamily="34" charset="-128"/>
                        </a:rPr>
                        <a:t>-</a:t>
                      </a:r>
                    </a:p>
                  </a:txBody>
                  <a:tcPr marL="91446" marR="91446" marT="45689" marB="45689"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a:ln>
                            <a:noFill/>
                          </a:ln>
                          <a:solidFill>
                            <a:schemeClr val="tx1"/>
                          </a:solidFill>
                          <a:effectLst/>
                          <a:latin typeface="+mj-lt"/>
                          <a:ea typeface="MS PGothic" panose="020B0600070205080204" pitchFamily="34" charset="-128"/>
                        </a:rPr>
                        <a:t>14.2</a:t>
                      </a:r>
                    </a:p>
                  </a:txBody>
                  <a:tcPr marL="91446" marR="91446" marT="45689" marB="45689"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599929221"/>
                  </a:ext>
                </a:extLst>
              </a:tr>
              <a:tr h="394249">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a:ln>
                            <a:noFill/>
                          </a:ln>
                          <a:solidFill>
                            <a:schemeClr val="tx1"/>
                          </a:solidFill>
                          <a:effectLst/>
                          <a:latin typeface="+mj-lt"/>
                          <a:ea typeface="MS PGothic" panose="020B0600070205080204" pitchFamily="34" charset="-128"/>
                        </a:rPr>
                        <a:t>WS (km h</a:t>
                      </a:r>
                      <a:r>
                        <a:rPr kumimoji="0" lang="it-IT" altLang="it-IT" sz="1000" b="0" i="0" u="none" strike="noStrike" cap="none" normalizeH="0" baseline="30000">
                          <a:ln>
                            <a:noFill/>
                          </a:ln>
                          <a:solidFill>
                            <a:schemeClr val="tx1"/>
                          </a:solidFill>
                          <a:effectLst/>
                          <a:latin typeface="+mj-lt"/>
                          <a:ea typeface="MS PGothic" panose="020B0600070205080204" pitchFamily="34" charset="-128"/>
                        </a:rPr>
                        <a:t>-1</a:t>
                      </a:r>
                      <a:r>
                        <a:rPr kumimoji="0" lang="it-IT" altLang="it-IT" sz="1000" b="0" i="0" u="none" strike="noStrike" cap="none" normalizeH="0" baseline="0">
                          <a:ln>
                            <a:noFill/>
                          </a:ln>
                          <a:solidFill>
                            <a:schemeClr val="tx1"/>
                          </a:solidFill>
                          <a:effectLst/>
                          <a:latin typeface="+mj-lt"/>
                          <a:ea typeface="MS PGothic" panose="020B0600070205080204" pitchFamily="34" charset="-128"/>
                        </a:rPr>
                        <a:t>)</a:t>
                      </a:r>
                      <a:endParaRPr kumimoji="0" lang="it-IT" altLang="it-IT" sz="1000" b="0" i="0" u="none" strike="noStrike" cap="none" normalizeH="0" baseline="30000">
                        <a:ln>
                          <a:noFill/>
                        </a:ln>
                        <a:solidFill>
                          <a:schemeClr val="tx1"/>
                        </a:solidFill>
                        <a:effectLst/>
                        <a:latin typeface="+mj-lt"/>
                        <a:ea typeface="MS PGothic" panose="020B0600070205080204" pitchFamily="34" charset="-128"/>
                      </a:endParaRPr>
                    </a:p>
                  </a:txBody>
                  <a:tcPr marL="91446" marR="91446" marT="45689" marB="45689"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a:ln>
                            <a:noFill/>
                          </a:ln>
                          <a:solidFill>
                            <a:schemeClr val="tx1"/>
                          </a:solidFill>
                          <a:effectLst/>
                          <a:latin typeface="+mj-lt"/>
                          <a:ea typeface="MS PGothic" panose="020B0600070205080204" pitchFamily="34" charset="-128"/>
                        </a:rPr>
                        <a:t>8.3</a:t>
                      </a:r>
                    </a:p>
                  </a:txBody>
                  <a:tcPr marL="91446" marR="91446" marT="45689" marB="45689"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dirty="0">
                          <a:ln>
                            <a:noFill/>
                          </a:ln>
                          <a:solidFill>
                            <a:schemeClr val="tx1"/>
                          </a:solidFill>
                          <a:effectLst/>
                          <a:latin typeface="+mj-lt"/>
                          <a:ea typeface="MS PGothic" panose="020B0600070205080204" pitchFamily="34" charset="-128"/>
                        </a:rPr>
                        <a:t>25.9</a:t>
                      </a:r>
                    </a:p>
                  </a:txBody>
                  <a:tcPr marL="91446" marR="91446" marT="45689" marB="45689"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a:ln>
                            <a:noFill/>
                          </a:ln>
                          <a:solidFill>
                            <a:schemeClr val="tx1"/>
                          </a:solidFill>
                          <a:effectLst/>
                          <a:latin typeface="+mj-lt"/>
                          <a:ea typeface="MS PGothic" panose="020B0600070205080204" pitchFamily="34" charset="-128"/>
                        </a:rPr>
                        <a:t>-</a:t>
                      </a:r>
                    </a:p>
                  </a:txBody>
                  <a:tcPr marL="91446" marR="91446" marT="45689" marB="45689"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a:ln>
                            <a:noFill/>
                          </a:ln>
                          <a:solidFill>
                            <a:schemeClr val="tx1"/>
                          </a:solidFill>
                          <a:effectLst/>
                          <a:latin typeface="+mj-lt"/>
                          <a:ea typeface="MS PGothic" panose="020B0600070205080204" pitchFamily="34" charset="-128"/>
                        </a:rPr>
                        <a:t>-</a:t>
                      </a:r>
                    </a:p>
                  </a:txBody>
                  <a:tcPr marL="91446" marR="91446" marT="45689" marB="45689"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3281587494"/>
                  </a:ext>
                </a:extLst>
              </a:tr>
              <a:tr h="249143">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a:ln>
                            <a:noFill/>
                          </a:ln>
                          <a:solidFill>
                            <a:schemeClr val="tx1"/>
                          </a:solidFill>
                          <a:effectLst/>
                          <a:latin typeface="+mj-lt"/>
                          <a:ea typeface="MS PGothic" panose="020B0600070205080204" pitchFamily="34" charset="-128"/>
                        </a:rPr>
                        <a:t>RH (%)</a:t>
                      </a:r>
                    </a:p>
                  </a:txBody>
                  <a:tcPr marL="91446" marR="91446" marT="45689" marB="45689"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a:ln>
                            <a:noFill/>
                          </a:ln>
                          <a:solidFill>
                            <a:schemeClr val="tx1"/>
                          </a:solidFill>
                          <a:effectLst/>
                          <a:latin typeface="+mj-lt"/>
                          <a:ea typeface="MS PGothic" panose="020B0600070205080204" pitchFamily="34" charset="-128"/>
                        </a:rPr>
                        <a:t>57.6</a:t>
                      </a:r>
                    </a:p>
                  </a:txBody>
                  <a:tcPr marL="91446" marR="91446" marT="45689" marB="45689"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a:ln>
                            <a:noFill/>
                          </a:ln>
                          <a:solidFill>
                            <a:schemeClr val="tx1"/>
                          </a:solidFill>
                          <a:effectLst/>
                          <a:latin typeface="+mj-lt"/>
                          <a:ea typeface="MS PGothic" panose="020B0600070205080204" pitchFamily="34" charset="-128"/>
                        </a:rPr>
                        <a:t>98.9</a:t>
                      </a:r>
                    </a:p>
                  </a:txBody>
                  <a:tcPr marL="91446" marR="91446" marT="45689" marB="45689"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a:ln>
                            <a:noFill/>
                          </a:ln>
                          <a:solidFill>
                            <a:schemeClr val="tx1"/>
                          </a:solidFill>
                          <a:effectLst/>
                          <a:latin typeface="+mj-lt"/>
                          <a:ea typeface="MS PGothic" panose="020B0600070205080204" pitchFamily="34" charset="-128"/>
                        </a:rPr>
                        <a:t>7.9</a:t>
                      </a:r>
                    </a:p>
                  </a:txBody>
                  <a:tcPr marL="91446" marR="91446" marT="45689" marB="45689"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dirty="0">
                          <a:ln>
                            <a:noFill/>
                          </a:ln>
                          <a:solidFill>
                            <a:schemeClr val="tx1"/>
                          </a:solidFill>
                          <a:effectLst/>
                          <a:latin typeface="+mj-lt"/>
                          <a:ea typeface="MS PGothic" panose="020B0600070205080204" pitchFamily="34" charset="-128"/>
                        </a:rPr>
                        <a:t>-</a:t>
                      </a:r>
                    </a:p>
                  </a:txBody>
                  <a:tcPr marL="91446" marR="91446" marT="45689" marB="45689"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69554083"/>
                  </a:ext>
                </a:extLst>
              </a:tr>
              <a:tr h="249143">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000" b="1" i="0" u="none" strike="noStrike" cap="none" normalizeH="0" baseline="0">
                          <a:ln>
                            <a:noFill/>
                          </a:ln>
                          <a:solidFill>
                            <a:srgbClr val="008040"/>
                          </a:solidFill>
                          <a:effectLst/>
                          <a:latin typeface="+mj-lt"/>
                          <a:ea typeface="MS PGothic" panose="020B0600070205080204" pitchFamily="34" charset="-128"/>
                        </a:rPr>
                        <a:t>Fall</a:t>
                      </a:r>
                    </a:p>
                  </a:txBody>
                  <a:tcPr marL="91446" marR="91446" marT="45689" marB="45689"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it-IT" sz="1000" b="0" i="0" u="none" strike="noStrike" cap="none" normalizeH="0" baseline="0">
                        <a:ln>
                          <a:noFill/>
                        </a:ln>
                        <a:solidFill>
                          <a:schemeClr val="tx1"/>
                        </a:solidFill>
                        <a:effectLst/>
                        <a:latin typeface="+mj-lt"/>
                        <a:ea typeface="MS PGothic" panose="020B0600070205080204" pitchFamily="34" charset="-128"/>
                      </a:endParaRPr>
                    </a:p>
                  </a:txBody>
                  <a:tcPr marL="91446" marR="91446" marT="45689" marB="45689"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it-IT" sz="1000" b="0" i="0" u="none" strike="noStrike" cap="none" normalizeH="0" baseline="0">
                        <a:ln>
                          <a:noFill/>
                        </a:ln>
                        <a:solidFill>
                          <a:schemeClr val="tx1"/>
                        </a:solidFill>
                        <a:effectLst/>
                        <a:latin typeface="+mj-lt"/>
                        <a:ea typeface="MS PGothic" panose="020B0600070205080204" pitchFamily="34" charset="-128"/>
                      </a:endParaRPr>
                    </a:p>
                  </a:txBody>
                  <a:tcPr marL="91446" marR="91446" marT="45689" marB="45689"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it-IT" sz="1000" b="0" i="0" u="none" strike="noStrike" cap="none" normalizeH="0" baseline="0">
                        <a:ln>
                          <a:noFill/>
                        </a:ln>
                        <a:solidFill>
                          <a:schemeClr val="tx1"/>
                        </a:solidFill>
                        <a:effectLst/>
                        <a:latin typeface="+mj-lt"/>
                        <a:ea typeface="MS PGothic" panose="020B0600070205080204" pitchFamily="34" charset="-128"/>
                      </a:endParaRPr>
                    </a:p>
                  </a:txBody>
                  <a:tcPr marL="91446" marR="91446" marT="45689" marB="45689"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it-IT" sz="1000" b="0" i="0" u="none" strike="noStrike" cap="none" normalizeH="0" baseline="0">
                        <a:ln>
                          <a:noFill/>
                        </a:ln>
                        <a:solidFill>
                          <a:schemeClr val="tx1"/>
                        </a:solidFill>
                        <a:effectLst/>
                        <a:latin typeface="+mj-lt"/>
                        <a:ea typeface="MS PGothic" panose="020B0600070205080204" pitchFamily="34" charset="-128"/>
                      </a:endParaRPr>
                    </a:p>
                  </a:txBody>
                  <a:tcPr marL="91446" marR="91446" marT="45689" marB="45689"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06720777"/>
                  </a:ext>
                </a:extLst>
              </a:tr>
              <a:tr h="249143">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a:ln>
                            <a:noFill/>
                          </a:ln>
                          <a:solidFill>
                            <a:schemeClr val="tx1"/>
                          </a:solidFill>
                          <a:effectLst/>
                          <a:latin typeface="+mj-lt"/>
                          <a:ea typeface="MS PGothic" panose="020B0600070205080204" pitchFamily="34" charset="-128"/>
                        </a:rPr>
                        <a:t>Tair (°C)</a:t>
                      </a:r>
                    </a:p>
                  </a:txBody>
                  <a:tcPr marL="91446" marR="91446" marT="45689" marB="45689"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a:ln>
                            <a:noFill/>
                          </a:ln>
                          <a:solidFill>
                            <a:schemeClr val="tx1"/>
                          </a:solidFill>
                          <a:effectLst/>
                          <a:latin typeface="+mj-lt"/>
                          <a:ea typeface="MS PGothic" panose="020B0600070205080204" pitchFamily="34" charset="-128"/>
                        </a:rPr>
                        <a:t>15.8</a:t>
                      </a:r>
                    </a:p>
                  </a:txBody>
                  <a:tcPr marL="91446" marR="91446" marT="45689" marB="45689"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a:ln>
                            <a:noFill/>
                          </a:ln>
                          <a:solidFill>
                            <a:schemeClr val="tx1"/>
                          </a:solidFill>
                          <a:effectLst/>
                          <a:latin typeface="+mj-lt"/>
                          <a:ea typeface="MS PGothic" panose="020B0600070205080204" pitchFamily="34" charset="-128"/>
                        </a:rPr>
                        <a:t>21.7</a:t>
                      </a:r>
                    </a:p>
                  </a:txBody>
                  <a:tcPr marL="91446" marR="91446" marT="45689" marB="45689"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a:ln>
                            <a:noFill/>
                          </a:ln>
                          <a:solidFill>
                            <a:schemeClr val="tx1"/>
                          </a:solidFill>
                          <a:effectLst/>
                          <a:latin typeface="+mj-lt"/>
                          <a:ea typeface="MS PGothic" panose="020B0600070205080204" pitchFamily="34" charset="-128"/>
                        </a:rPr>
                        <a:t>11.7</a:t>
                      </a:r>
                    </a:p>
                  </a:txBody>
                  <a:tcPr marL="91446" marR="91446" marT="45689" marB="45689"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a:ln>
                            <a:noFill/>
                          </a:ln>
                          <a:solidFill>
                            <a:schemeClr val="tx1"/>
                          </a:solidFill>
                          <a:effectLst/>
                          <a:latin typeface="+mj-lt"/>
                          <a:ea typeface="MS PGothic" panose="020B0600070205080204" pitchFamily="34" charset="-128"/>
                        </a:rPr>
                        <a:t>-</a:t>
                      </a:r>
                    </a:p>
                  </a:txBody>
                  <a:tcPr marL="91446" marR="91446" marT="45689" marB="45689"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3968897727"/>
                  </a:ext>
                </a:extLst>
              </a:tr>
              <a:tr h="249143">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a:ln>
                            <a:noFill/>
                          </a:ln>
                          <a:solidFill>
                            <a:schemeClr val="tx1"/>
                          </a:solidFill>
                          <a:effectLst/>
                          <a:latin typeface="+mj-lt"/>
                          <a:ea typeface="MS PGothic" panose="020B0600070205080204" pitchFamily="34" charset="-128"/>
                        </a:rPr>
                        <a:t>Pcp (mm)</a:t>
                      </a:r>
                    </a:p>
                  </a:txBody>
                  <a:tcPr marL="91446" marR="91446" marT="45689" marB="45689"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a:ln>
                            <a:noFill/>
                          </a:ln>
                          <a:solidFill>
                            <a:schemeClr val="tx1"/>
                          </a:solidFill>
                          <a:effectLst/>
                          <a:latin typeface="+mj-lt"/>
                          <a:ea typeface="MS PGothic" panose="020B0600070205080204" pitchFamily="34" charset="-128"/>
                        </a:rPr>
                        <a:t>-</a:t>
                      </a:r>
                    </a:p>
                  </a:txBody>
                  <a:tcPr marL="91446" marR="91446" marT="45689" marB="45689"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a:ln>
                            <a:noFill/>
                          </a:ln>
                          <a:solidFill>
                            <a:schemeClr val="tx1"/>
                          </a:solidFill>
                          <a:effectLst/>
                          <a:latin typeface="+mj-lt"/>
                          <a:ea typeface="MS PGothic" panose="020B0600070205080204" pitchFamily="34" charset="-128"/>
                        </a:rPr>
                        <a:t>-</a:t>
                      </a:r>
                    </a:p>
                  </a:txBody>
                  <a:tcPr marL="91446" marR="91446" marT="45689" marB="45689"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a:ln>
                            <a:noFill/>
                          </a:ln>
                          <a:solidFill>
                            <a:schemeClr val="tx1"/>
                          </a:solidFill>
                          <a:effectLst/>
                          <a:latin typeface="+mj-lt"/>
                          <a:ea typeface="MS PGothic" panose="020B0600070205080204" pitchFamily="34" charset="-128"/>
                        </a:rPr>
                        <a:t>-</a:t>
                      </a:r>
                    </a:p>
                  </a:txBody>
                  <a:tcPr marL="91446" marR="91446" marT="45689" marB="45689"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a:ln>
                            <a:noFill/>
                          </a:ln>
                          <a:solidFill>
                            <a:schemeClr val="tx1"/>
                          </a:solidFill>
                          <a:effectLst/>
                          <a:latin typeface="+mj-lt"/>
                          <a:ea typeface="MS PGothic" panose="020B0600070205080204" pitchFamily="34" charset="-128"/>
                        </a:rPr>
                        <a:t>27.6</a:t>
                      </a:r>
                    </a:p>
                  </a:txBody>
                  <a:tcPr marL="91446" marR="91446" marT="45689" marB="45689"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2973919285"/>
                  </a:ext>
                </a:extLst>
              </a:tr>
              <a:tr h="394249">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a:ln>
                            <a:noFill/>
                          </a:ln>
                          <a:solidFill>
                            <a:schemeClr val="tx1"/>
                          </a:solidFill>
                          <a:effectLst/>
                          <a:latin typeface="+mj-lt"/>
                          <a:ea typeface="MS PGothic" panose="020B0600070205080204" pitchFamily="34" charset="-128"/>
                        </a:rPr>
                        <a:t>WS (km h</a:t>
                      </a:r>
                      <a:r>
                        <a:rPr kumimoji="0" lang="it-IT" altLang="it-IT" sz="1000" b="0" i="0" u="none" strike="noStrike" cap="none" normalizeH="0" baseline="30000">
                          <a:ln>
                            <a:noFill/>
                          </a:ln>
                          <a:solidFill>
                            <a:schemeClr val="tx1"/>
                          </a:solidFill>
                          <a:effectLst/>
                          <a:latin typeface="+mj-lt"/>
                          <a:ea typeface="MS PGothic" panose="020B0600070205080204" pitchFamily="34" charset="-128"/>
                        </a:rPr>
                        <a:t>-1</a:t>
                      </a:r>
                      <a:r>
                        <a:rPr kumimoji="0" lang="it-IT" altLang="it-IT" sz="1000" b="0" i="0" u="none" strike="noStrike" cap="none" normalizeH="0" baseline="0">
                          <a:ln>
                            <a:noFill/>
                          </a:ln>
                          <a:solidFill>
                            <a:schemeClr val="tx1"/>
                          </a:solidFill>
                          <a:effectLst/>
                          <a:latin typeface="+mj-lt"/>
                          <a:ea typeface="MS PGothic" panose="020B0600070205080204" pitchFamily="34" charset="-128"/>
                        </a:rPr>
                        <a:t>)</a:t>
                      </a:r>
                      <a:endParaRPr kumimoji="0" lang="it-IT" altLang="it-IT" sz="1000" b="0" i="0" u="none" strike="noStrike" cap="none" normalizeH="0" baseline="30000">
                        <a:ln>
                          <a:noFill/>
                        </a:ln>
                        <a:solidFill>
                          <a:schemeClr val="tx1"/>
                        </a:solidFill>
                        <a:effectLst/>
                        <a:latin typeface="+mj-lt"/>
                        <a:ea typeface="MS PGothic" panose="020B0600070205080204" pitchFamily="34" charset="-128"/>
                      </a:endParaRPr>
                    </a:p>
                  </a:txBody>
                  <a:tcPr marL="91446" marR="91446" marT="45689" marB="45689"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a:ln>
                            <a:noFill/>
                          </a:ln>
                          <a:solidFill>
                            <a:schemeClr val="tx1"/>
                          </a:solidFill>
                          <a:effectLst/>
                          <a:latin typeface="+mj-lt"/>
                          <a:ea typeface="MS PGothic" panose="020B0600070205080204" pitchFamily="34" charset="-128"/>
                        </a:rPr>
                        <a:t>1.9</a:t>
                      </a:r>
                    </a:p>
                  </a:txBody>
                  <a:tcPr marL="91446" marR="91446" marT="45689" marB="45689"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a:ln>
                            <a:noFill/>
                          </a:ln>
                          <a:solidFill>
                            <a:schemeClr val="tx1"/>
                          </a:solidFill>
                          <a:effectLst/>
                          <a:latin typeface="+mj-lt"/>
                          <a:ea typeface="MS PGothic" panose="020B0600070205080204" pitchFamily="34" charset="-128"/>
                        </a:rPr>
                        <a:t>6.5</a:t>
                      </a:r>
                    </a:p>
                  </a:txBody>
                  <a:tcPr marL="91446" marR="91446" marT="45689" marB="45689"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a:ln>
                            <a:noFill/>
                          </a:ln>
                          <a:solidFill>
                            <a:schemeClr val="tx1"/>
                          </a:solidFill>
                          <a:effectLst/>
                          <a:latin typeface="+mj-lt"/>
                          <a:ea typeface="MS PGothic" panose="020B0600070205080204" pitchFamily="34" charset="-128"/>
                        </a:rPr>
                        <a:t>-</a:t>
                      </a:r>
                    </a:p>
                  </a:txBody>
                  <a:tcPr marL="91446" marR="91446" marT="45689" marB="45689"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a:ln>
                            <a:noFill/>
                          </a:ln>
                          <a:solidFill>
                            <a:schemeClr val="tx1"/>
                          </a:solidFill>
                          <a:effectLst/>
                          <a:latin typeface="+mj-lt"/>
                          <a:ea typeface="MS PGothic" panose="020B0600070205080204" pitchFamily="34" charset="-128"/>
                        </a:rPr>
                        <a:t>-</a:t>
                      </a:r>
                    </a:p>
                  </a:txBody>
                  <a:tcPr marL="91446" marR="91446" marT="45689" marB="45689"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2894246715"/>
                  </a:ext>
                </a:extLst>
              </a:tr>
              <a:tr h="249143">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a:ln>
                            <a:noFill/>
                          </a:ln>
                          <a:solidFill>
                            <a:schemeClr val="tx1"/>
                          </a:solidFill>
                          <a:effectLst/>
                          <a:latin typeface="+mj-lt"/>
                          <a:ea typeface="MS PGothic" panose="020B0600070205080204" pitchFamily="34" charset="-128"/>
                        </a:rPr>
                        <a:t>RH (%)</a:t>
                      </a:r>
                    </a:p>
                  </a:txBody>
                  <a:tcPr marL="91446" marR="91446" marT="45689" marB="45689"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a:ln>
                            <a:noFill/>
                          </a:ln>
                          <a:solidFill>
                            <a:schemeClr val="tx1"/>
                          </a:solidFill>
                          <a:effectLst/>
                          <a:latin typeface="+mj-lt"/>
                          <a:ea typeface="MS PGothic" panose="020B0600070205080204" pitchFamily="34" charset="-128"/>
                        </a:rPr>
                        <a:t>81.9</a:t>
                      </a:r>
                    </a:p>
                  </a:txBody>
                  <a:tcPr marL="91446" marR="91446" marT="45689" marB="45689"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a:ln>
                            <a:noFill/>
                          </a:ln>
                          <a:solidFill>
                            <a:schemeClr val="tx1"/>
                          </a:solidFill>
                          <a:effectLst/>
                          <a:latin typeface="+mj-lt"/>
                          <a:ea typeface="MS PGothic" panose="020B0600070205080204" pitchFamily="34" charset="-128"/>
                        </a:rPr>
                        <a:t>98.5</a:t>
                      </a:r>
                    </a:p>
                  </a:txBody>
                  <a:tcPr marL="91446" marR="91446" marT="45689" marB="45689"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a:ln>
                            <a:noFill/>
                          </a:ln>
                          <a:solidFill>
                            <a:schemeClr val="tx1"/>
                          </a:solidFill>
                          <a:effectLst/>
                          <a:latin typeface="+mj-lt"/>
                          <a:ea typeface="MS PGothic" panose="020B0600070205080204" pitchFamily="34" charset="-128"/>
                        </a:rPr>
                        <a:t>42.8</a:t>
                      </a:r>
                    </a:p>
                  </a:txBody>
                  <a:tcPr marL="91446" marR="91446" marT="45689" marB="45689"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1A60A6"/>
                        </a:buClr>
                        <a:buFont typeface="Arial" panose="020B0604020202020204" pitchFamily="34" charset="0"/>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lr>
                          <a:srgbClr val="1A60A6"/>
                        </a:buClr>
                        <a:buFont typeface="Arial" panose="020B0604020202020204" pitchFamily="34" charset="0"/>
                        <a:defRPr sz="24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lr>
                          <a:srgbClr val="1A60A6"/>
                        </a:buClr>
                        <a:buFont typeface="Arial" panose="020B0604020202020204" pitchFamily="34" charset="0"/>
                        <a:defRPr sz="12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900">
                          <a:solidFill>
                            <a:schemeClr val="tx1"/>
                          </a:solidFill>
                          <a:latin typeface="Helvetica"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dirty="0">
                          <a:ln>
                            <a:noFill/>
                          </a:ln>
                          <a:solidFill>
                            <a:schemeClr val="tx1"/>
                          </a:solidFill>
                          <a:effectLst/>
                          <a:latin typeface="+mj-lt"/>
                          <a:ea typeface="MS PGothic" panose="020B0600070205080204" pitchFamily="34" charset="-128"/>
                        </a:rPr>
                        <a:t>-</a:t>
                      </a:r>
                    </a:p>
                  </a:txBody>
                  <a:tcPr marL="91446" marR="91446" marT="45689" marB="45689"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402293510"/>
                  </a:ext>
                </a:extLst>
              </a:tr>
            </a:tbl>
          </a:graphicData>
        </a:graphic>
      </p:graphicFrame>
      <p:pic>
        <p:nvPicPr>
          <p:cNvPr id="6" name="Immagin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9317" y="3050647"/>
            <a:ext cx="2663825" cy="164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E:\Torre_SS\Dataset_completo\Elaborazioni_R\Workdays\Co2_median-Diurnal-Cycle_all_wd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7154" y="975982"/>
            <a:ext cx="2378075"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a:spLocks noChangeArrowheads="1"/>
          </p:cNvSpPr>
          <p:nvPr/>
        </p:nvSpPr>
        <p:spPr bwMode="auto">
          <a:xfrm>
            <a:off x="2989433" y="2771080"/>
            <a:ext cx="3390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it-IT" altLang="it-IT" sz="1800" b="1" dirty="0">
                <a:latin typeface="+mj-lt"/>
              </a:rPr>
              <a:t>Condizioni meteorologiche</a:t>
            </a:r>
          </a:p>
        </p:txBody>
      </p:sp>
      <p:sp>
        <p:nvSpPr>
          <p:cNvPr id="9" name="CasellaDiTesto 8"/>
          <p:cNvSpPr txBox="1">
            <a:spLocks noChangeArrowheads="1"/>
          </p:cNvSpPr>
          <p:nvPr/>
        </p:nvSpPr>
        <p:spPr bwMode="auto">
          <a:xfrm>
            <a:off x="6567154" y="2643692"/>
            <a:ext cx="3390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it-IT" altLang="it-IT" sz="1800" b="1" dirty="0">
                <a:latin typeface="+mj-lt"/>
              </a:rPr>
              <a:t>Flussi di energia e CO</a:t>
            </a:r>
            <a:r>
              <a:rPr lang="it-IT" altLang="it-IT" sz="1800" b="1" baseline="-25000" dirty="0">
                <a:latin typeface="+mj-lt"/>
              </a:rPr>
              <a:t>2</a:t>
            </a:r>
          </a:p>
        </p:txBody>
      </p:sp>
      <p:sp>
        <p:nvSpPr>
          <p:cNvPr id="10" name="Rettangolo 9"/>
          <p:cNvSpPr>
            <a:spLocks noChangeArrowheads="1"/>
          </p:cNvSpPr>
          <p:nvPr/>
        </p:nvSpPr>
        <p:spPr bwMode="auto">
          <a:xfrm>
            <a:off x="6119317" y="4860575"/>
            <a:ext cx="26638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a:r>
              <a:rPr lang="en-US" altLang="it-IT" sz="1400" b="1" dirty="0">
                <a:latin typeface="+mj-lt"/>
              </a:rPr>
              <a:t>+ 10% </a:t>
            </a:r>
            <a:r>
              <a:rPr lang="en-US" altLang="it-IT" sz="1400" b="1" dirty="0" err="1">
                <a:latin typeface="+mj-lt"/>
              </a:rPr>
              <a:t>aree</a:t>
            </a:r>
            <a:r>
              <a:rPr lang="en-US" altLang="it-IT" sz="1400" b="1" dirty="0">
                <a:latin typeface="+mj-lt"/>
              </a:rPr>
              <a:t> </a:t>
            </a:r>
            <a:r>
              <a:rPr lang="en-US" altLang="it-IT" sz="1400" b="1" dirty="0" err="1">
                <a:latin typeface="+mj-lt"/>
              </a:rPr>
              <a:t>verdi</a:t>
            </a:r>
            <a:r>
              <a:rPr lang="en-US" altLang="it-IT" sz="1400" b="1" dirty="0">
                <a:latin typeface="+mj-lt"/>
              </a:rPr>
              <a:t> </a:t>
            </a:r>
            <a:r>
              <a:rPr lang="en-US" altLang="it-IT" sz="1400" dirty="0">
                <a:latin typeface="+mj-lt"/>
              </a:rPr>
              <a:t>(</a:t>
            </a:r>
            <a:r>
              <a:rPr lang="en-US" altLang="it-IT" sz="1400" dirty="0" err="1">
                <a:latin typeface="+mj-lt"/>
              </a:rPr>
              <a:t>giardini</a:t>
            </a:r>
            <a:r>
              <a:rPr lang="en-US" altLang="it-IT" sz="1400" dirty="0">
                <a:latin typeface="+mj-lt"/>
              </a:rPr>
              <a:t> </a:t>
            </a:r>
            <a:r>
              <a:rPr lang="en-US" altLang="it-IT" sz="1400" dirty="0" err="1">
                <a:latin typeface="+mj-lt"/>
              </a:rPr>
              <a:t>privati</a:t>
            </a:r>
            <a:r>
              <a:rPr lang="en-US" altLang="it-IT" sz="1400" dirty="0">
                <a:latin typeface="+mj-lt"/>
              </a:rPr>
              <a:t>, </a:t>
            </a:r>
            <a:r>
              <a:rPr lang="en-US" altLang="it-IT" sz="1400" dirty="0" err="1">
                <a:latin typeface="+mj-lt"/>
              </a:rPr>
              <a:t>parchi</a:t>
            </a:r>
            <a:r>
              <a:rPr lang="en-US" altLang="it-IT" sz="1400" dirty="0">
                <a:latin typeface="+mj-lt"/>
              </a:rPr>
              <a:t>, </a:t>
            </a:r>
            <a:r>
              <a:rPr lang="en-US" altLang="it-IT" sz="1400" dirty="0" err="1">
                <a:latin typeface="+mj-lt"/>
              </a:rPr>
              <a:t>tetti</a:t>
            </a:r>
            <a:r>
              <a:rPr lang="en-US" altLang="it-IT" sz="1400" dirty="0">
                <a:latin typeface="+mj-lt"/>
              </a:rPr>
              <a:t> </a:t>
            </a:r>
            <a:r>
              <a:rPr lang="en-US" altLang="it-IT" sz="1400" dirty="0" err="1">
                <a:latin typeface="+mj-lt"/>
              </a:rPr>
              <a:t>verdi</a:t>
            </a:r>
            <a:r>
              <a:rPr lang="en-US" altLang="it-IT" sz="1400" dirty="0">
                <a:latin typeface="+mj-lt"/>
              </a:rPr>
              <a:t>, </a:t>
            </a:r>
            <a:r>
              <a:rPr lang="en-US" altLang="it-IT" sz="1400" dirty="0" err="1">
                <a:latin typeface="+mj-lt"/>
              </a:rPr>
              <a:t>giardini</a:t>
            </a:r>
            <a:r>
              <a:rPr lang="en-US" altLang="it-IT" sz="1400" dirty="0">
                <a:latin typeface="+mj-lt"/>
              </a:rPr>
              <a:t> </a:t>
            </a:r>
            <a:r>
              <a:rPr lang="en-US" altLang="it-IT" sz="1400" dirty="0" err="1">
                <a:latin typeface="+mj-lt"/>
              </a:rPr>
              <a:t>verticali</a:t>
            </a:r>
            <a:r>
              <a:rPr lang="en-US" altLang="it-IT" sz="1400" dirty="0">
                <a:latin typeface="+mj-lt"/>
              </a:rPr>
              <a:t>)</a:t>
            </a:r>
          </a:p>
        </p:txBody>
      </p:sp>
      <p:sp>
        <p:nvSpPr>
          <p:cNvPr id="11" name="Rettangolo 10"/>
          <p:cNvSpPr>
            <a:spLocks noChangeArrowheads="1"/>
          </p:cNvSpPr>
          <p:nvPr/>
        </p:nvSpPr>
        <p:spPr bwMode="auto">
          <a:xfrm>
            <a:off x="6470866" y="5780102"/>
            <a:ext cx="19273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it-IT" sz="1400" b="1" dirty="0">
                <a:latin typeface="+mj-lt"/>
              </a:rPr>
              <a:t>- 9% di </a:t>
            </a:r>
            <a:r>
              <a:rPr lang="en-US" altLang="it-IT" sz="1400" b="1" dirty="0" err="1">
                <a:latin typeface="+mj-lt"/>
              </a:rPr>
              <a:t>emissioni</a:t>
            </a:r>
            <a:r>
              <a:rPr lang="en-US" altLang="it-IT" sz="1400" b="1" dirty="0">
                <a:latin typeface="+mj-lt"/>
              </a:rPr>
              <a:t> di CO</a:t>
            </a:r>
            <a:r>
              <a:rPr lang="en-US" altLang="it-IT" sz="1400" b="1" baseline="-25000" dirty="0">
                <a:latin typeface="+mj-lt"/>
              </a:rPr>
              <a:t>2</a:t>
            </a:r>
            <a:endParaRPr lang="it-IT" altLang="it-IT" sz="1400" b="1" baseline="-25000" dirty="0">
              <a:latin typeface="+mj-lt"/>
            </a:endParaRPr>
          </a:p>
        </p:txBody>
      </p:sp>
      <p:sp>
        <p:nvSpPr>
          <p:cNvPr id="12" name="Freccia giù 21"/>
          <p:cNvSpPr>
            <a:spLocks noChangeArrowheads="1"/>
          </p:cNvSpPr>
          <p:nvPr/>
        </p:nvSpPr>
        <p:spPr bwMode="auto">
          <a:xfrm>
            <a:off x="7343279" y="5454777"/>
            <a:ext cx="215900" cy="288925"/>
          </a:xfrm>
          <a:prstGeom prst="downArrow">
            <a:avLst>
              <a:gd name="adj1" fmla="val 50000"/>
              <a:gd name="adj2" fmla="val 49998"/>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it-IT" sz="1400">
              <a:solidFill>
                <a:schemeClr val="lt1"/>
              </a:solidFill>
              <a:latin typeface="+mj-lt"/>
              <a:ea typeface="+mn-ea"/>
            </a:endParaRPr>
          </a:p>
        </p:txBody>
      </p:sp>
      <p:sp>
        <p:nvSpPr>
          <p:cNvPr id="13" name="Rettangolo 12"/>
          <p:cNvSpPr/>
          <p:nvPr/>
        </p:nvSpPr>
        <p:spPr>
          <a:xfrm>
            <a:off x="332672" y="2407528"/>
            <a:ext cx="2656761" cy="2954655"/>
          </a:xfrm>
          <a:prstGeom prst="rect">
            <a:avLst/>
          </a:prstGeom>
        </p:spPr>
        <p:txBody>
          <a:bodyPr wrap="square">
            <a:spAutoFit/>
          </a:bodyPr>
          <a:lstStyle/>
          <a:p>
            <a:pPr>
              <a:buFont typeface="Arial" panose="020B0604020202020204" pitchFamily="34" charset="0"/>
              <a:buChar char="•"/>
            </a:pPr>
            <a:endParaRPr lang="it-IT" altLang="it-IT" dirty="0">
              <a:solidFill>
                <a:srgbClr val="376092"/>
              </a:solidFill>
            </a:endParaRPr>
          </a:p>
          <a:p>
            <a:pPr>
              <a:buFont typeface="Arial" panose="020B0604020202020204" pitchFamily="34" charset="0"/>
              <a:buChar char="•"/>
            </a:pPr>
            <a:r>
              <a:rPr lang="it-IT" altLang="it-IT" dirty="0">
                <a:solidFill>
                  <a:srgbClr val="376092"/>
                </a:solidFill>
              </a:rPr>
              <a:t>Identificare le principali fonti di emissioni di gas serra</a:t>
            </a:r>
          </a:p>
          <a:p>
            <a:pPr>
              <a:buFont typeface="Arial" panose="020B0604020202020204" pitchFamily="34" charset="0"/>
              <a:buChar char="•"/>
            </a:pPr>
            <a:endParaRPr lang="it-IT" altLang="it-IT" sz="600" dirty="0">
              <a:solidFill>
                <a:srgbClr val="376092"/>
              </a:solidFill>
            </a:endParaRPr>
          </a:p>
          <a:p>
            <a:pPr>
              <a:buFont typeface="Arial" panose="020B0604020202020204" pitchFamily="34" charset="0"/>
              <a:buChar char="•"/>
            </a:pPr>
            <a:r>
              <a:rPr lang="it-IT" altLang="it-IT" dirty="0">
                <a:solidFill>
                  <a:srgbClr val="376092"/>
                </a:solidFill>
              </a:rPr>
              <a:t>Supporto per attività modellistica per individuare strategie di adattamento e/o mitigazione ai CC</a:t>
            </a:r>
          </a:p>
          <a:p>
            <a:pPr>
              <a:buFont typeface="Arial" panose="020B0604020202020204" pitchFamily="34" charset="0"/>
              <a:buChar char="•"/>
            </a:pPr>
            <a:endParaRPr lang="it-IT" altLang="it-IT" dirty="0"/>
          </a:p>
        </p:txBody>
      </p:sp>
      <p:sp>
        <p:nvSpPr>
          <p:cNvPr id="14" name="Rettangolo 13"/>
          <p:cNvSpPr/>
          <p:nvPr/>
        </p:nvSpPr>
        <p:spPr>
          <a:xfrm>
            <a:off x="59468" y="1537628"/>
            <a:ext cx="5479064" cy="523220"/>
          </a:xfrm>
          <a:prstGeom prst="rect">
            <a:avLst/>
          </a:prstGeom>
        </p:spPr>
        <p:txBody>
          <a:bodyPr wrap="none">
            <a:spAutoFit/>
          </a:bodyPr>
          <a:lstStyle/>
          <a:p>
            <a:pPr marL="287338">
              <a:spcBef>
                <a:spcPct val="0"/>
              </a:spcBef>
            </a:pPr>
            <a:r>
              <a:rPr lang="it-IT" altLang="it-IT" sz="2800" b="1" dirty="0">
                <a:solidFill>
                  <a:srgbClr val="1A60A6"/>
                </a:solidFill>
                <a:ea typeface="SimSun" charset="0"/>
                <a:cs typeface="Open Sans" pitchFamily="34" charset="0"/>
              </a:rPr>
              <a:t>Potenziali utilizzi dei dati misurati</a:t>
            </a:r>
          </a:p>
        </p:txBody>
      </p:sp>
    </p:spTree>
    <p:extLst>
      <p:ext uri="{BB962C8B-B14F-4D97-AF65-F5344CB8AC3E}">
        <p14:creationId xmlns:p14="http://schemas.microsoft.com/office/powerpoint/2010/main" val="674162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5113" t="17806" r="9838" b="14018"/>
          <a:stretch/>
        </p:blipFill>
        <p:spPr>
          <a:xfrm>
            <a:off x="7020272" y="298836"/>
            <a:ext cx="1580292" cy="526764"/>
          </a:xfrm>
          <a:prstGeom prst="rect">
            <a:avLst/>
          </a:prstGeom>
        </p:spPr>
      </p:pic>
      <p:sp>
        <p:nvSpPr>
          <p:cNvPr id="3" name="Rettangolo 11"/>
          <p:cNvSpPr>
            <a:spLocks noChangeArrowheads="1"/>
          </p:cNvSpPr>
          <p:nvPr/>
        </p:nvSpPr>
        <p:spPr bwMode="auto">
          <a:xfrm>
            <a:off x="446088" y="1988840"/>
            <a:ext cx="432638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a:r>
              <a:rPr lang="en-US" altLang="it-IT" sz="1800" b="1" dirty="0">
                <a:latin typeface="+mj-lt"/>
                <a:ea typeface="Calibri" panose="020F0502020204030204" pitchFamily="34" charset="0"/>
              </a:rPr>
              <a:t>Town Energy Budget (TEB) Model 1D</a:t>
            </a:r>
          </a:p>
          <a:p>
            <a:pPr algn="just"/>
            <a:r>
              <a:rPr lang="en-US" altLang="it-IT" sz="1800" dirty="0" err="1">
                <a:latin typeface="+mj-lt"/>
                <a:ea typeface="Calibri" panose="020F0502020204030204" pitchFamily="34" charset="0"/>
              </a:rPr>
              <a:t>Modello</a:t>
            </a:r>
            <a:r>
              <a:rPr lang="en-US" altLang="it-IT" sz="1800" dirty="0">
                <a:latin typeface="+mj-lt"/>
                <a:ea typeface="Calibri" panose="020F0502020204030204" pitchFamily="34" charset="0"/>
              </a:rPr>
              <a:t> </a:t>
            </a:r>
            <a:r>
              <a:rPr lang="en-US" altLang="it-IT" sz="1800" dirty="0" err="1">
                <a:latin typeface="+mj-lt"/>
                <a:ea typeface="Calibri" panose="020F0502020204030204" pitchFamily="34" charset="0"/>
              </a:rPr>
              <a:t>semplificato</a:t>
            </a:r>
            <a:r>
              <a:rPr lang="en-US" altLang="it-IT" sz="1800" dirty="0">
                <a:latin typeface="+mj-lt"/>
                <a:ea typeface="Calibri" panose="020F0502020204030204" pitchFamily="34" charset="0"/>
              </a:rPr>
              <a:t> per la </a:t>
            </a:r>
            <a:r>
              <a:rPr lang="en-US" altLang="it-IT" sz="1800" dirty="0" err="1">
                <a:latin typeface="+mj-lt"/>
                <a:ea typeface="Calibri" panose="020F0502020204030204" pitchFamily="34" charset="0"/>
              </a:rPr>
              <a:t>stima</a:t>
            </a:r>
            <a:r>
              <a:rPr lang="en-US" altLang="it-IT" sz="1800" dirty="0">
                <a:latin typeface="+mj-lt"/>
                <a:ea typeface="Calibri" panose="020F0502020204030204" pitchFamily="34" charset="0"/>
              </a:rPr>
              <a:t> </a:t>
            </a:r>
            <a:r>
              <a:rPr lang="en-US" altLang="it-IT" sz="1800" dirty="0" err="1">
                <a:latin typeface="+mj-lt"/>
                <a:ea typeface="Calibri" panose="020F0502020204030204" pitchFamily="34" charset="0"/>
              </a:rPr>
              <a:t>delle</a:t>
            </a:r>
            <a:r>
              <a:rPr lang="en-US" altLang="it-IT" sz="1800" dirty="0">
                <a:latin typeface="+mj-lt"/>
                <a:ea typeface="Calibri" panose="020F0502020204030204" pitchFamily="34" charset="0"/>
              </a:rPr>
              <a:t> </a:t>
            </a:r>
            <a:r>
              <a:rPr lang="en-US" altLang="it-IT" sz="1800" b="1" dirty="0" err="1">
                <a:latin typeface="+mj-lt"/>
                <a:ea typeface="Calibri" panose="020F0502020204030204" pitchFamily="34" charset="0"/>
              </a:rPr>
              <a:t>dinamiche</a:t>
            </a:r>
            <a:r>
              <a:rPr lang="en-US" altLang="it-IT" sz="1800" b="1" dirty="0">
                <a:latin typeface="+mj-lt"/>
                <a:ea typeface="Calibri" panose="020F0502020204030204" pitchFamily="34" charset="0"/>
              </a:rPr>
              <a:t> </a:t>
            </a:r>
            <a:r>
              <a:rPr lang="en-US" altLang="it-IT" sz="1800" b="1" dirty="0" err="1">
                <a:latin typeface="+mj-lt"/>
                <a:ea typeface="Calibri" panose="020F0502020204030204" pitchFamily="34" charset="0"/>
              </a:rPr>
              <a:t>atmosferiche</a:t>
            </a:r>
            <a:r>
              <a:rPr lang="en-US" altLang="it-IT" sz="1800" b="1" dirty="0">
                <a:latin typeface="+mj-lt"/>
                <a:ea typeface="Calibri" panose="020F0502020204030204" pitchFamily="34" charset="0"/>
              </a:rPr>
              <a:t> a </a:t>
            </a:r>
            <a:r>
              <a:rPr lang="en-US" altLang="it-IT" sz="1800" b="1" dirty="0" err="1">
                <a:latin typeface="+mj-lt"/>
                <a:ea typeface="Calibri" panose="020F0502020204030204" pitchFamily="34" charset="0"/>
              </a:rPr>
              <a:t>scala</a:t>
            </a:r>
            <a:r>
              <a:rPr lang="en-US" altLang="it-IT" sz="1800" b="1" dirty="0">
                <a:latin typeface="+mj-lt"/>
                <a:ea typeface="Calibri" panose="020F0502020204030204" pitchFamily="34" charset="0"/>
              </a:rPr>
              <a:t> </a:t>
            </a:r>
            <a:r>
              <a:rPr lang="en-US" altLang="it-IT" sz="1800" b="1" dirty="0" err="1">
                <a:latin typeface="+mj-lt"/>
                <a:ea typeface="Calibri" panose="020F0502020204030204" pitchFamily="34" charset="0"/>
              </a:rPr>
              <a:t>urbana</a:t>
            </a:r>
            <a:r>
              <a:rPr lang="en-US" altLang="it-IT" sz="1800" b="1" dirty="0">
                <a:latin typeface="+mj-lt"/>
                <a:ea typeface="Calibri" panose="020F0502020204030204" pitchFamily="34" charset="0"/>
              </a:rPr>
              <a:t> </a:t>
            </a:r>
            <a:r>
              <a:rPr lang="en-US" altLang="it-IT" sz="1800" dirty="0">
                <a:latin typeface="+mj-lt"/>
                <a:ea typeface="Calibri" panose="020F0502020204030204" pitchFamily="34" charset="0"/>
              </a:rPr>
              <a:t>utile per </a:t>
            </a:r>
            <a:r>
              <a:rPr lang="en-US" altLang="it-IT" sz="1800" b="1" dirty="0" err="1">
                <a:latin typeface="+mj-lt"/>
                <a:ea typeface="Calibri" panose="020F0502020204030204" pitchFamily="34" charset="0"/>
              </a:rPr>
              <a:t>v</a:t>
            </a:r>
            <a:r>
              <a:rPr lang="en-US" altLang="it-IT" sz="1800" dirty="0" err="1">
                <a:latin typeface="+mj-lt"/>
                <a:ea typeface="Calibri" panose="020F0502020204030204" pitchFamily="34" charset="0"/>
              </a:rPr>
              <a:t>alutare</a:t>
            </a:r>
            <a:r>
              <a:rPr lang="en-US" altLang="it-IT" sz="1800" dirty="0">
                <a:latin typeface="+mj-lt"/>
                <a:ea typeface="Calibri" panose="020F0502020204030204" pitchFamily="34" charset="0"/>
              </a:rPr>
              <a:t> </a:t>
            </a:r>
            <a:r>
              <a:rPr lang="en-US" altLang="it-IT" sz="1800" dirty="0" err="1">
                <a:latin typeface="+mj-lt"/>
                <a:ea typeface="Calibri" panose="020F0502020204030204" pitchFamily="34" charset="0"/>
              </a:rPr>
              <a:t>l’efficacia</a:t>
            </a:r>
            <a:r>
              <a:rPr lang="en-US" altLang="it-IT" sz="1800" dirty="0">
                <a:latin typeface="+mj-lt"/>
                <a:ea typeface="Calibri" panose="020F0502020204030204" pitchFamily="34" charset="0"/>
              </a:rPr>
              <a:t> di </a:t>
            </a:r>
            <a:r>
              <a:rPr lang="en-US" altLang="it-IT" sz="1800" b="1" dirty="0" err="1">
                <a:latin typeface="+mj-lt"/>
                <a:ea typeface="Calibri" panose="020F0502020204030204" pitchFamily="34" charset="0"/>
              </a:rPr>
              <a:t>opzioni</a:t>
            </a:r>
            <a:r>
              <a:rPr lang="en-US" altLang="it-IT" sz="1800" b="1" dirty="0">
                <a:latin typeface="+mj-lt"/>
                <a:ea typeface="Calibri" panose="020F0502020204030204" pitchFamily="34" charset="0"/>
              </a:rPr>
              <a:t> di </a:t>
            </a:r>
            <a:r>
              <a:rPr lang="en-US" altLang="it-IT" sz="1800" b="1" dirty="0" err="1">
                <a:latin typeface="+mj-lt"/>
                <a:ea typeface="Calibri" panose="020F0502020204030204" pitchFamily="34" charset="0"/>
              </a:rPr>
              <a:t>adattamento</a:t>
            </a:r>
            <a:endParaRPr lang="en-US" altLang="it-IT" sz="1800" b="1" dirty="0">
              <a:latin typeface="+mj-lt"/>
              <a:ea typeface="Calibri" panose="020F0502020204030204" pitchFamily="34" charset="0"/>
            </a:endParaRPr>
          </a:p>
        </p:txBody>
      </p:sp>
      <p:pic>
        <p:nvPicPr>
          <p:cNvPr id="4" name="Immagin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352822"/>
            <a:ext cx="3436438" cy="245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7"/>
          <p:cNvSpPr txBox="1">
            <a:spLocks noChangeArrowheads="1"/>
          </p:cNvSpPr>
          <p:nvPr/>
        </p:nvSpPr>
        <p:spPr bwMode="auto">
          <a:xfrm>
            <a:off x="395536" y="5733256"/>
            <a:ext cx="4676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it-IT" altLang="it-IT" sz="1800" i="1" dirty="0">
                <a:latin typeface="+mj-lt"/>
              </a:rPr>
              <a:t>Schematizzazione del modello urbano TEB</a:t>
            </a:r>
          </a:p>
        </p:txBody>
      </p:sp>
      <p:sp>
        <p:nvSpPr>
          <p:cNvPr id="6" name="Rettangolo 9"/>
          <p:cNvSpPr>
            <a:spLocks noChangeArrowheads="1"/>
          </p:cNvSpPr>
          <p:nvPr/>
        </p:nvSpPr>
        <p:spPr bwMode="auto">
          <a:xfrm>
            <a:off x="5030233" y="2394020"/>
            <a:ext cx="3638550" cy="3416320"/>
          </a:xfrm>
          <a:prstGeom prst="rect">
            <a:avLst/>
          </a:prstGeom>
          <a:solidFill>
            <a:srgbClr val="FFD96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buFont typeface="Wingdings" panose="05000000000000000000" pitchFamily="2" charset="2"/>
              <a:buChar char="Ø"/>
            </a:pPr>
            <a:r>
              <a:rPr lang="it-IT" altLang="it-IT" sz="1800" dirty="0">
                <a:latin typeface="+mj-lt"/>
              </a:rPr>
              <a:t>Schematizzazione </a:t>
            </a:r>
            <a:r>
              <a:rPr lang="it-IT" altLang="it-IT" sz="1800" dirty="0" err="1">
                <a:latin typeface="+mj-lt"/>
              </a:rPr>
              <a:t>dell</a:t>
            </a:r>
            <a:r>
              <a:rPr lang="ja-JP" altLang="it-IT" sz="1800" dirty="0">
                <a:latin typeface="+mj-lt"/>
              </a:rPr>
              <a:t>’</a:t>
            </a:r>
            <a:r>
              <a:rPr lang="it-IT" altLang="ja-JP" sz="1800" dirty="0">
                <a:latin typeface="+mj-lt"/>
              </a:rPr>
              <a:t>ambiente urbano</a:t>
            </a:r>
          </a:p>
          <a:p>
            <a:pPr>
              <a:buFont typeface="Wingdings" panose="05000000000000000000" pitchFamily="2" charset="2"/>
              <a:buChar char="Ø"/>
            </a:pPr>
            <a:r>
              <a:rPr lang="it-IT" altLang="it-IT" sz="1800" dirty="0">
                <a:latin typeface="+mj-lt"/>
              </a:rPr>
              <a:t>Valutazione della geometria urbana e delle proprietà termiche e radiative dei materiali utilizzati (p.e. albedo)</a:t>
            </a:r>
          </a:p>
          <a:p>
            <a:pPr marL="0" indent="0"/>
            <a:endParaRPr lang="it-IT" altLang="it-IT" sz="1800" dirty="0">
              <a:latin typeface="+mj-lt"/>
            </a:endParaRPr>
          </a:p>
          <a:p>
            <a:r>
              <a:rPr lang="it-IT" altLang="it-IT" sz="1800" b="1" dirty="0">
                <a:latin typeface="+mj-lt"/>
              </a:rPr>
              <a:t>FASI</a:t>
            </a:r>
            <a:r>
              <a:rPr lang="it-IT" altLang="it-IT" sz="1800" dirty="0">
                <a:latin typeface="+mj-lt"/>
              </a:rPr>
              <a:t>:</a:t>
            </a:r>
          </a:p>
          <a:p>
            <a:pPr>
              <a:buFont typeface="Arial" panose="020B0604020202020204" pitchFamily="34" charset="0"/>
              <a:buChar char="•"/>
            </a:pPr>
            <a:r>
              <a:rPr lang="it-IT" altLang="it-IT" sz="1800" dirty="0">
                <a:latin typeface="+mj-lt"/>
              </a:rPr>
              <a:t>Calibrazione del modello</a:t>
            </a:r>
          </a:p>
          <a:p>
            <a:pPr>
              <a:buFont typeface="Arial" panose="020B0604020202020204" pitchFamily="34" charset="0"/>
              <a:buChar char="•"/>
            </a:pPr>
            <a:r>
              <a:rPr lang="it-IT" altLang="it-IT" sz="1800" dirty="0">
                <a:latin typeface="+mj-lt"/>
              </a:rPr>
              <a:t>Validazione</a:t>
            </a:r>
          </a:p>
          <a:p>
            <a:pPr>
              <a:buFont typeface="Arial" panose="020B0604020202020204" pitchFamily="34" charset="0"/>
              <a:buChar char="•"/>
            </a:pPr>
            <a:r>
              <a:rPr lang="it-IT" altLang="it-IT" sz="1800" dirty="0">
                <a:latin typeface="+mj-lt"/>
              </a:rPr>
              <a:t>Valutazione delle opzioni di adattamento</a:t>
            </a:r>
          </a:p>
        </p:txBody>
      </p:sp>
      <p:sp>
        <p:nvSpPr>
          <p:cNvPr id="7" name="Titolo 2"/>
          <p:cNvSpPr txBox="1">
            <a:spLocks/>
          </p:cNvSpPr>
          <p:nvPr/>
        </p:nvSpPr>
        <p:spPr>
          <a:xfrm>
            <a:off x="179512" y="1484784"/>
            <a:ext cx="6768752" cy="719137"/>
          </a:xfrm>
          <a:prstGeom prst="rect">
            <a:avLst/>
          </a:prstGeom>
        </p:spPr>
        <p:txBody>
          <a:bodyPr/>
          <a:lstStyle>
            <a:lvl1pPr algn="ctr" defTabSz="914400" rtl="0" eaLnBrk="1" latinLnBrk="0" hangingPunct="1">
              <a:spcBef>
                <a:spcPct val="0"/>
              </a:spcBef>
              <a:buNone/>
              <a:defRPr sz="4400" kern="1200">
                <a:solidFill>
                  <a:schemeClr val="tx1"/>
                </a:solidFill>
                <a:latin typeface="Open Sans" pitchFamily="34" charset="0"/>
                <a:ea typeface="Open Sans" pitchFamily="34" charset="0"/>
                <a:cs typeface="Open Sans" pitchFamily="34" charset="0"/>
              </a:defRPr>
            </a:lvl1pPr>
          </a:lstStyle>
          <a:p>
            <a:pPr marL="287338" algn="l"/>
            <a:r>
              <a:rPr lang="en-US" altLang="it-IT" sz="2800" b="1" dirty="0" err="1">
                <a:solidFill>
                  <a:srgbClr val="1A60A6"/>
                </a:solidFill>
                <a:latin typeface="+mj-lt"/>
                <a:ea typeface="SimSun" charset="0"/>
              </a:rPr>
              <a:t>Strumenti</a:t>
            </a:r>
            <a:r>
              <a:rPr lang="en-US" altLang="it-IT" sz="2800" b="1" dirty="0">
                <a:solidFill>
                  <a:srgbClr val="1A60A6"/>
                </a:solidFill>
                <a:latin typeface="+mj-lt"/>
                <a:ea typeface="SimSun" charset="0"/>
              </a:rPr>
              <a:t> </a:t>
            </a:r>
            <a:r>
              <a:rPr lang="en-US" altLang="it-IT" sz="2800" b="1" dirty="0" err="1">
                <a:solidFill>
                  <a:srgbClr val="1A60A6"/>
                </a:solidFill>
                <a:latin typeface="+mj-lt"/>
                <a:ea typeface="SimSun" charset="0"/>
              </a:rPr>
              <a:t>modellistici</a:t>
            </a:r>
            <a:endParaRPr lang="it-IT" altLang="it-IT" sz="2800" b="1" dirty="0">
              <a:solidFill>
                <a:srgbClr val="1A60A6"/>
              </a:solidFill>
              <a:latin typeface="+mj-lt"/>
              <a:ea typeface="SimSun" charset="0"/>
            </a:endParaRPr>
          </a:p>
        </p:txBody>
      </p:sp>
    </p:spTree>
    <p:extLst>
      <p:ext uri="{BB962C8B-B14F-4D97-AF65-F5344CB8AC3E}">
        <p14:creationId xmlns:p14="http://schemas.microsoft.com/office/powerpoint/2010/main" val="2388616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5113" t="17806" r="9838" b="14018"/>
          <a:stretch/>
        </p:blipFill>
        <p:spPr>
          <a:xfrm>
            <a:off x="7020272" y="298836"/>
            <a:ext cx="1580292" cy="526764"/>
          </a:xfrm>
          <a:prstGeom prst="rect">
            <a:avLst/>
          </a:prstGeom>
        </p:spPr>
      </p:pic>
      <p:pic>
        <p:nvPicPr>
          <p:cNvPr id="3" name="Immagin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1" y="2496223"/>
            <a:ext cx="4246761" cy="2732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11"/>
          <p:cNvSpPr>
            <a:spLocks noChangeArrowheads="1"/>
          </p:cNvSpPr>
          <p:nvPr/>
        </p:nvSpPr>
        <p:spPr bwMode="auto">
          <a:xfrm>
            <a:off x="418602" y="1605814"/>
            <a:ext cx="413897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a:r>
              <a:rPr lang="en-US" altLang="it-IT" sz="1400" b="1" dirty="0" err="1">
                <a:solidFill>
                  <a:srgbClr val="0070C0"/>
                </a:solidFill>
                <a:latin typeface="+mj-lt"/>
                <a:ea typeface="Calibri" panose="020F0502020204030204" pitchFamily="34" charset="0"/>
              </a:rPr>
              <a:t>Caso</a:t>
            </a:r>
            <a:r>
              <a:rPr lang="en-US" altLang="it-IT" sz="1400" b="1" dirty="0">
                <a:solidFill>
                  <a:srgbClr val="0070C0"/>
                </a:solidFill>
                <a:latin typeface="+mj-lt"/>
                <a:ea typeface="Calibri" panose="020F0502020204030204" pitchFamily="34" charset="0"/>
              </a:rPr>
              <a:t> studio: </a:t>
            </a:r>
            <a:r>
              <a:rPr lang="en-US" altLang="it-IT" sz="1400" b="1" dirty="0" err="1">
                <a:solidFill>
                  <a:srgbClr val="0070C0"/>
                </a:solidFill>
                <a:latin typeface="+mj-lt"/>
                <a:ea typeface="Calibri" panose="020F0502020204030204" pitchFamily="34" charset="0"/>
              </a:rPr>
              <a:t>città</a:t>
            </a:r>
            <a:r>
              <a:rPr lang="en-US" altLang="it-IT" sz="1400" b="1" dirty="0">
                <a:solidFill>
                  <a:srgbClr val="0070C0"/>
                </a:solidFill>
                <a:latin typeface="+mj-lt"/>
                <a:ea typeface="Calibri" panose="020F0502020204030204" pitchFamily="34" charset="0"/>
              </a:rPr>
              <a:t> di </a:t>
            </a:r>
            <a:r>
              <a:rPr lang="en-US" altLang="it-IT" sz="1400" b="1" dirty="0" err="1">
                <a:solidFill>
                  <a:srgbClr val="0070C0"/>
                </a:solidFill>
                <a:latin typeface="+mj-lt"/>
                <a:ea typeface="Calibri" panose="020F0502020204030204" pitchFamily="34" charset="0"/>
              </a:rPr>
              <a:t>Tolosa</a:t>
            </a:r>
            <a:r>
              <a:rPr lang="en-US" altLang="it-IT" sz="1400" b="1" dirty="0">
                <a:solidFill>
                  <a:srgbClr val="0070C0"/>
                </a:solidFill>
                <a:latin typeface="+mj-lt"/>
                <a:ea typeface="Calibri" panose="020F0502020204030204" pitchFamily="34" charset="0"/>
              </a:rPr>
              <a:t> (</a:t>
            </a:r>
            <a:r>
              <a:rPr lang="en-US" altLang="it-IT" sz="1400" b="1" dirty="0" err="1">
                <a:solidFill>
                  <a:srgbClr val="0070C0"/>
                </a:solidFill>
                <a:latin typeface="+mj-lt"/>
                <a:ea typeface="Calibri" panose="020F0502020204030204" pitchFamily="34" charset="0"/>
              </a:rPr>
              <a:t>Francia</a:t>
            </a:r>
            <a:r>
              <a:rPr lang="en-US" altLang="it-IT" sz="1400" b="1" dirty="0">
                <a:solidFill>
                  <a:srgbClr val="0070C0"/>
                </a:solidFill>
                <a:latin typeface="+mj-lt"/>
                <a:ea typeface="Calibri" panose="020F0502020204030204" pitchFamily="34" charset="0"/>
              </a:rPr>
              <a:t>) </a:t>
            </a:r>
          </a:p>
          <a:p>
            <a:pPr algn="just"/>
            <a:r>
              <a:rPr lang="en-US" altLang="it-IT" sz="1400" dirty="0" err="1">
                <a:latin typeface="+mj-lt"/>
                <a:ea typeface="Calibri" panose="020F0502020204030204" pitchFamily="34" charset="0"/>
              </a:rPr>
              <a:t>Dati</a:t>
            </a:r>
            <a:r>
              <a:rPr lang="en-US" altLang="it-IT" sz="1400" dirty="0">
                <a:latin typeface="+mj-lt"/>
                <a:ea typeface="Calibri" panose="020F0502020204030204" pitchFamily="34" charset="0"/>
              </a:rPr>
              <a:t>: </a:t>
            </a:r>
            <a:r>
              <a:rPr lang="en-US" altLang="it-IT" sz="1400" dirty="0" err="1">
                <a:latin typeface="+mj-lt"/>
                <a:ea typeface="Calibri" panose="020F0502020204030204" pitchFamily="34" charset="0"/>
              </a:rPr>
              <a:t>caratterizzazione</a:t>
            </a:r>
            <a:r>
              <a:rPr lang="en-US" altLang="it-IT" sz="1400" dirty="0">
                <a:latin typeface="+mj-lt"/>
                <a:ea typeface="Calibri" panose="020F0502020204030204" pitchFamily="34" charset="0"/>
              </a:rPr>
              <a:t> </a:t>
            </a:r>
            <a:r>
              <a:rPr lang="en-US" altLang="it-IT" sz="1400" dirty="0" err="1">
                <a:latin typeface="+mj-lt"/>
                <a:ea typeface="Calibri" panose="020F0502020204030204" pitchFamily="34" charset="0"/>
              </a:rPr>
              <a:t>dell’ambiente</a:t>
            </a:r>
            <a:r>
              <a:rPr lang="en-US" altLang="it-IT" sz="1400" dirty="0">
                <a:latin typeface="+mj-lt"/>
                <a:ea typeface="Calibri" panose="020F0502020204030204" pitchFamily="34" charset="0"/>
              </a:rPr>
              <a:t> </a:t>
            </a:r>
            <a:r>
              <a:rPr lang="en-US" altLang="it-IT" sz="1400" dirty="0" err="1">
                <a:latin typeface="+mj-lt"/>
                <a:ea typeface="Calibri" panose="020F0502020204030204" pitchFamily="34" charset="0"/>
              </a:rPr>
              <a:t>urbano</a:t>
            </a:r>
            <a:r>
              <a:rPr lang="en-US" altLang="it-IT" sz="1400" dirty="0">
                <a:latin typeface="+mj-lt"/>
                <a:ea typeface="Calibri" panose="020F0502020204030204" pitchFamily="34" charset="0"/>
              </a:rPr>
              <a:t>, </a:t>
            </a:r>
            <a:r>
              <a:rPr lang="en-US" altLang="it-IT" sz="1400" dirty="0" err="1">
                <a:latin typeface="+mj-lt"/>
                <a:ea typeface="Calibri" panose="020F0502020204030204" pitchFamily="34" charset="0"/>
              </a:rPr>
              <a:t>forzanti</a:t>
            </a:r>
            <a:r>
              <a:rPr lang="en-US" altLang="it-IT" sz="1400" dirty="0">
                <a:latin typeface="+mj-lt"/>
                <a:ea typeface="Calibri" panose="020F0502020204030204" pitchFamily="34" charset="0"/>
              </a:rPr>
              <a:t> </a:t>
            </a:r>
            <a:r>
              <a:rPr lang="en-US" altLang="it-IT" sz="1400" dirty="0" err="1">
                <a:latin typeface="+mj-lt"/>
                <a:ea typeface="Calibri" panose="020F0502020204030204" pitchFamily="34" charset="0"/>
              </a:rPr>
              <a:t>atmosferiche</a:t>
            </a:r>
            <a:r>
              <a:rPr lang="en-US" altLang="it-IT" sz="1400" dirty="0">
                <a:latin typeface="+mj-lt"/>
                <a:ea typeface="Calibri" panose="020F0502020204030204" pitchFamily="34" charset="0"/>
              </a:rPr>
              <a:t> e di </a:t>
            </a:r>
            <a:r>
              <a:rPr lang="en-US" altLang="it-IT" sz="1400" dirty="0" err="1">
                <a:latin typeface="+mj-lt"/>
                <a:ea typeface="Calibri" panose="020F0502020204030204" pitchFamily="34" charset="0"/>
              </a:rPr>
              <a:t>controllo</a:t>
            </a:r>
            <a:endParaRPr lang="it-IT" altLang="it-IT" sz="1400" dirty="0">
              <a:latin typeface="+mj-lt"/>
              <a:ea typeface="Calibri" panose="020F0502020204030204" pitchFamily="34" charset="0"/>
            </a:endParaRPr>
          </a:p>
        </p:txBody>
      </p:sp>
      <p:pic>
        <p:nvPicPr>
          <p:cNvPr id="5" name="Immagine 14"/>
          <p:cNvPicPr>
            <a:picLocks noChangeAspect="1"/>
          </p:cNvPicPr>
          <p:nvPr/>
        </p:nvPicPr>
        <p:blipFill>
          <a:blip r:embed="rId4">
            <a:extLst>
              <a:ext uri="{28A0092B-C50C-407E-A947-70E740481C1C}">
                <a14:useLocalDpi xmlns:a14="http://schemas.microsoft.com/office/drawing/2010/main" val="0"/>
              </a:ext>
            </a:extLst>
          </a:blip>
          <a:srcRect l="50902"/>
          <a:stretch>
            <a:fillRect/>
          </a:stretch>
        </p:blipFill>
        <p:spPr bwMode="auto">
          <a:xfrm>
            <a:off x="5435600" y="2311269"/>
            <a:ext cx="2880816" cy="329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15"/>
          <p:cNvSpPr txBox="1">
            <a:spLocks noChangeArrowheads="1"/>
          </p:cNvSpPr>
          <p:nvPr/>
        </p:nvSpPr>
        <p:spPr bwMode="auto">
          <a:xfrm>
            <a:off x="4882219" y="1713536"/>
            <a:ext cx="4054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buFont typeface="Wingdings" panose="05000000000000000000" pitchFamily="2" charset="2"/>
              <a:buChar char="v"/>
            </a:pPr>
            <a:r>
              <a:rPr lang="it-IT" altLang="it-IT" sz="1400" i="1" dirty="0">
                <a:latin typeface="+mj-lt"/>
              </a:rPr>
              <a:t>Al diminuire della frazione di verde urbano, cresce l’effetto di isola di calore urbano</a:t>
            </a:r>
          </a:p>
        </p:txBody>
      </p:sp>
      <p:sp>
        <p:nvSpPr>
          <p:cNvPr id="7" name="Rettangolo 6"/>
          <p:cNvSpPr>
            <a:spLocks noChangeArrowheads="1"/>
          </p:cNvSpPr>
          <p:nvPr/>
        </p:nvSpPr>
        <p:spPr bwMode="auto">
          <a:xfrm>
            <a:off x="462619" y="5232956"/>
            <a:ext cx="84740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it-IT" sz="1400" b="1">
                <a:solidFill>
                  <a:srgbClr val="0070C0"/>
                </a:solidFill>
                <a:latin typeface="+mj-lt"/>
                <a:ea typeface="Calibri" panose="020F0502020204030204" pitchFamily="34" charset="0"/>
              </a:rPr>
              <a:t>Caso studio: città di </a:t>
            </a:r>
            <a:r>
              <a:rPr lang="it-IT" altLang="it-IT" sz="1400" b="1">
                <a:solidFill>
                  <a:srgbClr val="0070C0"/>
                </a:solidFill>
                <a:latin typeface="+mj-lt"/>
                <a:ea typeface="Calibri" panose="020F0502020204030204" pitchFamily="34" charset="0"/>
              </a:rPr>
              <a:t>Sassari (Italia)</a:t>
            </a:r>
            <a:endParaRPr lang="it-IT" altLang="it-IT" sz="1400">
              <a:latin typeface="+mj-lt"/>
              <a:ea typeface="Calibri" panose="020F0502020204030204" pitchFamily="34" charset="0"/>
            </a:endParaRPr>
          </a:p>
          <a:p>
            <a:r>
              <a:rPr lang="it-IT" altLang="it-IT" sz="1400">
                <a:latin typeface="+mj-lt"/>
                <a:ea typeface="Calibri" panose="020F0502020204030204" pitchFamily="34" charset="0"/>
              </a:rPr>
              <a:t>In collaborazione con UNISS:</a:t>
            </a:r>
          </a:p>
          <a:p>
            <a:r>
              <a:rPr lang="it-IT" altLang="it-IT" sz="1400">
                <a:latin typeface="+mj-lt"/>
                <a:ea typeface="Calibri" panose="020F0502020204030204" pitchFamily="34" charset="0"/>
              </a:rPr>
              <a:t>Analisi UHI tramite dati misurati da torre di monitoraggio a SS e in ambiente naturale (Capo Caccia, Alghero)</a:t>
            </a:r>
          </a:p>
        </p:txBody>
      </p:sp>
    </p:spTree>
    <p:extLst>
      <p:ext uri="{BB962C8B-B14F-4D97-AF65-F5344CB8AC3E}">
        <p14:creationId xmlns:p14="http://schemas.microsoft.com/office/powerpoint/2010/main" val="439811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5113" t="17806" r="9838" b="14018"/>
          <a:stretch/>
        </p:blipFill>
        <p:spPr>
          <a:xfrm>
            <a:off x="7020272" y="298836"/>
            <a:ext cx="1580292" cy="526764"/>
          </a:xfrm>
          <a:prstGeom prst="rect">
            <a:avLst/>
          </a:prstGeom>
        </p:spPr>
      </p:pic>
      <p:sp>
        <p:nvSpPr>
          <p:cNvPr id="3" name="Titolo 2"/>
          <p:cNvSpPr txBox="1">
            <a:spLocks/>
          </p:cNvSpPr>
          <p:nvPr/>
        </p:nvSpPr>
        <p:spPr>
          <a:xfrm>
            <a:off x="125532" y="1568445"/>
            <a:ext cx="3456384" cy="719138"/>
          </a:xfrm>
          <a:prstGeom prst="rect">
            <a:avLst/>
          </a:prstGeom>
          <a:ln w="9525"/>
          <a:extLst>
            <a:ext uri="{91240B29-F687-4F45-9708-019B960494DF}">
              <a14:hiddenLine xmlns:a14="http://schemas.microsoft.com/office/drawing/2010/main" w="3175">
                <a:solidFill>
                  <a:srgbClr val="000000"/>
                </a:solidFill>
                <a:miter lim="800000"/>
                <a:headEnd/>
                <a:tailEnd/>
              </a14:hiddenLine>
            </a:ext>
          </a:extLst>
        </p:spPr>
        <p:txBody>
          <a:bodyPr/>
          <a:lstStyle>
            <a:lvl1pPr algn="ctr" defTabSz="914400" rtl="0" eaLnBrk="1" latinLnBrk="0" hangingPunct="1">
              <a:spcBef>
                <a:spcPct val="0"/>
              </a:spcBef>
              <a:buNone/>
              <a:defRPr sz="4400" kern="1200">
                <a:solidFill>
                  <a:schemeClr val="tx1"/>
                </a:solidFill>
                <a:latin typeface="Open Sans" pitchFamily="34" charset="0"/>
                <a:ea typeface="Open Sans" pitchFamily="34" charset="0"/>
                <a:cs typeface="Open Sans" pitchFamily="34" charset="0"/>
              </a:defRPr>
            </a:lvl1pPr>
          </a:lstStyle>
          <a:p>
            <a:pPr marL="287338" algn="l">
              <a:tabLst>
                <a:tab pos="906463" algn="l"/>
              </a:tabLst>
            </a:pPr>
            <a:r>
              <a:rPr lang="en-GB" altLang="it-IT" sz="1800" b="1" dirty="0" err="1">
                <a:latin typeface="+mj-lt"/>
              </a:rPr>
              <a:t>Valutazione</a:t>
            </a:r>
            <a:r>
              <a:rPr lang="en-GB" altLang="it-IT" sz="1800" b="1" dirty="0">
                <a:latin typeface="+mj-lt"/>
              </a:rPr>
              <a:t> </a:t>
            </a:r>
            <a:r>
              <a:rPr lang="en-GB" altLang="it-IT" sz="1800" b="1" dirty="0" err="1">
                <a:latin typeface="+mj-lt"/>
              </a:rPr>
              <a:t>delle</a:t>
            </a:r>
            <a:r>
              <a:rPr lang="en-GB" altLang="it-IT" sz="1800" b="1" dirty="0">
                <a:latin typeface="+mj-lt"/>
              </a:rPr>
              <a:t> </a:t>
            </a:r>
            <a:r>
              <a:rPr lang="en-GB" altLang="it-IT" sz="1800" b="1" dirty="0" err="1">
                <a:latin typeface="+mj-lt"/>
              </a:rPr>
              <a:t>opzioni</a:t>
            </a:r>
            <a:r>
              <a:rPr lang="en-GB" altLang="it-IT" sz="1800" b="1" dirty="0">
                <a:latin typeface="+mj-lt"/>
              </a:rPr>
              <a:t> per </a:t>
            </a:r>
            <a:r>
              <a:rPr lang="en-GB" altLang="it-IT" sz="1800" b="1" dirty="0" err="1">
                <a:latin typeface="+mj-lt"/>
              </a:rPr>
              <a:t>l’adattamento</a:t>
            </a:r>
            <a:r>
              <a:rPr lang="en-GB" altLang="it-IT" sz="1800" b="1" dirty="0">
                <a:latin typeface="+mj-lt"/>
              </a:rPr>
              <a:t> </a:t>
            </a:r>
            <a:r>
              <a:rPr lang="en-GB" altLang="it-IT" sz="1800" b="1" dirty="0" err="1">
                <a:latin typeface="+mj-lt"/>
              </a:rPr>
              <a:t>urbano</a:t>
            </a:r>
            <a:endParaRPr lang="en-GB" altLang="it-IT" sz="1800" b="1" dirty="0">
              <a:latin typeface="+mj-lt"/>
            </a:endParaRPr>
          </a:p>
        </p:txBody>
      </p:sp>
      <p:pic>
        <p:nvPicPr>
          <p:cNvPr id="4" name="Immagine 6" descr="figure 6"/>
          <p:cNvPicPr>
            <a:picLocks noGrp="1" noChangeAspect="1"/>
          </p:cNvPicPr>
          <p:nvPr isPhoto="1"/>
        </p:nvPicPr>
        <p:blipFill>
          <a:blip r:embed="rId3" cstate="print">
            <a:extLst>
              <a:ext uri="{28A0092B-C50C-407E-A947-70E740481C1C}">
                <a14:useLocalDpi xmlns:a14="http://schemas.microsoft.com/office/drawing/2010/main" val="0"/>
              </a:ext>
            </a:extLst>
          </a:blip>
          <a:srcRect t="7150" b="45314"/>
          <a:stretch>
            <a:fillRect/>
          </a:stretch>
        </p:blipFill>
        <p:spPr bwMode="auto">
          <a:xfrm>
            <a:off x="3995937" y="1756765"/>
            <a:ext cx="4699272" cy="2248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isultati immagini per cool pavem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255" y="2688575"/>
            <a:ext cx="1857525" cy="136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9"/>
          <p:cNvSpPr txBox="1">
            <a:spLocks noChangeArrowheads="1"/>
          </p:cNvSpPr>
          <p:nvPr/>
        </p:nvSpPr>
        <p:spPr bwMode="auto">
          <a:xfrm>
            <a:off x="450260" y="2318687"/>
            <a:ext cx="3441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it-IT" altLang="it-IT" sz="1800" b="1" i="1" dirty="0">
                <a:solidFill>
                  <a:srgbClr val="0070C0"/>
                </a:solidFill>
                <a:latin typeface="+mj-lt"/>
              </a:rPr>
              <a:t>«pavimenti freddi (White road)»</a:t>
            </a:r>
          </a:p>
        </p:txBody>
      </p:sp>
      <p:pic>
        <p:nvPicPr>
          <p:cNvPr id="7" name="Picture 2" descr="Risultati immagini per white wall urban hea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255" y="4544756"/>
            <a:ext cx="2442939" cy="140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17"/>
          <p:cNvSpPr txBox="1">
            <a:spLocks noChangeArrowheads="1"/>
          </p:cNvSpPr>
          <p:nvPr/>
        </p:nvSpPr>
        <p:spPr bwMode="auto">
          <a:xfrm>
            <a:off x="448890" y="4176597"/>
            <a:ext cx="3475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it-IT" altLang="it-IT" sz="1800" b="1" i="1" dirty="0">
                <a:solidFill>
                  <a:srgbClr val="0070C0"/>
                </a:solidFill>
                <a:latin typeface="+mj-lt"/>
              </a:rPr>
              <a:t>«pareti fredde (pareti bianche)»</a:t>
            </a:r>
          </a:p>
        </p:txBody>
      </p:sp>
      <p:pic>
        <p:nvPicPr>
          <p:cNvPr id="9" name="Immagine 18" descr="figure 7"/>
          <p:cNvPicPr>
            <a:picLocks noGrp="1" noChangeAspect="1"/>
          </p:cNvPicPr>
          <p:nvPr isPhoto="1"/>
        </p:nvPicPr>
        <p:blipFill>
          <a:blip r:embed="rId6" cstate="print">
            <a:extLst>
              <a:ext uri="{28A0092B-C50C-407E-A947-70E740481C1C}">
                <a14:useLocalDpi xmlns:a14="http://schemas.microsoft.com/office/drawing/2010/main" val="0"/>
              </a:ext>
            </a:extLst>
          </a:blip>
          <a:srcRect t="7729" b="46088"/>
          <a:stretch>
            <a:fillRect/>
          </a:stretch>
        </p:blipFill>
        <p:spPr bwMode="auto">
          <a:xfrm>
            <a:off x="3995936" y="4053471"/>
            <a:ext cx="4699273" cy="218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6554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5113" t="17806" r="9838" b="14018"/>
          <a:stretch/>
        </p:blipFill>
        <p:spPr>
          <a:xfrm>
            <a:off x="7020272" y="298836"/>
            <a:ext cx="1580292" cy="526764"/>
          </a:xfrm>
          <a:prstGeom prst="rect">
            <a:avLst/>
          </a:prstGeom>
        </p:spPr>
      </p:pic>
      <p:sp>
        <p:nvSpPr>
          <p:cNvPr id="4" name="Rectangle 2"/>
          <p:cNvSpPr>
            <a:spLocks noChangeArrowheads="1"/>
          </p:cNvSpPr>
          <p:nvPr/>
        </p:nvSpPr>
        <p:spPr bwMode="auto">
          <a:xfrm>
            <a:off x="395536" y="2204864"/>
            <a:ext cx="8376726"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marL="696913" indent="-4873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ea typeface="MS PGothic" panose="020B0600070205080204" pitchFamily="34" charset="-128"/>
              </a:defRPr>
            </a:lvl1pPr>
            <a:lvl2pPr marL="1154113" indent="-4873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ea typeface="MS PGothic" panose="020B0600070205080204" pitchFamily="34" charset="-128"/>
              </a:defRPr>
            </a:lvl9pPr>
          </a:lstStyle>
          <a:p>
            <a:pPr eaLnBrk="1" hangingPunct="1">
              <a:buClr>
                <a:srgbClr val="1A60A6"/>
              </a:buClr>
              <a:buSzPct val="100000"/>
              <a:buFont typeface="Wingdings" panose="05000000000000000000" pitchFamily="2" charset="2"/>
              <a:buChar char="q"/>
            </a:pPr>
            <a:r>
              <a:rPr lang="en-US" altLang="it-IT" sz="1800" b="1" dirty="0" err="1">
                <a:solidFill>
                  <a:srgbClr val="16528E"/>
                </a:solidFill>
                <a:latin typeface="+mj-lt"/>
              </a:rPr>
              <a:t>Ente</a:t>
            </a:r>
            <a:r>
              <a:rPr lang="en-US" altLang="it-IT" sz="1800" b="1" dirty="0">
                <a:solidFill>
                  <a:srgbClr val="16528E"/>
                </a:solidFill>
                <a:latin typeface="+mj-lt"/>
              </a:rPr>
              <a:t> di </a:t>
            </a:r>
            <a:r>
              <a:rPr lang="en-US" altLang="it-IT" sz="1800" b="1" dirty="0" err="1">
                <a:solidFill>
                  <a:srgbClr val="16528E"/>
                </a:solidFill>
                <a:latin typeface="+mj-lt"/>
              </a:rPr>
              <a:t>Ricerca</a:t>
            </a:r>
            <a:r>
              <a:rPr lang="en-US" altLang="it-IT" sz="1800" b="1" dirty="0">
                <a:solidFill>
                  <a:srgbClr val="16528E"/>
                </a:solidFill>
                <a:latin typeface="+mj-lt"/>
              </a:rPr>
              <a:t> no-profit, </a:t>
            </a:r>
            <a:r>
              <a:rPr lang="en-US" altLang="it-IT" sz="1800" dirty="0" err="1">
                <a:solidFill>
                  <a:srgbClr val="16528E"/>
                </a:solidFill>
                <a:latin typeface="+mj-lt"/>
              </a:rPr>
              <a:t>fondato</a:t>
            </a:r>
            <a:r>
              <a:rPr lang="en-US" altLang="it-IT" sz="1800" dirty="0">
                <a:solidFill>
                  <a:srgbClr val="16528E"/>
                </a:solidFill>
                <a:latin typeface="+mj-lt"/>
              </a:rPr>
              <a:t> </a:t>
            </a:r>
            <a:r>
              <a:rPr lang="en-US" altLang="it-IT" sz="1800" dirty="0" err="1">
                <a:solidFill>
                  <a:srgbClr val="16528E"/>
                </a:solidFill>
                <a:latin typeface="+mj-lt"/>
              </a:rPr>
              <a:t>nel</a:t>
            </a:r>
            <a:r>
              <a:rPr lang="en-US" altLang="it-IT" sz="1800" dirty="0">
                <a:solidFill>
                  <a:srgbClr val="16528E"/>
                </a:solidFill>
                <a:latin typeface="+mj-lt"/>
              </a:rPr>
              <a:t> 2005</a:t>
            </a:r>
            <a:endParaRPr lang="it-IT" altLang="it-IT" sz="1800" dirty="0">
              <a:solidFill>
                <a:srgbClr val="16528E"/>
              </a:solidFill>
              <a:latin typeface="+mj-lt"/>
            </a:endParaRPr>
          </a:p>
          <a:p>
            <a:pPr eaLnBrk="1" hangingPunct="1">
              <a:buClr>
                <a:srgbClr val="1A60A6"/>
              </a:buClr>
              <a:buSzPct val="100000"/>
              <a:buFont typeface="Wingdings" panose="05000000000000000000" pitchFamily="2" charset="2"/>
              <a:buChar char="q"/>
            </a:pPr>
            <a:r>
              <a:rPr lang="it-IT" altLang="it-IT" sz="1800" dirty="0">
                <a:solidFill>
                  <a:srgbClr val="16528E"/>
                </a:solidFill>
                <a:latin typeface="+mj-lt"/>
              </a:rPr>
              <a:t>Supporto finanziario di </a:t>
            </a:r>
            <a:r>
              <a:rPr lang="en-US" altLang="it-IT" sz="1800" dirty="0">
                <a:solidFill>
                  <a:srgbClr val="16528E"/>
                </a:solidFill>
                <a:latin typeface="+mj-lt"/>
              </a:rPr>
              <a:t>MIUR (</a:t>
            </a:r>
            <a:r>
              <a:rPr lang="en-US" altLang="it-IT" sz="1800" dirty="0" err="1">
                <a:solidFill>
                  <a:srgbClr val="16528E"/>
                </a:solidFill>
                <a:latin typeface="+mj-lt"/>
              </a:rPr>
              <a:t>Università</a:t>
            </a:r>
            <a:r>
              <a:rPr lang="en-US" altLang="it-IT" sz="1800" dirty="0">
                <a:solidFill>
                  <a:srgbClr val="16528E"/>
                </a:solidFill>
                <a:latin typeface="+mj-lt"/>
              </a:rPr>
              <a:t> &amp; </a:t>
            </a:r>
            <a:r>
              <a:rPr lang="en-US" altLang="it-IT" sz="1800" dirty="0" err="1">
                <a:solidFill>
                  <a:srgbClr val="16528E"/>
                </a:solidFill>
                <a:latin typeface="+mj-lt"/>
              </a:rPr>
              <a:t>Ricerca</a:t>
            </a:r>
            <a:r>
              <a:rPr lang="en-US" altLang="it-IT" sz="1800" dirty="0">
                <a:solidFill>
                  <a:srgbClr val="16528E"/>
                </a:solidFill>
                <a:latin typeface="+mj-lt"/>
              </a:rPr>
              <a:t>), MATTM (</a:t>
            </a:r>
            <a:r>
              <a:rPr lang="en-US" altLang="it-IT" sz="1800" dirty="0" err="1">
                <a:solidFill>
                  <a:srgbClr val="16528E"/>
                </a:solidFill>
                <a:latin typeface="+mj-lt"/>
              </a:rPr>
              <a:t>Ambiente</a:t>
            </a:r>
            <a:r>
              <a:rPr lang="en-US" altLang="it-IT" sz="1800" dirty="0">
                <a:solidFill>
                  <a:srgbClr val="16528E"/>
                </a:solidFill>
                <a:latin typeface="+mj-lt"/>
              </a:rPr>
              <a:t>), MIPAAF (</a:t>
            </a:r>
            <a:r>
              <a:rPr lang="en-US" altLang="it-IT" sz="1800" dirty="0" err="1">
                <a:solidFill>
                  <a:srgbClr val="16528E"/>
                </a:solidFill>
                <a:latin typeface="+mj-lt"/>
              </a:rPr>
              <a:t>Agricoltura</a:t>
            </a:r>
            <a:r>
              <a:rPr lang="en-US" altLang="it-IT" sz="1800" dirty="0">
                <a:solidFill>
                  <a:srgbClr val="16528E"/>
                </a:solidFill>
                <a:latin typeface="+mj-lt"/>
              </a:rPr>
              <a:t>) e MEF (Economia e </a:t>
            </a:r>
            <a:r>
              <a:rPr lang="en-US" altLang="it-IT" sz="1800" dirty="0" err="1">
                <a:solidFill>
                  <a:srgbClr val="16528E"/>
                </a:solidFill>
                <a:latin typeface="+mj-lt"/>
              </a:rPr>
              <a:t>Finanza</a:t>
            </a:r>
            <a:r>
              <a:rPr lang="en-US" altLang="it-IT" sz="1800" dirty="0">
                <a:solidFill>
                  <a:srgbClr val="16528E"/>
                </a:solidFill>
                <a:latin typeface="+mj-lt"/>
              </a:rPr>
              <a:t>)</a:t>
            </a:r>
            <a:endParaRPr lang="it-IT" altLang="it-IT" sz="1800" dirty="0">
              <a:solidFill>
                <a:srgbClr val="16528E"/>
              </a:solidFill>
              <a:latin typeface="+mj-lt"/>
            </a:endParaRPr>
          </a:p>
          <a:p>
            <a:pPr eaLnBrk="1" hangingPunct="1">
              <a:buClr>
                <a:srgbClr val="1A60A6"/>
              </a:buClr>
              <a:buSzPct val="100000"/>
              <a:buFont typeface="Wingdings" panose="05000000000000000000" pitchFamily="2" charset="2"/>
              <a:buChar char="q"/>
            </a:pPr>
            <a:r>
              <a:rPr lang="it-IT" altLang="it-IT" sz="1800" dirty="0">
                <a:solidFill>
                  <a:srgbClr val="16528E"/>
                </a:solidFill>
                <a:latin typeface="+mj-lt"/>
              </a:rPr>
              <a:t>Fondazione dal 2015</a:t>
            </a:r>
            <a:endParaRPr lang="en-US" altLang="it-IT" sz="1800" dirty="0">
              <a:solidFill>
                <a:srgbClr val="16528E"/>
              </a:solidFill>
              <a:latin typeface="+mj-lt"/>
            </a:endParaRPr>
          </a:p>
          <a:p>
            <a:pPr eaLnBrk="1" hangingPunct="1">
              <a:buClr>
                <a:srgbClr val="1A60A6"/>
              </a:buClr>
              <a:buSzPct val="100000"/>
              <a:buFont typeface="Wingdings" panose="05000000000000000000" pitchFamily="2" charset="2"/>
              <a:buChar char="q"/>
            </a:pPr>
            <a:r>
              <a:rPr lang="en-US" altLang="it-IT" sz="1800" b="1" dirty="0">
                <a:solidFill>
                  <a:srgbClr val="16528E"/>
                </a:solidFill>
                <a:latin typeface="+mj-lt"/>
              </a:rPr>
              <a:t>Network </a:t>
            </a:r>
            <a:r>
              <a:rPr lang="en-US" altLang="it-IT" sz="1800" dirty="0">
                <a:solidFill>
                  <a:srgbClr val="16528E"/>
                </a:solidFill>
                <a:latin typeface="+mj-lt"/>
              </a:rPr>
              <a:t>di </a:t>
            </a:r>
            <a:r>
              <a:rPr lang="en-US" altLang="it-IT" sz="1800" dirty="0" err="1">
                <a:solidFill>
                  <a:srgbClr val="16528E"/>
                </a:solidFill>
                <a:latin typeface="+mj-lt"/>
              </a:rPr>
              <a:t>istituti</a:t>
            </a:r>
            <a:r>
              <a:rPr lang="en-US" altLang="it-IT" sz="1800" dirty="0">
                <a:solidFill>
                  <a:srgbClr val="16528E"/>
                </a:solidFill>
                <a:latin typeface="+mj-lt"/>
              </a:rPr>
              <a:t> di </a:t>
            </a:r>
            <a:r>
              <a:rPr lang="en-US" altLang="it-IT" sz="1800" dirty="0" err="1">
                <a:solidFill>
                  <a:srgbClr val="16528E"/>
                </a:solidFill>
                <a:latin typeface="+mj-lt"/>
              </a:rPr>
              <a:t>ricerca</a:t>
            </a:r>
            <a:r>
              <a:rPr lang="en-US" altLang="it-IT" sz="1800" dirty="0">
                <a:solidFill>
                  <a:srgbClr val="16528E"/>
                </a:solidFill>
                <a:latin typeface="+mj-lt"/>
              </a:rPr>
              <a:t> </a:t>
            </a:r>
            <a:r>
              <a:rPr lang="en-US" altLang="it-IT" sz="1800" dirty="0" err="1">
                <a:solidFill>
                  <a:srgbClr val="16528E"/>
                </a:solidFill>
                <a:latin typeface="+mj-lt"/>
              </a:rPr>
              <a:t>pubblici</a:t>
            </a:r>
            <a:r>
              <a:rPr lang="en-US" altLang="it-IT" sz="1800" dirty="0">
                <a:solidFill>
                  <a:srgbClr val="16528E"/>
                </a:solidFill>
                <a:latin typeface="+mj-lt"/>
              </a:rPr>
              <a:t> e </a:t>
            </a:r>
            <a:r>
              <a:rPr lang="en-US" altLang="it-IT" sz="1800" dirty="0" err="1">
                <a:solidFill>
                  <a:srgbClr val="16528E"/>
                </a:solidFill>
                <a:latin typeface="+mj-lt"/>
              </a:rPr>
              <a:t>privati</a:t>
            </a:r>
            <a:endParaRPr lang="en-US" altLang="it-IT" sz="1800" b="1" dirty="0">
              <a:solidFill>
                <a:srgbClr val="16528E"/>
              </a:solidFill>
              <a:latin typeface="+mj-lt"/>
            </a:endParaRPr>
          </a:p>
          <a:p>
            <a:pPr eaLnBrk="1" hangingPunct="1">
              <a:buClr>
                <a:srgbClr val="1A60A6"/>
              </a:buClr>
              <a:buSzPct val="100000"/>
              <a:buFont typeface="Wingdings" panose="05000000000000000000" pitchFamily="2" charset="2"/>
              <a:buChar char="q"/>
            </a:pPr>
            <a:r>
              <a:rPr lang="en-US" altLang="it-IT" sz="1800" b="1" dirty="0">
                <a:solidFill>
                  <a:srgbClr val="16528E"/>
                </a:solidFill>
                <a:latin typeface="+mj-lt"/>
              </a:rPr>
              <a:t>IPCC focal point </a:t>
            </a:r>
            <a:r>
              <a:rPr lang="en-US" altLang="it-IT" sz="1800" dirty="0">
                <a:solidFill>
                  <a:srgbClr val="16528E"/>
                </a:solidFill>
                <a:latin typeface="+mj-lt"/>
              </a:rPr>
              <a:t>per </a:t>
            </a:r>
            <a:r>
              <a:rPr lang="en-US" altLang="it-IT" sz="1800" dirty="0" err="1">
                <a:solidFill>
                  <a:srgbClr val="16528E"/>
                </a:solidFill>
                <a:latin typeface="+mj-lt"/>
              </a:rPr>
              <a:t>l’Italia</a:t>
            </a:r>
            <a:endParaRPr lang="it-IT" altLang="it-IT" sz="1800" dirty="0">
              <a:solidFill>
                <a:srgbClr val="16528E"/>
              </a:solidFill>
              <a:latin typeface="+mj-lt"/>
            </a:endParaRPr>
          </a:p>
          <a:p>
            <a:pPr eaLnBrk="1" hangingPunct="1">
              <a:buClr>
                <a:srgbClr val="1A60A6"/>
              </a:buClr>
              <a:buSzPct val="100000"/>
              <a:buFont typeface="Wingdings" panose="05000000000000000000" pitchFamily="2" charset="2"/>
              <a:buChar char="q"/>
            </a:pPr>
            <a:endParaRPr lang="it-IT" altLang="it-IT" sz="1800" dirty="0">
              <a:solidFill>
                <a:srgbClr val="16528E"/>
              </a:solidFill>
              <a:latin typeface="+mj-lt"/>
            </a:endParaRPr>
          </a:p>
          <a:p>
            <a:pPr eaLnBrk="1" hangingPunct="1">
              <a:buClr>
                <a:srgbClr val="1A60A6"/>
              </a:buClr>
              <a:buSzPct val="100000"/>
            </a:pPr>
            <a:r>
              <a:rPr lang="it-IT" altLang="it-IT" sz="1800" b="1" dirty="0">
                <a:latin typeface="+mj-lt"/>
              </a:rPr>
              <a:t>Missione: </a:t>
            </a:r>
          </a:p>
          <a:p>
            <a:pPr eaLnBrk="1" hangingPunct="1">
              <a:buClr>
                <a:srgbClr val="1A60A6"/>
              </a:buClr>
              <a:buSzPct val="100000"/>
            </a:pPr>
            <a:endParaRPr lang="it-IT" altLang="it-IT" sz="1800" b="1" dirty="0">
              <a:latin typeface="+mj-lt"/>
            </a:endParaRPr>
          </a:p>
          <a:p>
            <a:pPr eaLnBrk="1" hangingPunct="1">
              <a:buClr>
                <a:srgbClr val="1A60A6"/>
              </a:buClr>
              <a:buSzPct val="100000"/>
              <a:buFont typeface="Wingdings" panose="05000000000000000000" pitchFamily="2" charset="2"/>
              <a:buChar char="v"/>
            </a:pPr>
            <a:r>
              <a:rPr lang="it-IT" altLang="it-IT" sz="1800" dirty="0">
                <a:latin typeface="+mj-lt"/>
              </a:rPr>
              <a:t>realizzare </a:t>
            </a:r>
            <a:r>
              <a:rPr lang="it-IT" altLang="it-IT" sz="1800" b="1" dirty="0">
                <a:latin typeface="+mj-lt"/>
              </a:rPr>
              <a:t>studi e modelli del nostro sistema climatico e delle sue interazioni con la società e con l</a:t>
            </a:r>
            <a:r>
              <a:rPr lang="ja-JP" altLang="it-IT" sz="1800" b="1" dirty="0">
                <a:latin typeface="+mj-lt"/>
              </a:rPr>
              <a:t>’</a:t>
            </a:r>
            <a:r>
              <a:rPr lang="it-IT" altLang="ja-JP" sz="1800" b="1" dirty="0">
                <a:latin typeface="+mj-lt"/>
              </a:rPr>
              <a:t>ambiente</a:t>
            </a:r>
          </a:p>
          <a:p>
            <a:pPr eaLnBrk="1" hangingPunct="1">
              <a:buClr>
                <a:srgbClr val="1A60A6"/>
              </a:buClr>
              <a:buSzPct val="100000"/>
              <a:buFont typeface="Wingdings" panose="05000000000000000000" pitchFamily="2" charset="2"/>
              <a:buChar char="v"/>
            </a:pPr>
            <a:r>
              <a:rPr lang="it-IT" altLang="it-IT" sz="1800" dirty="0">
                <a:latin typeface="+mj-lt"/>
              </a:rPr>
              <a:t>crescita sostenibile, proteggere l’</a:t>
            </a:r>
            <a:r>
              <a:rPr lang="it-IT" altLang="ja-JP" sz="1800" dirty="0">
                <a:latin typeface="+mj-lt"/>
              </a:rPr>
              <a:t>ambiente e sviluppare politiche di adattamento e mitigazione fondate su conoscenze scientifiche</a:t>
            </a:r>
          </a:p>
          <a:p>
            <a:pPr eaLnBrk="1" hangingPunct="1">
              <a:buClr>
                <a:srgbClr val="1A60A6"/>
              </a:buClr>
              <a:buSzPct val="100000"/>
            </a:pPr>
            <a:endParaRPr lang="en-US" altLang="it-IT" sz="1800" dirty="0">
              <a:solidFill>
                <a:srgbClr val="16528E"/>
              </a:solidFill>
              <a:latin typeface="+mj-lt"/>
            </a:endParaRPr>
          </a:p>
          <a:p>
            <a:pPr lvl="1" eaLnBrk="1" hangingPunct="1">
              <a:buClr>
                <a:srgbClr val="1A60A6"/>
              </a:buClr>
              <a:buSzPct val="100000"/>
              <a:buFont typeface="Times New Roman" panose="02020603050405020304" pitchFamily="18" charset="0"/>
              <a:buNone/>
            </a:pPr>
            <a:endParaRPr lang="en-US" altLang="it-IT" sz="1800" dirty="0">
              <a:solidFill>
                <a:srgbClr val="16528E"/>
              </a:solidFill>
              <a:latin typeface="+mj-lt"/>
            </a:endParaRPr>
          </a:p>
        </p:txBody>
      </p:sp>
      <p:sp>
        <p:nvSpPr>
          <p:cNvPr id="5" name="Rectangle 1"/>
          <p:cNvSpPr>
            <a:spLocks noChangeArrowheads="1"/>
          </p:cNvSpPr>
          <p:nvPr/>
        </p:nvSpPr>
        <p:spPr bwMode="auto">
          <a:xfrm>
            <a:off x="522927" y="1556792"/>
            <a:ext cx="8077637" cy="521766"/>
          </a:xfrm>
          <a:prstGeom prst="rect">
            <a:avLst/>
          </a:prstGeom>
          <a:noFill/>
          <a:ln w="9525" cap="flat">
            <a:noFill/>
            <a:round/>
            <a:headEnd/>
            <a:tailEnd/>
          </a:ln>
          <a:effectLst/>
        </p:spPr>
        <p:txBody>
          <a:bodyPr wrap="none" lIns="90000" tIns="45000" rIns="90000" bIns="45000" anchor="ctr">
            <a:spAutoFit/>
          </a:bodyPr>
          <a:lstStyle/>
          <a:p>
            <a:pP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800" b="1" dirty="0">
                <a:solidFill>
                  <a:srgbClr val="1A60A6"/>
                </a:solidFill>
                <a:latin typeface="+mj-lt"/>
                <a:ea typeface="SimSun" charset="0"/>
                <a:cs typeface="SimSun" charset="0"/>
              </a:rPr>
              <a:t>Centro Euro-</a:t>
            </a:r>
            <a:r>
              <a:rPr lang="en-US" sz="2800" b="1" dirty="0" err="1">
                <a:solidFill>
                  <a:srgbClr val="1A60A6"/>
                </a:solidFill>
                <a:latin typeface="+mj-lt"/>
                <a:ea typeface="SimSun" charset="0"/>
                <a:cs typeface="SimSun" charset="0"/>
              </a:rPr>
              <a:t>Mediterraneo</a:t>
            </a:r>
            <a:r>
              <a:rPr lang="en-US" sz="2800" b="1" dirty="0">
                <a:solidFill>
                  <a:srgbClr val="1A60A6"/>
                </a:solidFill>
                <a:latin typeface="+mj-lt"/>
                <a:ea typeface="SimSun" charset="0"/>
                <a:cs typeface="SimSun" charset="0"/>
              </a:rPr>
              <a:t> sui </a:t>
            </a:r>
            <a:r>
              <a:rPr lang="en-US" sz="2800" b="1" dirty="0" err="1">
                <a:solidFill>
                  <a:srgbClr val="1A60A6"/>
                </a:solidFill>
                <a:latin typeface="+mj-lt"/>
                <a:ea typeface="SimSun" charset="0"/>
                <a:cs typeface="SimSun" charset="0"/>
              </a:rPr>
              <a:t>Cambiamenti</a:t>
            </a:r>
            <a:r>
              <a:rPr lang="en-US" sz="2800" b="1" dirty="0">
                <a:solidFill>
                  <a:srgbClr val="1A60A6"/>
                </a:solidFill>
                <a:latin typeface="+mj-lt"/>
                <a:ea typeface="SimSun" charset="0"/>
                <a:cs typeface="SimSun" charset="0"/>
              </a:rPr>
              <a:t> </a:t>
            </a:r>
            <a:r>
              <a:rPr lang="en-US" sz="2800" b="1" dirty="0" err="1">
                <a:solidFill>
                  <a:srgbClr val="1A60A6"/>
                </a:solidFill>
                <a:latin typeface="+mj-lt"/>
                <a:ea typeface="SimSun" charset="0"/>
                <a:cs typeface="SimSun" charset="0"/>
              </a:rPr>
              <a:t>Climatici</a:t>
            </a:r>
            <a:endParaRPr lang="en-US" sz="2800" b="1" dirty="0">
              <a:solidFill>
                <a:srgbClr val="1A60A6"/>
              </a:solidFill>
              <a:latin typeface="+mj-lt"/>
              <a:ea typeface="SimSun" charset="0"/>
              <a:cs typeface="SimSun" charset="0"/>
            </a:endParaRPr>
          </a:p>
        </p:txBody>
      </p:sp>
    </p:spTree>
    <p:extLst>
      <p:ext uri="{BB962C8B-B14F-4D97-AF65-F5344CB8AC3E}">
        <p14:creationId xmlns:p14="http://schemas.microsoft.com/office/powerpoint/2010/main" val="2932077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5113" t="17806" r="9838" b="14018"/>
          <a:stretch/>
        </p:blipFill>
        <p:spPr>
          <a:xfrm>
            <a:off x="7020272" y="298836"/>
            <a:ext cx="1580292" cy="526764"/>
          </a:xfrm>
          <a:prstGeom prst="rect">
            <a:avLst/>
          </a:prstGeom>
        </p:spPr>
      </p:pic>
      <p:sp>
        <p:nvSpPr>
          <p:cNvPr id="3" name="Titolo 2"/>
          <p:cNvSpPr txBox="1">
            <a:spLocks/>
          </p:cNvSpPr>
          <p:nvPr/>
        </p:nvSpPr>
        <p:spPr>
          <a:xfrm>
            <a:off x="45280" y="1663773"/>
            <a:ext cx="9144000" cy="719138"/>
          </a:xfrm>
          <a:prstGeom prst="rect">
            <a:avLst/>
          </a:prstGeom>
          <a:ln w="9525"/>
          <a:extLst>
            <a:ext uri="{91240B29-F687-4F45-9708-019B960494DF}">
              <a14:hiddenLine xmlns:a14="http://schemas.microsoft.com/office/drawing/2010/main" w="3175">
                <a:solidFill>
                  <a:srgbClr val="000000"/>
                </a:solidFill>
                <a:miter lim="800000"/>
                <a:headEnd/>
                <a:tailEnd/>
              </a14:hiddenLine>
            </a:ext>
          </a:extLst>
        </p:spPr>
        <p:txBody>
          <a:bodyPr/>
          <a:lstStyle>
            <a:lvl1pPr algn="ctr" defTabSz="914400" rtl="0" eaLnBrk="1" latinLnBrk="0" hangingPunct="1">
              <a:spcBef>
                <a:spcPct val="0"/>
              </a:spcBef>
              <a:buNone/>
              <a:defRPr sz="4400" kern="1200">
                <a:solidFill>
                  <a:schemeClr val="tx1"/>
                </a:solidFill>
                <a:latin typeface="Open Sans" pitchFamily="34" charset="0"/>
                <a:ea typeface="Open Sans" pitchFamily="34" charset="0"/>
                <a:cs typeface="Open Sans" pitchFamily="34" charset="0"/>
              </a:defRPr>
            </a:lvl1pPr>
          </a:lstStyle>
          <a:p>
            <a:pPr marL="287338">
              <a:tabLst>
                <a:tab pos="906463" algn="l"/>
              </a:tabLst>
            </a:pPr>
            <a:r>
              <a:rPr lang="en-GB" altLang="it-IT" sz="1800" b="1" dirty="0" err="1">
                <a:latin typeface="+mj-lt"/>
              </a:rPr>
              <a:t>Valutazione</a:t>
            </a:r>
            <a:r>
              <a:rPr lang="en-GB" altLang="it-IT" sz="1800" b="1" dirty="0">
                <a:latin typeface="+mj-lt"/>
              </a:rPr>
              <a:t> </a:t>
            </a:r>
            <a:r>
              <a:rPr lang="en-GB" altLang="it-IT" sz="1800" b="1" dirty="0" err="1">
                <a:latin typeface="+mj-lt"/>
              </a:rPr>
              <a:t>delle</a:t>
            </a:r>
            <a:r>
              <a:rPr lang="en-GB" altLang="it-IT" sz="1800" b="1" dirty="0">
                <a:latin typeface="+mj-lt"/>
              </a:rPr>
              <a:t> </a:t>
            </a:r>
            <a:r>
              <a:rPr lang="en-GB" altLang="it-IT" sz="1800" b="1" dirty="0" err="1">
                <a:latin typeface="+mj-lt"/>
              </a:rPr>
              <a:t>opzioni</a:t>
            </a:r>
            <a:r>
              <a:rPr lang="en-GB" altLang="it-IT" sz="1800" b="1" dirty="0">
                <a:latin typeface="+mj-lt"/>
              </a:rPr>
              <a:t> per </a:t>
            </a:r>
            <a:r>
              <a:rPr lang="en-GB" altLang="it-IT" sz="1800" b="1" dirty="0" err="1">
                <a:latin typeface="+mj-lt"/>
              </a:rPr>
              <a:t>l’adattamento</a:t>
            </a:r>
            <a:r>
              <a:rPr lang="en-GB" altLang="it-IT" sz="1800" b="1" dirty="0">
                <a:latin typeface="+mj-lt"/>
              </a:rPr>
              <a:t> </a:t>
            </a:r>
            <a:r>
              <a:rPr lang="en-GB" altLang="it-IT" sz="1800" b="1" dirty="0" err="1">
                <a:latin typeface="+mj-lt"/>
              </a:rPr>
              <a:t>urbano</a:t>
            </a:r>
            <a:endParaRPr lang="en-GB" altLang="it-IT" sz="1800" b="1" dirty="0">
              <a:latin typeface="+mj-lt"/>
            </a:endParaRPr>
          </a:p>
        </p:txBody>
      </p:sp>
      <p:pic>
        <p:nvPicPr>
          <p:cNvPr id="4" name="Immagine 2" descr="figure 8"/>
          <p:cNvPicPr>
            <a:picLocks noGrp="1" noChangeAspect="1"/>
          </p:cNvPicPr>
          <p:nvPr isPhoto="1"/>
        </p:nvPicPr>
        <p:blipFill>
          <a:blip r:embed="rId3">
            <a:extLst>
              <a:ext uri="{28A0092B-C50C-407E-A947-70E740481C1C}">
                <a14:useLocalDpi xmlns:a14="http://schemas.microsoft.com/office/drawing/2010/main" val="0"/>
              </a:ext>
            </a:extLst>
          </a:blip>
          <a:srcRect t="8308" b="45222"/>
          <a:stretch>
            <a:fillRect/>
          </a:stretch>
        </p:blipFill>
        <p:spPr bwMode="auto">
          <a:xfrm>
            <a:off x="3466270" y="2361276"/>
            <a:ext cx="5276339" cy="2392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Risultati immagini per greenroo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351" y="2596431"/>
            <a:ext cx="2458573" cy="184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4"/>
          <p:cNvSpPr txBox="1">
            <a:spLocks noChangeArrowheads="1"/>
          </p:cNvSpPr>
          <p:nvPr/>
        </p:nvSpPr>
        <p:spPr bwMode="auto">
          <a:xfrm>
            <a:off x="371475" y="2197968"/>
            <a:ext cx="2768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it-IT" altLang="it-IT" sz="1800" b="1" i="1">
                <a:solidFill>
                  <a:srgbClr val="0070C0"/>
                </a:solidFill>
                <a:latin typeface="+mj-lt"/>
              </a:rPr>
              <a:t>«Green roofs (tetti verdi)»</a:t>
            </a:r>
          </a:p>
        </p:txBody>
      </p:sp>
      <p:sp>
        <p:nvSpPr>
          <p:cNvPr id="7" name="Rettangolo 5"/>
          <p:cNvSpPr>
            <a:spLocks noChangeArrowheads="1"/>
          </p:cNvSpPr>
          <p:nvPr/>
        </p:nvSpPr>
        <p:spPr bwMode="auto">
          <a:xfrm>
            <a:off x="429455" y="4869160"/>
            <a:ext cx="83756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a:buFont typeface="Wingdings" panose="05000000000000000000" pitchFamily="2" charset="2"/>
              <a:buChar char="q"/>
            </a:pPr>
            <a:r>
              <a:rPr lang="it-IT" altLang="it-IT" sz="1800" dirty="0">
                <a:latin typeface="+mj-lt"/>
              </a:rPr>
              <a:t>L'aumento della vegetazione urbana protegge le superfici sottostanti dalla radiazione solare incidente durante il giorno, riducendo il riscaldamento. </a:t>
            </a:r>
          </a:p>
          <a:p>
            <a:pPr algn="just">
              <a:buFont typeface="Wingdings" panose="05000000000000000000" pitchFamily="2" charset="2"/>
              <a:buChar char="q"/>
            </a:pPr>
            <a:r>
              <a:rPr lang="it-IT" altLang="it-IT" sz="1800" dirty="0">
                <a:latin typeface="+mj-lt"/>
              </a:rPr>
              <a:t>Tuttavia di notte potrebbe impedire il raffreddamento radiativo della superficie, contribuendo all’incremento dell’effetto di  isola di calore. </a:t>
            </a:r>
          </a:p>
        </p:txBody>
      </p:sp>
    </p:spTree>
    <p:extLst>
      <p:ext uri="{BB962C8B-B14F-4D97-AF65-F5344CB8AC3E}">
        <p14:creationId xmlns:p14="http://schemas.microsoft.com/office/powerpoint/2010/main" val="3746874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5113" t="17806" r="9838" b="14018"/>
          <a:stretch/>
        </p:blipFill>
        <p:spPr>
          <a:xfrm>
            <a:off x="7020272" y="298836"/>
            <a:ext cx="1580292" cy="526764"/>
          </a:xfrm>
          <a:prstGeom prst="rect">
            <a:avLst/>
          </a:prstGeom>
        </p:spPr>
      </p:pic>
      <p:sp>
        <p:nvSpPr>
          <p:cNvPr id="3" name="Rettangolo 3"/>
          <p:cNvSpPr>
            <a:spLocks noChangeArrowheads="1"/>
          </p:cNvSpPr>
          <p:nvPr/>
        </p:nvSpPr>
        <p:spPr bwMode="auto">
          <a:xfrm>
            <a:off x="590226" y="2113525"/>
            <a:ext cx="3391731"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a:r>
              <a:rPr lang="en-US" altLang="it-IT" sz="1400" dirty="0">
                <a:solidFill>
                  <a:srgbClr val="000000"/>
                </a:solidFill>
                <a:latin typeface="+mj-lt"/>
              </a:rPr>
              <a:t>E’ in </a:t>
            </a:r>
            <a:r>
              <a:rPr lang="en-US" altLang="it-IT" sz="1400" dirty="0" err="1">
                <a:solidFill>
                  <a:srgbClr val="000000"/>
                </a:solidFill>
                <a:latin typeface="+mj-lt"/>
              </a:rPr>
              <a:t>fase</a:t>
            </a:r>
            <a:r>
              <a:rPr lang="en-US" altLang="it-IT" sz="1400" dirty="0">
                <a:solidFill>
                  <a:srgbClr val="000000"/>
                </a:solidFill>
                <a:latin typeface="+mj-lt"/>
              </a:rPr>
              <a:t> di </a:t>
            </a:r>
            <a:r>
              <a:rPr lang="en-US" altLang="it-IT" sz="1400" dirty="0" err="1">
                <a:solidFill>
                  <a:srgbClr val="000000"/>
                </a:solidFill>
                <a:latin typeface="+mj-lt"/>
              </a:rPr>
              <a:t>sviluppo</a:t>
            </a:r>
            <a:r>
              <a:rPr lang="en-US" altLang="it-IT" sz="1400" dirty="0">
                <a:solidFill>
                  <a:srgbClr val="000000"/>
                </a:solidFill>
                <a:latin typeface="+mj-lt"/>
              </a:rPr>
              <a:t>, </a:t>
            </a:r>
            <a:r>
              <a:rPr lang="en-US" altLang="it-IT" sz="1400" dirty="0" err="1">
                <a:solidFill>
                  <a:srgbClr val="000000"/>
                </a:solidFill>
                <a:latin typeface="+mj-lt"/>
              </a:rPr>
              <a:t>presso</a:t>
            </a:r>
            <a:r>
              <a:rPr lang="en-US" altLang="it-IT" sz="1400" dirty="0">
                <a:solidFill>
                  <a:srgbClr val="000000"/>
                </a:solidFill>
                <a:latin typeface="+mj-lt"/>
              </a:rPr>
              <a:t> la </a:t>
            </a:r>
            <a:r>
              <a:rPr lang="en-US" altLang="it-IT" sz="1400" dirty="0" err="1">
                <a:solidFill>
                  <a:srgbClr val="000000"/>
                </a:solidFill>
                <a:latin typeface="+mj-lt"/>
              </a:rPr>
              <a:t>divisione</a:t>
            </a:r>
            <a:r>
              <a:rPr lang="en-US" altLang="it-IT" sz="1400" dirty="0">
                <a:solidFill>
                  <a:srgbClr val="000000"/>
                </a:solidFill>
                <a:latin typeface="+mj-lt"/>
              </a:rPr>
              <a:t> REMHI </a:t>
            </a:r>
            <a:r>
              <a:rPr lang="en-US" altLang="it-IT" sz="1400" dirty="0" err="1">
                <a:solidFill>
                  <a:srgbClr val="000000"/>
                </a:solidFill>
                <a:latin typeface="+mj-lt"/>
              </a:rPr>
              <a:t>della</a:t>
            </a:r>
            <a:r>
              <a:rPr lang="en-US" altLang="it-IT" sz="1400" dirty="0">
                <a:solidFill>
                  <a:srgbClr val="000000"/>
                </a:solidFill>
                <a:latin typeface="+mj-lt"/>
              </a:rPr>
              <a:t> Fondazione CMCC </a:t>
            </a:r>
            <a:r>
              <a:rPr lang="en-US" altLang="it-IT" sz="1400" dirty="0" err="1">
                <a:solidFill>
                  <a:srgbClr val="000000"/>
                </a:solidFill>
                <a:latin typeface="+mj-lt"/>
              </a:rPr>
              <a:t>il</a:t>
            </a:r>
            <a:r>
              <a:rPr lang="en-US" altLang="it-IT" sz="1400" dirty="0">
                <a:solidFill>
                  <a:srgbClr val="000000"/>
                </a:solidFill>
                <a:latin typeface="+mj-lt"/>
              </a:rPr>
              <a:t> </a:t>
            </a:r>
            <a:r>
              <a:rPr lang="en-US" altLang="it-IT" sz="1400" dirty="0" err="1">
                <a:solidFill>
                  <a:srgbClr val="000000"/>
                </a:solidFill>
                <a:latin typeface="+mj-lt"/>
              </a:rPr>
              <a:t>modello</a:t>
            </a:r>
            <a:r>
              <a:rPr lang="en-US" altLang="it-IT" sz="1400" dirty="0">
                <a:solidFill>
                  <a:srgbClr val="000000"/>
                </a:solidFill>
                <a:latin typeface="+mj-lt"/>
              </a:rPr>
              <a:t> </a:t>
            </a:r>
            <a:r>
              <a:rPr lang="en-US" altLang="it-IT" sz="1400" dirty="0" err="1">
                <a:solidFill>
                  <a:srgbClr val="000000"/>
                </a:solidFill>
                <a:latin typeface="+mj-lt"/>
              </a:rPr>
              <a:t>regionale</a:t>
            </a:r>
            <a:r>
              <a:rPr lang="en-US" altLang="it-IT" sz="1400" dirty="0">
                <a:solidFill>
                  <a:srgbClr val="000000"/>
                </a:solidFill>
                <a:latin typeface="+mj-lt"/>
              </a:rPr>
              <a:t> </a:t>
            </a:r>
            <a:r>
              <a:rPr lang="en-US" altLang="it-IT" sz="1400" dirty="0" err="1">
                <a:solidFill>
                  <a:srgbClr val="000000"/>
                </a:solidFill>
                <a:latin typeface="+mj-lt"/>
              </a:rPr>
              <a:t>climatico</a:t>
            </a:r>
            <a:r>
              <a:rPr lang="en-US" altLang="it-IT" sz="1400" dirty="0">
                <a:solidFill>
                  <a:srgbClr val="000000"/>
                </a:solidFill>
                <a:latin typeface="+mj-lt"/>
              </a:rPr>
              <a:t> (RCM) con </a:t>
            </a:r>
            <a:r>
              <a:rPr lang="en-US" altLang="it-IT" sz="1400" dirty="0" err="1">
                <a:solidFill>
                  <a:srgbClr val="000000"/>
                </a:solidFill>
                <a:latin typeface="+mj-lt"/>
              </a:rPr>
              <a:t>risoluzione</a:t>
            </a:r>
            <a:r>
              <a:rPr lang="en-US" altLang="it-IT" sz="1400" dirty="0">
                <a:solidFill>
                  <a:srgbClr val="000000"/>
                </a:solidFill>
                <a:latin typeface="+mj-lt"/>
              </a:rPr>
              <a:t> </a:t>
            </a:r>
            <a:r>
              <a:rPr lang="en-US" altLang="it-IT" sz="1400" dirty="0" err="1">
                <a:solidFill>
                  <a:srgbClr val="000000"/>
                </a:solidFill>
                <a:latin typeface="+mj-lt"/>
              </a:rPr>
              <a:t>orizzontale</a:t>
            </a:r>
            <a:r>
              <a:rPr lang="en-US" altLang="it-IT" sz="1400" dirty="0">
                <a:solidFill>
                  <a:srgbClr val="000000"/>
                </a:solidFill>
                <a:latin typeface="+mj-lt"/>
              </a:rPr>
              <a:t> di </a:t>
            </a:r>
            <a:r>
              <a:rPr lang="en-US" altLang="it-IT" sz="1400" dirty="0">
                <a:solidFill>
                  <a:srgbClr val="FF0000"/>
                </a:solidFill>
                <a:latin typeface="+mj-lt"/>
              </a:rPr>
              <a:t>2.2 km</a:t>
            </a:r>
            <a:r>
              <a:rPr lang="en-US" altLang="it-IT" sz="1400" dirty="0">
                <a:solidFill>
                  <a:srgbClr val="000000"/>
                </a:solidFill>
                <a:latin typeface="+mj-lt"/>
              </a:rPr>
              <a:t>, per </a:t>
            </a:r>
            <a:r>
              <a:rPr lang="en-US" altLang="it-IT" sz="1400" dirty="0" err="1">
                <a:solidFill>
                  <a:srgbClr val="000000"/>
                </a:solidFill>
                <a:latin typeface="+mj-lt"/>
              </a:rPr>
              <a:t>l’integrazione</a:t>
            </a:r>
            <a:r>
              <a:rPr lang="en-US" altLang="it-IT" sz="1400" dirty="0">
                <a:solidFill>
                  <a:srgbClr val="000000"/>
                </a:solidFill>
                <a:latin typeface="+mj-lt"/>
              </a:rPr>
              <a:t> </a:t>
            </a:r>
            <a:r>
              <a:rPr lang="en-US" altLang="it-IT" sz="1400" dirty="0" err="1">
                <a:solidFill>
                  <a:srgbClr val="000000"/>
                </a:solidFill>
                <a:latin typeface="+mj-lt"/>
              </a:rPr>
              <a:t>dei</a:t>
            </a:r>
            <a:r>
              <a:rPr lang="en-US" altLang="it-IT" sz="1400" dirty="0">
                <a:solidFill>
                  <a:srgbClr val="000000"/>
                </a:solidFill>
                <a:latin typeface="+mj-lt"/>
              </a:rPr>
              <a:t> </a:t>
            </a:r>
            <a:r>
              <a:rPr lang="en-US" altLang="it-IT" sz="1400" dirty="0" err="1">
                <a:solidFill>
                  <a:srgbClr val="000000"/>
                </a:solidFill>
                <a:latin typeface="+mj-lt"/>
              </a:rPr>
              <a:t>modelli</a:t>
            </a:r>
            <a:r>
              <a:rPr lang="en-US" altLang="it-IT" sz="1400" dirty="0">
                <a:solidFill>
                  <a:srgbClr val="000000"/>
                </a:solidFill>
                <a:latin typeface="+mj-lt"/>
              </a:rPr>
              <a:t> </a:t>
            </a:r>
            <a:r>
              <a:rPr lang="en-US" altLang="it-IT" sz="1400" dirty="0" err="1">
                <a:solidFill>
                  <a:srgbClr val="000000"/>
                </a:solidFill>
                <a:latin typeface="+mj-lt"/>
              </a:rPr>
              <a:t>che</a:t>
            </a:r>
            <a:r>
              <a:rPr lang="en-US" altLang="it-IT" sz="1400" dirty="0">
                <a:solidFill>
                  <a:srgbClr val="000000"/>
                </a:solidFill>
                <a:latin typeface="+mj-lt"/>
              </a:rPr>
              <a:t> </a:t>
            </a:r>
            <a:r>
              <a:rPr lang="en-US" altLang="it-IT" sz="1400" dirty="0" err="1">
                <a:solidFill>
                  <a:srgbClr val="000000"/>
                </a:solidFill>
                <a:latin typeface="+mj-lt"/>
              </a:rPr>
              <a:t>simulano</a:t>
            </a:r>
            <a:r>
              <a:rPr lang="en-US" altLang="it-IT" sz="1400" dirty="0">
                <a:solidFill>
                  <a:srgbClr val="000000"/>
                </a:solidFill>
                <a:latin typeface="+mj-lt"/>
              </a:rPr>
              <a:t> </a:t>
            </a:r>
            <a:r>
              <a:rPr lang="en-US" altLang="it-IT" sz="1400" dirty="0" err="1">
                <a:solidFill>
                  <a:srgbClr val="000000"/>
                </a:solidFill>
                <a:latin typeface="+mj-lt"/>
              </a:rPr>
              <a:t>dinamiche</a:t>
            </a:r>
            <a:r>
              <a:rPr lang="en-US" altLang="it-IT" sz="1400" dirty="0">
                <a:solidFill>
                  <a:srgbClr val="000000"/>
                </a:solidFill>
                <a:latin typeface="+mj-lt"/>
              </a:rPr>
              <a:t> urbane.</a:t>
            </a:r>
          </a:p>
          <a:p>
            <a:pPr algn="just"/>
            <a:endParaRPr lang="en-US" altLang="it-IT" sz="1400" dirty="0">
              <a:solidFill>
                <a:srgbClr val="000000"/>
              </a:solidFill>
              <a:latin typeface="+mj-lt"/>
            </a:endParaRPr>
          </a:p>
          <a:p>
            <a:pPr algn="just"/>
            <a:r>
              <a:rPr lang="en-US" altLang="it-IT" sz="1400" dirty="0" err="1">
                <a:solidFill>
                  <a:srgbClr val="000000"/>
                </a:solidFill>
                <a:latin typeface="+mj-lt"/>
              </a:rPr>
              <a:t>Attualmente</a:t>
            </a:r>
            <a:r>
              <a:rPr lang="en-US" altLang="it-IT" sz="1400" dirty="0">
                <a:solidFill>
                  <a:srgbClr val="000000"/>
                </a:solidFill>
                <a:latin typeface="+mj-lt"/>
              </a:rPr>
              <a:t>, </a:t>
            </a:r>
            <a:r>
              <a:rPr lang="en-US" altLang="it-IT" sz="1400" dirty="0" err="1">
                <a:solidFill>
                  <a:srgbClr val="000000"/>
                </a:solidFill>
                <a:latin typeface="+mj-lt"/>
              </a:rPr>
              <a:t>principalmente</a:t>
            </a:r>
            <a:r>
              <a:rPr lang="en-US" altLang="it-IT" sz="1400" dirty="0">
                <a:solidFill>
                  <a:srgbClr val="000000"/>
                </a:solidFill>
                <a:latin typeface="+mj-lt"/>
              </a:rPr>
              <a:t> a causa </a:t>
            </a:r>
            <a:r>
              <a:rPr lang="en-US" altLang="it-IT" sz="1400" dirty="0" err="1">
                <a:solidFill>
                  <a:srgbClr val="000000"/>
                </a:solidFill>
                <a:latin typeface="+mj-lt"/>
              </a:rPr>
              <a:t>degli</a:t>
            </a:r>
            <a:r>
              <a:rPr lang="en-US" altLang="it-IT" sz="1400" dirty="0">
                <a:solidFill>
                  <a:srgbClr val="000000"/>
                </a:solidFill>
                <a:latin typeface="+mj-lt"/>
              </a:rPr>
              <a:t> </a:t>
            </a:r>
            <a:r>
              <a:rPr lang="en-US" altLang="it-IT" sz="1400" dirty="0" err="1">
                <a:solidFill>
                  <a:srgbClr val="000000"/>
                </a:solidFill>
                <a:latin typeface="+mj-lt"/>
              </a:rPr>
              <a:t>elevati</a:t>
            </a:r>
            <a:r>
              <a:rPr lang="en-US" altLang="it-IT" sz="1400" dirty="0">
                <a:solidFill>
                  <a:srgbClr val="000000"/>
                </a:solidFill>
                <a:latin typeface="+mj-lt"/>
              </a:rPr>
              <a:t> </a:t>
            </a:r>
            <a:r>
              <a:rPr lang="en-US" altLang="it-IT" sz="1400" dirty="0" err="1">
                <a:solidFill>
                  <a:srgbClr val="000000"/>
                </a:solidFill>
                <a:latin typeface="+mj-lt"/>
              </a:rPr>
              <a:t>oneri</a:t>
            </a:r>
            <a:r>
              <a:rPr lang="en-US" altLang="it-IT" sz="1400" dirty="0">
                <a:solidFill>
                  <a:srgbClr val="000000"/>
                </a:solidFill>
                <a:latin typeface="+mj-lt"/>
              </a:rPr>
              <a:t> </a:t>
            </a:r>
            <a:r>
              <a:rPr lang="en-US" altLang="it-IT" sz="1400" dirty="0" err="1">
                <a:solidFill>
                  <a:srgbClr val="000000"/>
                </a:solidFill>
                <a:latin typeface="+mj-lt"/>
              </a:rPr>
              <a:t>computazionali</a:t>
            </a:r>
            <a:r>
              <a:rPr lang="en-US" altLang="it-IT" sz="1400" dirty="0">
                <a:solidFill>
                  <a:srgbClr val="000000"/>
                </a:solidFill>
                <a:latin typeface="+mj-lt"/>
              </a:rPr>
              <a:t>, a </a:t>
            </a:r>
            <a:r>
              <a:rPr lang="en-US" altLang="it-IT" sz="1400" dirty="0" err="1">
                <a:solidFill>
                  <a:srgbClr val="000000"/>
                </a:solidFill>
                <a:latin typeface="+mj-lt"/>
              </a:rPr>
              <a:t>scala</a:t>
            </a:r>
            <a:r>
              <a:rPr lang="en-US" altLang="it-IT" sz="1400" dirty="0">
                <a:solidFill>
                  <a:srgbClr val="000000"/>
                </a:solidFill>
                <a:latin typeface="+mj-lt"/>
              </a:rPr>
              <a:t> </a:t>
            </a:r>
            <a:r>
              <a:rPr lang="en-US" altLang="it-IT" sz="1400" dirty="0" err="1">
                <a:solidFill>
                  <a:srgbClr val="000000"/>
                </a:solidFill>
                <a:latin typeface="+mj-lt"/>
              </a:rPr>
              <a:t>mondiale</a:t>
            </a:r>
            <a:r>
              <a:rPr lang="en-US" altLang="it-IT" sz="1400" dirty="0">
                <a:solidFill>
                  <a:srgbClr val="000000"/>
                </a:solidFill>
                <a:latin typeface="+mj-lt"/>
              </a:rPr>
              <a:t> </a:t>
            </a:r>
            <a:r>
              <a:rPr lang="en-US" altLang="it-IT" sz="1400" dirty="0" err="1">
                <a:solidFill>
                  <a:srgbClr val="000000"/>
                </a:solidFill>
                <a:latin typeface="+mj-lt"/>
              </a:rPr>
              <a:t>sono</a:t>
            </a:r>
            <a:r>
              <a:rPr lang="en-US" altLang="it-IT" sz="1400" dirty="0">
                <a:solidFill>
                  <a:srgbClr val="000000"/>
                </a:solidFill>
                <a:latin typeface="+mj-lt"/>
              </a:rPr>
              <a:t> </a:t>
            </a:r>
            <a:r>
              <a:rPr lang="en-US" altLang="it-IT" sz="1400" dirty="0" err="1">
                <a:solidFill>
                  <a:srgbClr val="000000"/>
                </a:solidFill>
                <a:latin typeface="+mj-lt"/>
              </a:rPr>
              <a:t>stati</a:t>
            </a:r>
            <a:r>
              <a:rPr lang="en-US" altLang="it-IT" sz="1400" dirty="0">
                <a:solidFill>
                  <a:srgbClr val="000000"/>
                </a:solidFill>
                <a:latin typeface="+mj-lt"/>
              </a:rPr>
              <a:t> </a:t>
            </a:r>
            <a:r>
              <a:rPr lang="en-US" altLang="it-IT" sz="1400" dirty="0" err="1">
                <a:solidFill>
                  <a:srgbClr val="000000"/>
                </a:solidFill>
                <a:latin typeface="+mj-lt"/>
              </a:rPr>
              <a:t>condotti</a:t>
            </a:r>
            <a:r>
              <a:rPr lang="en-US" altLang="it-IT" sz="1400" dirty="0">
                <a:solidFill>
                  <a:srgbClr val="000000"/>
                </a:solidFill>
                <a:latin typeface="+mj-lt"/>
              </a:rPr>
              <a:t> un </a:t>
            </a:r>
            <a:r>
              <a:rPr lang="en-US" altLang="it-IT" sz="1400" dirty="0" err="1">
                <a:solidFill>
                  <a:srgbClr val="000000"/>
                </a:solidFill>
                <a:latin typeface="+mj-lt"/>
              </a:rPr>
              <a:t>numero</a:t>
            </a:r>
            <a:r>
              <a:rPr lang="en-US" altLang="it-IT" sz="1400" dirty="0">
                <a:solidFill>
                  <a:srgbClr val="000000"/>
                </a:solidFill>
                <a:latin typeface="+mj-lt"/>
              </a:rPr>
              <a:t> </a:t>
            </a:r>
            <a:r>
              <a:rPr lang="en-US" altLang="it-IT" sz="1400" dirty="0" err="1">
                <a:solidFill>
                  <a:srgbClr val="000000"/>
                </a:solidFill>
                <a:latin typeface="+mj-lt"/>
              </a:rPr>
              <a:t>limitato</a:t>
            </a:r>
            <a:r>
              <a:rPr lang="en-US" altLang="it-IT" sz="1400" dirty="0">
                <a:solidFill>
                  <a:srgbClr val="000000"/>
                </a:solidFill>
                <a:latin typeface="+mj-lt"/>
              </a:rPr>
              <a:t> di </a:t>
            </a:r>
            <a:r>
              <a:rPr lang="en-US" altLang="it-IT" sz="1400" dirty="0" err="1">
                <a:solidFill>
                  <a:srgbClr val="000000"/>
                </a:solidFill>
                <a:latin typeface="+mj-lt"/>
              </a:rPr>
              <a:t>simulazioni</a:t>
            </a:r>
            <a:r>
              <a:rPr lang="en-US" altLang="it-IT" sz="1400" dirty="0">
                <a:solidFill>
                  <a:srgbClr val="000000"/>
                </a:solidFill>
                <a:latin typeface="+mj-lt"/>
              </a:rPr>
              <a:t> a </a:t>
            </a:r>
            <a:r>
              <a:rPr lang="en-US" altLang="it-IT" sz="1400" dirty="0" err="1">
                <a:solidFill>
                  <a:srgbClr val="000000"/>
                </a:solidFill>
                <a:latin typeface="+mj-lt"/>
              </a:rPr>
              <a:t>risoluzioni</a:t>
            </a:r>
            <a:r>
              <a:rPr lang="en-US" altLang="it-IT" sz="1400" dirty="0">
                <a:solidFill>
                  <a:srgbClr val="000000"/>
                </a:solidFill>
                <a:latin typeface="+mj-lt"/>
              </a:rPr>
              <a:t> </a:t>
            </a:r>
            <a:r>
              <a:rPr lang="en-US" altLang="it-IT" sz="1400" dirty="0" err="1">
                <a:solidFill>
                  <a:srgbClr val="000000"/>
                </a:solidFill>
                <a:latin typeface="+mj-lt"/>
              </a:rPr>
              <a:t>tali</a:t>
            </a:r>
            <a:r>
              <a:rPr lang="en-US" altLang="it-IT" sz="1400" dirty="0">
                <a:solidFill>
                  <a:srgbClr val="000000"/>
                </a:solidFill>
                <a:latin typeface="+mj-lt"/>
              </a:rPr>
              <a:t> </a:t>
            </a:r>
            <a:r>
              <a:rPr lang="en-US" altLang="it-IT" sz="1400" dirty="0" err="1">
                <a:solidFill>
                  <a:srgbClr val="000000"/>
                </a:solidFill>
                <a:latin typeface="+mj-lt"/>
              </a:rPr>
              <a:t>adatte</a:t>
            </a:r>
            <a:r>
              <a:rPr lang="en-US" altLang="it-IT" sz="1400" dirty="0">
                <a:solidFill>
                  <a:srgbClr val="000000"/>
                </a:solidFill>
                <a:latin typeface="+mj-lt"/>
              </a:rPr>
              <a:t> per lo studio </a:t>
            </a:r>
            <a:r>
              <a:rPr lang="en-US" altLang="it-IT" sz="1400" dirty="0" err="1">
                <a:solidFill>
                  <a:srgbClr val="000000"/>
                </a:solidFill>
                <a:latin typeface="+mj-lt"/>
              </a:rPr>
              <a:t>degli</a:t>
            </a:r>
            <a:r>
              <a:rPr lang="en-US" altLang="it-IT" sz="1400" dirty="0">
                <a:solidFill>
                  <a:srgbClr val="000000"/>
                </a:solidFill>
                <a:latin typeface="+mj-lt"/>
              </a:rPr>
              <a:t> </a:t>
            </a:r>
            <a:r>
              <a:rPr lang="en-US" altLang="it-IT" sz="1400" dirty="0" err="1">
                <a:solidFill>
                  <a:srgbClr val="000000"/>
                </a:solidFill>
                <a:latin typeface="+mj-lt"/>
              </a:rPr>
              <a:t>insediamenti</a:t>
            </a:r>
            <a:r>
              <a:rPr lang="en-US" altLang="it-IT" sz="1400" dirty="0">
                <a:solidFill>
                  <a:srgbClr val="000000"/>
                </a:solidFill>
                <a:latin typeface="+mj-lt"/>
              </a:rPr>
              <a:t> </a:t>
            </a:r>
            <a:r>
              <a:rPr lang="en-US" altLang="it-IT" sz="1400" dirty="0" err="1">
                <a:solidFill>
                  <a:srgbClr val="000000"/>
                </a:solidFill>
                <a:latin typeface="+mj-lt"/>
              </a:rPr>
              <a:t>urbani</a:t>
            </a:r>
            <a:r>
              <a:rPr lang="en-US" altLang="it-IT" sz="1400" dirty="0">
                <a:solidFill>
                  <a:srgbClr val="000000"/>
                </a:solidFill>
                <a:latin typeface="+mj-lt"/>
              </a:rPr>
              <a:t>.</a:t>
            </a:r>
          </a:p>
          <a:p>
            <a:pPr algn="just"/>
            <a:endParaRPr lang="en-US" altLang="it-IT" sz="1400" dirty="0">
              <a:solidFill>
                <a:srgbClr val="000000"/>
              </a:solidFill>
              <a:latin typeface="+mj-lt"/>
            </a:endParaRPr>
          </a:p>
          <a:p>
            <a:pPr algn="just"/>
            <a:endParaRPr lang="en-US" altLang="it-IT" sz="1400" dirty="0">
              <a:solidFill>
                <a:srgbClr val="000000"/>
              </a:solidFill>
              <a:latin typeface="+mj-lt"/>
            </a:endParaRPr>
          </a:p>
          <a:p>
            <a:pPr algn="just"/>
            <a:r>
              <a:rPr lang="en-US" altLang="it-IT" sz="1400" dirty="0">
                <a:solidFill>
                  <a:srgbClr val="000000"/>
                </a:solidFill>
                <a:latin typeface="+mj-lt"/>
              </a:rPr>
              <a:t> </a:t>
            </a:r>
          </a:p>
        </p:txBody>
      </p:sp>
      <p:grpSp>
        <p:nvGrpSpPr>
          <p:cNvPr id="4" name="Gruppo 26"/>
          <p:cNvGrpSpPr>
            <a:grpSpLocks noChangeAspect="1"/>
          </p:cNvGrpSpPr>
          <p:nvPr/>
        </p:nvGrpSpPr>
        <p:grpSpPr bwMode="auto">
          <a:xfrm>
            <a:off x="498151" y="4501865"/>
            <a:ext cx="3742088" cy="1591431"/>
            <a:chOff x="3701317" y="4121983"/>
            <a:chExt cx="5407187" cy="2298834"/>
          </a:xfrm>
        </p:grpSpPr>
        <p:pic>
          <p:nvPicPr>
            <p:cNvPr id="5" name="Picture 3" descr="C:\Documents and Settings\montesarchiom\Desktop\MATLAB\Immagini\URBAN\urban_bo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1317" y="4121983"/>
              <a:ext cx="5407187" cy="229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nettore 2 5"/>
            <p:cNvCxnSpPr/>
            <p:nvPr/>
          </p:nvCxnSpPr>
          <p:spPr>
            <a:xfrm flipH="1" flipV="1">
              <a:off x="5868476" y="5356074"/>
              <a:ext cx="334907" cy="14404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CasellaDiTesto 29"/>
            <p:cNvSpPr txBox="1">
              <a:spLocks noChangeArrowheads="1"/>
            </p:cNvSpPr>
            <p:nvPr/>
          </p:nvSpPr>
          <p:spPr bwMode="auto">
            <a:xfrm>
              <a:off x="6084168" y="5427992"/>
              <a:ext cx="1305943" cy="56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it-IT" altLang="it-IT" sz="1600" b="1"/>
                <a:t>Milano</a:t>
              </a:r>
            </a:p>
          </p:txBody>
        </p:sp>
        <p:sp>
          <p:nvSpPr>
            <p:cNvPr id="8" name="Ovale 7"/>
            <p:cNvSpPr>
              <a:spLocks noChangeAspect="1"/>
            </p:cNvSpPr>
            <p:nvPr/>
          </p:nvSpPr>
          <p:spPr>
            <a:xfrm>
              <a:off x="4844284" y="5342448"/>
              <a:ext cx="323224" cy="32506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cxnSp>
          <p:nvCxnSpPr>
            <p:cNvPr id="9" name="Connettore 2 8"/>
            <p:cNvCxnSpPr/>
            <p:nvPr/>
          </p:nvCxnSpPr>
          <p:spPr>
            <a:xfrm flipH="1" flipV="1">
              <a:off x="5148037" y="5597442"/>
              <a:ext cx="334907" cy="14404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CasellaDiTesto 32"/>
            <p:cNvSpPr txBox="1">
              <a:spLocks noChangeArrowheads="1"/>
            </p:cNvSpPr>
            <p:nvPr/>
          </p:nvSpPr>
          <p:spPr bwMode="auto">
            <a:xfrm>
              <a:off x="5364088" y="5669169"/>
              <a:ext cx="1201829" cy="56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it-IT" altLang="it-IT" sz="1600" b="1"/>
                <a:t>Torino</a:t>
              </a:r>
            </a:p>
          </p:txBody>
        </p:sp>
        <p:sp>
          <p:nvSpPr>
            <p:cNvPr id="11" name="Ovale 10"/>
            <p:cNvSpPr>
              <a:spLocks noChangeAspect="1"/>
            </p:cNvSpPr>
            <p:nvPr/>
          </p:nvSpPr>
          <p:spPr>
            <a:xfrm>
              <a:off x="5496573" y="5099134"/>
              <a:ext cx="360220" cy="36010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grpSp>
      <p:sp>
        <p:nvSpPr>
          <p:cNvPr id="12" name="Titolo 2"/>
          <p:cNvSpPr txBox="1">
            <a:spLocks/>
          </p:cNvSpPr>
          <p:nvPr/>
        </p:nvSpPr>
        <p:spPr>
          <a:xfrm>
            <a:off x="899592" y="1628800"/>
            <a:ext cx="7345630" cy="469581"/>
          </a:xfrm>
          <a:prstGeom prst="rect">
            <a:avLst/>
          </a:prstGeom>
        </p:spPr>
        <p:txBody>
          <a:bodyPr/>
          <a:lstStyle>
            <a:lvl1pPr algn="ctr" defTabSz="914400" rtl="0" eaLnBrk="1" latinLnBrk="0" hangingPunct="1">
              <a:spcBef>
                <a:spcPct val="0"/>
              </a:spcBef>
              <a:buNone/>
              <a:defRPr sz="4400" kern="1200">
                <a:solidFill>
                  <a:schemeClr val="tx1"/>
                </a:solidFill>
                <a:latin typeface="Open Sans" pitchFamily="34" charset="0"/>
                <a:ea typeface="Open Sans" pitchFamily="34" charset="0"/>
                <a:cs typeface="Open Sans" pitchFamily="34" charset="0"/>
              </a:defRPr>
            </a:lvl1pPr>
          </a:lstStyle>
          <a:p>
            <a:pPr>
              <a:tabLst>
                <a:tab pos="906463" algn="l"/>
              </a:tabLst>
              <a:defRPr/>
            </a:pPr>
            <a:r>
              <a:rPr lang="en-GB" altLang="it-IT" sz="1800" b="1" dirty="0" err="1">
                <a:latin typeface="+mj-lt"/>
              </a:rPr>
              <a:t>Simulazioni</a:t>
            </a:r>
            <a:r>
              <a:rPr lang="en-GB" altLang="it-IT" sz="1800" b="1" dirty="0">
                <a:latin typeface="+mj-lt"/>
              </a:rPr>
              <a:t> </a:t>
            </a:r>
            <a:r>
              <a:rPr lang="en-GB" altLang="it-IT" sz="1800" b="1" dirty="0" err="1">
                <a:latin typeface="+mj-lt"/>
              </a:rPr>
              <a:t>climatiche</a:t>
            </a:r>
            <a:r>
              <a:rPr lang="en-GB" altLang="it-IT" sz="1800" b="1" dirty="0">
                <a:latin typeface="+mj-lt"/>
              </a:rPr>
              <a:t> ad elevate </a:t>
            </a:r>
            <a:r>
              <a:rPr lang="en-GB" altLang="it-IT" sz="1800" b="1" dirty="0" err="1">
                <a:latin typeface="+mj-lt"/>
              </a:rPr>
              <a:t>risoluzione</a:t>
            </a:r>
            <a:r>
              <a:rPr lang="en-GB" altLang="it-IT" sz="1800" b="1" dirty="0">
                <a:latin typeface="+mj-lt"/>
              </a:rPr>
              <a:t> </a:t>
            </a:r>
            <a:r>
              <a:rPr lang="en-GB" altLang="it-IT" sz="1800" b="1" dirty="0" err="1">
                <a:latin typeface="+mj-lt"/>
              </a:rPr>
              <a:t>spaziale</a:t>
            </a:r>
            <a:r>
              <a:rPr lang="en-GB" altLang="it-IT" sz="1800" b="1" dirty="0">
                <a:latin typeface="+mj-lt"/>
              </a:rPr>
              <a:t> (2.2 km)</a:t>
            </a:r>
          </a:p>
        </p:txBody>
      </p:sp>
      <p:pic>
        <p:nvPicPr>
          <p:cNvPr id="13" name="Immagine 1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2037234"/>
            <a:ext cx="3770386" cy="405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4206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5113" t="17806" r="9838" b="14018"/>
          <a:stretch/>
        </p:blipFill>
        <p:spPr>
          <a:xfrm>
            <a:off x="7020272" y="298836"/>
            <a:ext cx="1580292" cy="526764"/>
          </a:xfrm>
          <a:prstGeom prst="rect">
            <a:avLst/>
          </a:prstGeom>
        </p:spPr>
      </p:pic>
      <p:sp>
        <p:nvSpPr>
          <p:cNvPr id="3" name="Text Box 4"/>
          <p:cNvSpPr txBox="1">
            <a:spLocks noChangeArrowheads="1"/>
          </p:cNvSpPr>
          <p:nvPr/>
        </p:nvSpPr>
        <p:spPr bwMode="auto">
          <a:xfrm>
            <a:off x="-2700808" y="2132437"/>
            <a:ext cx="9129712" cy="31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lnSpc>
                <a:spcPct val="80000"/>
              </a:lnSpc>
            </a:pPr>
            <a:r>
              <a:rPr lang="en-US" altLang="it-IT" sz="1800" b="1" dirty="0" err="1">
                <a:solidFill>
                  <a:srgbClr val="1A60A6"/>
                </a:solidFill>
                <a:latin typeface="+mj-lt"/>
              </a:rPr>
              <a:t>Caso</a:t>
            </a:r>
            <a:r>
              <a:rPr lang="en-US" altLang="it-IT" sz="1800" b="1" dirty="0">
                <a:solidFill>
                  <a:srgbClr val="1A60A6"/>
                </a:solidFill>
                <a:latin typeface="+mj-lt"/>
              </a:rPr>
              <a:t> studio - </a:t>
            </a:r>
            <a:r>
              <a:rPr lang="en-US" altLang="it-IT" sz="1800" b="1" dirty="0" err="1">
                <a:solidFill>
                  <a:srgbClr val="1A60A6"/>
                </a:solidFill>
                <a:latin typeface="+mj-lt"/>
              </a:rPr>
              <a:t>città</a:t>
            </a:r>
            <a:r>
              <a:rPr lang="en-US" altLang="it-IT" sz="1800" b="1" dirty="0">
                <a:solidFill>
                  <a:srgbClr val="1A60A6"/>
                </a:solidFill>
                <a:latin typeface="+mj-lt"/>
              </a:rPr>
              <a:t> di Prato</a:t>
            </a:r>
          </a:p>
        </p:txBody>
      </p:sp>
      <p:sp>
        <p:nvSpPr>
          <p:cNvPr id="4" name="Rettangolo 1"/>
          <p:cNvSpPr>
            <a:spLocks noChangeArrowheads="1"/>
          </p:cNvSpPr>
          <p:nvPr/>
        </p:nvSpPr>
        <p:spPr bwMode="auto">
          <a:xfrm>
            <a:off x="539552" y="2561376"/>
            <a:ext cx="4536504" cy="56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spcBef>
                <a:spcPct val="20000"/>
              </a:spcBef>
              <a:buClr>
                <a:schemeClr val="tx1"/>
              </a:buClr>
              <a:buSzPct val="100000"/>
            </a:pPr>
            <a:r>
              <a:rPr lang="it-IT" altLang="it-IT" sz="1800" b="1" dirty="0">
                <a:latin typeface="+mj-lt"/>
              </a:rPr>
              <a:t>OBIETTIVI</a:t>
            </a:r>
            <a:r>
              <a:rPr lang="it-IT" altLang="it-IT" sz="1800" dirty="0">
                <a:latin typeface="+mj-lt"/>
              </a:rPr>
              <a:t>:</a:t>
            </a:r>
          </a:p>
          <a:p>
            <a:pPr>
              <a:spcBef>
                <a:spcPct val="20000"/>
              </a:spcBef>
              <a:buClr>
                <a:schemeClr val="tx1"/>
              </a:buClr>
              <a:buSzPct val="100000"/>
              <a:buFontTx/>
              <a:buAutoNum type="arabicParenR"/>
            </a:pPr>
            <a:r>
              <a:rPr lang="it-IT" altLang="it-IT" sz="1800" dirty="0">
                <a:latin typeface="+mj-lt"/>
              </a:rPr>
              <a:t>Includere nel documento di Valutazione Ambientale Strategica (VAS) del Piano Urbanistico Comunale (PUC) del comune di Prato un’analisi relativa alla </a:t>
            </a:r>
            <a:r>
              <a:rPr lang="it-IT" altLang="it-IT" sz="1800" b="1" dirty="0">
                <a:latin typeface="+mj-lt"/>
              </a:rPr>
              <a:t>valutazione dell’impatto sulla salute umana delle ondate di calore</a:t>
            </a:r>
          </a:p>
          <a:p>
            <a:pPr>
              <a:spcBef>
                <a:spcPct val="20000"/>
              </a:spcBef>
              <a:buClr>
                <a:schemeClr val="tx1"/>
              </a:buClr>
              <a:buSzPct val="100000"/>
              <a:buFontTx/>
              <a:buAutoNum type="arabicParenR"/>
            </a:pPr>
            <a:endParaRPr lang="it-IT" altLang="it-IT" sz="1800" dirty="0">
              <a:latin typeface="+mj-lt"/>
            </a:endParaRPr>
          </a:p>
          <a:p>
            <a:pPr>
              <a:spcBef>
                <a:spcPct val="20000"/>
              </a:spcBef>
              <a:buClr>
                <a:schemeClr val="tx1"/>
              </a:buClr>
              <a:buSzPct val="100000"/>
              <a:buFontTx/>
              <a:buAutoNum type="arabicParenR"/>
            </a:pPr>
            <a:r>
              <a:rPr lang="it-IT" altLang="it-IT" sz="1800" dirty="0">
                <a:latin typeface="+mj-lt"/>
              </a:rPr>
              <a:t>Proporre adeguate </a:t>
            </a:r>
            <a:r>
              <a:rPr lang="it-IT" altLang="it-IT" sz="1800" b="1" dirty="0">
                <a:latin typeface="+mj-lt"/>
              </a:rPr>
              <a:t>azioni di adattamento</a:t>
            </a:r>
            <a:r>
              <a:rPr lang="it-IT" altLang="it-IT" sz="1800" dirty="0">
                <a:latin typeface="+mj-lt"/>
              </a:rPr>
              <a:t> per tale fenomeno</a:t>
            </a:r>
          </a:p>
          <a:p>
            <a:pPr>
              <a:spcBef>
                <a:spcPct val="20000"/>
              </a:spcBef>
              <a:buClr>
                <a:schemeClr val="tx1"/>
              </a:buClr>
              <a:buSzPct val="100000"/>
              <a:buFontTx/>
              <a:buAutoNum type="arabicParenR"/>
            </a:pPr>
            <a:endParaRPr lang="it-IT" altLang="it-IT" sz="1800" dirty="0">
              <a:solidFill>
                <a:srgbClr val="1F497D"/>
              </a:solidFill>
              <a:latin typeface="+mj-lt"/>
            </a:endParaRPr>
          </a:p>
          <a:p>
            <a:pPr>
              <a:spcBef>
                <a:spcPct val="20000"/>
              </a:spcBef>
              <a:buClr>
                <a:schemeClr val="tx1"/>
              </a:buClr>
              <a:buSzPct val="100000"/>
              <a:buFontTx/>
              <a:buAutoNum type="arabicParenR"/>
            </a:pPr>
            <a:endParaRPr lang="it-IT" altLang="it-IT" sz="1800" dirty="0">
              <a:solidFill>
                <a:srgbClr val="1F497D"/>
              </a:solidFill>
              <a:latin typeface="+mj-lt"/>
            </a:endParaRPr>
          </a:p>
          <a:p>
            <a:pPr>
              <a:spcBef>
                <a:spcPct val="20000"/>
              </a:spcBef>
              <a:buClr>
                <a:schemeClr val="tx1"/>
              </a:buClr>
              <a:buSzPct val="100000"/>
            </a:pPr>
            <a:endParaRPr lang="it-IT" altLang="it-IT" sz="1800" dirty="0">
              <a:solidFill>
                <a:srgbClr val="1F497D"/>
              </a:solidFill>
              <a:latin typeface="+mj-lt"/>
            </a:endParaRPr>
          </a:p>
          <a:p>
            <a:pPr>
              <a:spcBef>
                <a:spcPct val="20000"/>
              </a:spcBef>
              <a:buClr>
                <a:schemeClr val="tx1"/>
              </a:buClr>
              <a:buSzPct val="100000"/>
            </a:pPr>
            <a:r>
              <a:rPr lang="it-IT" altLang="it-IT" sz="1800" dirty="0">
                <a:solidFill>
                  <a:srgbClr val="1F497D"/>
                </a:solidFill>
                <a:latin typeface="+mj-lt"/>
              </a:rPr>
              <a:t>			</a:t>
            </a:r>
          </a:p>
          <a:p>
            <a:pPr>
              <a:spcBef>
                <a:spcPct val="20000"/>
              </a:spcBef>
              <a:buClr>
                <a:schemeClr val="tx1"/>
              </a:buClr>
              <a:buSzPct val="100000"/>
            </a:pPr>
            <a:endParaRPr lang="it-IT" altLang="it-IT" sz="1800" dirty="0">
              <a:solidFill>
                <a:srgbClr val="1F497D"/>
              </a:solidFill>
              <a:latin typeface="+mj-lt"/>
            </a:endParaRPr>
          </a:p>
          <a:p>
            <a:pPr>
              <a:spcBef>
                <a:spcPct val="20000"/>
              </a:spcBef>
              <a:buClr>
                <a:schemeClr val="tx1"/>
              </a:buClr>
              <a:buSzPct val="100000"/>
            </a:pPr>
            <a:r>
              <a:rPr lang="it-IT" altLang="it-IT" sz="1800" dirty="0">
                <a:solidFill>
                  <a:srgbClr val="1F497D"/>
                </a:solidFill>
                <a:latin typeface="+mj-lt"/>
              </a:rPr>
              <a:t>			</a:t>
            </a:r>
          </a:p>
          <a:p>
            <a:pPr>
              <a:spcBef>
                <a:spcPct val="20000"/>
              </a:spcBef>
              <a:buClr>
                <a:schemeClr val="tx1"/>
              </a:buClr>
              <a:buSzPct val="100000"/>
            </a:pPr>
            <a:endParaRPr lang="it-IT" altLang="it-IT" sz="1800" dirty="0">
              <a:solidFill>
                <a:srgbClr val="1F497D"/>
              </a:solidFill>
              <a:latin typeface="+mj-lt"/>
            </a:endParaRPr>
          </a:p>
          <a:p>
            <a:pPr>
              <a:spcBef>
                <a:spcPct val="20000"/>
              </a:spcBef>
              <a:buClr>
                <a:schemeClr val="tx1"/>
              </a:buClr>
              <a:buSzPct val="100000"/>
            </a:pPr>
            <a:endParaRPr lang="it-IT" altLang="it-IT" sz="1800" dirty="0">
              <a:solidFill>
                <a:srgbClr val="1F497D"/>
              </a:solidFill>
              <a:latin typeface="+mj-lt"/>
            </a:endParaRPr>
          </a:p>
        </p:txBody>
      </p:sp>
      <p:pic>
        <p:nvPicPr>
          <p:cNvPr id="5" name="Immagin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412776"/>
            <a:ext cx="3468933" cy="4904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3597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5113" t="17806" r="9838" b="14018"/>
          <a:stretch/>
        </p:blipFill>
        <p:spPr>
          <a:xfrm>
            <a:off x="7020272" y="298836"/>
            <a:ext cx="1580292" cy="526764"/>
          </a:xfrm>
          <a:prstGeom prst="rect">
            <a:avLst/>
          </a:prstGeom>
        </p:spPr>
      </p:pic>
      <p:pic>
        <p:nvPicPr>
          <p:cNvPr id="3" name="Immagin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138" y="1845419"/>
            <a:ext cx="691197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p:cNvSpPr/>
          <p:nvPr/>
        </p:nvSpPr>
        <p:spPr>
          <a:xfrm>
            <a:off x="7123113" y="1836738"/>
            <a:ext cx="1858962" cy="701675"/>
          </a:xfrm>
          <a:prstGeom prst="rect">
            <a:avLst/>
          </a:prstGeom>
        </p:spPr>
        <p:txBody>
          <a:bodyPr wrap="none">
            <a:spAutoFit/>
          </a:bodyPr>
          <a:lstStyle/>
          <a:p>
            <a:pPr algn="just">
              <a:spcBef>
                <a:spcPct val="20000"/>
              </a:spcBef>
              <a:buClr>
                <a:prstClr val="black"/>
              </a:buClr>
              <a:buSzPct val="100000"/>
              <a:defRPr/>
            </a:pPr>
            <a:r>
              <a:rPr lang="it-IT" altLang="it-IT" kern="0" dirty="0">
                <a:solidFill>
                  <a:srgbClr val="26EEE9"/>
                </a:solidFill>
                <a:latin typeface="+mj-lt"/>
                <a:ea typeface="ＭＳ Ｐゴシック"/>
              </a:rPr>
              <a:t>+1.0 </a:t>
            </a:r>
            <a:r>
              <a:rPr lang="it-IT" altLang="it-IT" kern="0" dirty="0" err="1">
                <a:solidFill>
                  <a:srgbClr val="26EEE9"/>
                </a:solidFill>
                <a:latin typeface="+mj-lt"/>
                <a:ea typeface="ＭＳ Ｐゴシック"/>
              </a:rPr>
              <a:t>day</a:t>
            </a:r>
            <a:r>
              <a:rPr lang="it-IT" altLang="it-IT" kern="0" dirty="0">
                <a:solidFill>
                  <a:srgbClr val="26EEE9"/>
                </a:solidFill>
                <a:latin typeface="+mj-lt"/>
                <a:ea typeface="ＭＳ Ｐゴシック"/>
              </a:rPr>
              <a:t>/</a:t>
            </a:r>
            <a:r>
              <a:rPr lang="it-IT" altLang="it-IT" kern="0" dirty="0" err="1">
                <a:solidFill>
                  <a:srgbClr val="26EEE9"/>
                </a:solidFill>
                <a:latin typeface="+mj-lt"/>
                <a:ea typeface="ＭＳ Ｐゴシック"/>
              </a:rPr>
              <a:t>year</a:t>
            </a:r>
            <a:r>
              <a:rPr lang="it-IT" altLang="it-IT" kern="0" dirty="0">
                <a:solidFill>
                  <a:srgbClr val="26EEE9"/>
                </a:solidFill>
                <a:latin typeface="+mj-lt"/>
                <a:ea typeface="ＭＳ Ｐゴシック"/>
              </a:rPr>
              <a:t>***</a:t>
            </a:r>
          </a:p>
          <a:p>
            <a:pPr algn="just">
              <a:spcBef>
                <a:spcPct val="20000"/>
              </a:spcBef>
              <a:buClr>
                <a:prstClr val="black"/>
              </a:buClr>
              <a:buSzPct val="100000"/>
              <a:defRPr/>
            </a:pPr>
            <a:r>
              <a:rPr lang="it-IT" altLang="it-IT" kern="0" dirty="0">
                <a:solidFill>
                  <a:srgbClr val="0070C0"/>
                </a:solidFill>
                <a:latin typeface="+mj-lt"/>
                <a:ea typeface="ＭＳ Ｐゴシック"/>
              </a:rPr>
              <a:t>+2.1 </a:t>
            </a:r>
            <a:r>
              <a:rPr lang="it-IT" altLang="it-IT" kern="0" dirty="0" err="1">
                <a:solidFill>
                  <a:srgbClr val="0070C0"/>
                </a:solidFill>
                <a:latin typeface="+mj-lt"/>
                <a:ea typeface="ＭＳ Ｐゴシック"/>
              </a:rPr>
              <a:t>day</a:t>
            </a:r>
            <a:r>
              <a:rPr lang="it-IT" altLang="it-IT" kern="0" dirty="0">
                <a:solidFill>
                  <a:srgbClr val="0070C0"/>
                </a:solidFill>
                <a:latin typeface="+mj-lt"/>
                <a:ea typeface="ＭＳ Ｐゴシック"/>
              </a:rPr>
              <a:t>/</a:t>
            </a:r>
            <a:r>
              <a:rPr lang="it-IT" altLang="it-IT" kern="0" dirty="0" err="1">
                <a:solidFill>
                  <a:srgbClr val="0070C0"/>
                </a:solidFill>
                <a:latin typeface="+mj-lt"/>
                <a:ea typeface="ＭＳ Ｐゴシック"/>
              </a:rPr>
              <a:t>year</a:t>
            </a:r>
            <a:r>
              <a:rPr lang="it-IT" altLang="it-IT" kern="0" dirty="0">
                <a:solidFill>
                  <a:srgbClr val="0070C0"/>
                </a:solidFill>
                <a:latin typeface="+mj-lt"/>
                <a:ea typeface="ＭＳ Ｐゴシック"/>
              </a:rPr>
              <a:t>***</a:t>
            </a:r>
          </a:p>
        </p:txBody>
      </p:sp>
      <p:sp>
        <p:nvSpPr>
          <p:cNvPr id="5" name="Text Box 4"/>
          <p:cNvSpPr txBox="1">
            <a:spLocks noChangeArrowheads="1"/>
          </p:cNvSpPr>
          <p:nvPr/>
        </p:nvSpPr>
        <p:spPr bwMode="auto">
          <a:xfrm>
            <a:off x="73819" y="1453095"/>
            <a:ext cx="9129712" cy="31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lnSpc>
                <a:spcPct val="80000"/>
              </a:lnSpc>
            </a:pPr>
            <a:r>
              <a:rPr lang="en-US" altLang="it-IT" sz="1800" b="1" dirty="0" err="1">
                <a:solidFill>
                  <a:srgbClr val="1A60A6"/>
                </a:solidFill>
                <a:latin typeface="+mj-lt"/>
              </a:rPr>
              <a:t>Caso</a:t>
            </a:r>
            <a:r>
              <a:rPr lang="en-US" altLang="it-IT" sz="1800" b="1" dirty="0">
                <a:solidFill>
                  <a:srgbClr val="1A60A6"/>
                </a:solidFill>
                <a:latin typeface="+mj-lt"/>
              </a:rPr>
              <a:t> studio - </a:t>
            </a:r>
            <a:r>
              <a:rPr lang="en-US" altLang="it-IT" sz="1800" b="1" dirty="0" err="1">
                <a:solidFill>
                  <a:srgbClr val="1A60A6"/>
                </a:solidFill>
                <a:latin typeface="+mj-lt"/>
              </a:rPr>
              <a:t>città</a:t>
            </a:r>
            <a:r>
              <a:rPr lang="en-US" altLang="it-IT" sz="1800" b="1" dirty="0">
                <a:solidFill>
                  <a:srgbClr val="1A60A6"/>
                </a:solidFill>
                <a:latin typeface="+mj-lt"/>
              </a:rPr>
              <a:t> di Prato</a:t>
            </a:r>
          </a:p>
        </p:txBody>
      </p:sp>
      <p:sp>
        <p:nvSpPr>
          <p:cNvPr id="6" name="Rettangolo 2"/>
          <p:cNvSpPr>
            <a:spLocks noChangeArrowheads="1"/>
          </p:cNvSpPr>
          <p:nvPr/>
        </p:nvSpPr>
        <p:spPr bwMode="auto">
          <a:xfrm>
            <a:off x="295275" y="4870901"/>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it-IT" altLang="it-IT" sz="1800" dirty="0">
                <a:latin typeface="+mj-lt"/>
              </a:rPr>
              <a:t>Variazione nel WARM SPELL DURATION INDEX (periodo di controllo 1971-2000)</a:t>
            </a:r>
          </a:p>
          <a:p>
            <a:r>
              <a:rPr lang="it-IT" altLang="it-IT" sz="1800" dirty="0">
                <a:latin typeface="+mj-lt"/>
              </a:rPr>
              <a:t>I dati climatici del modello COSMO_CLM - (8km) guidato da CMCC_CM (80km)</a:t>
            </a:r>
          </a:p>
        </p:txBody>
      </p:sp>
      <p:sp>
        <p:nvSpPr>
          <p:cNvPr id="7" name="Rettangolo 3"/>
          <p:cNvSpPr>
            <a:spLocks noChangeArrowheads="1"/>
          </p:cNvSpPr>
          <p:nvPr/>
        </p:nvSpPr>
        <p:spPr bwMode="auto">
          <a:xfrm>
            <a:off x="295275" y="5445224"/>
            <a:ext cx="84534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defTabSz="914400">
              <a:spcBef>
                <a:spcPct val="30000"/>
              </a:spcBef>
            </a:pPr>
            <a:r>
              <a:rPr lang="it-IT" altLang="it-IT" sz="1800">
                <a:solidFill>
                  <a:srgbClr val="1F497D"/>
                </a:solidFill>
                <a:latin typeface="+mj-lt"/>
              </a:rPr>
              <a:t>Si assume che ci sia un fenomeno di ondata di calore ogni qualvolta il valore stimato è maggiore del valore di riferimento, per almeno 5 giorni consecutivi</a:t>
            </a:r>
          </a:p>
        </p:txBody>
      </p:sp>
    </p:spTree>
    <p:extLst>
      <p:ext uri="{BB962C8B-B14F-4D97-AF65-F5344CB8AC3E}">
        <p14:creationId xmlns:p14="http://schemas.microsoft.com/office/powerpoint/2010/main" val="2388740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5113" t="17806" r="9838" b="14018"/>
          <a:stretch/>
        </p:blipFill>
        <p:spPr>
          <a:xfrm>
            <a:off x="7020272" y="298836"/>
            <a:ext cx="1580292" cy="526764"/>
          </a:xfrm>
          <a:prstGeom prst="rect">
            <a:avLst/>
          </a:prstGeom>
        </p:spPr>
      </p:pic>
      <p:sp>
        <p:nvSpPr>
          <p:cNvPr id="3" name="Rettangolo 8"/>
          <p:cNvSpPr>
            <a:spLocks noChangeArrowheads="1"/>
          </p:cNvSpPr>
          <p:nvPr/>
        </p:nvSpPr>
        <p:spPr bwMode="auto">
          <a:xfrm>
            <a:off x="3476939" y="1472054"/>
            <a:ext cx="54155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it-IT" altLang="it-IT" sz="1800" b="1" dirty="0">
                <a:solidFill>
                  <a:srgbClr val="0A71B3"/>
                </a:solidFill>
                <a:latin typeface="+mj-lt"/>
                <a:cs typeface="Arial" panose="020B0604020202020204" pitchFamily="34" charset="0"/>
              </a:rPr>
              <a:t>Stima della variazione dei massimi di precipitazione alla scala urbana per effetto dei Cambiamenti Climatici</a:t>
            </a:r>
          </a:p>
        </p:txBody>
      </p:sp>
      <p:sp>
        <p:nvSpPr>
          <p:cNvPr id="4" name="Rettangolo 9"/>
          <p:cNvSpPr>
            <a:spLocks noChangeArrowheads="1"/>
          </p:cNvSpPr>
          <p:nvPr/>
        </p:nvSpPr>
        <p:spPr bwMode="auto">
          <a:xfrm>
            <a:off x="539552" y="4647207"/>
            <a:ext cx="8208912"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a:r>
              <a:rPr lang="it-IT" altLang="it-IT" sz="1400" dirty="0">
                <a:solidFill>
                  <a:srgbClr val="000000"/>
                </a:solidFill>
                <a:latin typeface="+mj-lt"/>
              </a:rPr>
              <a:t>Le curve di probabilità pluviometrica (CPP) esprimono la relazione fra le altezze di precipitazione e la loro durata t, per un assegnato valore del periodo di ritorno T. </a:t>
            </a:r>
          </a:p>
          <a:p>
            <a:pPr algn="just"/>
            <a:r>
              <a:rPr lang="it-IT" altLang="it-IT" sz="1400" b="1" i="1" dirty="0">
                <a:solidFill>
                  <a:srgbClr val="000000"/>
                </a:solidFill>
                <a:latin typeface="+mj-lt"/>
              </a:rPr>
              <a:t>Tali curve rappresentano lo strumento con cui si dimensionano le reti di drenaggio urbano.</a:t>
            </a:r>
          </a:p>
          <a:p>
            <a:pPr algn="just"/>
            <a:r>
              <a:rPr lang="it-IT" altLang="it-IT" sz="1400" dirty="0">
                <a:solidFill>
                  <a:srgbClr val="000000"/>
                </a:solidFill>
                <a:latin typeface="+mj-lt"/>
              </a:rPr>
              <a:t>Per la determinazione delle CPP ci si basa sull’analisi delle curve di frequenza (CDF), costruite per le serie storiche dei massimi annuali delle piogge di durata 1, 3, 6, 12, 24 ore, adattando a ciascuna di esse, attraverso la stima dei parametri, un predefinito modello probabilistico (TCEV, </a:t>
            </a:r>
            <a:r>
              <a:rPr lang="it-IT" altLang="it-IT" sz="1400" dirty="0" err="1">
                <a:solidFill>
                  <a:srgbClr val="000000"/>
                </a:solidFill>
                <a:latin typeface="+mj-lt"/>
              </a:rPr>
              <a:t>Gumbel</a:t>
            </a:r>
            <a:r>
              <a:rPr lang="it-IT" altLang="it-IT" sz="1400" dirty="0">
                <a:solidFill>
                  <a:srgbClr val="000000"/>
                </a:solidFill>
                <a:latin typeface="+mj-lt"/>
              </a:rPr>
              <a:t>, etc.). </a:t>
            </a:r>
          </a:p>
          <a:p>
            <a:pPr algn="just"/>
            <a:endParaRPr lang="it-IT" altLang="it-IT" sz="1400" dirty="0">
              <a:solidFill>
                <a:srgbClr val="000000"/>
              </a:solidFill>
              <a:latin typeface="+mj-lt"/>
            </a:endParaRPr>
          </a:p>
        </p:txBody>
      </p:sp>
      <p:sp>
        <p:nvSpPr>
          <p:cNvPr id="5" name="CasellaDiTesto 1"/>
          <p:cNvSpPr txBox="1">
            <a:spLocks noChangeArrowheads="1"/>
          </p:cNvSpPr>
          <p:nvPr/>
        </p:nvSpPr>
        <p:spPr bwMode="auto">
          <a:xfrm>
            <a:off x="3454277" y="2348880"/>
            <a:ext cx="122396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it-IT" altLang="it-IT" sz="1400" dirty="0">
                <a:solidFill>
                  <a:srgbClr val="000000"/>
                </a:solidFill>
                <a:latin typeface="+mj-lt"/>
              </a:rPr>
              <a:t>Analisi condotta su una stazione urbana </a:t>
            </a:r>
          </a:p>
          <a:p>
            <a:r>
              <a:rPr lang="it-IT" altLang="it-IT" sz="1400" dirty="0">
                <a:solidFill>
                  <a:srgbClr val="000000"/>
                </a:solidFill>
                <a:latin typeface="+mj-lt"/>
              </a:rPr>
              <a:t>Napoli ( 1971-2000)</a:t>
            </a:r>
          </a:p>
        </p:txBody>
      </p:sp>
      <p:pic>
        <p:nvPicPr>
          <p:cNvPr id="6" name="Immagine 1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564" y="1585358"/>
            <a:ext cx="2708300" cy="306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16"/>
          <p:cNvSpPr txBox="1">
            <a:spLocks noChangeArrowheads="1"/>
          </p:cNvSpPr>
          <p:nvPr/>
        </p:nvSpPr>
        <p:spPr bwMode="auto">
          <a:xfrm>
            <a:off x="4884664" y="2293063"/>
            <a:ext cx="38638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a:r>
              <a:rPr lang="it-IT" altLang="it-IT" sz="1400" dirty="0">
                <a:latin typeface="+mj-lt"/>
              </a:rPr>
              <a:t>Le proiezioni future delle </a:t>
            </a:r>
            <a:r>
              <a:rPr lang="it-IT" altLang="it-IT" sz="1400" b="1" dirty="0">
                <a:solidFill>
                  <a:srgbClr val="953735"/>
                </a:solidFill>
                <a:latin typeface="+mj-lt"/>
              </a:rPr>
              <a:t>curve intensità/durata</a:t>
            </a:r>
            <a:r>
              <a:rPr lang="it-IT" altLang="it-IT" sz="1400" dirty="0">
                <a:latin typeface="+mj-lt"/>
              </a:rPr>
              <a:t> possono essere utilizzate per migliorare la fase di </a:t>
            </a:r>
            <a:r>
              <a:rPr lang="it-IT" altLang="it-IT" sz="1400" b="1" dirty="0">
                <a:latin typeface="+mj-lt"/>
              </a:rPr>
              <a:t>progettazione di opere idrauliche e pianificazione delle aree urbane</a:t>
            </a:r>
            <a:r>
              <a:rPr lang="it-IT" altLang="it-IT" sz="1400" dirty="0">
                <a:latin typeface="+mj-lt"/>
              </a:rPr>
              <a:t> e può essere, quindi, di supporto per la </a:t>
            </a:r>
            <a:r>
              <a:rPr lang="it-IT" altLang="it-IT" sz="1400" b="1" dirty="0">
                <a:latin typeface="+mj-lt"/>
              </a:rPr>
              <a:t>mitigazione degli allagamenti urbani.</a:t>
            </a:r>
          </a:p>
          <a:p>
            <a:pPr algn="just"/>
            <a:endParaRPr lang="it-IT" altLang="it-IT" sz="1400" b="1" dirty="0">
              <a:solidFill>
                <a:srgbClr val="000000"/>
              </a:solidFill>
              <a:latin typeface="+mj-lt"/>
            </a:endParaRPr>
          </a:p>
          <a:p>
            <a:pPr algn="just"/>
            <a:r>
              <a:rPr lang="it-IT" altLang="it-IT" sz="1400" dirty="0">
                <a:solidFill>
                  <a:srgbClr val="000000"/>
                </a:solidFill>
                <a:latin typeface="+mj-lt"/>
              </a:rPr>
              <a:t>Attualmente si utilizzano i dati del VA.PI. (progetto Valutazioni Piene) che si basa su dati di pioggia osservati risalenti fino ai primi anni 90.</a:t>
            </a:r>
          </a:p>
        </p:txBody>
      </p:sp>
    </p:spTree>
    <p:extLst>
      <p:ext uri="{BB962C8B-B14F-4D97-AF65-F5344CB8AC3E}">
        <p14:creationId xmlns:p14="http://schemas.microsoft.com/office/powerpoint/2010/main" val="1794610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5113" t="17806" r="9838" b="14018"/>
          <a:stretch/>
        </p:blipFill>
        <p:spPr>
          <a:xfrm>
            <a:off x="7020272" y="298836"/>
            <a:ext cx="1580292" cy="526764"/>
          </a:xfrm>
          <a:prstGeom prst="rect">
            <a:avLst/>
          </a:prstGeom>
        </p:spPr>
      </p:pic>
      <p:sp>
        <p:nvSpPr>
          <p:cNvPr id="3" name="Titolo 1"/>
          <p:cNvSpPr txBox="1">
            <a:spLocks/>
          </p:cNvSpPr>
          <p:nvPr/>
        </p:nvSpPr>
        <p:spPr>
          <a:xfrm>
            <a:off x="179512" y="1629742"/>
            <a:ext cx="1933403" cy="719138"/>
          </a:xfrm>
          <a:prstGeom prst="rect">
            <a:avLst/>
          </a:prstGeom>
          <a:ln w="9525"/>
          <a:extLst>
            <a:ext uri="{91240B29-F687-4F45-9708-019B960494DF}">
              <a14:hiddenLine xmlns:a14="http://schemas.microsoft.com/office/drawing/2010/main" w="3175">
                <a:solidFill>
                  <a:srgbClr val="000000"/>
                </a:solidFill>
                <a:miter lim="800000"/>
                <a:headEnd/>
                <a:tailEnd/>
              </a14:hiddenLine>
            </a:ext>
          </a:extLst>
        </p:spPr>
        <p:txBody>
          <a:bodyPr/>
          <a:lstStyle>
            <a:lvl1pPr algn="ctr" defTabSz="914400" rtl="0" eaLnBrk="1" latinLnBrk="0" hangingPunct="1">
              <a:spcBef>
                <a:spcPct val="0"/>
              </a:spcBef>
              <a:buNone/>
              <a:defRPr sz="4400" kern="1200">
                <a:solidFill>
                  <a:schemeClr val="tx1"/>
                </a:solidFill>
                <a:latin typeface="Open Sans" pitchFamily="34" charset="0"/>
                <a:ea typeface="Open Sans" pitchFamily="34" charset="0"/>
                <a:cs typeface="Open Sans" pitchFamily="34" charset="0"/>
              </a:defRPr>
            </a:lvl1pPr>
          </a:lstStyle>
          <a:p>
            <a:pPr marL="287338" algn="l"/>
            <a:r>
              <a:rPr lang="it-IT" altLang="it-IT" sz="2200" b="1" dirty="0">
                <a:solidFill>
                  <a:srgbClr val="0A71B3"/>
                </a:solidFill>
                <a:latin typeface="+mj-lt"/>
                <a:ea typeface="MS PGothic" panose="020B0600070205080204" pitchFamily="34" charset="-128"/>
                <a:cs typeface="Arial" panose="020B0604020202020204" pitchFamily="34" charset="0"/>
              </a:rPr>
              <a:t>Conclusioni</a:t>
            </a:r>
            <a:endParaRPr lang="en-US" altLang="it-IT" sz="2200" b="1" dirty="0">
              <a:solidFill>
                <a:srgbClr val="0A71B3"/>
              </a:solidFill>
              <a:latin typeface="+mj-lt"/>
              <a:ea typeface="MS PGothic" panose="020B0600070205080204" pitchFamily="34" charset="-128"/>
              <a:cs typeface="Arial" panose="020B0604020202020204" pitchFamily="34" charset="0"/>
            </a:endParaRPr>
          </a:p>
        </p:txBody>
      </p:sp>
      <p:sp>
        <p:nvSpPr>
          <p:cNvPr id="4" name="Rettangolo 3"/>
          <p:cNvSpPr>
            <a:spLocks noChangeArrowheads="1"/>
          </p:cNvSpPr>
          <p:nvPr/>
        </p:nvSpPr>
        <p:spPr bwMode="auto">
          <a:xfrm>
            <a:off x="133129" y="2217638"/>
            <a:ext cx="6858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a:buFont typeface="Wingdings" panose="05000000000000000000" pitchFamily="2" charset="2"/>
              <a:buChar char="Ø"/>
            </a:pPr>
            <a:r>
              <a:rPr lang="it-IT" altLang="it-IT" sz="1800" dirty="0">
                <a:latin typeface="+mj-lt"/>
              </a:rPr>
              <a:t>Analoghi studi sono possibili in tutti gli ambienti urbani per </a:t>
            </a:r>
            <a:r>
              <a:rPr lang="it-IT" altLang="it-IT" sz="1800" b="1" dirty="0">
                <a:latin typeface="+mj-lt"/>
              </a:rPr>
              <a:t>comprendere e quantificare i fenomeni che caratterizzano le aree urbane e applicare le più idonee misure di adattamento</a:t>
            </a:r>
          </a:p>
        </p:txBody>
      </p:sp>
      <p:graphicFrame>
        <p:nvGraphicFramePr>
          <p:cNvPr id="5" name="Diagramma 4"/>
          <p:cNvGraphicFramePr/>
          <p:nvPr>
            <p:extLst>
              <p:ext uri="{D42A27DB-BD31-4B8C-83A1-F6EECF244321}">
                <p14:modId xmlns:p14="http://schemas.microsoft.com/office/powerpoint/2010/main" val="1374187024"/>
              </p:ext>
            </p:extLst>
          </p:nvPr>
        </p:nvGraphicFramePr>
        <p:xfrm>
          <a:off x="5462724" y="3772450"/>
          <a:ext cx="3696042" cy="24126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uppo 10"/>
          <p:cNvGrpSpPr>
            <a:grpSpLocks/>
          </p:cNvGrpSpPr>
          <p:nvPr/>
        </p:nvGrpSpPr>
        <p:grpSpPr bwMode="auto">
          <a:xfrm>
            <a:off x="7104560" y="1533150"/>
            <a:ext cx="1717306" cy="2106612"/>
            <a:chOff x="6034088" y="1021216"/>
            <a:chExt cx="3555418" cy="3595234"/>
          </a:xfrm>
        </p:grpSpPr>
        <p:pic>
          <p:nvPicPr>
            <p:cNvPr id="7" name="Picture 10" descr="http://www.markstevensmusic.com/wp-content/uploads/15017703_s-268x30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4088" y="1217613"/>
              <a:ext cx="3036887" cy="33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7"/>
            <p:cNvSpPr/>
            <p:nvPr/>
          </p:nvSpPr>
          <p:spPr>
            <a:xfrm>
              <a:off x="6405483" y="1021216"/>
              <a:ext cx="2073833" cy="630318"/>
            </a:xfrm>
            <a:prstGeom prst="rect">
              <a:avLst/>
            </a:prstGeom>
          </p:spPr>
          <p:txBody>
            <a:bodyPr wrap="none">
              <a:spAutoFit/>
            </a:bodyPr>
            <a:lstStyle/>
            <a:p>
              <a:pPr>
                <a:defRPr/>
              </a:pPr>
              <a:r>
                <a:rPr lang="en-GB" b="1" dirty="0">
                  <a:solidFill>
                    <a:schemeClr val="bg1">
                      <a:lumMod val="50000"/>
                    </a:schemeClr>
                  </a:solidFill>
                  <a:latin typeface="+mj-lt"/>
                </a:rPr>
                <a:t>National</a:t>
              </a:r>
              <a:endParaRPr lang="it-IT" b="1" dirty="0">
                <a:solidFill>
                  <a:schemeClr val="bg1">
                    <a:lumMod val="50000"/>
                  </a:schemeClr>
                </a:solidFill>
                <a:latin typeface="+mj-lt"/>
              </a:endParaRPr>
            </a:p>
          </p:txBody>
        </p:sp>
        <p:sp>
          <p:nvSpPr>
            <p:cNvPr id="9" name="Rettangolo 8"/>
            <p:cNvSpPr/>
            <p:nvPr/>
          </p:nvSpPr>
          <p:spPr>
            <a:xfrm>
              <a:off x="6158982" y="2351479"/>
              <a:ext cx="2087774" cy="630318"/>
            </a:xfrm>
            <a:prstGeom prst="rect">
              <a:avLst/>
            </a:prstGeom>
          </p:spPr>
          <p:txBody>
            <a:bodyPr wrap="none">
              <a:spAutoFit/>
            </a:bodyPr>
            <a:lstStyle/>
            <a:p>
              <a:pPr>
                <a:defRPr/>
              </a:pPr>
              <a:r>
                <a:rPr lang="en-GB" b="1" dirty="0">
                  <a:solidFill>
                    <a:schemeClr val="bg1">
                      <a:lumMod val="50000"/>
                    </a:schemeClr>
                  </a:solidFill>
                  <a:latin typeface="+mj-lt"/>
                </a:rPr>
                <a:t>Regional</a:t>
              </a:r>
              <a:endParaRPr lang="it-IT" b="1" dirty="0">
                <a:solidFill>
                  <a:schemeClr val="bg1">
                    <a:lumMod val="50000"/>
                  </a:schemeClr>
                </a:solidFill>
                <a:latin typeface="+mj-lt"/>
              </a:endParaRPr>
            </a:p>
          </p:txBody>
        </p:sp>
        <p:sp>
          <p:nvSpPr>
            <p:cNvPr id="10" name="Rettangolo 9"/>
            <p:cNvSpPr/>
            <p:nvPr/>
          </p:nvSpPr>
          <p:spPr>
            <a:xfrm>
              <a:off x="8091546" y="3763023"/>
              <a:ext cx="1497960" cy="630318"/>
            </a:xfrm>
            <a:prstGeom prst="rect">
              <a:avLst/>
            </a:prstGeom>
          </p:spPr>
          <p:txBody>
            <a:bodyPr wrap="none">
              <a:spAutoFit/>
            </a:bodyPr>
            <a:lstStyle/>
            <a:p>
              <a:pPr>
                <a:defRPr/>
              </a:pPr>
              <a:r>
                <a:rPr lang="en-GB" b="1" dirty="0">
                  <a:solidFill>
                    <a:schemeClr val="bg1">
                      <a:lumMod val="50000"/>
                    </a:schemeClr>
                  </a:solidFill>
                  <a:latin typeface="+mj-lt"/>
                </a:rPr>
                <a:t>Local </a:t>
              </a:r>
              <a:endParaRPr lang="it-IT" b="1" dirty="0">
                <a:solidFill>
                  <a:schemeClr val="bg1">
                    <a:lumMod val="50000"/>
                  </a:schemeClr>
                </a:solidFill>
                <a:latin typeface="+mj-lt"/>
              </a:endParaRPr>
            </a:p>
          </p:txBody>
        </p:sp>
      </p:grpSp>
      <p:sp>
        <p:nvSpPr>
          <p:cNvPr id="11" name="Rettangolo 3"/>
          <p:cNvSpPr>
            <a:spLocks noChangeArrowheads="1"/>
          </p:cNvSpPr>
          <p:nvPr/>
        </p:nvSpPr>
        <p:spPr bwMode="auto">
          <a:xfrm>
            <a:off x="133129" y="3282077"/>
            <a:ext cx="5364162"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a:buFont typeface="Wingdings" panose="05000000000000000000" pitchFamily="2" charset="2"/>
              <a:buChar char="Ø"/>
            </a:pPr>
            <a:r>
              <a:rPr lang="it-IT" altLang="it-IT" sz="1800" b="1" dirty="0">
                <a:latin typeface="+mj-lt"/>
              </a:rPr>
              <a:t>I prodotti della ricerca scientifica </a:t>
            </a:r>
            <a:r>
              <a:rPr lang="it-IT" altLang="it-IT" sz="1800" dirty="0">
                <a:latin typeface="+mj-lt"/>
              </a:rPr>
              <a:t>sono essenziali per valutare gli impatti e i rischi dei CC e quindi supportare la gestione e la pianificazione territoriale e la valutazione delle azioni di adattamento</a:t>
            </a:r>
          </a:p>
          <a:p>
            <a:pPr algn="just">
              <a:buFont typeface="Wingdings" panose="05000000000000000000" pitchFamily="2" charset="2"/>
              <a:buChar char="Ø"/>
            </a:pPr>
            <a:endParaRPr lang="it-IT" altLang="it-IT" sz="1000" dirty="0">
              <a:latin typeface="+mj-lt"/>
            </a:endParaRPr>
          </a:p>
          <a:p>
            <a:pPr algn="just">
              <a:buFont typeface="Wingdings" panose="05000000000000000000" pitchFamily="2" charset="2"/>
              <a:buChar char="Ø"/>
            </a:pPr>
            <a:r>
              <a:rPr lang="it-IT" altLang="it-IT" sz="1800" b="1" dirty="0">
                <a:latin typeface="+mj-lt"/>
              </a:rPr>
              <a:t>La </a:t>
            </a:r>
            <a:r>
              <a:rPr lang="it-IT" altLang="it-IT" sz="1800" b="1" dirty="0" err="1">
                <a:latin typeface="+mj-lt"/>
              </a:rPr>
              <a:t>prioritizzazione</a:t>
            </a:r>
            <a:r>
              <a:rPr lang="it-IT" altLang="it-IT" sz="1800" b="1" dirty="0">
                <a:latin typeface="+mj-lt"/>
              </a:rPr>
              <a:t> delle misure e delle politiche di adattamento </a:t>
            </a:r>
            <a:r>
              <a:rPr lang="it-IT" altLang="it-IT" sz="1800" dirty="0">
                <a:latin typeface="+mj-lt"/>
              </a:rPr>
              <a:t>richiede un approccio cooperativo tra scienziati, stakeholder, policy maker e comunità locale</a:t>
            </a:r>
          </a:p>
        </p:txBody>
      </p:sp>
    </p:spTree>
    <p:extLst>
      <p:ext uri="{BB962C8B-B14F-4D97-AF65-F5344CB8AC3E}">
        <p14:creationId xmlns:p14="http://schemas.microsoft.com/office/powerpoint/2010/main" val="444109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5113" t="17806" r="9838" b="14018"/>
          <a:stretch/>
        </p:blipFill>
        <p:spPr>
          <a:xfrm>
            <a:off x="7020272" y="298836"/>
            <a:ext cx="1580292" cy="526764"/>
          </a:xfrm>
          <a:prstGeom prst="rect">
            <a:avLst/>
          </a:prstGeom>
        </p:spPr>
      </p:pic>
      <p:sp>
        <p:nvSpPr>
          <p:cNvPr id="3" name="Titolo 1"/>
          <p:cNvSpPr txBox="1">
            <a:spLocks/>
          </p:cNvSpPr>
          <p:nvPr/>
        </p:nvSpPr>
        <p:spPr>
          <a:xfrm>
            <a:off x="677351" y="2996952"/>
            <a:ext cx="7923213" cy="1470025"/>
          </a:xfrm>
          <a:prstGeom prst="rect">
            <a:avLst/>
          </a:prstGeom>
        </p:spPr>
        <p:txBody>
          <a:bodyPr>
            <a:normAutofit fontScale="67500" lnSpcReduction="20000"/>
          </a:bodyPr>
          <a:lstStyle>
            <a:lvl1pPr algn="ctr" defTabSz="914400" rtl="0" eaLnBrk="1" latinLnBrk="0" hangingPunct="1">
              <a:spcBef>
                <a:spcPct val="0"/>
              </a:spcBef>
              <a:buNone/>
              <a:defRPr sz="4400" kern="1200">
                <a:solidFill>
                  <a:schemeClr val="tx1"/>
                </a:solidFill>
                <a:latin typeface="Open Sans" pitchFamily="34" charset="0"/>
                <a:ea typeface="Open Sans" pitchFamily="34" charset="0"/>
                <a:cs typeface="Open Sans" pitchFamily="34" charset="0"/>
              </a:defRPr>
            </a:lvl1pPr>
          </a:lstStyle>
          <a:p>
            <a:pPr>
              <a:defRPr/>
            </a:pPr>
            <a:r>
              <a:rPr lang="it-IT" altLang="en-US" sz="7000" dirty="0">
                <a:latin typeface="Helvetica" panose="020B0604020202020204" pitchFamily="34" charset="0"/>
                <a:cs typeface="Helvetica" panose="020B0604020202020204" pitchFamily="34" charset="0"/>
              </a:rPr>
              <a:t>Grazie</a:t>
            </a:r>
            <a:br>
              <a:rPr lang="it-IT" altLang="en-US" sz="7000" dirty="0">
                <a:latin typeface="Helvetica" panose="020B0604020202020204" pitchFamily="34" charset="0"/>
                <a:cs typeface="Helvetica" panose="020B0604020202020204" pitchFamily="34" charset="0"/>
              </a:rPr>
            </a:br>
            <a:br>
              <a:rPr lang="it-IT" altLang="en-US" dirty="0">
                <a:latin typeface="Helvetica" panose="020B0604020202020204" pitchFamily="34" charset="0"/>
                <a:cs typeface="Helvetica" panose="020B0604020202020204" pitchFamily="34" charset="0"/>
              </a:rPr>
            </a:br>
            <a:r>
              <a:rPr lang="it-IT" altLang="en-US" dirty="0">
                <a:latin typeface="Helvetica" panose="020B0604020202020204" pitchFamily="34" charset="0"/>
                <a:cs typeface="Helvetica" panose="020B0604020202020204" pitchFamily="34" charset="0"/>
              </a:rPr>
              <a:t>valentina.mereu@cmcc.it</a:t>
            </a:r>
          </a:p>
        </p:txBody>
      </p:sp>
    </p:spTree>
    <p:extLst>
      <p:ext uri="{BB962C8B-B14F-4D97-AF65-F5344CB8AC3E}">
        <p14:creationId xmlns:p14="http://schemas.microsoft.com/office/powerpoint/2010/main" val="990103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5113" t="17806" r="9838" b="14018"/>
          <a:stretch/>
        </p:blipFill>
        <p:spPr>
          <a:xfrm>
            <a:off x="7020272" y="298836"/>
            <a:ext cx="1580292" cy="526764"/>
          </a:xfrm>
          <a:prstGeom prst="rect">
            <a:avLst/>
          </a:prstGeom>
        </p:spPr>
      </p:pic>
      <p:sp>
        <p:nvSpPr>
          <p:cNvPr id="3" name="Rectangle 1"/>
          <p:cNvSpPr>
            <a:spLocks noChangeArrowheads="1"/>
          </p:cNvSpPr>
          <p:nvPr/>
        </p:nvSpPr>
        <p:spPr bwMode="auto">
          <a:xfrm>
            <a:off x="522927" y="1556792"/>
            <a:ext cx="8077637" cy="521766"/>
          </a:xfrm>
          <a:prstGeom prst="rect">
            <a:avLst/>
          </a:prstGeom>
          <a:noFill/>
          <a:ln w="9525" cap="flat">
            <a:noFill/>
            <a:round/>
            <a:headEnd/>
            <a:tailEnd/>
          </a:ln>
          <a:effectLst/>
        </p:spPr>
        <p:txBody>
          <a:bodyPr wrap="none" lIns="90000" tIns="45000" rIns="90000" bIns="45000" anchor="ctr">
            <a:spAutoFit/>
          </a:bodyPr>
          <a:lstStyle/>
          <a:p>
            <a:pP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800" b="1" dirty="0">
                <a:solidFill>
                  <a:srgbClr val="1A60A6"/>
                </a:solidFill>
                <a:latin typeface="+mj-lt"/>
                <a:ea typeface="SimSun" charset="0"/>
                <a:cs typeface="SimSun" charset="0"/>
              </a:rPr>
              <a:t>Centro Euro-</a:t>
            </a:r>
            <a:r>
              <a:rPr lang="en-US" sz="2800" b="1" dirty="0" err="1">
                <a:solidFill>
                  <a:srgbClr val="1A60A6"/>
                </a:solidFill>
                <a:latin typeface="+mj-lt"/>
                <a:ea typeface="SimSun" charset="0"/>
                <a:cs typeface="SimSun" charset="0"/>
              </a:rPr>
              <a:t>Mediterraneo</a:t>
            </a:r>
            <a:r>
              <a:rPr lang="en-US" sz="2800" b="1" dirty="0">
                <a:solidFill>
                  <a:srgbClr val="1A60A6"/>
                </a:solidFill>
                <a:latin typeface="+mj-lt"/>
                <a:ea typeface="SimSun" charset="0"/>
                <a:cs typeface="SimSun" charset="0"/>
              </a:rPr>
              <a:t> sui </a:t>
            </a:r>
            <a:r>
              <a:rPr lang="en-US" sz="2800" b="1" dirty="0" err="1">
                <a:solidFill>
                  <a:srgbClr val="1A60A6"/>
                </a:solidFill>
                <a:latin typeface="+mj-lt"/>
                <a:ea typeface="SimSun" charset="0"/>
                <a:cs typeface="SimSun" charset="0"/>
              </a:rPr>
              <a:t>Cambiamenti</a:t>
            </a:r>
            <a:r>
              <a:rPr lang="en-US" sz="2800" b="1" dirty="0">
                <a:solidFill>
                  <a:srgbClr val="1A60A6"/>
                </a:solidFill>
                <a:latin typeface="+mj-lt"/>
                <a:ea typeface="SimSun" charset="0"/>
                <a:cs typeface="SimSun" charset="0"/>
              </a:rPr>
              <a:t> </a:t>
            </a:r>
            <a:r>
              <a:rPr lang="en-US" sz="2800" b="1" dirty="0" err="1">
                <a:solidFill>
                  <a:srgbClr val="1A60A6"/>
                </a:solidFill>
                <a:latin typeface="+mj-lt"/>
                <a:ea typeface="SimSun" charset="0"/>
                <a:cs typeface="SimSun" charset="0"/>
              </a:rPr>
              <a:t>Climatici</a:t>
            </a:r>
            <a:endParaRPr lang="en-US" sz="2800" b="1" dirty="0">
              <a:solidFill>
                <a:srgbClr val="1A60A6"/>
              </a:solidFill>
              <a:latin typeface="+mj-lt"/>
              <a:ea typeface="SimSun" charset="0"/>
              <a:cs typeface="SimSun" charset="0"/>
            </a:endParaRPr>
          </a:p>
        </p:txBody>
      </p:sp>
      <p:sp>
        <p:nvSpPr>
          <p:cNvPr id="4" name="Rettangolo 2"/>
          <p:cNvSpPr>
            <a:spLocks noChangeArrowheads="1"/>
          </p:cNvSpPr>
          <p:nvPr/>
        </p:nvSpPr>
        <p:spPr bwMode="auto">
          <a:xfrm>
            <a:off x="4561745" y="2133524"/>
            <a:ext cx="511256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it-IT" altLang="it-IT" sz="1400" b="1" dirty="0">
                <a:solidFill>
                  <a:srgbClr val="1A60A6"/>
                </a:solidFill>
                <a:latin typeface="+mj-lt"/>
              </a:rPr>
              <a:t>7 sette soci della Fondazione: </a:t>
            </a:r>
          </a:p>
          <a:p>
            <a:pPr>
              <a:buFont typeface="Wingdings" panose="05000000000000000000" pitchFamily="2" charset="2"/>
              <a:buChar char="§"/>
            </a:pPr>
            <a:r>
              <a:rPr lang="it-IT" altLang="it-IT" sz="1400" dirty="0">
                <a:latin typeface="+mj-lt"/>
              </a:rPr>
              <a:t>Istituto Nazionale di Geofisica e Vulcanologia (INGV)</a:t>
            </a:r>
          </a:p>
          <a:p>
            <a:pPr>
              <a:buFont typeface="Wingdings" panose="05000000000000000000" pitchFamily="2" charset="2"/>
              <a:buChar char="§"/>
            </a:pPr>
            <a:r>
              <a:rPr lang="it-IT" altLang="it-IT" sz="1400" dirty="0">
                <a:latin typeface="+mj-lt"/>
              </a:rPr>
              <a:t>Università del Salento</a:t>
            </a:r>
          </a:p>
          <a:p>
            <a:pPr>
              <a:buFont typeface="Wingdings" panose="05000000000000000000" pitchFamily="2" charset="2"/>
              <a:buChar char="§"/>
            </a:pPr>
            <a:r>
              <a:rPr lang="it-IT" altLang="it-IT" sz="1400" dirty="0">
                <a:latin typeface="+mj-lt"/>
              </a:rPr>
              <a:t>Centro Italiano di Ricerche Aerospaziali (CIRA </a:t>
            </a:r>
            <a:r>
              <a:rPr lang="it-IT" altLang="it-IT" sz="1400" dirty="0" err="1">
                <a:latin typeface="+mj-lt"/>
              </a:rPr>
              <a:t>S.c.p.a</a:t>
            </a:r>
            <a:r>
              <a:rPr lang="it-IT" altLang="it-IT" sz="1400" dirty="0">
                <a:latin typeface="+mj-lt"/>
              </a:rPr>
              <a:t>.)</a:t>
            </a:r>
          </a:p>
          <a:p>
            <a:pPr>
              <a:buFont typeface="Wingdings" panose="05000000000000000000" pitchFamily="2" charset="2"/>
              <a:buChar char="§"/>
            </a:pPr>
            <a:r>
              <a:rPr lang="it-IT" altLang="it-IT" sz="1400" dirty="0">
                <a:latin typeface="+mj-lt"/>
              </a:rPr>
              <a:t>Università Ca</a:t>
            </a:r>
            <a:r>
              <a:rPr lang="ja-JP" altLang="it-IT" sz="1400" dirty="0">
                <a:latin typeface="+mj-lt"/>
              </a:rPr>
              <a:t>’</a:t>
            </a:r>
            <a:r>
              <a:rPr lang="it-IT" altLang="ja-JP" sz="1400" dirty="0">
                <a:latin typeface="+mj-lt"/>
              </a:rPr>
              <a:t> </a:t>
            </a:r>
            <a:r>
              <a:rPr lang="it-IT" altLang="ja-JP" sz="1400" dirty="0" err="1">
                <a:latin typeface="+mj-lt"/>
              </a:rPr>
              <a:t>Foscari</a:t>
            </a:r>
            <a:r>
              <a:rPr lang="it-IT" altLang="ja-JP" sz="1400" dirty="0">
                <a:latin typeface="+mj-lt"/>
              </a:rPr>
              <a:t> Venezia</a:t>
            </a:r>
          </a:p>
          <a:p>
            <a:pPr>
              <a:buFont typeface="Wingdings" panose="05000000000000000000" pitchFamily="2" charset="2"/>
              <a:buChar char="§"/>
            </a:pPr>
            <a:r>
              <a:rPr lang="it-IT" altLang="it-IT" sz="1400" dirty="0">
                <a:latin typeface="+mj-lt"/>
              </a:rPr>
              <a:t>Università della Tuscia</a:t>
            </a:r>
          </a:p>
          <a:p>
            <a:pPr>
              <a:buFont typeface="Wingdings" panose="05000000000000000000" pitchFamily="2" charset="2"/>
              <a:buChar char="§"/>
            </a:pPr>
            <a:r>
              <a:rPr lang="it-IT" altLang="it-IT" sz="1400" dirty="0">
                <a:latin typeface="+mj-lt"/>
              </a:rPr>
              <a:t>Università di Sassari</a:t>
            </a:r>
          </a:p>
          <a:p>
            <a:pPr>
              <a:buFont typeface="Wingdings" panose="05000000000000000000" pitchFamily="2" charset="2"/>
              <a:buChar char="§"/>
            </a:pPr>
            <a:r>
              <a:rPr lang="it-IT" altLang="it-IT" sz="1400" dirty="0">
                <a:latin typeface="+mj-lt"/>
              </a:rPr>
              <a:t>Politecnico di Milano</a:t>
            </a:r>
          </a:p>
        </p:txBody>
      </p:sp>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5761" y="3949406"/>
            <a:ext cx="2314511" cy="204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Immagin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2133524"/>
            <a:ext cx="3802286" cy="386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839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5113" t="17806" r="9838" b="14018"/>
          <a:stretch/>
        </p:blipFill>
        <p:spPr>
          <a:xfrm>
            <a:off x="7020272" y="298836"/>
            <a:ext cx="1580292" cy="526764"/>
          </a:xfrm>
          <a:prstGeom prst="rect">
            <a:avLst/>
          </a:prstGeom>
        </p:spPr>
      </p:pic>
      <p:sp>
        <p:nvSpPr>
          <p:cNvPr id="3" name="Titolo 2"/>
          <p:cNvSpPr txBox="1">
            <a:spLocks/>
          </p:cNvSpPr>
          <p:nvPr/>
        </p:nvSpPr>
        <p:spPr>
          <a:xfrm>
            <a:off x="50800" y="1340768"/>
            <a:ext cx="9129712" cy="719137"/>
          </a:xfrm>
          <a:prstGeom prst="rect">
            <a:avLst/>
          </a:prstGeom>
        </p:spPr>
        <p:txBody>
          <a:bodyPr/>
          <a:lstStyle>
            <a:lvl1pPr algn="ctr" defTabSz="914400" rtl="0" eaLnBrk="1" latinLnBrk="0" hangingPunct="1">
              <a:spcBef>
                <a:spcPct val="0"/>
              </a:spcBef>
              <a:buNone/>
              <a:defRPr sz="4400" kern="1200">
                <a:solidFill>
                  <a:schemeClr val="tx1"/>
                </a:solidFill>
                <a:latin typeface="Open Sans" pitchFamily="34" charset="0"/>
                <a:ea typeface="Open Sans" pitchFamily="34" charset="0"/>
                <a:cs typeface="Open Sans" pitchFamily="34" charset="0"/>
              </a:defRPr>
            </a:lvl1pPr>
          </a:lstStyle>
          <a:p>
            <a:pPr marL="287338"/>
            <a:r>
              <a:rPr lang="en-US" altLang="it-IT" sz="2800" b="1" dirty="0">
                <a:solidFill>
                  <a:srgbClr val="1A60A6"/>
                </a:solidFill>
                <a:latin typeface="+mj-lt"/>
                <a:ea typeface="SimSun" charset="0"/>
              </a:rPr>
              <a:t>SNAC</a:t>
            </a:r>
            <a:r>
              <a:rPr lang="en-US" altLang="it-IT" sz="3000" dirty="0">
                <a:latin typeface="+mj-lt"/>
              </a:rPr>
              <a:t> </a:t>
            </a:r>
            <a:r>
              <a:rPr lang="en-US" altLang="it-IT" sz="2800" b="1" dirty="0">
                <a:solidFill>
                  <a:srgbClr val="1A60A6"/>
                </a:solidFill>
                <a:latin typeface="+mj-lt"/>
                <a:ea typeface="SimSun" charset="0"/>
              </a:rPr>
              <a:t>e</a:t>
            </a:r>
            <a:r>
              <a:rPr lang="en-US" altLang="it-IT" sz="3000" dirty="0">
                <a:latin typeface="+mj-lt"/>
              </a:rPr>
              <a:t> </a:t>
            </a:r>
            <a:r>
              <a:rPr lang="en-US" altLang="it-IT" sz="2800" b="1" dirty="0">
                <a:solidFill>
                  <a:srgbClr val="1A60A6"/>
                </a:solidFill>
                <a:latin typeface="+mj-lt"/>
                <a:ea typeface="SimSun" charset="0"/>
              </a:rPr>
              <a:t>PNACC</a:t>
            </a:r>
            <a:endParaRPr lang="it-IT" altLang="it-IT" sz="2800" b="1" dirty="0">
              <a:solidFill>
                <a:srgbClr val="1A60A6"/>
              </a:solidFill>
              <a:latin typeface="+mj-lt"/>
              <a:ea typeface="SimSun" charset="0"/>
            </a:endParaRPr>
          </a:p>
        </p:txBody>
      </p:sp>
      <p:grpSp>
        <p:nvGrpSpPr>
          <p:cNvPr id="4" name="Gruppo 37"/>
          <p:cNvGrpSpPr>
            <a:grpSpLocks/>
          </p:cNvGrpSpPr>
          <p:nvPr/>
        </p:nvGrpSpPr>
        <p:grpSpPr bwMode="auto">
          <a:xfrm>
            <a:off x="303212" y="3947765"/>
            <a:ext cx="8658225" cy="777875"/>
            <a:chOff x="228600" y="4579164"/>
            <a:chExt cx="8657823" cy="777876"/>
          </a:xfrm>
        </p:grpSpPr>
        <p:cxnSp>
          <p:nvCxnSpPr>
            <p:cNvPr id="5" name="Connettore 1 11"/>
            <p:cNvCxnSpPr/>
            <p:nvPr/>
          </p:nvCxnSpPr>
          <p:spPr>
            <a:xfrm>
              <a:off x="228600" y="4855389"/>
              <a:ext cx="8657823" cy="14288"/>
            </a:xfrm>
            <a:prstGeom prst="line">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6" name="Connettore 1 13"/>
            <p:cNvCxnSpPr/>
            <p:nvPr/>
          </p:nvCxnSpPr>
          <p:spPr>
            <a:xfrm rot="5400000">
              <a:off x="817528" y="4733152"/>
              <a:ext cx="271463"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 name="Connettore 1 14"/>
            <p:cNvCxnSpPr/>
            <p:nvPr/>
          </p:nvCxnSpPr>
          <p:spPr>
            <a:xfrm rot="5400000">
              <a:off x="2273199" y="4733152"/>
              <a:ext cx="271463" cy="158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Connettore 1 15"/>
            <p:cNvCxnSpPr/>
            <p:nvPr/>
          </p:nvCxnSpPr>
          <p:spPr>
            <a:xfrm rot="5400000">
              <a:off x="3731250" y="4733946"/>
              <a:ext cx="269875" cy="1587"/>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9" name="CasellaDiTesto 17"/>
            <p:cNvSpPr txBox="1">
              <a:spLocks noChangeArrowheads="1"/>
            </p:cNvSpPr>
            <p:nvPr/>
          </p:nvSpPr>
          <p:spPr bwMode="auto">
            <a:xfrm>
              <a:off x="625871" y="4986915"/>
              <a:ext cx="6527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it-IT" altLang="it-IT" sz="1800">
                  <a:latin typeface="+mj-lt"/>
                </a:rPr>
                <a:t>2015</a:t>
              </a:r>
            </a:p>
          </p:txBody>
        </p:sp>
        <p:sp>
          <p:nvSpPr>
            <p:cNvPr id="10" name="CasellaDiTesto 18"/>
            <p:cNvSpPr txBox="1">
              <a:spLocks noChangeArrowheads="1"/>
            </p:cNvSpPr>
            <p:nvPr/>
          </p:nvSpPr>
          <p:spPr bwMode="auto">
            <a:xfrm>
              <a:off x="2083558" y="4986915"/>
              <a:ext cx="6527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it-IT" altLang="it-IT" sz="1800">
                  <a:latin typeface="+mj-lt"/>
                </a:rPr>
                <a:t>2016</a:t>
              </a:r>
            </a:p>
          </p:txBody>
        </p:sp>
        <p:sp>
          <p:nvSpPr>
            <p:cNvPr id="11" name="CasellaDiTesto 19"/>
            <p:cNvSpPr txBox="1">
              <a:spLocks noChangeArrowheads="1"/>
            </p:cNvSpPr>
            <p:nvPr/>
          </p:nvSpPr>
          <p:spPr bwMode="auto">
            <a:xfrm>
              <a:off x="3540214" y="4987708"/>
              <a:ext cx="6527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it-IT" altLang="it-IT" sz="1800">
                  <a:latin typeface="+mj-lt"/>
                </a:rPr>
                <a:t>2017</a:t>
              </a:r>
            </a:p>
          </p:txBody>
        </p:sp>
        <p:cxnSp>
          <p:nvCxnSpPr>
            <p:cNvPr id="12" name="Connettore 1 27"/>
            <p:cNvCxnSpPr/>
            <p:nvPr/>
          </p:nvCxnSpPr>
          <p:spPr>
            <a:xfrm rot="5400000">
              <a:off x="5176601" y="4733152"/>
              <a:ext cx="271463" cy="158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CasellaDiTesto 28"/>
            <p:cNvSpPr txBox="1">
              <a:spLocks noChangeArrowheads="1"/>
            </p:cNvSpPr>
            <p:nvPr/>
          </p:nvSpPr>
          <p:spPr bwMode="auto">
            <a:xfrm>
              <a:off x="4986057" y="4986914"/>
              <a:ext cx="6527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it-IT" altLang="it-IT" sz="1800">
                  <a:latin typeface="+mj-lt"/>
                </a:rPr>
                <a:t>2018</a:t>
              </a:r>
            </a:p>
          </p:txBody>
        </p:sp>
        <p:cxnSp>
          <p:nvCxnSpPr>
            <p:cNvPr id="14" name="Connettore 1 29"/>
            <p:cNvCxnSpPr/>
            <p:nvPr/>
          </p:nvCxnSpPr>
          <p:spPr>
            <a:xfrm rot="5400000">
              <a:off x="6580680" y="4713308"/>
              <a:ext cx="269875" cy="158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5" name="CasellaDiTesto 30"/>
            <p:cNvSpPr txBox="1">
              <a:spLocks noChangeArrowheads="1"/>
            </p:cNvSpPr>
            <p:nvPr/>
          </p:nvSpPr>
          <p:spPr bwMode="auto">
            <a:xfrm>
              <a:off x="6389854" y="4954648"/>
              <a:ext cx="6527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it-IT" altLang="it-IT" sz="1800">
                  <a:latin typeface="+mj-lt"/>
                </a:rPr>
                <a:t>2019</a:t>
              </a:r>
            </a:p>
          </p:txBody>
        </p:sp>
        <p:cxnSp>
          <p:nvCxnSpPr>
            <p:cNvPr id="16" name="Connettore 1 32"/>
            <p:cNvCxnSpPr/>
            <p:nvPr/>
          </p:nvCxnSpPr>
          <p:spPr>
            <a:xfrm rot="5400000">
              <a:off x="8061749" y="4713308"/>
              <a:ext cx="269875" cy="1587"/>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7" name="CasellaDiTesto 33"/>
            <p:cNvSpPr txBox="1">
              <a:spLocks noChangeArrowheads="1"/>
            </p:cNvSpPr>
            <p:nvPr/>
          </p:nvSpPr>
          <p:spPr bwMode="auto">
            <a:xfrm>
              <a:off x="7870925" y="4954648"/>
              <a:ext cx="6527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it-IT" altLang="it-IT" sz="1800">
                  <a:latin typeface="+mj-lt"/>
                </a:rPr>
                <a:t>2020</a:t>
              </a:r>
            </a:p>
          </p:txBody>
        </p:sp>
      </p:grpSp>
      <p:sp>
        <p:nvSpPr>
          <p:cNvPr id="18" name="CasellaDiTesto 17"/>
          <p:cNvSpPr txBox="1"/>
          <p:nvPr/>
        </p:nvSpPr>
        <p:spPr>
          <a:xfrm>
            <a:off x="6215062" y="1868140"/>
            <a:ext cx="2611438" cy="1021556"/>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it-IT" b="1" dirty="0">
                <a:effectLst>
                  <a:outerShdw blurRad="38100" dist="38100" dir="2700000" algn="tl">
                    <a:srgbClr val="000000">
                      <a:alpha val="43137"/>
                    </a:srgbClr>
                  </a:outerShdw>
                </a:effectLst>
                <a:latin typeface="+mj-lt"/>
              </a:rPr>
              <a:t>Piano Nazionale di Adattamento ai Cambiamenti Climatici</a:t>
            </a:r>
            <a:endParaRPr lang="it-IT" b="1" dirty="0">
              <a:solidFill>
                <a:schemeClr val="bg1"/>
              </a:solidFill>
              <a:effectLst>
                <a:outerShdw blurRad="38100" dist="38100" dir="2700000" algn="tl">
                  <a:srgbClr val="000000">
                    <a:alpha val="43137"/>
                  </a:srgbClr>
                </a:outerShdw>
              </a:effectLst>
              <a:latin typeface="+mj-lt"/>
            </a:endParaRPr>
          </a:p>
        </p:txBody>
      </p:sp>
      <p:sp>
        <p:nvSpPr>
          <p:cNvPr id="19" name="CasellaDiTesto 18"/>
          <p:cNvSpPr txBox="1"/>
          <p:nvPr/>
        </p:nvSpPr>
        <p:spPr>
          <a:xfrm>
            <a:off x="233139" y="1839565"/>
            <a:ext cx="2106613" cy="16344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it-IT" b="1" dirty="0">
                <a:latin typeface="+mj-lt"/>
              </a:rPr>
              <a:t>Strategia Nazionale di Adattamento ai Cambiamenti climatici (SNAC)</a:t>
            </a:r>
            <a:endParaRPr lang="it-IT" b="1" dirty="0">
              <a:solidFill>
                <a:schemeClr val="bg1"/>
              </a:solidFill>
              <a:latin typeface="+mj-lt"/>
            </a:endParaRPr>
          </a:p>
        </p:txBody>
      </p:sp>
      <p:sp>
        <p:nvSpPr>
          <p:cNvPr id="20" name="CasellaDiTesto 19"/>
          <p:cNvSpPr txBox="1"/>
          <p:nvPr/>
        </p:nvSpPr>
        <p:spPr>
          <a:xfrm rot="20448374">
            <a:off x="2507936" y="2399436"/>
            <a:ext cx="2282825"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it-IT" b="1" spc="400" dirty="0">
                <a:latin typeface="+mj-lt"/>
              </a:rPr>
              <a:t>SNAC</a:t>
            </a:r>
          </a:p>
        </p:txBody>
      </p:sp>
      <p:pic>
        <p:nvPicPr>
          <p:cNvPr id="21" name="Immagin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8306" y="4690512"/>
            <a:ext cx="2247414" cy="1533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magine 5"/>
          <p:cNvPicPr>
            <a:picLocks noChangeAspect="1"/>
          </p:cNvPicPr>
          <p:nvPr/>
        </p:nvPicPr>
        <p:blipFill>
          <a:blip r:embed="rId4">
            <a:extLst>
              <a:ext uri="{28A0092B-C50C-407E-A947-70E740481C1C}">
                <a14:useLocalDpi xmlns:a14="http://schemas.microsoft.com/office/drawing/2010/main" val="0"/>
              </a:ext>
            </a:extLst>
          </a:blip>
          <a:srcRect r="49010"/>
          <a:stretch>
            <a:fillRect/>
          </a:stretch>
        </p:blipFill>
        <p:spPr bwMode="auto">
          <a:xfrm>
            <a:off x="1362086" y="5107849"/>
            <a:ext cx="2354794" cy="69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uppo 12"/>
          <p:cNvGrpSpPr>
            <a:grpSpLocks/>
          </p:cNvGrpSpPr>
          <p:nvPr/>
        </p:nvGrpSpPr>
        <p:grpSpPr bwMode="auto">
          <a:xfrm>
            <a:off x="3949700" y="2736503"/>
            <a:ext cx="2265362" cy="1455737"/>
            <a:chOff x="3904854" y="1990026"/>
            <a:chExt cx="2266032" cy="1456438"/>
          </a:xfrm>
        </p:grpSpPr>
        <p:cxnSp>
          <p:nvCxnSpPr>
            <p:cNvPr id="24" name="Connettore 1 5"/>
            <p:cNvCxnSpPr>
              <a:cxnSpLocks noChangeShapeType="1"/>
            </p:cNvCxnSpPr>
            <p:nvPr/>
          </p:nvCxnSpPr>
          <p:spPr bwMode="auto">
            <a:xfrm flipH="1">
              <a:off x="5016433" y="1996379"/>
              <a:ext cx="1154453" cy="0"/>
            </a:xfrm>
            <a:prstGeom prst="line">
              <a:avLst/>
            </a:prstGeom>
            <a:noFill/>
            <a:ln w="50800">
              <a:solidFill>
                <a:srgbClr val="77933C"/>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Connettore 2 24"/>
            <p:cNvCxnSpPr>
              <a:cxnSpLocks noChangeShapeType="1"/>
            </p:cNvCxnSpPr>
            <p:nvPr/>
          </p:nvCxnSpPr>
          <p:spPr bwMode="auto">
            <a:xfrm flipH="1">
              <a:off x="3904854" y="1990026"/>
              <a:ext cx="1119518" cy="1456438"/>
            </a:xfrm>
            <a:prstGeom prst="straightConnector1">
              <a:avLst/>
            </a:prstGeom>
            <a:noFill/>
            <a:ln w="50800">
              <a:solidFill>
                <a:srgbClr val="77933C"/>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757681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5113" t="17806" r="9838" b="14018"/>
          <a:stretch/>
        </p:blipFill>
        <p:spPr>
          <a:xfrm>
            <a:off x="7020272" y="298836"/>
            <a:ext cx="1580292" cy="526764"/>
          </a:xfrm>
          <a:prstGeom prst="rect">
            <a:avLst/>
          </a:prstGeom>
        </p:spPr>
      </p:pic>
      <p:sp>
        <p:nvSpPr>
          <p:cNvPr id="3" name="Rettangolo 3"/>
          <p:cNvSpPr>
            <a:spLocks noChangeArrowheads="1"/>
          </p:cNvSpPr>
          <p:nvPr/>
        </p:nvSpPr>
        <p:spPr bwMode="auto">
          <a:xfrm>
            <a:off x="467544" y="2420888"/>
            <a:ext cx="388843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buFont typeface="Calibri" panose="020F0502020204030204" pitchFamily="34" charset="0"/>
              <a:buAutoNum type="arabicPeriod"/>
            </a:pPr>
            <a:r>
              <a:rPr lang="en-US" altLang="it-IT" sz="1800" dirty="0" err="1">
                <a:latin typeface="+mj-lt"/>
              </a:rPr>
              <a:t>Gli</a:t>
            </a:r>
            <a:r>
              <a:rPr lang="en-US" altLang="it-IT" sz="1800" dirty="0">
                <a:latin typeface="+mj-lt"/>
              </a:rPr>
              <a:t> </a:t>
            </a:r>
            <a:r>
              <a:rPr lang="en-US" altLang="it-IT" sz="1800" dirty="0" err="1">
                <a:latin typeface="+mj-lt"/>
              </a:rPr>
              <a:t>impatti</a:t>
            </a:r>
            <a:r>
              <a:rPr lang="en-US" altLang="it-IT" sz="1800" dirty="0">
                <a:latin typeface="+mj-lt"/>
              </a:rPr>
              <a:t> </a:t>
            </a:r>
            <a:r>
              <a:rPr lang="en-US" altLang="it-IT" sz="1800" dirty="0" err="1">
                <a:latin typeface="+mj-lt"/>
              </a:rPr>
              <a:t>dei</a:t>
            </a:r>
            <a:r>
              <a:rPr lang="en-US" altLang="it-IT" sz="1800" dirty="0">
                <a:latin typeface="+mj-lt"/>
              </a:rPr>
              <a:t> </a:t>
            </a:r>
            <a:r>
              <a:rPr lang="en-US" altLang="it-IT" sz="1800" dirty="0" err="1">
                <a:latin typeface="+mj-lt"/>
              </a:rPr>
              <a:t>cambiamenti</a:t>
            </a:r>
            <a:r>
              <a:rPr lang="en-US" altLang="it-IT" sz="1800" dirty="0">
                <a:latin typeface="+mj-lt"/>
              </a:rPr>
              <a:t> </a:t>
            </a:r>
            <a:r>
              <a:rPr lang="en-US" altLang="it-IT" sz="1800" dirty="0" err="1">
                <a:latin typeface="+mj-lt"/>
              </a:rPr>
              <a:t>climatici</a:t>
            </a:r>
            <a:r>
              <a:rPr lang="en-US" altLang="it-IT" sz="1800" dirty="0">
                <a:latin typeface="+mj-lt"/>
              </a:rPr>
              <a:t> </a:t>
            </a:r>
            <a:r>
              <a:rPr lang="en-US" altLang="it-IT" sz="1800" b="1" dirty="0" err="1">
                <a:latin typeface="+mj-lt"/>
              </a:rPr>
              <a:t>variano</a:t>
            </a:r>
            <a:r>
              <a:rPr lang="en-US" altLang="it-IT" sz="1800" b="1" dirty="0">
                <a:latin typeface="+mj-lt"/>
              </a:rPr>
              <a:t> </a:t>
            </a:r>
            <a:r>
              <a:rPr lang="en-US" altLang="it-IT" sz="1800" b="1" dirty="0" err="1">
                <a:latin typeface="+mj-lt"/>
              </a:rPr>
              <a:t>moltissimo</a:t>
            </a:r>
            <a:r>
              <a:rPr lang="en-US" altLang="it-IT" sz="1800" b="1" dirty="0">
                <a:latin typeface="+mj-lt"/>
              </a:rPr>
              <a:t> </a:t>
            </a:r>
            <a:r>
              <a:rPr lang="en-US" altLang="it-IT" sz="1800" dirty="0" err="1">
                <a:latin typeface="+mj-lt"/>
              </a:rPr>
              <a:t>nelle</a:t>
            </a:r>
            <a:r>
              <a:rPr lang="en-US" altLang="it-IT" sz="1800" dirty="0">
                <a:latin typeface="+mj-lt"/>
              </a:rPr>
              <a:t> diverse </a:t>
            </a:r>
            <a:r>
              <a:rPr lang="en-US" altLang="it-IT" sz="1800" dirty="0" err="1">
                <a:latin typeface="+mj-lt"/>
              </a:rPr>
              <a:t>regioni</a:t>
            </a:r>
            <a:r>
              <a:rPr lang="en-US" altLang="it-IT" sz="1800" dirty="0">
                <a:latin typeface="+mj-lt"/>
              </a:rPr>
              <a:t> </a:t>
            </a:r>
            <a:r>
              <a:rPr lang="en-US" altLang="it-IT" sz="1800" dirty="0" err="1">
                <a:latin typeface="+mj-lt"/>
              </a:rPr>
              <a:t>europee</a:t>
            </a:r>
            <a:endParaRPr lang="en-US" altLang="it-IT" sz="1800" dirty="0">
              <a:latin typeface="+mj-lt"/>
            </a:endParaRPr>
          </a:p>
          <a:p>
            <a:pPr eaLnBrk="1" hangingPunct="1">
              <a:buFont typeface="Calibri" panose="020F0502020204030204" pitchFamily="34" charset="0"/>
              <a:buAutoNum type="arabicPeriod"/>
            </a:pPr>
            <a:endParaRPr lang="en-US" altLang="it-IT" sz="1800" b="1" dirty="0">
              <a:latin typeface="+mj-lt"/>
            </a:endParaRPr>
          </a:p>
          <a:p>
            <a:pPr eaLnBrk="1" hangingPunct="1">
              <a:buFont typeface="Calibri" panose="020F0502020204030204" pitchFamily="34" charset="0"/>
              <a:buAutoNum type="arabicPeriod"/>
            </a:pPr>
            <a:r>
              <a:rPr lang="en-US" altLang="it-IT" sz="1800" b="1" dirty="0">
                <a:latin typeface="+mj-lt"/>
              </a:rPr>
              <a:t>Le </a:t>
            </a:r>
            <a:r>
              <a:rPr lang="en-US" altLang="it-IT" sz="1800" b="1" dirty="0" err="1">
                <a:latin typeface="+mj-lt"/>
              </a:rPr>
              <a:t>valutazioni</a:t>
            </a:r>
            <a:r>
              <a:rPr lang="en-US" altLang="it-IT" sz="1800" b="1" dirty="0">
                <a:latin typeface="+mj-lt"/>
              </a:rPr>
              <a:t> di </a:t>
            </a:r>
            <a:r>
              <a:rPr lang="en-US" altLang="it-IT" sz="1800" b="1" dirty="0" err="1">
                <a:latin typeface="+mj-lt"/>
              </a:rPr>
              <a:t>rischio</a:t>
            </a:r>
            <a:r>
              <a:rPr lang="en-US" altLang="it-IT" sz="1800" b="1" dirty="0">
                <a:latin typeface="+mj-lt"/>
              </a:rPr>
              <a:t> </a:t>
            </a:r>
            <a:r>
              <a:rPr lang="en-US" altLang="it-IT" sz="1800" b="1" dirty="0" err="1">
                <a:latin typeface="+mj-lt"/>
              </a:rPr>
              <a:t>regionali</a:t>
            </a:r>
            <a:r>
              <a:rPr lang="en-US" altLang="it-IT" sz="1800" b="1" dirty="0">
                <a:latin typeface="+mj-lt"/>
              </a:rPr>
              <a:t> </a:t>
            </a:r>
            <a:r>
              <a:rPr lang="en-US" altLang="it-IT" sz="1800" dirty="0" err="1">
                <a:latin typeface="+mj-lt"/>
              </a:rPr>
              <a:t>sono</a:t>
            </a:r>
            <a:r>
              <a:rPr lang="en-US" altLang="it-IT" sz="1800" dirty="0">
                <a:latin typeface="+mj-lt"/>
              </a:rPr>
              <a:t> </a:t>
            </a:r>
            <a:r>
              <a:rPr lang="en-US" altLang="it-IT" sz="1800" dirty="0" err="1">
                <a:latin typeface="+mj-lt"/>
              </a:rPr>
              <a:t>essenziali</a:t>
            </a:r>
            <a:r>
              <a:rPr lang="en-US" altLang="it-IT" sz="1800" dirty="0">
                <a:latin typeface="+mj-lt"/>
              </a:rPr>
              <a:t> </a:t>
            </a:r>
          </a:p>
          <a:p>
            <a:pPr eaLnBrk="1" hangingPunct="1">
              <a:buFont typeface="Calibri" panose="020F0502020204030204" pitchFamily="34" charset="0"/>
              <a:buAutoNum type="arabicPeriod"/>
            </a:pPr>
            <a:endParaRPr lang="en-US" altLang="it-IT" sz="1800" dirty="0">
              <a:latin typeface="+mj-lt"/>
            </a:endParaRPr>
          </a:p>
          <a:p>
            <a:pPr eaLnBrk="1" hangingPunct="1">
              <a:buFont typeface="Calibri" panose="020F0502020204030204" pitchFamily="34" charset="0"/>
              <a:buAutoNum type="arabicPeriod"/>
            </a:pPr>
            <a:r>
              <a:rPr lang="en-US" altLang="it-IT" sz="1800" dirty="0" err="1">
                <a:latin typeface="+mj-lt"/>
              </a:rPr>
              <a:t>L’adattamento</a:t>
            </a:r>
            <a:r>
              <a:rPr lang="en-US" altLang="it-IT" sz="1800" dirty="0">
                <a:latin typeface="+mj-lt"/>
              </a:rPr>
              <a:t> </a:t>
            </a:r>
            <a:r>
              <a:rPr lang="en-US" altLang="it-IT" sz="1800" dirty="0" err="1">
                <a:latin typeface="+mj-lt"/>
              </a:rPr>
              <a:t>deve</a:t>
            </a:r>
            <a:r>
              <a:rPr lang="en-US" altLang="it-IT" sz="1800" dirty="0">
                <a:latin typeface="+mj-lt"/>
              </a:rPr>
              <a:t> </a:t>
            </a:r>
            <a:r>
              <a:rPr lang="en-US" altLang="it-IT" sz="1800" dirty="0" err="1">
                <a:latin typeface="+mj-lt"/>
              </a:rPr>
              <a:t>essere</a:t>
            </a:r>
            <a:r>
              <a:rPr lang="en-US" altLang="it-IT" sz="1800" dirty="0">
                <a:latin typeface="+mj-lt"/>
              </a:rPr>
              <a:t> </a:t>
            </a:r>
            <a:r>
              <a:rPr lang="en-US" altLang="it-IT" sz="1800" dirty="0" err="1">
                <a:latin typeface="+mj-lt"/>
              </a:rPr>
              <a:t>sviluppato</a:t>
            </a:r>
            <a:r>
              <a:rPr lang="en-US" altLang="it-IT" sz="1800" dirty="0">
                <a:latin typeface="+mj-lt"/>
              </a:rPr>
              <a:t> a scale </a:t>
            </a:r>
            <a:r>
              <a:rPr lang="en-US" altLang="it-IT" sz="1800" b="1" dirty="0" err="1">
                <a:latin typeface="+mj-lt"/>
              </a:rPr>
              <a:t>regionali</a:t>
            </a:r>
            <a:r>
              <a:rPr lang="en-US" altLang="it-IT" sz="1800" b="1" dirty="0">
                <a:latin typeface="+mj-lt"/>
              </a:rPr>
              <a:t>/</a:t>
            </a:r>
            <a:r>
              <a:rPr lang="en-US" altLang="it-IT" sz="1800" b="1" dirty="0" err="1">
                <a:latin typeface="+mj-lt"/>
              </a:rPr>
              <a:t>locali</a:t>
            </a:r>
            <a:r>
              <a:rPr lang="en-US" altLang="it-IT" sz="1800" b="1" dirty="0">
                <a:latin typeface="+mj-lt"/>
              </a:rPr>
              <a:t> </a:t>
            </a:r>
            <a:r>
              <a:rPr lang="en-US" altLang="it-IT" sz="1800" dirty="0" err="1">
                <a:latin typeface="+mj-lt"/>
              </a:rPr>
              <a:t>basato</a:t>
            </a:r>
            <a:r>
              <a:rPr lang="en-US" altLang="it-IT" sz="1800" dirty="0">
                <a:latin typeface="+mj-lt"/>
              </a:rPr>
              <a:t> </a:t>
            </a:r>
            <a:r>
              <a:rPr lang="en-US" altLang="it-IT" sz="1800" dirty="0" err="1">
                <a:latin typeface="+mj-lt"/>
              </a:rPr>
              <a:t>su</a:t>
            </a:r>
            <a:r>
              <a:rPr lang="en-US" altLang="it-IT" sz="1800" dirty="0">
                <a:latin typeface="+mj-lt"/>
              </a:rPr>
              <a:t> </a:t>
            </a:r>
            <a:r>
              <a:rPr lang="en-US" altLang="it-IT" sz="1800" dirty="0" err="1">
                <a:latin typeface="+mj-lt"/>
              </a:rPr>
              <a:t>dettagliati</a:t>
            </a:r>
            <a:r>
              <a:rPr lang="en-US" altLang="it-IT" sz="1800" dirty="0">
                <a:latin typeface="+mj-lt"/>
              </a:rPr>
              <a:t> </a:t>
            </a:r>
            <a:r>
              <a:rPr lang="en-US" altLang="it-IT" sz="1800" i="1" dirty="0" err="1">
                <a:latin typeface="+mj-lt"/>
              </a:rPr>
              <a:t>Studi</a:t>
            </a:r>
            <a:r>
              <a:rPr lang="en-US" altLang="it-IT" sz="1800" i="1" dirty="0">
                <a:latin typeface="+mj-lt"/>
              </a:rPr>
              <a:t> di </a:t>
            </a:r>
            <a:r>
              <a:rPr lang="en-US" altLang="it-IT" sz="1800" i="1" dirty="0" err="1">
                <a:latin typeface="+mj-lt"/>
              </a:rPr>
              <a:t>resilienza</a:t>
            </a:r>
            <a:r>
              <a:rPr lang="en-US" altLang="it-IT" sz="1800" i="1" dirty="0">
                <a:latin typeface="+mj-lt"/>
              </a:rPr>
              <a:t> </a:t>
            </a:r>
            <a:r>
              <a:rPr lang="en-US" altLang="it-IT" sz="1800" i="1" dirty="0" err="1">
                <a:latin typeface="+mj-lt"/>
              </a:rPr>
              <a:t>climatica</a:t>
            </a:r>
            <a:endParaRPr lang="en-US" altLang="it-IT" sz="1800" i="1" dirty="0">
              <a:latin typeface="+mj-lt"/>
            </a:endParaRPr>
          </a:p>
          <a:p>
            <a:pPr eaLnBrk="1" hangingPunct="1">
              <a:buFont typeface="Calibri" panose="020F0502020204030204" pitchFamily="34" charset="0"/>
              <a:buAutoNum type="arabicPeriod"/>
            </a:pPr>
            <a:endParaRPr lang="en-US" altLang="it-IT" sz="1800" i="1" dirty="0">
              <a:latin typeface="+mj-lt"/>
            </a:endParaRPr>
          </a:p>
          <a:p>
            <a:pPr eaLnBrk="1" hangingPunct="1"/>
            <a:endParaRPr lang="en-US" altLang="it-IT" sz="1800" dirty="0">
              <a:latin typeface="+mj-lt"/>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951" y="1916832"/>
            <a:ext cx="4307149" cy="3986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olo 2"/>
          <p:cNvSpPr txBox="1">
            <a:spLocks/>
          </p:cNvSpPr>
          <p:nvPr/>
        </p:nvSpPr>
        <p:spPr>
          <a:xfrm>
            <a:off x="1629088" y="1340768"/>
            <a:ext cx="5688632" cy="719137"/>
          </a:xfrm>
          <a:prstGeom prst="rect">
            <a:avLst/>
          </a:prstGeom>
        </p:spPr>
        <p:txBody>
          <a:bodyPr/>
          <a:lstStyle>
            <a:lvl1pPr algn="ctr" defTabSz="914400" rtl="0" eaLnBrk="1" latinLnBrk="0" hangingPunct="1">
              <a:spcBef>
                <a:spcPct val="0"/>
              </a:spcBef>
              <a:buNone/>
              <a:defRPr sz="4400" kern="1200">
                <a:solidFill>
                  <a:schemeClr val="tx1"/>
                </a:solidFill>
                <a:latin typeface="Open Sans" pitchFamily="34" charset="0"/>
                <a:ea typeface="Open Sans" pitchFamily="34" charset="0"/>
                <a:cs typeface="Open Sans" pitchFamily="34" charset="0"/>
              </a:defRPr>
            </a:lvl1pPr>
          </a:lstStyle>
          <a:p>
            <a:pPr marL="287338"/>
            <a:r>
              <a:rPr lang="en-US" altLang="it-IT" sz="2800" b="1" dirty="0">
                <a:solidFill>
                  <a:srgbClr val="1A60A6"/>
                </a:solidFill>
                <a:latin typeface="+mj-lt"/>
                <a:ea typeface="SimSun" charset="0"/>
              </a:rPr>
              <a:t>Verso un piano di </a:t>
            </a:r>
            <a:r>
              <a:rPr lang="en-US" altLang="it-IT" sz="2800" b="1" dirty="0" err="1">
                <a:solidFill>
                  <a:srgbClr val="1A60A6"/>
                </a:solidFill>
                <a:latin typeface="+mj-lt"/>
                <a:ea typeface="SimSun" charset="0"/>
              </a:rPr>
              <a:t>adattamento</a:t>
            </a:r>
            <a:endParaRPr lang="it-IT" altLang="it-IT" sz="2800" b="1" dirty="0">
              <a:solidFill>
                <a:srgbClr val="1A60A6"/>
              </a:solidFill>
              <a:latin typeface="+mj-lt"/>
              <a:ea typeface="SimSun" charset="0"/>
            </a:endParaRPr>
          </a:p>
        </p:txBody>
      </p:sp>
    </p:spTree>
    <p:extLst>
      <p:ext uri="{BB962C8B-B14F-4D97-AF65-F5344CB8AC3E}">
        <p14:creationId xmlns:p14="http://schemas.microsoft.com/office/powerpoint/2010/main" val="3560346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5113" t="17806" r="9838" b="14018"/>
          <a:stretch/>
        </p:blipFill>
        <p:spPr>
          <a:xfrm>
            <a:off x="7020272" y="298836"/>
            <a:ext cx="1580292" cy="526764"/>
          </a:xfrm>
          <a:prstGeom prst="rect">
            <a:avLst/>
          </a:prstGeom>
        </p:spPr>
      </p:pic>
      <p:sp>
        <p:nvSpPr>
          <p:cNvPr id="3" name="Titolo 2"/>
          <p:cNvSpPr txBox="1">
            <a:spLocks/>
          </p:cNvSpPr>
          <p:nvPr/>
        </p:nvSpPr>
        <p:spPr>
          <a:xfrm>
            <a:off x="1629088" y="1340768"/>
            <a:ext cx="5688632" cy="719137"/>
          </a:xfrm>
          <a:prstGeom prst="rect">
            <a:avLst/>
          </a:prstGeom>
        </p:spPr>
        <p:txBody>
          <a:bodyPr/>
          <a:lstStyle>
            <a:lvl1pPr algn="ctr" defTabSz="914400" rtl="0" eaLnBrk="1" latinLnBrk="0" hangingPunct="1">
              <a:spcBef>
                <a:spcPct val="0"/>
              </a:spcBef>
              <a:buNone/>
              <a:defRPr sz="4400" kern="1200">
                <a:solidFill>
                  <a:schemeClr val="tx1"/>
                </a:solidFill>
                <a:latin typeface="Open Sans" pitchFamily="34" charset="0"/>
                <a:ea typeface="Open Sans" pitchFamily="34" charset="0"/>
                <a:cs typeface="Open Sans" pitchFamily="34" charset="0"/>
              </a:defRPr>
            </a:lvl1pPr>
          </a:lstStyle>
          <a:p>
            <a:pPr marL="287338"/>
            <a:r>
              <a:rPr lang="en-US" altLang="it-IT" sz="2800" b="1" dirty="0">
                <a:solidFill>
                  <a:srgbClr val="1A60A6"/>
                </a:solidFill>
                <a:latin typeface="+mj-lt"/>
                <a:ea typeface="SimSun" charset="0"/>
              </a:rPr>
              <a:t>Verso un piano di </a:t>
            </a:r>
            <a:r>
              <a:rPr lang="en-US" altLang="it-IT" sz="2800" b="1" dirty="0" err="1">
                <a:solidFill>
                  <a:srgbClr val="1A60A6"/>
                </a:solidFill>
                <a:latin typeface="+mj-lt"/>
                <a:ea typeface="SimSun" charset="0"/>
              </a:rPr>
              <a:t>adattamento</a:t>
            </a:r>
            <a:endParaRPr lang="it-IT" altLang="it-IT" sz="2800" b="1" dirty="0">
              <a:solidFill>
                <a:srgbClr val="1A60A6"/>
              </a:solidFill>
              <a:latin typeface="+mj-lt"/>
              <a:ea typeface="SimSun" charset="0"/>
            </a:endParaRPr>
          </a:p>
        </p:txBody>
      </p:sp>
      <p:graphicFrame>
        <p:nvGraphicFramePr>
          <p:cNvPr id="4" name="Diagramma 3"/>
          <p:cNvGraphicFramePr/>
          <p:nvPr>
            <p:extLst>
              <p:ext uri="{D42A27DB-BD31-4B8C-83A1-F6EECF244321}">
                <p14:modId xmlns:p14="http://schemas.microsoft.com/office/powerpoint/2010/main" val="3802929492"/>
              </p:ext>
            </p:extLst>
          </p:nvPr>
        </p:nvGraphicFramePr>
        <p:xfrm>
          <a:off x="323528" y="2000305"/>
          <a:ext cx="8616460" cy="1908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ma 4"/>
          <p:cNvGraphicFramePr/>
          <p:nvPr>
            <p:extLst>
              <p:ext uri="{D42A27DB-BD31-4B8C-83A1-F6EECF244321}">
                <p14:modId xmlns:p14="http://schemas.microsoft.com/office/powerpoint/2010/main" val="1359716225"/>
              </p:ext>
            </p:extLst>
          </p:nvPr>
        </p:nvGraphicFramePr>
        <p:xfrm>
          <a:off x="323528" y="3429000"/>
          <a:ext cx="8616460" cy="28350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4308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5113" t="17806" r="9838" b="14018"/>
          <a:stretch/>
        </p:blipFill>
        <p:spPr>
          <a:xfrm>
            <a:off x="7020272" y="298836"/>
            <a:ext cx="1580292" cy="526764"/>
          </a:xfrm>
          <a:prstGeom prst="rect">
            <a:avLst/>
          </a:prstGeom>
        </p:spPr>
      </p:pic>
      <p:sp>
        <p:nvSpPr>
          <p:cNvPr id="3" name="Titolo 2"/>
          <p:cNvSpPr txBox="1">
            <a:spLocks/>
          </p:cNvSpPr>
          <p:nvPr/>
        </p:nvSpPr>
        <p:spPr>
          <a:xfrm>
            <a:off x="1629088" y="1340768"/>
            <a:ext cx="5688632" cy="719137"/>
          </a:xfrm>
          <a:prstGeom prst="rect">
            <a:avLst/>
          </a:prstGeom>
        </p:spPr>
        <p:txBody>
          <a:bodyPr/>
          <a:lstStyle>
            <a:lvl1pPr algn="ctr" defTabSz="914400" rtl="0" eaLnBrk="1" latinLnBrk="0" hangingPunct="1">
              <a:spcBef>
                <a:spcPct val="0"/>
              </a:spcBef>
              <a:buNone/>
              <a:defRPr sz="4400" kern="1200">
                <a:solidFill>
                  <a:schemeClr val="tx1"/>
                </a:solidFill>
                <a:latin typeface="Open Sans" pitchFamily="34" charset="0"/>
                <a:ea typeface="Open Sans" pitchFamily="34" charset="0"/>
                <a:cs typeface="Open Sans" pitchFamily="34" charset="0"/>
              </a:defRPr>
            </a:lvl1pPr>
          </a:lstStyle>
          <a:p>
            <a:pPr marL="287338"/>
            <a:r>
              <a:rPr lang="en-US" altLang="it-IT" sz="2800" b="1" dirty="0">
                <a:solidFill>
                  <a:srgbClr val="1A60A6"/>
                </a:solidFill>
                <a:latin typeface="+mj-lt"/>
                <a:ea typeface="SimSun" charset="0"/>
              </a:rPr>
              <a:t>Verso un piano di </a:t>
            </a:r>
            <a:r>
              <a:rPr lang="en-US" altLang="it-IT" sz="2800" b="1" dirty="0" err="1">
                <a:solidFill>
                  <a:srgbClr val="1A60A6"/>
                </a:solidFill>
                <a:latin typeface="+mj-lt"/>
                <a:ea typeface="SimSun" charset="0"/>
              </a:rPr>
              <a:t>adattamento</a:t>
            </a:r>
            <a:endParaRPr lang="it-IT" altLang="it-IT" sz="2800" b="1" dirty="0">
              <a:solidFill>
                <a:srgbClr val="1A60A6"/>
              </a:solidFill>
              <a:latin typeface="+mj-lt"/>
              <a:ea typeface="SimSun" charset="0"/>
            </a:endParaRPr>
          </a:p>
        </p:txBody>
      </p:sp>
      <p:sp>
        <p:nvSpPr>
          <p:cNvPr id="4" name="Rettangolo 2"/>
          <p:cNvSpPr>
            <a:spLocks noChangeArrowheads="1"/>
          </p:cNvSpPr>
          <p:nvPr/>
        </p:nvSpPr>
        <p:spPr bwMode="auto">
          <a:xfrm>
            <a:off x="450679" y="3789040"/>
            <a:ext cx="804545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eaLnBrk="1" hangingPunct="1">
              <a:spcAft>
                <a:spcPts val="1200"/>
              </a:spcAft>
              <a:buFont typeface="Arial" panose="020B0604020202020204" pitchFamily="34" charset="0"/>
              <a:buChar char="•"/>
            </a:pPr>
            <a:r>
              <a:rPr lang="en-US" altLang="it-IT" sz="1800" dirty="0" err="1">
                <a:latin typeface="+mj-lt"/>
              </a:rPr>
              <a:t>Analisi</a:t>
            </a:r>
            <a:r>
              <a:rPr lang="en-US" altLang="it-IT" sz="1800" dirty="0">
                <a:latin typeface="+mj-lt"/>
              </a:rPr>
              <a:t> di come </a:t>
            </a:r>
            <a:r>
              <a:rPr lang="en-US" altLang="it-IT" sz="1800" dirty="0" err="1">
                <a:latin typeface="+mj-lt"/>
              </a:rPr>
              <a:t>il</a:t>
            </a:r>
            <a:r>
              <a:rPr lang="en-US" altLang="it-IT" sz="1800" dirty="0">
                <a:latin typeface="+mj-lt"/>
              </a:rPr>
              <a:t> </a:t>
            </a:r>
            <a:r>
              <a:rPr lang="en-US" altLang="it-IT" sz="1800" dirty="0" err="1">
                <a:latin typeface="+mj-lt"/>
              </a:rPr>
              <a:t>clima</a:t>
            </a:r>
            <a:r>
              <a:rPr lang="en-US" altLang="it-IT" sz="1800" dirty="0">
                <a:latin typeface="+mj-lt"/>
              </a:rPr>
              <a:t> </a:t>
            </a:r>
            <a:r>
              <a:rPr lang="en-US" altLang="it-IT" sz="1800" dirty="0" err="1">
                <a:latin typeface="+mj-lt"/>
              </a:rPr>
              <a:t>passato</a:t>
            </a:r>
            <a:r>
              <a:rPr lang="en-US" altLang="it-IT" sz="1800" dirty="0">
                <a:latin typeface="+mj-lt"/>
              </a:rPr>
              <a:t> ha </a:t>
            </a:r>
            <a:r>
              <a:rPr lang="en-US" altLang="it-IT" sz="1800" dirty="0" err="1">
                <a:latin typeface="+mj-lt"/>
              </a:rPr>
              <a:t>impattato</a:t>
            </a:r>
            <a:r>
              <a:rPr lang="en-US" altLang="it-IT" sz="1800" dirty="0">
                <a:latin typeface="+mj-lt"/>
              </a:rPr>
              <a:t> </a:t>
            </a:r>
            <a:r>
              <a:rPr lang="en-US" altLang="it-IT" sz="1800" dirty="0" err="1">
                <a:latin typeface="+mj-lt"/>
              </a:rPr>
              <a:t>l’area</a:t>
            </a:r>
            <a:r>
              <a:rPr lang="en-US" altLang="it-IT" sz="1800" dirty="0">
                <a:latin typeface="+mj-lt"/>
              </a:rPr>
              <a:t> </a:t>
            </a:r>
            <a:r>
              <a:rPr lang="en-US" altLang="it-IT" sz="1800" dirty="0" err="1">
                <a:latin typeface="+mj-lt"/>
              </a:rPr>
              <a:t>oggetto</a:t>
            </a:r>
            <a:r>
              <a:rPr lang="en-US" altLang="it-IT" sz="1800" dirty="0">
                <a:latin typeface="+mj-lt"/>
              </a:rPr>
              <a:t> di studio</a:t>
            </a:r>
          </a:p>
          <a:p>
            <a:pPr algn="just" eaLnBrk="1" hangingPunct="1">
              <a:spcAft>
                <a:spcPts val="1200"/>
              </a:spcAft>
              <a:buFont typeface="Arial" panose="020B0604020202020204" pitchFamily="34" charset="0"/>
              <a:buChar char="•"/>
            </a:pPr>
            <a:endParaRPr lang="en-US" altLang="it-IT" sz="1800" dirty="0">
              <a:latin typeface="+mj-lt"/>
            </a:endParaRPr>
          </a:p>
        </p:txBody>
      </p:sp>
      <p:grpSp>
        <p:nvGrpSpPr>
          <p:cNvPr id="5" name="Gruppo 9"/>
          <p:cNvGrpSpPr>
            <a:grpSpLocks/>
          </p:cNvGrpSpPr>
          <p:nvPr/>
        </p:nvGrpSpPr>
        <p:grpSpPr bwMode="auto">
          <a:xfrm>
            <a:off x="899592" y="2254031"/>
            <a:ext cx="3311525" cy="1325563"/>
            <a:chOff x="3786" y="291960"/>
            <a:chExt cx="3311110" cy="1324444"/>
          </a:xfrm>
        </p:grpSpPr>
        <p:sp>
          <p:nvSpPr>
            <p:cNvPr id="6" name="Pentagono 10"/>
            <p:cNvSpPr/>
            <p:nvPr/>
          </p:nvSpPr>
          <p:spPr>
            <a:xfrm>
              <a:off x="3786" y="291960"/>
              <a:ext cx="3311110" cy="1324444"/>
            </a:xfrm>
            <a:prstGeom prst="homePlat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Pentagono 4"/>
            <p:cNvSpPr/>
            <p:nvPr/>
          </p:nvSpPr>
          <p:spPr>
            <a:xfrm>
              <a:off x="3786" y="291960"/>
              <a:ext cx="2979365" cy="1324444"/>
            </a:xfrm>
            <a:prstGeom prst="rect">
              <a:avLst/>
            </a:prstGeom>
          </p:spPr>
          <p:style>
            <a:lnRef idx="0">
              <a:scrgbClr r="0" g="0" b="0"/>
            </a:lnRef>
            <a:fillRef idx="0">
              <a:scrgbClr r="0" g="0" b="0"/>
            </a:fillRef>
            <a:effectRef idx="0">
              <a:scrgbClr r="0" g="0" b="0"/>
            </a:effectRef>
            <a:fontRef idx="minor">
              <a:schemeClr val="lt1"/>
            </a:fontRef>
          </p:style>
          <p:txBody>
            <a:bodyPr lIns="96012" tIns="48006" rIns="24003" bIns="48006" anchor="ctr"/>
            <a:lstStyle>
              <a:lvl1pPr defTabSz="800100">
                <a:defRPr sz="2400">
                  <a:solidFill>
                    <a:schemeClr val="tx1"/>
                  </a:solidFill>
                  <a:latin typeface="Calibri" panose="020F0502020204030204" pitchFamily="34" charset="0"/>
                  <a:ea typeface="MS PGothic" panose="020B0600070205080204" pitchFamily="34" charset="-128"/>
                </a:defRPr>
              </a:lvl1pPr>
              <a:lvl2pPr marL="742950" indent="-285750" defTabSz="800100">
                <a:defRPr sz="2400">
                  <a:solidFill>
                    <a:schemeClr val="tx1"/>
                  </a:solidFill>
                  <a:latin typeface="Calibri" panose="020F0502020204030204" pitchFamily="34" charset="0"/>
                  <a:ea typeface="MS PGothic" panose="020B0600070205080204" pitchFamily="34" charset="-128"/>
                </a:defRPr>
              </a:lvl2pPr>
              <a:lvl3pPr marL="1143000" indent="-228600" defTabSz="800100">
                <a:defRPr sz="2400">
                  <a:solidFill>
                    <a:schemeClr val="tx1"/>
                  </a:solidFill>
                  <a:latin typeface="Calibri" panose="020F0502020204030204" pitchFamily="34" charset="0"/>
                  <a:ea typeface="MS PGothic" panose="020B0600070205080204" pitchFamily="34" charset="-128"/>
                </a:defRPr>
              </a:lvl3pPr>
              <a:lvl4pPr marL="1600200" indent="-228600" defTabSz="800100">
                <a:defRPr sz="2400">
                  <a:solidFill>
                    <a:schemeClr val="tx1"/>
                  </a:solidFill>
                  <a:latin typeface="Calibri" panose="020F0502020204030204" pitchFamily="34" charset="0"/>
                  <a:ea typeface="MS PGothic" panose="020B0600070205080204" pitchFamily="34" charset="-128"/>
                </a:defRPr>
              </a:lvl4pPr>
              <a:lvl5pPr marL="2057400" indent="-228600" defTabSz="800100">
                <a:defRPr sz="2400">
                  <a:solidFill>
                    <a:schemeClr val="tx1"/>
                  </a:solidFill>
                  <a:latin typeface="Calibri" panose="020F0502020204030204" pitchFamily="34" charset="0"/>
                  <a:ea typeface="MS PGothic" panose="020B0600070205080204" pitchFamily="34" charset="-128"/>
                </a:defRPr>
              </a:lvl5pPr>
              <a:lvl6pPr marL="2514600" indent="-228600" defTabSz="8001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8001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8001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8001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lnSpc>
                  <a:spcPct val="90000"/>
                </a:lnSpc>
                <a:spcAft>
                  <a:spcPct val="35000"/>
                </a:spcAft>
              </a:pPr>
              <a:r>
                <a:rPr lang="it-IT" altLang="it-IT" sz="1800" b="1">
                  <a:solidFill>
                    <a:srgbClr val="FFFFFF"/>
                  </a:solidFill>
                  <a:latin typeface="+mj-lt"/>
                </a:rPr>
                <a:t>Analisi del rischio e della vulnerabilità</a:t>
              </a:r>
            </a:p>
          </p:txBody>
        </p:sp>
      </p:grpSp>
      <p:pic>
        <p:nvPicPr>
          <p:cNvPr id="8" name="Immagine 2"/>
          <p:cNvPicPr>
            <a:picLocks noChangeAspect="1"/>
          </p:cNvPicPr>
          <p:nvPr/>
        </p:nvPicPr>
        <p:blipFill rotWithShape="1">
          <a:blip r:embed="rId3">
            <a:extLst>
              <a:ext uri="{28A0092B-C50C-407E-A947-70E740481C1C}">
                <a14:useLocalDpi xmlns:a14="http://schemas.microsoft.com/office/drawing/2010/main" val="0"/>
              </a:ext>
            </a:extLst>
          </a:blip>
          <a:srcRect t="25493" b="6852"/>
          <a:stretch/>
        </p:blipFill>
        <p:spPr bwMode="auto">
          <a:xfrm>
            <a:off x="5797550" y="4437111"/>
            <a:ext cx="3122613" cy="1584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ttangolo 3"/>
          <p:cNvSpPr>
            <a:spLocks noChangeArrowheads="1"/>
          </p:cNvSpPr>
          <p:nvPr/>
        </p:nvSpPr>
        <p:spPr bwMode="auto">
          <a:xfrm>
            <a:off x="468932" y="4521894"/>
            <a:ext cx="51831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200"/>
              </a:spcAft>
              <a:buFont typeface="Arial" panose="020B0604020202020204" pitchFamily="34" charset="0"/>
              <a:buChar char="•"/>
            </a:pPr>
            <a:r>
              <a:rPr lang="en-US" altLang="it-IT" sz="1800" dirty="0" err="1">
                <a:latin typeface="+mj-lt"/>
              </a:rPr>
              <a:t>Valutazione</a:t>
            </a:r>
            <a:r>
              <a:rPr lang="en-US" altLang="it-IT" sz="1800" dirty="0">
                <a:latin typeface="+mj-lt"/>
              </a:rPr>
              <a:t> </a:t>
            </a:r>
            <a:r>
              <a:rPr lang="en-US" altLang="it-IT" sz="1800" dirty="0" err="1">
                <a:latin typeface="+mj-lt"/>
              </a:rPr>
              <a:t>degli</a:t>
            </a:r>
            <a:r>
              <a:rPr lang="en-US" altLang="it-IT" sz="1800" dirty="0">
                <a:latin typeface="+mj-lt"/>
              </a:rPr>
              <a:t> </a:t>
            </a:r>
            <a:r>
              <a:rPr lang="en-US" altLang="it-IT" sz="1800" dirty="0" err="1">
                <a:latin typeface="+mj-lt"/>
              </a:rPr>
              <a:t>impatti</a:t>
            </a:r>
            <a:r>
              <a:rPr lang="en-US" altLang="it-IT" sz="1800" dirty="0">
                <a:latin typeface="+mj-lt"/>
              </a:rPr>
              <a:t> </a:t>
            </a:r>
            <a:r>
              <a:rPr lang="en-US" altLang="it-IT" sz="1800" dirty="0" err="1">
                <a:latin typeface="+mj-lt"/>
              </a:rPr>
              <a:t>attesi</a:t>
            </a:r>
            <a:r>
              <a:rPr lang="en-US" altLang="it-IT" sz="1800" dirty="0">
                <a:latin typeface="+mj-lt"/>
              </a:rPr>
              <a:t> in base </a:t>
            </a:r>
            <a:r>
              <a:rPr lang="en-US" altLang="it-IT" sz="1800" dirty="0" err="1">
                <a:latin typeface="+mj-lt"/>
              </a:rPr>
              <a:t>alle</a:t>
            </a:r>
            <a:r>
              <a:rPr lang="en-US" altLang="it-IT" sz="1800" dirty="0">
                <a:latin typeface="+mj-lt"/>
              </a:rPr>
              <a:t> </a:t>
            </a:r>
            <a:r>
              <a:rPr lang="en-US" altLang="it-IT" sz="1800" dirty="0" err="1">
                <a:latin typeface="+mj-lt"/>
              </a:rPr>
              <a:t>proiezioni</a:t>
            </a:r>
            <a:r>
              <a:rPr lang="en-US" altLang="it-IT" sz="1800" dirty="0">
                <a:latin typeface="+mj-lt"/>
              </a:rPr>
              <a:t> </a:t>
            </a:r>
            <a:r>
              <a:rPr lang="en-US" altLang="it-IT" sz="1800" dirty="0" err="1">
                <a:latin typeface="+mj-lt"/>
              </a:rPr>
              <a:t>climatiche</a:t>
            </a:r>
            <a:r>
              <a:rPr lang="en-US" altLang="it-IT" sz="1800" dirty="0">
                <a:latin typeface="+mj-lt"/>
              </a:rPr>
              <a:t> future e </a:t>
            </a:r>
            <a:r>
              <a:rPr lang="en-US" altLang="it-IT" sz="1800" dirty="0" err="1">
                <a:latin typeface="+mj-lt"/>
              </a:rPr>
              <a:t>valutazione</a:t>
            </a:r>
            <a:r>
              <a:rPr lang="en-US" altLang="it-IT" sz="1800" dirty="0">
                <a:latin typeface="+mj-lt"/>
              </a:rPr>
              <a:t> del </a:t>
            </a:r>
            <a:r>
              <a:rPr lang="en-US" altLang="it-IT" sz="1800" dirty="0" err="1">
                <a:latin typeface="+mj-lt"/>
              </a:rPr>
              <a:t>rischio</a:t>
            </a:r>
            <a:r>
              <a:rPr lang="en-US" altLang="it-IT" sz="1800" dirty="0">
                <a:latin typeface="+mj-lt"/>
              </a:rPr>
              <a:t> </a:t>
            </a:r>
            <a:r>
              <a:rPr lang="en-US" altLang="it-IT" sz="1800" dirty="0" err="1">
                <a:latin typeface="+mj-lt"/>
              </a:rPr>
              <a:t>climatico</a:t>
            </a:r>
            <a:endParaRPr lang="it-IT" altLang="it-IT" sz="1800" dirty="0">
              <a:latin typeface="+mj-lt"/>
            </a:endParaRPr>
          </a:p>
        </p:txBody>
      </p:sp>
    </p:spTree>
    <p:extLst>
      <p:ext uri="{BB962C8B-B14F-4D97-AF65-F5344CB8AC3E}">
        <p14:creationId xmlns:p14="http://schemas.microsoft.com/office/powerpoint/2010/main" val="4035687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5113" t="17806" r="9838" b="14018"/>
          <a:stretch/>
        </p:blipFill>
        <p:spPr>
          <a:xfrm>
            <a:off x="7020272" y="298836"/>
            <a:ext cx="1580292" cy="526764"/>
          </a:xfrm>
          <a:prstGeom prst="rect">
            <a:avLst/>
          </a:prstGeom>
        </p:spPr>
      </p:pic>
      <p:sp>
        <p:nvSpPr>
          <p:cNvPr id="3" name="Titolo 2"/>
          <p:cNvSpPr txBox="1">
            <a:spLocks/>
          </p:cNvSpPr>
          <p:nvPr/>
        </p:nvSpPr>
        <p:spPr>
          <a:xfrm>
            <a:off x="1629088" y="1340768"/>
            <a:ext cx="5688632" cy="719137"/>
          </a:xfrm>
          <a:prstGeom prst="rect">
            <a:avLst/>
          </a:prstGeom>
        </p:spPr>
        <p:txBody>
          <a:bodyPr/>
          <a:lstStyle>
            <a:lvl1pPr algn="ctr" defTabSz="914400" rtl="0" eaLnBrk="1" latinLnBrk="0" hangingPunct="1">
              <a:spcBef>
                <a:spcPct val="0"/>
              </a:spcBef>
              <a:buNone/>
              <a:defRPr sz="4400" kern="1200">
                <a:solidFill>
                  <a:schemeClr val="tx1"/>
                </a:solidFill>
                <a:latin typeface="Open Sans" pitchFamily="34" charset="0"/>
                <a:ea typeface="Open Sans" pitchFamily="34" charset="0"/>
                <a:cs typeface="Open Sans" pitchFamily="34" charset="0"/>
              </a:defRPr>
            </a:lvl1pPr>
          </a:lstStyle>
          <a:p>
            <a:pPr marL="287338"/>
            <a:r>
              <a:rPr lang="en-US" altLang="it-IT" sz="2800" b="1" dirty="0">
                <a:solidFill>
                  <a:srgbClr val="1A60A6"/>
                </a:solidFill>
                <a:latin typeface="+mj-lt"/>
                <a:ea typeface="SimSun" charset="0"/>
              </a:rPr>
              <a:t>Verso un piano di </a:t>
            </a:r>
            <a:r>
              <a:rPr lang="en-US" altLang="it-IT" sz="2800" b="1" dirty="0" err="1">
                <a:solidFill>
                  <a:srgbClr val="1A60A6"/>
                </a:solidFill>
                <a:latin typeface="+mj-lt"/>
                <a:ea typeface="SimSun" charset="0"/>
              </a:rPr>
              <a:t>adattamento</a:t>
            </a:r>
            <a:endParaRPr lang="it-IT" altLang="it-IT" sz="2800" b="1" dirty="0">
              <a:solidFill>
                <a:srgbClr val="1A60A6"/>
              </a:solidFill>
              <a:latin typeface="+mj-lt"/>
              <a:ea typeface="SimSun" charset="0"/>
            </a:endParaRPr>
          </a:p>
        </p:txBody>
      </p:sp>
      <p:graphicFrame>
        <p:nvGraphicFramePr>
          <p:cNvPr id="4" name="Diagramma 3"/>
          <p:cNvGraphicFramePr/>
          <p:nvPr>
            <p:extLst>
              <p:ext uri="{D42A27DB-BD31-4B8C-83A1-F6EECF244321}">
                <p14:modId xmlns:p14="http://schemas.microsoft.com/office/powerpoint/2010/main" val="411593321"/>
              </p:ext>
            </p:extLst>
          </p:nvPr>
        </p:nvGraphicFramePr>
        <p:xfrm>
          <a:off x="5796136" y="1925568"/>
          <a:ext cx="2951367" cy="903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asellaDiTesto 4"/>
          <p:cNvSpPr txBox="1"/>
          <p:nvPr/>
        </p:nvSpPr>
        <p:spPr>
          <a:xfrm>
            <a:off x="611559" y="2924944"/>
            <a:ext cx="7848873" cy="2862322"/>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lvl1pPr marL="342900" indent="-3429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buFont typeface="Wingdings" panose="05000000000000000000" pitchFamily="2" charset="2"/>
              <a:buChar char="v"/>
            </a:pPr>
            <a:r>
              <a:rPr lang="it-IT" altLang="it-IT" sz="1800" dirty="0">
                <a:solidFill>
                  <a:srgbClr val="17375E"/>
                </a:solidFill>
                <a:latin typeface="+mj-lt"/>
              </a:rPr>
              <a:t>Utilizzo di modelli economici</a:t>
            </a:r>
          </a:p>
          <a:p>
            <a:pPr>
              <a:buFont typeface="Wingdings" panose="05000000000000000000" pitchFamily="2" charset="2"/>
              <a:buChar char="v"/>
            </a:pPr>
            <a:r>
              <a:rPr lang="it-IT" altLang="it-IT" sz="1800" dirty="0">
                <a:solidFill>
                  <a:srgbClr val="17375E"/>
                </a:solidFill>
                <a:latin typeface="+mj-lt"/>
              </a:rPr>
              <a:t>Analisi costi-benefici</a:t>
            </a:r>
          </a:p>
          <a:p>
            <a:pPr>
              <a:buFont typeface="Wingdings" panose="05000000000000000000" pitchFamily="2" charset="2"/>
              <a:buChar char="v"/>
            </a:pPr>
            <a:r>
              <a:rPr lang="it-IT" altLang="it-IT" sz="1800" dirty="0">
                <a:solidFill>
                  <a:srgbClr val="17375E"/>
                </a:solidFill>
                <a:latin typeface="+mj-lt"/>
              </a:rPr>
              <a:t>Valutazione di eventuali benefici su altri settori</a:t>
            </a:r>
          </a:p>
          <a:p>
            <a:pPr>
              <a:buFont typeface="Wingdings" panose="05000000000000000000" pitchFamily="2" charset="2"/>
              <a:buChar char="v"/>
            </a:pPr>
            <a:r>
              <a:rPr lang="it-IT" altLang="it-IT" sz="1800" dirty="0">
                <a:solidFill>
                  <a:srgbClr val="17375E"/>
                </a:solidFill>
                <a:latin typeface="+mj-lt"/>
              </a:rPr>
              <a:t>Potenziale di mitigazione delle opzioni</a:t>
            </a:r>
          </a:p>
          <a:p>
            <a:pPr>
              <a:buFont typeface="Wingdings" panose="05000000000000000000" pitchFamily="2" charset="2"/>
              <a:buChar char="v"/>
            </a:pPr>
            <a:r>
              <a:rPr lang="it-IT" altLang="it-IT" sz="1800" dirty="0">
                <a:solidFill>
                  <a:srgbClr val="17375E"/>
                </a:solidFill>
                <a:latin typeface="+mj-lt"/>
              </a:rPr>
              <a:t>Analisi dei fattori di forza e fattori limitanti</a:t>
            </a:r>
          </a:p>
          <a:p>
            <a:pPr>
              <a:buFont typeface="Wingdings" panose="05000000000000000000" pitchFamily="2" charset="2"/>
              <a:buChar char="v"/>
            </a:pPr>
            <a:r>
              <a:rPr lang="it-IT" altLang="it-IT" sz="1800" dirty="0">
                <a:solidFill>
                  <a:srgbClr val="17375E"/>
                </a:solidFill>
                <a:latin typeface="+mj-lt"/>
              </a:rPr>
              <a:t>Analisi della replicabilità/flessibilità/scalabilità delle opzioni</a:t>
            </a:r>
          </a:p>
          <a:p>
            <a:pPr>
              <a:buFont typeface="Wingdings" panose="05000000000000000000" pitchFamily="2" charset="2"/>
              <a:buChar char="v"/>
            </a:pPr>
            <a:endParaRPr lang="it-IT" altLang="it-IT" sz="1800" dirty="0">
              <a:solidFill>
                <a:srgbClr val="17375E"/>
              </a:solidFill>
              <a:latin typeface="+mj-lt"/>
            </a:endParaRPr>
          </a:p>
          <a:p>
            <a:pPr algn="just">
              <a:buFont typeface="Wingdings" panose="05000000000000000000" pitchFamily="2" charset="2"/>
              <a:buChar char="Ø"/>
            </a:pPr>
            <a:r>
              <a:rPr lang="it-IT" altLang="it-IT" sz="1800" b="1" dirty="0">
                <a:solidFill>
                  <a:srgbClr val="17375E"/>
                </a:solidFill>
                <a:latin typeface="+mj-lt"/>
              </a:rPr>
              <a:t>Individuazione delle priorità </a:t>
            </a:r>
            <a:r>
              <a:rPr lang="it-IT" altLang="it-IT" sz="1800" dirty="0">
                <a:solidFill>
                  <a:srgbClr val="17375E"/>
                </a:solidFill>
                <a:latin typeface="+mj-lt"/>
              </a:rPr>
              <a:t>- </a:t>
            </a:r>
            <a:r>
              <a:rPr lang="it-IT" altLang="it-IT" sz="1800" dirty="0">
                <a:solidFill>
                  <a:srgbClr val="254061"/>
                </a:solidFill>
                <a:latin typeface="+mj-lt"/>
              </a:rPr>
              <a:t>in funzione della vulnerabilità, della capacità di resilienza, del rischio complessivo sulla popolazione, le infrastrutture e l</a:t>
            </a:r>
            <a:r>
              <a:rPr lang="ja-JP" altLang="it-IT" sz="1800" dirty="0">
                <a:solidFill>
                  <a:srgbClr val="254061"/>
                </a:solidFill>
                <a:latin typeface="+mj-lt"/>
              </a:rPr>
              <a:t>’</a:t>
            </a:r>
            <a:r>
              <a:rPr lang="it-IT" altLang="ja-JP" sz="1800" dirty="0">
                <a:solidFill>
                  <a:srgbClr val="254061"/>
                </a:solidFill>
                <a:latin typeface="+mj-lt"/>
              </a:rPr>
              <a:t>ambiente e sui possibili costi e benefici delle diverse azioni di adattamento</a:t>
            </a:r>
            <a:endParaRPr lang="it-IT" altLang="it-IT" sz="1800" dirty="0">
              <a:solidFill>
                <a:srgbClr val="254061"/>
              </a:solidFill>
              <a:latin typeface="+mj-lt"/>
            </a:endParaRPr>
          </a:p>
        </p:txBody>
      </p:sp>
      <p:grpSp>
        <p:nvGrpSpPr>
          <p:cNvPr id="6" name="Gruppo 4"/>
          <p:cNvGrpSpPr>
            <a:grpSpLocks/>
          </p:cNvGrpSpPr>
          <p:nvPr/>
        </p:nvGrpSpPr>
        <p:grpSpPr bwMode="auto">
          <a:xfrm>
            <a:off x="737027" y="1925568"/>
            <a:ext cx="2421952" cy="849313"/>
            <a:chOff x="3284382" y="329825"/>
            <a:chExt cx="3121783" cy="1248713"/>
          </a:xfrm>
        </p:grpSpPr>
        <p:sp>
          <p:nvSpPr>
            <p:cNvPr id="7" name="Gallone 8"/>
            <p:cNvSpPr/>
            <p:nvPr/>
          </p:nvSpPr>
          <p:spPr>
            <a:xfrm>
              <a:off x="3284382" y="329825"/>
              <a:ext cx="3121783" cy="1248713"/>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Gallone 4"/>
            <p:cNvSpPr/>
            <p:nvPr/>
          </p:nvSpPr>
          <p:spPr>
            <a:xfrm>
              <a:off x="3849926" y="329825"/>
              <a:ext cx="1871554" cy="1248713"/>
            </a:xfrm>
            <a:prstGeom prst="rect">
              <a:avLst/>
            </a:prstGeom>
          </p:spPr>
          <p:style>
            <a:lnRef idx="0">
              <a:scrgbClr r="0" g="0" b="0"/>
            </a:lnRef>
            <a:fillRef idx="0">
              <a:scrgbClr r="0" g="0" b="0"/>
            </a:fillRef>
            <a:effectRef idx="0">
              <a:scrgbClr r="0" g="0" b="0"/>
            </a:effectRef>
            <a:fontRef idx="minor">
              <a:schemeClr val="lt1"/>
            </a:fontRef>
          </p:style>
          <p:txBody>
            <a:bodyPr lIns="72009" tIns="48006" rIns="24003" bIns="48006" spcCol="1270" anchor="ctr"/>
            <a:lstStyle/>
            <a:p>
              <a:pPr algn="ctr" defTabSz="800100">
                <a:lnSpc>
                  <a:spcPct val="90000"/>
                </a:lnSpc>
                <a:spcAft>
                  <a:spcPct val="35000"/>
                </a:spcAft>
                <a:defRPr/>
              </a:pPr>
              <a:r>
                <a:rPr lang="it-IT" b="1" dirty="0">
                  <a:latin typeface="+mj-lt"/>
                </a:rPr>
                <a:t>Individuazione di opzioni di adattamento</a:t>
              </a:r>
            </a:p>
          </p:txBody>
        </p:sp>
      </p:grpSp>
      <p:grpSp>
        <p:nvGrpSpPr>
          <p:cNvPr id="9" name="Gruppo 5"/>
          <p:cNvGrpSpPr>
            <a:grpSpLocks/>
          </p:cNvGrpSpPr>
          <p:nvPr/>
        </p:nvGrpSpPr>
        <p:grpSpPr bwMode="auto">
          <a:xfrm>
            <a:off x="2915816" y="1925568"/>
            <a:ext cx="2770017" cy="849313"/>
            <a:chOff x="5336081" y="329825"/>
            <a:chExt cx="3004416" cy="1248713"/>
          </a:xfrm>
        </p:grpSpPr>
        <p:sp>
          <p:nvSpPr>
            <p:cNvPr id="10" name="Gallone 6"/>
            <p:cNvSpPr/>
            <p:nvPr/>
          </p:nvSpPr>
          <p:spPr>
            <a:xfrm>
              <a:off x="5336081" y="329825"/>
              <a:ext cx="3004416" cy="1248713"/>
            </a:xfrm>
            <a:prstGeom prst="chevron">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1" name="Gallone 6"/>
            <p:cNvSpPr/>
            <p:nvPr/>
          </p:nvSpPr>
          <p:spPr>
            <a:xfrm>
              <a:off x="5804689" y="329825"/>
              <a:ext cx="1863921" cy="1248713"/>
            </a:xfrm>
            <a:prstGeom prst="rect">
              <a:avLst/>
            </a:prstGeom>
          </p:spPr>
          <p:style>
            <a:lnRef idx="0">
              <a:scrgbClr r="0" g="0" b="0"/>
            </a:lnRef>
            <a:fillRef idx="0">
              <a:scrgbClr r="0" g="0" b="0"/>
            </a:fillRef>
            <a:effectRef idx="0">
              <a:scrgbClr r="0" g="0" b="0"/>
            </a:effectRef>
            <a:fontRef idx="minor">
              <a:schemeClr val="lt1"/>
            </a:fontRef>
          </p:style>
          <p:txBody>
            <a:bodyPr lIns="72009" tIns="48006" rIns="24003" bIns="48006" spcCol="1270" anchor="ctr"/>
            <a:lstStyle/>
            <a:p>
              <a:pPr algn="ctr" defTabSz="800100">
                <a:lnSpc>
                  <a:spcPct val="90000"/>
                </a:lnSpc>
                <a:spcAft>
                  <a:spcPct val="35000"/>
                </a:spcAft>
                <a:defRPr/>
              </a:pPr>
              <a:r>
                <a:rPr lang="it-IT" b="1" dirty="0">
                  <a:latin typeface="+mj-lt"/>
                </a:rPr>
                <a:t>Valutazione delle opzioni di adattamento</a:t>
              </a:r>
            </a:p>
          </p:txBody>
        </p:sp>
      </p:grpSp>
    </p:spTree>
    <p:extLst>
      <p:ext uri="{BB962C8B-B14F-4D97-AF65-F5344CB8AC3E}">
        <p14:creationId xmlns:p14="http://schemas.microsoft.com/office/powerpoint/2010/main" val="4294212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5113" t="17806" r="9838" b="14018"/>
          <a:stretch/>
        </p:blipFill>
        <p:spPr>
          <a:xfrm>
            <a:off x="7020272" y="298836"/>
            <a:ext cx="1580292" cy="526764"/>
          </a:xfrm>
          <a:prstGeom prst="rect">
            <a:avLst/>
          </a:prstGeom>
        </p:spPr>
      </p:pic>
      <p:sp>
        <p:nvSpPr>
          <p:cNvPr id="3" name="Titolo 2"/>
          <p:cNvSpPr txBox="1">
            <a:spLocks/>
          </p:cNvSpPr>
          <p:nvPr/>
        </p:nvSpPr>
        <p:spPr>
          <a:xfrm>
            <a:off x="1629088" y="1340768"/>
            <a:ext cx="5688632" cy="719137"/>
          </a:xfrm>
          <a:prstGeom prst="rect">
            <a:avLst/>
          </a:prstGeom>
        </p:spPr>
        <p:txBody>
          <a:bodyPr/>
          <a:lstStyle>
            <a:lvl1pPr algn="ctr" defTabSz="914400" rtl="0" eaLnBrk="1" latinLnBrk="0" hangingPunct="1">
              <a:spcBef>
                <a:spcPct val="0"/>
              </a:spcBef>
              <a:buNone/>
              <a:defRPr sz="4400" kern="1200">
                <a:solidFill>
                  <a:schemeClr val="tx1"/>
                </a:solidFill>
                <a:latin typeface="Open Sans" pitchFamily="34" charset="0"/>
                <a:ea typeface="Open Sans" pitchFamily="34" charset="0"/>
                <a:cs typeface="Open Sans" pitchFamily="34" charset="0"/>
              </a:defRPr>
            </a:lvl1pPr>
          </a:lstStyle>
          <a:p>
            <a:pPr marL="287338"/>
            <a:r>
              <a:rPr lang="en-US" altLang="it-IT" sz="2800" b="1" dirty="0">
                <a:solidFill>
                  <a:srgbClr val="1A60A6"/>
                </a:solidFill>
                <a:latin typeface="+mj-lt"/>
                <a:ea typeface="SimSun" charset="0"/>
              </a:rPr>
              <a:t>Verso un piano di </a:t>
            </a:r>
            <a:r>
              <a:rPr lang="en-US" altLang="it-IT" sz="2800" b="1" dirty="0" err="1">
                <a:solidFill>
                  <a:srgbClr val="1A60A6"/>
                </a:solidFill>
                <a:latin typeface="+mj-lt"/>
                <a:ea typeface="SimSun" charset="0"/>
              </a:rPr>
              <a:t>adattamento</a:t>
            </a:r>
            <a:endParaRPr lang="it-IT" altLang="it-IT" sz="2800" b="1" dirty="0">
              <a:solidFill>
                <a:srgbClr val="1A60A6"/>
              </a:solidFill>
              <a:latin typeface="+mj-lt"/>
              <a:ea typeface="SimSun" charset="0"/>
            </a:endParaRPr>
          </a:p>
        </p:txBody>
      </p:sp>
      <p:graphicFrame>
        <p:nvGraphicFramePr>
          <p:cNvPr id="4" name="Diagramma 3"/>
          <p:cNvGraphicFramePr/>
          <p:nvPr>
            <p:extLst>
              <p:ext uri="{D42A27DB-BD31-4B8C-83A1-F6EECF244321}">
                <p14:modId xmlns:p14="http://schemas.microsoft.com/office/powerpoint/2010/main" val="1225524001"/>
              </p:ext>
            </p:extLst>
          </p:nvPr>
        </p:nvGraphicFramePr>
        <p:xfrm>
          <a:off x="703157" y="2183040"/>
          <a:ext cx="3446583" cy="960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ttangolo 4"/>
          <p:cNvSpPr>
            <a:spLocks noChangeArrowheads="1"/>
          </p:cNvSpPr>
          <p:nvPr/>
        </p:nvSpPr>
        <p:spPr bwMode="auto">
          <a:xfrm>
            <a:off x="281355" y="3451889"/>
            <a:ext cx="547211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a:buFont typeface="Arial" panose="020B0604020202020204" pitchFamily="34" charset="0"/>
              <a:buChar char="•"/>
            </a:pPr>
            <a:r>
              <a:rPr lang="en-US" altLang="it-IT" sz="1800" b="1" dirty="0" err="1">
                <a:latin typeface="+mj-lt"/>
              </a:rPr>
              <a:t>Cooperazione</a:t>
            </a:r>
            <a:r>
              <a:rPr lang="en-US" altLang="it-IT" sz="1800" b="1" dirty="0">
                <a:latin typeface="+mj-lt"/>
              </a:rPr>
              <a:t> </a:t>
            </a:r>
            <a:r>
              <a:rPr lang="en-US" altLang="it-IT" sz="1800" b="1" dirty="0" err="1">
                <a:latin typeface="+mj-lt"/>
              </a:rPr>
              <a:t>tra</a:t>
            </a:r>
            <a:r>
              <a:rPr lang="en-US" altLang="it-IT" sz="1800" b="1" dirty="0">
                <a:latin typeface="+mj-lt"/>
              </a:rPr>
              <a:t> </a:t>
            </a:r>
            <a:r>
              <a:rPr lang="en-US" altLang="it-IT" sz="1800" b="1" dirty="0" err="1">
                <a:latin typeface="+mj-lt"/>
              </a:rPr>
              <a:t>i</a:t>
            </a:r>
            <a:r>
              <a:rPr lang="en-US" altLang="it-IT" sz="1800" b="1" dirty="0">
                <a:latin typeface="+mj-lt"/>
              </a:rPr>
              <a:t> </a:t>
            </a:r>
            <a:r>
              <a:rPr lang="en-US" altLang="it-IT" sz="1800" b="1" dirty="0" err="1">
                <a:latin typeface="+mj-lt"/>
              </a:rPr>
              <a:t>differenti</a:t>
            </a:r>
            <a:r>
              <a:rPr lang="en-US" altLang="it-IT" sz="1800" b="1" dirty="0">
                <a:latin typeface="+mj-lt"/>
              </a:rPr>
              <a:t> </a:t>
            </a:r>
            <a:r>
              <a:rPr lang="en-US" altLang="it-IT" sz="1800" b="1" dirty="0" err="1">
                <a:latin typeface="+mj-lt"/>
              </a:rPr>
              <a:t>attori</a:t>
            </a:r>
            <a:endParaRPr lang="en-US" altLang="it-IT" sz="1800" dirty="0">
              <a:latin typeface="+mj-lt"/>
            </a:endParaRPr>
          </a:p>
          <a:p>
            <a:pPr algn="just">
              <a:buFont typeface="Arial" panose="020B0604020202020204" pitchFamily="34" charset="0"/>
              <a:buChar char="•"/>
            </a:pPr>
            <a:r>
              <a:rPr lang="en-US" altLang="it-IT" sz="1800" b="1" dirty="0">
                <a:latin typeface="+mj-lt"/>
              </a:rPr>
              <a:t>Mainstreaming</a:t>
            </a:r>
          </a:p>
          <a:p>
            <a:pPr algn="just">
              <a:buFont typeface="Arial" panose="020B0604020202020204" pitchFamily="34" charset="0"/>
              <a:buChar char="•"/>
            </a:pPr>
            <a:r>
              <a:rPr lang="en-US" altLang="it-IT" sz="1800" b="1" dirty="0" err="1">
                <a:latin typeface="+mj-lt"/>
              </a:rPr>
              <a:t>Attribuzione</a:t>
            </a:r>
            <a:r>
              <a:rPr lang="en-US" altLang="it-IT" sz="1800" b="1" dirty="0">
                <a:latin typeface="+mj-lt"/>
              </a:rPr>
              <a:t> </a:t>
            </a:r>
            <a:r>
              <a:rPr lang="en-US" altLang="it-IT" sz="1800" b="1" dirty="0" err="1">
                <a:latin typeface="+mj-lt"/>
              </a:rPr>
              <a:t>ruoli</a:t>
            </a:r>
            <a:r>
              <a:rPr lang="en-US" altLang="it-IT" sz="1800" b="1" dirty="0">
                <a:latin typeface="+mj-lt"/>
              </a:rPr>
              <a:t> e </a:t>
            </a:r>
            <a:r>
              <a:rPr lang="en-US" altLang="it-IT" sz="1800" b="1" dirty="0" err="1">
                <a:latin typeface="+mj-lt"/>
              </a:rPr>
              <a:t>responsabilità</a:t>
            </a:r>
            <a:endParaRPr lang="it-IT" altLang="it-IT" sz="1800" b="1" dirty="0">
              <a:latin typeface="+mj-lt"/>
            </a:endParaRPr>
          </a:p>
          <a:p>
            <a:pPr algn="just">
              <a:buFont typeface="Arial" panose="020B0604020202020204" pitchFamily="34" charset="0"/>
              <a:buChar char="•"/>
            </a:pPr>
            <a:r>
              <a:rPr lang="it-IT" altLang="it-IT" sz="1800" b="1" dirty="0">
                <a:latin typeface="+mj-lt"/>
              </a:rPr>
              <a:t>Individuazione fonti di finanziamento</a:t>
            </a:r>
            <a:endParaRPr lang="en-US" altLang="it-IT" sz="1800" b="1" dirty="0">
              <a:latin typeface="+mj-lt"/>
            </a:endParaRPr>
          </a:p>
          <a:p>
            <a:pPr algn="just">
              <a:buFont typeface="Arial" panose="020B0604020202020204" pitchFamily="34" charset="0"/>
              <a:buChar char="•"/>
            </a:pPr>
            <a:endParaRPr lang="en-US" altLang="it-IT" sz="1800" b="1" dirty="0">
              <a:latin typeface="+mj-lt"/>
            </a:endParaRPr>
          </a:p>
          <a:p>
            <a:pPr algn="just">
              <a:buFont typeface="Arial" panose="020B0604020202020204" pitchFamily="34" charset="0"/>
              <a:buChar char="•"/>
            </a:pPr>
            <a:endParaRPr lang="en-US" altLang="it-IT" sz="1800" b="1" dirty="0">
              <a:latin typeface="+mj-lt"/>
            </a:endParaRPr>
          </a:p>
          <a:p>
            <a:pPr algn="just"/>
            <a:endParaRPr lang="en-US" altLang="it-IT" sz="1800" dirty="0">
              <a:latin typeface="+mj-lt"/>
            </a:endParaRPr>
          </a:p>
        </p:txBody>
      </p:sp>
      <p:sp>
        <p:nvSpPr>
          <p:cNvPr id="6" name="Rettangolo 5"/>
          <p:cNvSpPr>
            <a:spLocks noChangeArrowheads="1"/>
          </p:cNvSpPr>
          <p:nvPr/>
        </p:nvSpPr>
        <p:spPr bwMode="auto">
          <a:xfrm>
            <a:off x="682905" y="5013176"/>
            <a:ext cx="7897378" cy="646331"/>
          </a:xfrm>
          <a:prstGeom prst="rect">
            <a:avLst/>
          </a:prstGeom>
          <a:gradFill rotWithShape="1">
            <a:gsLst>
              <a:gs pos="0">
                <a:srgbClr val="FFEBDB"/>
              </a:gs>
              <a:gs pos="64999">
                <a:srgbClr val="FFD0AA"/>
              </a:gs>
              <a:gs pos="100000">
                <a:srgbClr val="FFBE86"/>
              </a:gs>
            </a:gsLst>
            <a:lin ang="5400000" scaled="1"/>
          </a:gradFill>
          <a:ln w="9525">
            <a:solidFill>
              <a:srgbClr val="F69240"/>
            </a:solidFill>
            <a:miter lim="800000"/>
            <a:headEnd/>
            <a:tailEnd/>
          </a:ln>
          <a:effectLst>
            <a:outerShdw blurRad="40000" dist="20000" dir="5400000" rotWithShape="0">
              <a:srgbClr val="808080">
                <a:alpha val="37999"/>
              </a:srgbClr>
            </a:outerShdw>
          </a:effec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a:r>
              <a:rPr lang="it-IT" altLang="it-IT" sz="1800" dirty="0">
                <a:solidFill>
                  <a:srgbClr val="000000"/>
                </a:solidFill>
                <a:latin typeface="+mj-lt"/>
              </a:rPr>
              <a:t>Integrazione </a:t>
            </a:r>
            <a:r>
              <a:rPr lang="ja-JP" altLang="it-IT" sz="1800" dirty="0">
                <a:solidFill>
                  <a:srgbClr val="000000"/>
                </a:solidFill>
                <a:latin typeface="+mj-lt"/>
              </a:rPr>
              <a:t>‘</a:t>
            </a:r>
            <a:r>
              <a:rPr lang="it-IT" altLang="ja-JP" sz="1800" b="1" dirty="0">
                <a:solidFill>
                  <a:srgbClr val="000000"/>
                </a:solidFill>
                <a:latin typeface="+mj-lt"/>
              </a:rPr>
              <a:t>orizzontale</a:t>
            </a:r>
            <a:r>
              <a:rPr lang="it-IT" altLang="ja-JP" sz="1800" dirty="0">
                <a:solidFill>
                  <a:srgbClr val="000000"/>
                </a:solidFill>
                <a:latin typeface="+mj-lt"/>
              </a:rPr>
              <a:t>' and '</a:t>
            </a:r>
            <a:r>
              <a:rPr lang="it-IT" altLang="ja-JP" sz="1800" b="1" dirty="0">
                <a:solidFill>
                  <a:srgbClr val="000000"/>
                </a:solidFill>
                <a:latin typeface="+mj-lt"/>
              </a:rPr>
              <a:t>verticale</a:t>
            </a:r>
            <a:r>
              <a:rPr lang="it-IT" altLang="ja-JP" sz="1800" dirty="0">
                <a:solidFill>
                  <a:srgbClr val="000000"/>
                </a:solidFill>
                <a:latin typeface="+mj-lt"/>
              </a:rPr>
              <a:t>' delle politiche per l</a:t>
            </a:r>
            <a:r>
              <a:rPr lang="ja-JP" altLang="it-IT" sz="1800" dirty="0">
                <a:solidFill>
                  <a:srgbClr val="000000"/>
                </a:solidFill>
                <a:latin typeface="+mj-lt"/>
              </a:rPr>
              <a:t>’</a:t>
            </a:r>
            <a:r>
              <a:rPr lang="it-IT" altLang="ja-JP" sz="1800" dirty="0">
                <a:solidFill>
                  <a:srgbClr val="000000"/>
                </a:solidFill>
                <a:latin typeface="+mj-lt"/>
              </a:rPr>
              <a:t>inclusione delle misure di adattamento nelle politiche settoriali</a:t>
            </a:r>
            <a:endParaRPr lang="it-IT" altLang="it-IT" sz="1800" dirty="0">
              <a:solidFill>
                <a:srgbClr val="000000"/>
              </a:solidFill>
              <a:latin typeface="+mj-lt"/>
            </a:endParaRPr>
          </a:p>
        </p:txBody>
      </p:sp>
      <p:pic>
        <p:nvPicPr>
          <p:cNvPr id="7" name="Immagin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200139" y="2059905"/>
            <a:ext cx="3400425"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853811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1704</Words>
  <Application>Microsoft Office PowerPoint</Application>
  <PresentationFormat>Bildschirmpräsentation (4:3)</PresentationFormat>
  <Paragraphs>276</Paragraphs>
  <Slides>26</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26</vt:i4>
      </vt:variant>
    </vt:vector>
  </HeadingPairs>
  <TitlesOfParts>
    <vt:vector size="35" baseType="lpstr">
      <vt:lpstr>Arial</vt:lpstr>
      <vt:lpstr>Calibri</vt:lpstr>
      <vt:lpstr>Helvetica</vt:lpstr>
      <vt:lpstr>Montserrat</vt:lpstr>
      <vt:lpstr>Open Sans</vt:lpstr>
      <vt:lpstr>Open Sans Extrabold</vt:lpstr>
      <vt:lpstr>Times New Roman</vt:lpstr>
      <vt:lpstr>Wingdings</vt:lpstr>
      <vt:lpstr>Tema di 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Marina Morando</dc:creator>
  <cp:lastModifiedBy>Julian Fieml</cp:lastModifiedBy>
  <cp:revision>32</cp:revision>
  <dcterms:created xsi:type="dcterms:W3CDTF">2017-01-26T12:46:53Z</dcterms:created>
  <dcterms:modified xsi:type="dcterms:W3CDTF">2022-09-01T06:50:42Z</dcterms:modified>
</cp:coreProperties>
</file>