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4A88"/>
    <a:srgbClr val="003599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08" autoAdjust="0"/>
  </p:normalViewPr>
  <p:slideViewPr>
    <p:cSldViewPr>
      <p:cViewPr varScale="1">
        <p:scale>
          <a:sx n="94" d="100"/>
          <a:sy n="94" d="100"/>
        </p:scale>
        <p:origin x="175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463031"/>
            <a:ext cx="7772400" cy="1470025"/>
          </a:xfrm>
        </p:spPr>
        <p:txBody>
          <a:bodyPr/>
          <a:lstStyle>
            <a:lvl1pPr>
              <a:defRPr>
                <a:latin typeface="Open Sans Extrabold" pitchFamily="34" charset="0"/>
                <a:ea typeface="Open Sans Extrabold" pitchFamily="34" charset="0"/>
                <a:cs typeface="Open Sans Extrabold" pitchFamily="34" charset="0"/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581128"/>
            <a:ext cx="6400800" cy="105767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Logo Partner</a:t>
            </a:r>
          </a:p>
        </p:txBody>
      </p:sp>
      <p:pic>
        <p:nvPicPr>
          <p:cNvPr id="7" name="Immagin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0320" y="808200"/>
            <a:ext cx="3909600" cy="127021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049" name="Rectangle 1"/>
          <p:cNvSpPr>
            <a:spLocks noChangeArrowheads="1"/>
          </p:cNvSpPr>
          <p:nvPr userDrawn="1"/>
        </p:nvSpPr>
        <p:spPr bwMode="auto">
          <a:xfrm>
            <a:off x="4716016" y="6162218"/>
            <a:ext cx="36724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Montserrat" pitchFamily="50" charset="0"/>
                <a:ea typeface="Calibri" pitchFamily="34" charset="0"/>
                <a:cs typeface="NBIAZV+Montserrat-Regular"/>
              </a:rPr>
              <a:t>La coopération au cœur de la Méditerranée</a:t>
            </a:r>
          </a:p>
        </p:txBody>
      </p:sp>
      <p:sp>
        <p:nvSpPr>
          <p:cNvPr id="2050" name="Rectangle 2"/>
          <p:cNvSpPr>
            <a:spLocks noChangeArrowheads="1"/>
          </p:cNvSpPr>
          <p:nvPr userDrawn="1"/>
        </p:nvSpPr>
        <p:spPr bwMode="auto">
          <a:xfrm>
            <a:off x="1883931" y="1825079"/>
            <a:ext cx="24117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>
                <a:ln>
                  <a:noFill/>
                </a:ln>
                <a:solidFill>
                  <a:srgbClr val="E34063"/>
                </a:solidFill>
                <a:effectLst/>
                <a:latin typeface="Montserrat" pitchFamily="50" charset="0"/>
                <a:ea typeface="Calibri" pitchFamily="34" charset="0"/>
                <a:cs typeface="Times New Roman" pitchFamily="18" charset="0"/>
              </a:rPr>
              <a:t>PROTERINA-3</a:t>
            </a:r>
            <a:r>
              <a:rPr kumimoji="0" lang="fr-FR" sz="1400" b="0" i="0" u="none" strike="noStrike" cap="none" normalizeH="0" baseline="0" dirty="0">
                <a:ln>
                  <a:noFill/>
                </a:ln>
                <a:solidFill>
                  <a:srgbClr val="E34063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1400" b="0" i="0" u="none" strike="noStrike" cap="none" normalizeH="0" baseline="0" dirty="0">
                <a:ln>
                  <a:noFill/>
                </a:ln>
                <a:solidFill>
                  <a:srgbClr val="E34063"/>
                </a:solidFill>
                <a:effectLst/>
                <a:latin typeface="Montserrat" pitchFamily="50" charset="0"/>
                <a:ea typeface="Calibri" pitchFamily="34" charset="0"/>
                <a:cs typeface="Times New Roman" pitchFamily="18" charset="0"/>
              </a:rPr>
              <a:t>volution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ttangolo 10"/>
          <p:cNvSpPr/>
          <p:nvPr userDrawn="1"/>
        </p:nvSpPr>
        <p:spPr>
          <a:xfrm>
            <a:off x="0" y="0"/>
            <a:ext cx="9144000" cy="68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 userDrawn="1"/>
        </p:nvSpPr>
        <p:spPr>
          <a:xfrm>
            <a:off x="0" y="6597368"/>
            <a:ext cx="9144000" cy="14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1124744"/>
            <a:ext cx="2057400" cy="5001419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124744"/>
            <a:ext cx="6019800" cy="5001419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2060848"/>
            <a:ext cx="4038600" cy="4392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2060848"/>
            <a:ext cx="4038600" cy="4392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235719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996952"/>
            <a:ext cx="4040188" cy="3456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235719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996952"/>
            <a:ext cx="4041775" cy="3456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908719"/>
            <a:ext cx="3008313" cy="85355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908721"/>
            <a:ext cx="5111750" cy="554461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772816"/>
            <a:ext cx="3008313" cy="46805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5081736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893911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648474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2522314"/>
            <a:ext cx="8229600" cy="4237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4" name="Immagine 3" descr="adapt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3960659" cy="879849"/>
          </a:xfrm>
          <a:prstGeom prst="rect">
            <a:avLst/>
          </a:prstGeom>
        </p:spPr>
      </p:pic>
      <p:sp>
        <p:nvSpPr>
          <p:cNvPr id="12" name="Rectangle 1"/>
          <p:cNvSpPr>
            <a:spLocks noChangeArrowheads="1"/>
          </p:cNvSpPr>
          <p:nvPr userDrawn="1"/>
        </p:nvSpPr>
        <p:spPr bwMode="auto">
          <a:xfrm>
            <a:off x="3851920" y="6586209"/>
            <a:ext cx="482453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8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Montserrat" pitchFamily="50" charset="0"/>
                <a:ea typeface="Calibri" pitchFamily="34" charset="0"/>
                <a:cs typeface="NBIAZV+Montserrat-Regular"/>
              </a:rPr>
              <a:t>La </a:t>
            </a:r>
            <a:r>
              <a:rPr kumimoji="0" lang="fr-FR" sz="8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Montserrat" pitchFamily="50" charset="0"/>
                <a:ea typeface="Calibri" pitchFamily="34" charset="0"/>
                <a:cs typeface="NBIAZV+Montserrat-Regular"/>
              </a:rPr>
              <a:t>cooperazione</a:t>
            </a:r>
            <a:r>
              <a:rPr kumimoji="0" lang="fr-FR" sz="8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Montserrat" pitchFamily="50" charset="0"/>
                <a:ea typeface="Calibri" pitchFamily="34" charset="0"/>
                <a:cs typeface="NBIAZV+Montserrat-Regular"/>
              </a:rPr>
              <a:t> al </a:t>
            </a:r>
            <a:r>
              <a:rPr kumimoji="0" lang="fr-FR" sz="8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Montserrat" pitchFamily="50" charset="0"/>
                <a:ea typeface="Calibri" pitchFamily="34" charset="0"/>
                <a:cs typeface="NBIAZV+Montserrat-Regular"/>
              </a:rPr>
              <a:t>cuore</a:t>
            </a:r>
            <a:r>
              <a:rPr kumimoji="0" lang="fr-FR" sz="8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Montserrat" pitchFamily="50" charset="0"/>
                <a:ea typeface="Calibri" pitchFamily="34" charset="0"/>
                <a:cs typeface="NBIAZV+Montserrat-Regular"/>
              </a:rPr>
              <a:t> </a:t>
            </a:r>
            <a:r>
              <a:rPr kumimoji="0" lang="fr-FR" sz="8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Montserrat" pitchFamily="50" charset="0"/>
                <a:ea typeface="Calibri" pitchFamily="34" charset="0"/>
                <a:cs typeface="NBIAZV+Montserrat-Regular"/>
              </a:rPr>
              <a:t>del</a:t>
            </a:r>
            <a:r>
              <a:rPr kumimoji="0" lang="fr-FR" sz="8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Montserrat" pitchFamily="50" charset="0"/>
                <a:ea typeface="Calibri" pitchFamily="34" charset="0"/>
                <a:cs typeface="NBIAZV+Montserrat-Regular"/>
              </a:rPr>
              <a:t> </a:t>
            </a:r>
            <a:r>
              <a:rPr kumimoji="0" lang="fr-FR" sz="8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Montserrat" pitchFamily="50" charset="0"/>
                <a:ea typeface="Calibri" pitchFamily="34" charset="0"/>
                <a:cs typeface="NBIAZV+Montserrat-Regular"/>
              </a:rPr>
              <a:t>Mediterraneo</a:t>
            </a:r>
            <a:r>
              <a:rPr kumimoji="0" lang="fr-FR" sz="8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Montserrat" pitchFamily="50" charset="0"/>
                <a:ea typeface="Calibri" pitchFamily="34" charset="0"/>
                <a:cs typeface="NBIAZV+Montserrat-Regular"/>
              </a:rPr>
              <a:t> - La coopération au cœur de la Méditerranée</a:t>
            </a:r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1052736"/>
            <a:ext cx="9144000" cy="55055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6021288"/>
            <a:ext cx="9144000" cy="5505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Open Sans" pitchFamily="34" charset="0"/>
          <a:ea typeface="Open Sans" pitchFamily="34" charset="0"/>
          <a:cs typeface="Open Sans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Open Sans" pitchFamily="34" charset="0"/>
          <a:ea typeface="Open Sans" pitchFamily="34" charset="0"/>
          <a:cs typeface="Open Sans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Open Sans" pitchFamily="34" charset="0"/>
          <a:ea typeface="Open Sans" pitchFamily="34" charset="0"/>
          <a:cs typeface="Open Sans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Open Sans" pitchFamily="34" charset="0"/>
          <a:ea typeface="Open Sans" pitchFamily="34" charset="0"/>
          <a:cs typeface="Open Sans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Open Sans" pitchFamily="34" charset="0"/>
          <a:ea typeface="Open Sans" pitchFamily="34" charset="0"/>
          <a:cs typeface="Open Sans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Open Sans" pitchFamily="34" charset="0"/>
          <a:ea typeface="Open Sans" pitchFamily="34" charset="0"/>
          <a:cs typeface="Open Sans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stmed-initiative.eu" TargetMode="External"/><Relationship Id="rId2" Type="http://schemas.openxmlformats.org/officeDocument/2006/relationships/hyperlink" Target="http://www.adriatic-ionian.eu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-compass.eu/publication/case-studies/case-study-urban-development-fund-pomorskie" TargetMode="External"/><Relationship Id="rId2" Type="http://schemas.openxmlformats.org/officeDocument/2006/relationships/hyperlink" Target="http://www.fi-compass.eu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hyperlink" Target="https://www.fi-compass.eu/publication/case-studies/case-study-london-green-fund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86356" y="1575501"/>
            <a:ext cx="777240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sv-SE" dirty="0">
                <a:latin typeface="+mj-lt"/>
              </a:rPr>
              <a:t>ADAPT - Evento di lancio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036152" y="2448850"/>
            <a:ext cx="7272808" cy="1752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2800" dirty="0">
                <a:latin typeface="+mj-lt"/>
              </a:rPr>
              <a:t>Politiche di sviluppo e di cooperazione nel Mediterraneo. Sfide, priorità ed oportunità a sostegno del PAESC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1030650" y="3918875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Amparo </a:t>
            </a:r>
            <a:r>
              <a:rPr lang="en-US" dirty="0" err="1">
                <a:latin typeface="+mj-lt"/>
              </a:rPr>
              <a:t>Montán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24 </a:t>
            </a:r>
            <a:r>
              <a:rPr lang="en-US" dirty="0" err="1">
                <a:latin typeface="+mj-lt"/>
              </a:rPr>
              <a:t>Febbraio</a:t>
            </a:r>
            <a:r>
              <a:rPr lang="en-US" dirty="0">
                <a:latin typeface="+mj-lt"/>
              </a:rPr>
              <a:t> 2017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145284"/>
            <a:ext cx="1631723" cy="1631723"/>
          </a:xfrm>
          <a:prstGeom prst="rect">
            <a:avLst/>
          </a:prstGeom>
        </p:spPr>
      </p:pic>
      <p:sp>
        <p:nvSpPr>
          <p:cNvPr id="6" name="TextBox 1"/>
          <p:cNvSpPr txBox="1"/>
          <p:nvPr/>
        </p:nvSpPr>
        <p:spPr>
          <a:xfrm>
            <a:off x="3635896" y="5653896"/>
            <a:ext cx="2160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+mj-lt"/>
              </a:rPr>
              <a:t>territorial policy support and </a:t>
            </a:r>
            <a:r>
              <a:rPr lang="en-US" sz="1000" dirty="0">
                <a:solidFill>
                  <a:srgbClr val="1C4A88"/>
                </a:solidFill>
                <a:latin typeface="+mj-lt"/>
              </a:rPr>
              <a:t>research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67544" y="1701602"/>
            <a:ext cx="8229600" cy="158338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>
                <a:latin typeface="+mj-lt"/>
              </a:rPr>
              <a:t>Sfide:</a:t>
            </a:r>
          </a:p>
          <a:p>
            <a:pPr lvl="1"/>
            <a:r>
              <a:rPr lang="sv-SE" sz="2000" dirty="0">
                <a:latin typeface="+mj-lt"/>
              </a:rPr>
              <a:t>Gli effetti del cambiamento climatico non conoscono i confini</a:t>
            </a:r>
          </a:p>
          <a:p>
            <a:pPr lvl="1"/>
            <a:r>
              <a:rPr lang="sv-SE" sz="2000" dirty="0">
                <a:latin typeface="+mj-lt"/>
              </a:rPr>
              <a:t>La cooperazione come necessità</a:t>
            </a:r>
          </a:p>
          <a:p>
            <a:pPr lvl="1"/>
            <a:r>
              <a:rPr lang="sv-SE" sz="2000" dirty="0">
                <a:latin typeface="+mj-lt"/>
              </a:rPr>
              <a:t>La strategia, fondamentale</a:t>
            </a:r>
          </a:p>
          <a:p>
            <a:pPr marL="457200" lvl="1" indent="0">
              <a:buFont typeface="Arial" pitchFamily="34" charset="0"/>
              <a:buNone/>
            </a:pPr>
            <a:endParaRPr lang="sv-SE" dirty="0"/>
          </a:p>
          <a:p>
            <a:pPr marL="0" indent="0">
              <a:buFont typeface="Arial" pitchFamily="34" charset="0"/>
              <a:buNone/>
            </a:pPr>
            <a:endParaRPr lang="sv-SE" dirty="0"/>
          </a:p>
          <a:p>
            <a:pPr lvl="1"/>
            <a:endParaRPr lang="en-US" dirty="0">
              <a:solidFill>
                <a:prstClr val="black"/>
              </a:solidFill>
              <a:latin typeface="Times-Roman"/>
            </a:endParaRPr>
          </a:p>
          <a:p>
            <a:pPr lvl="1"/>
            <a:endParaRPr lang="sv-SE" dirty="0"/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948" y="3353886"/>
            <a:ext cx="7128792" cy="257330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13" y="29845"/>
            <a:ext cx="991606" cy="99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282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67544" y="1412776"/>
            <a:ext cx="8229600" cy="50006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>
                <a:latin typeface="+mj-lt"/>
              </a:rPr>
              <a:t>Priorità</a:t>
            </a:r>
          </a:p>
          <a:p>
            <a:pPr lvl="1"/>
            <a:r>
              <a:rPr lang="sv-SE" sz="2000" dirty="0">
                <a:latin typeface="+mj-lt"/>
              </a:rPr>
              <a:t>Da definire strategicamente</a:t>
            </a:r>
          </a:p>
          <a:p>
            <a:pPr lvl="1"/>
            <a:r>
              <a:rPr lang="sv-SE" sz="2000" dirty="0">
                <a:latin typeface="+mj-lt"/>
              </a:rPr>
              <a:t>Non esiste una strategia macro-regionale per tutto il Mediterraneo</a:t>
            </a:r>
          </a:p>
          <a:p>
            <a:pPr lvl="2"/>
            <a:r>
              <a:rPr lang="sv-SE" sz="1600" dirty="0">
                <a:latin typeface="+mj-lt"/>
              </a:rPr>
              <a:t>Altri esempi:</a:t>
            </a:r>
          </a:p>
          <a:p>
            <a:pPr lvl="3"/>
            <a:r>
              <a:rPr lang="sv-SE" sz="1600" dirty="0">
                <a:latin typeface="+mj-lt"/>
              </a:rPr>
              <a:t>EUSAIR: </a:t>
            </a:r>
            <a:r>
              <a:rPr lang="sv-SE" sz="1600" dirty="0">
                <a:latin typeface="+mj-lt"/>
                <a:hlinkClick r:id="rId2"/>
              </a:rPr>
              <a:t>www.adriatic-ionian.eu</a:t>
            </a:r>
            <a:endParaRPr lang="sv-SE" sz="1600" dirty="0">
              <a:latin typeface="+mj-lt"/>
            </a:endParaRPr>
          </a:p>
          <a:p>
            <a:pPr lvl="3"/>
            <a:r>
              <a:rPr lang="sv-SE" sz="1600" dirty="0">
                <a:latin typeface="+mj-lt"/>
              </a:rPr>
              <a:t>Westmed Maritime Initiative: </a:t>
            </a:r>
            <a:r>
              <a:rPr lang="sv-SE" sz="1600" dirty="0">
                <a:latin typeface="+mj-lt"/>
                <a:hlinkClick r:id="rId3"/>
              </a:rPr>
              <a:t>www.westmed-initiative.eu</a:t>
            </a:r>
            <a:endParaRPr lang="sv-SE" sz="1600" dirty="0">
              <a:latin typeface="+mj-lt"/>
            </a:endParaRPr>
          </a:p>
          <a:p>
            <a:pPr marL="2743200" lvl="6" indent="0">
              <a:buFont typeface="Arial" pitchFamily="34" charset="0"/>
              <a:buNone/>
            </a:pPr>
            <a:endParaRPr lang="sv-SE" dirty="0">
              <a:latin typeface="+mj-lt"/>
            </a:endParaRPr>
          </a:p>
          <a:p>
            <a:pPr marL="2743200" lvl="6" indent="0">
              <a:buFont typeface="Arial" pitchFamily="34" charset="0"/>
              <a:buNone/>
            </a:pPr>
            <a:endParaRPr lang="sv-SE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976" y="3429000"/>
            <a:ext cx="6624736" cy="255525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13" y="29845"/>
            <a:ext cx="991606" cy="99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00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95536" y="2060848"/>
            <a:ext cx="8229600" cy="547181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>
                <a:latin typeface="+mj-lt"/>
              </a:rPr>
              <a:t>Opportunità:</a:t>
            </a:r>
          </a:p>
          <a:p>
            <a:pPr lvl="1"/>
            <a:r>
              <a:rPr lang="sv-SE" sz="2000" dirty="0">
                <a:latin typeface="+mj-lt"/>
              </a:rPr>
              <a:t>I programmi Interreg</a:t>
            </a:r>
          </a:p>
          <a:p>
            <a:pPr lvl="1"/>
            <a:r>
              <a:rPr lang="sv-SE" sz="2000" dirty="0">
                <a:latin typeface="+mj-lt"/>
              </a:rPr>
              <a:t>Il programma ENI CBC Med</a:t>
            </a:r>
          </a:p>
          <a:p>
            <a:pPr lvl="1"/>
            <a:r>
              <a:rPr lang="sv-SE" sz="2000" dirty="0">
                <a:latin typeface="+mj-lt"/>
              </a:rPr>
              <a:t>Strumenti finanziari? </a:t>
            </a:r>
          </a:p>
          <a:p>
            <a:pPr lvl="2"/>
            <a:r>
              <a:rPr lang="sv-SE" sz="2000" dirty="0">
                <a:latin typeface="+mj-lt"/>
                <a:hlinkClick r:id="rId2"/>
              </a:rPr>
              <a:t>www.fi-compass.eu</a:t>
            </a:r>
            <a:endParaRPr lang="sv-SE" sz="2000" dirty="0">
              <a:latin typeface="+mj-lt"/>
            </a:endParaRPr>
          </a:p>
          <a:p>
            <a:pPr lvl="3"/>
            <a:r>
              <a:rPr lang="sv-SE" dirty="0">
                <a:latin typeface="+mj-lt"/>
              </a:rPr>
              <a:t>Urban Development Fund Pomorskie: </a:t>
            </a:r>
            <a:r>
              <a:rPr lang="sv-SE" dirty="0">
                <a:latin typeface="+mj-lt"/>
                <a:hlinkClick r:id="rId3"/>
              </a:rPr>
              <a:t>https://www.fi-compass.eu/publication/case-studies/case-study-urban-development-fund-pomorskie</a:t>
            </a:r>
            <a:endParaRPr lang="sv-SE" dirty="0">
              <a:latin typeface="+mj-lt"/>
            </a:endParaRPr>
          </a:p>
          <a:p>
            <a:pPr lvl="3"/>
            <a:r>
              <a:rPr lang="sv-SE" dirty="0">
                <a:latin typeface="+mj-lt"/>
              </a:rPr>
              <a:t>London Green Fund: </a:t>
            </a:r>
            <a:r>
              <a:rPr lang="sv-SE" dirty="0">
                <a:latin typeface="+mj-lt"/>
                <a:hlinkClick r:id="rId4"/>
              </a:rPr>
              <a:t>https://www.fi-compass.eu/publication/case-studies/case-study-london-green-fund</a:t>
            </a:r>
            <a:r>
              <a:rPr lang="sv-SE" dirty="0">
                <a:latin typeface="+mj-lt"/>
              </a:rPr>
              <a:t> </a:t>
            </a:r>
          </a:p>
          <a:p>
            <a:pPr lvl="3"/>
            <a:endParaRPr lang="sv-SE" dirty="0">
              <a:latin typeface="+mj-lt"/>
            </a:endParaRPr>
          </a:p>
          <a:p>
            <a:pPr marL="2743200" lvl="6" indent="0">
              <a:buFont typeface="Arial" pitchFamily="34" charset="0"/>
              <a:buNone/>
            </a:pPr>
            <a:endParaRPr lang="sv-SE" dirty="0">
              <a:latin typeface="+mj-lt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76" y="1556792"/>
            <a:ext cx="3596367" cy="223224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13" y="29845"/>
            <a:ext cx="991606" cy="99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3959932" y="2780928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Grazie</a:t>
            </a:r>
          </a:p>
        </p:txBody>
      </p:sp>
      <p:sp>
        <p:nvSpPr>
          <p:cNvPr id="3" name="TextBox 6"/>
          <p:cNvSpPr txBox="1"/>
          <p:nvPr/>
        </p:nvSpPr>
        <p:spPr>
          <a:xfrm>
            <a:off x="2771800" y="386104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amparo.montan@spatialforesight.eu</a:t>
            </a:r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13" y="29845"/>
            <a:ext cx="991606" cy="99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956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145</Words>
  <Application>Microsoft Office PowerPoint</Application>
  <PresentationFormat>Bildschirmpräsentation (4:3)</PresentationFormat>
  <Paragraphs>26</Paragraphs>
  <Slides>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2" baseType="lpstr">
      <vt:lpstr>Arial</vt:lpstr>
      <vt:lpstr>Calibri</vt:lpstr>
      <vt:lpstr>Montserrat</vt:lpstr>
      <vt:lpstr>Open Sans</vt:lpstr>
      <vt:lpstr>Open Sans Extrabold</vt:lpstr>
      <vt:lpstr>Times-Roman</vt:lpstr>
      <vt:lpstr>Tema di 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Marina Morando</dc:creator>
  <cp:lastModifiedBy>Julian Fieml</cp:lastModifiedBy>
  <cp:revision>9</cp:revision>
  <dcterms:created xsi:type="dcterms:W3CDTF">2017-01-26T12:46:53Z</dcterms:created>
  <dcterms:modified xsi:type="dcterms:W3CDTF">2022-09-01T06:52:01Z</dcterms:modified>
</cp:coreProperties>
</file>