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80" r:id="rId11"/>
    <p:sldId id="278" r:id="rId12"/>
    <p:sldId id="279" r:id="rId13"/>
    <p:sldId id="282" r:id="rId14"/>
    <p:sldId id="281" r:id="rId15"/>
    <p:sldId id="283" r:id="rId16"/>
    <p:sldId id="284" r:id="rId17"/>
    <p:sldId id="286" r:id="rId18"/>
    <p:sldId id="285" r:id="rId19"/>
    <p:sldId id="287" r:id="rId20"/>
    <p:sldId id="288" r:id="rId21"/>
    <p:sldId id="292" r:id="rId22"/>
    <p:sldId id="293" r:id="rId23"/>
    <p:sldId id="294" r:id="rId24"/>
    <p:sldId id="295" r:id="rId25"/>
    <p:sldId id="291" r:id="rId26"/>
    <p:sldId id="290" r:id="rId27"/>
    <p:sldId id="289" r:id="rId28"/>
    <p:sldId id="296" r:id="rId29"/>
    <p:sldId id="297" r:id="rId30"/>
    <p:sldId id="299" r:id="rId31"/>
    <p:sldId id="298" r:id="rId32"/>
    <p:sldId id="300" r:id="rId33"/>
    <p:sldId id="301" r:id="rId34"/>
    <p:sldId id="302" r:id="rId35"/>
    <p:sldId id="303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A88"/>
    <a:srgbClr val="D0E8F5"/>
    <a:srgbClr val="0035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9" autoAdjust="0"/>
    <p:restoredTop sz="94608" autoAdjust="0"/>
  </p:normalViewPr>
  <p:slideViewPr>
    <p:cSldViewPr>
      <p:cViewPr varScale="1">
        <p:scale>
          <a:sx n="94" d="100"/>
          <a:sy n="94" d="100"/>
        </p:scale>
        <p:origin x="12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463031"/>
            <a:ext cx="7772400" cy="1470025"/>
          </a:xfrm>
        </p:spPr>
        <p:txBody>
          <a:bodyPr/>
          <a:lstStyle>
            <a:lvl1pPr>
              <a:defRPr>
                <a:latin typeface="Open Sans Extrabold" pitchFamily="34" charset="0"/>
                <a:ea typeface="Open Sans Extrabold" pitchFamily="34" charset="0"/>
                <a:cs typeface="Open Sans Extrabold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581128"/>
            <a:ext cx="6400800" cy="10576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Logo Partner</a:t>
            </a:r>
          </a:p>
        </p:txBody>
      </p:sp>
      <p:pic>
        <p:nvPicPr>
          <p:cNvPr id="7" name="Immagin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320" y="808200"/>
            <a:ext cx="3909600" cy="12702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49" name="Rectangle 1"/>
          <p:cNvSpPr>
            <a:spLocks noChangeArrowheads="1"/>
          </p:cNvSpPr>
          <p:nvPr userDrawn="1"/>
        </p:nvSpPr>
        <p:spPr bwMode="auto">
          <a:xfrm>
            <a:off x="4716016" y="6162218"/>
            <a:ext cx="36724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La coopération au cœur de la Méditerranée</a:t>
            </a:r>
          </a:p>
        </p:txBody>
      </p:sp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1883931" y="1825079"/>
            <a:ext cx="2411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Montserrat" pitchFamily="50" charset="0"/>
                <a:ea typeface="Calibri" pitchFamily="34" charset="0"/>
                <a:cs typeface="Times New Roman" pitchFamily="18" charset="0"/>
              </a:rPr>
              <a:t>PROTERINA-3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E34063"/>
                </a:solidFill>
                <a:effectLst/>
                <a:latin typeface="Montserrat" pitchFamily="50" charset="0"/>
                <a:ea typeface="Calibri" pitchFamily="34" charset="0"/>
                <a:cs typeface="Times New Roman" pitchFamily="18" charset="0"/>
              </a:rPr>
              <a:t>volution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0" y="0"/>
            <a:ext cx="9144000" cy="6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 userDrawn="1"/>
        </p:nvSpPr>
        <p:spPr>
          <a:xfrm>
            <a:off x="0" y="6597368"/>
            <a:ext cx="9144000" cy="14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124744"/>
            <a:ext cx="2057400" cy="500141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6019800" cy="500141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038600" cy="4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39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35719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996952"/>
            <a:ext cx="4040188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235719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996952"/>
            <a:ext cx="4041775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08719"/>
            <a:ext cx="3008313" cy="85355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908721"/>
            <a:ext cx="5111750" cy="55446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680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50817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893911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64847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2522314"/>
            <a:ext cx="8229600" cy="4237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4" name="Immagine 3" descr="adap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3960659" cy="87984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3851920" y="6586209"/>
            <a:ext cx="482453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La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cooperazione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al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cuore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del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</a:t>
            </a:r>
            <a:r>
              <a:rPr kumimoji="0" lang="fr-FR" sz="8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Mediterraneo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Montserrat" pitchFamily="50" charset="0"/>
                <a:ea typeface="Calibri" pitchFamily="34" charset="0"/>
                <a:cs typeface="NBIAZV+Montserrat-Regular"/>
              </a:rPr>
              <a:t> - La coopération au cœur de la Méditerranée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052736"/>
            <a:ext cx="9144000" cy="55055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21288"/>
            <a:ext cx="9144000" cy="5505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adapt_intestazione.JPG"/>
          <p:cNvPicPr>
            <a:picLocks noChangeAspect="1"/>
          </p:cNvPicPr>
          <p:nvPr/>
        </p:nvPicPr>
        <p:blipFill>
          <a:blip r:embed="rId2" cstate="print"/>
          <a:srcRect l="1113" t="1701" r="1113" b="2751"/>
          <a:stretch>
            <a:fillRect/>
          </a:stretch>
        </p:blipFill>
        <p:spPr>
          <a:xfrm>
            <a:off x="251520" y="116632"/>
            <a:ext cx="8640960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875681" cy="49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5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144713"/>
            <a:ext cx="51562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454400"/>
            <a:ext cx="403701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20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995120" cy="461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96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578247" y="163792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2400" b="1" dirty="0">
                <a:solidFill>
                  <a:srgbClr val="FF0000"/>
                </a:solidFill>
              </a:rPr>
              <a:t>DISTRIBUZIONE DELLA POPOLAZIONE MONDIALE: CENTRI URBANI </a:t>
            </a:r>
            <a:r>
              <a:rPr lang="mr-IN" altLang="it-IT" sz="2400" b="1" dirty="0">
                <a:solidFill>
                  <a:srgbClr val="FF0000"/>
                </a:solidFill>
                <a:latin typeface="Mangal" charset="0"/>
              </a:rPr>
              <a:t>–</a:t>
            </a:r>
            <a:r>
              <a:rPr lang="it-IT" altLang="it-IT" sz="2400" b="1" dirty="0">
                <a:solidFill>
                  <a:srgbClr val="FF0000"/>
                </a:solidFill>
              </a:rPr>
              <a:t> CLUSTER URBANI E AREE RURALI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2524060"/>
            <a:ext cx="4896544" cy="365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52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64696" cy="426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490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511" y="2924944"/>
            <a:ext cx="3640137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302323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616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96044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/>
          <p:cNvSpPr txBox="1">
            <a:spLocks noChangeArrowheads="1"/>
          </p:cNvSpPr>
          <p:nvPr/>
        </p:nvSpPr>
        <p:spPr bwMode="auto">
          <a:xfrm>
            <a:off x="870372" y="3284984"/>
            <a:ext cx="71818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it-IT" altLang="it-IT" sz="18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Città, Urbanizzazione e Pianificazione Urbana</a:t>
            </a:r>
          </a:p>
          <a:p>
            <a:pPr eaLnBrk="1" hangingPunct="1">
              <a:buFontTx/>
              <a:buAutoNum type="arabicParenR"/>
            </a:pPr>
            <a:endParaRPr lang="it-IT" altLang="it-IT" sz="1800" b="1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it-IT" altLang="it-IT" sz="18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Partecipazione degli </a:t>
            </a:r>
            <a:r>
              <a:rPr lang="it-IT" altLang="it-IT" sz="1800" b="1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stakholder</a:t>
            </a:r>
            <a:endParaRPr lang="it-IT" altLang="it-IT" sz="1800" b="1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FontTx/>
              <a:buAutoNum type="arabicParenR"/>
            </a:pPr>
            <a:endParaRPr lang="it-IT" altLang="it-IT" sz="1800" b="1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it-IT" altLang="it-IT" sz="18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Lotta alla povertà</a:t>
            </a:r>
          </a:p>
          <a:p>
            <a:pPr eaLnBrk="1" hangingPunct="1">
              <a:buFontTx/>
              <a:buAutoNum type="arabicParenR"/>
            </a:pPr>
            <a:endParaRPr lang="it-IT" altLang="it-IT" sz="1800" b="1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it-IT" altLang="it-IT" sz="18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Garantire l’accessibilità ai servizi e ai bisogni essenziali</a:t>
            </a:r>
          </a:p>
          <a:p>
            <a:pPr eaLnBrk="1" hangingPunct="1">
              <a:buFontTx/>
              <a:buAutoNum type="arabicParenR"/>
            </a:pPr>
            <a:endParaRPr lang="it-IT" altLang="it-IT" sz="1800" b="1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eaLnBrk="1" hangingPunct="1">
              <a:buFontTx/>
              <a:buAutoNum type="arabicParenR"/>
            </a:pPr>
            <a:r>
              <a:rPr lang="it-IT" altLang="it-IT" sz="18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Lotta alla violazione dei diritti umani</a:t>
            </a:r>
          </a:p>
        </p:txBody>
      </p:sp>
    </p:spTree>
    <p:extLst>
      <p:ext uri="{BB962C8B-B14F-4D97-AF65-F5344CB8AC3E}">
        <p14:creationId xmlns:p14="http://schemas.microsoft.com/office/powerpoint/2010/main" val="97403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30892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71" y="1484784"/>
            <a:ext cx="30908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33" y="1484784"/>
            <a:ext cx="28860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02534"/>
            <a:ext cx="30892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71" y="3802534"/>
            <a:ext cx="3090862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33" y="3802534"/>
            <a:ext cx="28860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035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22288" y="2398713"/>
            <a:ext cx="7747000" cy="10779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arenR" startAt="2"/>
            </a:pPr>
            <a:r>
              <a:rPr lang="it-IT" altLang="it-IT" sz="3600" b="1" dirty="0">
                <a:solidFill>
                  <a:srgbClr val="0000FF"/>
                </a:solidFill>
              </a:rPr>
              <a:t>L’AGENDA URBANA EUROPEA</a:t>
            </a:r>
          </a:p>
          <a:p>
            <a:pPr eaLnBrk="1" hangingPunct="1"/>
            <a:endParaRPr lang="it-IT" altLang="it-IT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1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67544" y="155679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2400" b="1" dirty="0">
                <a:solidFill>
                  <a:srgbClr val="FF0000"/>
                </a:solidFill>
              </a:rPr>
              <a:t>DENSITA’ DELLA POPOLAZIONE NEI PRINCIPALI CENTRI URBANI EUROPEI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17" y="2348880"/>
            <a:ext cx="7264165" cy="36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24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827585" y="2420888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1C4A88"/>
                </a:solidFill>
                <a:latin typeface="+mj-lt"/>
              </a:rPr>
              <a:t>Evento di lancio del progetto ADAPT</a:t>
            </a:r>
            <a:br>
              <a:rPr lang="it-IT" sz="2800" b="1" dirty="0">
                <a:solidFill>
                  <a:srgbClr val="1C4A88"/>
                </a:solidFill>
                <a:latin typeface="+mj-lt"/>
              </a:rPr>
            </a:br>
            <a:r>
              <a:rPr lang="it-IT" sz="2800" b="1" dirty="0">
                <a:solidFill>
                  <a:srgbClr val="1C4A88"/>
                </a:solidFill>
                <a:latin typeface="+mj-lt"/>
              </a:rPr>
              <a:t>Alghero, 24 Febbraio 2017</a:t>
            </a:r>
            <a:endParaRPr lang="it-IT" sz="2800" b="1" dirty="0">
              <a:solidFill>
                <a:srgbClr val="4DBEE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27584" y="4298325"/>
            <a:ext cx="7416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4DBEE0"/>
                </a:solidFill>
                <a:latin typeface="+mj-lt"/>
              </a:rPr>
              <a:t>Stefano Palmieri</a:t>
            </a:r>
          </a:p>
          <a:p>
            <a:r>
              <a:rPr lang="it-IT" sz="3200" b="1" dirty="0" err="1">
                <a:solidFill>
                  <a:srgbClr val="4DBEE0"/>
                </a:solidFill>
              </a:rPr>
              <a:t>European</a:t>
            </a:r>
            <a:r>
              <a:rPr lang="it-IT" sz="3200" b="1" dirty="0">
                <a:solidFill>
                  <a:srgbClr val="4DBEE0"/>
                </a:solidFill>
              </a:rPr>
              <a:t> </a:t>
            </a:r>
            <a:r>
              <a:rPr lang="it-IT" sz="3200" b="1" dirty="0" err="1">
                <a:solidFill>
                  <a:srgbClr val="4DBEE0"/>
                </a:solidFill>
              </a:rPr>
              <a:t>Economic</a:t>
            </a:r>
            <a:r>
              <a:rPr lang="it-IT" sz="3200" b="1" dirty="0">
                <a:solidFill>
                  <a:srgbClr val="4DBEE0"/>
                </a:solidFill>
              </a:rPr>
              <a:t> and Social </a:t>
            </a:r>
            <a:r>
              <a:rPr lang="it-IT" sz="3200" b="1" dirty="0" err="1">
                <a:solidFill>
                  <a:srgbClr val="4DBEE0"/>
                </a:solidFill>
              </a:rPr>
              <a:t>Committee</a:t>
            </a:r>
            <a:endParaRPr lang="it-IT" sz="3200" b="1" dirty="0">
              <a:solidFill>
                <a:srgbClr val="4DBEE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32966" y="1988840"/>
            <a:ext cx="3706986" cy="31321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2800" b="1" dirty="0">
                <a:solidFill>
                  <a:srgbClr val="FF0000"/>
                </a:solidFill>
              </a:rPr>
              <a:t>POPOLAZIONE RESIDENTE NELLE CITTA’ EUROPEE AL 1° GENNAIO 2012</a:t>
            </a:r>
          </a:p>
        </p:txBody>
      </p:sp>
      <p:pic>
        <p:nvPicPr>
          <p:cNvPr id="5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3990131" cy="423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316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8"/>
          <a:stretch/>
        </p:blipFill>
        <p:spPr bwMode="auto">
          <a:xfrm>
            <a:off x="539552" y="1628800"/>
            <a:ext cx="4176464" cy="43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4965690" y="2417207"/>
            <a:ext cx="37957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</a:rPr>
              <a:t>Mutamenti demografici 2000-2011</a:t>
            </a:r>
          </a:p>
          <a:p>
            <a:pPr eaLnBrk="1" hangingPunct="1"/>
            <a:r>
              <a:rPr lang="it-IT" altLang="it-IT" sz="2800" b="1" dirty="0" err="1">
                <a:solidFill>
                  <a:srgbClr val="FF0000"/>
                </a:solidFill>
              </a:rPr>
              <a:t>Var</a:t>
            </a:r>
            <a:r>
              <a:rPr lang="it-IT" altLang="it-IT" sz="2800" b="1" dirty="0">
                <a:solidFill>
                  <a:srgbClr val="FF0000"/>
                </a:solidFill>
              </a:rPr>
              <a:t>. %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9"/>
          <a:stretch/>
        </p:blipFill>
        <p:spPr bwMode="auto">
          <a:xfrm>
            <a:off x="4965690" y="4756786"/>
            <a:ext cx="3819277" cy="123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006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84147" y="1622528"/>
            <a:ext cx="85425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2800" b="1" dirty="0">
                <a:solidFill>
                  <a:srgbClr val="FF0000"/>
                </a:solidFill>
              </a:rPr>
              <a:t>Motivi alla base di un’Agenda Urbana Europea</a:t>
            </a:r>
          </a:p>
        </p:txBody>
      </p:sp>
      <p:pic>
        <p:nvPicPr>
          <p:cNvPr id="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0" y="2930645"/>
            <a:ext cx="7924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2" y="5013176"/>
            <a:ext cx="7924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434554" y="2498789"/>
            <a:ext cx="2227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</a:rPr>
              <a:t>Crisi dei rifugiati</a:t>
            </a:r>
          </a:p>
        </p:txBody>
      </p:sp>
      <p:sp>
        <p:nvSpPr>
          <p:cNvPr id="7" name="CasellaDiTesto 9"/>
          <p:cNvSpPr txBox="1">
            <a:spLocks noChangeArrowheads="1"/>
          </p:cNvSpPr>
          <p:nvPr/>
        </p:nvSpPr>
        <p:spPr bwMode="auto">
          <a:xfrm>
            <a:off x="2848793" y="2245257"/>
            <a:ext cx="2227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</a:rPr>
              <a:t>Lavoro, crescita, </a:t>
            </a:r>
            <a:r>
              <a:rPr lang="it-IT" altLang="it-IT" sz="1800" b="1" dirty="0" err="1">
                <a:solidFill>
                  <a:srgbClr val="FF0000"/>
                </a:solidFill>
              </a:rPr>
              <a:t>competività</a:t>
            </a:r>
            <a:endParaRPr lang="it-IT" altLang="it-IT" sz="1800" b="1" dirty="0">
              <a:solidFill>
                <a:srgbClr val="FF0000"/>
              </a:solidFill>
            </a:endParaRPr>
          </a:p>
        </p:txBody>
      </p:sp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5652120" y="2269959"/>
            <a:ext cx="2646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</a:rPr>
              <a:t>Connettività, creatività, innovazione</a:t>
            </a:r>
          </a:p>
        </p:txBody>
      </p:sp>
      <p:sp>
        <p:nvSpPr>
          <p:cNvPr id="9" name="CasellaDiTesto 11"/>
          <p:cNvSpPr txBox="1">
            <a:spLocks noChangeArrowheads="1"/>
          </p:cNvSpPr>
          <p:nvPr/>
        </p:nvSpPr>
        <p:spPr bwMode="auto">
          <a:xfrm>
            <a:off x="434554" y="4365104"/>
            <a:ext cx="2481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</a:rPr>
              <a:t>Marginalità, esclusione, povertà</a:t>
            </a:r>
          </a:p>
        </p:txBody>
      </p:sp>
      <p:sp>
        <p:nvSpPr>
          <p:cNvPr id="10" name="CasellaDiTesto 12"/>
          <p:cNvSpPr txBox="1">
            <a:spLocks noChangeArrowheads="1"/>
          </p:cNvSpPr>
          <p:nvPr/>
        </p:nvSpPr>
        <p:spPr bwMode="auto">
          <a:xfrm>
            <a:off x="3066405" y="4380319"/>
            <a:ext cx="2225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</a:rPr>
              <a:t>Cambiamento climatico, </a:t>
            </a:r>
            <a:r>
              <a:rPr lang="it-IT" altLang="it-IT" sz="1800" b="1" dirty="0" err="1">
                <a:solidFill>
                  <a:srgbClr val="FF0000"/>
                </a:solidFill>
              </a:rPr>
              <a:t>SDGs</a:t>
            </a:r>
            <a:endParaRPr lang="it-IT" altLang="it-IT" sz="18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3"/>
          <p:cNvSpPr txBox="1">
            <a:spLocks noChangeArrowheads="1"/>
          </p:cNvSpPr>
          <p:nvPr/>
        </p:nvSpPr>
        <p:spPr bwMode="auto">
          <a:xfrm>
            <a:off x="5833938" y="4365104"/>
            <a:ext cx="3130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FF0000"/>
                </a:solidFill>
              </a:rPr>
              <a:t>Politiche dell’UE implementate a livello urbano</a:t>
            </a:r>
          </a:p>
        </p:txBody>
      </p:sp>
    </p:spTree>
    <p:extLst>
      <p:ext uri="{BB962C8B-B14F-4D97-AF65-F5344CB8AC3E}">
        <p14:creationId xmlns:p14="http://schemas.microsoft.com/office/powerpoint/2010/main" val="397208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Il lungo cammino dell’Agenda URBANA EUROPEA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78247" y="3573016"/>
            <a:ext cx="8229600" cy="21168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1800" b="1" dirty="0">
                <a:solidFill>
                  <a:srgbClr val="0000FF"/>
                </a:solidFill>
              </a:rPr>
              <a:t>CARTA DI LIPSIA sullo sviluppo sostenibile delle Città Europee 2 Maggio 2007</a:t>
            </a:r>
          </a:p>
          <a:p>
            <a:r>
              <a:rPr lang="it-IT" altLang="it-IT" sz="1800" b="1" dirty="0">
                <a:solidFill>
                  <a:srgbClr val="0000FF"/>
                </a:solidFill>
              </a:rPr>
              <a:t>DICHIARAZIONE DI TOLEDO sullo sviluppo urbano 22 Giugno 2010</a:t>
            </a:r>
          </a:p>
          <a:p>
            <a:r>
              <a:rPr lang="it-IT" altLang="it-IT" sz="1800" b="1" dirty="0">
                <a:solidFill>
                  <a:srgbClr val="0000FF"/>
                </a:solidFill>
              </a:rPr>
              <a:t>DICHIARAZIONE DI RIGA 10 Giugno 2015</a:t>
            </a:r>
          </a:p>
          <a:p>
            <a:endParaRPr lang="it-IT" altLang="it-IT" sz="1800" b="1" dirty="0">
              <a:solidFill>
                <a:srgbClr val="0000FF"/>
              </a:solidFill>
            </a:endParaRPr>
          </a:p>
          <a:p>
            <a:r>
              <a:rPr lang="is-IS" altLang="it-IT" sz="1800" b="1" dirty="0">
                <a:solidFill>
                  <a:srgbClr val="FF0000"/>
                </a:solidFill>
              </a:rPr>
              <a:t>….PATTO DI AMSTERDAM 30 MAGGIO 2016</a:t>
            </a:r>
            <a:endParaRPr lang="it-IT" altLang="it-IT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7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95536" y="191683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200" b="1" dirty="0">
                <a:solidFill>
                  <a:srgbClr val="FF0000"/>
                </a:solidFill>
              </a:rPr>
              <a:t>L’OBIETTIVO DELL’AGENDA URBANA EUROPEA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606629" y="3429000"/>
            <a:ext cx="8229600" cy="40655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s-IS" altLang="it-IT" sz="1800" b="1" dirty="0">
                <a:solidFill>
                  <a:srgbClr val="0000FF"/>
                </a:solidFill>
              </a:rPr>
              <a:t>… </a:t>
            </a:r>
            <a:r>
              <a:rPr lang="it-IT" altLang="it-IT" sz="1800" b="1" dirty="0">
                <a:solidFill>
                  <a:srgbClr val="0000FF"/>
                </a:solidFill>
              </a:rPr>
              <a:t>di garantire il contributo delle aree urbane (indipendentemente dalla loro dimensione)  </a:t>
            </a: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al conseguimento dei comuni obiettivi nazionali ed Europei, </a:t>
            </a: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nel pieno rispetto dei principi di sussidiarietà e di proporzionalità. </a:t>
            </a:r>
          </a:p>
        </p:txBody>
      </p:sp>
    </p:spTree>
    <p:extLst>
      <p:ext uri="{BB962C8B-B14F-4D97-AF65-F5344CB8AC3E}">
        <p14:creationId xmlns:p14="http://schemas.microsoft.com/office/powerpoint/2010/main" val="413559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917575" y="1974850"/>
            <a:ext cx="678656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00FF"/>
                </a:solidFill>
              </a:rPr>
              <a:t>UNA REGOLAMENTAZIONE MIGLIORE</a:t>
            </a:r>
          </a:p>
          <a:p>
            <a:pPr eaLnBrk="1" hangingPunct="1">
              <a:buFontTx/>
              <a:buAutoNum type="arabicParenR"/>
            </a:pPr>
            <a:endParaRPr lang="it-IT" altLang="it-IT" sz="2800" b="1" dirty="0">
              <a:solidFill>
                <a:srgbClr val="0000FF"/>
              </a:solidFill>
            </a:endParaRP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00FF"/>
                </a:solidFill>
              </a:rPr>
              <a:t>UN MIGLIOR RICORSO AI FONDI DELL’UNIONE EUROPEA</a:t>
            </a:r>
          </a:p>
          <a:p>
            <a:pPr eaLnBrk="1" hangingPunct="1">
              <a:buFontTx/>
              <a:buAutoNum type="arabicParenR"/>
            </a:pPr>
            <a:endParaRPr lang="it-IT" altLang="it-IT" sz="2800" b="1" dirty="0">
              <a:solidFill>
                <a:srgbClr val="0000FF"/>
              </a:solidFill>
            </a:endParaRPr>
          </a:p>
          <a:p>
            <a:pPr eaLnBrk="1" hangingPunct="1">
              <a:buFontTx/>
              <a:buAutoNum type="arabicParenR"/>
            </a:pPr>
            <a:r>
              <a:rPr lang="it-IT" altLang="it-IT" sz="2800" b="1" dirty="0">
                <a:solidFill>
                  <a:srgbClr val="0000FF"/>
                </a:solidFill>
              </a:rPr>
              <a:t>UNA MIGLIORE CONOSCENZA DELL’AREA URBANA E DEGLI ATTORI EUROPEI – NAZIONALI E LOCALI</a:t>
            </a:r>
          </a:p>
        </p:txBody>
      </p:sp>
    </p:spTree>
    <p:extLst>
      <p:ext uri="{BB962C8B-B14F-4D97-AF65-F5344CB8AC3E}">
        <p14:creationId xmlns:p14="http://schemas.microsoft.com/office/powerpoint/2010/main" val="403325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23528" y="163792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1) UNA REGOLAMENTAZIONE MIGLIORE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23528" y="2780928"/>
            <a:ext cx="8723026" cy="3917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altLang="it-IT" sz="1800" b="1" dirty="0">
                <a:solidFill>
                  <a:srgbClr val="3366FF"/>
                </a:solidFill>
              </a:rPr>
              <a:t>assicurare </a:t>
            </a:r>
            <a:r>
              <a:rPr lang="it-IT" altLang="it-IT" sz="1800" b="1" dirty="0">
                <a:solidFill>
                  <a:srgbClr val="FF0000"/>
                </a:solidFill>
              </a:rPr>
              <a:t>il migliore coinvolgimento dei rappresentanti della società civile locale </a:t>
            </a:r>
            <a:r>
              <a:rPr lang="it-IT" altLang="it-IT" sz="1800" b="1" dirty="0">
                <a:solidFill>
                  <a:srgbClr val="3366FF"/>
                </a:solidFill>
              </a:rPr>
              <a:t>(</a:t>
            </a:r>
            <a:r>
              <a:rPr lang="it-IT" altLang="it-IT" sz="1800" b="1" dirty="0" err="1">
                <a:solidFill>
                  <a:srgbClr val="3366FF"/>
                </a:solidFill>
              </a:rPr>
              <a:t>key</a:t>
            </a:r>
            <a:r>
              <a:rPr lang="it-IT" altLang="it-IT" sz="1800" b="1" dirty="0">
                <a:solidFill>
                  <a:srgbClr val="3366FF"/>
                </a:solidFill>
              </a:rPr>
              <a:t> stakeholder) nella predisposizione così come nella valutazione dell’impatto delle politiche europee per le aree urbane;</a:t>
            </a:r>
          </a:p>
          <a:p>
            <a:pPr>
              <a:lnSpc>
                <a:spcPct val="120000"/>
              </a:lnSpc>
            </a:pPr>
            <a:r>
              <a:rPr lang="it-IT" altLang="it-IT" sz="1800" b="1" dirty="0">
                <a:solidFill>
                  <a:srgbClr val="3366FF"/>
                </a:solidFill>
              </a:rPr>
              <a:t>garantire l’attuazione di efficaci </a:t>
            </a:r>
            <a:r>
              <a:rPr lang="it-IT" altLang="it-IT" sz="1800" b="1" dirty="0">
                <a:solidFill>
                  <a:srgbClr val="FF0000"/>
                </a:solidFill>
              </a:rPr>
              <a:t>valutazioni di impatto </a:t>
            </a:r>
            <a:r>
              <a:rPr lang="it-IT" altLang="it-IT" sz="1800" b="1" dirty="0">
                <a:solidFill>
                  <a:srgbClr val="3366FF"/>
                </a:solidFill>
              </a:rPr>
              <a:t>a livello urbano della legislazione europea;</a:t>
            </a:r>
          </a:p>
          <a:p>
            <a:pPr>
              <a:lnSpc>
                <a:spcPct val="120000"/>
              </a:lnSpc>
            </a:pPr>
            <a:r>
              <a:rPr lang="it-IT" altLang="it-IT" sz="1800" b="1" dirty="0">
                <a:solidFill>
                  <a:srgbClr val="3366FF"/>
                </a:solidFill>
              </a:rPr>
              <a:t>assicurare </a:t>
            </a:r>
            <a:r>
              <a:rPr lang="it-IT" altLang="it-IT" sz="1800" b="1" dirty="0">
                <a:solidFill>
                  <a:srgbClr val="FF0000"/>
                </a:solidFill>
              </a:rPr>
              <a:t>il supporto della Commissione Europea </a:t>
            </a:r>
            <a:r>
              <a:rPr lang="it-IT" altLang="it-IT" sz="1800" b="1" dirty="0">
                <a:solidFill>
                  <a:srgbClr val="3366FF"/>
                </a:solidFill>
              </a:rPr>
              <a:t>in queste valutazioni di impatto;</a:t>
            </a:r>
          </a:p>
          <a:p>
            <a:pPr>
              <a:lnSpc>
                <a:spcPct val="120000"/>
              </a:lnSpc>
            </a:pPr>
            <a:r>
              <a:rPr lang="it-IT" altLang="it-IT" sz="1800" b="1" dirty="0">
                <a:solidFill>
                  <a:srgbClr val="3366FF"/>
                </a:solidFill>
              </a:rPr>
              <a:t>assicurare una </a:t>
            </a:r>
            <a:r>
              <a:rPr lang="it-IT" altLang="it-IT" sz="1800" b="1" dirty="0">
                <a:solidFill>
                  <a:srgbClr val="FF0000"/>
                </a:solidFill>
              </a:rPr>
              <a:t>stretta cooperazione tra gli attori coinvolti</a:t>
            </a:r>
            <a:r>
              <a:rPr lang="it-IT" altLang="it-IT" sz="1800" b="1" dirty="0">
                <a:solidFill>
                  <a:srgbClr val="3366FF"/>
                </a:solidFill>
              </a:rPr>
              <a:t> nel processo relativo al Pacchetto riguardante la migliore regolamentazione </a:t>
            </a:r>
          </a:p>
        </p:txBody>
      </p:sp>
    </p:spTree>
    <p:extLst>
      <p:ext uri="{BB962C8B-B14F-4D97-AF65-F5344CB8AC3E}">
        <p14:creationId xmlns:p14="http://schemas.microsoft.com/office/powerpoint/2010/main" val="3478851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57200" y="17728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2) UN MIGLIOR RICORSO AI FONDI DISPONIBILI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3218383"/>
            <a:ext cx="8229600" cy="38830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>
                <a:solidFill>
                  <a:srgbClr val="3366FF"/>
                </a:solidFill>
              </a:rPr>
              <a:t>CIRCOLAZIONE DELLE INFORMAZIONI </a:t>
            </a:r>
          </a:p>
          <a:p>
            <a:r>
              <a:rPr lang="it-IT" altLang="it-IT">
                <a:solidFill>
                  <a:srgbClr val="3366FF"/>
                </a:solidFill>
              </a:rPr>
              <a:t>TRASFORMAZIONE DELL’INFORMAZIONE IN CONOSCENZA</a:t>
            </a:r>
          </a:p>
          <a:p>
            <a:r>
              <a:rPr lang="it-IT" altLang="it-IT">
                <a:solidFill>
                  <a:srgbClr val="3366FF"/>
                </a:solidFill>
              </a:rPr>
              <a:t>CAPACITA’ DI GESTIONE PROGETTUALE E PROGRAMMATICA</a:t>
            </a:r>
            <a:endParaRPr lang="it-IT" altLang="it-IT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2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95536" y="180898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3) UNA MIGLIORE CONOSCENZA DELL’AREA TRA GLI ATTORI 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395536" y="3429000"/>
            <a:ext cx="8229600" cy="22717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dirty="0">
                <a:solidFill>
                  <a:srgbClr val="3366FF"/>
                </a:solidFill>
              </a:rPr>
              <a:t>Raccolta, elaborazione diffusione e comparabilità dei dati (quantitativi e qualitativi) relativi alle Città Europee</a:t>
            </a:r>
          </a:p>
        </p:txBody>
      </p:sp>
    </p:spTree>
    <p:extLst>
      <p:ext uri="{BB962C8B-B14F-4D97-AF65-F5344CB8AC3E}">
        <p14:creationId xmlns:p14="http://schemas.microsoft.com/office/powerpoint/2010/main" val="2533267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79369" y="154379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IL PARTENARIATO NELL’AGENDA URBANA EUROPEA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79369" y="2852936"/>
            <a:ext cx="8229600" cy="35347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2400" dirty="0">
                <a:solidFill>
                  <a:srgbClr val="3366FF"/>
                </a:solidFill>
              </a:rPr>
              <a:t>Mette in pratica il rafforzamento della dimensione urbana nelle politiche dell’UE</a:t>
            </a:r>
          </a:p>
          <a:p>
            <a:r>
              <a:rPr lang="it-IT" altLang="it-IT" sz="2400" dirty="0">
                <a:solidFill>
                  <a:srgbClr val="3366FF"/>
                </a:solidFill>
              </a:rPr>
              <a:t>L’AUE stabilisce 12 tematiche prioritarie</a:t>
            </a:r>
          </a:p>
          <a:p>
            <a:r>
              <a:rPr lang="it-IT" altLang="it-IT" sz="2400" dirty="0">
                <a:solidFill>
                  <a:srgbClr val="3366FF"/>
                </a:solidFill>
              </a:rPr>
              <a:t>Per ciascuna di queste tematiche costituisce un partenariato tematico composto da rappresentanti:</a:t>
            </a:r>
          </a:p>
          <a:p>
            <a:pPr lvl="1"/>
            <a:r>
              <a:rPr lang="it-IT" altLang="it-IT" sz="2000" dirty="0">
                <a:solidFill>
                  <a:srgbClr val="3366FF"/>
                </a:solidFill>
              </a:rPr>
              <a:t>Commissione Europea – Governi Nazionali – Amministrazioni locali delle Città coinvolte</a:t>
            </a:r>
          </a:p>
          <a:p>
            <a:pPr lvl="1"/>
            <a:r>
              <a:rPr lang="it-IT" altLang="it-IT" sz="2000" dirty="0">
                <a:solidFill>
                  <a:srgbClr val="3366FF"/>
                </a:solidFill>
              </a:rPr>
              <a:t>Organismi di rappresentanza della Società civile</a:t>
            </a:r>
          </a:p>
          <a:p>
            <a:pPr lvl="1"/>
            <a:endParaRPr lang="it-IT" altLang="it-IT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45715" y="2060848"/>
            <a:ext cx="7772400" cy="37782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C4A8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LE CITTA’ RESILIENTI: </a:t>
            </a:r>
            <a:b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C4A8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</a:br>
            <a:r>
              <a:rPr lang="fr-F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C4A8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</a:rPr>
              <a:t>DRIVER PER UNO SVILUPPO SOSTENIBILE </a:t>
            </a:r>
          </a:p>
        </p:txBody>
      </p:sp>
    </p:spTree>
    <p:extLst>
      <p:ext uri="{BB962C8B-B14F-4D97-AF65-F5344CB8AC3E}">
        <p14:creationId xmlns:p14="http://schemas.microsoft.com/office/powerpoint/2010/main" val="2342884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57200" y="161912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>
                <a:solidFill>
                  <a:srgbClr val="FF0000"/>
                </a:solidFill>
              </a:rPr>
              <a:t>12 TEMATICHE PRIORITARIE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2492896"/>
            <a:ext cx="4184650" cy="48545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it-IT" altLang="it-IT" sz="1800" dirty="0">
                <a:solidFill>
                  <a:srgbClr val="008000"/>
                </a:solidFill>
              </a:rPr>
              <a:t>Lavori e professionalità nell’economia locale</a:t>
            </a:r>
            <a:r>
              <a:rPr lang="it-IT" altLang="it-IT" sz="1800" dirty="0">
                <a:solidFill>
                  <a:srgbClr val="3366FF"/>
                </a:solidFill>
              </a:rPr>
              <a:t>;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it-IT" altLang="it-IT" sz="1800" dirty="0">
                <a:solidFill>
                  <a:srgbClr val="008000"/>
                </a:solidFill>
              </a:rPr>
              <a:t>Transizione digitale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it-IT" altLang="it-IT" sz="1800" dirty="0">
                <a:solidFill>
                  <a:srgbClr val="3366FF"/>
                </a:solidFill>
              </a:rPr>
              <a:t>Appalti pubblici (innovazione e responsabilità)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it-IT" altLang="it-IT" sz="1800" dirty="0">
                <a:solidFill>
                  <a:srgbClr val="008000"/>
                </a:solidFill>
              </a:rPr>
              <a:t>Mobilità urbana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it-IT" altLang="it-IT" sz="1800" dirty="0">
                <a:solidFill>
                  <a:srgbClr val="FF0000"/>
                </a:solidFill>
              </a:rPr>
              <a:t>Inclusione dei migranti e dei rifugiati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it-IT" altLang="it-IT" sz="1800" dirty="0">
                <a:solidFill>
                  <a:srgbClr val="FF0000"/>
                </a:solidFill>
              </a:rPr>
              <a:t>Povertà urbana</a:t>
            </a:r>
          </a:p>
          <a:p>
            <a:pPr lvl="1"/>
            <a:endParaRPr lang="it-IT" altLang="it-IT" sz="1800" dirty="0">
              <a:solidFill>
                <a:srgbClr val="3366FF"/>
              </a:solidFill>
            </a:endParaRPr>
          </a:p>
        </p:txBody>
      </p:sp>
      <p:sp>
        <p:nvSpPr>
          <p:cNvPr id="5" name="Rettangolo 3"/>
          <p:cNvSpPr>
            <a:spLocks noChangeArrowheads="1"/>
          </p:cNvSpPr>
          <p:nvPr/>
        </p:nvSpPr>
        <p:spPr bwMode="auto">
          <a:xfrm>
            <a:off x="4854575" y="2492896"/>
            <a:ext cx="38322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 startAt="7"/>
            </a:pPr>
            <a:r>
              <a:rPr lang="it-IT" altLang="it-IT" sz="1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Abitazioni</a:t>
            </a:r>
          </a:p>
          <a:p>
            <a:pPr eaLnBrk="1" hangingPunct="1">
              <a:buFont typeface="Calibri" panose="020F0502020204030204" pitchFamily="34" charset="0"/>
              <a:buAutoNum type="arabicPeriod" startAt="7"/>
            </a:pPr>
            <a:r>
              <a:rPr lang="it-IT" altLang="it-IT" sz="1800" dirty="0">
                <a:solidFill>
                  <a:srgbClr val="33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Utilizzo sostenibile della terra e soluzioni basate sulla Natura</a:t>
            </a:r>
          </a:p>
          <a:p>
            <a:pPr eaLnBrk="1" hangingPunct="1">
              <a:buFont typeface="Calibri" panose="020F0502020204030204" pitchFamily="34" charset="0"/>
              <a:buAutoNum type="arabicPeriod" startAt="7"/>
            </a:pPr>
            <a:r>
              <a:rPr lang="it-IT" altLang="it-IT" sz="1800" dirty="0">
                <a:solidFill>
                  <a:srgbClr val="008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Economia circolare</a:t>
            </a:r>
          </a:p>
          <a:p>
            <a:pPr eaLnBrk="1" hangingPunct="1">
              <a:buFont typeface="Calibri" panose="020F0502020204030204" pitchFamily="34" charset="0"/>
              <a:buAutoNum type="arabicPeriod" startAt="7"/>
            </a:pPr>
            <a:r>
              <a:rPr lang="it-IT" altLang="it-IT" sz="1800" dirty="0">
                <a:solidFill>
                  <a:srgbClr val="33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Adattamento ai mutamenti climatici</a:t>
            </a:r>
          </a:p>
          <a:p>
            <a:pPr eaLnBrk="1" hangingPunct="1">
              <a:buFont typeface="Calibri" panose="020F0502020204030204" pitchFamily="34" charset="0"/>
              <a:buAutoNum type="arabicPeriod" startAt="7"/>
            </a:pPr>
            <a:r>
              <a:rPr lang="it-IT" altLang="it-IT" sz="1800" dirty="0">
                <a:solidFill>
                  <a:srgbClr val="3366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Transizione energetica</a:t>
            </a:r>
          </a:p>
          <a:p>
            <a:pPr eaLnBrk="1" hangingPunct="1">
              <a:buFont typeface="Calibri" panose="020F0502020204030204" pitchFamily="34" charset="0"/>
              <a:buAutoNum type="arabicPeriod" startAt="7"/>
            </a:pPr>
            <a:r>
              <a:rPr lang="it-IT" altLang="it-IT" sz="1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Qualità dell’aria</a:t>
            </a:r>
          </a:p>
        </p:txBody>
      </p:sp>
    </p:spTree>
    <p:extLst>
      <p:ext uri="{BB962C8B-B14F-4D97-AF65-F5344CB8AC3E}">
        <p14:creationId xmlns:p14="http://schemas.microsoft.com/office/powerpoint/2010/main" val="116000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49721" y="170080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200" b="1" dirty="0">
                <a:solidFill>
                  <a:srgbClr val="FF0000"/>
                </a:solidFill>
              </a:rPr>
              <a:t>Suddivisione dei 3 anni di durata del partenariato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710927" y="2996952"/>
            <a:ext cx="7707188" cy="4699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3366FF"/>
                </a:solidFill>
              </a:rPr>
              <a:t>1 fase: ESPLORATIVA</a:t>
            </a:r>
          </a:p>
          <a:p>
            <a:pPr lvl="1"/>
            <a:r>
              <a:rPr lang="it-IT" altLang="it-IT" sz="1800" dirty="0">
                <a:solidFill>
                  <a:srgbClr val="3366FF"/>
                </a:solidFill>
              </a:rPr>
              <a:t>Individuazione delle strozzature e delle opportunità di un intervento coordinato per realizzare la priorità tematica</a:t>
            </a:r>
          </a:p>
          <a:p>
            <a:pPr lvl="1"/>
            <a:r>
              <a:rPr lang="it-IT" altLang="it-IT" sz="1800" dirty="0">
                <a:solidFill>
                  <a:srgbClr val="3366FF"/>
                </a:solidFill>
              </a:rPr>
              <a:t>Piano d’Azione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3366FF"/>
                </a:solidFill>
              </a:rPr>
              <a:t>2 fase: ATTUATIVA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3366FF"/>
                </a:solidFill>
              </a:rPr>
              <a:t>	- realizzazione degli interventi previsti nel Piano d’Azione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dirty="0">
                <a:solidFill>
                  <a:srgbClr val="3366FF"/>
                </a:solidFill>
              </a:rPr>
              <a:t>3 fase: VALUTAZIONE </a:t>
            </a:r>
          </a:p>
          <a:p>
            <a:pPr lvl="1">
              <a:buFont typeface="Arial" pitchFamily="34" charset="0"/>
              <a:buNone/>
            </a:pPr>
            <a:endParaRPr lang="it-IT" altLang="it-IT" sz="1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39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443844" y="141277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200" b="1" dirty="0">
                <a:solidFill>
                  <a:srgbClr val="FF0000"/>
                </a:solidFill>
              </a:rPr>
              <a:t>IL PIANO D’AZIONE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206084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1600" dirty="0">
                <a:solidFill>
                  <a:srgbClr val="0000FF"/>
                </a:solidFill>
              </a:rPr>
              <a:t>proposte per </a:t>
            </a:r>
            <a:r>
              <a:rPr lang="it-IT" altLang="it-IT" sz="1600" dirty="0">
                <a:solidFill>
                  <a:srgbClr val="FF0000"/>
                </a:solidFill>
              </a:rPr>
              <a:t>il miglior utilizzo della</a:t>
            </a:r>
            <a:r>
              <a:rPr lang="it-IT" altLang="it-IT" sz="1600" dirty="0">
                <a:solidFill>
                  <a:srgbClr val="0000FF"/>
                </a:solidFill>
              </a:rPr>
              <a:t> </a:t>
            </a:r>
            <a:r>
              <a:rPr lang="it-IT" altLang="it-IT" sz="1600" dirty="0">
                <a:solidFill>
                  <a:srgbClr val="FF0000"/>
                </a:solidFill>
              </a:rPr>
              <a:t>legislazione e delle risorse finanziarie </a:t>
            </a:r>
            <a:r>
              <a:rPr lang="it-IT" altLang="it-IT" sz="1600" dirty="0">
                <a:solidFill>
                  <a:srgbClr val="0000FF"/>
                </a:solidFill>
              </a:rPr>
              <a:t>esistenti a livello europeo, nazionale e locale;</a:t>
            </a:r>
          </a:p>
          <a:p>
            <a:r>
              <a:rPr lang="it-IT" altLang="it-IT" sz="1600" dirty="0">
                <a:solidFill>
                  <a:srgbClr val="0000FF"/>
                </a:solidFill>
              </a:rPr>
              <a:t>proposte per </a:t>
            </a:r>
            <a:r>
              <a:rPr lang="it-IT" altLang="it-IT" sz="1600" dirty="0">
                <a:solidFill>
                  <a:srgbClr val="FF0000"/>
                </a:solidFill>
              </a:rPr>
              <a:t>un migliore adattamento </a:t>
            </a:r>
            <a:r>
              <a:rPr lang="it-IT" altLang="it-IT" sz="1600" dirty="0">
                <a:solidFill>
                  <a:srgbClr val="0000FF"/>
                </a:solidFill>
              </a:rPr>
              <a:t>della legislazione e degli strumenti europei, nazionali e locali a livello delle aree urbane;</a:t>
            </a:r>
          </a:p>
          <a:p>
            <a:r>
              <a:rPr lang="it-IT" altLang="it-IT" sz="1600" dirty="0">
                <a:solidFill>
                  <a:srgbClr val="0000FF"/>
                </a:solidFill>
              </a:rPr>
              <a:t>proporre </a:t>
            </a:r>
            <a:r>
              <a:rPr lang="it-IT" altLang="it-IT" sz="1600" dirty="0">
                <a:solidFill>
                  <a:srgbClr val="FF0000"/>
                </a:solidFill>
              </a:rPr>
              <a:t>suggerimenti per il post-2020 EU Multi </a:t>
            </a:r>
            <a:r>
              <a:rPr lang="it-IT" altLang="it-IT" sz="1600" dirty="0" err="1">
                <a:solidFill>
                  <a:srgbClr val="FF0000"/>
                </a:solidFill>
              </a:rPr>
              <a:t>Annual</a:t>
            </a:r>
            <a:r>
              <a:rPr lang="it-IT" altLang="it-IT" sz="1600" dirty="0">
                <a:solidFill>
                  <a:srgbClr val="FF0000"/>
                </a:solidFill>
              </a:rPr>
              <a:t> Framework</a:t>
            </a:r>
          </a:p>
          <a:p>
            <a:r>
              <a:rPr lang="it-IT" altLang="it-IT" sz="1600" dirty="0">
                <a:solidFill>
                  <a:srgbClr val="FF0000"/>
                </a:solidFill>
              </a:rPr>
              <a:t>promuovere e testare l’utilizzo dei diversi fondi disponibili </a:t>
            </a:r>
            <a:r>
              <a:rPr lang="it-IT" altLang="it-IT" sz="1600" dirty="0">
                <a:solidFill>
                  <a:srgbClr val="0000FF"/>
                </a:solidFill>
              </a:rPr>
              <a:t>per determinati progetti urbani</a:t>
            </a:r>
          </a:p>
          <a:p>
            <a:r>
              <a:rPr lang="it-IT" altLang="it-IT" sz="1600" dirty="0">
                <a:solidFill>
                  <a:srgbClr val="FF0000"/>
                </a:solidFill>
              </a:rPr>
              <a:t>individuare problematiche urbane </a:t>
            </a:r>
            <a:r>
              <a:rPr lang="it-IT" altLang="it-IT" sz="1600" dirty="0">
                <a:solidFill>
                  <a:srgbClr val="0000FF"/>
                </a:solidFill>
              </a:rPr>
              <a:t>e promuovere programmi volti a rimuovere tali problematiche attraverso </a:t>
            </a:r>
            <a:r>
              <a:rPr lang="it-IT" altLang="it-IT" sz="1600" dirty="0">
                <a:solidFill>
                  <a:srgbClr val="FF0000"/>
                </a:solidFill>
              </a:rPr>
              <a:t>progetti pilota</a:t>
            </a:r>
          </a:p>
          <a:p>
            <a:r>
              <a:rPr lang="it-IT" altLang="it-IT" sz="1600" dirty="0">
                <a:solidFill>
                  <a:srgbClr val="FF0000"/>
                </a:solidFill>
              </a:rPr>
              <a:t>rafforzare la cooperazione tra i soggetti del partenariato </a:t>
            </a:r>
            <a:r>
              <a:rPr lang="it-IT" altLang="it-IT" sz="1600" dirty="0">
                <a:solidFill>
                  <a:srgbClr val="0000FF"/>
                </a:solidFill>
              </a:rPr>
              <a:t>su problemi di carattere urbano di mutuo interesse</a:t>
            </a:r>
          </a:p>
          <a:p>
            <a:r>
              <a:rPr lang="it-IT" altLang="it-IT" sz="1600" dirty="0">
                <a:solidFill>
                  <a:srgbClr val="0000FF"/>
                </a:solidFill>
              </a:rPr>
              <a:t>promuovere </a:t>
            </a:r>
            <a:r>
              <a:rPr lang="it-IT" altLang="it-IT" sz="1600" dirty="0">
                <a:solidFill>
                  <a:srgbClr val="FF0000"/>
                </a:solidFill>
              </a:rPr>
              <a:t>buone pratiche</a:t>
            </a:r>
          </a:p>
          <a:p>
            <a:r>
              <a:rPr lang="it-IT" altLang="it-IT" sz="1600" dirty="0">
                <a:solidFill>
                  <a:srgbClr val="0000FF"/>
                </a:solidFill>
              </a:rPr>
              <a:t>stabilire </a:t>
            </a:r>
            <a:r>
              <a:rPr lang="it-IT" altLang="it-IT" sz="1600" dirty="0">
                <a:solidFill>
                  <a:srgbClr val="FF0000"/>
                </a:solidFill>
              </a:rPr>
              <a:t>una lista di iniziative faro </a:t>
            </a:r>
            <a:r>
              <a:rPr lang="it-IT" altLang="it-IT" sz="1600" dirty="0">
                <a:solidFill>
                  <a:srgbClr val="0000FF"/>
                </a:solidFill>
              </a:rPr>
              <a:t>da attuare</a:t>
            </a:r>
            <a:endParaRPr lang="it-IT" altLang="it-IT" sz="1600" dirty="0">
              <a:solidFill>
                <a:srgbClr val="FF0000"/>
              </a:solidFill>
            </a:endParaRPr>
          </a:p>
          <a:p>
            <a:r>
              <a:rPr lang="it-IT" altLang="it-IT" sz="1600" dirty="0">
                <a:solidFill>
                  <a:srgbClr val="FF0000"/>
                </a:solidFill>
              </a:rPr>
              <a:t>individuazione, monitoraggio dei target/obiettivi </a:t>
            </a:r>
            <a:r>
              <a:rPr lang="it-IT" altLang="it-IT" sz="1600" dirty="0">
                <a:solidFill>
                  <a:srgbClr val="0000FF"/>
                </a:solidFill>
              </a:rPr>
              <a:t>legati all’</a:t>
            </a:r>
            <a:r>
              <a:rPr lang="it-IT" altLang="ja-JP" sz="1600" dirty="0">
                <a:solidFill>
                  <a:srgbClr val="0000FF"/>
                </a:solidFill>
              </a:rPr>
              <a:t>attività di partenariato </a:t>
            </a:r>
            <a:endParaRPr lang="it-IT" altLang="it-IT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93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522288" y="2101850"/>
            <a:ext cx="76485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arenR" startAt="4"/>
            </a:pPr>
            <a:r>
              <a:rPr lang="it-IT" altLang="it-IT" sz="3600" b="1" dirty="0">
                <a:solidFill>
                  <a:srgbClr val="0000FF"/>
                </a:solidFill>
              </a:rPr>
              <a:t>Opportunità e criticità nel coinvolgimento della Società Civile nell’elaborazione dell’Agenda Urbana Europea</a:t>
            </a:r>
          </a:p>
        </p:txBody>
      </p:sp>
    </p:spTree>
    <p:extLst>
      <p:ext uri="{BB962C8B-B14F-4D97-AF65-F5344CB8AC3E}">
        <p14:creationId xmlns:p14="http://schemas.microsoft.com/office/powerpoint/2010/main" val="3802972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827584" y="2492896"/>
            <a:ext cx="7789862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altLang="it-IT" sz="3200" b="1" dirty="0">
                <a:solidFill>
                  <a:srgbClr val="FF0000"/>
                </a:solidFill>
              </a:rPr>
              <a:t>CONOSCENZE &amp; COMPETENZE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it-IT" altLang="it-IT" sz="3200" b="1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altLang="it-IT" sz="3200" b="1" dirty="0">
                <a:solidFill>
                  <a:srgbClr val="FF0000"/>
                </a:solidFill>
              </a:rPr>
              <a:t>RAPPRESENTATIVITA’ E RESPONSABILITA’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it-IT" altLang="it-IT" sz="3200" b="1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it-IT" altLang="it-IT" sz="3200" b="1" dirty="0">
                <a:solidFill>
                  <a:srgbClr val="FF0000"/>
                </a:solidFill>
              </a:rPr>
              <a:t>GOVERNABILITA’ DELLE ISTANZE</a:t>
            </a:r>
          </a:p>
        </p:txBody>
      </p:sp>
    </p:spTree>
    <p:extLst>
      <p:ext uri="{BB962C8B-B14F-4D97-AF65-F5344CB8AC3E}">
        <p14:creationId xmlns:p14="http://schemas.microsoft.com/office/powerpoint/2010/main" val="3289284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1115616" y="1988840"/>
            <a:ext cx="67790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fr-BE" altLang="it-IT" sz="4400" b="1">
              <a:solidFill>
                <a:srgbClr val="FF0000"/>
              </a:solidFill>
            </a:endParaRPr>
          </a:p>
          <a:p>
            <a:pPr marL="0" indent="0" algn="ctr">
              <a:lnSpc>
                <a:spcPct val="120000"/>
              </a:lnSpc>
              <a:buFont typeface="Arial" pitchFamily="34" charset="0"/>
              <a:buNone/>
            </a:pPr>
            <a:r>
              <a:rPr lang="fr-BE" altLang="it-IT" sz="4400" b="1">
                <a:solidFill>
                  <a:srgbClr val="FF0000"/>
                </a:solidFill>
              </a:rPr>
              <a:t>GRAZIE</a:t>
            </a:r>
          </a:p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fr-BE" altLang="it-IT" sz="2800" b="1">
                <a:solidFill>
                  <a:srgbClr val="FF0000"/>
                </a:solidFill>
              </a:rPr>
              <a:t>stefano.palmieri@eesc.europa.eu</a:t>
            </a:r>
            <a:endParaRPr lang="fr-BE" alt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7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fmarr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uvola 7"/>
          <p:cNvSpPr>
            <a:spLocks/>
          </p:cNvSpPr>
          <p:nvPr/>
        </p:nvSpPr>
        <p:spPr bwMode="auto">
          <a:xfrm>
            <a:off x="0" y="1200150"/>
            <a:ext cx="1820863" cy="1114425"/>
          </a:xfrm>
          <a:custGeom>
            <a:avLst/>
            <a:gdLst>
              <a:gd name="T0" fmla="*/ 197808 w 43200"/>
              <a:gd name="T1" fmla="*/ 675285 h 43200"/>
              <a:gd name="T2" fmla="*/ 91043 w 43200"/>
              <a:gd name="T3" fmla="*/ 654725 h 43200"/>
              <a:gd name="T4" fmla="*/ 292012 w 43200"/>
              <a:gd name="T5" fmla="*/ 900285 h 43200"/>
              <a:gd name="T6" fmla="*/ 245311 w 43200"/>
              <a:gd name="T7" fmla="*/ 910114 h 43200"/>
              <a:gd name="T8" fmla="*/ 694541 w 43200"/>
              <a:gd name="T9" fmla="*/ 1008400 h 43200"/>
              <a:gd name="T10" fmla="*/ 666385 w 43200"/>
              <a:gd name="T11" fmla="*/ 963513 h 43200"/>
              <a:gd name="T12" fmla="*/ 1215047 w 43200"/>
              <a:gd name="T13" fmla="*/ 896467 h 43200"/>
              <a:gd name="T14" fmla="*/ 1203793 w 43200"/>
              <a:gd name="T15" fmla="*/ 945713 h 43200"/>
              <a:gd name="T16" fmla="*/ 1438524 w 43200"/>
              <a:gd name="T17" fmla="*/ 592141 h 43200"/>
              <a:gd name="T18" fmla="*/ 1575552 w 43200"/>
              <a:gd name="T19" fmla="*/ 776228 h 43200"/>
              <a:gd name="T20" fmla="*/ 1761769 w 43200"/>
              <a:gd name="T21" fmla="*/ 396085 h 43200"/>
              <a:gd name="T22" fmla="*/ 1700737 w 43200"/>
              <a:gd name="T23" fmla="*/ 465118 h 43200"/>
              <a:gd name="T24" fmla="*/ 1615342 w 43200"/>
              <a:gd name="T25" fmla="*/ 139974 h 43200"/>
              <a:gd name="T26" fmla="*/ 1618545 w 43200"/>
              <a:gd name="T27" fmla="*/ 172581 h 43200"/>
              <a:gd name="T28" fmla="*/ 1225626 w 43200"/>
              <a:gd name="T29" fmla="*/ 101949 h 43200"/>
              <a:gd name="T30" fmla="*/ 1256901 w 43200"/>
              <a:gd name="T31" fmla="*/ 60365 h 43200"/>
              <a:gd name="T32" fmla="*/ 933234 w 43200"/>
              <a:gd name="T33" fmla="*/ 121761 h 43200"/>
              <a:gd name="T34" fmla="*/ 948366 w 43200"/>
              <a:gd name="T35" fmla="*/ 85904 h 43200"/>
              <a:gd name="T36" fmla="*/ 590094 w 43200"/>
              <a:gd name="T37" fmla="*/ 133937 h 43200"/>
              <a:gd name="T38" fmla="*/ 644889 w 43200"/>
              <a:gd name="T39" fmla="*/ 168712 h 43200"/>
              <a:gd name="T40" fmla="*/ 173951 w 43200"/>
              <a:gd name="T41" fmla="*/ 407307 h 43200"/>
              <a:gd name="T42" fmla="*/ 164383 w 43200"/>
              <a:gd name="T43" fmla="*/ 370701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  <a:latin typeface="+mn-lt"/>
                <a:ea typeface="+mn-ea"/>
              </a:rPr>
              <a:t>BREXIT</a:t>
            </a:r>
          </a:p>
        </p:txBody>
      </p:sp>
      <p:sp>
        <p:nvSpPr>
          <p:cNvPr id="5" name="Nuvola 3"/>
          <p:cNvSpPr>
            <a:spLocks/>
          </p:cNvSpPr>
          <p:nvPr/>
        </p:nvSpPr>
        <p:spPr bwMode="auto">
          <a:xfrm>
            <a:off x="2251075" y="5395913"/>
            <a:ext cx="2116138" cy="973137"/>
          </a:xfrm>
          <a:custGeom>
            <a:avLst/>
            <a:gdLst>
              <a:gd name="T0" fmla="*/ 229885 w 43200"/>
              <a:gd name="T1" fmla="*/ 589671 h 43200"/>
              <a:gd name="T2" fmla="*/ 105807 w 43200"/>
              <a:gd name="T3" fmla="*/ 571718 h 43200"/>
              <a:gd name="T4" fmla="*/ 339366 w 43200"/>
              <a:gd name="T5" fmla="*/ 786146 h 43200"/>
              <a:gd name="T6" fmla="*/ 285091 w 43200"/>
              <a:gd name="T7" fmla="*/ 794729 h 43200"/>
              <a:gd name="T8" fmla="*/ 807169 w 43200"/>
              <a:gd name="T9" fmla="*/ 880554 h 43200"/>
              <a:gd name="T10" fmla="*/ 774448 w 43200"/>
              <a:gd name="T11" fmla="*/ 841358 h 43200"/>
              <a:gd name="T12" fmla="*/ 1412081 w 43200"/>
              <a:gd name="T13" fmla="*/ 782812 h 43200"/>
              <a:gd name="T14" fmla="*/ 1399002 w 43200"/>
              <a:gd name="T15" fmla="*/ 825815 h 43200"/>
              <a:gd name="T16" fmla="*/ 1671798 w 43200"/>
              <a:gd name="T17" fmla="*/ 517069 h 43200"/>
              <a:gd name="T18" fmla="*/ 1831047 w 43200"/>
              <a:gd name="T19" fmla="*/ 677817 h 43200"/>
              <a:gd name="T20" fmla="*/ 2047461 w 43200"/>
              <a:gd name="T21" fmla="*/ 345869 h 43200"/>
              <a:gd name="T22" fmla="*/ 1976532 w 43200"/>
              <a:gd name="T23" fmla="*/ 406150 h 43200"/>
              <a:gd name="T24" fmla="*/ 1877289 w 43200"/>
              <a:gd name="T25" fmla="*/ 122228 h 43200"/>
              <a:gd name="T26" fmla="*/ 1881012 w 43200"/>
              <a:gd name="T27" fmla="*/ 150701 h 43200"/>
              <a:gd name="T28" fmla="*/ 1424376 w 43200"/>
              <a:gd name="T29" fmla="*/ 89024 h 43200"/>
              <a:gd name="T30" fmla="*/ 1460723 w 43200"/>
              <a:gd name="T31" fmla="*/ 52712 h 43200"/>
              <a:gd name="T32" fmla="*/ 1084570 w 43200"/>
              <a:gd name="T33" fmla="*/ 106324 h 43200"/>
              <a:gd name="T34" fmla="*/ 1102155 w 43200"/>
              <a:gd name="T35" fmla="*/ 75013 h 43200"/>
              <a:gd name="T36" fmla="*/ 685785 w 43200"/>
              <a:gd name="T37" fmla="*/ 116957 h 43200"/>
              <a:gd name="T38" fmla="*/ 749466 w 43200"/>
              <a:gd name="T39" fmla="*/ 147322 h 43200"/>
              <a:gd name="T40" fmla="*/ 202160 w 43200"/>
              <a:gd name="T41" fmla="*/ 355668 h 43200"/>
              <a:gd name="T42" fmla="*/ 191040 w 43200"/>
              <a:gd name="T43" fmla="*/ 323703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  <a:latin typeface="+mn-lt"/>
                <a:ea typeface="+mn-ea"/>
              </a:rPr>
              <a:t>FLUSSI MIGRATORI</a:t>
            </a:r>
          </a:p>
        </p:txBody>
      </p:sp>
      <p:sp>
        <p:nvSpPr>
          <p:cNvPr id="6" name="Nuvola 4"/>
          <p:cNvSpPr>
            <a:spLocks/>
          </p:cNvSpPr>
          <p:nvPr/>
        </p:nvSpPr>
        <p:spPr bwMode="auto">
          <a:xfrm>
            <a:off x="0" y="4281488"/>
            <a:ext cx="2695575" cy="1114425"/>
          </a:xfrm>
          <a:custGeom>
            <a:avLst/>
            <a:gdLst>
              <a:gd name="T0" fmla="*/ 292832 w 43200"/>
              <a:gd name="T1" fmla="*/ 675285 h 43200"/>
              <a:gd name="T2" fmla="*/ 134779 w 43200"/>
              <a:gd name="T3" fmla="*/ 654725 h 43200"/>
              <a:gd name="T4" fmla="*/ 432290 w 43200"/>
              <a:gd name="T5" fmla="*/ 900285 h 43200"/>
              <a:gd name="T6" fmla="*/ 363154 w 43200"/>
              <a:gd name="T7" fmla="*/ 910114 h 43200"/>
              <a:gd name="T8" fmla="*/ 1028187 w 43200"/>
              <a:gd name="T9" fmla="*/ 1008400 h 43200"/>
              <a:gd name="T10" fmla="*/ 986506 w 43200"/>
              <a:gd name="T11" fmla="*/ 963513 h 43200"/>
              <a:gd name="T12" fmla="*/ 1798735 w 43200"/>
              <a:gd name="T13" fmla="*/ 896467 h 43200"/>
              <a:gd name="T14" fmla="*/ 1782075 w 43200"/>
              <a:gd name="T15" fmla="*/ 945713 h 43200"/>
              <a:gd name="T16" fmla="*/ 2129567 w 43200"/>
              <a:gd name="T17" fmla="*/ 592141 h 43200"/>
              <a:gd name="T18" fmla="*/ 2332421 w 43200"/>
              <a:gd name="T19" fmla="*/ 776228 h 43200"/>
              <a:gd name="T20" fmla="*/ 2608094 w 43200"/>
              <a:gd name="T21" fmla="*/ 396085 h 43200"/>
              <a:gd name="T22" fmla="*/ 2517742 w 43200"/>
              <a:gd name="T23" fmla="*/ 465118 h 43200"/>
              <a:gd name="T24" fmla="*/ 2391324 w 43200"/>
              <a:gd name="T25" fmla="*/ 139974 h 43200"/>
              <a:gd name="T26" fmla="*/ 2396067 w 43200"/>
              <a:gd name="T27" fmla="*/ 172581 h 43200"/>
              <a:gd name="T28" fmla="*/ 1814397 w 43200"/>
              <a:gd name="T29" fmla="*/ 101949 h 43200"/>
              <a:gd name="T30" fmla="*/ 1860696 w 43200"/>
              <a:gd name="T31" fmla="*/ 60365 h 43200"/>
              <a:gd name="T32" fmla="*/ 1381545 w 43200"/>
              <a:gd name="T33" fmla="*/ 121761 h 43200"/>
              <a:gd name="T34" fmla="*/ 1403945 w 43200"/>
              <a:gd name="T35" fmla="*/ 85904 h 43200"/>
              <a:gd name="T36" fmla="*/ 873566 w 43200"/>
              <a:gd name="T37" fmla="*/ 133937 h 43200"/>
              <a:gd name="T38" fmla="*/ 954683 w 43200"/>
              <a:gd name="T39" fmla="*/ 168712 h 43200"/>
              <a:gd name="T40" fmla="*/ 257515 w 43200"/>
              <a:gd name="T41" fmla="*/ 407307 h 43200"/>
              <a:gd name="T42" fmla="*/ 243351 w 43200"/>
              <a:gd name="T43" fmla="*/ 370701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CRISI ISTITUZIONALE DELL’UE</a:t>
            </a:r>
          </a:p>
        </p:txBody>
      </p:sp>
      <p:sp>
        <p:nvSpPr>
          <p:cNvPr id="7" name="Nuvola 5"/>
          <p:cNvSpPr>
            <a:spLocks/>
          </p:cNvSpPr>
          <p:nvPr/>
        </p:nvSpPr>
        <p:spPr bwMode="auto">
          <a:xfrm>
            <a:off x="2251075" y="882650"/>
            <a:ext cx="2667000" cy="914400"/>
          </a:xfrm>
          <a:custGeom>
            <a:avLst/>
            <a:gdLst>
              <a:gd name="T0" fmla="*/ 289728 w 43200"/>
              <a:gd name="T1" fmla="*/ 554080 h 43200"/>
              <a:gd name="T2" fmla="*/ 133350 w 43200"/>
              <a:gd name="T3" fmla="*/ 537210 h 43200"/>
              <a:gd name="T4" fmla="*/ 427708 w 43200"/>
              <a:gd name="T5" fmla="*/ 738696 h 43200"/>
              <a:gd name="T6" fmla="*/ 359304 w 43200"/>
              <a:gd name="T7" fmla="*/ 746760 h 43200"/>
              <a:gd name="T8" fmla="*/ 1017288 w 43200"/>
              <a:gd name="T9" fmla="*/ 827405 h 43200"/>
              <a:gd name="T10" fmla="*/ 976048 w 43200"/>
              <a:gd name="T11" fmla="*/ 790575 h 43200"/>
              <a:gd name="T12" fmla="*/ 1779667 w 43200"/>
              <a:gd name="T13" fmla="*/ 735563 h 43200"/>
              <a:gd name="T14" fmla="*/ 1763183 w 43200"/>
              <a:gd name="T15" fmla="*/ 775970 h 43200"/>
              <a:gd name="T16" fmla="*/ 2106992 w 43200"/>
              <a:gd name="T17" fmla="*/ 485860 h 43200"/>
              <a:gd name="T18" fmla="*/ 2307696 w 43200"/>
              <a:gd name="T19" fmla="*/ 636905 h 43200"/>
              <a:gd name="T20" fmla="*/ 2580446 w 43200"/>
              <a:gd name="T21" fmla="*/ 324993 h 43200"/>
              <a:gd name="T22" fmla="*/ 2491052 w 43200"/>
              <a:gd name="T23" fmla="*/ 381635 h 43200"/>
              <a:gd name="T24" fmla="*/ 2365975 w 43200"/>
              <a:gd name="T25" fmla="*/ 114850 h 43200"/>
              <a:gd name="T26" fmla="*/ 2370667 w 43200"/>
              <a:gd name="T27" fmla="*/ 141605 h 43200"/>
              <a:gd name="T28" fmla="*/ 1795163 w 43200"/>
              <a:gd name="T29" fmla="*/ 83651 h 43200"/>
              <a:gd name="T30" fmla="*/ 1840971 w 43200"/>
              <a:gd name="T31" fmla="*/ 49530 h 43200"/>
              <a:gd name="T32" fmla="*/ 1366899 w 43200"/>
              <a:gd name="T33" fmla="*/ 99907 h 43200"/>
              <a:gd name="T34" fmla="*/ 1389063 w 43200"/>
              <a:gd name="T35" fmla="*/ 70485 h 43200"/>
              <a:gd name="T36" fmla="*/ 864306 w 43200"/>
              <a:gd name="T37" fmla="*/ 109897 h 43200"/>
              <a:gd name="T38" fmla="*/ 944563 w 43200"/>
              <a:gd name="T39" fmla="*/ 138430 h 43200"/>
              <a:gd name="T40" fmla="*/ 254785 w 43200"/>
              <a:gd name="T41" fmla="*/ 334201 h 43200"/>
              <a:gd name="T42" fmla="*/ 240771 w 43200"/>
              <a:gd name="T43" fmla="*/ 304165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  <a:latin typeface="+mn-lt"/>
                <a:ea typeface="+mn-ea"/>
              </a:rPr>
              <a:t>CAMBIAMENTO CLIMATICO</a:t>
            </a:r>
          </a:p>
        </p:txBody>
      </p:sp>
      <p:sp>
        <p:nvSpPr>
          <p:cNvPr id="8" name="Nuvola 6"/>
          <p:cNvSpPr>
            <a:spLocks/>
          </p:cNvSpPr>
          <p:nvPr/>
        </p:nvSpPr>
        <p:spPr bwMode="auto">
          <a:xfrm>
            <a:off x="6872288" y="3660775"/>
            <a:ext cx="2003425" cy="914400"/>
          </a:xfrm>
          <a:custGeom>
            <a:avLst/>
            <a:gdLst>
              <a:gd name="T0" fmla="*/ 217641 w 43200"/>
              <a:gd name="T1" fmla="*/ 554080 h 43200"/>
              <a:gd name="T2" fmla="*/ 100171 w 43200"/>
              <a:gd name="T3" fmla="*/ 537210 h 43200"/>
              <a:gd name="T4" fmla="*/ 321290 w 43200"/>
              <a:gd name="T5" fmla="*/ 738696 h 43200"/>
              <a:gd name="T6" fmla="*/ 269906 w 43200"/>
              <a:gd name="T7" fmla="*/ 746760 h 43200"/>
              <a:gd name="T8" fmla="*/ 764177 w 43200"/>
              <a:gd name="T9" fmla="*/ 827405 h 43200"/>
              <a:gd name="T10" fmla="*/ 733198 w 43200"/>
              <a:gd name="T11" fmla="*/ 790575 h 43200"/>
              <a:gd name="T12" fmla="*/ 1336869 w 43200"/>
              <a:gd name="T13" fmla="*/ 735563 h 43200"/>
              <a:gd name="T14" fmla="*/ 1324487 w 43200"/>
              <a:gd name="T15" fmla="*/ 775970 h 43200"/>
              <a:gd name="T16" fmla="*/ 1582752 w 43200"/>
              <a:gd name="T17" fmla="*/ 485860 h 43200"/>
              <a:gd name="T18" fmla="*/ 1733519 w 43200"/>
              <a:gd name="T19" fmla="*/ 636905 h 43200"/>
              <a:gd name="T20" fmla="*/ 1938406 w 43200"/>
              <a:gd name="T21" fmla="*/ 324993 h 43200"/>
              <a:gd name="T22" fmla="*/ 1871255 w 43200"/>
              <a:gd name="T23" fmla="*/ 381635 h 43200"/>
              <a:gd name="T24" fmla="*/ 1777298 w 43200"/>
              <a:gd name="T25" fmla="*/ 114850 h 43200"/>
              <a:gd name="T26" fmla="*/ 1780822 w 43200"/>
              <a:gd name="T27" fmla="*/ 141605 h 43200"/>
              <a:gd name="T28" fmla="*/ 1348509 w 43200"/>
              <a:gd name="T29" fmla="*/ 83651 h 43200"/>
              <a:gd name="T30" fmla="*/ 1382920 w 43200"/>
              <a:gd name="T31" fmla="*/ 49530 h 43200"/>
              <a:gd name="T32" fmla="*/ 1026802 w 43200"/>
              <a:gd name="T33" fmla="*/ 99907 h 43200"/>
              <a:gd name="T34" fmla="*/ 1043451 w 43200"/>
              <a:gd name="T35" fmla="*/ 70485 h 43200"/>
              <a:gd name="T36" fmla="*/ 649258 w 43200"/>
              <a:gd name="T37" fmla="*/ 109897 h 43200"/>
              <a:gd name="T38" fmla="*/ 709546 w 43200"/>
              <a:gd name="T39" fmla="*/ 138430 h 43200"/>
              <a:gd name="T40" fmla="*/ 191392 w 43200"/>
              <a:gd name="T41" fmla="*/ 334201 h 43200"/>
              <a:gd name="T42" fmla="*/ 180865 w 43200"/>
              <a:gd name="T43" fmla="*/ 304165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GR-ITA-ETC</a:t>
            </a:r>
            <a:r>
              <a:rPr lang="mr-IN" altLang="it-IT" sz="1800" b="1">
                <a:solidFill>
                  <a:srgbClr val="FF0000"/>
                </a:solidFill>
                <a:latin typeface="Mangal" charset="0"/>
              </a:rPr>
              <a:t>…</a:t>
            </a:r>
            <a:endParaRPr lang="it-IT" altLang="it-IT" sz="1800" b="1">
              <a:solidFill>
                <a:srgbClr val="FF0000"/>
              </a:solidFill>
            </a:endParaRPr>
          </a:p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EXIT</a:t>
            </a:r>
          </a:p>
        </p:txBody>
      </p:sp>
      <p:sp>
        <p:nvSpPr>
          <p:cNvPr id="9" name="Nuvola 9"/>
          <p:cNvSpPr>
            <a:spLocks/>
          </p:cNvSpPr>
          <p:nvPr/>
        </p:nvSpPr>
        <p:spPr bwMode="auto">
          <a:xfrm>
            <a:off x="211138" y="2949575"/>
            <a:ext cx="2484437" cy="790575"/>
          </a:xfrm>
          <a:custGeom>
            <a:avLst/>
            <a:gdLst>
              <a:gd name="T0" fmla="*/ 269895 w 43200"/>
              <a:gd name="T1" fmla="*/ 479048 h 43200"/>
              <a:gd name="T2" fmla="*/ 124222 w 43200"/>
              <a:gd name="T3" fmla="*/ 464463 h 43200"/>
              <a:gd name="T4" fmla="*/ 398430 w 43200"/>
              <a:gd name="T5" fmla="*/ 638664 h 43200"/>
              <a:gd name="T6" fmla="*/ 334709 w 43200"/>
              <a:gd name="T7" fmla="*/ 645636 h 43200"/>
              <a:gd name="T8" fmla="*/ 947652 w 43200"/>
              <a:gd name="T9" fmla="*/ 715361 h 43200"/>
              <a:gd name="T10" fmla="*/ 909235 w 43200"/>
              <a:gd name="T11" fmla="*/ 683518 h 43200"/>
              <a:gd name="T12" fmla="*/ 1657844 w 43200"/>
              <a:gd name="T13" fmla="*/ 635955 h 43200"/>
              <a:gd name="T14" fmla="*/ 1642489 w 43200"/>
              <a:gd name="T15" fmla="*/ 670891 h 43200"/>
              <a:gd name="T16" fmla="*/ 1962763 w 43200"/>
              <a:gd name="T17" fmla="*/ 420066 h 43200"/>
              <a:gd name="T18" fmla="*/ 2149728 w 43200"/>
              <a:gd name="T19" fmla="*/ 550657 h 43200"/>
              <a:gd name="T20" fmla="*/ 2403808 w 43200"/>
              <a:gd name="T21" fmla="*/ 280984 h 43200"/>
              <a:gd name="T22" fmla="*/ 2320533 w 43200"/>
              <a:gd name="T23" fmla="*/ 329955 h 43200"/>
              <a:gd name="T24" fmla="*/ 2204018 w 43200"/>
              <a:gd name="T25" fmla="*/ 99298 h 43200"/>
              <a:gd name="T26" fmla="*/ 2208388 w 43200"/>
              <a:gd name="T27" fmla="*/ 122429 h 43200"/>
              <a:gd name="T28" fmla="*/ 1672279 w 43200"/>
              <a:gd name="T29" fmla="*/ 72323 h 43200"/>
              <a:gd name="T30" fmla="*/ 1714952 w 43200"/>
              <a:gd name="T31" fmla="*/ 42823 h 43200"/>
              <a:gd name="T32" fmla="*/ 1273331 w 43200"/>
              <a:gd name="T33" fmla="*/ 86378 h 43200"/>
              <a:gd name="T34" fmla="*/ 1293978 w 43200"/>
              <a:gd name="T35" fmla="*/ 60940 h 43200"/>
              <a:gd name="T36" fmla="*/ 805142 w 43200"/>
              <a:gd name="T37" fmla="*/ 95015 h 43200"/>
              <a:gd name="T38" fmla="*/ 879905 w 43200"/>
              <a:gd name="T39" fmla="*/ 119684 h 43200"/>
              <a:gd name="T40" fmla="*/ 237344 w 43200"/>
              <a:gd name="T41" fmla="*/ 288944 h 43200"/>
              <a:gd name="T42" fmla="*/ 224289 w 43200"/>
              <a:gd name="T43" fmla="*/ 26297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L’AVANZATA DEGLI </a:t>
            </a:r>
            <a:r>
              <a:rPr lang="mr-IN" altLang="it-IT" sz="1800" b="1">
                <a:solidFill>
                  <a:srgbClr val="FF0000"/>
                </a:solidFill>
                <a:latin typeface="Mangal" charset="0"/>
              </a:rPr>
              <a:t>…</a:t>
            </a:r>
            <a:r>
              <a:rPr lang="it-IT" altLang="it-IT" sz="1800" b="1">
                <a:solidFill>
                  <a:srgbClr val="FF0000"/>
                </a:solidFill>
              </a:rPr>
              <a:t>ISMI</a:t>
            </a:r>
          </a:p>
        </p:txBody>
      </p:sp>
      <p:sp>
        <p:nvSpPr>
          <p:cNvPr id="10" name="Nuvola 10"/>
          <p:cNvSpPr>
            <a:spLocks/>
          </p:cNvSpPr>
          <p:nvPr/>
        </p:nvSpPr>
        <p:spPr bwMode="auto">
          <a:xfrm>
            <a:off x="5989638" y="1797050"/>
            <a:ext cx="3062287" cy="1355725"/>
          </a:xfrm>
          <a:custGeom>
            <a:avLst/>
            <a:gdLst>
              <a:gd name="T0" fmla="*/ 332669 w 43200"/>
              <a:gd name="T1" fmla="*/ 821500 h 43200"/>
              <a:gd name="T2" fmla="*/ 153114 w 43200"/>
              <a:gd name="T3" fmla="*/ 796488 h 43200"/>
              <a:gd name="T4" fmla="*/ 491100 w 43200"/>
              <a:gd name="T5" fmla="*/ 1095219 h 43200"/>
              <a:gd name="T6" fmla="*/ 412558 w 43200"/>
              <a:gd name="T7" fmla="*/ 1107175 h 43200"/>
              <a:gd name="T8" fmla="*/ 1168064 w 43200"/>
              <a:gd name="T9" fmla="*/ 1226743 h 43200"/>
              <a:gd name="T10" fmla="*/ 1120712 w 43200"/>
              <a:gd name="T11" fmla="*/ 1172137 h 43200"/>
              <a:gd name="T12" fmla="*/ 2043439 w 43200"/>
              <a:gd name="T13" fmla="*/ 1090574 h 43200"/>
              <a:gd name="T14" fmla="*/ 2024512 w 43200"/>
              <a:gd name="T15" fmla="*/ 1150483 h 43200"/>
              <a:gd name="T16" fmla="*/ 2419278 w 43200"/>
              <a:gd name="T17" fmla="*/ 720354 h 43200"/>
              <a:gd name="T18" fmla="*/ 2649729 w 43200"/>
              <a:gd name="T19" fmla="*/ 944300 h 43200"/>
              <a:gd name="T20" fmla="*/ 2962904 w 43200"/>
              <a:gd name="T21" fmla="*/ 481847 h 43200"/>
              <a:gd name="T22" fmla="*/ 2860261 w 43200"/>
              <a:gd name="T23" fmla="*/ 565827 h 43200"/>
              <a:gd name="T24" fmla="*/ 2716646 w 43200"/>
              <a:gd name="T25" fmla="*/ 170282 h 43200"/>
              <a:gd name="T26" fmla="*/ 2722033 w 43200"/>
              <a:gd name="T27" fmla="*/ 209949 h 43200"/>
              <a:gd name="T28" fmla="*/ 2061231 w 43200"/>
              <a:gd name="T29" fmla="*/ 124024 h 43200"/>
              <a:gd name="T30" fmla="*/ 2113829 w 43200"/>
              <a:gd name="T31" fmla="*/ 73435 h 43200"/>
              <a:gd name="T32" fmla="*/ 1569493 w 43200"/>
              <a:gd name="T33" fmla="*/ 148126 h 43200"/>
              <a:gd name="T34" fmla="*/ 1594941 w 43200"/>
              <a:gd name="T35" fmla="*/ 104504 h 43200"/>
              <a:gd name="T36" fmla="*/ 992408 w 43200"/>
              <a:gd name="T37" fmla="*/ 162938 h 43200"/>
              <a:gd name="T38" fmla="*/ 1084560 w 43200"/>
              <a:gd name="T39" fmla="*/ 205242 h 43200"/>
              <a:gd name="T40" fmla="*/ 292548 w 43200"/>
              <a:gd name="T41" fmla="*/ 495499 h 43200"/>
              <a:gd name="T42" fmla="*/ 276456 w 43200"/>
              <a:gd name="T43" fmla="*/ 450967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  <a:latin typeface="+mn-lt"/>
                <a:ea typeface="+mn-ea"/>
              </a:rPr>
              <a:t>MUTAMENTI  NELLE PRODUZIONI E NEI CONSUMI</a:t>
            </a:r>
          </a:p>
        </p:txBody>
      </p:sp>
      <p:sp>
        <p:nvSpPr>
          <p:cNvPr id="11" name="Nuvola 11"/>
          <p:cNvSpPr>
            <a:spLocks/>
          </p:cNvSpPr>
          <p:nvPr/>
        </p:nvSpPr>
        <p:spPr bwMode="auto">
          <a:xfrm>
            <a:off x="5403850" y="528638"/>
            <a:ext cx="2117725" cy="1058862"/>
          </a:xfrm>
          <a:custGeom>
            <a:avLst/>
            <a:gdLst>
              <a:gd name="T0" fmla="*/ 230057 w 43200"/>
              <a:gd name="T1" fmla="*/ 641616 h 43200"/>
              <a:gd name="T2" fmla="*/ 105886 w 43200"/>
              <a:gd name="T3" fmla="*/ 622081 h 43200"/>
              <a:gd name="T4" fmla="*/ 339620 w 43200"/>
              <a:gd name="T5" fmla="*/ 855399 h 43200"/>
              <a:gd name="T6" fmla="*/ 285305 w 43200"/>
              <a:gd name="T7" fmla="*/ 864737 h 43200"/>
              <a:gd name="T8" fmla="*/ 807775 w 43200"/>
              <a:gd name="T9" fmla="*/ 958123 h 43200"/>
              <a:gd name="T10" fmla="*/ 775029 w 43200"/>
              <a:gd name="T11" fmla="*/ 915474 h 43200"/>
              <a:gd name="T12" fmla="*/ 1413140 w 43200"/>
              <a:gd name="T13" fmla="*/ 851771 h 43200"/>
              <a:gd name="T14" fmla="*/ 1400052 w 43200"/>
              <a:gd name="T15" fmla="*/ 898562 h 43200"/>
              <a:gd name="T16" fmla="*/ 1673052 w 43200"/>
              <a:gd name="T17" fmla="*/ 562618 h 43200"/>
              <a:gd name="T18" fmla="*/ 1832420 w 43200"/>
              <a:gd name="T19" fmla="*/ 737527 h 43200"/>
              <a:gd name="T20" fmla="*/ 2048997 w 43200"/>
              <a:gd name="T21" fmla="*/ 376337 h 43200"/>
              <a:gd name="T22" fmla="*/ 1978014 w 43200"/>
              <a:gd name="T23" fmla="*/ 441928 h 43200"/>
              <a:gd name="T24" fmla="*/ 1878697 w 43200"/>
              <a:gd name="T25" fmla="*/ 132995 h 43200"/>
              <a:gd name="T26" fmla="*/ 1882422 w 43200"/>
              <a:gd name="T27" fmla="*/ 163977 h 43200"/>
              <a:gd name="T28" fmla="*/ 1425445 w 43200"/>
              <a:gd name="T29" fmla="*/ 96866 h 43200"/>
              <a:gd name="T30" fmla="*/ 1461819 w 43200"/>
              <a:gd name="T31" fmla="*/ 57355 h 43200"/>
              <a:gd name="T32" fmla="*/ 1085383 w 43200"/>
              <a:gd name="T33" fmla="*/ 115690 h 43200"/>
              <a:gd name="T34" fmla="*/ 1102982 w 43200"/>
              <a:gd name="T35" fmla="*/ 81621 h 43200"/>
              <a:gd name="T36" fmla="*/ 686300 w 43200"/>
              <a:gd name="T37" fmla="*/ 127260 h 43200"/>
              <a:gd name="T38" fmla="*/ 750028 w 43200"/>
              <a:gd name="T39" fmla="*/ 160300 h 43200"/>
              <a:gd name="T40" fmla="*/ 202311 w 43200"/>
              <a:gd name="T41" fmla="*/ 386999 h 43200"/>
              <a:gd name="T42" fmla="*/ 191184 w 43200"/>
              <a:gd name="T43" fmla="*/ 352219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  <a:latin typeface="+mn-lt"/>
                <a:ea typeface="+mn-ea"/>
              </a:rPr>
              <a:t>IL FUTURO DEL LAVORO</a:t>
            </a:r>
          </a:p>
        </p:txBody>
      </p:sp>
      <p:sp>
        <p:nvSpPr>
          <p:cNvPr id="12" name="Nuvola 12"/>
          <p:cNvSpPr>
            <a:spLocks/>
          </p:cNvSpPr>
          <p:nvPr/>
        </p:nvSpPr>
        <p:spPr bwMode="auto">
          <a:xfrm>
            <a:off x="4713288" y="5145088"/>
            <a:ext cx="3048000" cy="1095375"/>
          </a:xfrm>
          <a:custGeom>
            <a:avLst/>
            <a:gdLst>
              <a:gd name="T0" fmla="*/ 331117 w 43200"/>
              <a:gd name="T1" fmla="*/ 663741 h 43200"/>
              <a:gd name="T2" fmla="*/ 152400 w 43200"/>
              <a:gd name="T3" fmla="*/ 643533 h 43200"/>
              <a:gd name="T4" fmla="*/ 488809 w 43200"/>
              <a:gd name="T5" fmla="*/ 884896 h 43200"/>
              <a:gd name="T6" fmla="*/ 410633 w 43200"/>
              <a:gd name="T7" fmla="*/ 894556 h 43200"/>
              <a:gd name="T8" fmla="*/ 1162614 w 43200"/>
              <a:gd name="T9" fmla="*/ 991162 h 43200"/>
              <a:gd name="T10" fmla="*/ 1115483 w 43200"/>
              <a:gd name="T11" fmla="*/ 947043 h 43200"/>
              <a:gd name="T12" fmla="*/ 2033905 w 43200"/>
              <a:gd name="T13" fmla="*/ 881143 h 43200"/>
              <a:gd name="T14" fmla="*/ 2015067 w 43200"/>
              <a:gd name="T15" fmla="*/ 929547 h 43200"/>
              <a:gd name="T16" fmla="*/ 2407991 w 43200"/>
              <a:gd name="T17" fmla="*/ 582019 h 43200"/>
              <a:gd name="T18" fmla="*/ 2637367 w 43200"/>
              <a:gd name="T19" fmla="*/ 762959 h 43200"/>
              <a:gd name="T20" fmla="*/ 2949081 w 43200"/>
              <a:gd name="T21" fmla="*/ 389315 h 43200"/>
              <a:gd name="T22" fmla="*/ 2846917 w 43200"/>
              <a:gd name="T23" fmla="*/ 457167 h 43200"/>
              <a:gd name="T24" fmla="*/ 2703971 w 43200"/>
              <a:gd name="T25" fmla="*/ 137581 h 43200"/>
              <a:gd name="T26" fmla="*/ 2709333 w 43200"/>
              <a:gd name="T27" fmla="*/ 169631 h 43200"/>
              <a:gd name="T28" fmla="*/ 2051614 w 43200"/>
              <a:gd name="T29" fmla="*/ 100207 h 43200"/>
              <a:gd name="T30" fmla="*/ 2103967 w 43200"/>
              <a:gd name="T31" fmla="*/ 59333 h 43200"/>
              <a:gd name="T32" fmla="*/ 1562171 w 43200"/>
              <a:gd name="T33" fmla="*/ 119680 h 43200"/>
              <a:gd name="T34" fmla="*/ 1587500 w 43200"/>
              <a:gd name="T35" fmla="*/ 84435 h 43200"/>
              <a:gd name="T36" fmla="*/ 987778 w 43200"/>
              <a:gd name="T37" fmla="*/ 131648 h 43200"/>
              <a:gd name="T38" fmla="*/ 1079500 w 43200"/>
              <a:gd name="T39" fmla="*/ 165828 h 43200"/>
              <a:gd name="T40" fmla="*/ 291183 w 43200"/>
              <a:gd name="T41" fmla="*/ 400344 h 43200"/>
              <a:gd name="T42" fmla="*/ 275167 w 43200"/>
              <a:gd name="T43" fmla="*/ 364364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200"/>
              <a:gd name="T67" fmla="*/ 0 h 43200"/>
              <a:gd name="T68" fmla="*/ 43200 w 43200"/>
              <a:gd name="T69" fmla="*/ 43200 h 43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DISUGUAGLIANZE </a:t>
            </a:r>
          </a:p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MARGINALITA’</a:t>
            </a:r>
          </a:p>
          <a:p>
            <a:pPr algn="ctr" eaLnBrk="1" hangingPunct="1"/>
            <a:r>
              <a:rPr lang="it-IT" altLang="it-IT" sz="1800" b="1">
                <a:solidFill>
                  <a:srgbClr val="FF0000"/>
                </a:solidFill>
              </a:rPr>
              <a:t>POVERTA’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0675" y="237025"/>
            <a:ext cx="540843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it-IT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L’ETA’ DELL’INCERTEZZA</a:t>
            </a:r>
          </a:p>
        </p:txBody>
      </p:sp>
    </p:spTree>
    <p:extLst>
      <p:ext uri="{BB962C8B-B14F-4D97-AF65-F5344CB8AC3E}">
        <p14:creationId xmlns:p14="http://schemas.microsoft.com/office/powerpoint/2010/main" val="422845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7"/>
          <p:cNvSpPr txBox="1">
            <a:spLocks/>
          </p:cNvSpPr>
          <p:nvPr/>
        </p:nvSpPr>
        <p:spPr>
          <a:xfrm>
            <a:off x="665688" y="1556792"/>
            <a:ext cx="8136904" cy="4116387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3366FF"/>
                </a:solidFill>
              </a:rPr>
              <a:t>Articolo 3 – TRATTATO SULL’UNIONE EUROPEA</a:t>
            </a: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3366FF"/>
                </a:solidFill>
              </a:rPr>
              <a:t>L’Unione si prefigge di promuovere la pace, i suoi valori </a:t>
            </a:r>
            <a:r>
              <a:rPr lang="it-IT" altLang="it-IT" sz="1800" b="1" dirty="0">
                <a:solidFill>
                  <a:srgbClr val="FF0000"/>
                </a:solidFill>
              </a:rPr>
              <a:t>e il benessere dei suoi popoli.</a:t>
            </a:r>
            <a:endParaRPr lang="it-IT" altLang="it-IT" sz="1800" b="1" dirty="0">
              <a:solidFill>
                <a:srgbClr val="3366FF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3366FF"/>
                </a:solidFill>
              </a:rPr>
              <a:t>L’Unione si adopera </a:t>
            </a:r>
            <a:r>
              <a:rPr lang="it-IT" altLang="it-IT" sz="1800" b="1" dirty="0">
                <a:solidFill>
                  <a:srgbClr val="FF0000"/>
                </a:solidFill>
              </a:rPr>
              <a:t>per lo sviluppo sostenibile dell'Europa</a:t>
            </a:r>
            <a:r>
              <a:rPr lang="it-IT" altLang="it-IT" sz="1800" b="1" dirty="0">
                <a:solidFill>
                  <a:srgbClr val="3366FF"/>
                </a:solidFill>
              </a:rPr>
              <a:t>, basato su una </a:t>
            </a:r>
            <a:r>
              <a:rPr lang="it-IT" altLang="it-IT" sz="1800" b="1" dirty="0">
                <a:solidFill>
                  <a:srgbClr val="FF0000"/>
                </a:solidFill>
              </a:rPr>
              <a:t>crescita economica equilibrata </a:t>
            </a:r>
            <a:r>
              <a:rPr lang="it-IT" altLang="it-IT" sz="1800" b="1" dirty="0">
                <a:solidFill>
                  <a:srgbClr val="3366FF"/>
                </a:solidFill>
              </a:rPr>
              <a:t>e sulla stabilità dei prezzi, su un'economia sociale di mercato fortemente competitiva, che mira alla </a:t>
            </a:r>
            <a:r>
              <a:rPr lang="it-IT" altLang="it-IT" sz="1800" b="1" dirty="0">
                <a:solidFill>
                  <a:srgbClr val="FF0000"/>
                </a:solidFill>
              </a:rPr>
              <a:t>piena occupazione </a:t>
            </a:r>
            <a:r>
              <a:rPr lang="it-IT" altLang="it-IT" sz="1800" b="1" dirty="0">
                <a:solidFill>
                  <a:srgbClr val="3366FF"/>
                </a:solidFill>
              </a:rPr>
              <a:t>e al </a:t>
            </a:r>
            <a:r>
              <a:rPr lang="it-IT" altLang="it-IT" sz="1800" b="1" dirty="0">
                <a:solidFill>
                  <a:srgbClr val="FF0000"/>
                </a:solidFill>
              </a:rPr>
              <a:t>progresso sociale</a:t>
            </a:r>
            <a:r>
              <a:rPr lang="it-IT" altLang="it-IT" sz="1800" b="1" dirty="0">
                <a:solidFill>
                  <a:srgbClr val="3366FF"/>
                </a:solidFill>
              </a:rPr>
              <a:t>, e su un elevato livello di tutela e di miglioramento </a:t>
            </a:r>
            <a:r>
              <a:rPr lang="it-IT" altLang="it-IT" sz="1800" b="1" dirty="0">
                <a:solidFill>
                  <a:srgbClr val="FF0000"/>
                </a:solidFill>
              </a:rPr>
              <a:t>della qualità dell'ambiente</a:t>
            </a:r>
            <a:r>
              <a:rPr lang="it-IT" altLang="it-IT" sz="1800" b="1" dirty="0">
                <a:solidFill>
                  <a:srgbClr val="3366FF"/>
                </a:solidFill>
              </a:rPr>
              <a:t>. </a:t>
            </a: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3366FF"/>
                </a:solidFill>
              </a:rPr>
              <a:t>Essa promuove il </a:t>
            </a:r>
            <a:r>
              <a:rPr lang="it-IT" altLang="it-IT" sz="1800" b="1" dirty="0">
                <a:solidFill>
                  <a:srgbClr val="FF0000"/>
                </a:solidFill>
              </a:rPr>
              <a:t>progresso scientifico </a:t>
            </a:r>
            <a:r>
              <a:rPr lang="it-IT" altLang="it-IT" sz="1800" b="1" dirty="0">
                <a:solidFill>
                  <a:srgbClr val="3366FF"/>
                </a:solidFill>
              </a:rPr>
              <a:t>e </a:t>
            </a:r>
            <a:r>
              <a:rPr lang="it-IT" altLang="it-IT" sz="1800" b="1" dirty="0">
                <a:solidFill>
                  <a:srgbClr val="FF0000"/>
                </a:solidFill>
              </a:rPr>
              <a:t>tecnologico</a:t>
            </a:r>
            <a:r>
              <a:rPr lang="it-IT" altLang="it-IT" sz="1800" b="1" dirty="0">
                <a:solidFill>
                  <a:srgbClr val="3366FF"/>
                </a:solidFill>
              </a:rPr>
              <a:t>.</a:t>
            </a:r>
            <a:endParaRPr lang="it-IT" altLang="it-IT" sz="1800" b="1" dirty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3366FF"/>
                </a:solidFill>
              </a:rPr>
              <a:t>L'Unione combatte </a:t>
            </a:r>
            <a:r>
              <a:rPr lang="it-IT" altLang="it-IT" sz="1800" b="1" dirty="0">
                <a:solidFill>
                  <a:srgbClr val="FF0000"/>
                </a:solidFill>
              </a:rPr>
              <a:t>l'esclusione sociale e le discriminazioni </a:t>
            </a:r>
            <a:r>
              <a:rPr lang="it-IT" altLang="it-IT" sz="1800" b="1" dirty="0">
                <a:solidFill>
                  <a:srgbClr val="3366FF"/>
                </a:solidFill>
              </a:rPr>
              <a:t>e promuove </a:t>
            </a:r>
            <a:r>
              <a:rPr lang="it-IT" altLang="it-IT" sz="1800" b="1" dirty="0">
                <a:solidFill>
                  <a:srgbClr val="FF0000"/>
                </a:solidFill>
              </a:rPr>
              <a:t>la giustizia e la protezione sociali</a:t>
            </a:r>
            <a:r>
              <a:rPr lang="it-IT" altLang="it-IT" sz="1800" b="1" dirty="0">
                <a:solidFill>
                  <a:srgbClr val="3366FF"/>
                </a:solidFill>
              </a:rPr>
              <a:t>, </a:t>
            </a:r>
            <a:r>
              <a:rPr lang="it-IT" altLang="it-IT" sz="1800" b="1" dirty="0">
                <a:solidFill>
                  <a:srgbClr val="FF0000"/>
                </a:solidFill>
              </a:rPr>
              <a:t>la parità tra donne e uomini</a:t>
            </a:r>
            <a:r>
              <a:rPr lang="it-IT" altLang="it-IT" sz="1800" b="1" dirty="0">
                <a:solidFill>
                  <a:srgbClr val="3366FF"/>
                </a:solidFill>
              </a:rPr>
              <a:t>, </a:t>
            </a:r>
            <a:r>
              <a:rPr lang="it-IT" altLang="it-IT" sz="1800" b="1" dirty="0">
                <a:solidFill>
                  <a:srgbClr val="FF0000"/>
                </a:solidFill>
              </a:rPr>
              <a:t>la solidarietà </a:t>
            </a:r>
            <a:r>
              <a:rPr lang="it-IT" altLang="it-IT" sz="1800" b="1" dirty="0">
                <a:solidFill>
                  <a:srgbClr val="3366FF"/>
                </a:solidFill>
              </a:rPr>
              <a:t>tra le generazioni e </a:t>
            </a:r>
            <a:r>
              <a:rPr lang="it-IT" altLang="it-IT" sz="1800" b="1" dirty="0">
                <a:solidFill>
                  <a:srgbClr val="FF0000"/>
                </a:solidFill>
              </a:rPr>
              <a:t>la tutela dei diritti del minore</a:t>
            </a:r>
            <a:r>
              <a:rPr lang="it-IT" altLang="it-IT" sz="1800" b="1" dirty="0">
                <a:solidFill>
                  <a:srgbClr val="3366FF"/>
                </a:solidFill>
              </a:rPr>
              <a:t>.</a:t>
            </a:r>
            <a:endParaRPr lang="it-IT" altLang="it-IT" sz="1800" b="1" dirty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it-IT" altLang="it-IT" sz="1800" b="1" dirty="0">
                <a:solidFill>
                  <a:srgbClr val="3366FF"/>
                </a:solidFill>
              </a:rPr>
              <a:t>Essa promuove </a:t>
            </a:r>
            <a:r>
              <a:rPr lang="it-IT" altLang="it-IT" sz="1800" b="1" dirty="0">
                <a:solidFill>
                  <a:srgbClr val="FF0000"/>
                </a:solidFill>
              </a:rPr>
              <a:t>la coesione economica, sociale e territoriale, e la solidarietà</a:t>
            </a:r>
            <a:r>
              <a:rPr lang="it-IT" altLang="it-IT" sz="1800" b="1" dirty="0">
                <a:solidFill>
                  <a:srgbClr val="3366FF"/>
                </a:solidFill>
              </a:rPr>
              <a:t> tra gli Stati membri.</a:t>
            </a:r>
          </a:p>
        </p:txBody>
      </p:sp>
    </p:spTree>
    <p:extLst>
      <p:ext uri="{BB962C8B-B14F-4D97-AF65-F5344CB8AC3E}">
        <p14:creationId xmlns:p14="http://schemas.microsoft.com/office/powerpoint/2010/main" val="346956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671115" y="1772816"/>
            <a:ext cx="7747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it-IT" altLang="it-IT" sz="3600" b="1" dirty="0">
                <a:solidFill>
                  <a:srgbClr val="0000FF"/>
                </a:solidFill>
              </a:rPr>
              <a:t>LA CITTA’ DRIVER PER LO SVILUPPO LOCALE E GLOBALE:</a:t>
            </a:r>
          </a:p>
          <a:p>
            <a:pPr lvl="1" eaLnBrk="1" hangingPunct="1"/>
            <a:r>
              <a:rPr lang="it-IT" altLang="it-IT" sz="3600" b="1" dirty="0">
                <a:solidFill>
                  <a:srgbClr val="FF0000"/>
                </a:solidFill>
              </a:rPr>
              <a:t>IL CONCETTO DI RESILIENZA DI UNA CITTA’</a:t>
            </a:r>
          </a:p>
        </p:txBody>
      </p:sp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43084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6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95536" y="1543125"/>
            <a:ext cx="8631237" cy="10937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2800" b="1" dirty="0">
                <a:solidFill>
                  <a:srgbClr val="FF0000"/>
                </a:solidFill>
              </a:rPr>
              <a:t>DISTRIBUZIONE DEI CENTRI URBANI NEL MONDO 2015 (DIMENSIONE DEMOGRAFICA)</a:t>
            </a:r>
            <a:r>
              <a:rPr lang="it-IT" altLang="it-IT" sz="1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04" y="2636912"/>
            <a:ext cx="6838280" cy="337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0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545814" y="18448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CITTA’ PIATTAFORME IDEALI PER LO SVILUPPO ECONOMICO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78247" y="3284984"/>
            <a:ext cx="8229600" cy="23328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Driver di sviluppo economico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Investimenti infrastrutturali urbani: l’importanza delle reti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Luoghi di trasformazione sociale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Rapidità delle risposte dei governi locali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Luoghi di innovazione sociale, tecnologica e culturale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Interconnessione con le aree rurali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FF0000"/>
                </a:solidFill>
              </a:rPr>
              <a:t>Potenzialità di minimizzare la propria impronta ecologica</a:t>
            </a:r>
          </a:p>
          <a:p>
            <a:pPr>
              <a:buFont typeface="Wingdings" panose="05000000000000000000" pitchFamily="2" charset="2"/>
              <a:buChar char="ü"/>
            </a:pPr>
            <a:endParaRPr lang="it-IT" altLang="it-IT" sz="18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altLang="it-IT" sz="18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it-IT" altLang="it-IT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4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779463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556543" y="177281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it-IT" altLang="it-IT" sz="3600" b="1" dirty="0">
                <a:solidFill>
                  <a:srgbClr val="FF0000"/>
                </a:solidFill>
              </a:rPr>
              <a:t>CITTA’ PIATTAFORME IDEALI PER LO SVILUPPO ECONOMICO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78247" y="3284984"/>
            <a:ext cx="8229600" cy="26208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Sono tra i sistemi più complessi e dinamici umani.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Uno sviluppo urbano sostenibile richiede un approccio sistemico basato su: economie di scala e di scopo in grado di promuovere innovazioni istituzionali e sociali.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IT" sz="1800" b="1" dirty="0">
                <a:solidFill>
                  <a:srgbClr val="FF0000"/>
                </a:solidFill>
              </a:rPr>
              <a:t>L’utilizzo delle nuove tecnologie (ICT) favoriscono:</a:t>
            </a:r>
          </a:p>
          <a:p>
            <a:pPr marL="0" indent="0"/>
            <a:r>
              <a:rPr lang="it-IT" altLang="it-IT" sz="1800" b="1" dirty="0">
                <a:solidFill>
                  <a:srgbClr val="FF0000"/>
                </a:solidFill>
              </a:rPr>
              <a:t>la gestione di reti di trasporto, energetiche, di comunicazione</a:t>
            </a:r>
          </a:p>
          <a:p>
            <a:pPr marL="0" indent="0"/>
            <a:r>
              <a:rPr lang="it-IT" altLang="it-IT" sz="1800" b="1" dirty="0">
                <a:solidFill>
                  <a:srgbClr val="FF0000"/>
                </a:solidFill>
              </a:rPr>
              <a:t>Gli incrementi di produttività e di competitività del sistema urbano</a:t>
            </a:r>
          </a:p>
          <a:p>
            <a:pPr marL="0" indent="0"/>
            <a:r>
              <a:rPr lang="it-IT" altLang="it-IT" sz="1800" b="1" dirty="0">
                <a:solidFill>
                  <a:srgbClr val="FF0000"/>
                </a:solidFill>
              </a:rPr>
              <a:t>La continua trasformazione dell’ambiente urbano</a:t>
            </a:r>
          </a:p>
          <a:p>
            <a:pPr marL="0" indent="0">
              <a:buFont typeface="Wingdings" panose="05000000000000000000" pitchFamily="2" charset="2"/>
              <a:buChar char="ü"/>
            </a:pPr>
            <a:endParaRPr lang="it-IT" altLang="it-IT" sz="1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6654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985</Words>
  <Application>Microsoft Office PowerPoint</Application>
  <PresentationFormat>Bildschirmpräsentation (4:3)</PresentationFormat>
  <Paragraphs>135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Calibri</vt:lpstr>
      <vt:lpstr>Mangal</vt:lpstr>
      <vt:lpstr>Montserrat</vt:lpstr>
      <vt:lpstr>Open Sans</vt:lpstr>
      <vt:lpstr>Open Sans Extrabold</vt:lpstr>
      <vt:lpstr>Wingdings</vt:lpstr>
      <vt:lpstr>Tema di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Marina Morando</dc:creator>
  <cp:lastModifiedBy>Julian Fieml</cp:lastModifiedBy>
  <cp:revision>47</cp:revision>
  <dcterms:created xsi:type="dcterms:W3CDTF">2017-01-26T12:46:53Z</dcterms:created>
  <dcterms:modified xsi:type="dcterms:W3CDTF">2022-09-01T06:53:37Z</dcterms:modified>
</cp:coreProperties>
</file>