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A88"/>
    <a:srgbClr val="D0E8F5"/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dapt_intestazione.JPG"/>
          <p:cNvPicPr>
            <a:picLocks noChangeAspect="1"/>
          </p:cNvPicPr>
          <p:nvPr/>
        </p:nvPicPr>
        <p:blipFill>
          <a:blip r:embed="rId2" cstate="print"/>
          <a:srcRect l="1113" t="1701" r="1113" b="2751"/>
          <a:stretch>
            <a:fillRect/>
          </a:stretch>
        </p:blipFill>
        <p:spPr>
          <a:xfrm>
            <a:off x="323528" y="152636"/>
            <a:ext cx="8640960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27585" y="242088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1C4A88"/>
                </a:solidFill>
                <a:latin typeface="+mj-lt"/>
              </a:rPr>
              <a:t>1° Comitato Transfrontaliero</a:t>
            </a:r>
            <a:br>
              <a:rPr lang="it-IT" sz="2800" b="1" dirty="0">
                <a:solidFill>
                  <a:srgbClr val="1C4A88"/>
                </a:solidFill>
                <a:latin typeface="+mj-lt"/>
              </a:rPr>
            </a:br>
            <a:r>
              <a:rPr lang="it-IT" sz="2800" b="1" dirty="0">
                <a:solidFill>
                  <a:srgbClr val="1C4A88"/>
                </a:solidFill>
                <a:latin typeface="+mj-lt"/>
              </a:rPr>
              <a:t>Presentazione CISPEL </a:t>
            </a:r>
            <a:endParaRPr lang="it-IT" sz="2800" b="1" dirty="0">
              <a:solidFill>
                <a:srgbClr val="4DBEE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7584" y="4298325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4DBEE0"/>
                </a:solidFill>
                <a:latin typeface="+mj-lt"/>
              </a:rPr>
              <a:t>Andrea Sbandati</a:t>
            </a:r>
          </a:p>
          <a:p>
            <a:r>
              <a:rPr lang="it-IT" sz="3200" b="1" dirty="0">
                <a:solidFill>
                  <a:srgbClr val="4DBEE0"/>
                </a:solidFill>
              </a:rPr>
              <a:t>Direttore </a:t>
            </a:r>
            <a:r>
              <a:rPr lang="it-IT" sz="3200" b="1" dirty="0" err="1">
                <a:solidFill>
                  <a:srgbClr val="4DBEE0"/>
                </a:solidFill>
              </a:rPr>
              <a:t>Confservizi</a:t>
            </a:r>
            <a:r>
              <a:rPr lang="it-IT" sz="3200" b="1" dirty="0">
                <a:solidFill>
                  <a:srgbClr val="4DBEE0"/>
                </a:solidFill>
              </a:rPr>
              <a:t> </a:t>
            </a:r>
            <a:r>
              <a:rPr lang="it-IT" sz="3200" b="1" dirty="0" err="1">
                <a:solidFill>
                  <a:srgbClr val="4DBEE0"/>
                </a:solidFill>
              </a:rPr>
              <a:t>Cispel</a:t>
            </a:r>
            <a:r>
              <a:rPr lang="it-IT" sz="3200" b="1" dirty="0">
                <a:solidFill>
                  <a:srgbClr val="4DBEE0"/>
                </a:solidFill>
              </a:rPr>
              <a:t> Toscana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62920" y="18448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dirty="0">
                <a:latin typeface="+mj-lt"/>
              </a:rPr>
              <a:t>Cos’è </a:t>
            </a:r>
            <a:r>
              <a:rPr lang="it-IT" dirty="0" err="1">
                <a:latin typeface="+mj-lt"/>
              </a:rPr>
              <a:t>Confservizi</a:t>
            </a:r>
            <a:r>
              <a:rPr lang="it-IT" dirty="0">
                <a:latin typeface="+mj-lt"/>
              </a:rPr>
              <a:t> Toscana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25381" y="2995036"/>
            <a:ext cx="8080960" cy="28697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+mj-lt"/>
              </a:rPr>
              <a:t>Associazione regionale Toscana delle aziende e dei gestori dei servizi pubblici locali (acqua, rifiuti, trasporti, energia, parcheggi, illuminazione, social housing, farmacie).</a:t>
            </a:r>
          </a:p>
          <a:p>
            <a:r>
              <a:rPr lang="it-IT" sz="2200" dirty="0">
                <a:latin typeface="+mj-lt"/>
              </a:rPr>
              <a:t>170 Associate, prevalentemente società pubbliche o miste.</a:t>
            </a:r>
          </a:p>
          <a:p>
            <a:r>
              <a:rPr lang="it-IT" sz="2200" dirty="0">
                <a:latin typeface="+mj-lt"/>
              </a:rPr>
              <a:t>Associazione riconosciuta dalla Regione Toscana e senza fine di lucro.</a:t>
            </a:r>
          </a:p>
        </p:txBody>
      </p:sp>
    </p:spTree>
    <p:extLst>
      <p:ext uri="{BB962C8B-B14F-4D97-AF65-F5344CB8AC3E}">
        <p14:creationId xmlns:p14="http://schemas.microsoft.com/office/powerpoint/2010/main" val="173974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1772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dirty="0">
                <a:latin typeface="+mj-lt"/>
              </a:rPr>
              <a:t>Il servizio idrico in Toscana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2752328"/>
            <a:ext cx="8229600" cy="31249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>
                <a:latin typeface="+mj-lt"/>
              </a:rPr>
              <a:t>Il servizio idrico integrato è stato riformato in Italia ed in Toscana alla fine degli anni ‘90</a:t>
            </a:r>
          </a:p>
          <a:p>
            <a:r>
              <a:rPr lang="it-IT" sz="2200" dirty="0">
                <a:latin typeface="+mj-lt"/>
              </a:rPr>
              <a:t>In Toscana è stata istituita una unica autorità regionale di regolazione (AIT)</a:t>
            </a:r>
          </a:p>
          <a:p>
            <a:r>
              <a:rPr lang="it-IT" sz="2200" dirty="0">
                <a:latin typeface="+mj-lt"/>
              </a:rPr>
              <a:t>I gestori sono 7, prevalentemente spa miste e gestiscono tutto il ciclo idrico. </a:t>
            </a:r>
          </a:p>
          <a:p>
            <a:r>
              <a:rPr lang="it-IT" sz="2200" dirty="0">
                <a:latin typeface="+mj-lt"/>
              </a:rPr>
              <a:t>La competenza in materia di drenaggio idraulico urbano è divisa in Italia fra gestori idrici e amministrazioni comunali.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15031" r="19833" b="6963"/>
          <a:stretch/>
        </p:blipFill>
        <p:spPr bwMode="auto">
          <a:xfrm>
            <a:off x="2555776" y="1484784"/>
            <a:ext cx="6192688" cy="44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251520" y="1628800"/>
            <a:ext cx="3744416" cy="9347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it-IT" sz="4200" dirty="0"/>
              <a:t>Uno schema </a:t>
            </a:r>
          </a:p>
          <a:p>
            <a:r>
              <a:rPr lang="it-IT" sz="4200" dirty="0"/>
              <a:t>semplificato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40200" cy="6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43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Bildschirmpräsentation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Open Sans</vt:lpstr>
      <vt:lpstr>Open Sans Extrabold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35</cp:revision>
  <dcterms:created xsi:type="dcterms:W3CDTF">2017-01-26T12:46:53Z</dcterms:created>
  <dcterms:modified xsi:type="dcterms:W3CDTF">2022-09-05T10:13:48Z</dcterms:modified>
</cp:coreProperties>
</file>