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1" r:id="rId4"/>
    <p:sldId id="272" r:id="rId5"/>
    <p:sldId id="273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A88"/>
    <a:srgbClr val="D0E8F5"/>
    <a:srgbClr val="0035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8" autoAdjust="0"/>
  </p:normalViewPr>
  <p:slideViewPr>
    <p:cSldViewPr>
      <p:cViewPr varScale="1">
        <p:scale>
          <a:sx n="94" d="100"/>
          <a:sy n="94" d="100"/>
        </p:scale>
        <p:origin x="175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>
            <a:lvl1pPr>
              <a:defRPr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Logo Partner</a:t>
            </a:r>
          </a:p>
        </p:txBody>
      </p:sp>
      <p:pic>
        <p:nvPicPr>
          <p:cNvPr id="7" name="Immagin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20" y="808200"/>
            <a:ext cx="3909600" cy="127021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49" name="Rectangle 1"/>
          <p:cNvSpPr>
            <a:spLocks noChangeArrowheads="1"/>
          </p:cNvSpPr>
          <p:nvPr userDrawn="1"/>
        </p:nvSpPr>
        <p:spPr bwMode="auto">
          <a:xfrm>
            <a:off x="4716016" y="6162218"/>
            <a:ext cx="36724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coopération au cœur de la Méditerranée</a:t>
            </a:r>
          </a:p>
        </p:txBody>
      </p:sp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1883931" y="1825079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PROTERINA-3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volution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0"/>
            <a:ext cx="9144000" cy="68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 userDrawn="1"/>
        </p:nvSpPr>
        <p:spPr>
          <a:xfrm>
            <a:off x="0" y="6597368"/>
            <a:ext cx="9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4"/>
            <a:ext cx="2057400" cy="500141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019800" cy="500141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35719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4040188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235719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19"/>
            <a:ext cx="3008313" cy="853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908721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50817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89391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64847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522314"/>
            <a:ext cx="8229600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4" name="Immagine 3" descr="adap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659" cy="879849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851920" y="6586209"/>
            <a:ext cx="48245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cooperazione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al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cuore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del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Mediterraneo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- La coopération au cœur de la Méditerranée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1052736"/>
            <a:ext cx="9144000" cy="55055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6021288"/>
            <a:ext cx="9144000" cy="550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adapt_intestazione.JPG"/>
          <p:cNvPicPr>
            <a:picLocks noChangeAspect="1"/>
          </p:cNvPicPr>
          <p:nvPr/>
        </p:nvPicPr>
        <p:blipFill>
          <a:blip r:embed="rId2" cstate="print"/>
          <a:srcRect l="1113" t="1701" r="1113" b="2751"/>
          <a:stretch>
            <a:fillRect/>
          </a:stretch>
        </p:blipFill>
        <p:spPr>
          <a:xfrm>
            <a:off x="323528" y="152636"/>
            <a:ext cx="8640960" cy="65527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827585" y="2420888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1C4A88"/>
                </a:solidFill>
                <a:latin typeface="+mj-lt"/>
              </a:rPr>
              <a:t>1° Comitato Transfrontaliero</a:t>
            </a:r>
            <a:br>
              <a:rPr lang="it-IT" sz="2800" b="1" dirty="0">
                <a:solidFill>
                  <a:srgbClr val="1C4A88"/>
                </a:solidFill>
                <a:latin typeface="+mj-lt"/>
              </a:rPr>
            </a:br>
            <a:r>
              <a:rPr lang="it-IT" sz="2800" b="1" dirty="0">
                <a:solidFill>
                  <a:srgbClr val="1C4A88"/>
                </a:solidFill>
                <a:latin typeface="+mj-lt"/>
              </a:rPr>
              <a:t>Presentazione CISPEL </a:t>
            </a:r>
            <a:endParaRPr lang="it-IT" sz="2800" b="1" dirty="0">
              <a:solidFill>
                <a:srgbClr val="4DBEE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827584" y="4298325"/>
            <a:ext cx="71287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4DBEE0"/>
                </a:solidFill>
                <a:latin typeface="+mj-lt"/>
              </a:rPr>
              <a:t>Andrea Sbandati</a:t>
            </a:r>
          </a:p>
          <a:p>
            <a:r>
              <a:rPr lang="it-IT" sz="3200" b="1" dirty="0">
                <a:solidFill>
                  <a:srgbClr val="4DBEE0"/>
                </a:solidFill>
              </a:rPr>
              <a:t>Direttore </a:t>
            </a:r>
            <a:r>
              <a:rPr lang="it-IT" sz="3200" b="1" dirty="0" err="1">
                <a:solidFill>
                  <a:srgbClr val="4DBEE0"/>
                </a:solidFill>
              </a:rPr>
              <a:t>Confservizi</a:t>
            </a:r>
            <a:r>
              <a:rPr lang="it-IT" sz="3200" b="1" dirty="0">
                <a:solidFill>
                  <a:srgbClr val="4DBEE0"/>
                </a:solidFill>
              </a:rPr>
              <a:t> </a:t>
            </a:r>
            <a:r>
              <a:rPr lang="it-IT" sz="3200" b="1" dirty="0" err="1">
                <a:solidFill>
                  <a:srgbClr val="4DBEE0"/>
                </a:solidFill>
              </a:rPr>
              <a:t>Cispel</a:t>
            </a:r>
            <a:r>
              <a:rPr lang="it-IT" sz="3200" b="1" dirty="0">
                <a:solidFill>
                  <a:srgbClr val="4DBEE0"/>
                </a:solidFill>
              </a:rPr>
              <a:t> Toscana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240200" cy="60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240200" cy="60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462920" y="184482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dirty="0">
                <a:latin typeface="+mj-lt"/>
              </a:rPr>
              <a:t>Cos’è </a:t>
            </a:r>
            <a:r>
              <a:rPr lang="it-IT" dirty="0" err="1">
                <a:latin typeface="+mj-lt"/>
              </a:rPr>
              <a:t>Confservizi</a:t>
            </a:r>
            <a:r>
              <a:rPr lang="it-IT" dirty="0">
                <a:latin typeface="+mj-lt"/>
              </a:rPr>
              <a:t> Toscana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625381" y="2995036"/>
            <a:ext cx="8080960" cy="286977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200" dirty="0">
                <a:latin typeface="+mj-lt"/>
              </a:rPr>
              <a:t>Associazione regionale Toscana delle aziende e dei gestori dei servizi pubblici locali (acqua, rifiuti, trasporti, energia, parcheggi, illuminazione, social housing, farmacie).</a:t>
            </a:r>
          </a:p>
          <a:p>
            <a:r>
              <a:rPr lang="it-IT" sz="2200" dirty="0">
                <a:latin typeface="+mj-lt"/>
              </a:rPr>
              <a:t>170 Associate, prevalentemente società pubbliche o miste.</a:t>
            </a:r>
          </a:p>
          <a:p>
            <a:r>
              <a:rPr lang="it-IT" sz="2200" dirty="0">
                <a:latin typeface="+mj-lt"/>
              </a:rPr>
              <a:t>Associazione riconosciuta dalla Regione Toscana e senza fine di lucro.</a:t>
            </a:r>
          </a:p>
        </p:txBody>
      </p:sp>
    </p:spTree>
    <p:extLst>
      <p:ext uri="{BB962C8B-B14F-4D97-AF65-F5344CB8AC3E}">
        <p14:creationId xmlns:p14="http://schemas.microsoft.com/office/powerpoint/2010/main" val="173974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457200" y="1772816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dirty="0">
                <a:latin typeface="+mj-lt"/>
              </a:rPr>
              <a:t>Il servizio idrico in Toscana</a:t>
            </a:r>
          </a:p>
        </p:txBody>
      </p:sp>
      <p:sp>
        <p:nvSpPr>
          <p:cNvPr id="3" name="Segnaposto contenuto 2"/>
          <p:cNvSpPr txBox="1">
            <a:spLocks/>
          </p:cNvSpPr>
          <p:nvPr/>
        </p:nvSpPr>
        <p:spPr>
          <a:xfrm>
            <a:off x="457200" y="2752328"/>
            <a:ext cx="8229600" cy="312494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200" dirty="0">
                <a:latin typeface="+mj-lt"/>
              </a:rPr>
              <a:t>Il servizio idrico integrato è stato riformato in Italia ed in Toscana alla fine degli anni ‘90</a:t>
            </a:r>
          </a:p>
          <a:p>
            <a:r>
              <a:rPr lang="it-IT" sz="2200" dirty="0">
                <a:latin typeface="+mj-lt"/>
              </a:rPr>
              <a:t>In Toscana è stata istituita una unica autorità regionale di regolazione (AIT)</a:t>
            </a:r>
          </a:p>
          <a:p>
            <a:r>
              <a:rPr lang="it-IT" sz="2200" dirty="0">
                <a:latin typeface="+mj-lt"/>
              </a:rPr>
              <a:t>I gestori sono 7, prevalentemente spa miste e gestiscono tutto il ciclo idrico. </a:t>
            </a:r>
          </a:p>
          <a:p>
            <a:r>
              <a:rPr lang="it-IT" sz="2200" dirty="0">
                <a:latin typeface="+mj-lt"/>
              </a:rPr>
              <a:t>La competenza in materia di drenaggio idraulico urbano è divisa in Italia fra gestori idrici e amministrazioni comunali.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240200" cy="60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214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2" t="15031" r="19833" b="6963"/>
          <a:stretch/>
        </p:blipFill>
        <p:spPr bwMode="auto">
          <a:xfrm>
            <a:off x="2555776" y="1484784"/>
            <a:ext cx="6192688" cy="4401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 txBox="1">
            <a:spLocks/>
          </p:cNvSpPr>
          <p:nvPr/>
        </p:nvSpPr>
        <p:spPr>
          <a:xfrm>
            <a:off x="251520" y="1628800"/>
            <a:ext cx="3744416" cy="93476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sz="4200" dirty="0"/>
              <a:t>Uno schema </a:t>
            </a:r>
          </a:p>
          <a:p>
            <a:r>
              <a:rPr lang="it-IT" sz="4200" dirty="0"/>
              <a:t>semplificato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240200" cy="60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1439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140</Words>
  <Application>Microsoft Office PowerPoint</Application>
  <PresentationFormat>Bildschirmpräsentation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Montserrat</vt:lpstr>
      <vt:lpstr>Open Sans</vt:lpstr>
      <vt:lpstr>Open Sans Extrabold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Morando</dc:creator>
  <cp:lastModifiedBy>Julian Fieml</cp:lastModifiedBy>
  <cp:revision>35</cp:revision>
  <dcterms:created xsi:type="dcterms:W3CDTF">2017-01-26T12:46:53Z</dcterms:created>
  <dcterms:modified xsi:type="dcterms:W3CDTF">2022-09-05T10:13:48Z</dcterms:modified>
</cp:coreProperties>
</file>