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3" r:id="rId3"/>
    <p:sldId id="264" r:id="rId4"/>
    <p:sldId id="258" r:id="rId5"/>
    <p:sldId id="261" r:id="rId6"/>
    <p:sldId id="259" r:id="rId7"/>
    <p:sldId id="262" r:id="rId8"/>
    <p:sldId id="260" r:id="rId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599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 autoAdjust="0"/>
    <p:restoredTop sz="94631" autoAdjust="0"/>
  </p:normalViewPr>
  <p:slideViewPr>
    <p:cSldViewPr>
      <p:cViewPr varScale="1">
        <p:scale>
          <a:sx n="94" d="100"/>
          <a:sy n="94" d="100"/>
        </p:scale>
        <p:origin x="175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463031"/>
            <a:ext cx="7772400" cy="1470025"/>
          </a:xfrm>
        </p:spPr>
        <p:txBody>
          <a:bodyPr/>
          <a:lstStyle>
            <a:lvl1pPr>
              <a:defRPr>
                <a:latin typeface="Open Sans Extrabold" pitchFamily="34" charset="0"/>
                <a:ea typeface="Open Sans Extrabold" pitchFamily="34" charset="0"/>
                <a:cs typeface="Open Sans Extrabold" pitchFamily="34" charset="0"/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581128"/>
            <a:ext cx="6400800" cy="105767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Logo Partner</a:t>
            </a:r>
          </a:p>
        </p:txBody>
      </p:sp>
      <p:pic>
        <p:nvPicPr>
          <p:cNvPr id="7" name="Immagin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0320" y="808200"/>
            <a:ext cx="3909600" cy="127021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049" name="Rectangle 1"/>
          <p:cNvSpPr>
            <a:spLocks noChangeArrowheads="1"/>
          </p:cNvSpPr>
          <p:nvPr userDrawn="1"/>
        </p:nvSpPr>
        <p:spPr bwMode="auto">
          <a:xfrm>
            <a:off x="4716016" y="6162218"/>
            <a:ext cx="36724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Montserrat" pitchFamily="50" charset="0"/>
                <a:ea typeface="Calibri" pitchFamily="34" charset="0"/>
                <a:cs typeface="NBIAZV+Montserrat-Regular"/>
              </a:rPr>
              <a:t>La coopération au cœur de la Méditerranée</a:t>
            </a:r>
          </a:p>
        </p:txBody>
      </p:sp>
      <p:sp>
        <p:nvSpPr>
          <p:cNvPr id="2050" name="Rectangle 2"/>
          <p:cNvSpPr>
            <a:spLocks noChangeArrowheads="1"/>
          </p:cNvSpPr>
          <p:nvPr userDrawn="1"/>
        </p:nvSpPr>
        <p:spPr bwMode="auto">
          <a:xfrm>
            <a:off x="1883931" y="1825079"/>
            <a:ext cx="24117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dirty="0">
                <a:ln>
                  <a:noFill/>
                </a:ln>
                <a:solidFill>
                  <a:srgbClr val="E34063"/>
                </a:solidFill>
                <a:effectLst/>
                <a:latin typeface="Montserrat" pitchFamily="50" charset="0"/>
                <a:ea typeface="Calibri" pitchFamily="34" charset="0"/>
                <a:cs typeface="Times New Roman" pitchFamily="18" charset="0"/>
              </a:rPr>
              <a:t>PROTERINA-3</a:t>
            </a:r>
            <a:r>
              <a:rPr kumimoji="0" lang="fr-FR" sz="1400" b="0" i="0" u="none" strike="noStrike" cap="none" normalizeH="0" baseline="0" dirty="0">
                <a:ln>
                  <a:noFill/>
                </a:ln>
                <a:solidFill>
                  <a:srgbClr val="E34063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fr-FR" sz="1400" b="0" i="0" u="none" strike="noStrike" cap="none" normalizeH="0" baseline="0" dirty="0">
                <a:ln>
                  <a:noFill/>
                </a:ln>
                <a:solidFill>
                  <a:srgbClr val="E34063"/>
                </a:solidFill>
                <a:effectLst/>
                <a:latin typeface="Montserrat" pitchFamily="50" charset="0"/>
                <a:ea typeface="Calibri" pitchFamily="34" charset="0"/>
                <a:cs typeface="Times New Roman" pitchFamily="18" charset="0"/>
              </a:rPr>
              <a:t>volution</a:t>
            </a: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ttangolo 10"/>
          <p:cNvSpPr/>
          <p:nvPr userDrawn="1"/>
        </p:nvSpPr>
        <p:spPr>
          <a:xfrm>
            <a:off x="0" y="0"/>
            <a:ext cx="9144000" cy="68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 userDrawn="1"/>
        </p:nvSpPr>
        <p:spPr>
          <a:xfrm>
            <a:off x="0" y="6597368"/>
            <a:ext cx="9144000" cy="14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1124744"/>
            <a:ext cx="2057400" cy="5001419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124744"/>
            <a:ext cx="6019800" cy="5001419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2060848"/>
            <a:ext cx="4038600" cy="4392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2060848"/>
            <a:ext cx="4038600" cy="4392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235719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996952"/>
            <a:ext cx="4040188" cy="3456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235719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996952"/>
            <a:ext cx="4041775" cy="3456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908719"/>
            <a:ext cx="3008313" cy="85355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908721"/>
            <a:ext cx="5111750" cy="554461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772816"/>
            <a:ext cx="3008313" cy="468052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5081736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893911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648474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2522314"/>
            <a:ext cx="8229600" cy="4237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4" name="Immagine 3" descr="adapt.pn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632"/>
            <a:ext cx="3960659" cy="879849"/>
          </a:xfrm>
          <a:prstGeom prst="rect">
            <a:avLst/>
          </a:prstGeom>
        </p:spPr>
      </p:pic>
      <p:sp>
        <p:nvSpPr>
          <p:cNvPr id="12" name="Rectangle 1"/>
          <p:cNvSpPr>
            <a:spLocks noChangeArrowheads="1"/>
          </p:cNvSpPr>
          <p:nvPr userDrawn="1"/>
        </p:nvSpPr>
        <p:spPr bwMode="auto">
          <a:xfrm>
            <a:off x="3851920" y="6586209"/>
            <a:ext cx="482453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800" b="0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Montserrat" pitchFamily="50" charset="0"/>
                <a:ea typeface="Calibri" pitchFamily="34" charset="0"/>
                <a:cs typeface="NBIAZV+Montserrat-Regular"/>
              </a:rPr>
              <a:t>La </a:t>
            </a:r>
            <a:r>
              <a:rPr kumimoji="0" lang="fr-FR" sz="800" b="0" i="0" u="none" strike="noStrike" cap="none" normalizeH="0" baseline="0" dirty="0" err="1">
                <a:ln>
                  <a:noFill/>
                </a:ln>
                <a:solidFill>
                  <a:srgbClr val="003399"/>
                </a:solidFill>
                <a:effectLst/>
                <a:latin typeface="Montserrat" pitchFamily="50" charset="0"/>
                <a:ea typeface="Calibri" pitchFamily="34" charset="0"/>
                <a:cs typeface="NBIAZV+Montserrat-Regular"/>
              </a:rPr>
              <a:t>cooperazione</a:t>
            </a:r>
            <a:r>
              <a:rPr kumimoji="0" lang="fr-FR" sz="800" b="0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Montserrat" pitchFamily="50" charset="0"/>
                <a:ea typeface="Calibri" pitchFamily="34" charset="0"/>
                <a:cs typeface="NBIAZV+Montserrat-Regular"/>
              </a:rPr>
              <a:t> al </a:t>
            </a:r>
            <a:r>
              <a:rPr kumimoji="0" lang="fr-FR" sz="800" b="0" i="0" u="none" strike="noStrike" cap="none" normalizeH="0" baseline="0" dirty="0" err="1">
                <a:ln>
                  <a:noFill/>
                </a:ln>
                <a:solidFill>
                  <a:srgbClr val="003399"/>
                </a:solidFill>
                <a:effectLst/>
                <a:latin typeface="Montserrat" pitchFamily="50" charset="0"/>
                <a:ea typeface="Calibri" pitchFamily="34" charset="0"/>
                <a:cs typeface="NBIAZV+Montserrat-Regular"/>
              </a:rPr>
              <a:t>cuore</a:t>
            </a:r>
            <a:r>
              <a:rPr kumimoji="0" lang="fr-FR" sz="800" b="0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Montserrat" pitchFamily="50" charset="0"/>
                <a:ea typeface="Calibri" pitchFamily="34" charset="0"/>
                <a:cs typeface="NBIAZV+Montserrat-Regular"/>
              </a:rPr>
              <a:t> </a:t>
            </a:r>
            <a:r>
              <a:rPr kumimoji="0" lang="fr-FR" sz="800" b="0" i="0" u="none" strike="noStrike" cap="none" normalizeH="0" baseline="0" dirty="0" err="1">
                <a:ln>
                  <a:noFill/>
                </a:ln>
                <a:solidFill>
                  <a:srgbClr val="003399"/>
                </a:solidFill>
                <a:effectLst/>
                <a:latin typeface="Montserrat" pitchFamily="50" charset="0"/>
                <a:ea typeface="Calibri" pitchFamily="34" charset="0"/>
                <a:cs typeface="NBIAZV+Montserrat-Regular"/>
              </a:rPr>
              <a:t>del</a:t>
            </a:r>
            <a:r>
              <a:rPr kumimoji="0" lang="fr-FR" sz="800" b="0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Montserrat" pitchFamily="50" charset="0"/>
                <a:ea typeface="Calibri" pitchFamily="34" charset="0"/>
                <a:cs typeface="NBIAZV+Montserrat-Regular"/>
              </a:rPr>
              <a:t> </a:t>
            </a:r>
            <a:r>
              <a:rPr kumimoji="0" lang="fr-FR" sz="800" b="0" i="0" u="none" strike="noStrike" cap="none" normalizeH="0" baseline="0" dirty="0" err="1">
                <a:ln>
                  <a:noFill/>
                </a:ln>
                <a:solidFill>
                  <a:srgbClr val="003399"/>
                </a:solidFill>
                <a:effectLst/>
                <a:latin typeface="Montserrat" pitchFamily="50" charset="0"/>
                <a:ea typeface="Calibri" pitchFamily="34" charset="0"/>
                <a:cs typeface="NBIAZV+Montserrat-Regular"/>
              </a:rPr>
              <a:t>Mediterraneo</a:t>
            </a:r>
            <a:r>
              <a:rPr kumimoji="0" lang="fr-FR" sz="800" b="0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Montserrat" pitchFamily="50" charset="0"/>
                <a:ea typeface="Calibri" pitchFamily="34" charset="0"/>
                <a:cs typeface="NBIAZV+Montserrat-Regular"/>
              </a:rPr>
              <a:t> - La coopération au cœur de la Méditerranée</a:t>
            </a:r>
          </a:p>
        </p:txBody>
      </p:sp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1052736"/>
            <a:ext cx="9144000" cy="550555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6021288"/>
            <a:ext cx="9144000" cy="5505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Open Sans" pitchFamily="34" charset="0"/>
          <a:ea typeface="Open Sans" pitchFamily="34" charset="0"/>
          <a:cs typeface="Open Sans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Open Sans" pitchFamily="34" charset="0"/>
          <a:ea typeface="Open Sans" pitchFamily="34" charset="0"/>
          <a:cs typeface="Open Sans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Open Sans" pitchFamily="34" charset="0"/>
          <a:ea typeface="Open Sans" pitchFamily="34" charset="0"/>
          <a:cs typeface="Open Sans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Open Sans" pitchFamily="34" charset="0"/>
          <a:ea typeface="Open Sans" pitchFamily="34" charset="0"/>
          <a:cs typeface="Open Sans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Open Sans" pitchFamily="34" charset="0"/>
          <a:ea typeface="Open Sans" pitchFamily="34" charset="0"/>
          <a:cs typeface="Open Sans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Open Sans" pitchFamily="34" charset="0"/>
          <a:ea typeface="Open Sans" pitchFamily="34" charset="0"/>
          <a:cs typeface="Open Sans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674972" y="3820539"/>
            <a:ext cx="7775575" cy="104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defPPr>
              <a:defRPr lang="en-GB"/>
            </a:defPPr>
            <a:lvl1pPr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>
              <a:buClrTx/>
              <a:buFontTx/>
              <a:buNone/>
              <a:defRPr/>
            </a:pPr>
            <a:endParaRPr lang="it-IT" altLang="it-IT" sz="1200" dirty="0">
              <a:solidFill>
                <a:srgbClr val="0070C0"/>
              </a:solidFill>
              <a:latin typeface="Berlin Sans FB Demi" panose="020E0802020502020306" pitchFamily="34" charset="0"/>
              <a:ea typeface="+mn-ea"/>
            </a:endParaRPr>
          </a:p>
          <a:p>
            <a:pPr algn="ctr">
              <a:buClrTx/>
              <a:buFontTx/>
              <a:buNone/>
              <a:defRPr/>
            </a:pPr>
            <a:r>
              <a:rPr lang="it-IT" altLang="it-IT" sz="1800" dirty="0">
                <a:solidFill>
                  <a:srgbClr val="0070C0"/>
                </a:solidFill>
                <a:latin typeface="Berlin Sans FB Demi" panose="020E0802020502020306" pitchFamily="34" charset="0"/>
                <a:ea typeface="+mn-ea"/>
              </a:rPr>
              <a:t>Servizio Sviluppo e Pianificazione Strategica </a:t>
            </a:r>
          </a:p>
          <a:p>
            <a:pPr algn="ctr">
              <a:buClrTx/>
              <a:buFontTx/>
              <a:buNone/>
              <a:defRPr/>
            </a:pPr>
            <a:r>
              <a:rPr lang="it-IT" altLang="it-IT" sz="1600" b="1" u="sng" dirty="0">
                <a:solidFill>
                  <a:srgbClr val="FF0000"/>
                </a:solidFill>
                <a:latin typeface="+mj-lt"/>
                <a:ea typeface="+mn-ea"/>
              </a:rPr>
              <a:t>europaincomune@comune.oristano.it</a:t>
            </a:r>
          </a:p>
          <a:p>
            <a:pPr algn="ctr">
              <a:buClrTx/>
              <a:buFontTx/>
              <a:buNone/>
              <a:defRPr/>
            </a:pPr>
            <a:endParaRPr lang="it-IT" altLang="it-IT" sz="1600" i="1" dirty="0">
              <a:solidFill>
                <a:srgbClr val="000000"/>
              </a:solidFill>
              <a:latin typeface="Open Sans" pitchFamily="32" charset="0"/>
              <a:ea typeface="+mn-ea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811" y="2132856"/>
            <a:ext cx="4721895" cy="1776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2708920"/>
            <a:ext cx="4896544" cy="30603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70925" y="1988840"/>
            <a:ext cx="3778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Firmatario</a:t>
            </a:r>
            <a:r>
              <a:rPr lang="en-US" dirty="0"/>
              <a:t> del Mayor’s Adapt dal 2014</a:t>
            </a:r>
          </a:p>
        </p:txBody>
      </p:sp>
    </p:spTree>
    <p:extLst>
      <p:ext uri="{BB962C8B-B14F-4D97-AF65-F5344CB8AC3E}">
        <p14:creationId xmlns:p14="http://schemas.microsoft.com/office/powerpoint/2010/main" val="7567506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772816"/>
            <a:ext cx="5328592" cy="4216686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 rot="1109940">
            <a:off x="3333795" y="4551864"/>
            <a:ext cx="1224136" cy="2880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58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83568" y="1628800"/>
            <a:ext cx="75608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tx2"/>
                </a:solidFill>
              </a:rPr>
              <a:t>AZIONE PILOTA INNOVATIVA </a:t>
            </a:r>
          </a:p>
          <a:p>
            <a:pPr algn="ctr"/>
            <a:r>
              <a:rPr lang="it-IT" dirty="0">
                <a:solidFill>
                  <a:schemeClr val="tx2"/>
                </a:solidFill>
              </a:rPr>
              <a:t>nell’ambito dell’adattamento, della prevenzione e della gestione dei rischi climatici come le alluvioni urbane da acque meteoriche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467544" y="2889810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realizzazione di una pavimentazione drenante con l'uso di masselli inerbanti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636064"/>
            <a:ext cx="4752975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54" y="4486349"/>
            <a:ext cx="4319587" cy="194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832" y="4437112"/>
            <a:ext cx="4767262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59" y="2648475"/>
            <a:ext cx="4295775" cy="184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1588108" y="4221088"/>
            <a:ext cx="5521448" cy="52322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it-IT" sz="2800" b="1" dirty="0"/>
              <a:t>Esempi di pavimentazione drenante</a:t>
            </a:r>
          </a:p>
        </p:txBody>
      </p:sp>
    </p:spTree>
    <p:extLst>
      <p:ext uri="{BB962C8B-B14F-4D97-AF65-F5344CB8AC3E}">
        <p14:creationId xmlns:p14="http://schemas.microsoft.com/office/powerpoint/2010/main" val="424465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6546"/>
            <a:ext cx="6978650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5605253" y="3979745"/>
            <a:ext cx="576064" cy="444971"/>
          </a:xfrm>
          <a:prstGeom prst="rect">
            <a:avLst/>
          </a:prstGeom>
          <a:solidFill>
            <a:schemeClr val="accent1"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a sinistra 5"/>
          <p:cNvSpPr/>
          <p:nvPr/>
        </p:nvSpPr>
        <p:spPr>
          <a:xfrm rot="20409394">
            <a:off x="6341021" y="3591276"/>
            <a:ext cx="1112195" cy="435105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2699792" y="1556792"/>
            <a:ext cx="331994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Localizzazione dell’intervento</a:t>
            </a:r>
          </a:p>
        </p:txBody>
      </p:sp>
    </p:spTree>
    <p:extLst>
      <p:ext uri="{BB962C8B-B14F-4D97-AF65-F5344CB8AC3E}">
        <p14:creationId xmlns:p14="http://schemas.microsoft.com/office/powerpoint/2010/main" val="26386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699792" y="1628800"/>
            <a:ext cx="3319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Localizzazione dell’intervento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247" y="2204864"/>
            <a:ext cx="6655038" cy="3747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e 2"/>
          <p:cNvSpPr/>
          <p:nvPr/>
        </p:nvSpPr>
        <p:spPr>
          <a:xfrm rot="20153724">
            <a:off x="1612724" y="3140189"/>
            <a:ext cx="4112163" cy="1473080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Via </a:t>
            </a:r>
            <a:r>
              <a:rPr lang="it-IT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Vandalino</a:t>
            </a:r>
            <a:r>
              <a:rPr lang="it-IT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it-IT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Casu</a:t>
            </a:r>
            <a:endParaRPr lang="it-IT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749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giorgio.bellinzas\Desktop\alluvione via vandalino casu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510898"/>
            <a:ext cx="4680520" cy="351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262886" y="1688319"/>
            <a:ext cx="4112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Via </a:t>
            </a:r>
            <a:r>
              <a:rPr lang="it-IT" dirty="0" err="1"/>
              <a:t>Vandalino</a:t>
            </a:r>
            <a:r>
              <a:rPr lang="it-IT" dirty="0"/>
              <a:t> </a:t>
            </a:r>
            <a:r>
              <a:rPr lang="it-IT" dirty="0" err="1"/>
              <a:t>Casu</a:t>
            </a:r>
            <a:r>
              <a:rPr lang="it-IT" dirty="0"/>
              <a:t> / via Sardegna</a:t>
            </a:r>
          </a:p>
          <a:p>
            <a:r>
              <a:rPr lang="it-IT" dirty="0"/>
              <a:t>Perché si è scelto di intervenire qui?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395536" y="2519387"/>
            <a:ext cx="338437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AutoNum type="arabicParenR"/>
            </a:pPr>
            <a:r>
              <a:rPr lang="it-IT" dirty="0"/>
              <a:t>Presenza nel Piano OO.PP.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AutoNum type="arabicParenR"/>
            </a:pPr>
            <a:r>
              <a:rPr lang="it-IT" dirty="0"/>
              <a:t>Fenomeno evidente</a:t>
            </a:r>
          </a:p>
        </p:txBody>
      </p:sp>
      <p:pic>
        <p:nvPicPr>
          <p:cNvPr id="3076" name="Picture 4" descr="http://mediterranews.org/wp-content/uploads/2013/11/DSCN8739-569x4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6" y="3501008"/>
            <a:ext cx="3166496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4125209" y="5651956"/>
            <a:ext cx="485402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https://www.youtube.com/watch?v=6vItN8N-ScU</a:t>
            </a:r>
          </a:p>
        </p:txBody>
      </p:sp>
    </p:spTree>
    <p:extLst>
      <p:ext uri="{BB962C8B-B14F-4D97-AF65-F5344CB8AC3E}">
        <p14:creationId xmlns:p14="http://schemas.microsoft.com/office/powerpoint/2010/main" val="2103066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876022" y="1700808"/>
            <a:ext cx="3896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Budget del Comune di Oristano</a:t>
            </a:r>
          </a:p>
        </p:txBody>
      </p:sp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1187893"/>
              </p:ext>
            </p:extLst>
          </p:nvPr>
        </p:nvGraphicFramePr>
        <p:xfrm>
          <a:off x="899592" y="2204864"/>
          <a:ext cx="7056784" cy="3528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95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1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1049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CATEGORIA DI SPESA / CATÉGORIE DE DÉPENSE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TOTALE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049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 </a:t>
                      </a:r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Costi del personale </a:t>
                      </a:r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 Frais de </a:t>
                      </a:r>
                      <a:r>
                        <a:rPr lang="it-IT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personnel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€ 36.600,00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04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 </a:t>
                      </a:r>
                      <a:r>
                        <a:rPr lang="fr-FR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Spese</a:t>
                      </a:r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d’</a:t>
                      </a:r>
                      <a:r>
                        <a:rPr lang="fr-FR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ufficio</a:t>
                      </a:r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e </a:t>
                      </a:r>
                      <a:r>
                        <a:rPr lang="fr-FR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amministrative</a:t>
                      </a:r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 Frais de bureau et frais administratifs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€ 5.490,00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049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 </a:t>
                      </a:r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Spese di viaggio e soggiorno </a:t>
                      </a:r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 Frais de </a:t>
                      </a:r>
                      <a:r>
                        <a:rPr lang="it-IT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déplacement</a:t>
                      </a:r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et d'</a:t>
                      </a:r>
                      <a:r>
                        <a:rPr lang="it-IT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hébergement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€ 6.800,00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04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 </a:t>
                      </a:r>
                      <a:r>
                        <a:rPr lang="fr-FR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Costi</a:t>
                      </a:r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per </a:t>
                      </a:r>
                      <a:r>
                        <a:rPr lang="fr-FR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consulenze</a:t>
                      </a:r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e </a:t>
                      </a:r>
                      <a:r>
                        <a:rPr lang="fr-FR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servizi</a:t>
                      </a:r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 Frais liés au recours à des compétences et à des services externes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€ 67.252,70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049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 </a:t>
                      </a:r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Attrezzature</a:t>
                      </a:r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/  </a:t>
                      </a:r>
                      <a:r>
                        <a:rPr lang="it-IT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Dépenses</a:t>
                      </a:r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d'</a:t>
                      </a:r>
                      <a:r>
                        <a:rPr lang="it-IT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équipement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€ 0,00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049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 </a:t>
                      </a:r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Infrastrutture</a:t>
                      </a:r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/ </a:t>
                      </a:r>
                      <a:r>
                        <a:rPr lang="it-IT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Infrastructures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€ 108.947,30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049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BUDGET TOTALE / BUDGET TOTAL </a:t>
                      </a:r>
                    </a:p>
                  </a:txBody>
                  <a:tcPr marL="6350" marR="6350" marT="635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€ 225.090,00</a:t>
                      </a:r>
                    </a:p>
                  </a:txBody>
                  <a:tcPr marL="6350" marR="6350" marT="635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Rettangolo 3"/>
          <p:cNvSpPr/>
          <p:nvPr/>
        </p:nvSpPr>
        <p:spPr>
          <a:xfrm>
            <a:off x="899592" y="4941168"/>
            <a:ext cx="7056784" cy="288032"/>
          </a:xfrm>
          <a:prstGeom prst="rect">
            <a:avLst/>
          </a:prstGeom>
          <a:solidFill>
            <a:srgbClr val="FF0000">
              <a:alpha val="27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222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194</Words>
  <Application>Microsoft Office PowerPoint</Application>
  <PresentationFormat>Bildschirmpräsentation (4:3)</PresentationFormat>
  <Paragraphs>33</Paragraphs>
  <Slides>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5" baseType="lpstr">
      <vt:lpstr>Arial</vt:lpstr>
      <vt:lpstr>Berlin Sans FB Demi</vt:lpstr>
      <vt:lpstr>Calibri</vt:lpstr>
      <vt:lpstr>Montserrat</vt:lpstr>
      <vt:lpstr>Open Sans</vt:lpstr>
      <vt:lpstr>Open Sans Extrabold</vt:lpstr>
      <vt:lpstr>Tema di 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Marina Morando</dc:creator>
  <cp:lastModifiedBy>Julian Fieml</cp:lastModifiedBy>
  <cp:revision>16</cp:revision>
  <dcterms:created xsi:type="dcterms:W3CDTF">2017-01-26T12:46:53Z</dcterms:created>
  <dcterms:modified xsi:type="dcterms:W3CDTF">2022-09-05T10:19:48Z</dcterms:modified>
</cp:coreProperties>
</file>