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58" r:id="rId5"/>
    <p:sldId id="261" r:id="rId6"/>
    <p:sldId id="259" r:id="rId7"/>
    <p:sldId id="262" r:id="rId8"/>
    <p:sldId id="260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631" autoAdjust="0"/>
  </p:normalViewPr>
  <p:slideViewPr>
    <p:cSldViewPr>
      <p:cViewPr varScale="1">
        <p:scale>
          <a:sx n="94" d="100"/>
          <a:sy n="94" d="100"/>
        </p:scale>
        <p:origin x="175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74972" y="3820539"/>
            <a:ext cx="7775575" cy="1048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defPPr>
              <a:defRPr lang="en-GB"/>
            </a:defPPr>
            <a:lvl1pPr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algn="l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it-IT" altLang="it-IT" sz="1200" dirty="0">
              <a:solidFill>
                <a:srgbClr val="0070C0"/>
              </a:solidFill>
              <a:latin typeface="Berlin Sans FB Demi" panose="020E0802020502020306" pitchFamily="34" charset="0"/>
              <a:ea typeface="+mn-ea"/>
            </a:endParaRPr>
          </a:p>
          <a:p>
            <a:pPr algn="ctr">
              <a:buClrTx/>
              <a:buFontTx/>
              <a:buNone/>
              <a:defRPr/>
            </a:pPr>
            <a:r>
              <a:rPr lang="it-IT" altLang="it-IT" sz="1800" dirty="0">
                <a:solidFill>
                  <a:srgbClr val="0070C0"/>
                </a:solidFill>
                <a:latin typeface="Berlin Sans FB Demi" panose="020E0802020502020306" pitchFamily="34" charset="0"/>
                <a:ea typeface="+mn-ea"/>
              </a:rPr>
              <a:t>Servizio Sviluppo e Pianificazione Strategica </a:t>
            </a:r>
          </a:p>
          <a:p>
            <a:pPr algn="ctr">
              <a:buClrTx/>
              <a:buFontTx/>
              <a:buNone/>
              <a:defRPr/>
            </a:pPr>
            <a:r>
              <a:rPr lang="it-IT" altLang="it-IT" sz="1600" b="1" u="sng" dirty="0">
                <a:solidFill>
                  <a:srgbClr val="FF0000"/>
                </a:solidFill>
                <a:latin typeface="+mj-lt"/>
                <a:ea typeface="+mn-ea"/>
              </a:rPr>
              <a:t>europaincomune@comune.oristano.it</a:t>
            </a:r>
          </a:p>
          <a:p>
            <a:pPr algn="ctr">
              <a:buClrTx/>
              <a:buFontTx/>
              <a:buNone/>
              <a:defRPr/>
            </a:pPr>
            <a:endParaRPr lang="it-IT" altLang="it-IT" sz="1600" i="1" dirty="0">
              <a:solidFill>
                <a:srgbClr val="000000"/>
              </a:solidFill>
              <a:latin typeface="Open Sans" pitchFamily="32" charset="0"/>
              <a:ea typeface="+mn-ea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811" y="2132856"/>
            <a:ext cx="4721895" cy="177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2708920"/>
            <a:ext cx="4896544" cy="30603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0925" y="1988840"/>
            <a:ext cx="377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Firmatario</a:t>
            </a:r>
            <a:r>
              <a:rPr lang="en-US" dirty="0"/>
              <a:t> del Mayor’s Adapt dal 2014</a:t>
            </a:r>
          </a:p>
        </p:txBody>
      </p:sp>
    </p:spTree>
    <p:extLst>
      <p:ext uri="{BB962C8B-B14F-4D97-AF65-F5344CB8AC3E}">
        <p14:creationId xmlns:p14="http://schemas.microsoft.com/office/powerpoint/2010/main" val="75675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772816"/>
            <a:ext cx="5328592" cy="4216686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109940">
            <a:off x="3333795" y="4551864"/>
            <a:ext cx="1224136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8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83568" y="1628800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tx2"/>
                </a:solidFill>
              </a:rPr>
              <a:t>AZIONE PILOTA INNOVATIVA </a:t>
            </a:r>
          </a:p>
          <a:p>
            <a:pPr algn="ctr"/>
            <a:r>
              <a:rPr lang="it-IT" dirty="0">
                <a:solidFill>
                  <a:schemeClr val="tx2"/>
                </a:solidFill>
              </a:rPr>
              <a:t>nell’ambito dell’adattamento, della prevenzione e della gestione dei rischi climatici come le alluvioni urbane da acque meteoriche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67544" y="288981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realizzazione di una pavimentazione drenante con l'uso di masselli inerbanti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36064"/>
            <a:ext cx="4752975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54" y="4486349"/>
            <a:ext cx="4319587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832" y="4437112"/>
            <a:ext cx="4767262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59" y="2648475"/>
            <a:ext cx="4295775" cy="1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1588108" y="4221088"/>
            <a:ext cx="5521448" cy="52322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it-IT" sz="2800" b="1" dirty="0"/>
              <a:t>Esempi di pavimentazione drenante</a:t>
            </a:r>
          </a:p>
        </p:txBody>
      </p:sp>
    </p:spTree>
    <p:extLst>
      <p:ext uri="{BB962C8B-B14F-4D97-AF65-F5344CB8AC3E}">
        <p14:creationId xmlns:p14="http://schemas.microsoft.com/office/powerpoint/2010/main" val="424465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6546"/>
            <a:ext cx="697865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5605253" y="3979745"/>
            <a:ext cx="576064" cy="444971"/>
          </a:xfrm>
          <a:prstGeom prst="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sinistra 5"/>
          <p:cNvSpPr/>
          <p:nvPr/>
        </p:nvSpPr>
        <p:spPr>
          <a:xfrm rot="20409394">
            <a:off x="6341021" y="3591276"/>
            <a:ext cx="1112195" cy="43510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2699792" y="1556792"/>
            <a:ext cx="33199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it-IT" dirty="0"/>
              <a:t>Localizzazione dell’intervento</a:t>
            </a:r>
          </a:p>
        </p:txBody>
      </p:sp>
    </p:spTree>
    <p:extLst>
      <p:ext uri="{BB962C8B-B14F-4D97-AF65-F5344CB8AC3E}">
        <p14:creationId xmlns:p14="http://schemas.microsoft.com/office/powerpoint/2010/main" val="26386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99792" y="1628800"/>
            <a:ext cx="3319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it-IT" dirty="0"/>
              <a:t>Localizzazione dell’intervento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47" y="2204864"/>
            <a:ext cx="6655038" cy="374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/>
          <p:cNvSpPr/>
          <p:nvPr/>
        </p:nvSpPr>
        <p:spPr>
          <a:xfrm rot="20153724">
            <a:off x="1612724" y="3140189"/>
            <a:ext cx="4112163" cy="147308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Via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Vandalino</a:t>
            </a:r>
            <a:r>
              <a:rPr lang="it-IT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it-IT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Casu</a:t>
            </a:r>
            <a:endParaRPr lang="it-IT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749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giorgio.bellinzas\Desktop\alluvione via vandalino casu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10898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262886" y="1688319"/>
            <a:ext cx="4112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it-IT" dirty="0"/>
              <a:t>Via </a:t>
            </a:r>
            <a:r>
              <a:rPr lang="it-IT" dirty="0" err="1"/>
              <a:t>Vandalino</a:t>
            </a:r>
            <a:r>
              <a:rPr lang="it-IT" dirty="0"/>
              <a:t> </a:t>
            </a:r>
            <a:r>
              <a:rPr lang="it-IT" dirty="0" err="1"/>
              <a:t>Casu</a:t>
            </a:r>
            <a:r>
              <a:rPr lang="it-IT" dirty="0"/>
              <a:t> / via Sardegna</a:t>
            </a:r>
          </a:p>
          <a:p>
            <a:r>
              <a:rPr lang="it-IT" dirty="0"/>
              <a:t>Perché si è scelto di intervenire qui?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2519387"/>
            <a:ext cx="33843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it-IT" dirty="0"/>
              <a:t>Presenza nel Piano OO.PP.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arenR"/>
            </a:pPr>
            <a:r>
              <a:rPr lang="it-IT" dirty="0"/>
              <a:t>Fenomeno evidente</a:t>
            </a:r>
          </a:p>
        </p:txBody>
      </p:sp>
      <p:pic>
        <p:nvPicPr>
          <p:cNvPr id="3076" name="Picture 4" descr="http://mediterranews.org/wp-content/uploads/2013/11/DSCN8739-569x4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6" y="3501008"/>
            <a:ext cx="316649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125209" y="5651956"/>
            <a:ext cx="48540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/>
              <a:t>https://www.youtube.com/watch?v=6vItN8N-ScU</a:t>
            </a:r>
          </a:p>
        </p:txBody>
      </p:sp>
    </p:spTree>
    <p:extLst>
      <p:ext uri="{BB962C8B-B14F-4D97-AF65-F5344CB8AC3E}">
        <p14:creationId xmlns:p14="http://schemas.microsoft.com/office/powerpoint/2010/main" val="2103066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76022" y="1700808"/>
            <a:ext cx="3896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it-IT" dirty="0"/>
              <a:t>Budget del Comune di Oristano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187893"/>
              </p:ext>
            </p:extLst>
          </p:nvPr>
        </p:nvGraphicFramePr>
        <p:xfrm>
          <a:off x="899592" y="2204864"/>
          <a:ext cx="7056784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5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1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04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CATEGORIA DI SPESA / CATÉGORIE DE DÉPENSE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TOTALE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04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 </a:t>
                      </a: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Costi del personale 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 Frais de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personnel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€ 36.600,00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04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Spese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d’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ufficio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amministrative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 Frais de bureau et frais administratifs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€ 5.490,00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04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 </a:t>
                      </a: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Spese di viaggio e soggiorno 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 Frais de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déplacement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et d'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hébergement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€ 6.800,00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04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Costi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per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consulenze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 </a:t>
                      </a:r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servizi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 Frais liés au recours à des compétences et à des services externes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€ 67.252,70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04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 </a:t>
                      </a: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Attrezzature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/ 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Dépenses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d'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équipement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€ 0,00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04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 </a:t>
                      </a: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Infrastrutture</a:t>
                      </a: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/ </a:t>
                      </a:r>
                      <a:r>
                        <a:rPr lang="it-IT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Infrastructures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€ 108.947,30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04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BUDGET TOTALE / BUDGET TOTAL </a:t>
                      </a:r>
                    </a:p>
                  </a:txBody>
                  <a:tcPr marL="6350" marR="6350" marT="635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€ 225.090,00</a:t>
                      </a:r>
                    </a:p>
                  </a:txBody>
                  <a:tcPr marL="6350" marR="6350" marT="635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ttangolo 3"/>
          <p:cNvSpPr/>
          <p:nvPr/>
        </p:nvSpPr>
        <p:spPr>
          <a:xfrm>
            <a:off x="899592" y="4941168"/>
            <a:ext cx="7056784" cy="288032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2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194</Words>
  <Application>Microsoft Office PowerPoint</Application>
  <PresentationFormat>Bildschirmpräsentation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Berlin Sans FB Demi</vt:lpstr>
      <vt:lpstr>Calibri</vt:lpstr>
      <vt:lpstr>Montserrat</vt:lpstr>
      <vt:lpstr>Open Sans</vt:lpstr>
      <vt:lpstr>Open Sans Extrabold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16</cp:revision>
  <dcterms:created xsi:type="dcterms:W3CDTF">2017-01-26T12:46:53Z</dcterms:created>
  <dcterms:modified xsi:type="dcterms:W3CDTF">2022-09-05T10:19:48Z</dcterms:modified>
</cp:coreProperties>
</file>