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6" r:id="rId5"/>
    <p:sldId id="263" r:id="rId6"/>
    <p:sldId id="264" r:id="rId7"/>
    <p:sldId id="260" r:id="rId8"/>
    <p:sldId id="262" r:id="rId9"/>
    <p:sldId id="265" r:id="rId10"/>
    <p:sldId id="261" r:id="rId11"/>
  </p:sldIdLst>
  <p:sldSz cx="9144000" cy="6858000" type="screen4x3"/>
  <p:notesSz cx="6761163" cy="985678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599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 autoAdjust="0"/>
    <p:restoredTop sz="94608" autoAdjust="0"/>
  </p:normalViewPr>
  <p:slideViewPr>
    <p:cSldViewPr>
      <p:cViewPr varScale="1">
        <p:scale>
          <a:sx n="94" d="100"/>
          <a:sy n="94" d="100"/>
        </p:scale>
        <p:origin x="175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463031"/>
            <a:ext cx="7772400" cy="1470025"/>
          </a:xfrm>
        </p:spPr>
        <p:txBody>
          <a:bodyPr/>
          <a:lstStyle>
            <a:lvl1pPr>
              <a:defRPr>
                <a:latin typeface="Open Sans Extrabold" pitchFamily="34" charset="0"/>
                <a:ea typeface="Open Sans Extrabold" pitchFamily="34" charset="0"/>
                <a:cs typeface="Open Sans Extrabold" pitchFamily="34" charset="0"/>
              </a:defRPr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 hasCustomPrompt="1"/>
          </p:nvPr>
        </p:nvSpPr>
        <p:spPr>
          <a:xfrm>
            <a:off x="1371600" y="4581128"/>
            <a:ext cx="6400800" cy="105767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Logo Partner</a:t>
            </a:r>
          </a:p>
        </p:txBody>
      </p:sp>
      <p:pic>
        <p:nvPicPr>
          <p:cNvPr id="7" name="Immagine 1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0320" y="808200"/>
            <a:ext cx="3909600" cy="1270217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2049" name="Rectangle 1"/>
          <p:cNvSpPr>
            <a:spLocks noChangeArrowheads="1"/>
          </p:cNvSpPr>
          <p:nvPr userDrawn="1"/>
        </p:nvSpPr>
        <p:spPr bwMode="auto">
          <a:xfrm>
            <a:off x="4716016" y="6162218"/>
            <a:ext cx="367240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0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La coopération au cœur de la Méditerranée</a:t>
            </a:r>
          </a:p>
        </p:txBody>
      </p:sp>
      <p:sp>
        <p:nvSpPr>
          <p:cNvPr id="2050" name="Rectangle 2"/>
          <p:cNvSpPr>
            <a:spLocks noChangeArrowheads="1"/>
          </p:cNvSpPr>
          <p:nvPr userDrawn="1"/>
        </p:nvSpPr>
        <p:spPr bwMode="auto">
          <a:xfrm>
            <a:off x="1883931" y="1825079"/>
            <a:ext cx="241176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0" i="0" u="none" strike="noStrike" cap="none" normalizeH="0" baseline="0" dirty="0">
                <a:ln>
                  <a:noFill/>
                </a:ln>
                <a:solidFill>
                  <a:srgbClr val="E34063"/>
                </a:solidFill>
                <a:effectLst/>
                <a:latin typeface="Montserrat" pitchFamily="50" charset="0"/>
                <a:ea typeface="Calibri" pitchFamily="34" charset="0"/>
                <a:cs typeface="Times New Roman" pitchFamily="18" charset="0"/>
              </a:rPr>
              <a:t>PROTERINA-3</a:t>
            </a:r>
            <a:r>
              <a:rPr kumimoji="0" lang="fr-FR" sz="1400" b="0" i="0" u="none" strike="noStrike" cap="none" normalizeH="0" baseline="0" dirty="0">
                <a:ln>
                  <a:noFill/>
                </a:ln>
                <a:solidFill>
                  <a:srgbClr val="E34063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1400" b="0" i="0" u="none" strike="noStrike" cap="none" normalizeH="0" baseline="0" dirty="0">
                <a:ln>
                  <a:noFill/>
                </a:ln>
                <a:solidFill>
                  <a:srgbClr val="E34063"/>
                </a:solidFill>
                <a:effectLst/>
                <a:latin typeface="Montserrat" pitchFamily="50" charset="0"/>
                <a:ea typeface="Calibri" pitchFamily="34" charset="0"/>
                <a:cs typeface="Times New Roman" pitchFamily="18" charset="0"/>
              </a:rPr>
              <a:t>volution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ttangolo 10"/>
          <p:cNvSpPr/>
          <p:nvPr userDrawn="1"/>
        </p:nvSpPr>
        <p:spPr>
          <a:xfrm>
            <a:off x="0" y="0"/>
            <a:ext cx="9144000" cy="684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Rettangolo 11"/>
          <p:cNvSpPr/>
          <p:nvPr userDrawn="1"/>
        </p:nvSpPr>
        <p:spPr>
          <a:xfrm>
            <a:off x="0" y="6597368"/>
            <a:ext cx="9144000" cy="144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1124744"/>
            <a:ext cx="2057400" cy="5001419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124744"/>
            <a:ext cx="6019800" cy="5001419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2060848"/>
            <a:ext cx="4038600" cy="43924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2060848"/>
            <a:ext cx="4038600" cy="43924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235719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996952"/>
            <a:ext cx="4040188" cy="3456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235719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996952"/>
            <a:ext cx="4041775" cy="3456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908719"/>
            <a:ext cx="3008313" cy="85355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908721"/>
            <a:ext cx="5111750" cy="554461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772816"/>
            <a:ext cx="3008313" cy="468052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5081736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893911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648474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119675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2522314"/>
            <a:ext cx="8229600" cy="42379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pic>
        <p:nvPicPr>
          <p:cNvPr id="4" name="Immagine 3" descr="adapt.pn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632"/>
            <a:ext cx="3960659" cy="879849"/>
          </a:xfrm>
          <a:prstGeom prst="rect">
            <a:avLst/>
          </a:prstGeom>
        </p:spPr>
      </p:pic>
      <p:sp>
        <p:nvSpPr>
          <p:cNvPr id="12" name="Rectangle 1"/>
          <p:cNvSpPr>
            <a:spLocks noChangeArrowheads="1"/>
          </p:cNvSpPr>
          <p:nvPr userDrawn="1"/>
        </p:nvSpPr>
        <p:spPr bwMode="auto">
          <a:xfrm>
            <a:off x="3851920" y="6586209"/>
            <a:ext cx="482453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La </a:t>
            </a:r>
            <a:r>
              <a:rPr kumimoji="0" lang="fr-FR" sz="800" b="0" i="0" u="none" strike="noStrike" cap="none" normalizeH="0" baseline="0" dirty="0" err="1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cooperazione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 al </a:t>
            </a:r>
            <a:r>
              <a:rPr kumimoji="0" lang="fr-FR" sz="800" b="0" i="0" u="none" strike="noStrike" cap="none" normalizeH="0" baseline="0" dirty="0" err="1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cuore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 </a:t>
            </a:r>
            <a:r>
              <a:rPr kumimoji="0" lang="fr-FR" sz="800" b="0" i="0" u="none" strike="noStrike" cap="none" normalizeH="0" baseline="0" dirty="0" err="1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del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 </a:t>
            </a:r>
            <a:r>
              <a:rPr kumimoji="0" lang="fr-FR" sz="800" b="0" i="0" u="none" strike="noStrike" cap="none" normalizeH="0" baseline="0" dirty="0" err="1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Mediterraneo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 - La coopération au cœur de la Méditerranée</a:t>
            </a:r>
          </a:p>
        </p:txBody>
      </p:sp>
      <p:pic>
        <p:nvPicPr>
          <p:cNvPr id="7" name="Immagine 6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1052736"/>
            <a:ext cx="9144000" cy="550555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6021288"/>
            <a:ext cx="9144000" cy="55055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259632" y="2828836"/>
            <a:ext cx="648072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i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Comune di Savona</a:t>
            </a:r>
          </a:p>
          <a:p>
            <a:pPr algn="ctr"/>
            <a:endParaRPr lang="it-IT" b="1" i="1" kern="50" dirty="0">
              <a:latin typeface="Open Sans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r>
              <a:rPr lang="it-IT" b="1" i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Tipologia di azione pilota: A) Infrastruttura </a:t>
            </a:r>
          </a:p>
          <a:p>
            <a:pPr algn="ctr"/>
            <a:endParaRPr lang="it-IT" b="1" i="1" kern="50" dirty="0">
              <a:latin typeface="Open Sans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r>
              <a:rPr lang="it-IT" b="1" i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it-IT" i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Realizzazione di una pavimentazione drenante presso i camminamenti dei giardini del prolungamento a mare – zona Tempietto Boselli</a:t>
            </a:r>
            <a:endParaRPr lang="it-IT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771800" y="1988840"/>
            <a:ext cx="37369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it-IT" b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Rischi associati all’investimento</a:t>
            </a:r>
            <a:endParaRPr lang="it-IT" sz="2800" kern="50" dirty="0">
              <a:effectLst/>
              <a:latin typeface="Liberation Serif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187624" y="2754794"/>
            <a:ext cx="69127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200"/>
              </a:spcBef>
              <a:spcAft>
                <a:spcPts val="600"/>
              </a:spcAft>
            </a:pPr>
            <a:r>
              <a:rPr lang="it-IT" i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L'intervento proposto non determina effetti negativi sull'ambiente circostante, anzi ha l'obiettivo di </a:t>
            </a:r>
            <a:r>
              <a:rPr lang="it-IT" b="1" i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diminuire il rischio alluvioni </a:t>
            </a:r>
            <a:r>
              <a:rPr lang="it-IT" i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nell'area urbana di Savona migliorando la permeabilità di una porzione di area urbana, diminuendo quindi il ruscellamento superficiale delle acque piovane e  diminuendo quindi la portata di picco che sarà riversata nella rete urbana delle acque bianche.</a:t>
            </a:r>
            <a:endParaRPr lang="it-IT" sz="3200" kern="50" dirty="0">
              <a:effectLst/>
              <a:latin typeface="Liberation Serif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0344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683568" y="2449919"/>
            <a:ext cx="806489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it-IT" i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L'area su cui si intende realizzare l'intervento di </a:t>
            </a:r>
            <a:r>
              <a:rPr lang="it-IT" i="1" kern="50" dirty="0" err="1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permeabilizzazione</a:t>
            </a:r>
            <a:r>
              <a:rPr lang="it-IT" i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 della pavimentazione insiste su </a:t>
            </a:r>
            <a:r>
              <a:rPr lang="it-IT" b="1" i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un bacino idraulico urbano che raccoglie le acque bianche della parte litoranea della città di Savona</a:t>
            </a:r>
            <a:r>
              <a:rPr lang="it-IT" i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. Tale bacino è drenato da una canalizzazione artificiale che, passando per via XX Settembre, confluisce nell'adiacente torrente </a:t>
            </a:r>
            <a:r>
              <a:rPr lang="it-IT" i="1" kern="50" dirty="0" err="1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Letimbro</a:t>
            </a:r>
            <a:r>
              <a:rPr lang="it-IT" i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. Vista la conformazione del </a:t>
            </a:r>
            <a:r>
              <a:rPr lang="it-IT" b="1" i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bacino, totalmente urbanizzato e con un grado di impermeabilizzazione dello stesso molto elevato,</a:t>
            </a:r>
            <a:r>
              <a:rPr lang="it-IT" i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  spesso l'area è soggetta  ad allagamenti. Per tale ragione, al fine di ridurre il rischio da alluvioni urbane, un primo passo è rappresentato dall'utilizzo di  </a:t>
            </a:r>
            <a:r>
              <a:rPr lang="it-IT" b="1" i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pavimentazioni drenanti</a:t>
            </a:r>
            <a:r>
              <a:rPr lang="it-IT" i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, che rappresentano una valida alternativa ai convenzionali lastricati di marciapiedi e garantiscono una </a:t>
            </a:r>
            <a:r>
              <a:rPr lang="it-IT" b="1" i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minimizzazione del deflusso superficiale.</a:t>
            </a:r>
            <a:r>
              <a:rPr lang="it-IT" i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it-IT" sz="3200" kern="50" dirty="0">
              <a:latin typeface="Liberation Serif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2483768" y="1835532"/>
            <a:ext cx="41044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Breve descrizione dell’azione pilota</a:t>
            </a:r>
          </a:p>
        </p:txBody>
      </p:sp>
    </p:spTree>
    <p:extLst>
      <p:ext uri="{BB962C8B-B14F-4D97-AF65-F5344CB8AC3E}">
        <p14:creationId xmlns:p14="http://schemas.microsoft.com/office/powerpoint/2010/main" val="27677896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755576" y="1916832"/>
            <a:ext cx="417646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it-IT" i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Attraverso la “Realizzazione di una pavimentazione drenante presso i camminamenti dei giardini del prolungamento a mare – zona Tempietto Boselli” </a:t>
            </a:r>
            <a:r>
              <a:rPr lang="it-IT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renderemo permeabile circa un decimo della superficie del bacino urbano determinando una diminuzione dell'apporto della stessa alla rete delle acque bianche e </a:t>
            </a:r>
            <a:r>
              <a:rPr lang="it-IT" b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diminuendo di conseguenza il rischio da alluvioni urbane dell'intera area litoranea (zona via XX settembre).</a:t>
            </a:r>
            <a:endParaRPr lang="it-IT" sz="3200" kern="50" dirty="0">
              <a:latin typeface="Liberation Serif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63" t="22001" r="56300" b="31800"/>
          <a:stretch/>
        </p:blipFill>
        <p:spPr>
          <a:xfrm>
            <a:off x="5796136" y="2086652"/>
            <a:ext cx="2435413" cy="3353677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5855285" y="5610151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 dirty="0"/>
              <a:t>Evento del 24 novembre 2016</a:t>
            </a:r>
          </a:p>
        </p:txBody>
      </p:sp>
    </p:spTree>
    <p:extLst>
      <p:ext uri="{BB962C8B-B14F-4D97-AF65-F5344CB8AC3E}">
        <p14:creationId xmlns:p14="http://schemas.microsoft.com/office/powerpoint/2010/main" val="39523330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755576" y="1916832"/>
            <a:ext cx="7632848" cy="2108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it-IT" b="1" i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I benefici  dell'intervento non saranno quindi solo del Comune di Savona ma coinvolgeranno tutta la popolazione residente</a:t>
            </a:r>
            <a:r>
              <a:rPr lang="it-IT" i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 all'interno del bacino.</a:t>
            </a:r>
            <a:endParaRPr lang="it-IT" sz="3200" kern="50" dirty="0">
              <a:latin typeface="Liberation Serif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algn="just"/>
            <a:r>
              <a:rPr lang="it-IT" i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Interessante sarà inoltre cercare di quantificare di che entità sarà ridotto il rischio da alluvioni urbane per gli abitanti dell'area al fine di poter </a:t>
            </a:r>
            <a:r>
              <a:rPr lang="it-IT" b="1" i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sfruttare l'esperienza acquisita e replicare l'intervento in altre aree del Programma</a:t>
            </a:r>
            <a:r>
              <a:rPr lang="it-IT" i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21379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2483768" y="1700808"/>
            <a:ext cx="43204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Localizzazione dell’investimento (1)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7" t="8400" r="4714" b="20201"/>
          <a:stretch/>
        </p:blipFill>
        <p:spPr>
          <a:xfrm>
            <a:off x="683568" y="2305842"/>
            <a:ext cx="7488832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9628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2483768" y="1628800"/>
            <a:ext cx="41044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Localizzazione dell’investimento (2)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00" t="18200" r="34638" b="17401"/>
          <a:stretch/>
        </p:blipFill>
        <p:spPr>
          <a:xfrm>
            <a:off x="1979712" y="2276872"/>
            <a:ext cx="4824536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9391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2555776" y="1844824"/>
            <a:ext cx="40959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Localizzazione dell’investimento (3)</a:t>
            </a:r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3707904" y="4797152"/>
            <a:ext cx="52565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i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Comune di Savona - Giardini Prolungamento a Mare Viale Dante Alighieri</a:t>
            </a:r>
            <a:endParaRPr lang="it-IT" sz="1600" i="1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320528"/>
            <a:ext cx="8128000" cy="226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6809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2555776" y="1844824"/>
            <a:ext cx="40959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Localizzazione dell’investimento (4)</a:t>
            </a:r>
            <a:endParaRPr lang="it-IT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177" y="2636912"/>
            <a:ext cx="2425198" cy="3233597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496" y="2571910"/>
            <a:ext cx="4496048" cy="1194263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4123927"/>
            <a:ext cx="2808312" cy="2106234"/>
          </a:xfrm>
          <a:prstGeom prst="rect">
            <a:avLst/>
          </a:prstGeom>
        </p:spPr>
      </p:pic>
      <p:sp>
        <p:nvSpPr>
          <p:cNvPr id="8" name="Rettangolo 7"/>
          <p:cNvSpPr/>
          <p:nvPr/>
        </p:nvSpPr>
        <p:spPr>
          <a:xfrm>
            <a:off x="7092280" y="4123927"/>
            <a:ext cx="18002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i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Comune di Savona - Giardini Prolungamento a Mare - Tempietto Boselli</a:t>
            </a:r>
            <a:endParaRPr lang="it-IT" sz="1600" i="1" dirty="0"/>
          </a:p>
        </p:txBody>
      </p:sp>
    </p:spTree>
    <p:extLst>
      <p:ext uri="{BB962C8B-B14F-4D97-AF65-F5344CB8AC3E}">
        <p14:creationId xmlns:p14="http://schemas.microsoft.com/office/powerpoint/2010/main" val="39651513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1547664" y="1844824"/>
            <a:ext cx="59939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Budget e cronoprogramma di massima azione pilota</a:t>
            </a:r>
            <a:endParaRPr lang="it-IT" dirty="0"/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8311244"/>
              </p:ext>
            </p:extLst>
          </p:nvPr>
        </p:nvGraphicFramePr>
        <p:xfrm>
          <a:off x="1529616" y="2708920"/>
          <a:ext cx="5904656" cy="15121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004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32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63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45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17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kern="5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Azione</a:t>
                      </a: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1000" kern="50" dirty="0">
                          <a:effectLst/>
                        </a:rPr>
                        <a:t>Mese di inizio </a:t>
                      </a:r>
                      <a:endParaRPr lang="it-IT" sz="1200" kern="50" dirty="0">
                        <a:effectLst/>
                        <a:latin typeface="Liberation Serif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1000" kern="50">
                          <a:effectLst/>
                        </a:rPr>
                        <a:t>Mese di fine </a:t>
                      </a:r>
                      <a:endParaRPr lang="it-IT" sz="1200" kern="50">
                        <a:effectLst/>
                        <a:latin typeface="Liberation Serif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1000" kern="50">
                          <a:effectLst/>
                        </a:rPr>
                        <a:t>Budget </a:t>
                      </a:r>
                      <a:endParaRPr lang="it-IT" sz="1200" kern="50">
                        <a:effectLst/>
                        <a:latin typeface="Liberation Serif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36195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0376">
                <a:tc>
                  <a:txBody>
                    <a:bodyPr/>
                    <a:lstStyle/>
                    <a:p>
                      <a:pPr>
                        <a:spcBef>
                          <a:spcPts val="850"/>
                        </a:spcBef>
                        <a:spcAft>
                          <a:spcPts val="600"/>
                        </a:spcAft>
                      </a:pPr>
                      <a:r>
                        <a:rPr lang="it-IT" sz="1000" kern="50">
                          <a:effectLst/>
                        </a:rPr>
                        <a:t>Realizzazione di una pavimentazione drenante presso i camminamenti dei giardini del prolungamento a mare – zona Tempietto Boselli</a:t>
                      </a:r>
                      <a:endParaRPr lang="it-IT" sz="1200" kern="50">
                        <a:effectLst/>
                        <a:latin typeface="Liberation Serif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36195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900" kern="50">
                          <a:effectLst/>
                        </a:rPr>
                        <a:t>M18</a:t>
                      </a:r>
                      <a:endParaRPr lang="it-IT" sz="1200" kern="50">
                        <a:effectLst/>
                        <a:latin typeface="Liberation Serif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36195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900" kern="50">
                          <a:effectLst/>
                        </a:rPr>
                        <a:t>M36</a:t>
                      </a:r>
                      <a:endParaRPr lang="it-IT" sz="1200" kern="50">
                        <a:effectLst/>
                        <a:latin typeface="Liberation Serif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36195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900" kern="50" dirty="0">
                          <a:effectLst/>
                        </a:rPr>
                        <a:t>€ 172.761,80</a:t>
                      </a:r>
                      <a:endParaRPr lang="it-IT" sz="1200" kern="50" dirty="0">
                        <a:effectLst/>
                        <a:latin typeface="Liberation Serif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3619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783918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414</Words>
  <Application>Microsoft Office PowerPoint</Application>
  <PresentationFormat>Bildschirmpräsentation (4:3)</PresentationFormat>
  <Paragraphs>28</Paragraphs>
  <Slides>10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7" baseType="lpstr">
      <vt:lpstr>Arial</vt:lpstr>
      <vt:lpstr>Calibri</vt:lpstr>
      <vt:lpstr>Liberation Serif</vt:lpstr>
      <vt:lpstr>Montserrat</vt:lpstr>
      <vt:lpstr>Open Sans</vt:lpstr>
      <vt:lpstr>Open Sans Extrabold</vt:lpstr>
      <vt:lpstr>Tema di 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Marina Morando</dc:creator>
  <cp:lastModifiedBy>Julian Fieml</cp:lastModifiedBy>
  <cp:revision>33</cp:revision>
  <cp:lastPrinted>2017-02-20T13:42:44Z</cp:lastPrinted>
  <dcterms:created xsi:type="dcterms:W3CDTF">2017-01-26T12:46:53Z</dcterms:created>
  <dcterms:modified xsi:type="dcterms:W3CDTF">2022-09-05T10:21:46Z</dcterms:modified>
</cp:coreProperties>
</file>