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7" r:id="rId4"/>
    <p:sldId id="263" r:id="rId5"/>
    <p:sldId id="269" r:id="rId6"/>
    <p:sldId id="260" r:id="rId7"/>
    <p:sldId id="268" r:id="rId8"/>
    <p:sldId id="265" r:id="rId9"/>
    <p:sldId id="261" r:id="rId10"/>
  </p:sldIdLst>
  <p:sldSz cx="9144000" cy="6858000" type="screen4x3"/>
  <p:notesSz cx="6761163" cy="985678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599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08" autoAdjust="0"/>
  </p:normalViewPr>
  <p:slideViewPr>
    <p:cSldViewPr>
      <p:cViewPr varScale="1">
        <p:scale>
          <a:sx n="94" d="100"/>
          <a:sy n="94" d="100"/>
        </p:scale>
        <p:origin x="175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463031"/>
            <a:ext cx="7772400" cy="1470025"/>
          </a:xfrm>
        </p:spPr>
        <p:txBody>
          <a:bodyPr/>
          <a:lstStyle>
            <a:lvl1pPr>
              <a:defRPr>
                <a:latin typeface="Open Sans Extrabold" pitchFamily="34" charset="0"/>
                <a:ea typeface="Open Sans Extrabold" pitchFamily="34" charset="0"/>
                <a:cs typeface="Open Sans Extrabold" pitchFamily="34" charset="0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4581128"/>
            <a:ext cx="6400800" cy="10576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Logo Partner</a:t>
            </a:r>
          </a:p>
        </p:txBody>
      </p:sp>
      <p:pic>
        <p:nvPicPr>
          <p:cNvPr id="7" name="Immagine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0320" y="808200"/>
            <a:ext cx="3909600" cy="127021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049" name="Rectangle 1"/>
          <p:cNvSpPr>
            <a:spLocks noChangeArrowheads="1"/>
          </p:cNvSpPr>
          <p:nvPr userDrawn="1"/>
        </p:nvSpPr>
        <p:spPr bwMode="auto">
          <a:xfrm>
            <a:off x="4716016" y="6162218"/>
            <a:ext cx="367240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La coopération au cœur de la Méditerranée</a:t>
            </a:r>
          </a:p>
        </p:txBody>
      </p:sp>
      <p:sp>
        <p:nvSpPr>
          <p:cNvPr id="2050" name="Rectangle 2"/>
          <p:cNvSpPr>
            <a:spLocks noChangeArrowheads="1"/>
          </p:cNvSpPr>
          <p:nvPr userDrawn="1"/>
        </p:nvSpPr>
        <p:spPr bwMode="auto">
          <a:xfrm>
            <a:off x="1883931" y="1825079"/>
            <a:ext cx="24117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Montserrat" pitchFamily="50" charset="0"/>
                <a:ea typeface="Calibri" pitchFamily="34" charset="0"/>
                <a:cs typeface="Times New Roman" pitchFamily="18" charset="0"/>
              </a:rPr>
              <a:t>PROTERINA-3</a:t>
            </a: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Montserrat" pitchFamily="50" charset="0"/>
                <a:ea typeface="Calibri" pitchFamily="34" charset="0"/>
                <a:cs typeface="Times New Roman" pitchFamily="18" charset="0"/>
              </a:rPr>
              <a:t>volution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ttangolo 10"/>
          <p:cNvSpPr/>
          <p:nvPr userDrawn="1"/>
        </p:nvSpPr>
        <p:spPr>
          <a:xfrm>
            <a:off x="0" y="0"/>
            <a:ext cx="9144000" cy="68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 userDrawn="1"/>
        </p:nvSpPr>
        <p:spPr>
          <a:xfrm>
            <a:off x="0" y="6597368"/>
            <a:ext cx="9144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124744"/>
            <a:ext cx="2057400" cy="5001419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124744"/>
            <a:ext cx="6019800" cy="5001419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2060848"/>
            <a:ext cx="4038600" cy="4392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2060848"/>
            <a:ext cx="4038600" cy="4392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235719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996952"/>
            <a:ext cx="4040188" cy="3456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235719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996952"/>
            <a:ext cx="4041775" cy="3456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08719"/>
            <a:ext cx="3008313" cy="8535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908721"/>
            <a:ext cx="5111750" cy="55446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772816"/>
            <a:ext cx="3008313" cy="46805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5081736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893911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648474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2522314"/>
            <a:ext cx="8229600" cy="4237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4" name="Immagine 3" descr="adapt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3960659" cy="879849"/>
          </a:xfrm>
          <a:prstGeom prst="rect">
            <a:avLst/>
          </a:prstGeom>
        </p:spPr>
      </p:pic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3851920" y="6586209"/>
            <a:ext cx="482453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La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cooperazione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al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cuore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del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Mediterraneo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- La coopération au cœur de la Méditerranée</a:t>
            </a:r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052736"/>
            <a:ext cx="9144000" cy="550555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6021288"/>
            <a:ext cx="9144000" cy="5505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259632" y="2828836"/>
            <a:ext cx="64807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Comune  di Vado Ligure</a:t>
            </a:r>
          </a:p>
          <a:p>
            <a:pPr algn="ctr"/>
            <a:endParaRPr lang="it-IT" b="1" i="1" kern="50" dirty="0">
              <a:latin typeface="Open Sans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b="1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Tipologia di azione pilota: A) Infrastruttura </a:t>
            </a:r>
          </a:p>
          <a:p>
            <a:pPr algn="ctr"/>
            <a:endParaRPr lang="it-IT" b="1" i="1" kern="50" dirty="0">
              <a:latin typeface="Open Sans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it-IT" b="1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Realizzazione di una pavimentazione drenante presso il cortile della scuola  elementare statale “Don </a:t>
            </a:r>
            <a:r>
              <a:rPr lang="it-IT" i="1" kern="50" dirty="0" err="1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Peluffo</a:t>
            </a:r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”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683568" y="2449919"/>
            <a:ext cx="80648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L'area su cui si intende realizzare l'intervento di </a:t>
            </a:r>
            <a:r>
              <a:rPr lang="it-IT" i="1" kern="50" dirty="0" err="1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permeabilizzazione</a:t>
            </a:r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 della pavimentazione consiste nel </a:t>
            </a:r>
            <a:r>
              <a:rPr lang="it-IT" b="1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cortile della scuola elementare statale “Don </a:t>
            </a:r>
            <a:r>
              <a:rPr lang="it-IT" b="1" i="1" kern="50" dirty="0" err="1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Peluffo</a:t>
            </a:r>
            <a:r>
              <a:rPr lang="it-IT" b="1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, che insiste  nell'area esondabile del torrente Segno.</a:t>
            </a:r>
          </a:p>
          <a:p>
            <a:pPr algn="just"/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Ad oggi la superficie di tale area è impermeabile, pertanto, al fine di ridurre il rischio da alluvioni urbane, un primo passo è rappresentato dall'utilizzo di  </a:t>
            </a:r>
            <a:r>
              <a:rPr lang="it-IT" b="1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pavimentazioni drenanti</a:t>
            </a:r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, che garantiscono una </a:t>
            </a:r>
            <a:r>
              <a:rPr lang="it-IT" b="1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minimizzazione del deflusso superficiale.</a:t>
            </a:r>
          </a:p>
          <a:p>
            <a:pPr algn="just"/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Attraverso la “Realizzazione di una pavimentazione drenante presso il cortile della scuola elementare Don </a:t>
            </a:r>
            <a:r>
              <a:rPr lang="it-IT" i="1" kern="50" dirty="0" err="1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Peluffo</a:t>
            </a:r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” renderemo permeabile tale superficie determinando una diminuzione dell'apporto della stessa alla rete delle acque bianche e </a:t>
            </a:r>
            <a:r>
              <a:rPr lang="it-IT" b="1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diminuendo di conseguenza il rischio da alluvioni urbane dell'intera area.</a:t>
            </a:r>
          </a:p>
        </p:txBody>
      </p:sp>
      <p:sp>
        <p:nvSpPr>
          <p:cNvPr id="4" name="Rettangolo 3"/>
          <p:cNvSpPr/>
          <p:nvPr/>
        </p:nvSpPr>
        <p:spPr>
          <a:xfrm>
            <a:off x="2483768" y="1835532"/>
            <a:ext cx="4104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Breve descrizione dell’azione pilota</a:t>
            </a:r>
          </a:p>
        </p:txBody>
      </p:sp>
    </p:spTree>
    <p:extLst>
      <p:ext uri="{BB962C8B-B14F-4D97-AF65-F5344CB8AC3E}">
        <p14:creationId xmlns:p14="http://schemas.microsoft.com/office/powerpoint/2010/main" val="2767789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683568" y="2449919"/>
            <a:ext cx="80648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b="1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I benefici  </a:t>
            </a:r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dell'intervento non saranno quindi solo del Comune di Vado Ligure ma coinvolgeranno tutti i frequentatori dell'area, in particolare la </a:t>
            </a:r>
            <a:r>
              <a:rPr lang="it-IT" b="1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popolazione di alunni che frequenta l'adiacente scuola.</a:t>
            </a:r>
          </a:p>
          <a:p>
            <a:pPr algn="just"/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Interessante sarà inoltre cercare di quantificare di che entità sarà ridotto il rischio da alluvioni urbane per gli utenti dell'area al fine di poter </a:t>
            </a:r>
            <a:r>
              <a:rPr lang="it-IT" b="1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sfruttare l'esperienza acquisita e replicare l'intervento in altre aree del Programma.</a:t>
            </a:r>
          </a:p>
        </p:txBody>
      </p:sp>
    </p:spTree>
    <p:extLst>
      <p:ext uri="{BB962C8B-B14F-4D97-AF65-F5344CB8AC3E}">
        <p14:creationId xmlns:p14="http://schemas.microsoft.com/office/powerpoint/2010/main" val="2135554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483768" y="1700808"/>
            <a:ext cx="4320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Localizzazione dell’investimento (1)</a:t>
            </a:r>
          </a:p>
          <a:p>
            <a:endParaRPr lang="it-IT" b="1" kern="50" dirty="0">
              <a:latin typeface="Open Sans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lum bright="-5000" contrast="21000"/>
          </a:blip>
          <a:stretch>
            <a:fillRect/>
          </a:stretch>
        </p:blipFill>
        <p:spPr>
          <a:xfrm>
            <a:off x="1104360" y="2159368"/>
            <a:ext cx="6503232" cy="335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962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483768" y="1700808"/>
            <a:ext cx="43204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Localizzazione dell’investimento (2)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/>
          <a:srcRect t="2398"/>
          <a:stretch/>
        </p:blipFill>
        <p:spPr>
          <a:xfrm>
            <a:off x="1907704" y="2420887"/>
            <a:ext cx="5633266" cy="307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30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555776" y="1700808"/>
            <a:ext cx="4095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Localizzazione dell’investimento (3)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2075415" y="5589240"/>
            <a:ext cx="52565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Comune di Vado Ligure – Cortile scuola «Don </a:t>
            </a:r>
            <a:r>
              <a:rPr lang="it-IT" sz="1600" i="1" kern="50" dirty="0" err="1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Peluffo</a:t>
            </a:r>
            <a:r>
              <a:rPr lang="it-IT" sz="1600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»</a:t>
            </a:r>
            <a:endParaRPr lang="it-IT" sz="1600" i="1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235883"/>
            <a:ext cx="3140968" cy="314096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707" y="2235883"/>
            <a:ext cx="3162569" cy="316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680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708255" y="1700808"/>
            <a:ext cx="4095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Localizzazione dell’investimento (4)</a:t>
            </a:r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214156"/>
            <a:ext cx="3104964" cy="3104964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593" y="2214156"/>
            <a:ext cx="3104964" cy="3104964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2051720" y="5589240"/>
            <a:ext cx="52565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Comune di Vado Ligure – Cortile scuola «Don </a:t>
            </a:r>
            <a:r>
              <a:rPr lang="it-IT" sz="1600" i="1" kern="50" dirty="0" err="1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Peluffo</a:t>
            </a:r>
            <a:r>
              <a:rPr lang="it-IT" sz="1600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»</a:t>
            </a:r>
            <a:endParaRPr lang="it-IT" sz="1600" i="1" dirty="0"/>
          </a:p>
        </p:txBody>
      </p:sp>
    </p:spTree>
    <p:extLst>
      <p:ext uri="{BB962C8B-B14F-4D97-AF65-F5344CB8AC3E}">
        <p14:creationId xmlns:p14="http://schemas.microsoft.com/office/powerpoint/2010/main" val="3470900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547664" y="1844824"/>
            <a:ext cx="5993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Budget e cronoprogramma di massima azione pilota</a:t>
            </a:r>
            <a:endParaRPr lang="it-IT" dirty="0"/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105898"/>
              </p:ext>
            </p:extLst>
          </p:nvPr>
        </p:nvGraphicFramePr>
        <p:xfrm>
          <a:off x="1547664" y="2852936"/>
          <a:ext cx="5886608" cy="13681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91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9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3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1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834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1000" kern="15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Azione</a:t>
                      </a: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1000" kern="150" dirty="0">
                          <a:effectLst/>
                        </a:rPr>
                        <a:t>Mese di inizio</a:t>
                      </a:r>
                      <a:endParaRPr lang="it-IT" sz="1200" kern="150" dirty="0">
                        <a:effectLst/>
                        <a:latin typeface="Liberation Serif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1000" kern="150">
                          <a:effectLst/>
                        </a:rPr>
                        <a:t>Mese di fine</a:t>
                      </a:r>
                      <a:endParaRPr lang="it-IT" sz="1200" kern="150">
                        <a:effectLst/>
                        <a:latin typeface="Liberation Serif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36195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1000" kern="150">
                          <a:effectLst/>
                        </a:rPr>
                        <a:t>Budget</a:t>
                      </a:r>
                      <a:endParaRPr lang="it-IT" sz="1200" kern="150">
                        <a:effectLst/>
                        <a:latin typeface="Liberation Serif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3619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9808">
                <a:tc>
                  <a:txBody>
                    <a:bodyPr/>
                    <a:lstStyle/>
                    <a:p>
                      <a:pPr>
                        <a:spcBef>
                          <a:spcPts val="850"/>
                        </a:spcBef>
                        <a:spcAft>
                          <a:spcPts val="600"/>
                        </a:spcAft>
                      </a:pPr>
                      <a:r>
                        <a:rPr lang="it-IT" sz="1000" kern="150">
                          <a:effectLst/>
                        </a:rPr>
                        <a:t>Realizzazione di una pavimentazione drenante presso il cortile della scuola  elementare statale “Don Peluffo”</a:t>
                      </a:r>
                      <a:endParaRPr lang="it-IT" sz="1200" kern="150">
                        <a:effectLst/>
                        <a:latin typeface="Liberation Serif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36195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900" kern="150">
                          <a:effectLst/>
                        </a:rPr>
                        <a:t>M18</a:t>
                      </a:r>
                      <a:endParaRPr lang="it-IT" sz="1200" kern="150">
                        <a:effectLst/>
                        <a:latin typeface="Liberation Serif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36195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900" kern="150">
                          <a:effectLst/>
                        </a:rPr>
                        <a:t>M36</a:t>
                      </a:r>
                      <a:endParaRPr lang="it-IT" sz="1200" kern="150">
                        <a:effectLst/>
                        <a:latin typeface="Liberation Serif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36195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it-IT" sz="900" kern="150" dirty="0">
                          <a:effectLst/>
                        </a:rPr>
                        <a:t>€ 106.602,00</a:t>
                      </a:r>
                      <a:endParaRPr lang="it-IT" sz="1200" kern="150" dirty="0">
                        <a:effectLst/>
                        <a:latin typeface="Liberation Serif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3619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7839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771800" y="1988840"/>
            <a:ext cx="37369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b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Rischi associati all’investimento</a:t>
            </a:r>
            <a:endParaRPr lang="it-IT" sz="2800" kern="50" dirty="0">
              <a:effectLst/>
              <a:latin typeface="Liberation Serif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187624" y="2754794"/>
            <a:ext cx="6912768" cy="2964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200"/>
              </a:spcBef>
              <a:spcAft>
                <a:spcPts val="600"/>
              </a:spcAft>
            </a:pPr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L'intervento proposto non determina effetti negativi sull'ambiente circostante, anzi ha l'obiettivo di </a:t>
            </a:r>
            <a:r>
              <a:rPr lang="it-IT" b="1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diminuire il rischio alluvioni </a:t>
            </a:r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nell'area urbana di Vado Ligure migliorando la permeabilità di una porzione di area urbana, diminuendo quindi il ruscellamento superficiale delle acque piovane e  diminuendo quindi la portata di picco che sarà riversata nella rete urbana delle acque bianche. L'area che sarà </a:t>
            </a:r>
            <a:r>
              <a:rPr lang="it-IT" i="1" kern="50" dirty="0" err="1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permeabilizzata</a:t>
            </a:r>
            <a:r>
              <a:rPr lang="it-IT" i="1" kern="50" dirty="0">
                <a:latin typeface="Open Sans"/>
                <a:ea typeface="SimSun" panose="02010600030101010101" pitchFamily="2" charset="-122"/>
                <a:cs typeface="Times New Roman" panose="02020603050405020304" pitchFamily="18" charset="0"/>
              </a:rPr>
              <a:t> risultando fortemente frequentata dagli alunni delle scuole elementari permetterà quindi di ridurre notevolmente il rischio.</a:t>
            </a:r>
          </a:p>
          <a:p>
            <a:pPr algn="just">
              <a:spcBef>
                <a:spcPts val="200"/>
              </a:spcBef>
              <a:spcAft>
                <a:spcPts val="600"/>
              </a:spcAft>
            </a:pPr>
            <a:endParaRPr lang="it-IT" i="1" kern="50" dirty="0">
              <a:latin typeface="Open Sans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3441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370</Words>
  <Application>Microsoft Office PowerPoint</Application>
  <PresentationFormat>Bildschirmpräsentation (4:3)</PresentationFormat>
  <Paragraphs>28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6" baseType="lpstr">
      <vt:lpstr>Arial</vt:lpstr>
      <vt:lpstr>Calibri</vt:lpstr>
      <vt:lpstr>Liberation Serif</vt:lpstr>
      <vt:lpstr>Montserrat</vt:lpstr>
      <vt:lpstr>Open Sans</vt:lpstr>
      <vt:lpstr>Open Sans Extrabold</vt:lpstr>
      <vt:lpstr>Tema di 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Marina Morando</dc:creator>
  <cp:lastModifiedBy>Julian Fieml</cp:lastModifiedBy>
  <cp:revision>45</cp:revision>
  <cp:lastPrinted>2017-02-20T13:42:44Z</cp:lastPrinted>
  <dcterms:created xsi:type="dcterms:W3CDTF">2017-01-26T12:46:53Z</dcterms:created>
  <dcterms:modified xsi:type="dcterms:W3CDTF">2022-09-05T10:23:05Z</dcterms:modified>
</cp:coreProperties>
</file>