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0" r:id="rId3"/>
    <p:sldId id="259" r:id="rId4"/>
    <p:sldId id="263" r:id="rId5"/>
    <p:sldId id="261" r:id="rId6"/>
    <p:sldId id="262" r:id="rId7"/>
  </p:sldIdLst>
  <p:sldSz cx="9144000" cy="6858000" type="screen4x3"/>
  <p:notesSz cx="6799263" cy="99298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4C5"/>
    <a:srgbClr val="003599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 autoAdjust="0"/>
    <p:restoredTop sz="94608" autoAdjust="0"/>
  </p:normalViewPr>
  <p:slideViewPr>
    <p:cSldViewPr>
      <p:cViewPr varScale="1">
        <p:scale>
          <a:sx n="94" d="100"/>
          <a:sy n="94" d="100"/>
        </p:scale>
        <p:origin x="175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463031"/>
            <a:ext cx="7772400" cy="1470025"/>
          </a:xfrm>
        </p:spPr>
        <p:txBody>
          <a:bodyPr/>
          <a:lstStyle>
            <a:lvl1pPr>
              <a:defRPr>
                <a:latin typeface="Open Sans Extrabold" pitchFamily="34" charset="0"/>
                <a:ea typeface="Open Sans Extrabold" pitchFamily="34" charset="0"/>
                <a:cs typeface="Open Sans Extrabold" pitchFamily="34" charset="0"/>
              </a:defRPr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1371600" y="4581128"/>
            <a:ext cx="6400800" cy="105767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dirty="0"/>
              <a:t>Logo Partner</a:t>
            </a:r>
          </a:p>
        </p:txBody>
      </p:sp>
      <p:pic>
        <p:nvPicPr>
          <p:cNvPr id="7" name="Immagine 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0320" y="808200"/>
            <a:ext cx="3909600" cy="1270217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2049" name="Rectangle 1"/>
          <p:cNvSpPr>
            <a:spLocks noChangeArrowheads="1"/>
          </p:cNvSpPr>
          <p:nvPr userDrawn="1"/>
        </p:nvSpPr>
        <p:spPr bwMode="auto">
          <a:xfrm>
            <a:off x="4716016" y="6162218"/>
            <a:ext cx="3672408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0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coopération au cœur de la Méditerranée</a:t>
            </a:r>
          </a:p>
        </p:txBody>
      </p:sp>
      <p:sp>
        <p:nvSpPr>
          <p:cNvPr id="2050" name="Rectangle 2"/>
          <p:cNvSpPr>
            <a:spLocks noChangeArrowheads="1"/>
          </p:cNvSpPr>
          <p:nvPr userDrawn="1"/>
        </p:nvSpPr>
        <p:spPr bwMode="auto">
          <a:xfrm>
            <a:off x="1883931" y="1825079"/>
            <a:ext cx="241176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PROTERINA-3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É</a:t>
            </a:r>
            <a:r>
              <a:rPr kumimoji="0" lang="fr-FR" sz="1400" b="0" i="0" u="none" strike="noStrike" cap="none" normalizeH="0" baseline="0" dirty="0">
                <a:ln>
                  <a:noFill/>
                </a:ln>
                <a:solidFill>
                  <a:srgbClr val="E34063"/>
                </a:solidFill>
                <a:effectLst/>
                <a:latin typeface="Montserrat" pitchFamily="50" charset="0"/>
                <a:ea typeface="Calibri" pitchFamily="34" charset="0"/>
                <a:cs typeface="Times New Roman" pitchFamily="18" charset="0"/>
              </a:rPr>
              <a:t>volution</a:t>
            </a:r>
            <a:endParaRPr kumimoji="0" 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ttangolo 10"/>
          <p:cNvSpPr/>
          <p:nvPr userDrawn="1"/>
        </p:nvSpPr>
        <p:spPr>
          <a:xfrm>
            <a:off x="0" y="0"/>
            <a:ext cx="9144000" cy="68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Rettangolo 11"/>
          <p:cNvSpPr/>
          <p:nvPr userDrawn="1"/>
        </p:nvSpPr>
        <p:spPr>
          <a:xfrm>
            <a:off x="0" y="6597368"/>
            <a:ext cx="9144000" cy="144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1124744"/>
            <a:ext cx="2057400" cy="5001419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1124744"/>
            <a:ext cx="6019800" cy="5001419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2060848"/>
            <a:ext cx="4038600" cy="43924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35719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996952"/>
            <a:ext cx="4040188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235719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996952"/>
            <a:ext cx="4041775" cy="3456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908719"/>
            <a:ext cx="3008313" cy="85355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908721"/>
            <a:ext cx="5111750" cy="55446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772816"/>
            <a:ext cx="3008313" cy="468052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dirty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50817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893911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648474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119675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2522314"/>
            <a:ext cx="8229600" cy="4237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pic>
        <p:nvPicPr>
          <p:cNvPr id="4" name="Immagine 3" descr="adapt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6632"/>
            <a:ext cx="3960659" cy="879849"/>
          </a:xfrm>
          <a:prstGeom prst="rect">
            <a:avLst/>
          </a:prstGeom>
        </p:spPr>
      </p:pic>
      <p:sp>
        <p:nvSpPr>
          <p:cNvPr id="12" name="Rectangle 1"/>
          <p:cNvSpPr>
            <a:spLocks noChangeArrowheads="1"/>
          </p:cNvSpPr>
          <p:nvPr userDrawn="1"/>
        </p:nvSpPr>
        <p:spPr bwMode="auto">
          <a:xfrm>
            <a:off x="3851920" y="6586209"/>
            <a:ext cx="4824536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La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cooperazione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al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cuore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del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</a:t>
            </a:r>
            <a:r>
              <a:rPr kumimoji="0" lang="fr-FR" sz="800" b="0" i="0" u="none" strike="noStrike" cap="none" normalizeH="0" baseline="0" dirty="0" err="1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Mediterraneo</a:t>
            </a:r>
            <a:r>
              <a:rPr kumimoji="0" lang="fr-FR" sz="800" b="0" i="0" u="none" strike="noStrike" cap="none" normalizeH="0" baseline="0" dirty="0">
                <a:ln>
                  <a:noFill/>
                </a:ln>
                <a:solidFill>
                  <a:srgbClr val="003399"/>
                </a:solidFill>
                <a:effectLst/>
                <a:latin typeface="Montserrat" pitchFamily="50" charset="0"/>
                <a:ea typeface="Calibri" pitchFamily="34" charset="0"/>
                <a:cs typeface="NBIAZV+Montserrat-Regular"/>
              </a:rPr>
              <a:t> - La coopération au cœur de la Méditerranée</a:t>
            </a:r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052736"/>
            <a:ext cx="9144000" cy="550555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6021288"/>
            <a:ext cx="9144000" cy="55055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060848"/>
            <a:ext cx="8229600" cy="1143000"/>
          </a:xfrm>
        </p:spPr>
        <p:txBody>
          <a:bodyPr>
            <a:noAutofit/>
          </a:bodyPr>
          <a:lstStyle/>
          <a:p>
            <a:r>
              <a:rPr lang="fr-FR" dirty="0">
                <a:solidFill>
                  <a:srgbClr val="4284C5"/>
                </a:solidFill>
              </a:rPr>
              <a:t>Communauté d’Agglomération </a:t>
            </a:r>
            <a:br>
              <a:rPr lang="fr-FR" dirty="0">
                <a:solidFill>
                  <a:srgbClr val="4284C5"/>
                </a:solidFill>
              </a:rPr>
            </a:br>
            <a:r>
              <a:rPr lang="fr-FR" dirty="0">
                <a:solidFill>
                  <a:srgbClr val="4284C5"/>
                </a:solidFill>
              </a:rPr>
              <a:t>de Bastia</a:t>
            </a:r>
          </a:p>
        </p:txBody>
      </p:sp>
      <p:pic>
        <p:nvPicPr>
          <p:cNvPr id="1027" name="Image 1" descr="3"/>
          <p:cNvPicPr>
            <a:picLocks noChangeAspect="1" noChangeArrowheads="1"/>
          </p:cNvPicPr>
          <p:nvPr/>
        </p:nvPicPr>
        <p:blipFill>
          <a:blip r:embed="rId2" cstate="print">
            <a:lum brigh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8550" y="3501008"/>
            <a:ext cx="18669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942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fr-FR" dirty="0"/>
            </a:br>
            <a:r>
              <a:rPr lang="fr-FR" sz="3600" b="1" dirty="0"/>
              <a:t>L’AGGLOMÉRATION DE BASTIA, </a:t>
            </a:r>
            <a:br>
              <a:rPr lang="fr-FR" sz="3600" dirty="0"/>
            </a:br>
            <a:r>
              <a:rPr lang="fr-FR" sz="3600" b="1" dirty="0"/>
              <a:t>AU COEUR D’UN GRAND BASSIN DE VIE </a:t>
            </a:r>
            <a:endParaRPr lang="fr-FR" sz="3600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6921" y="2420888"/>
            <a:ext cx="6470158" cy="4237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617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b="1" dirty="0"/>
              <a:t>ÉCORESPONSABILITÉ </a:t>
            </a:r>
            <a:br>
              <a:rPr lang="fr-FR" sz="3600" dirty="0"/>
            </a:br>
            <a:r>
              <a:rPr lang="fr-FR" sz="3600" b="1" dirty="0"/>
              <a:t>&amp; VULNÉRABILITÉ DU TERRITOIRE 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60617" y="2420889"/>
            <a:ext cx="5575879" cy="36004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sz="1900" dirty="0"/>
              <a:t>Le territoire communautaire présente </a:t>
            </a:r>
            <a:r>
              <a:rPr lang="fr-FR" sz="1900" b="1" dirty="0"/>
              <a:t>une grande vulnérabilité face aux changements climatiques </a:t>
            </a:r>
            <a:r>
              <a:rPr lang="fr-FR" sz="1900" dirty="0"/>
              <a:t>(risques submersion marine, ruissèlement, etc.). </a:t>
            </a:r>
          </a:p>
          <a:p>
            <a:pPr marL="0" indent="0">
              <a:buNone/>
            </a:pPr>
            <a:endParaRPr lang="fr-FR" sz="1900" b="1" dirty="0"/>
          </a:p>
          <a:p>
            <a:pPr marL="0" indent="0">
              <a:buNone/>
            </a:pPr>
            <a:r>
              <a:rPr lang="fr-FR" sz="1900" dirty="0"/>
              <a:t>Il connait également </a:t>
            </a:r>
            <a:r>
              <a:rPr lang="fr-FR" sz="1900" b="1" dirty="0"/>
              <a:t>une grande vulnérabilité à l’érosion</a:t>
            </a:r>
            <a:r>
              <a:rPr lang="fr-FR" sz="1900" dirty="0"/>
              <a:t>, liée à sa surface maritime.</a:t>
            </a:r>
          </a:p>
          <a:p>
            <a:pPr marL="0" indent="0">
              <a:buNone/>
            </a:pPr>
            <a:endParaRPr lang="fr-FR" sz="1900" dirty="0"/>
          </a:p>
          <a:p>
            <a:pPr marL="0" indent="0">
              <a:buNone/>
            </a:pPr>
            <a:r>
              <a:rPr lang="fr-FR" sz="1900" dirty="0"/>
              <a:t>Territoire soumis à une augmentation des événements climatiques intenses.</a:t>
            </a:r>
          </a:p>
          <a:p>
            <a:pPr marL="0" indent="0">
              <a:buNone/>
            </a:pPr>
            <a:endParaRPr lang="fr-FR" sz="1900" dirty="0"/>
          </a:p>
          <a:p>
            <a:pPr marL="0" indent="0">
              <a:buNone/>
            </a:pPr>
            <a:r>
              <a:rPr lang="fr-FR" sz="1900" dirty="0"/>
              <a:t>Intempéries du 24 novembre 2016 ont induit un impact financier de prés de 60 millions d’euros.</a:t>
            </a:r>
          </a:p>
          <a:p>
            <a:pPr marL="0" indent="0">
              <a:buNone/>
            </a:pPr>
            <a:endParaRPr lang="fr-FR" sz="1900" dirty="0"/>
          </a:p>
          <a:p>
            <a:pPr marL="0" indent="0">
              <a:buNone/>
            </a:pPr>
            <a:endParaRPr lang="fr-FR" sz="19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996952"/>
            <a:ext cx="2849056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917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3600" b="1" dirty="0"/>
              <a:t>ÉCORESPONSABILITÉ </a:t>
            </a:r>
            <a:br>
              <a:rPr lang="fr-FR" sz="3600" dirty="0"/>
            </a:br>
            <a:r>
              <a:rPr lang="fr-FR" sz="3600" b="1" dirty="0"/>
              <a:t>&amp; VULNÉRABILITÉ DU TERRITOIRE 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416324"/>
            <a:ext cx="8568952" cy="129614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fr-FR" sz="1800" dirty="0"/>
              <a:t>La Communauté d’Agglomération de Bastia développe une politique volontariste en matière d’excellence environnementale:</a:t>
            </a:r>
          </a:p>
          <a:p>
            <a:r>
              <a:rPr lang="fr-FR" sz="1800" dirty="0"/>
              <a:t>« Territoire à énergie positive pour une croissance verte »</a:t>
            </a:r>
          </a:p>
          <a:p>
            <a:r>
              <a:rPr lang="fr-FR" sz="1800" dirty="0"/>
              <a:t>« Territoire zéro gaspillage, zéro déchet ». </a:t>
            </a:r>
          </a:p>
          <a:p>
            <a:endParaRPr lang="fr-FR" sz="1800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0183" y="2852936"/>
            <a:ext cx="2579305" cy="3754618"/>
          </a:xfrm>
          <a:prstGeom prst="rect">
            <a:avLst/>
          </a:prstGeom>
        </p:spPr>
      </p:pic>
      <p:sp>
        <p:nvSpPr>
          <p:cNvPr id="5" name="Espace réservé du contenu 2"/>
          <p:cNvSpPr txBox="1">
            <a:spLocks/>
          </p:cNvSpPr>
          <p:nvPr/>
        </p:nvSpPr>
        <p:spPr>
          <a:xfrm>
            <a:off x="251520" y="3789041"/>
            <a:ext cx="7200800" cy="2592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fr-FR" sz="1800" dirty="0"/>
              <a:t>La Communauté d’Agglomération de Bastia est désignée par arrêté préfectoral « structure pilote » de la Stratégie Locale de Gestion du Risque Inondation.</a:t>
            </a:r>
          </a:p>
          <a:p>
            <a:pPr marL="0" indent="0">
              <a:buFont typeface="Arial" pitchFamily="34" charset="0"/>
              <a:buNone/>
            </a:pPr>
            <a:endParaRPr lang="fr-FR" sz="1800" dirty="0"/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3 communes du territoire identifiées comme Territoire Risque Inondation (T.R.I)</a:t>
            </a:r>
          </a:p>
          <a:p>
            <a:pPr marL="0" indent="0">
              <a:buFont typeface="Arial" pitchFamily="34" charset="0"/>
              <a:buNone/>
            </a:pPr>
            <a:endParaRPr lang="fr-FR" sz="1800" dirty="0"/>
          </a:p>
          <a:p>
            <a:pPr marL="0" indent="0">
              <a:buFont typeface="Arial" pitchFamily="34" charset="0"/>
              <a:buNone/>
            </a:pPr>
            <a:r>
              <a:rPr lang="fr-FR" sz="1800" dirty="0"/>
              <a:t>Nouvelle compétence « Gestion des milieux aquatiques et prévention des Inondations – GEMAPI », prévue au 1</a:t>
            </a:r>
            <a:r>
              <a:rPr lang="fr-FR" sz="1800" baseline="30000" dirty="0"/>
              <a:t>er</a:t>
            </a:r>
            <a:r>
              <a:rPr lang="fr-FR" sz="1800" dirty="0"/>
              <a:t> janvier 2018</a:t>
            </a:r>
          </a:p>
        </p:txBody>
      </p:sp>
    </p:spTree>
    <p:extLst>
      <p:ext uri="{BB962C8B-B14F-4D97-AF65-F5344CB8AC3E}">
        <p14:creationId xmlns:p14="http://schemas.microsoft.com/office/powerpoint/2010/main" val="23191174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/>
              <a:t>DESCRIPTION DU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492896"/>
            <a:ext cx="8712968" cy="4237931"/>
          </a:xfrm>
        </p:spPr>
        <p:txBody>
          <a:bodyPr>
            <a:normAutofit fontScale="62500" lnSpcReduction="20000"/>
          </a:bodyPr>
          <a:lstStyle/>
          <a:p>
            <a:endParaRPr lang="fr-FR" dirty="0"/>
          </a:p>
          <a:p>
            <a:r>
              <a:rPr lang="fr-FR" sz="2900" dirty="0"/>
              <a:t>Elaboration d’une</a:t>
            </a:r>
            <a:r>
              <a:rPr lang="fr-FR" sz="2900" b="1" dirty="0"/>
              <a:t> cartographie de la vul</a:t>
            </a:r>
            <a:r>
              <a:rPr lang="fr-FR" sz="2900" dirty="0"/>
              <a:t>n</a:t>
            </a:r>
            <a:r>
              <a:rPr lang="fr-FR" sz="2900" b="1" dirty="0"/>
              <a:t>érabilité des risques du territoire en intégrant une modélisation des impacts du changement climatique </a:t>
            </a:r>
            <a:r>
              <a:rPr lang="fr-FR" sz="2900" dirty="0"/>
              <a:t>ainsi qu’un plan des </a:t>
            </a:r>
            <a:r>
              <a:rPr lang="fr-FR" sz="2900" b="1" dirty="0"/>
              <a:t>ressources et leviers à actionner en cas de risques. </a:t>
            </a:r>
          </a:p>
          <a:p>
            <a:pPr marL="0" indent="0">
              <a:buNone/>
            </a:pPr>
            <a:endParaRPr lang="fr-FR" sz="2900" dirty="0"/>
          </a:p>
          <a:p>
            <a:r>
              <a:rPr lang="fr-FR" sz="2900" dirty="0"/>
              <a:t>Favoriser la mise en œuvre de </a:t>
            </a:r>
            <a:r>
              <a:rPr lang="fr-FR" sz="2900" b="1" dirty="0"/>
              <a:t>mesures de réduction de la vulnérabilité des personnes et des biens des zones exposées, </a:t>
            </a:r>
            <a:r>
              <a:rPr lang="fr-FR" sz="2900" dirty="0"/>
              <a:t>via notamment l’élaboration d’un </a:t>
            </a:r>
            <a:r>
              <a:rPr lang="fr-FR" sz="2900" b="1" dirty="0"/>
              <a:t>Programme d’Action de Préservation des Inondations (PAPI). </a:t>
            </a:r>
          </a:p>
          <a:p>
            <a:endParaRPr lang="fr-FR" sz="2900" dirty="0"/>
          </a:p>
          <a:p>
            <a:r>
              <a:rPr lang="fr-FR" sz="2900" dirty="0"/>
              <a:t>Intégrer la problématique des risques inondation dans </a:t>
            </a:r>
            <a:r>
              <a:rPr lang="fr-FR" sz="2900" b="1" dirty="0"/>
              <a:t>l’aménagement de la zone urbaine. </a:t>
            </a:r>
          </a:p>
          <a:p>
            <a:endParaRPr lang="fr-FR" sz="2900" dirty="0"/>
          </a:p>
          <a:p>
            <a:r>
              <a:rPr lang="fr-FR" sz="2900" b="1" dirty="0"/>
              <a:t>Sensibiliser les populations aux risques et aux bonnes pratiques et les informer de la marche à suivre en cas d’alerte. </a:t>
            </a:r>
            <a:endParaRPr lang="fr-FR" sz="2900" dirty="0"/>
          </a:p>
        </p:txBody>
      </p:sp>
    </p:spTree>
    <p:extLst>
      <p:ext uri="{BB962C8B-B14F-4D97-AF65-F5344CB8AC3E}">
        <p14:creationId xmlns:p14="http://schemas.microsoft.com/office/powerpoint/2010/main" val="11884271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b="1" dirty="0"/>
              <a:t>DESCRIPTION DU PROJET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2492896"/>
            <a:ext cx="8712968" cy="4237931"/>
          </a:xfrm>
        </p:spPr>
        <p:txBody>
          <a:bodyPr>
            <a:normAutofit/>
          </a:bodyPr>
          <a:lstStyle/>
          <a:p>
            <a:r>
              <a:rPr lang="fr-FR" sz="1800" dirty="0"/>
              <a:t>Projet inscrit dans la durée et dans le développement de compétences communautaires</a:t>
            </a:r>
          </a:p>
          <a:p>
            <a:endParaRPr lang="fr-FR" sz="1800" dirty="0"/>
          </a:p>
          <a:p>
            <a:r>
              <a:rPr lang="fr-FR" sz="1800" dirty="0"/>
              <a:t>Durée du projet ADAPT: 3 ans</a:t>
            </a:r>
          </a:p>
          <a:p>
            <a:pPr marL="0" indent="0">
              <a:buNone/>
            </a:pPr>
            <a:r>
              <a:rPr lang="fr-FR" sz="1800" dirty="0"/>
              <a:t>	dont établissement cartographie et SLGRI : 18 mois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/>
              <a:t>Budget prévisionnel</a:t>
            </a:r>
          </a:p>
          <a:p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endParaRPr lang="fr-FR" sz="1800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2440384"/>
              </p:ext>
            </p:extLst>
          </p:nvPr>
        </p:nvGraphicFramePr>
        <p:xfrm>
          <a:off x="1403648" y="4869160"/>
          <a:ext cx="609600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3407067369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3512145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Projet global ADAPT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359 077 €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9152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/>
                        <a:t>Action principale</a:t>
                      </a:r>
                    </a:p>
                    <a:p>
                      <a:r>
                        <a:rPr lang="fr-FR" dirty="0"/>
                        <a:t>- cartographie évolutive</a:t>
                      </a:r>
                    </a:p>
                    <a:p>
                      <a:r>
                        <a:rPr lang="fr-FR" dirty="0"/>
                        <a:t>- SLGRI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FR" dirty="0"/>
                        <a:t>174 250 €</a:t>
                      </a:r>
                    </a:p>
                    <a:p>
                      <a:pPr algn="l"/>
                      <a:r>
                        <a:rPr lang="fr-FR" dirty="0"/>
                        <a:t> 102 000 €</a:t>
                      </a:r>
                    </a:p>
                    <a:p>
                      <a:pPr algn="l"/>
                      <a:r>
                        <a:rPr lang="fr-FR" dirty="0"/>
                        <a:t>   72 250 €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04766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810295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344</Words>
  <Application>Microsoft Office PowerPoint</Application>
  <PresentationFormat>Bildschirmpräsentation (4:3)</PresentationFormat>
  <Paragraphs>44</Paragraphs>
  <Slides>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12" baseType="lpstr">
      <vt:lpstr>Arial</vt:lpstr>
      <vt:lpstr>Calibri</vt:lpstr>
      <vt:lpstr>Montserrat</vt:lpstr>
      <vt:lpstr>Open Sans</vt:lpstr>
      <vt:lpstr>Open Sans Extrabold</vt:lpstr>
      <vt:lpstr>Tema di Office</vt:lpstr>
      <vt:lpstr>Communauté d’Agglomération  de Bastia</vt:lpstr>
      <vt:lpstr> L’AGGLOMÉRATION DE BASTIA,  AU COEUR D’UN GRAND BASSIN DE VIE </vt:lpstr>
      <vt:lpstr>ÉCORESPONSABILITÉ  &amp; VULNÉRABILITÉ DU TERRITOIRE </vt:lpstr>
      <vt:lpstr>ÉCORESPONSABILITÉ  &amp; VULNÉRABILITÉ DU TERRITOIRE </vt:lpstr>
      <vt:lpstr>DESCRIPTION DU PROJET</vt:lpstr>
      <vt:lpstr>DESCRIPTION DU PROJET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Marina Morando</dc:creator>
  <cp:lastModifiedBy>Julian Fieml</cp:lastModifiedBy>
  <cp:revision>24</cp:revision>
  <cp:lastPrinted>2017-02-22T16:50:30Z</cp:lastPrinted>
  <dcterms:created xsi:type="dcterms:W3CDTF">2017-01-26T12:46:53Z</dcterms:created>
  <dcterms:modified xsi:type="dcterms:W3CDTF">2022-09-05T10:24:14Z</dcterms:modified>
</cp:coreProperties>
</file>