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64" r:id="rId3"/>
    <p:sldId id="266" r:id="rId4"/>
    <p:sldId id="265" r:id="rId5"/>
    <p:sldId id="267" r:id="rId6"/>
    <p:sldId id="268" r:id="rId7"/>
    <p:sldId id="258" r:id="rId8"/>
    <p:sldId id="259" r:id="rId9"/>
    <p:sldId id="260" r:id="rId10"/>
    <p:sldId id="261" r:id="rId11"/>
    <p:sldId id="262" r:id="rId12"/>
    <p:sldId id="263" r:id="rId13"/>
    <p:sldId id="269" r:id="rId14"/>
    <p:sldId id="270" r:id="rId15"/>
    <p:sldId id="271" r:id="rId16"/>
    <p:sldId id="272" r:id="rId17"/>
    <p:sldId id="273" r:id="rId18"/>
    <p:sldId id="274" r:id="rId19"/>
    <p:sldId id="275" r:id="rId20"/>
    <p:sldId id="276" r:id="rId21"/>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DC7E"/>
    <a:srgbClr val="003599"/>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65" autoAdjust="0"/>
    <p:restoredTop sz="94608" autoAdjust="0"/>
  </p:normalViewPr>
  <p:slideViewPr>
    <p:cSldViewPr>
      <p:cViewPr varScale="1">
        <p:scale>
          <a:sx n="94" d="100"/>
          <a:sy n="94" d="100"/>
        </p:scale>
        <p:origin x="208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C06390BF-68DC-414D-853F-3DE08FA0E302}" type="datetimeFigureOut">
              <a:rPr lang="fr-FR"/>
              <a:pPr>
                <a:defRPr/>
              </a:pPr>
              <a:t>05/09/2022</a:t>
            </a:fld>
            <a:endParaRPr lang="fr-FR"/>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3030B1E-754C-4A9B-B214-CA48E359B74A}" type="slidenum">
              <a:rPr lang="fr-FR"/>
              <a:pPr>
                <a:defRPr/>
              </a:pPr>
              <a:t>‹Nr.›</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Espace réservé de l'image des diapositives 1"/>
          <p:cNvSpPr>
            <a:spLocks noGrp="1" noRot="1" noChangeAspect="1" noTextEdit="1"/>
          </p:cNvSpPr>
          <p:nvPr>
            <p:ph type="sldImg"/>
          </p:nvPr>
        </p:nvSpPr>
        <p:spPr>
          <a:ln/>
        </p:spPr>
      </p:sp>
      <p:sp>
        <p:nvSpPr>
          <p:cNvPr id="21506" name="Espace réservé des commentaires 2"/>
          <p:cNvSpPr>
            <a:spLocks noGrp="1"/>
          </p:cNvSpPr>
          <p:nvPr>
            <p:ph type="body" idx="1"/>
          </p:nvPr>
        </p:nvSpPr>
        <p:spPr>
          <a:noFill/>
          <a:ln/>
        </p:spPr>
        <p:txBody>
          <a:bodyPr/>
          <a:lstStyle/>
          <a:p>
            <a:pPr eaLnBrk="1" hangingPunct="1">
              <a:spcBef>
                <a:spcPct val="0"/>
              </a:spcBef>
            </a:pPr>
            <a:endParaRPr lang="fr-FR"/>
          </a:p>
        </p:txBody>
      </p:sp>
      <p:sp>
        <p:nvSpPr>
          <p:cNvPr id="16387" name="Espace réservé du numéro de diapositive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AC7EBEB8-9601-49D8-B876-EB199639B229}" type="slidenum">
              <a:rPr lang="fr-FR" sz="1200">
                <a:latin typeface="+mn-lt"/>
              </a:rPr>
              <a:pPr algn="r">
                <a:defRPr/>
              </a:pPr>
              <a:t>7</a:t>
            </a:fld>
            <a:endParaRPr lang="fr-FR" sz="1200">
              <a:latin typeface="+mn-l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p:cNvSpPr>
            <a:spLocks noGrp="1" noRot="1" noChangeAspect="1" noTextEdit="1"/>
          </p:cNvSpPr>
          <p:nvPr>
            <p:ph type="sldImg"/>
          </p:nvPr>
        </p:nvSpPr>
        <p:spPr>
          <a:ln/>
        </p:spPr>
      </p:sp>
      <p:sp>
        <p:nvSpPr>
          <p:cNvPr id="23554" name="Espace réservé des commentaires 2"/>
          <p:cNvSpPr>
            <a:spLocks noGrp="1"/>
          </p:cNvSpPr>
          <p:nvPr>
            <p:ph type="body" idx="1"/>
          </p:nvPr>
        </p:nvSpPr>
        <p:spPr>
          <a:noFill/>
          <a:ln/>
        </p:spPr>
        <p:txBody>
          <a:bodyPr/>
          <a:lstStyle/>
          <a:p>
            <a:pPr eaLnBrk="1" hangingPunct="1">
              <a:spcBef>
                <a:spcPct val="0"/>
              </a:spcBef>
            </a:pPr>
            <a:r>
              <a:rPr lang="fr-FR"/>
              <a:t>Soumise à des phénomènes d’inondation récurrents des zones urbanisées</a:t>
            </a:r>
          </a:p>
        </p:txBody>
      </p:sp>
      <p:sp>
        <p:nvSpPr>
          <p:cNvPr id="22531" name="Espace réservé du numéro de diapositive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FD2C0382-A57E-4AA9-8DE3-A1D97122F884}" type="slidenum">
              <a:rPr lang="fr-FR" sz="1200">
                <a:latin typeface="+mn-lt"/>
              </a:rPr>
              <a:pPr algn="r">
                <a:defRPr/>
              </a:pPr>
              <a:t>8</a:t>
            </a:fld>
            <a:endParaRPr lang="fr-FR" sz="1200">
              <a:latin typeface="+mn-l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p:cNvSpPr>
            <a:spLocks noGrp="1" noRot="1" noChangeAspect="1" noTextEdit="1"/>
          </p:cNvSpPr>
          <p:nvPr>
            <p:ph type="sldImg"/>
          </p:nvPr>
        </p:nvSpPr>
        <p:spPr>
          <a:ln/>
        </p:spPr>
      </p:sp>
      <p:sp>
        <p:nvSpPr>
          <p:cNvPr id="25602" name="Espace réservé des commentaires 2"/>
          <p:cNvSpPr>
            <a:spLocks noGrp="1"/>
          </p:cNvSpPr>
          <p:nvPr>
            <p:ph type="body" idx="1"/>
          </p:nvPr>
        </p:nvSpPr>
        <p:spPr>
          <a:noFill/>
          <a:ln/>
        </p:spPr>
        <p:txBody>
          <a:bodyPr/>
          <a:lstStyle/>
          <a:p>
            <a:pPr eaLnBrk="1" hangingPunct="1">
              <a:spcBef>
                <a:spcPct val="0"/>
              </a:spcBef>
            </a:pPr>
            <a:r>
              <a:rPr lang="fr-FR"/>
              <a:t>2 massifs forestiers surplombent des bassins versants urbanisés</a:t>
            </a:r>
          </a:p>
        </p:txBody>
      </p:sp>
      <p:sp>
        <p:nvSpPr>
          <p:cNvPr id="24579" name="Espace réservé du numéro de diapositive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FDEB5FA5-F31A-4D5A-ACF8-ACF0D29DEC69}" type="slidenum">
              <a:rPr lang="fr-FR" sz="1200">
                <a:latin typeface="+mn-lt"/>
              </a:rPr>
              <a:pPr algn="r">
                <a:defRPr/>
              </a:pPr>
              <a:t>9</a:t>
            </a:fld>
            <a:endParaRPr lang="fr-FR" sz="1200">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p:cNvSpPr>
            <a:spLocks noGrp="1" noRot="1" noChangeAspect="1" noTextEdit="1"/>
          </p:cNvSpPr>
          <p:nvPr>
            <p:ph type="sldImg"/>
          </p:nvPr>
        </p:nvSpPr>
        <p:spPr>
          <a:ln/>
        </p:spPr>
      </p:sp>
      <p:sp>
        <p:nvSpPr>
          <p:cNvPr id="27650" name="Espace réservé des commentaires 2"/>
          <p:cNvSpPr>
            <a:spLocks noGrp="1"/>
          </p:cNvSpPr>
          <p:nvPr>
            <p:ph type="body" idx="1"/>
          </p:nvPr>
        </p:nvSpPr>
        <p:spPr>
          <a:noFill/>
          <a:ln/>
        </p:spPr>
        <p:txBody>
          <a:bodyPr/>
          <a:lstStyle/>
          <a:p>
            <a:pPr eaLnBrk="1" hangingPunct="1">
              <a:spcBef>
                <a:spcPct val="0"/>
              </a:spcBef>
            </a:pPr>
            <a:endParaRPr lang="fr-FR"/>
          </a:p>
        </p:txBody>
      </p:sp>
      <p:sp>
        <p:nvSpPr>
          <p:cNvPr id="32771" name="Espace réservé du numéro de diapositive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31FB497-54AE-4269-B68D-A5AC82A661FD}" type="slidenum">
              <a:rPr lang="fr-FR" sz="1200">
                <a:latin typeface="+mn-lt"/>
              </a:rPr>
              <a:pPr algn="r">
                <a:defRPr/>
              </a:pPr>
              <a:t>10</a:t>
            </a:fld>
            <a:endParaRPr lang="fr-FR" sz="1200">
              <a:latin typeface="+mn-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e l'image des diapositives 1"/>
          <p:cNvSpPr>
            <a:spLocks noGrp="1" noRot="1" noChangeAspect="1" noTextEdit="1"/>
          </p:cNvSpPr>
          <p:nvPr>
            <p:ph type="sldImg"/>
          </p:nvPr>
        </p:nvSpPr>
        <p:spPr>
          <a:ln/>
        </p:spPr>
      </p:sp>
      <p:sp>
        <p:nvSpPr>
          <p:cNvPr id="29698" name="Espace réservé des commentaires 2"/>
          <p:cNvSpPr>
            <a:spLocks noGrp="1"/>
          </p:cNvSpPr>
          <p:nvPr>
            <p:ph type="body" idx="1"/>
          </p:nvPr>
        </p:nvSpPr>
        <p:spPr>
          <a:noFill/>
          <a:ln/>
        </p:spPr>
        <p:txBody>
          <a:bodyPr/>
          <a:lstStyle/>
          <a:p>
            <a:pPr eaLnBrk="1" hangingPunct="1">
              <a:spcBef>
                <a:spcPct val="0"/>
              </a:spcBef>
            </a:pPr>
            <a:endParaRPr lang="fr-FR"/>
          </a:p>
        </p:txBody>
      </p:sp>
      <p:sp>
        <p:nvSpPr>
          <p:cNvPr id="34819" name="Espace réservé du numéro de diapositive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FB1411FC-F8B7-4A0E-9013-3F26AB2A1BF6}" type="slidenum">
              <a:rPr lang="fr-FR" sz="1200">
                <a:latin typeface="+mn-lt"/>
              </a:rPr>
              <a:pPr algn="r">
                <a:defRPr/>
              </a:pPr>
              <a:t>11</a:t>
            </a:fld>
            <a:endParaRPr lang="fr-FR" sz="1200">
              <a:latin typeface="+mn-l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Espace réservé de l'image des diapositives 1"/>
          <p:cNvSpPr>
            <a:spLocks noGrp="1" noRot="1" noChangeAspect="1" noTextEdit="1"/>
          </p:cNvSpPr>
          <p:nvPr>
            <p:ph type="sldImg"/>
          </p:nvPr>
        </p:nvSpPr>
        <p:spPr>
          <a:ln/>
        </p:spPr>
      </p:sp>
      <p:sp>
        <p:nvSpPr>
          <p:cNvPr id="31746" name="Espace réservé des commentaires 2"/>
          <p:cNvSpPr>
            <a:spLocks noGrp="1"/>
          </p:cNvSpPr>
          <p:nvPr>
            <p:ph type="body" idx="1"/>
          </p:nvPr>
        </p:nvSpPr>
        <p:spPr>
          <a:noFill/>
          <a:ln/>
        </p:spPr>
        <p:txBody>
          <a:bodyPr/>
          <a:lstStyle/>
          <a:p>
            <a:pPr eaLnBrk="1" hangingPunct="1">
              <a:spcBef>
                <a:spcPct val="0"/>
              </a:spcBef>
            </a:pPr>
            <a:endParaRPr lang="fr-FR"/>
          </a:p>
        </p:txBody>
      </p:sp>
      <p:sp>
        <p:nvSpPr>
          <p:cNvPr id="36867" name="Espace réservé du numéro de diapositive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ADCB8AA3-1CE6-4DBF-8AB0-A9CA7BFB6163}" type="slidenum">
              <a:rPr lang="fr-FR" sz="1200">
                <a:latin typeface="+mn-lt"/>
              </a:rPr>
              <a:pPr algn="r">
                <a:defRPr/>
              </a:pPr>
              <a:t>12</a:t>
            </a:fld>
            <a:endParaRPr lang="fr-FR" sz="120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4" name="Immagine 1"/>
          <p:cNvPicPr>
            <a:picLocks noChangeAspect="1" noChangeArrowheads="1"/>
          </p:cNvPicPr>
          <p:nvPr userDrawn="1"/>
        </p:nvPicPr>
        <p:blipFill>
          <a:blip r:embed="rId2"/>
          <a:srcRect/>
          <a:stretch>
            <a:fillRect/>
          </a:stretch>
        </p:blipFill>
        <p:spPr bwMode="auto">
          <a:xfrm>
            <a:off x="850900" y="808038"/>
            <a:ext cx="3908425" cy="1270000"/>
          </a:xfrm>
          <a:prstGeom prst="rect">
            <a:avLst/>
          </a:prstGeom>
          <a:solidFill>
            <a:srgbClr val="FFFFFF"/>
          </a:solidFill>
          <a:ln w="9525">
            <a:noFill/>
            <a:miter lim="800000"/>
            <a:headEnd/>
            <a:tailEnd/>
          </a:ln>
        </p:spPr>
      </p:pic>
      <p:sp>
        <p:nvSpPr>
          <p:cNvPr id="5" name="Rectangle 1"/>
          <p:cNvSpPr>
            <a:spLocks noChangeArrowheads="1"/>
          </p:cNvSpPr>
          <p:nvPr userDrawn="1"/>
        </p:nvSpPr>
        <p:spPr bwMode="auto">
          <a:xfrm>
            <a:off x="4716463" y="6162675"/>
            <a:ext cx="3671887" cy="246063"/>
          </a:xfrm>
          <a:prstGeom prst="rect">
            <a:avLst/>
          </a:prstGeom>
          <a:noFill/>
          <a:ln w="9525">
            <a:noFill/>
            <a:miter lim="800000"/>
            <a:headEnd/>
            <a:tailEnd/>
          </a:ln>
          <a:effectLst/>
        </p:spPr>
        <p:txBody>
          <a:bodyPr anchor="ctr">
            <a:spAutoFit/>
          </a:bodyPr>
          <a:lstStyle/>
          <a:p>
            <a:pPr algn="r">
              <a:defRPr/>
            </a:pPr>
            <a:r>
              <a:rPr lang="fr-FR" sz="1000" dirty="0">
                <a:solidFill>
                  <a:srgbClr val="003399"/>
                </a:solidFill>
                <a:latin typeface="Montserrat" pitchFamily="50" charset="0"/>
                <a:ea typeface="Calibri" pitchFamily="34" charset="0"/>
                <a:cs typeface="NBIAZV+Montserrat-Regular"/>
              </a:rPr>
              <a:t>La coopération au cœur de la Méditerranée</a:t>
            </a:r>
          </a:p>
        </p:txBody>
      </p:sp>
      <p:sp>
        <p:nvSpPr>
          <p:cNvPr id="6" name="Rectangle 2"/>
          <p:cNvSpPr>
            <a:spLocks noChangeArrowheads="1"/>
          </p:cNvSpPr>
          <p:nvPr userDrawn="1"/>
        </p:nvSpPr>
        <p:spPr bwMode="auto">
          <a:xfrm>
            <a:off x="1884363" y="1825625"/>
            <a:ext cx="2411412" cy="307975"/>
          </a:xfrm>
          <a:prstGeom prst="rect">
            <a:avLst/>
          </a:prstGeom>
          <a:noFill/>
          <a:ln w="9525">
            <a:noFill/>
            <a:miter lim="800000"/>
            <a:headEnd/>
            <a:tailEnd/>
          </a:ln>
          <a:effectLst/>
        </p:spPr>
        <p:txBody>
          <a:bodyPr anchor="ctr">
            <a:spAutoFit/>
          </a:bodyPr>
          <a:lstStyle/>
          <a:p>
            <a:pPr>
              <a:defRPr/>
            </a:pPr>
            <a:r>
              <a:rPr lang="fr-FR" sz="1400" dirty="0">
                <a:solidFill>
                  <a:srgbClr val="E34063"/>
                </a:solidFill>
                <a:latin typeface="Montserrat" pitchFamily="50" charset="0"/>
                <a:ea typeface="Calibri" pitchFamily="34" charset="0"/>
                <a:cs typeface="Times New Roman" pitchFamily="18" charset="0"/>
              </a:rPr>
              <a:t>PROTERINA-3</a:t>
            </a:r>
            <a:r>
              <a:rPr lang="fr-FR" sz="1400" dirty="0">
                <a:solidFill>
                  <a:srgbClr val="E34063"/>
                </a:solidFill>
                <a:latin typeface="Calibri"/>
                <a:ea typeface="Calibri" pitchFamily="34" charset="0"/>
                <a:cs typeface="Times New Roman" pitchFamily="18" charset="0"/>
              </a:rPr>
              <a:t>É</a:t>
            </a:r>
            <a:r>
              <a:rPr lang="fr-FR" sz="1400" dirty="0">
                <a:solidFill>
                  <a:srgbClr val="E34063"/>
                </a:solidFill>
                <a:latin typeface="Montserrat" pitchFamily="50" charset="0"/>
                <a:ea typeface="Calibri" pitchFamily="34" charset="0"/>
                <a:cs typeface="Times New Roman" pitchFamily="18" charset="0"/>
              </a:rPr>
              <a:t>volution</a:t>
            </a:r>
            <a:endParaRPr lang="fr-FR" dirty="0">
              <a:latin typeface="Arial" pitchFamily="34" charset="0"/>
              <a:cs typeface="Arial" pitchFamily="34" charset="0"/>
            </a:endParaRPr>
          </a:p>
        </p:txBody>
      </p:sp>
      <p:sp>
        <p:nvSpPr>
          <p:cNvPr id="7" name="Rettangolo 10"/>
          <p:cNvSpPr/>
          <p:nvPr userDrawn="1"/>
        </p:nvSpPr>
        <p:spPr>
          <a:xfrm>
            <a:off x="0" y="0"/>
            <a:ext cx="9144000" cy="684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ttangolo 11"/>
          <p:cNvSpPr/>
          <p:nvPr userDrawn="1"/>
        </p:nvSpPr>
        <p:spPr>
          <a:xfrm>
            <a:off x="0" y="6597650"/>
            <a:ext cx="9144000" cy="144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 name="Titolo 1"/>
          <p:cNvSpPr>
            <a:spLocks noGrp="1"/>
          </p:cNvSpPr>
          <p:nvPr>
            <p:ph type="ctrTitle"/>
          </p:nvPr>
        </p:nvSpPr>
        <p:spPr>
          <a:xfrm>
            <a:off x="685800" y="2463031"/>
            <a:ext cx="7772400" cy="1470025"/>
          </a:xfrm>
        </p:spPr>
        <p:txBody>
          <a:bodyPr/>
          <a:lstStyle>
            <a:lvl1pPr>
              <a:defRPr>
                <a:latin typeface="Open Sans Extrabold" pitchFamily="34" charset="0"/>
                <a:ea typeface="Open Sans Extrabold" pitchFamily="34" charset="0"/>
                <a:cs typeface="Open Sans Extrabold" pitchFamily="34" charset="0"/>
              </a:defRPr>
            </a:lvl1pPr>
          </a:lstStyle>
          <a:p>
            <a:r>
              <a:rPr lang="it-IT"/>
              <a:t>Fare clic per modificare lo stile del titolo</a:t>
            </a:r>
          </a:p>
        </p:txBody>
      </p:sp>
      <p:sp>
        <p:nvSpPr>
          <p:cNvPr id="3" name="Sottotitolo 2"/>
          <p:cNvSpPr>
            <a:spLocks noGrp="1"/>
          </p:cNvSpPr>
          <p:nvPr>
            <p:ph type="subTitle" idx="1"/>
          </p:nvPr>
        </p:nvSpPr>
        <p:spPr>
          <a:xfrm>
            <a:off x="1371600" y="4581128"/>
            <a:ext cx="6400800" cy="1057672"/>
          </a:xfrm>
        </p:spPr>
        <p:txBody>
          <a:bodyPr/>
          <a:lstStyle>
            <a:lvl1pPr marL="0" indent="0" algn="ctr">
              <a:buNone/>
              <a:defRPr>
                <a:solidFill>
                  <a:schemeClr val="tx1">
                    <a:tint val="75000"/>
                  </a:schemeClr>
                </a:solidFill>
                <a:latin typeface="Open Sans" pitchFamily="34" charset="0"/>
                <a:ea typeface="Open Sans" pitchFamily="34" charset="0"/>
                <a:cs typeface="Open 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endParaRPr lang="it-IT"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124744"/>
            <a:ext cx="2057400" cy="5001419"/>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124744"/>
            <a:ext cx="6019800" cy="5001419"/>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dirty="0"/>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a:t>Fare clic per modificare stili del testo dello schema</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2060848"/>
            <a:ext cx="4038600" cy="4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p:cNvSpPr>
            <a:spLocks noGrp="1"/>
          </p:cNvSpPr>
          <p:nvPr>
            <p:ph sz="half" idx="2"/>
          </p:nvPr>
        </p:nvSpPr>
        <p:spPr>
          <a:xfrm>
            <a:off x="4648200" y="2060848"/>
            <a:ext cx="4038600" cy="4392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235719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996952"/>
            <a:ext cx="4040188" cy="3456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235719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996952"/>
            <a:ext cx="4041775" cy="3456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908719"/>
            <a:ext cx="3008313" cy="853553"/>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908721"/>
            <a:ext cx="5111750" cy="55446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testo 3"/>
          <p:cNvSpPr>
            <a:spLocks noGrp="1"/>
          </p:cNvSpPr>
          <p:nvPr>
            <p:ph type="body" sz="half" idx="2"/>
          </p:nvPr>
        </p:nvSpPr>
        <p:spPr>
          <a:xfrm>
            <a:off x="457200" y="1772816"/>
            <a:ext cx="3008313" cy="46805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a:t>Fare clic per modificare stili del testo dello schema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5081736"/>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893911"/>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64847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11969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Segnaposto testo 2"/>
          <p:cNvSpPr>
            <a:spLocks noGrp="1"/>
          </p:cNvSpPr>
          <p:nvPr>
            <p:ph type="body" idx="1"/>
          </p:nvPr>
        </p:nvSpPr>
        <p:spPr bwMode="auto">
          <a:xfrm>
            <a:off x="457200" y="2522538"/>
            <a:ext cx="8229600" cy="4237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1028" name="Immagine 3" descr="adapt.png"/>
          <p:cNvPicPr>
            <a:picLocks noChangeAspect="1"/>
          </p:cNvPicPr>
          <p:nvPr userDrawn="1"/>
        </p:nvPicPr>
        <p:blipFill>
          <a:blip r:embed="rId13"/>
          <a:srcRect/>
          <a:stretch>
            <a:fillRect/>
          </a:stretch>
        </p:blipFill>
        <p:spPr bwMode="auto">
          <a:xfrm>
            <a:off x="323850" y="115888"/>
            <a:ext cx="3960813" cy="881062"/>
          </a:xfrm>
          <a:prstGeom prst="rect">
            <a:avLst/>
          </a:prstGeom>
          <a:noFill/>
          <a:ln w="9525">
            <a:noFill/>
            <a:miter lim="800000"/>
            <a:headEnd/>
            <a:tailEnd/>
          </a:ln>
        </p:spPr>
      </p:pic>
      <p:sp>
        <p:nvSpPr>
          <p:cNvPr id="12" name="Rectangle 1"/>
          <p:cNvSpPr>
            <a:spLocks noChangeArrowheads="1"/>
          </p:cNvSpPr>
          <p:nvPr userDrawn="1"/>
        </p:nvSpPr>
        <p:spPr bwMode="auto">
          <a:xfrm>
            <a:off x="3851275" y="6586538"/>
            <a:ext cx="4824413" cy="215900"/>
          </a:xfrm>
          <a:prstGeom prst="rect">
            <a:avLst/>
          </a:prstGeom>
          <a:noFill/>
          <a:ln w="9525">
            <a:noFill/>
            <a:miter lim="800000"/>
            <a:headEnd/>
            <a:tailEnd/>
          </a:ln>
          <a:effectLst/>
        </p:spPr>
        <p:txBody>
          <a:bodyPr anchor="ctr">
            <a:spAutoFit/>
          </a:bodyPr>
          <a:lstStyle/>
          <a:p>
            <a:pPr algn="r">
              <a:defRPr/>
            </a:pPr>
            <a:r>
              <a:rPr lang="fr-FR" sz="800" dirty="0">
                <a:solidFill>
                  <a:srgbClr val="003399"/>
                </a:solidFill>
                <a:latin typeface="Montserrat" pitchFamily="50" charset="0"/>
                <a:ea typeface="Calibri" pitchFamily="34" charset="0"/>
                <a:cs typeface="NBIAZV+Montserrat-Regular"/>
              </a:rPr>
              <a:t>La </a:t>
            </a:r>
            <a:r>
              <a:rPr lang="fr-FR" sz="800" dirty="0" err="1">
                <a:solidFill>
                  <a:srgbClr val="003399"/>
                </a:solidFill>
                <a:latin typeface="Montserrat" pitchFamily="50" charset="0"/>
                <a:ea typeface="Calibri" pitchFamily="34" charset="0"/>
                <a:cs typeface="NBIAZV+Montserrat-Regular"/>
              </a:rPr>
              <a:t>cooperazione</a:t>
            </a:r>
            <a:r>
              <a:rPr lang="fr-FR" sz="800" dirty="0">
                <a:solidFill>
                  <a:srgbClr val="003399"/>
                </a:solidFill>
                <a:latin typeface="Montserrat" pitchFamily="50" charset="0"/>
                <a:ea typeface="Calibri" pitchFamily="34" charset="0"/>
                <a:cs typeface="NBIAZV+Montserrat-Regular"/>
              </a:rPr>
              <a:t> al </a:t>
            </a:r>
            <a:r>
              <a:rPr lang="fr-FR" sz="800" dirty="0" err="1">
                <a:solidFill>
                  <a:srgbClr val="003399"/>
                </a:solidFill>
                <a:latin typeface="Montserrat" pitchFamily="50" charset="0"/>
                <a:ea typeface="Calibri" pitchFamily="34" charset="0"/>
                <a:cs typeface="NBIAZV+Montserrat-Regular"/>
              </a:rPr>
              <a:t>cuore</a:t>
            </a:r>
            <a:r>
              <a:rPr lang="fr-FR" sz="800" dirty="0">
                <a:solidFill>
                  <a:srgbClr val="003399"/>
                </a:solidFill>
                <a:latin typeface="Montserrat" pitchFamily="50" charset="0"/>
                <a:ea typeface="Calibri" pitchFamily="34" charset="0"/>
                <a:cs typeface="NBIAZV+Montserrat-Regular"/>
              </a:rPr>
              <a:t> </a:t>
            </a:r>
            <a:r>
              <a:rPr lang="fr-FR" sz="800" dirty="0" err="1">
                <a:solidFill>
                  <a:srgbClr val="003399"/>
                </a:solidFill>
                <a:latin typeface="Montserrat" pitchFamily="50" charset="0"/>
                <a:ea typeface="Calibri" pitchFamily="34" charset="0"/>
                <a:cs typeface="NBIAZV+Montserrat-Regular"/>
              </a:rPr>
              <a:t>del</a:t>
            </a:r>
            <a:r>
              <a:rPr lang="fr-FR" sz="800" dirty="0">
                <a:solidFill>
                  <a:srgbClr val="003399"/>
                </a:solidFill>
                <a:latin typeface="Montserrat" pitchFamily="50" charset="0"/>
                <a:ea typeface="Calibri" pitchFamily="34" charset="0"/>
                <a:cs typeface="NBIAZV+Montserrat-Regular"/>
              </a:rPr>
              <a:t> </a:t>
            </a:r>
            <a:r>
              <a:rPr lang="fr-FR" sz="800" dirty="0" err="1">
                <a:solidFill>
                  <a:srgbClr val="003399"/>
                </a:solidFill>
                <a:latin typeface="Montserrat" pitchFamily="50" charset="0"/>
                <a:ea typeface="Calibri" pitchFamily="34" charset="0"/>
                <a:cs typeface="NBIAZV+Montserrat-Regular"/>
              </a:rPr>
              <a:t>Mediterraneo</a:t>
            </a:r>
            <a:r>
              <a:rPr lang="fr-FR" sz="800" dirty="0">
                <a:solidFill>
                  <a:srgbClr val="003399"/>
                </a:solidFill>
                <a:latin typeface="Montserrat" pitchFamily="50" charset="0"/>
                <a:ea typeface="Calibri" pitchFamily="34" charset="0"/>
                <a:cs typeface="NBIAZV+Montserrat-Regular"/>
              </a:rPr>
              <a:t> - La coopération au cœur de la Méditerranée</a:t>
            </a:r>
          </a:p>
        </p:txBody>
      </p:sp>
      <p:pic>
        <p:nvPicPr>
          <p:cNvPr id="1030" name="Immagine 6"/>
          <p:cNvPicPr>
            <a:picLocks noChangeAspect="1"/>
          </p:cNvPicPr>
          <p:nvPr userDrawn="1"/>
        </p:nvPicPr>
        <p:blipFill>
          <a:blip r:embed="rId14"/>
          <a:srcRect/>
          <a:stretch>
            <a:fillRect/>
          </a:stretch>
        </p:blipFill>
        <p:spPr bwMode="auto">
          <a:xfrm>
            <a:off x="0" y="1052513"/>
            <a:ext cx="9144000" cy="550862"/>
          </a:xfrm>
          <a:prstGeom prst="rect">
            <a:avLst/>
          </a:prstGeom>
          <a:noFill/>
          <a:ln w="9525">
            <a:noFill/>
            <a:miter lim="800000"/>
            <a:headEnd/>
            <a:tailEnd/>
          </a:ln>
        </p:spPr>
      </p:pic>
      <p:pic>
        <p:nvPicPr>
          <p:cNvPr id="1031" name="Immagine 10"/>
          <p:cNvPicPr>
            <a:picLocks noChangeAspect="1"/>
          </p:cNvPicPr>
          <p:nvPr userDrawn="1"/>
        </p:nvPicPr>
        <p:blipFill>
          <a:blip r:embed="rId15"/>
          <a:srcRect/>
          <a:stretch>
            <a:fillRect/>
          </a:stretch>
        </p:blipFill>
        <p:spPr bwMode="auto">
          <a:xfrm>
            <a:off x="0" y="6021388"/>
            <a:ext cx="9144000" cy="5508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0"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Open Sans" pitchFamily="34" charset="0"/>
          <a:ea typeface="Open Sans" pitchFamily="34" charset="0"/>
          <a:cs typeface="Open Sans" pitchFamily="34" charset="0"/>
        </a:defRPr>
      </a:lvl1pPr>
      <a:lvl2pPr algn="ctr" rtl="0" eaLnBrk="0" fontAlgn="base" hangingPunct="0">
        <a:spcBef>
          <a:spcPct val="0"/>
        </a:spcBef>
        <a:spcAft>
          <a:spcPct val="0"/>
        </a:spcAft>
        <a:defRPr sz="4400">
          <a:solidFill>
            <a:schemeClr val="tx1"/>
          </a:solidFill>
          <a:latin typeface="Open Sans" pitchFamily="34" charset="0"/>
          <a:cs typeface="Open Sans" pitchFamily="34" charset="0"/>
        </a:defRPr>
      </a:lvl2pPr>
      <a:lvl3pPr algn="ctr" rtl="0" eaLnBrk="0" fontAlgn="base" hangingPunct="0">
        <a:spcBef>
          <a:spcPct val="0"/>
        </a:spcBef>
        <a:spcAft>
          <a:spcPct val="0"/>
        </a:spcAft>
        <a:defRPr sz="4400">
          <a:solidFill>
            <a:schemeClr val="tx1"/>
          </a:solidFill>
          <a:latin typeface="Open Sans" pitchFamily="34" charset="0"/>
          <a:cs typeface="Open Sans" pitchFamily="34" charset="0"/>
        </a:defRPr>
      </a:lvl3pPr>
      <a:lvl4pPr algn="ctr" rtl="0" eaLnBrk="0" fontAlgn="base" hangingPunct="0">
        <a:spcBef>
          <a:spcPct val="0"/>
        </a:spcBef>
        <a:spcAft>
          <a:spcPct val="0"/>
        </a:spcAft>
        <a:defRPr sz="4400">
          <a:solidFill>
            <a:schemeClr val="tx1"/>
          </a:solidFill>
          <a:latin typeface="Open Sans" pitchFamily="34" charset="0"/>
          <a:cs typeface="Open Sans" pitchFamily="34" charset="0"/>
        </a:defRPr>
      </a:lvl4pPr>
      <a:lvl5pPr algn="ctr" rtl="0" eaLnBrk="0" fontAlgn="base" hangingPunct="0">
        <a:spcBef>
          <a:spcPct val="0"/>
        </a:spcBef>
        <a:spcAft>
          <a:spcPct val="0"/>
        </a:spcAft>
        <a:defRPr sz="4400">
          <a:solidFill>
            <a:schemeClr val="tx1"/>
          </a:solidFill>
          <a:latin typeface="Open Sans" pitchFamily="34" charset="0"/>
          <a:cs typeface="Open Sans" pitchFamily="34" charset="0"/>
        </a:defRPr>
      </a:lvl5pPr>
      <a:lvl6pPr marL="457200" algn="ctr" rtl="0" fontAlgn="base">
        <a:spcBef>
          <a:spcPct val="0"/>
        </a:spcBef>
        <a:spcAft>
          <a:spcPct val="0"/>
        </a:spcAft>
        <a:defRPr sz="4400">
          <a:solidFill>
            <a:schemeClr val="tx1"/>
          </a:solidFill>
          <a:latin typeface="Open Sans" pitchFamily="34" charset="0"/>
          <a:cs typeface="Open Sans" pitchFamily="34" charset="0"/>
        </a:defRPr>
      </a:lvl6pPr>
      <a:lvl7pPr marL="914400" algn="ctr" rtl="0" fontAlgn="base">
        <a:spcBef>
          <a:spcPct val="0"/>
        </a:spcBef>
        <a:spcAft>
          <a:spcPct val="0"/>
        </a:spcAft>
        <a:defRPr sz="4400">
          <a:solidFill>
            <a:schemeClr val="tx1"/>
          </a:solidFill>
          <a:latin typeface="Open Sans" pitchFamily="34" charset="0"/>
          <a:cs typeface="Open Sans" pitchFamily="34" charset="0"/>
        </a:defRPr>
      </a:lvl7pPr>
      <a:lvl8pPr marL="1371600" algn="ctr" rtl="0" fontAlgn="base">
        <a:spcBef>
          <a:spcPct val="0"/>
        </a:spcBef>
        <a:spcAft>
          <a:spcPct val="0"/>
        </a:spcAft>
        <a:defRPr sz="4400">
          <a:solidFill>
            <a:schemeClr val="tx1"/>
          </a:solidFill>
          <a:latin typeface="Open Sans" pitchFamily="34" charset="0"/>
          <a:cs typeface="Open Sans" pitchFamily="34" charset="0"/>
        </a:defRPr>
      </a:lvl8pPr>
      <a:lvl9pPr marL="1828800" algn="ctr" rtl="0" fontAlgn="base">
        <a:spcBef>
          <a:spcPct val="0"/>
        </a:spcBef>
        <a:spcAft>
          <a:spcPct val="0"/>
        </a:spcAft>
        <a:defRPr sz="4400">
          <a:solidFill>
            <a:schemeClr val="tx1"/>
          </a:solidFill>
          <a:latin typeface="Open Sans" pitchFamily="34" charset="0"/>
          <a:cs typeface="Open Sans"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Open Sans" pitchFamily="34" charset="0"/>
          <a:ea typeface="Open Sans" pitchFamily="34" charset="0"/>
          <a:cs typeface="Open Sans"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Open Sans" pitchFamily="34" charset="0"/>
          <a:ea typeface="Open Sans" pitchFamily="34" charset="0"/>
          <a:cs typeface="Open Sans"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Open Sans" pitchFamily="34" charset="0"/>
          <a:ea typeface="Open Sans" pitchFamily="34" charset="0"/>
          <a:cs typeface="Open Sans"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Open Sans" pitchFamily="34" charset="0"/>
          <a:ea typeface="Open Sans" pitchFamily="34" charset="0"/>
          <a:cs typeface="Open Sans"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DeptVAR Qn"/>
          <p:cNvPicPr>
            <a:picLocks noChangeAspect="1" noChangeArrowheads="1"/>
          </p:cNvPicPr>
          <p:nvPr/>
        </p:nvPicPr>
        <p:blipFill>
          <a:blip r:embed="rId2"/>
          <a:srcRect/>
          <a:stretch>
            <a:fillRect/>
          </a:stretch>
        </p:blipFill>
        <p:spPr bwMode="auto">
          <a:xfrm>
            <a:off x="323850" y="1773238"/>
            <a:ext cx="2157413" cy="754062"/>
          </a:xfrm>
          <a:prstGeom prst="rect">
            <a:avLst/>
          </a:prstGeom>
          <a:noFill/>
          <a:ln w="9525">
            <a:noFill/>
            <a:miter lim="800000"/>
            <a:headEnd/>
            <a:tailEnd/>
          </a:ln>
        </p:spPr>
      </p:pic>
      <p:sp>
        <p:nvSpPr>
          <p:cNvPr id="14338" name="Text Box 3"/>
          <p:cNvSpPr txBox="1">
            <a:spLocks noChangeArrowheads="1"/>
          </p:cNvSpPr>
          <p:nvPr/>
        </p:nvSpPr>
        <p:spPr bwMode="auto">
          <a:xfrm>
            <a:off x="3059113" y="1773238"/>
            <a:ext cx="5473700" cy="1144587"/>
          </a:xfrm>
          <a:prstGeom prst="rect">
            <a:avLst/>
          </a:prstGeom>
          <a:noFill/>
          <a:ln w="9525">
            <a:noFill/>
            <a:miter lim="800000"/>
            <a:headEnd/>
            <a:tailEnd/>
          </a:ln>
        </p:spPr>
        <p:txBody>
          <a:bodyPr>
            <a:spAutoFit/>
          </a:bodyPr>
          <a:lstStyle/>
          <a:p>
            <a:pPr>
              <a:spcBef>
                <a:spcPct val="50000"/>
              </a:spcBef>
            </a:pPr>
            <a:r>
              <a:rPr lang="fr-FR" sz="2400" b="1" dirty="0"/>
              <a:t>Partenaire du projet ADAPT</a:t>
            </a:r>
          </a:p>
          <a:p>
            <a:pPr>
              <a:spcBef>
                <a:spcPct val="50000"/>
              </a:spcBef>
            </a:pPr>
            <a:r>
              <a:rPr lang="fr-FR" dirty="0"/>
              <a:t>Coordonne ses actions et les actions de 3 acteurs publics varois conventionnés pour le projet.</a:t>
            </a:r>
          </a:p>
        </p:txBody>
      </p:sp>
      <p:pic>
        <p:nvPicPr>
          <p:cNvPr id="14339" name="Picture 5" descr="carte0"/>
          <p:cNvPicPr>
            <a:picLocks noChangeAspect="1" noChangeArrowheads="1"/>
          </p:cNvPicPr>
          <p:nvPr/>
        </p:nvPicPr>
        <p:blipFill>
          <a:blip r:embed="rId3"/>
          <a:srcRect/>
          <a:stretch>
            <a:fillRect/>
          </a:stretch>
        </p:blipFill>
        <p:spPr bwMode="auto">
          <a:xfrm>
            <a:off x="5003800" y="2997200"/>
            <a:ext cx="3314700" cy="2895600"/>
          </a:xfrm>
          <a:prstGeom prst="rect">
            <a:avLst/>
          </a:prstGeom>
          <a:noFill/>
          <a:ln w="9525">
            <a:noFill/>
            <a:miter lim="800000"/>
            <a:headEnd/>
            <a:tailEnd/>
          </a:ln>
        </p:spPr>
      </p:pic>
      <p:sp>
        <p:nvSpPr>
          <p:cNvPr id="14340" name="Line 8"/>
          <p:cNvSpPr>
            <a:spLocks noChangeShapeType="1"/>
          </p:cNvSpPr>
          <p:nvPr/>
        </p:nvSpPr>
        <p:spPr bwMode="auto">
          <a:xfrm>
            <a:off x="2843213" y="4292600"/>
            <a:ext cx="3889375" cy="722313"/>
          </a:xfrm>
          <a:prstGeom prst="line">
            <a:avLst/>
          </a:prstGeom>
          <a:noFill/>
          <a:ln w="9525">
            <a:solidFill>
              <a:schemeClr val="tx1"/>
            </a:solidFill>
            <a:round/>
            <a:headEnd/>
            <a:tailEnd type="triangle" w="med" len="med"/>
          </a:ln>
        </p:spPr>
        <p:txBody>
          <a:bodyPr/>
          <a:lstStyle/>
          <a:p>
            <a:endParaRPr lang="fr-FR"/>
          </a:p>
        </p:txBody>
      </p:sp>
      <p:sp>
        <p:nvSpPr>
          <p:cNvPr id="14341" name="Line 9"/>
          <p:cNvSpPr>
            <a:spLocks noChangeShapeType="1"/>
          </p:cNvSpPr>
          <p:nvPr/>
        </p:nvSpPr>
        <p:spPr bwMode="auto">
          <a:xfrm>
            <a:off x="2916238" y="5084763"/>
            <a:ext cx="3168650" cy="215900"/>
          </a:xfrm>
          <a:prstGeom prst="line">
            <a:avLst/>
          </a:prstGeom>
          <a:noFill/>
          <a:ln w="9525">
            <a:solidFill>
              <a:schemeClr val="tx1"/>
            </a:solidFill>
            <a:round/>
            <a:headEnd/>
            <a:tailEnd type="triangle" w="med" len="med"/>
          </a:ln>
        </p:spPr>
        <p:txBody>
          <a:bodyPr/>
          <a:lstStyle/>
          <a:p>
            <a:endParaRPr lang="fr-FR"/>
          </a:p>
        </p:txBody>
      </p:sp>
      <p:sp>
        <p:nvSpPr>
          <p:cNvPr id="14342" name="Line 10"/>
          <p:cNvSpPr>
            <a:spLocks noChangeShapeType="1"/>
          </p:cNvSpPr>
          <p:nvPr/>
        </p:nvSpPr>
        <p:spPr bwMode="auto">
          <a:xfrm>
            <a:off x="2843213" y="3429000"/>
            <a:ext cx="4681537" cy="1079500"/>
          </a:xfrm>
          <a:prstGeom prst="line">
            <a:avLst/>
          </a:prstGeom>
          <a:noFill/>
          <a:ln w="9525">
            <a:solidFill>
              <a:schemeClr val="tx1"/>
            </a:solidFill>
            <a:round/>
            <a:headEnd/>
            <a:tailEnd type="triangle" w="med" len="med"/>
          </a:ln>
        </p:spPr>
        <p:txBody>
          <a:bodyPr/>
          <a:lstStyle/>
          <a:p>
            <a:endParaRPr lang="fr-FR"/>
          </a:p>
        </p:txBody>
      </p:sp>
      <p:sp>
        <p:nvSpPr>
          <p:cNvPr id="14343" name="Text Box 11"/>
          <p:cNvSpPr txBox="1">
            <a:spLocks noChangeArrowheads="1"/>
          </p:cNvSpPr>
          <p:nvPr/>
        </p:nvSpPr>
        <p:spPr bwMode="auto">
          <a:xfrm>
            <a:off x="447675" y="2944813"/>
            <a:ext cx="1531938" cy="366712"/>
          </a:xfrm>
          <a:prstGeom prst="rect">
            <a:avLst/>
          </a:prstGeom>
          <a:noFill/>
          <a:ln w="9525">
            <a:noFill/>
            <a:miter lim="800000"/>
            <a:headEnd/>
            <a:tailEnd/>
          </a:ln>
        </p:spPr>
        <p:txBody>
          <a:bodyPr>
            <a:spAutoFit/>
          </a:bodyPr>
          <a:lstStyle/>
          <a:p>
            <a:endParaRPr lang="fr-FR"/>
          </a:p>
        </p:txBody>
      </p:sp>
      <p:sp>
        <p:nvSpPr>
          <p:cNvPr id="14344" name="Text Box 12"/>
          <p:cNvSpPr txBox="1">
            <a:spLocks noChangeArrowheads="1"/>
          </p:cNvSpPr>
          <p:nvPr/>
        </p:nvSpPr>
        <p:spPr bwMode="auto">
          <a:xfrm>
            <a:off x="395288" y="2997200"/>
            <a:ext cx="2663825" cy="581025"/>
          </a:xfrm>
          <a:prstGeom prst="rect">
            <a:avLst/>
          </a:prstGeom>
          <a:noFill/>
          <a:ln w="9525">
            <a:noFill/>
            <a:miter lim="800000"/>
            <a:headEnd/>
            <a:tailEnd/>
          </a:ln>
        </p:spPr>
        <p:txBody>
          <a:bodyPr>
            <a:spAutoFit/>
          </a:bodyPr>
          <a:lstStyle/>
          <a:p>
            <a:pPr>
              <a:spcBef>
                <a:spcPct val="50000"/>
              </a:spcBef>
            </a:pPr>
            <a:r>
              <a:rPr lang="fr-FR" sz="1600" b="1">
                <a:solidFill>
                  <a:srgbClr val="30DC7E"/>
                </a:solidFill>
              </a:rPr>
              <a:t>CAVEM: </a:t>
            </a:r>
            <a:r>
              <a:rPr lang="fr-FR" sz="1600">
                <a:solidFill>
                  <a:srgbClr val="30DC7E"/>
                </a:solidFill>
              </a:rPr>
              <a:t>Agglomération Var Esterel Méditerranée</a:t>
            </a:r>
          </a:p>
        </p:txBody>
      </p:sp>
      <p:sp>
        <p:nvSpPr>
          <p:cNvPr id="14345" name="Text Box 15"/>
          <p:cNvSpPr txBox="1">
            <a:spLocks noChangeArrowheads="1"/>
          </p:cNvSpPr>
          <p:nvPr/>
        </p:nvSpPr>
        <p:spPr bwMode="auto">
          <a:xfrm>
            <a:off x="395288" y="3933825"/>
            <a:ext cx="2232025" cy="581025"/>
          </a:xfrm>
          <a:prstGeom prst="rect">
            <a:avLst/>
          </a:prstGeom>
          <a:noFill/>
          <a:ln w="9525">
            <a:noFill/>
            <a:miter lim="800000"/>
            <a:headEnd/>
            <a:tailEnd/>
          </a:ln>
        </p:spPr>
        <p:txBody>
          <a:bodyPr>
            <a:spAutoFit/>
          </a:bodyPr>
          <a:lstStyle/>
          <a:p>
            <a:pPr>
              <a:spcBef>
                <a:spcPct val="50000"/>
              </a:spcBef>
            </a:pPr>
            <a:r>
              <a:rPr lang="fr-FR" sz="1600" b="1">
                <a:solidFill>
                  <a:srgbClr val="30DC7E"/>
                </a:solidFill>
              </a:rPr>
              <a:t>COMMUNE DE COLLOBRIERES</a:t>
            </a:r>
          </a:p>
        </p:txBody>
      </p:sp>
      <p:sp>
        <p:nvSpPr>
          <p:cNvPr id="14346" name="Text Box 17"/>
          <p:cNvSpPr txBox="1">
            <a:spLocks noChangeArrowheads="1"/>
          </p:cNvSpPr>
          <p:nvPr/>
        </p:nvSpPr>
        <p:spPr bwMode="auto">
          <a:xfrm>
            <a:off x="395288" y="4797425"/>
            <a:ext cx="2303462" cy="581025"/>
          </a:xfrm>
          <a:prstGeom prst="rect">
            <a:avLst/>
          </a:prstGeom>
          <a:noFill/>
          <a:ln w="9525">
            <a:noFill/>
            <a:miter lim="800000"/>
            <a:headEnd/>
            <a:tailEnd/>
          </a:ln>
        </p:spPr>
        <p:txBody>
          <a:bodyPr>
            <a:spAutoFit/>
          </a:bodyPr>
          <a:lstStyle/>
          <a:p>
            <a:pPr>
              <a:spcBef>
                <a:spcPct val="50000"/>
              </a:spcBef>
            </a:pPr>
            <a:r>
              <a:rPr lang="fr-FR" sz="1600" b="1">
                <a:solidFill>
                  <a:srgbClr val="30DC7E"/>
                </a:solidFill>
              </a:rPr>
              <a:t>COMMUNE DU PRADET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re 1"/>
          <p:cNvSpPr>
            <a:spLocks noGrp="1"/>
          </p:cNvSpPr>
          <p:nvPr>
            <p:ph type="title" idx="4294967295"/>
          </p:nvPr>
        </p:nvSpPr>
        <p:spPr/>
        <p:txBody>
          <a:bodyPr/>
          <a:lstStyle/>
          <a:p>
            <a:pPr eaLnBrk="1" hangingPunct="1"/>
            <a:r>
              <a:rPr lang="fr-FR"/>
              <a:t>Objectifs du projet ADAPT</a:t>
            </a:r>
          </a:p>
        </p:txBody>
      </p:sp>
      <p:sp>
        <p:nvSpPr>
          <p:cNvPr id="3" name="Espace réservé du contenu 2"/>
          <p:cNvSpPr>
            <a:spLocks noGrp="1"/>
          </p:cNvSpPr>
          <p:nvPr>
            <p:ph idx="4294967295"/>
          </p:nvPr>
        </p:nvSpPr>
        <p:spPr>
          <a:xfrm>
            <a:off x="250825" y="2133600"/>
            <a:ext cx="8642350" cy="4525963"/>
          </a:xfrm>
        </p:spPr>
        <p:txBody>
          <a:bodyPr rtlCol="0">
            <a:normAutofit/>
          </a:bodyPr>
          <a:lstStyle/>
          <a:p>
            <a:pPr marL="0" indent="0" algn="ctr" eaLnBrk="1" fontAlgn="auto" hangingPunct="1">
              <a:spcAft>
                <a:spcPts val="0"/>
              </a:spcAft>
              <a:buFont typeface="Arial" pitchFamily="34" charset="0"/>
              <a:buNone/>
              <a:defRPr/>
            </a:pPr>
            <a:r>
              <a:rPr lang="fr-FR" dirty="0"/>
              <a:t>La Ville du Pradet a pour ambition de mettre en œuvre sur son territoire des </a:t>
            </a:r>
            <a:r>
              <a:rPr lang="fr-FR" dirty="0">
                <a:solidFill>
                  <a:srgbClr val="00B050"/>
                </a:solidFill>
                <a:effectLst>
                  <a:outerShdw blurRad="38100" dist="38100" dir="2700000" algn="tl">
                    <a:srgbClr val="000000">
                      <a:alpha val="43137"/>
                    </a:srgbClr>
                  </a:outerShdw>
                </a:effectLst>
              </a:rPr>
              <a:t>solutions innovantes </a:t>
            </a:r>
            <a:r>
              <a:rPr lang="fr-FR" dirty="0">
                <a:effectLst>
                  <a:outerShdw blurRad="38100" dist="38100" dir="2700000" algn="tl">
                    <a:srgbClr val="000000">
                      <a:alpha val="43137"/>
                    </a:srgbClr>
                  </a:outerShdw>
                </a:effectLst>
              </a:rPr>
              <a:t>pour atténuer le phénomène d’inondation des zones urbanisées en interface des massifs forestiers </a:t>
            </a:r>
            <a:r>
              <a:rPr lang="fr-FR" dirty="0"/>
              <a:t>et ainsi pouvoir servir d’exemple pour les autres collectivités ou établissements confrontés aux mêmes problématiques.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re 1"/>
          <p:cNvSpPr>
            <a:spLocks noGrp="1"/>
          </p:cNvSpPr>
          <p:nvPr>
            <p:ph type="title" idx="4294967295"/>
          </p:nvPr>
        </p:nvSpPr>
        <p:spPr/>
        <p:txBody>
          <a:bodyPr/>
          <a:lstStyle/>
          <a:p>
            <a:pPr eaLnBrk="1" hangingPunct="1"/>
            <a:r>
              <a:rPr lang="fr-FR"/>
              <a:t>Budget prévisionnel</a:t>
            </a:r>
          </a:p>
        </p:txBody>
      </p:sp>
      <p:sp>
        <p:nvSpPr>
          <p:cNvPr id="3" name="Espace réservé du contenu 2"/>
          <p:cNvSpPr>
            <a:spLocks noGrp="1"/>
          </p:cNvSpPr>
          <p:nvPr>
            <p:ph idx="4294967295"/>
          </p:nvPr>
        </p:nvSpPr>
        <p:spPr>
          <a:xfrm>
            <a:off x="468313" y="2708275"/>
            <a:ext cx="8229600" cy="3168650"/>
          </a:xfrm>
        </p:spPr>
        <p:txBody>
          <a:bodyPr rtlCol="0">
            <a:normAutofit lnSpcReduction="10000"/>
          </a:bodyPr>
          <a:lstStyle/>
          <a:p>
            <a:pPr marL="0" indent="0" eaLnBrk="1" fontAlgn="auto" hangingPunct="1">
              <a:spcAft>
                <a:spcPts val="0"/>
              </a:spcAft>
              <a:buFont typeface="Arial" pitchFamily="34" charset="0"/>
              <a:buNone/>
              <a:defRPr/>
            </a:pPr>
            <a:r>
              <a:rPr lang="fr-FR" dirty="0"/>
              <a:t>Budget total 200 000 € :</a:t>
            </a:r>
          </a:p>
          <a:p>
            <a:pPr marL="0" indent="0" eaLnBrk="1" fontAlgn="auto" hangingPunct="1">
              <a:spcAft>
                <a:spcPts val="0"/>
              </a:spcAft>
              <a:buFont typeface="Arial" pitchFamily="34" charset="0"/>
              <a:buNone/>
              <a:defRPr/>
            </a:pPr>
            <a:endParaRPr lang="fr-FR" dirty="0"/>
          </a:p>
          <a:p>
            <a:pPr lvl="1" eaLnBrk="1" fontAlgn="auto" hangingPunct="1">
              <a:spcAft>
                <a:spcPts val="0"/>
              </a:spcAft>
              <a:buFont typeface="Wingdings" panose="05000000000000000000" pitchFamily="2" charset="2"/>
              <a:buChar char="§"/>
              <a:defRPr/>
            </a:pPr>
            <a:r>
              <a:rPr lang="fr-FR" dirty="0"/>
              <a:t>  90 000 € en frais d’études </a:t>
            </a:r>
          </a:p>
          <a:p>
            <a:pPr lvl="1" eaLnBrk="1" fontAlgn="auto" hangingPunct="1">
              <a:spcAft>
                <a:spcPts val="0"/>
              </a:spcAft>
              <a:buFont typeface="Wingdings" panose="05000000000000000000" pitchFamily="2" charset="2"/>
              <a:buChar char="§"/>
              <a:defRPr/>
            </a:pPr>
            <a:r>
              <a:rPr lang="fr-FR" dirty="0"/>
              <a:t>100 000 € en coût de travaux </a:t>
            </a:r>
          </a:p>
          <a:p>
            <a:pPr lvl="1" eaLnBrk="1" fontAlgn="auto" hangingPunct="1">
              <a:spcAft>
                <a:spcPts val="0"/>
              </a:spcAft>
              <a:buFont typeface="Wingdings" panose="05000000000000000000" pitchFamily="2" charset="2"/>
              <a:buChar char="§"/>
              <a:defRPr/>
            </a:pPr>
            <a:r>
              <a:rPr lang="fr-FR" dirty="0"/>
              <a:t>  10 000 € en frais de communication</a:t>
            </a:r>
          </a:p>
          <a:p>
            <a:pPr marL="457200" lvl="1" indent="0" eaLnBrk="1" fontAlgn="auto" hangingPunct="1">
              <a:spcAft>
                <a:spcPts val="0"/>
              </a:spcAft>
              <a:buFont typeface="Arial" pitchFamily="34" charset="0"/>
              <a:buNone/>
              <a:defRPr/>
            </a:pPr>
            <a:r>
              <a:rPr lang="fr-FR" dirty="0"/>
              <a:t>		       et de déplacement</a:t>
            </a:r>
          </a:p>
          <a:p>
            <a:pPr marL="457200" lvl="1" indent="0" eaLnBrk="1" fontAlgn="auto" hangingPunct="1">
              <a:spcAft>
                <a:spcPts val="0"/>
              </a:spcAft>
              <a:buFont typeface="Arial" pitchFamily="34" charset="0"/>
              <a:buNone/>
              <a:defRPr/>
            </a:pPr>
            <a:endParaRPr 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re 1"/>
          <p:cNvSpPr>
            <a:spLocks noGrp="1"/>
          </p:cNvSpPr>
          <p:nvPr>
            <p:ph type="title" idx="4294967295"/>
          </p:nvPr>
        </p:nvSpPr>
        <p:spPr/>
        <p:txBody>
          <a:bodyPr/>
          <a:lstStyle/>
          <a:p>
            <a:pPr eaLnBrk="1" hangingPunct="1"/>
            <a:r>
              <a:rPr lang="fr-FR"/>
              <a:t>Calendrier prévisionnel</a:t>
            </a:r>
          </a:p>
        </p:txBody>
      </p:sp>
      <p:pic>
        <p:nvPicPr>
          <p:cNvPr id="30722" name="Espace réservé du contenu 3"/>
          <p:cNvPicPr>
            <a:picLocks noGrp="1" noChangeAspect="1"/>
          </p:cNvPicPr>
          <p:nvPr>
            <p:ph idx="4294967295"/>
          </p:nvPr>
        </p:nvPicPr>
        <p:blipFill>
          <a:blip r:embed="rId3"/>
          <a:srcRect/>
          <a:stretch>
            <a:fillRect/>
          </a:stretch>
        </p:blipFill>
        <p:spPr>
          <a:xfrm>
            <a:off x="58738" y="3068638"/>
            <a:ext cx="8977312" cy="2149475"/>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re 2"/>
          <p:cNvSpPr>
            <a:spLocks noGrp="1"/>
          </p:cNvSpPr>
          <p:nvPr>
            <p:ph type="title" idx="4294967295"/>
          </p:nvPr>
        </p:nvSpPr>
        <p:spPr/>
        <p:txBody>
          <a:bodyPr/>
          <a:lstStyle/>
          <a:p>
            <a:pPr eaLnBrk="1" hangingPunct="1"/>
            <a:r>
              <a:rPr lang="fr-FR"/>
              <a:t>ADAPT : Action « zone pilote »</a:t>
            </a:r>
          </a:p>
        </p:txBody>
      </p:sp>
      <p:sp>
        <p:nvSpPr>
          <p:cNvPr id="32770" name="Espace réservé du contenu 3"/>
          <p:cNvSpPr>
            <a:spLocks noGrp="1"/>
          </p:cNvSpPr>
          <p:nvPr>
            <p:ph idx="4294967295"/>
          </p:nvPr>
        </p:nvSpPr>
        <p:spPr>
          <a:xfrm>
            <a:off x="457200" y="2371725"/>
            <a:ext cx="8229600" cy="4237038"/>
          </a:xfrm>
        </p:spPr>
        <p:txBody>
          <a:bodyPr/>
          <a:lstStyle/>
          <a:p>
            <a:pPr algn="just" eaLnBrk="1" hangingPunct="1">
              <a:spcAft>
                <a:spcPts val="600"/>
              </a:spcAft>
            </a:pPr>
            <a:r>
              <a:rPr lang="fr-FR" sz="3000"/>
              <a:t>L’action est menée par la Commune de Collobrières, territoire forestier par excellence, soumis à un risque incendie élevé et à de fortes précipitations</a:t>
            </a:r>
          </a:p>
          <a:p>
            <a:pPr algn="just" eaLnBrk="1" hangingPunct="1"/>
            <a:r>
              <a:rPr lang="fr-FR" sz="3000"/>
              <a:t>Elle consiste à tester des aménagements forestiers « doux » comme régulateurs du ruissellement vers les zones urbaines en aval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re 1"/>
          <p:cNvSpPr>
            <a:spLocks noGrp="1"/>
          </p:cNvSpPr>
          <p:nvPr>
            <p:ph type="title" idx="4294967295"/>
          </p:nvPr>
        </p:nvSpPr>
        <p:spPr>
          <a:xfrm>
            <a:off x="457200" y="908050"/>
            <a:ext cx="3008313" cy="854075"/>
          </a:xfrm>
        </p:spPr>
        <p:txBody>
          <a:bodyPr anchor="b"/>
          <a:lstStyle/>
          <a:p>
            <a:pPr algn="l" eaLnBrk="1" hangingPunct="1"/>
            <a:r>
              <a:rPr lang="fr-FR" sz="2000" b="1"/>
              <a:t>Données du projet :</a:t>
            </a:r>
          </a:p>
        </p:txBody>
      </p:sp>
      <p:pic>
        <p:nvPicPr>
          <p:cNvPr id="33794" name="Espace réservé du contenu 4"/>
          <p:cNvPicPr>
            <a:picLocks noGrp="1" noChangeAspect="1"/>
          </p:cNvPicPr>
          <p:nvPr>
            <p:ph idx="4294967295"/>
          </p:nvPr>
        </p:nvPicPr>
        <p:blipFill>
          <a:blip r:embed="rId2"/>
          <a:srcRect/>
          <a:stretch>
            <a:fillRect/>
          </a:stretch>
        </p:blipFill>
        <p:spPr>
          <a:xfrm>
            <a:off x="6092825" y="1692275"/>
            <a:ext cx="2605088" cy="1952625"/>
          </a:xfrm>
        </p:spPr>
      </p:pic>
      <p:sp>
        <p:nvSpPr>
          <p:cNvPr id="33795" name="Espace réservé du texte 3"/>
          <p:cNvSpPr>
            <a:spLocks noGrp="1"/>
          </p:cNvSpPr>
          <p:nvPr>
            <p:ph type="body" sz="half" idx="4294967295"/>
          </p:nvPr>
        </p:nvSpPr>
        <p:spPr>
          <a:xfrm>
            <a:off x="457200" y="1773238"/>
            <a:ext cx="3008313" cy="4679950"/>
          </a:xfrm>
        </p:spPr>
        <p:txBody>
          <a:bodyPr/>
          <a:lstStyle/>
          <a:p>
            <a:pPr marL="285750" indent="-285750" algn="just" eaLnBrk="1" hangingPunct="1">
              <a:buFont typeface="Wingdings" pitchFamily="2" charset="2"/>
              <a:buChar char="ü"/>
            </a:pPr>
            <a:r>
              <a:rPr lang="fr-FR" sz="1800"/>
              <a:t>Durée 36 mois dont 17 mois d’études</a:t>
            </a:r>
          </a:p>
          <a:p>
            <a:pPr marL="285750" indent="-285750" algn="just" eaLnBrk="1" hangingPunct="1">
              <a:buFont typeface="Wingdings" pitchFamily="2" charset="2"/>
              <a:buChar char="ü"/>
            </a:pPr>
            <a:r>
              <a:rPr lang="fr-FR" sz="1800"/>
              <a:t>Budget 50 000 €</a:t>
            </a:r>
          </a:p>
          <a:p>
            <a:pPr marL="285750" indent="-285750" algn="just" eaLnBrk="1" hangingPunct="1">
              <a:buFont typeface="Wingdings" pitchFamily="2" charset="2"/>
              <a:buChar char="ü"/>
            </a:pPr>
            <a:r>
              <a:rPr lang="fr-FR" sz="1800"/>
              <a:t>Un site à retenir parmi    5500ha de forêt publique</a:t>
            </a:r>
          </a:p>
          <a:p>
            <a:pPr marL="285750" indent="-285750" algn="just" eaLnBrk="1" hangingPunct="1">
              <a:buFont typeface="Wingdings" pitchFamily="2" charset="2"/>
              <a:buChar char="ü"/>
            </a:pPr>
            <a:r>
              <a:rPr lang="fr-FR" sz="1800"/>
              <a:t>Une coopération entre la Commune, l’Office National des Forêts, le Syndicat mixte du bassin versant du Gapeau, l’Institut national de Recherche en Sciences et Technologies pour l’Environnement et l’Agriculture</a:t>
            </a:r>
            <a:endParaRPr lang="fr-FR" sz="1400"/>
          </a:p>
        </p:txBody>
      </p:sp>
      <p:pic>
        <p:nvPicPr>
          <p:cNvPr id="33796" name="Image 5"/>
          <p:cNvPicPr>
            <a:picLocks noChangeAspect="1"/>
          </p:cNvPicPr>
          <p:nvPr/>
        </p:nvPicPr>
        <p:blipFill>
          <a:blip r:embed="rId3"/>
          <a:srcRect l="9892" t="13190"/>
          <a:stretch>
            <a:fillRect/>
          </a:stretch>
        </p:blipFill>
        <p:spPr bwMode="auto">
          <a:xfrm>
            <a:off x="5675313" y="3757613"/>
            <a:ext cx="3022600" cy="2184400"/>
          </a:xfrm>
          <a:prstGeom prst="rect">
            <a:avLst/>
          </a:prstGeom>
          <a:noFill/>
          <a:ln w="9525">
            <a:noFill/>
            <a:miter lim="800000"/>
            <a:headEnd/>
            <a:tailEnd/>
          </a:ln>
        </p:spPr>
      </p:pic>
      <p:pic>
        <p:nvPicPr>
          <p:cNvPr id="33797" name="Image 6"/>
          <p:cNvPicPr>
            <a:picLocks noChangeAspect="1"/>
          </p:cNvPicPr>
          <p:nvPr/>
        </p:nvPicPr>
        <p:blipFill>
          <a:blip r:embed="rId4"/>
          <a:srcRect l="4794" t="12527"/>
          <a:stretch>
            <a:fillRect/>
          </a:stretch>
        </p:blipFill>
        <p:spPr bwMode="auto">
          <a:xfrm>
            <a:off x="3667125" y="3532188"/>
            <a:ext cx="1966913" cy="2409825"/>
          </a:xfrm>
          <a:prstGeom prst="rect">
            <a:avLst/>
          </a:prstGeom>
          <a:noFill/>
          <a:ln w="9525">
            <a:noFill/>
            <a:miter lim="800000"/>
            <a:headEnd/>
            <a:tailEnd/>
          </a:ln>
        </p:spPr>
      </p:pic>
      <p:pic>
        <p:nvPicPr>
          <p:cNvPr id="33798" name="Image 8"/>
          <p:cNvPicPr>
            <a:picLocks noChangeAspect="1"/>
          </p:cNvPicPr>
          <p:nvPr/>
        </p:nvPicPr>
        <p:blipFill>
          <a:blip r:embed="rId5"/>
          <a:srcRect/>
          <a:stretch>
            <a:fillRect/>
          </a:stretch>
        </p:blipFill>
        <p:spPr bwMode="auto">
          <a:xfrm>
            <a:off x="3667125" y="1692275"/>
            <a:ext cx="2301875" cy="172561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idx="4294967295"/>
          </p:nvPr>
        </p:nvSpPr>
        <p:spPr>
          <a:xfrm>
            <a:off x="395288" y="836613"/>
            <a:ext cx="8229600" cy="1143000"/>
          </a:xfrm>
        </p:spPr>
        <p:txBody>
          <a:bodyPr/>
          <a:lstStyle/>
          <a:p>
            <a:r>
              <a:rPr lang="fr-FR" sz="2800">
                <a:solidFill>
                  <a:schemeClr val="accent1"/>
                </a:solidFill>
              </a:rPr>
              <a:t>Le Parc Nature du Plan de la Garde</a:t>
            </a:r>
          </a:p>
        </p:txBody>
      </p:sp>
      <p:pic>
        <p:nvPicPr>
          <p:cNvPr id="34818" name="Picture 6"/>
          <p:cNvPicPr>
            <a:picLocks noGrp="1" noChangeAspect="1" noChangeArrowheads="1"/>
          </p:cNvPicPr>
          <p:nvPr>
            <p:ph type="body" idx="4294967295"/>
          </p:nvPr>
        </p:nvPicPr>
        <p:blipFill>
          <a:blip r:embed="rId2"/>
          <a:srcRect/>
          <a:stretch>
            <a:fillRect/>
          </a:stretch>
        </p:blipFill>
        <p:spPr>
          <a:xfrm>
            <a:off x="1258888" y="1700213"/>
            <a:ext cx="6481762" cy="2114550"/>
          </a:xfrm>
        </p:spPr>
      </p:pic>
      <p:pic>
        <p:nvPicPr>
          <p:cNvPr id="34819" name="Picture 9"/>
          <p:cNvPicPr>
            <a:picLocks noChangeAspect="1" noChangeArrowheads="1"/>
          </p:cNvPicPr>
          <p:nvPr/>
        </p:nvPicPr>
        <p:blipFill>
          <a:blip r:embed="rId3"/>
          <a:srcRect/>
          <a:stretch>
            <a:fillRect/>
          </a:stretch>
        </p:blipFill>
        <p:spPr bwMode="auto">
          <a:xfrm>
            <a:off x="1258888" y="3933825"/>
            <a:ext cx="6481762" cy="22320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idx="4294967295"/>
          </p:nvPr>
        </p:nvSpPr>
        <p:spPr/>
        <p:txBody>
          <a:bodyPr/>
          <a:lstStyle/>
          <a:p>
            <a:r>
              <a:rPr lang="fr-FR" sz="3600">
                <a:solidFill>
                  <a:schemeClr val="accent1"/>
                </a:solidFill>
              </a:rPr>
              <a:t>Le Parc Nature du Plan de la Garde</a:t>
            </a:r>
          </a:p>
        </p:txBody>
      </p:sp>
      <p:sp>
        <p:nvSpPr>
          <p:cNvPr id="35842" name="Rectangle 3"/>
          <p:cNvSpPr>
            <a:spLocks noGrp="1"/>
          </p:cNvSpPr>
          <p:nvPr>
            <p:ph type="body" idx="4294967295"/>
          </p:nvPr>
        </p:nvSpPr>
        <p:spPr/>
        <p:txBody>
          <a:bodyPr/>
          <a:lstStyle/>
          <a:p>
            <a:pPr>
              <a:buFont typeface="Arial" charset="0"/>
              <a:buNone/>
            </a:pPr>
            <a:endParaRPr lang="fr-FR" sz="1400"/>
          </a:p>
          <a:p>
            <a:pPr>
              <a:buFont typeface="Wingdings" pitchFamily="2" charset="2"/>
              <a:buChar char="Ø"/>
            </a:pPr>
            <a:r>
              <a:rPr lang="fr-FR" sz="1800"/>
              <a:t>Vaste zone d’expansion de crues (ZEC) qui s'étend sur plus de 230 ha.</a:t>
            </a:r>
          </a:p>
          <a:p>
            <a:endParaRPr lang="fr-FR" sz="1800"/>
          </a:p>
          <a:p>
            <a:pPr>
              <a:buFont typeface="Wingdings" pitchFamily="2" charset="2"/>
              <a:buChar char="Ø"/>
            </a:pPr>
            <a:r>
              <a:rPr lang="fr-FR" sz="1800"/>
              <a:t>En cas d'inondations elle fait office de bassin de rétention naturel qui protège les communes  environnantes. Elle est également un repère de la biodiversité avec des espèces végétales qu'on ne trouve nulle part ailleurs ainsi que pas moins de 89 espèces d'oiseaux.</a:t>
            </a:r>
          </a:p>
          <a:p>
            <a:pPr>
              <a:buFont typeface="Arial" charset="0"/>
              <a:buNone/>
            </a:pPr>
            <a:endParaRPr lang="fr-FR" sz="1800"/>
          </a:p>
          <a:p>
            <a:pPr>
              <a:buFont typeface="Wingdings" pitchFamily="2" charset="2"/>
              <a:buChar char="Ø"/>
            </a:pPr>
            <a:r>
              <a:rPr lang="fr-FR" sz="1800"/>
              <a:t>Le projet de parc péri-urbain de nature a pour objectifs de préserver et d'offrir un espace naturel accessible à tout public et qui soit un outil d'éducation à l'environnement.</a:t>
            </a:r>
            <a:r>
              <a:rPr lang="fr-FR" sz="2800"/>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idx="4294967295"/>
          </p:nvPr>
        </p:nvSpPr>
        <p:spPr>
          <a:xfrm>
            <a:off x="468313" y="1196975"/>
            <a:ext cx="8229600" cy="1143000"/>
          </a:xfrm>
        </p:spPr>
        <p:txBody>
          <a:bodyPr/>
          <a:lstStyle/>
          <a:p>
            <a:r>
              <a:rPr lang="fr-FR" sz="3600">
                <a:solidFill>
                  <a:schemeClr val="accent1"/>
                </a:solidFill>
              </a:rPr>
              <a:t>Le Parc Nature du Plan de la Garde</a:t>
            </a:r>
          </a:p>
        </p:txBody>
      </p:sp>
      <p:sp>
        <p:nvSpPr>
          <p:cNvPr id="36866" name="Rectangle 3"/>
          <p:cNvSpPr>
            <a:spLocks noGrp="1"/>
          </p:cNvSpPr>
          <p:nvPr>
            <p:ph type="body" idx="4294967295"/>
          </p:nvPr>
        </p:nvSpPr>
        <p:spPr>
          <a:xfrm>
            <a:off x="539750" y="2420938"/>
            <a:ext cx="8229600" cy="4149725"/>
          </a:xfrm>
        </p:spPr>
        <p:txBody>
          <a:bodyPr/>
          <a:lstStyle/>
          <a:p>
            <a:pPr>
              <a:lnSpc>
                <a:spcPct val="80000"/>
              </a:lnSpc>
              <a:buFont typeface="Arial" charset="0"/>
              <a:buNone/>
            </a:pPr>
            <a:r>
              <a:rPr lang="fr-FR" sz="1600"/>
              <a:t> </a:t>
            </a:r>
          </a:p>
          <a:p>
            <a:pPr>
              <a:lnSpc>
                <a:spcPct val="80000"/>
              </a:lnSpc>
              <a:buFont typeface="Wingdings" pitchFamily="2" charset="2"/>
              <a:buChar char="Ø"/>
            </a:pPr>
            <a:r>
              <a:rPr lang="fr-FR" sz="1800"/>
              <a:t>Réduire la pression sur la biodiversité.</a:t>
            </a:r>
          </a:p>
          <a:p>
            <a:pPr>
              <a:lnSpc>
                <a:spcPct val="80000"/>
              </a:lnSpc>
              <a:buFont typeface="Wingdings" pitchFamily="2" charset="2"/>
              <a:buChar char="Ø"/>
            </a:pPr>
            <a:endParaRPr lang="fr-FR" sz="1800"/>
          </a:p>
          <a:p>
            <a:pPr>
              <a:lnSpc>
                <a:spcPct val="80000"/>
              </a:lnSpc>
              <a:buFont typeface="Wingdings" pitchFamily="2" charset="2"/>
              <a:buChar char="Ø"/>
            </a:pPr>
            <a:r>
              <a:rPr lang="fr-FR" sz="1800"/>
              <a:t>Restaurer les continuités écologiques (plantation de ripisylves, haies champêtres, alignements en bord de voie…).</a:t>
            </a:r>
          </a:p>
          <a:p>
            <a:pPr>
              <a:lnSpc>
                <a:spcPct val="80000"/>
              </a:lnSpc>
              <a:buFont typeface="Wingdings" pitchFamily="2" charset="2"/>
              <a:buChar char="Ø"/>
            </a:pPr>
            <a:endParaRPr lang="fr-FR" sz="1800"/>
          </a:p>
          <a:p>
            <a:pPr>
              <a:lnSpc>
                <a:spcPct val="80000"/>
              </a:lnSpc>
              <a:buFont typeface="Wingdings" pitchFamily="2" charset="2"/>
              <a:buChar char="Ø"/>
            </a:pPr>
            <a:r>
              <a:rPr lang="fr-FR" sz="1800"/>
              <a:t>Renaturer les sols, restaurer les qualités physico-chimiques des cours d’eau, restaurer les zones humides, retrouver un équilibre des milieux aquatiques.</a:t>
            </a:r>
          </a:p>
          <a:p>
            <a:pPr>
              <a:lnSpc>
                <a:spcPct val="80000"/>
              </a:lnSpc>
              <a:buFont typeface="Wingdings" pitchFamily="2" charset="2"/>
              <a:buChar char="Ø"/>
            </a:pPr>
            <a:endParaRPr lang="fr-FR" sz="1800"/>
          </a:p>
          <a:p>
            <a:pPr>
              <a:lnSpc>
                <a:spcPct val="80000"/>
              </a:lnSpc>
              <a:buFont typeface="Wingdings" pitchFamily="2" charset="2"/>
              <a:buChar char="Ø"/>
            </a:pPr>
            <a:r>
              <a:rPr lang="fr-FR" sz="1800"/>
              <a:t>Réduire la pression sur la biodiversité.</a:t>
            </a:r>
          </a:p>
          <a:p>
            <a:pPr>
              <a:lnSpc>
                <a:spcPct val="80000"/>
              </a:lnSpc>
              <a:buFont typeface="Wingdings" pitchFamily="2" charset="2"/>
              <a:buChar char="Ø"/>
            </a:pPr>
            <a:endParaRPr lang="fr-FR" sz="1800"/>
          </a:p>
          <a:p>
            <a:pPr>
              <a:lnSpc>
                <a:spcPct val="80000"/>
              </a:lnSpc>
              <a:buFont typeface="Wingdings" pitchFamily="2" charset="2"/>
              <a:buChar char="Ø"/>
            </a:pPr>
            <a:r>
              <a:rPr lang="fr-FR" sz="1800"/>
              <a:t>Protéger les paysages.</a:t>
            </a:r>
          </a:p>
          <a:p>
            <a:pPr>
              <a:lnSpc>
                <a:spcPct val="80000"/>
              </a:lnSpc>
              <a:buFont typeface="Wingdings" pitchFamily="2" charset="2"/>
              <a:buChar char="Ø"/>
            </a:pPr>
            <a:endParaRPr lang="fr-FR" sz="1800"/>
          </a:p>
          <a:p>
            <a:pPr>
              <a:lnSpc>
                <a:spcPct val="80000"/>
              </a:lnSpc>
              <a:buFont typeface="Wingdings" pitchFamily="2" charset="2"/>
              <a:buChar char="Ø"/>
            </a:pPr>
            <a:r>
              <a:rPr lang="fr-FR" sz="1800"/>
              <a:t>Gérer les milieux pour préserver les espèces patrimoniales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p:cNvSpPr>
          <p:nvPr>
            <p:ph type="title"/>
          </p:nvPr>
        </p:nvSpPr>
        <p:spPr/>
        <p:txBody>
          <a:bodyPr/>
          <a:lstStyle/>
          <a:p>
            <a:r>
              <a:rPr lang="fr-FR" sz="3600">
                <a:solidFill>
                  <a:schemeClr val="accent1"/>
                </a:solidFill>
              </a:rPr>
              <a:t>Le Parc Nature du Plan de la Garde</a:t>
            </a:r>
          </a:p>
        </p:txBody>
      </p:sp>
      <p:sp>
        <p:nvSpPr>
          <p:cNvPr id="37890" name="Rectangle 3"/>
          <p:cNvSpPr>
            <a:spLocks noGrp="1"/>
          </p:cNvSpPr>
          <p:nvPr>
            <p:ph type="body" sz="half" idx="1"/>
          </p:nvPr>
        </p:nvSpPr>
        <p:spPr>
          <a:xfrm>
            <a:off x="457200" y="2522538"/>
            <a:ext cx="4038600" cy="4237037"/>
          </a:xfrm>
        </p:spPr>
        <p:txBody>
          <a:bodyPr/>
          <a:lstStyle/>
          <a:p>
            <a:pPr>
              <a:buFont typeface="Arial" charset="0"/>
              <a:buNone/>
            </a:pPr>
            <a:r>
              <a:rPr lang="fr-FR" sz="1600" b="1"/>
              <a:t>Résultats attendus :</a:t>
            </a:r>
          </a:p>
          <a:p>
            <a:pPr>
              <a:buFont typeface="Arial" charset="0"/>
              <a:buNone/>
            </a:pPr>
            <a:endParaRPr lang="fr-FR" sz="1600" b="1"/>
          </a:p>
          <a:p>
            <a:pPr>
              <a:buFont typeface="Wingdings" pitchFamily="2" charset="2"/>
              <a:buChar char="Ø"/>
            </a:pPr>
            <a:r>
              <a:rPr lang="fr-FR" sz="1600"/>
              <a:t>Restauration de 5,1km de linéaire de cours d’eau.</a:t>
            </a:r>
          </a:p>
          <a:p>
            <a:pPr>
              <a:buFont typeface="Wingdings" pitchFamily="2" charset="2"/>
              <a:buChar char="Ø"/>
            </a:pPr>
            <a:endParaRPr lang="fr-FR" sz="1600"/>
          </a:p>
          <a:p>
            <a:pPr>
              <a:buFont typeface="Wingdings" pitchFamily="2" charset="2"/>
              <a:buChar char="Ø"/>
            </a:pPr>
            <a:r>
              <a:rPr lang="fr-FR" sz="1600"/>
              <a:t>Réalisation de trois ouvrages de restauration de continuité  (création de zones humides, replantation de ripisylve et création d'alignements d'arbres).</a:t>
            </a:r>
          </a:p>
          <a:p>
            <a:pPr>
              <a:buFont typeface="Wingdings" pitchFamily="2" charset="2"/>
              <a:buChar char="Ø"/>
            </a:pPr>
            <a:endParaRPr lang="fr-FR" sz="1600"/>
          </a:p>
          <a:p>
            <a:pPr>
              <a:buFont typeface="Wingdings" pitchFamily="2" charset="2"/>
              <a:buChar char="Ø"/>
            </a:pPr>
            <a:r>
              <a:rPr lang="fr-FR" sz="1600"/>
              <a:t>Suppression de surfaces artificialisées.</a:t>
            </a:r>
          </a:p>
        </p:txBody>
      </p:sp>
      <p:pic>
        <p:nvPicPr>
          <p:cNvPr id="37891" name="Picture 5"/>
          <p:cNvPicPr>
            <a:picLocks noGrp="1" noChangeAspect="1" noChangeArrowheads="1"/>
          </p:cNvPicPr>
          <p:nvPr>
            <p:ph type="body" sz="half" idx="2"/>
          </p:nvPr>
        </p:nvPicPr>
        <p:blipFill>
          <a:blip r:embed="rId2"/>
          <a:srcRect/>
          <a:stretch>
            <a:fillRect/>
          </a:stretch>
        </p:blipFill>
        <p:spPr>
          <a:xfrm>
            <a:off x="4643438" y="3284538"/>
            <a:ext cx="4038600" cy="27813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p:cNvSpPr>
          <p:nvPr>
            <p:ph type="title"/>
          </p:nvPr>
        </p:nvSpPr>
        <p:spPr/>
        <p:txBody>
          <a:bodyPr/>
          <a:lstStyle/>
          <a:p>
            <a:r>
              <a:rPr lang="fr-FR" sz="3200" b="1"/>
              <a:t>                       Partenaire du projet ADAPT</a:t>
            </a:r>
            <a:br>
              <a:rPr lang="fr-FR" sz="3200" b="1"/>
            </a:br>
            <a:endParaRPr lang="fr-FR" sz="3200" b="1"/>
          </a:p>
        </p:txBody>
      </p:sp>
      <p:sp>
        <p:nvSpPr>
          <p:cNvPr id="38914" name="Rectangle 5"/>
          <p:cNvSpPr>
            <a:spLocks noGrp="1"/>
          </p:cNvSpPr>
          <p:nvPr>
            <p:ph type="body" idx="1"/>
          </p:nvPr>
        </p:nvSpPr>
        <p:spPr>
          <a:xfrm>
            <a:off x="468313" y="1989138"/>
            <a:ext cx="8229600" cy="4237037"/>
          </a:xfrm>
        </p:spPr>
        <p:txBody>
          <a:bodyPr/>
          <a:lstStyle/>
          <a:p>
            <a:pPr>
              <a:lnSpc>
                <a:spcPct val="80000"/>
              </a:lnSpc>
              <a:buFont typeface="Arial" charset="0"/>
              <a:buNone/>
            </a:pPr>
            <a:r>
              <a:rPr lang="fr-FR" sz="1600" b="1">
                <a:solidFill>
                  <a:schemeClr val="accent1"/>
                </a:solidFill>
              </a:rPr>
              <a:t>REMARQUE IMPORTANTE</a:t>
            </a:r>
          </a:p>
          <a:p>
            <a:pPr>
              <a:lnSpc>
                <a:spcPct val="80000"/>
              </a:lnSpc>
              <a:buFont typeface="Arial" charset="0"/>
              <a:buNone/>
            </a:pPr>
            <a:r>
              <a:rPr lang="fr-FR" sz="1600"/>
              <a:t>     Le dossier de candidature fait apparaître des éléments à préciser en fonction du planning et de la natures des actions varoises.</a:t>
            </a:r>
          </a:p>
          <a:p>
            <a:pPr>
              <a:lnSpc>
                <a:spcPct val="80000"/>
              </a:lnSpc>
              <a:buFont typeface="Arial" charset="0"/>
              <a:buNone/>
            </a:pPr>
            <a:endParaRPr lang="fr-FR" sz="1600"/>
          </a:p>
          <a:p>
            <a:pPr>
              <a:lnSpc>
                <a:spcPct val="80000"/>
              </a:lnSpc>
              <a:buFont typeface="Arial" charset="0"/>
              <a:buNone/>
            </a:pPr>
            <a:r>
              <a:rPr lang="fr-FR" sz="1600" b="1">
                <a:solidFill>
                  <a:schemeClr val="accent1"/>
                </a:solidFill>
              </a:rPr>
              <a:t>Exemple:</a:t>
            </a:r>
            <a:r>
              <a:rPr lang="fr-FR" sz="1600"/>
              <a:t> La réalisation des pilotes sera faite par des acteurs publics avec lesquels le Département a conventionné suite à un Appel à Manifestation d’Intérêt.</a:t>
            </a:r>
          </a:p>
          <a:p>
            <a:pPr>
              <a:lnSpc>
                <a:spcPct val="80000"/>
              </a:lnSpc>
              <a:buFont typeface="Arial" charset="0"/>
              <a:buNone/>
            </a:pPr>
            <a:endParaRPr lang="fr-FR" sz="1600"/>
          </a:p>
          <a:p>
            <a:pPr>
              <a:lnSpc>
                <a:spcPct val="80000"/>
              </a:lnSpc>
              <a:buFont typeface="Arial" charset="0"/>
              <a:buNone/>
            </a:pPr>
            <a:r>
              <a:rPr lang="fr-FR" sz="1600"/>
              <a:t>Une 4 ème convention sera passée avec un organisme de recherche  universitaire avant fin 2017. Un Appel à Manifestation d’Intérêt est en cours de préparation.</a:t>
            </a:r>
          </a:p>
          <a:p>
            <a:pPr>
              <a:lnSpc>
                <a:spcPct val="80000"/>
              </a:lnSpc>
              <a:buFont typeface="Arial" charset="0"/>
              <a:buNone/>
            </a:pPr>
            <a:endParaRPr lang="fr-FR" sz="1600"/>
          </a:p>
          <a:p>
            <a:pPr>
              <a:lnSpc>
                <a:spcPct val="80000"/>
              </a:lnSpc>
              <a:buFont typeface="Arial" charset="0"/>
              <a:buNone/>
            </a:pPr>
            <a:r>
              <a:rPr lang="fr-FR" sz="1600"/>
              <a:t>Le planning et les éléments à préciser dans le dossier de candidature seront fournis au plus tard fin Avril 2017 pour prise en considération par le Chef de file et information à l’AUG.</a:t>
            </a:r>
          </a:p>
          <a:p>
            <a:pPr>
              <a:lnSpc>
                <a:spcPct val="80000"/>
              </a:lnSpc>
              <a:buFont typeface="Arial" charset="0"/>
              <a:buNone/>
            </a:pPr>
            <a:endParaRPr lang="fr-FR" sz="1600"/>
          </a:p>
          <a:p>
            <a:pPr>
              <a:lnSpc>
                <a:spcPct val="80000"/>
              </a:lnSpc>
              <a:buFont typeface="Arial" charset="0"/>
              <a:buNone/>
            </a:pPr>
            <a:r>
              <a:rPr lang="fr-FR" sz="1600"/>
              <a:t>Les conventions avec les 3 acteurs varois seront fournies fin Avril 2017 (délibérations).</a:t>
            </a:r>
          </a:p>
        </p:txBody>
      </p:sp>
      <p:pic>
        <p:nvPicPr>
          <p:cNvPr id="38915" name="Picture 6" descr="DeptVAR Qn"/>
          <p:cNvPicPr>
            <a:picLocks noChangeAspect="1" noChangeArrowheads="1"/>
          </p:cNvPicPr>
          <p:nvPr/>
        </p:nvPicPr>
        <p:blipFill>
          <a:blip r:embed="rId2"/>
          <a:srcRect/>
          <a:stretch>
            <a:fillRect/>
          </a:stretch>
        </p:blipFill>
        <p:spPr bwMode="auto">
          <a:xfrm>
            <a:off x="0" y="1196975"/>
            <a:ext cx="2157413" cy="75406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title"/>
          </p:nvPr>
        </p:nvSpPr>
        <p:spPr/>
        <p:txBody>
          <a:bodyPr/>
          <a:lstStyle/>
          <a:p>
            <a:r>
              <a:rPr lang="fr-FR" sz="2400" b="1">
                <a:latin typeface="Arial" charset="0"/>
              </a:rPr>
              <a:t>                                 Partenaire du projet ADAPT</a:t>
            </a:r>
          </a:p>
        </p:txBody>
      </p:sp>
      <p:sp>
        <p:nvSpPr>
          <p:cNvPr id="15362" name="Rectangle 3"/>
          <p:cNvSpPr>
            <a:spLocks noGrp="1"/>
          </p:cNvSpPr>
          <p:nvPr>
            <p:ph type="body" idx="1"/>
          </p:nvPr>
        </p:nvSpPr>
        <p:spPr/>
        <p:txBody>
          <a:bodyPr/>
          <a:lstStyle/>
          <a:p>
            <a:pPr marL="609600" indent="-609600">
              <a:buFont typeface="Wingdings" pitchFamily="2" charset="2"/>
              <a:buChar char="Ø"/>
            </a:pPr>
            <a:endParaRPr lang="fr-FR" sz="2000" b="1">
              <a:solidFill>
                <a:schemeClr val="accent1"/>
              </a:solidFill>
              <a:latin typeface="Arial" charset="0"/>
            </a:endParaRPr>
          </a:p>
          <a:p>
            <a:pPr marL="609600" indent="-609600">
              <a:buFont typeface="Wingdings" pitchFamily="2" charset="2"/>
              <a:buChar char="Ø"/>
            </a:pPr>
            <a:r>
              <a:rPr lang="fr-FR" sz="2000" b="1">
                <a:solidFill>
                  <a:schemeClr val="accent1"/>
                </a:solidFill>
                <a:latin typeface="Arial" charset="0"/>
              </a:rPr>
              <a:t>MOYENS MOBILISES:</a:t>
            </a:r>
            <a:r>
              <a:rPr lang="fr-FR" sz="2000">
                <a:solidFill>
                  <a:schemeClr val="accent1"/>
                </a:solidFill>
                <a:latin typeface="Arial" charset="0"/>
              </a:rPr>
              <a:t> </a:t>
            </a:r>
          </a:p>
          <a:p>
            <a:pPr marL="990600" lvl="1" indent="-533400">
              <a:buFont typeface="Wingdings" pitchFamily="2" charset="2"/>
              <a:buChar char="Ø"/>
            </a:pPr>
            <a:r>
              <a:rPr lang="fr-FR" sz="2000">
                <a:latin typeface="Arial" charset="0"/>
              </a:rPr>
              <a:t>Personnels internes et recrutement d’un chargé de mission à 50 % dédié aux projets PROTERINA et ADAPT + mobilisation de 1 ou 2 stagiaires M2 par an.</a:t>
            </a:r>
          </a:p>
          <a:p>
            <a:pPr marL="609600" indent="-609600">
              <a:buFont typeface="Wingdings" pitchFamily="2" charset="2"/>
              <a:buNone/>
            </a:pPr>
            <a:endParaRPr lang="fr-FR" sz="2000">
              <a:latin typeface="Arial" charset="0"/>
            </a:endParaRPr>
          </a:p>
          <a:p>
            <a:pPr marL="609600" indent="-609600">
              <a:buFont typeface="Wingdings" pitchFamily="2" charset="2"/>
              <a:buChar char="Ø"/>
            </a:pPr>
            <a:r>
              <a:rPr lang="fr-FR" sz="2000" b="1">
                <a:solidFill>
                  <a:schemeClr val="accent1"/>
                </a:solidFill>
                <a:latin typeface="Arial" charset="0"/>
              </a:rPr>
              <a:t>ACTIONS DIRECTES DU DEPARTEMENT DANS LE PROJET:</a:t>
            </a:r>
            <a:endParaRPr lang="fr-FR" sz="2400" b="1">
              <a:latin typeface="Arial" charset="0"/>
            </a:endParaRPr>
          </a:p>
          <a:p>
            <a:pPr marL="990600" lvl="1" indent="-533400">
              <a:buFont typeface="Wingdings" pitchFamily="2" charset="2"/>
              <a:buChar char="Ø"/>
            </a:pPr>
            <a:r>
              <a:rPr lang="fr-FR" sz="2000">
                <a:latin typeface="Arial" charset="0"/>
              </a:rPr>
              <a:t>Animation du projet ADAPT sur le Var</a:t>
            </a:r>
          </a:p>
          <a:p>
            <a:pPr marL="990600" lvl="1" indent="-533400">
              <a:buFont typeface="Wingdings" pitchFamily="2" charset="2"/>
              <a:buChar char="Ø"/>
            </a:pPr>
            <a:r>
              <a:rPr lang="fr-FR" sz="2000">
                <a:latin typeface="Arial" charset="0"/>
              </a:rPr>
              <a:t>Coordination des 3 acteurs Varois</a:t>
            </a:r>
          </a:p>
          <a:p>
            <a:pPr marL="990600" lvl="1" indent="-533400">
              <a:buFont typeface="Wingdings" pitchFamily="2" charset="2"/>
              <a:buChar char="Ø"/>
            </a:pPr>
            <a:endParaRPr lang="fr-FR" sz="2000">
              <a:latin typeface="Arial" charset="0"/>
            </a:endParaRPr>
          </a:p>
        </p:txBody>
      </p:sp>
      <p:pic>
        <p:nvPicPr>
          <p:cNvPr id="15363" name="Picture 4" descr="DeptVAR Qn"/>
          <p:cNvPicPr>
            <a:picLocks noChangeAspect="1" noChangeArrowheads="1"/>
          </p:cNvPicPr>
          <p:nvPr/>
        </p:nvPicPr>
        <p:blipFill>
          <a:blip r:embed="rId2"/>
          <a:srcRect/>
          <a:stretch>
            <a:fillRect/>
          </a:stretch>
        </p:blipFill>
        <p:spPr bwMode="auto">
          <a:xfrm>
            <a:off x="468313" y="1484313"/>
            <a:ext cx="2157412" cy="754062"/>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p:cNvSpPr>
          <p:nvPr>
            <p:ph type="title"/>
          </p:nvPr>
        </p:nvSpPr>
        <p:spPr/>
        <p:txBody>
          <a:bodyPr/>
          <a:lstStyle/>
          <a:p>
            <a:r>
              <a:rPr lang="fr-FR" sz="3200" b="1"/>
              <a:t>                     Partenaire du projet ADAPT</a:t>
            </a:r>
            <a:br>
              <a:rPr lang="fr-FR" sz="3200" b="1"/>
            </a:br>
            <a:endParaRPr lang="fr-FR" sz="3200" b="1"/>
          </a:p>
        </p:txBody>
      </p:sp>
      <p:sp>
        <p:nvSpPr>
          <p:cNvPr id="39938" name="Rectangle 3"/>
          <p:cNvSpPr>
            <a:spLocks noGrp="1"/>
          </p:cNvSpPr>
          <p:nvPr>
            <p:ph type="body" idx="1"/>
          </p:nvPr>
        </p:nvSpPr>
        <p:spPr/>
        <p:txBody>
          <a:bodyPr/>
          <a:lstStyle/>
          <a:p>
            <a:pPr>
              <a:buFont typeface="Arial" charset="0"/>
              <a:buNone/>
            </a:pPr>
            <a:endParaRPr lang="fr-FR"/>
          </a:p>
          <a:p>
            <a:pPr>
              <a:buFont typeface="Arial" charset="0"/>
              <a:buNone/>
            </a:pPr>
            <a:endParaRPr lang="fr-FR"/>
          </a:p>
          <a:p>
            <a:pPr algn="ctr">
              <a:buFont typeface="Arial" charset="0"/>
              <a:buNone/>
            </a:pPr>
            <a:r>
              <a:rPr lang="fr-FR" b="1"/>
              <a:t>MERCI POUR VOTRE ATTENTION</a:t>
            </a:r>
          </a:p>
        </p:txBody>
      </p:sp>
      <p:pic>
        <p:nvPicPr>
          <p:cNvPr id="39939" name="Picture 4" descr="DeptVAR Qn"/>
          <p:cNvPicPr>
            <a:picLocks noChangeAspect="1" noChangeArrowheads="1"/>
          </p:cNvPicPr>
          <p:nvPr/>
        </p:nvPicPr>
        <p:blipFill>
          <a:blip r:embed="rId2"/>
          <a:srcRect/>
          <a:stretch>
            <a:fillRect/>
          </a:stretch>
        </p:blipFill>
        <p:spPr bwMode="auto">
          <a:xfrm>
            <a:off x="0" y="1196975"/>
            <a:ext cx="2157413" cy="75406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27000" y="1557338"/>
            <a:ext cx="3382963" cy="2738437"/>
          </a:xfrm>
          <a:prstGeom prst="rect">
            <a:avLst/>
          </a:prstGeom>
          <a:noFill/>
        </p:spPr>
        <p:txBody>
          <a:bodyPr>
            <a:spAutoFit/>
          </a:bodyPr>
          <a:lstStyle/>
          <a:p>
            <a:pPr algn="just" fontAlgn="auto">
              <a:spcBef>
                <a:spcPts val="0"/>
              </a:spcBef>
              <a:spcAft>
                <a:spcPts val="0"/>
              </a:spcAft>
              <a:defRPr/>
            </a:pPr>
            <a:r>
              <a:rPr lang="fr-FR" b="1" dirty="0">
                <a:solidFill>
                  <a:srgbClr val="00779E"/>
                </a:solidFill>
                <a:latin typeface="+mn-lt"/>
                <a:ea typeface="+mj-ea"/>
                <a:cs typeface="+mj-cs"/>
              </a:rPr>
              <a:t>Présentation du bassin versant géré par la CAVEM</a:t>
            </a:r>
            <a:r>
              <a:rPr lang="fr-FR" sz="2800" b="1" dirty="0">
                <a:solidFill>
                  <a:srgbClr val="00779E"/>
                </a:solidFill>
                <a:latin typeface="+mn-lt"/>
                <a:ea typeface="+mj-ea"/>
                <a:cs typeface="+mj-cs"/>
              </a:rPr>
              <a:t> </a:t>
            </a:r>
          </a:p>
          <a:p>
            <a:pPr algn="just" fontAlgn="auto">
              <a:spcBef>
                <a:spcPts val="0"/>
              </a:spcBef>
              <a:spcAft>
                <a:spcPts val="0"/>
              </a:spcAft>
              <a:defRPr/>
            </a:pPr>
            <a:r>
              <a:rPr lang="fr-FR" dirty="0">
                <a:latin typeface="+mn-lt"/>
                <a:cs typeface="+mn-cs"/>
              </a:rPr>
              <a:t>Bassin versant de 31km2</a:t>
            </a:r>
          </a:p>
          <a:p>
            <a:pPr algn="just" fontAlgn="auto">
              <a:spcBef>
                <a:spcPts val="0"/>
              </a:spcBef>
              <a:spcAft>
                <a:spcPts val="0"/>
              </a:spcAft>
              <a:defRPr/>
            </a:pPr>
            <a:r>
              <a:rPr lang="fr-FR" b="1" dirty="0">
                <a:latin typeface="+mn-lt"/>
                <a:cs typeface="+mn-cs"/>
              </a:rPr>
              <a:t>240 ha en zone inondable </a:t>
            </a:r>
            <a:r>
              <a:rPr lang="fr-FR" dirty="0">
                <a:latin typeface="+mn-lt"/>
                <a:cs typeface="+mn-cs"/>
              </a:rPr>
              <a:t>dont </a:t>
            </a:r>
            <a:r>
              <a:rPr lang="fr-FR" b="1" dirty="0">
                <a:latin typeface="+mn-lt"/>
                <a:cs typeface="+mn-cs"/>
              </a:rPr>
              <a:t>80% en Zone Urbaine</a:t>
            </a:r>
            <a:r>
              <a:rPr lang="fr-FR" dirty="0">
                <a:latin typeface="+mn-lt"/>
                <a:cs typeface="+mn-cs"/>
              </a:rPr>
              <a:t>.</a:t>
            </a:r>
          </a:p>
          <a:p>
            <a:pPr algn="just" fontAlgn="auto">
              <a:spcBef>
                <a:spcPts val="0"/>
              </a:spcBef>
              <a:spcAft>
                <a:spcPts val="0"/>
              </a:spcAft>
              <a:defRPr/>
            </a:pPr>
            <a:r>
              <a:rPr lang="fr-FR" dirty="0">
                <a:latin typeface="+mn-lt"/>
                <a:cs typeface="+mn-cs"/>
              </a:rPr>
              <a:t> Amont : forte pente couverture naturelle </a:t>
            </a:r>
          </a:p>
          <a:p>
            <a:pPr algn="just" fontAlgn="auto">
              <a:spcBef>
                <a:spcPts val="0"/>
              </a:spcBef>
              <a:spcAft>
                <a:spcPts val="0"/>
              </a:spcAft>
              <a:defRPr/>
            </a:pPr>
            <a:r>
              <a:rPr lang="fr-FR" dirty="0">
                <a:latin typeface="+mn-lt"/>
                <a:cs typeface="+mn-cs"/>
              </a:rPr>
              <a:t>Aval : artificialisé et parsemé de singularités</a:t>
            </a:r>
          </a:p>
        </p:txBody>
      </p:sp>
      <p:sp>
        <p:nvSpPr>
          <p:cNvPr id="16386" name="Rectangle 6"/>
          <p:cNvSpPr>
            <a:spLocks noChangeArrowheads="1"/>
          </p:cNvSpPr>
          <p:nvPr/>
        </p:nvSpPr>
        <p:spPr bwMode="auto">
          <a:xfrm>
            <a:off x="7019925" y="188913"/>
            <a:ext cx="1223963" cy="584200"/>
          </a:xfrm>
          <a:prstGeom prst="rect">
            <a:avLst/>
          </a:prstGeom>
          <a:noFill/>
          <a:ln w="9525">
            <a:noFill/>
            <a:miter lim="800000"/>
            <a:headEnd/>
            <a:tailEnd/>
          </a:ln>
        </p:spPr>
        <p:txBody>
          <a:bodyPr>
            <a:spAutoFit/>
          </a:bodyPr>
          <a:lstStyle/>
          <a:p>
            <a:pPr algn="ctr"/>
            <a:r>
              <a:rPr lang="fr-FR" sz="1600">
                <a:latin typeface="Calibri" pitchFamily="34" charset="0"/>
              </a:rPr>
              <a:t>Actions de </a:t>
            </a:r>
          </a:p>
          <a:p>
            <a:pPr algn="ctr"/>
            <a:r>
              <a:rPr lang="fr-FR" sz="1600">
                <a:latin typeface="Calibri" pitchFamily="34" charset="0"/>
              </a:rPr>
              <a:t>la CAVEM</a:t>
            </a:r>
          </a:p>
        </p:txBody>
      </p:sp>
      <p:pic>
        <p:nvPicPr>
          <p:cNvPr id="16387" name="Picture 2" descr="C:\Users\PC.ollier\Desktop\Logo CAVEM.jpg"/>
          <p:cNvPicPr>
            <a:picLocks noChangeAspect="1" noChangeArrowheads="1"/>
          </p:cNvPicPr>
          <p:nvPr/>
        </p:nvPicPr>
        <p:blipFill>
          <a:blip r:embed="rId3"/>
          <a:srcRect/>
          <a:stretch>
            <a:fillRect/>
          </a:stretch>
        </p:blipFill>
        <p:spPr bwMode="auto">
          <a:xfrm>
            <a:off x="8316913" y="260350"/>
            <a:ext cx="468312" cy="547688"/>
          </a:xfrm>
          <a:prstGeom prst="rect">
            <a:avLst/>
          </a:prstGeom>
          <a:noFill/>
          <a:ln w="9525">
            <a:noFill/>
            <a:miter lim="800000"/>
            <a:headEnd/>
            <a:tailEnd/>
          </a:ln>
        </p:spPr>
      </p:pic>
      <p:pic>
        <p:nvPicPr>
          <p:cNvPr id="16388" name="Image 8"/>
          <p:cNvPicPr>
            <a:picLocks noChangeAspect="1"/>
          </p:cNvPicPr>
          <p:nvPr/>
        </p:nvPicPr>
        <p:blipFill>
          <a:blip r:embed="rId4"/>
          <a:srcRect/>
          <a:stretch>
            <a:fillRect/>
          </a:stretch>
        </p:blipFill>
        <p:spPr bwMode="auto">
          <a:xfrm>
            <a:off x="5219700" y="260350"/>
            <a:ext cx="1963738" cy="520700"/>
          </a:xfrm>
          <a:prstGeom prst="rect">
            <a:avLst/>
          </a:prstGeom>
          <a:noFill/>
          <a:ln w="9525">
            <a:noFill/>
            <a:miter lim="800000"/>
            <a:headEnd/>
            <a:tailEnd/>
          </a:ln>
        </p:spPr>
      </p:pic>
      <p:pic>
        <p:nvPicPr>
          <p:cNvPr id="10" name="Shape">
            <a:hlinkClick r:id="" action="ppaction://media"/>
          </p:cNvPr>
          <p:cNvPicPr>
            <a:picLocks noRot="1" noChangeAspect="1"/>
          </p:cNvPicPr>
          <p:nvPr>
            <a:videoFile r:link="rId1"/>
          </p:nvPr>
        </p:nvPicPr>
        <p:blipFill>
          <a:blip r:embed="rId5"/>
          <a:srcRect l="1591" t="2567" r="2660" b="7384"/>
          <a:stretch>
            <a:fillRect/>
          </a:stretch>
        </p:blipFill>
        <p:spPr bwMode="auto">
          <a:xfrm>
            <a:off x="3656013" y="2060575"/>
            <a:ext cx="5487987" cy="3919538"/>
          </a:xfrm>
          <a:prstGeom prst="rect">
            <a:avLst/>
          </a:prstGeom>
          <a:noFill/>
          <a:ln w="9525">
            <a:noFill/>
            <a:miter lim="800000"/>
            <a:headEnd/>
            <a:tailEnd/>
          </a:ln>
        </p:spPr>
      </p:pic>
      <p:sp>
        <p:nvSpPr>
          <p:cNvPr id="16390" name="Rectangle 2"/>
          <p:cNvSpPr>
            <a:spLocks noChangeArrowheads="1"/>
          </p:cNvSpPr>
          <p:nvPr/>
        </p:nvSpPr>
        <p:spPr bwMode="auto">
          <a:xfrm>
            <a:off x="3563938" y="1557338"/>
            <a:ext cx="5451475" cy="522287"/>
          </a:xfrm>
          <a:prstGeom prst="rect">
            <a:avLst/>
          </a:prstGeom>
          <a:noFill/>
          <a:ln w="9525">
            <a:noFill/>
            <a:miter lim="800000"/>
            <a:headEnd/>
            <a:tailEnd/>
          </a:ln>
        </p:spPr>
        <p:txBody>
          <a:bodyPr>
            <a:spAutoFit/>
          </a:bodyPr>
          <a:lstStyle/>
          <a:p>
            <a:pPr algn="ctr"/>
            <a:r>
              <a:rPr lang="fr-FR" sz="1400" b="1">
                <a:latin typeface="Calibri" pitchFamily="34" charset="0"/>
              </a:rPr>
              <a:t>Exemple de la crue du 5 et 6 novembre 2011 (simulation 2D du débordement des cours d’eau)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2"/>
          <p:cNvSpPr txBox="1">
            <a:spLocks/>
          </p:cNvSpPr>
          <p:nvPr/>
        </p:nvSpPr>
        <p:spPr>
          <a:xfrm>
            <a:off x="827088" y="1628775"/>
            <a:ext cx="4249737" cy="410527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pitchFamily="34" charset="0"/>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fr-FR" sz="2200" b="1" dirty="0">
                <a:solidFill>
                  <a:srgbClr val="00779E"/>
                </a:solidFill>
                <a:latin typeface="Calibri"/>
                <a:ea typeface="+mj-ea"/>
                <a:cs typeface="+mj-cs"/>
              </a:rPr>
              <a:t>Actions de la CAVEM dans le cadre du projet ADAPT</a:t>
            </a:r>
          </a:p>
          <a:p>
            <a:pPr marL="0" indent="0" fontAlgn="auto">
              <a:spcAft>
                <a:spcPts val="0"/>
              </a:spcAft>
              <a:buFont typeface="Arial" pitchFamily="34" charset="0"/>
              <a:buNone/>
              <a:defRPr/>
            </a:pPr>
            <a:r>
              <a:rPr lang="fr-FR" sz="1800" dirty="0"/>
              <a:t>Intégration du ruissèlement urbain dans la gestion du risque inondation, les objectifs :  </a:t>
            </a:r>
          </a:p>
          <a:p>
            <a:pPr algn="just" fontAlgn="auto">
              <a:spcAft>
                <a:spcPts val="0"/>
              </a:spcAft>
              <a:buFont typeface="Wingdings" panose="05000000000000000000" pitchFamily="2" charset="2"/>
              <a:buChar char="Ø"/>
              <a:defRPr/>
            </a:pPr>
            <a:r>
              <a:rPr lang="fr-FR" sz="1800" dirty="0"/>
              <a:t>Amélioration de la connaissance sur l’alea inondation, </a:t>
            </a:r>
          </a:p>
          <a:p>
            <a:pPr algn="just" fontAlgn="auto">
              <a:spcAft>
                <a:spcPts val="0"/>
              </a:spcAft>
              <a:buFont typeface="Wingdings" panose="05000000000000000000" pitchFamily="2" charset="2"/>
              <a:buChar char="Ø"/>
              <a:defRPr/>
            </a:pPr>
            <a:r>
              <a:rPr lang="fr-FR" sz="1800" dirty="0"/>
              <a:t>Amélioration de la gestion du risque inondation quel qu’en soit la cause, </a:t>
            </a:r>
          </a:p>
          <a:p>
            <a:pPr algn="just" fontAlgn="auto">
              <a:spcAft>
                <a:spcPts val="0"/>
              </a:spcAft>
              <a:buFont typeface="Wingdings" panose="05000000000000000000" pitchFamily="2" charset="2"/>
              <a:buChar char="Ø"/>
              <a:defRPr/>
            </a:pPr>
            <a:r>
              <a:rPr lang="fr-FR" sz="1800" dirty="0"/>
              <a:t>Etablir un Diagnostic pour une diminution de l’alea induit par les interconnexions ruissèlement urbain/réseaux hydrographiques, </a:t>
            </a:r>
          </a:p>
        </p:txBody>
      </p:sp>
      <p:pic>
        <p:nvPicPr>
          <p:cNvPr id="17410" name="Picture 10"/>
          <p:cNvPicPr>
            <a:picLocks noChangeAspect="1" noChangeArrowheads="1"/>
          </p:cNvPicPr>
          <p:nvPr/>
        </p:nvPicPr>
        <p:blipFill>
          <a:blip r:embed="rId2"/>
          <a:srcRect b="13927"/>
          <a:stretch>
            <a:fillRect/>
          </a:stretch>
        </p:blipFill>
        <p:spPr bwMode="auto">
          <a:xfrm>
            <a:off x="6732588" y="1628775"/>
            <a:ext cx="1722437" cy="2114550"/>
          </a:xfrm>
          <a:prstGeom prst="rect">
            <a:avLst/>
          </a:prstGeom>
          <a:noFill/>
          <a:ln w="9525">
            <a:noFill/>
            <a:miter lim="800000"/>
            <a:headEnd/>
            <a:tailEnd/>
          </a:ln>
        </p:spPr>
      </p:pic>
      <p:pic>
        <p:nvPicPr>
          <p:cNvPr id="17411"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364163" y="1628775"/>
            <a:ext cx="958850" cy="960438"/>
          </a:xfrm>
          <a:prstGeom prst="rect">
            <a:avLst/>
          </a:prstGeom>
          <a:noFill/>
          <a:ln w="9525">
            <a:noFill/>
            <a:miter lim="800000"/>
            <a:headEnd/>
            <a:tailEnd/>
          </a:ln>
        </p:spPr>
      </p:pic>
      <p:pic>
        <p:nvPicPr>
          <p:cNvPr id="17412" name="Picture 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364163" y="2492375"/>
            <a:ext cx="892175" cy="936625"/>
          </a:xfrm>
          <a:prstGeom prst="rect">
            <a:avLst/>
          </a:prstGeom>
          <a:noFill/>
          <a:ln w="9525">
            <a:noFill/>
            <a:miter lim="800000"/>
            <a:headEnd/>
            <a:tailEnd/>
          </a:ln>
        </p:spPr>
      </p:pic>
      <p:pic>
        <p:nvPicPr>
          <p:cNvPr id="17413" name="Picture 8"/>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435600" y="3573463"/>
            <a:ext cx="882650" cy="879475"/>
          </a:xfrm>
          <a:prstGeom prst="rect">
            <a:avLst/>
          </a:prstGeom>
          <a:noFill/>
          <a:ln w="9525">
            <a:noFill/>
            <a:miter lim="800000"/>
            <a:headEnd/>
            <a:tailEnd/>
          </a:ln>
        </p:spPr>
      </p:pic>
      <p:pic>
        <p:nvPicPr>
          <p:cNvPr id="17414" name="Picture 9"/>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435600" y="4581525"/>
            <a:ext cx="965200" cy="912813"/>
          </a:xfrm>
          <a:prstGeom prst="rect">
            <a:avLst/>
          </a:prstGeom>
          <a:noFill/>
          <a:ln w="9525">
            <a:noFill/>
            <a:miter lim="800000"/>
            <a:headEnd/>
            <a:tailEnd/>
          </a:ln>
        </p:spPr>
      </p:pic>
      <p:pic>
        <p:nvPicPr>
          <p:cNvPr id="17415" name="Picture 7"/>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6588125" y="3860800"/>
            <a:ext cx="2246313" cy="1714500"/>
          </a:xfrm>
          <a:prstGeom prst="rect">
            <a:avLst/>
          </a:prstGeom>
          <a:noFill/>
          <a:ln w="9525">
            <a:noFill/>
            <a:miter lim="800000"/>
            <a:headEnd/>
            <a:tailEnd/>
          </a:ln>
        </p:spPr>
      </p:pic>
      <p:sp>
        <p:nvSpPr>
          <p:cNvPr id="17416" name="Rectangle 11"/>
          <p:cNvSpPr>
            <a:spLocks noChangeArrowheads="1"/>
          </p:cNvSpPr>
          <p:nvPr/>
        </p:nvSpPr>
        <p:spPr bwMode="auto">
          <a:xfrm>
            <a:off x="7019925" y="188913"/>
            <a:ext cx="1223963" cy="584200"/>
          </a:xfrm>
          <a:prstGeom prst="rect">
            <a:avLst/>
          </a:prstGeom>
          <a:noFill/>
          <a:ln w="9525">
            <a:noFill/>
            <a:miter lim="800000"/>
            <a:headEnd/>
            <a:tailEnd/>
          </a:ln>
        </p:spPr>
        <p:txBody>
          <a:bodyPr>
            <a:spAutoFit/>
          </a:bodyPr>
          <a:lstStyle/>
          <a:p>
            <a:pPr algn="ctr"/>
            <a:r>
              <a:rPr lang="fr-FR" sz="1600">
                <a:latin typeface="Calibri" pitchFamily="34" charset="0"/>
              </a:rPr>
              <a:t>Actions de </a:t>
            </a:r>
          </a:p>
          <a:p>
            <a:pPr algn="ctr"/>
            <a:r>
              <a:rPr lang="fr-FR" sz="1600">
                <a:latin typeface="Calibri" pitchFamily="34" charset="0"/>
              </a:rPr>
              <a:t>la CAVEM</a:t>
            </a:r>
          </a:p>
        </p:txBody>
      </p:sp>
      <p:pic>
        <p:nvPicPr>
          <p:cNvPr id="17417" name="Picture 2" descr="C:\Users\PC.ollier\Desktop\Logo CAVEM.jpg"/>
          <p:cNvPicPr>
            <a:picLocks noChangeAspect="1" noChangeArrowheads="1"/>
          </p:cNvPicPr>
          <p:nvPr/>
        </p:nvPicPr>
        <p:blipFill>
          <a:blip r:embed="rId8"/>
          <a:srcRect/>
          <a:stretch>
            <a:fillRect/>
          </a:stretch>
        </p:blipFill>
        <p:spPr bwMode="auto">
          <a:xfrm>
            <a:off x="8316913" y="260350"/>
            <a:ext cx="468312" cy="547688"/>
          </a:xfrm>
          <a:prstGeom prst="rect">
            <a:avLst/>
          </a:prstGeom>
          <a:noFill/>
          <a:ln w="9525">
            <a:noFill/>
            <a:miter lim="800000"/>
            <a:headEnd/>
            <a:tailEnd/>
          </a:ln>
        </p:spPr>
      </p:pic>
      <p:pic>
        <p:nvPicPr>
          <p:cNvPr id="17418" name="Image 13"/>
          <p:cNvPicPr>
            <a:picLocks noChangeAspect="1"/>
          </p:cNvPicPr>
          <p:nvPr/>
        </p:nvPicPr>
        <p:blipFill>
          <a:blip r:embed="rId9"/>
          <a:srcRect/>
          <a:stretch>
            <a:fillRect/>
          </a:stretch>
        </p:blipFill>
        <p:spPr bwMode="auto">
          <a:xfrm>
            <a:off x="5219700" y="260350"/>
            <a:ext cx="1963738" cy="5207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a:srcRect/>
          <a:stretch>
            <a:fillRect/>
          </a:stretch>
        </p:blipFill>
        <p:spPr bwMode="auto">
          <a:xfrm>
            <a:off x="827088" y="1628775"/>
            <a:ext cx="7675562" cy="639763"/>
          </a:xfrm>
          <a:prstGeom prst="rect">
            <a:avLst/>
          </a:prstGeom>
          <a:noFill/>
          <a:ln w="9525">
            <a:noFill/>
            <a:miter lim="800000"/>
            <a:headEnd/>
            <a:tailEnd/>
          </a:ln>
        </p:spPr>
      </p:pic>
      <p:sp>
        <p:nvSpPr>
          <p:cNvPr id="5" name="Rectangle 4"/>
          <p:cNvSpPr/>
          <p:nvPr/>
        </p:nvSpPr>
        <p:spPr>
          <a:xfrm>
            <a:off x="1042988" y="2205038"/>
            <a:ext cx="7129462" cy="3692525"/>
          </a:xfrm>
          <a:prstGeom prst="rect">
            <a:avLst/>
          </a:prstGeom>
        </p:spPr>
        <p:txBody>
          <a:bodyPr>
            <a:spAutoFit/>
          </a:bodyPr>
          <a:lstStyle/>
          <a:p>
            <a:pPr fontAlgn="auto">
              <a:spcBef>
                <a:spcPct val="20000"/>
              </a:spcBef>
              <a:spcAft>
                <a:spcPts val="0"/>
              </a:spcAft>
              <a:defRPr/>
            </a:pPr>
            <a:r>
              <a:rPr lang="fr-FR" dirty="0">
                <a:solidFill>
                  <a:prstClr val="black"/>
                </a:solidFill>
                <a:latin typeface="Open Sans" pitchFamily="34" charset="0"/>
                <a:cs typeface="+mn-cs"/>
              </a:rPr>
              <a:t>Intégration du ruissèlement urbain dans la gestion du risque inondation : </a:t>
            </a:r>
          </a:p>
          <a:p>
            <a:pPr marL="342900" indent="-342900" algn="just" fontAlgn="auto">
              <a:spcBef>
                <a:spcPct val="20000"/>
              </a:spcBef>
              <a:spcAft>
                <a:spcPts val="0"/>
              </a:spcAft>
              <a:buFont typeface="Arial" pitchFamily="34" charset="0"/>
              <a:buChar char="•"/>
              <a:defRPr/>
            </a:pPr>
            <a:r>
              <a:rPr lang="fr-FR" dirty="0">
                <a:solidFill>
                  <a:prstClr val="black"/>
                </a:solidFill>
                <a:latin typeface="Open Sans" pitchFamily="34" charset="0"/>
                <a:cs typeface="+mn-cs"/>
              </a:rPr>
              <a:t>Etat des lieux du réseau hydrographique et du ruissellement urbain,</a:t>
            </a:r>
          </a:p>
          <a:p>
            <a:pPr marL="342900" indent="-342900" algn="just" fontAlgn="auto">
              <a:spcBef>
                <a:spcPct val="20000"/>
              </a:spcBef>
              <a:spcAft>
                <a:spcPts val="0"/>
              </a:spcAft>
              <a:buFont typeface="Arial" pitchFamily="34" charset="0"/>
              <a:buChar char="•"/>
              <a:defRPr/>
            </a:pPr>
            <a:r>
              <a:rPr lang="fr-FR" dirty="0">
                <a:solidFill>
                  <a:prstClr val="black"/>
                </a:solidFill>
                <a:latin typeface="Open Sans" pitchFamily="34" charset="0"/>
                <a:cs typeface="+mn-cs"/>
              </a:rPr>
              <a:t>Création d’un modèle hydrologique et hydraulique (1D/2D) qui intègre la problématique du ruissèlement urbain, </a:t>
            </a:r>
          </a:p>
          <a:p>
            <a:pPr marL="342900" indent="-342900" algn="just" fontAlgn="auto">
              <a:spcBef>
                <a:spcPct val="20000"/>
              </a:spcBef>
              <a:spcAft>
                <a:spcPts val="0"/>
              </a:spcAft>
              <a:buFont typeface="Arial" pitchFamily="34" charset="0"/>
              <a:buChar char="•"/>
              <a:defRPr/>
            </a:pPr>
            <a:r>
              <a:rPr lang="fr-FR" dirty="0">
                <a:solidFill>
                  <a:prstClr val="black"/>
                </a:solidFill>
                <a:latin typeface="Open Sans" pitchFamily="34" charset="0"/>
                <a:cs typeface="+mn-cs"/>
              </a:rPr>
              <a:t>Diagnostic, mise en lumière des singularités et des impacts en matière d’inondation sur le milieu, </a:t>
            </a:r>
          </a:p>
          <a:p>
            <a:pPr marL="342900" indent="-342900" algn="just" fontAlgn="auto">
              <a:spcBef>
                <a:spcPct val="20000"/>
              </a:spcBef>
              <a:spcAft>
                <a:spcPts val="0"/>
              </a:spcAft>
              <a:buFont typeface="Arial" pitchFamily="34" charset="0"/>
              <a:buChar char="•"/>
              <a:defRPr/>
            </a:pPr>
            <a:r>
              <a:rPr lang="fr-FR" dirty="0">
                <a:solidFill>
                  <a:prstClr val="black"/>
                </a:solidFill>
                <a:latin typeface="Open Sans" pitchFamily="34" charset="0"/>
                <a:cs typeface="+mn-cs"/>
              </a:rPr>
              <a:t>Expertise et plan d’action pour une meilleure synergie et gestion des réseaux hydrographiques et urbains.</a:t>
            </a:r>
          </a:p>
          <a:p>
            <a:pPr marL="342900" indent="-342900" algn="just" fontAlgn="auto">
              <a:spcBef>
                <a:spcPct val="20000"/>
              </a:spcBef>
              <a:spcAft>
                <a:spcPts val="0"/>
              </a:spcAft>
              <a:buFont typeface="Arial" pitchFamily="34" charset="0"/>
              <a:buChar char="•"/>
              <a:defRPr/>
            </a:pPr>
            <a:r>
              <a:rPr lang="fr-FR" dirty="0">
                <a:solidFill>
                  <a:prstClr val="black"/>
                </a:solidFill>
                <a:latin typeface="Open Sans" pitchFamily="34" charset="0"/>
                <a:cs typeface="+mn-cs"/>
              </a:rPr>
              <a:t>Intégration des résultats hydrauliques dans un modèle de prévision des crues</a:t>
            </a:r>
          </a:p>
        </p:txBody>
      </p:sp>
      <p:sp>
        <p:nvSpPr>
          <p:cNvPr id="18435" name="Rectangle 6"/>
          <p:cNvSpPr>
            <a:spLocks noChangeArrowheads="1"/>
          </p:cNvSpPr>
          <p:nvPr/>
        </p:nvSpPr>
        <p:spPr bwMode="auto">
          <a:xfrm>
            <a:off x="7019925" y="188913"/>
            <a:ext cx="1223963" cy="584200"/>
          </a:xfrm>
          <a:prstGeom prst="rect">
            <a:avLst/>
          </a:prstGeom>
          <a:noFill/>
          <a:ln w="9525">
            <a:noFill/>
            <a:miter lim="800000"/>
            <a:headEnd/>
            <a:tailEnd/>
          </a:ln>
        </p:spPr>
        <p:txBody>
          <a:bodyPr>
            <a:spAutoFit/>
          </a:bodyPr>
          <a:lstStyle/>
          <a:p>
            <a:pPr algn="ctr"/>
            <a:r>
              <a:rPr lang="fr-FR" sz="1600">
                <a:latin typeface="Calibri" pitchFamily="34" charset="0"/>
              </a:rPr>
              <a:t>Actions de </a:t>
            </a:r>
          </a:p>
          <a:p>
            <a:pPr algn="ctr"/>
            <a:r>
              <a:rPr lang="fr-FR" sz="1600">
                <a:latin typeface="Calibri" pitchFamily="34" charset="0"/>
              </a:rPr>
              <a:t>la CAVEM</a:t>
            </a:r>
          </a:p>
        </p:txBody>
      </p:sp>
      <p:pic>
        <p:nvPicPr>
          <p:cNvPr id="18436" name="Picture 2" descr="C:\Users\PC.ollier\Desktop\Logo CAVEM.jpg"/>
          <p:cNvPicPr>
            <a:picLocks noChangeAspect="1" noChangeArrowheads="1"/>
          </p:cNvPicPr>
          <p:nvPr/>
        </p:nvPicPr>
        <p:blipFill>
          <a:blip r:embed="rId3"/>
          <a:srcRect/>
          <a:stretch>
            <a:fillRect/>
          </a:stretch>
        </p:blipFill>
        <p:spPr bwMode="auto">
          <a:xfrm>
            <a:off x="8316913" y="260350"/>
            <a:ext cx="468312" cy="547688"/>
          </a:xfrm>
          <a:prstGeom prst="rect">
            <a:avLst/>
          </a:prstGeom>
          <a:noFill/>
          <a:ln w="9525">
            <a:noFill/>
            <a:miter lim="800000"/>
            <a:headEnd/>
            <a:tailEnd/>
          </a:ln>
        </p:spPr>
      </p:pic>
      <p:pic>
        <p:nvPicPr>
          <p:cNvPr id="18437" name="Image 8"/>
          <p:cNvPicPr>
            <a:picLocks noChangeAspect="1"/>
          </p:cNvPicPr>
          <p:nvPr/>
        </p:nvPicPr>
        <p:blipFill>
          <a:blip r:embed="rId4"/>
          <a:srcRect/>
          <a:stretch>
            <a:fillRect/>
          </a:stretch>
        </p:blipFill>
        <p:spPr bwMode="auto">
          <a:xfrm>
            <a:off x="5219700" y="260350"/>
            <a:ext cx="1963738" cy="5207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2"/>
          <a:srcRect/>
          <a:stretch>
            <a:fillRect/>
          </a:stretch>
        </p:blipFill>
        <p:spPr bwMode="auto">
          <a:xfrm>
            <a:off x="755650" y="1700213"/>
            <a:ext cx="7488238" cy="639762"/>
          </a:xfrm>
          <a:prstGeom prst="rect">
            <a:avLst/>
          </a:prstGeom>
          <a:noFill/>
          <a:ln w="9525">
            <a:noFill/>
            <a:miter lim="800000"/>
            <a:headEnd/>
            <a:tailEnd/>
          </a:ln>
        </p:spPr>
      </p:pic>
      <p:graphicFrame>
        <p:nvGraphicFramePr>
          <p:cNvPr id="3" name="Tableau 2"/>
          <p:cNvGraphicFramePr>
            <a:graphicFrameLocks noGrp="1"/>
          </p:cNvGraphicFramePr>
          <p:nvPr/>
        </p:nvGraphicFramePr>
        <p:xfrm>
          <a:off x="395288" y="2349500"/>
          <a:ext cx="8258175" cy="1947863"/>
        </p:xfrm>
        <a:graphic>
          <a:graphicData uri="http://schemas.openxmlformats.org/drawingml/2006/table">
            <a:tbl>
              <a:tblPr/>
              <a:tblGrid>
                <a:gridCol w="4391719">
                  <a:extLst>
                    <a:ext uri="{9D8B030D-6E8A-4147-A177-3AD203B41FA5}">
                      <a16:colId xmlns:a16="http://schemas.microsoft.com/office/drawing/2014/main" val="20000"/>
                    </a:ext>
                  </a:extLst>
                </a:gridCol>
                <a:gridCol w="58753">
                  <a:extLst>
                    <a:ext uri="{9D8B030D-6E8A-4147-A177-3AD203B41FA5}">
                      <a16:colId xmlns:a16="http://schemas.microsoft.com/office/drawing/2014/main" val="20001"/>
                    </a:ext>
                  </a:extLst>
                </a:gridCol>
                <a:gridCol w="128340">
                  <a:extLst>
                    <a:ext uri="{9D8B030D-6E8A-4147-A177-3AD203B41FA5}">
                      <a16:colId xmlns:a16="http://schemas.microsoft.com/office/drawing/2014/main" val="20002"/>
                    </a:ext>
                  </a:extLst>
                </a:gridCol>
                <a:gridCol w="105109">
                  <a:extLst>
                    <a:ext uri="{9D8B030D-6E8A-4147-A177-3AD203B41FA5}">
                      <a16:colId xmlns:a16="http://schemas.microsoft.com/office/drawing/2014/main" val="20003"/>
                    </a:ext>
                  </a:extLst>
                </a:gridCol>
                <a:gridCol w="105109">
                  <a:extLst>
                    <a:ext uri="{9D8B030D-6E8A-4147-A177-3AD203B41FA5}">
                      <a16:colId xmlns:a16="http://schemas.microsoft.com/office/drawing/2014/main" val="20004"/>
                    </a:ext>
                  </a:extLst>
                </a:gridCol>
                <a:gridCol w="105109">
                  <a:extLst>
                    <a:ext uri="{9D8B030D-6E8A-4147-A177-3AD203B41FA5}">
                      <a16:colId xmlns:a16="http://schemas.microsoft.com/office/drawing/2014/main" val="20005"/>
                    </a:ext>
                  </a:extLst>
                </a:gridCol>
                <a:gridCol w="105109">
                  <a:extLst>
                    <a:ext uri="{9D8B030D-6E8A-4147-A177-3AD203B41FA5}">
                      <a16:colId xmlns:a16="http://schemas.microsoft.com/office/drawing/2014/main" val="20006"/>
                    </a:ext>
                  </a:extLst>
                </a:gridCol>
                <a:gridCol w="105109">
                  <a:extLst>
                    <a:ext uri="{9D8B030D-6E8A-4147-A177-3AD203B41FA5}">
                      <a16:colId xmlns:a16="http://schemas.microsoft.com/office/drawing/2014/main" val="20007"/>
                    </a:ext>
                  </a:extLst>
                </a:gridCol>
                <a:gridCol w="105109">
                  <a:extLst>
                    <a:ext uri="{9D8B030D-6E8A-4147-A177-3AD203B41FA5}">
                      <a16:colId xmlns:a16="http://schemas.microsoft.com/office/drawing/2014/main" val="20008"/>
                    </a:ext>
                  </a:extLst>
                </a:gridCol>
                <a:gridCol w="105109">
                  <a:extLst>
                    <a:ext uri="{9D8B030D-6E8A-4147-A177-3AD203B41FA5}">
                      <a16:colId xmlns:a16="http://schemas.microsoft.com/office/drawing/2014/main" val="20009"/>
                    </a:ext>
                  </a:extLst>
                </a:gridCol>
                <a:gridCol w="105109">
                  <a:extLst>
                    <a:ext uri="{9D8B030D-6E8A-4147-A177-3AD203B41FA5}">
                      <a16:colId xmlns:a16="http://schemas.microsoft.com/office/drawing/2014/main" val="20010"/>
                    </a:ext>
                  </a:extLst>
                </a:gridCol>
                <a:gridCol w="105109">
                  <a:extLst>
                    <a:ext uri="{9D8B030D-6E8A-4147-A177-3AD203B41FA5}">
                      <a16:colId xmlns:a16="http://schemas.microsoft.com/office/drawing/2014/main" val="20011"/>
                    </a:ext>
                  </a:extLst>
                </a:gridCol>
                <a:gridCol w="105109">
                  <a:extLst>
                    <a:ext uri="{9D8B030D-6E8A-4147-A177-3AD203B41FA5}">
                      <a16:colId xmlns:a16="http://schemas.microsoft.com/office/drawing/2014/main" val="20012"/>
                    </a:ext>
                  </a:extLst>
                </a:gridCol>
                <a:gridCol w="105109">
                  <a:extLst>
                    <a:ext uri="{9D8B030D-6E8A-4147-A177-3AD203B41FA5}">
                      <a16:colId xmlns:a16="http://schemas.microsoft.com/office/drawing/2014/main" val="20013"/>
                    </a:ext>
                  </a:extLst>
                </a:gridCol>
                <a:gridCol w="105109">
                  <a:extLst>
                    <a:ext uri="{9D8B030D-6E8A-4147-A177-3AD203B41FA5}">
                      <a16:colId xmlns:a16="http://schemas.microsoft.com/office/drawing/2014/main" val="20014"/>
                    </a:ext>
                  </a:extLst>
                </a:gridCol>
                <a:gridCol w="105109">
                  <a:extLst>
                    <a:ext uri="{9D8B030D-6E8A-4147-A177-3AD203B41FA5}">
                      <a16:colId xmlns:a16="http://schemas.microsoft.com/office/drawing/2014/main" val="20015"/>
                    </a:ext>
                  </a:extLst>
                </a:gridCol>
                <a:gridCol w="105109">
                  <a:extLst>
                    <a:ext uri="{9D8B030D-6E8A-4147-A177-3AD203B41FA5}">
                      <a16:colId xmlns:a16="http://schemas.microsoft.com/office/drawing/2014/main" val="20016"/>
                    </a:ext>
                  </a:extLst>
                </a:gridCol>
                <a:gridCol w="105109">
                  <a:extLst>
                    <a:ext uri="{9D8B030D-6E8A-4147-A177-3AD203B41FA5}">
                      <a16:colId xmlns:a16="http://schemas.microsoft.com/office/drawing/2014/main" val="20017"/>
                    </a:ext>
                  </a:extLst>
                </a:gridCol>
                <a:gridCol w="105109">
                  <a:extLst>
                    <a:ext uri="{9D8B030D-6E8A-4147-A177-3AD203B41FA5}">
                      <a16:colId xmlns:a16="http://schemas.microsoft.com/office/drawing/2014/main" val="20018"/>
                    </a:ext>
                  </a:extLst>
                </a:gridCol>
                <a:gridCol w="105109">
                  <a:extLst>
                    <a:ext uri="{9D8B030D-6E8A-4147-A177-3AD203B41FA5}">
                      <a16:colId xmlns:a16="http://schemas.microsoft.com/office/drawing/2014/main" val="20019"/>
                    </a:ext>
                  </a:extLst>
                </a:gridCol>
                <a:gridCol w="105109">
                  <a:extLst>
                    <a:ext uri="{9D8B030D-6E8A-4147-A177-3AD203B41FA5}">
                      <a16:colId xmlns:a16="http://schemas.microsoft.com/office/drawing/2014/main" val="20020"/>
                    </a:ext>
                  </a:extLst>
                </a:gridCol>
                <a:gridCol w="105109">
                  <a:extLst>
                    <a:ext uri="{9D8B030D-6E8A-4147-A177-3AD203B41FA5}">
                      <a16:colId xmlns:a16="http://schemas.microsoft.com/office/drawing/2014/main" val="20021"/>
                    </a:ext>
                  </a:extLst>
                </a:gridCol>
                <a:gridCol w="105109">
                  <a:extLst>
                    <a:ext uri="{9D8B030D-6E8A-4147-A177-3AD203B41FA5}">
                      <a16:colId xmlns:a16="http://schemas.microsoft.com/office/drawing/2014/main" val="20022"/>
                    </a:ext>
                  </a:extLst>
                </a:gridCol>
                <a:gridCol w="105109">
                  <a:extLst>
                    <a:ext uri="{9D8B030D-6E8A-4147-A177-3AD203B41FA5}">
                      <a16:colId xmlns:a16="http://schemas.microsoft.com/office/drawing/2014/main" val="20023"/>
                    </a:ext>
                  </a:extLst>
                </a:gridCol>
                <a:gridCol w="105109">
                  <a:extLst>
                    <a:ext uri="{9D8B030D-6E8A-4147-A177-3AD203B41FA5}">
                      <a16:colId xmlns:a16="http://schemas.microsoft.com/office/drawing/2014/main" val="20024"/>
                    </a:ext>
                  </a:extLst>
                </a:gridCol>
                <a:gridCol w="105109">
                  <a:extLst>
                    <a:ext uri="{9D8B030D-6E8A-4147-A177-3AD203B41FA5}">
                      <a16:colId xmlns:a16="http://schemas.microsoft.com/office/drawing/2014/main" val="20025"/>
                    </a:ext>
                  </a:extLst>
                </a:gridCol>
                <a:gridCol w="105109">
                  <a:extLst>
                    <a:ext uri="{9D8B030D-6E8A-4147-A177-3AD203B41FA5}">
                      <a16:colId xmlns:a16="http://schemas.microsoft.com/office/drawing/2014/main" val="20026"/>
                    </a:ext>
                  </a:extLst>
                </a:gridCol>
                <a:gridCol w="105109">
                  <a:extLst>
                    <a:ext uri="{9D8B030D-6E8A-4147-A177-3AD203B41FA5}">
                      <a16:colId xmlns:a16="http://schemas.microsoft.com/office/drawing/2014/main" val="20027"/>
                    </a:ext>
                  </a:extLst>
                </a:gridCol>
                <a:gridCol w="105109">
                  <a:extLst>
                    <a:ext uri="{9D8B030D-6E8A-4147-A177-3AD203B41FA5}">
                      <a16:colId xmlns:a16="http://schemas.microsoft.com/office/drawing/2014/main" val="20028"/>
                    </a:ext>
                  </a:extLst>
                </a:gridCol>
                <a:gridCol w="105109">
                  <a:extLst>
                    <a:ext uri="{9D8B030D-6E8A-4147-A177-3AD203B41FA5}">
                      <a16:colId xmlns:a16="http://schemas.microsoft.com/office/drawing/2014/main" val="20029"/>
                    </a:ext>
                  </a:extLst>
                </a:gridCol>
                <a:gridCol w="105109">
                  <a:extLst>
                    <a:ext uri="{9D8B030D-6E8A-4147-A177-3AD203B41FA5}">
                      <a16:colId xmlns:a16="http://schemas.microsoft.com/office/drawing/2014/main" val="20030"/>
                    </a:ext>
                  </a:extLst>
                </a:gridCol>
                <a:gridCol w="105109">
                  <a:extLst>
                    <a:ext uri="{9D8B030D-6E8A-4147-A177-3AD203B41FA5}">
                      <a16:colId xmlns:a16="http://schemas.microsoft.com/office/drawing/2014/main" val="20031"/>
                    </a:ext>
                  </a:extLst>
                </a:gridCol>
                <a:gridCol w="105109">
                  <a:extLst>
                    <a:ext uri="{9D8B030D-6E8A-4147-A177-3AD203B41FA5}">
                      <a16:colId xmlns:a16="http://schemas.microsoft.com/office/drawing/2014/main" val="20032"/>
                    </a:ext>
                  </a:extLst>
                </a:gridCol>
                <a:gridCol w="105109">
                  <a:extLst>
                    <a:ext uri="{9D8B030D-6E8A-4147-A177-3AD203B41FA5}">
                      <a16:colId xmlns:a16="http://schemas.microsoft.com/office/drawing/2014/main" val="20033"/>
                    </a:ext>
                  </a:extLst>
                </a:gridCol>
                <a:gridCol w="105109">
                  <a:extLst>
                    <a:ext uri="{9D8B030D-6E8A-4147-A177-3AD203B41FA5}">
                      <a16:colId xmlns:a16="http://schemas.microsoft.com/office/drawing/2014/main" val="20034"/>
                    </a:ext>
                  </a:extLst>
                </a:gridCol>
                <a:gridCol w="105109">
                  <a:extLst>
                    <a:ext uri="{9D8B030D-6E8A-4147-A177-3AD203B41FA5}">
                      <a16:colId xmlns:a16="http://schemas.microsoft.com/office/drawing/2014/main" val="20035"/>
                    </a:ext>
                  </a:extLst>
                </a:gridCol>
                <a:gridCol w="105109">
                  <a:extLst>
                    <a:ext uri="{9D8B030D-6E8A-4147-A177-3AD203B41FA5}">
                      <a16:colId xmlns:a16="http://schemas.microsoft.com/office/drawing/2014/main" val="20036"/>
                    </a:ext>
                  </a:extLst>
                </a:gridCol>
                <a:gridCol w="105109">
                  <a:extLst>
                    <a:ext uri="{9D8B030D-6E8A-4147-A177-3AD203B41FA5}">
                      <a16:colId xmlns:a16="http://schemas.microsoft.com/office/drawing/2014/main" val="20037"/>
                    </a:ext>
                  </a:extLst>
                </a:gridCol>
              </a:tblGrid>
              <a:tr h="196972">
                <a:tc rowSpan="3" gridSpan="2">
                  <a:txBody>
                    <a:bodyPr/>
                    <a:lstStyle/>
                    <a:p>
                      <a:pPr algn="ctr" fontAlgn="ctr"/>
                      <a:r>
                        <a:rPr lang="fr-FR" sz="1100" b="1" i="0" u="none" strike="noStrike" dirty="0">
                          <a:solidFill>
                            <a:srgbClr val="000000"/>
                          </a:solidFill>
                          <a:effectLst/>
                          <a:latin typeface="Calibri" panose="020F0502020204030204" pitchFamily="34" charset="0"/>
                        </a:rPr>
                        <a:t>ADAPT (Projet pilote CAVEM)</a:t>
                      </a:r>
                      <a:br>
                        <a:rPr lang="fr-FR" sz="1100" b="1" i="0" u="none" strike="noStrike" dirty="0">
                          <a:solidFill>
                            <a:srgbClr val="000000"/>
                          </a:solidFill>
                          <a:effectLst/>
                          <a:latin typeface="Calibri" panose="020F0502020204030204" pitchFamily="34" charset="0"/>
                        </a:rPr>
                      </a:br>
                      <a:r>
                        <a:rPr lang="fr-FR" sz="1100" b="1" i="0" u="none" strike="noStrike" dirty="0">
                          <a:solidFill>
                            <a:srgbClr val="000000"/>
                          </a:solidFill>
                          <a:effectLst/>
                          <a:latin typeface="Calibri" panose="020F0502020204030204" pitchFamily="34" charset="0"/>
                        </a:rPr>
                        <a:t>Planning global </a:t>
                      </a:r>
                    </a:p>
                  </a:txBody>
                  <a:tcPr marL="6552" marR="6552" marT="655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fr-FR"/>
                    </a:p>
                  </a:txBody>
                  <a:tcPr/>
                </a:tc>
                <a:tc gridSpan="12">
                  <a:txBody>
                    <a:bodyPr/>
                    <a:lstStyle/>
                    <a:p>
                      <a:pPr algn="ctr" fontAlgn="b"/>
                      <a:r>
                        <a:rPr lang="fr-FR" sz="800" b="1" i="0" u="none" strike="noStrike">
                          <a:solidFill>
                            <a:srgbClr val="FFFFFF"/>
                          </a:solidFill>
                          <a:effectLst/>
                          <a:latin typeface="Calibri" panose="020F0502020204030204" pitchFamily="34" charset="0"/>
                        </a:rPr>
                        <a:t>2017</a:t>
                      </a:r>
                    </a:p>
                  </a:txBody>
                  <a:tcPr marL="6552" marR="6552" marT="65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12">
                  <a:txBody>
                    <a:bodyPr/>
                    <a:lstStyle/>
                    <a:p>
                      <a:pPr algn="ctr" fontAlgn="b"/>
                      <a:r>
                        <a:rPr lang="fr-FR" sz="800" b="1" i="0" u="none" strike="noStrike">
                          <a:solidFill>
                            <a:srgbClr val="FFFFFF"/>
                          </a:solidFill>
                          <a:effectLst/>
                          <a:latin typeface="Calibri" panose="020F0502020204030204" pitchFamily="34" charset="0"/>
                        </a:rPr>
                        <a:t>2018</a:t>
                      </a:r>
                    </a:p>
                  </a:txBody>
                  <a:tcPr marL="6552" marR="6552" marT="65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12">
                  <a:txBody>
                    <a:bodyPr/>
                    <a:lstStyle/>
                    <a:p>
                      <a:pPr algn="ctr" fontAlgn="b"/>
                      <a:r>
                        <a:rPr lang="fr-FR" sz="800" b="1" i="0" u="none" strike="noStrike" dirty="0">
                          <a:solidFill>
                            <a:srgbClr val="FFFFFF"/>
                          </a:solidFill>
                          <a:effectLst/>
                          <a:latin typeface="Calibri" panose="020F0502020204030204" pitchFamily="34" charset="0"/>
                        </a:rPr>
                        <a:t>2019</a:t>
                      </a:r>
                    </a:p>
                  </a:txBody>
                  <a:tcPr marL="6552" marR="6552" marT="6552"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88019">
                <a:tc gridSpan="2" vMerge="1">
                  <a:txBody>
                    <a:bodyPr/>
                    <a:lstStyle/>
                    <a:p>
                      <a:endParaRPr lang="fr-FR"/>
                    </a:p>
                  </a:txBody>
                  <a:tcPr/>
                </a:tc>
                <a:tc hMerge="1" vMerge="1">
                  <a:txBody>
                    <a:bodyPr/>
                    <a:lstStyle/>
                    <a:p>
                      <a:endParaRPr lang="fr-FR"/>
                    </a:p>
                  </a:txBody>
                  <a:tcPr/>
                </a:tc>
                <a:tc gridSpan="6">
                  <a:txBody>
                    <a:bodyPr/>
                    <a:lstStyle/>
                    <a:p>
                      <a:pPr algn="ctr" fontAlgn="b"/>
                      <a:r>
                        <a:rPr lang="fr-FR" sz="800" b="0" i="0" u="none" strike="noStrike" dirty="0">
                          <a:solidFill>
                            <a:srgbClr val="000000"/>
                          </a:solidFill>
                          <a:effectLst/>
                          <a:latin typeface="Calibri" panose="020F0502020204030204" pitchFamily="34" charset="0"/>
                        </a:rPr>
                        <a:t>S1</a:t>
                      </a:r>
                    </a:p>
                  </a:txBody>
                  <a:tcPr marL="6552" marR="6552" marT="65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6">
                  <a:txBody>
                    <a:bodyPr/>
                    <a:lstStyle/>
                    <a:p>
                      <a:pPr algn="ctr" fontAlgn="b"/>
                      <a:r>
                        <a:rPr lang="fr-FR" sz="800" b="0" i="0" u="none" strike="noStrike" dirty="0">
                          <a:solidFill>
                            <a:srgbClr val="000000"/>
                          </a:solidFill>
                          <a:effectLst/>
                          <a:latin typeface="Calibri" panose="020F0502020204030204" pitchFamily="34" charset="0"/>
                        </a:rPr>
                        <a:t>S2</a:t>
                      </a:r>
                    </a:p>
                  </a:txBody>
                  <a:tcPr marL="6552" marR="6552" marT="65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6">
                  <a:txBody>
                    <a:bodyPr/>
                    <a:lstStyle/>
                    <a:p>
                      <a:pPr algn="ctr" fontAlgn="b"/>
                      <a:r>
                        <a:rPr lang="fr-FR" sz="800" b="0" i="0" u="none" strike="noStrike" dirty="0">
                          <a:solidFill>
                            <a:srgbClr val="000000"/>
                          </a:solidFill>
                          <a:effectLst/>
                          <a:latin typeface="Calibri" panose="020F0502020204030204" pitchFamily="34" charset="0"/>
                        </a:rPr>
                        <a:t>S3</a:t>
                      </a:r>
                    </a:p>
                  </a:txBody>
                  <a:tcPr marL="6552" marR="6552" marT="65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6">
                  <a:txBody>
                    <a:bodyPr/>
                    <a:lstStyle/>
                    <a:p>
                      <a:pPr algn="ctr" fontAlgn="b"/>
                      <a:r>
                        <a:rPr lang="fr-FR" sz="800" b="0" i="0" u="none" strike="noStrike" dirty="0">
                          <a:solidFill>
                            <a:srgbClr val="000000"/>
                          </a:solidFill>
                          <a:effectLst/>
                          <a:latin typeface="Calibri" panose="020F0502020204030204" pitchFamily="34" charset="0"/>
                        </a:rPr>
                        <a:t>S4</a:t>
                      </a:r>
                    </a:p>
                  </a:txBody>
                  <a:tcPr marL="6552" marR="6552" marT="65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6">
                  <a:txBody>
                    <a:bodyPr/>
                    <a:lstStyle/>
                    <a:p>
                      <a:pPr algn="ctr" fontAlgn="b"/>
                      <a:r>
                        <a:rPr lang="fr-FR" sz="800" b="0" i="0" u="none" strike="noStrike" dirty="0">
                          <a:solidFill>
                            <a:srgbClr val="000000"/>
                          </a:solidFill>
                          <a:effectLst/>
                          <a:latin typeface="Calibri" panose="020F0502020204030204" pitchFamily="34" charset="0"/>
                        </a:rPr>
                        <a:t>S5</a:t>
                      </a:r>
                    </a:p>
                  </a:txBody>
                  <a:tcPr marL="6552" marR="6552" marT="65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6">
                  <a:txBody>
                    <a:bodyPr/>
                    <a:lstStyle/>
                    <a:p>
                      <a:pPr algn="ctr" fontAlgn="b"/>
                      <a:r>
                        <a:rPr lang="fr-FR" sz="800" b="0" i="0" u="none" strike="noStrike">
                          <a:solidFill>
                            <a:srgbClr val="000000"/>
                          </a:solidFill>
                          <a:effectLst/>
                          <a:latin typeface="Calibri" panose="020F0502020204030204" pitchFamily="34" charset="0"/>
                        </a:rPr>
                        <a:t>S6</a:t>
                      </a:r>
                    </a:p>
                  </a:txBody>
                  <a:tcPr marL="6552" marR="6552" marT="65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188019">
                <a:tc gridSpan="2" vMerge="1">
                  <a:txBody>
                    <a:bodyPr/>
                    <a:lstStyle/>
                    <a:p>
                      <a:endParaRPr lang="fr-FR"/>
                    </a:p>
                  </a:txBody>
                  <a:tcPr/>
                </a:tc>
                <a:tc hMerge="1" vMerge="1">
                  <a:txBody>
                    <a:bodyPr/>
                    <a:lstStyle/>
                    <a:p>
                      <a:endParaRPr lang="fr-FR"/>
                    </a:p>
                  </a:txBody>
                  <a:tcPr/>
                </a:tc>
                <a:tc>
                  <a:txBody>
                    <a:bodyPr/>
                    <a:lstStyle/>
                    <a:p>
                      <a:pPr algn="ctr" fontAlgn="b"/>
                      <a:r>
                        <a:rPr lang="fr-FR" sz="800" b="0" i="0" u="none" strike="noStrike">
                          <a:solidFill>
                            <a:srgbClr val="000000"/>
                          </a:solidFill>
                          <a:effectLst/>
                          <a:latin typeface="Calibri" panose="020F0502020204030204" pitchFamily="34" charset="0"/>
                        </a:rPr>
                        <a:t>J</a:t>
                      </a:r>
                    </a:p>
                  </a:txBody>
                  <a:tcPr marL="6552" marR="6552" marT="655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F</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M</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A</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M</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J</a:t>
                      </a:r>
                    </a:p>
                  </a:txBody>
                  <a:tcPr marL="6552" marR="6552" marT="655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J</a:t>
                      </a:r>
                    </a:p>
                  </a:txBody>
                  <a:tcPr marL="6552" marR="6552" marT="655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A</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S</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O</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N</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D</a:t>
                      </a:r>
                    </a:p>
                  </a:txBody>
                  <a:tcPr marL="6552" marR="6552" marT="655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J</a:t>
                      </a:r>
                    </a:p>
                  </a:txBody>
                  <a:tcPr marL="6552" marR="6552" marT="655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F</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M</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A</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M</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J</a:t>
                      </a:r>
                    </a:p>
                  </a:txBody>
                  <a:tcPr marL="6552" marR="6552" marT="655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J</a:t>
                      </a:r>
                    </a:p>
                  </a:txBody>
                  <a:tcPr marL="6552" marR="6552" marT="655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A</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S</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O</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N</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a:solidFill>
                            <a:srgbClr val="000000"/>
                          </a:solidFill>
                          <a:effectLst/>
                          <a:latin typeface="Calibri" panose="020F0502020204030204" pitchFamily="34" charset="0"/>
                        </a:rPr>
                        <a:t>D</a:t>
                      </a:r>
                    </a:p>
                  </a:txBody>
                  <a:tcPr marL="6552" marR="6552" marT="655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J</a:t>
                      </a:r>
                    </a:p>
                  </a:txBody>
                  <a:tcPr marL="6552" marR="6552" marT="655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F</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M</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A</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M</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J</a:t>
                      </a:r>
                    </a:p>
                  </a:txBody>
                  <a:tcPr marL="6552" marR="6552" marT="655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J</a:t>
                      </a:r>
                    </a:p>
                  </a:txBody>
                  <a:tcPr marL="6552" marR="6552" marT="655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A</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S</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O</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N</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800" b="0" i="0" u="none" strike="noStrike" dirty="0">
                          <a:solidFill>
                            <a:srgbClr val="000000"/>
                          </a:solidFill>
                          <a:effectLst/>
                          <a:latin typeface="Calibri" panose="020F0502020204030204" pitchFamily="34" charset="0"/>
                        </a:rPr>
                        <a:t>D</a:t>
                      </a:r>
                    </a:p>
                  </a:txBody>
                  <a:tcPr marL="6552" marR="6552" marT="655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2786">
                <a:tc gridSpan="38">
                  <a:txBody>
                    <a:bodyPr/>
                    <a:lstStyle/>
                    <a:p>
                      <a:pPr algn="ctr" fontAlgn="b"/>
                      <a:r>
                        <a:rPr lang="fr-FR" sz="1000" b="1" i="0" u="none" strike="noStrike" dirty="0">
                          <a:solidFill>
                            <a:srgbClr val="FFFFFF"/>
                          </a:solidFill>
                          <a:effectLst/>
                          <a:latin typeface="Calibri" panose="020F0502020204030204" pitchFamily="34" charset="0"/>
                        </a:rPr>
                        <a:t>Intégration du ruissèlement urbain dans la gestion du risque inondation</a:t>
                      </a:r>
                    </a:p>
                  </a:txBody>
                  <a:tcPr marL="6552" marR="6552" marT="65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3"/>
                  </a:ext>
                </a:extLst>
              </a:tr>
              <a:tr h="188019">
                <a:tc>
                  <a:txBody>
                    <a:bodyPr/>
                    <a:lstStyle/>
                    <a:p>
                      <a:pPr algn="ctr" fontAlgn="b"/>
                      <a:r>
                        <a:rPr lang="fr-FR" sz="1000" b="0" i="0" u="none" strike="noStrike" dirty="0">
                          <a:solidFill>
                            <a:srgbClr val="000000"/>
                          </a:solidFill>
                          <a:effectLst/>
                          <a:latin typeface="Calibri" panose="020F0502020204030204" pitchFamily="34" charset="0"/>
                        </a:rPr>
                        <a:t> </a:t>
                      </a:r>
                    </a:p>
                  </a:txBody>
                  <a:tcPr marL="6552" marR="6552" marT="655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b"/>
                      <a:endParaRPr lang="fr-FR" sz="800" b="0" i="0" u="none" strike="noStrike" dirty="0">
                        <a:solidFill>
                          <a:srgbClr val="000000"/>
                        </a:solidFill>
                        <a:effectLst/>
                        <a:latin typeface="Calibri" panose="020F0502020204030204" pitchFamily="34" charset="0"/>
                      </a:endParaRPr>
                    </a:p>
                  </a:txBody>
                  <a:tcPr marL="6552" marR="6552" marT="655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6">
                  <a:txBody>
                    <a:bodyPr/>
                    <a:lstStyle/>
                    <a:p>
                      <a:pPr algn="ctr" fontAlgn="b"/>
                      <a:r>
                        <a:rPr lang="fr-FR" sz="800" b="0" i="0" u="none" strike="noStrike">
                          <a:solidFill>
                            <a:srgbClr val="000000"/>
                          </a:solidFill>
                          <a:effectLst/>
                          <a:latin typeface="Calibri" panose="020F0502020204030204" pitchFamily="34" charset="0"/>
                        </a:rPr>
                        <a:t> </a:t>
                      </a:r>
                    </a:p>
                  </a:txBody>
                  <a:tcPr marL="6552" marR="6552" marT="65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4"/>
                  </a:ext>
                </a:extLst>
              </a:tr>
              <a:tr h="179065">
                <a:tc>
                  <a:txBody>
                    <a:bodyPr/>
                    <a:lstStyle/>
                    <a:p>
                      <a:pPr algn="l" fontAlgn="b"/>
                      <a:r>
                        <a:rPr lang="fr-FR" sz="1000" b="0" i="0" u="none" strike="noStrike" dirty="0">
                          <a:solidFill>
                            <a:srgbClr val="000000"/>
                          </a:solidFill>
                          <a:effectLst/>
                          <a:latin typeface="Calibri" panose="020F0502020204030204" pitchFamily="34" charset="0"/>
                        </a:rPr>
                        <a:t>Achat du matériel nécessaire à l'étude </a:t>
                      </a:r>
                    </a:p>
                  </a:txBody>
                  <a:tcPr marL="6552" marR="6552" marT="655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fr-FR" sz="1200" b="0" i="0" u="none" strike="noStrike" dirty="0">
                        <a:solidFill>
                          <a:srgbClr val="000000"/>
                        </a:solidFill>
                        <a:effectLst/>
                        <a:latin typeface="Calibri" panose="020F0502020204030204" pitchFamily="34" charset="0"/>
                      </a:endParaRP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200" b="0" i="0" u="none" strike="noStrike">
                          <a:solidFill>
                            <a:srgbClr val="000000"/>
                          </a:solidFill>
                          <a:effectLst/>
                          <a:latin typeface="Calibri" panose="020F0502020204030204" pitchFamily="34" charset="0"/>
                        </a:rPr>
                        <a:t> </a:t>
                      </a:r>
                    </a:p>
                  </a:txBody>
                  <a:tcPr marL="6552" marR="6552" marT="655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1200" b="1" i="0" u="none" strike="noStrike">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dirty="0">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dirty="0">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dirty="0">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dirty="0">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dirty="0">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dirty="0">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dirty="0">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dirty="0">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panose="020F0502020204030204" pitchFamily="34" charset="0"/>
                        </a:rPr>
                        <a:t> </a:t>
                      </a:r>
                    </a:p>
                  </a:txBody>
                  <a:tcPr marL="6552" marR="6552" marT="655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8019">
                <a:tc>
                  <a:txBody>
                    <a:bodyPr/>
                    <a:lstStyle/>
                    <a:p>
                      <a:pPr algn="l" fontAlgn="ctr"/>
                      <a:r>
                        <a:rPr lang="fr-FR" sz="1000" b="0" i="0" u="none" strike="noStrike" dirty="0">
                          <a:solidFill>
                            <a:srgbClr val="000000"/>
                          </a:solidFill>
                          <a:effectLst/>
                          <a:latin typeface="Calibri" panose="020F0502020204030204" pitchFamily="34" charset="0"/>
                        </a:rPr>
                        <a:t>Phase préparatoire, recueil de données, état des lieux</a:t>
                      </a:r>
                    </a:p>
                  </a:txBody>
                  <a:tcPr marL="6552" marR="6552" marT="655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fr-FR" sz="1200" b="0" i="0" u="none" strike="noStrike" dirty="0">
                        <a:solidFill>
                          <a:srgbClr val="000000"/>
                        </a:solidFill>
                        <a:effectLst/>
                        <a:latin typeface="Calibri" panose="020F0502020204030204" pitchFamily="34" charset="0"/>
                      </a:endParaRPr>
                    </a:p>
                  </a:txBody>
                  <a:tcPr marL="6552" marR="6552" marT="655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88019">
                <a:tc>
                  <a:txBody>
                    <a:bodyPr/>
                    <a:lstStyle/>
                    <a:p>
                      <a:pPr algn="l" fontAlgn="b"/>
                      <a:r>
                        <a:rPr lang="fr-FR" sz="1000" b="0" i="0" u="none" strike="noStrike" dirty="0">
                          <a:solidFill>
                            <a:srgbClr val="000000"/>
                          </a:solidFill>
                          <a:effectLst/>
                          <a:latin typeface="Calibri" panose="020F0502020204030204" pitchFamily="34" charset="0"/>
                        </a:rPr>
                        <a:t>Définition de l'Aléa (Elaboration et calage du modèle hydrologique et hydraulique) </a:t>
                      </a:r>
                    </a:p>
                  </a:txBody>
                  <a:tcPr marL="6552" marR="6552" marT="655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fr-FR" sz="1200" b="0" i="0" u="none" strike="noStrike" dirty="0">
                        <a:solidFill>
                          <a:srgbClr val="000000"/>
                        </a:solidFill>
                        <a:effectLst/>
                        <a:latin typeface="Calibri" panose="020F0502020204030204" pitchFamily="34" charset="0"/>
                      </a:endParaRP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88019">
                <a:tc>
                  <a:txBody>
                    <a:bodyPr/>
                    <a:lstStyle/>
                    <a:p>
                      <a:pPr algn="l" fontAlgn="b"/>
                      <a:r>
                        <a:rPr lang="fr-FR" sz="1000" b="0" i="0" u="none" strike="noStrike" dirty="0">
                          <a:solidFill>
                            <a:srgbClr val="000000"/>
                          </a:solidFill>
                          <a:effectLst/>
                          <a:latin typeface="Calibri" panose="020F0502020204030204" pitchFamily="34" charset="0"/>
                        </a:rPr>
                        <a:t>Diagnostic du risque sur le territoire </a:t>
                      </a:r>
                    </a:p>
                  </a:txBody>
                  <a:tcPr marL="6552" marR="6552" marT="655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fr-FR" sz="1200" b="0" i="0" u="none" strike="noStrike" dirty="0">
                        <a:solidFill>
                          <a:srgbClr val="000000"/>
                        </a:solidFill>
                        <a:effectLst/>
                        <a:latin typeface="Calibri" panose="020F0502020204030204" pitchFamily="34" charset="0"/>
                      </a:endParaRP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196972">
                <a:tc>
                  <a:txBody>
                    <a:bodyPr/>
                    <a:lstStyle/>
                    <a:p>
                      <a:pPr algn="l" fontAlgn="b"/>
                      <a:r>
                        <a:rPr lang="fr-FR" sz="1000" b="0" i="0" u="none" strike="noStrike" dirty="0">
                          <a:solidFill>
                            <a:srgbClr val="000000"/>
                          </a:solidFill>
                          <a:effectLst/>
                          <a:latin typeface="Calibri" panose="020F0502020204030204" pitchFamily="34" charset="0"/>
                        </a:rPr>
                        <a:t>Conclusion et intégration des résultats au système de gestion du risque inondation </a:t>
                      </a:r>
                    </a:p>
                  </a:txBody>
                  <a:tcPr marL="6552" marR="6552" marT="655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fontAlgn="b"/>
                      <a:endParaRPr lang="fr-FR" sz="1200" b="0" i="0" u="none" strike="noStrike" dirty="0">
                        <a:solidFill>
                          <a:srgbClr val="000000"/>
                        </a:solidFill>
                        <a:effectLst/>
                        <a:latin typeface="Calibri" panose="020F0502020204030204" pitchFamily="34" charset="0"/>
                      </a:endParaRP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200" b="0" i="0" u="none" strike="noStrike">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fr-FR" sz="1200" b="0" i="0" u="none" strike="noStrike" dirty="0">
                          <a:solidFill>
                            <a:srgbClr val="000000"/>
                          </a:solidFill>
                          <a:effectLst/>
                          <a:latin typeface="Calibri" panose="020F0502020204030204" pitchFamily="34" charset="0"/>
                        </a:rPr>
                        <a:t> </a:t>
                      </a:r>
                    </a:p>
                  </a:txBody>
                  <a:tcPr marL="6552" marR="6552" marT="655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pic>
        <p:nvPicPr>
          <p:cNvPr id="4" name="Image 3"/>
          <p:cNvPicPr>
            <a:picLocks noChangeAspect="1"/>
          </p:cNvPicPr>
          <p:nvPr/>
        </p:nvPicPr>
        <p:blipFill rotWithShape="1">
          <a:blip r:embed="rId3"/>
          <a:srcRect l="7789" t="9791" r="17460" b="15026"/>
          <a:stretch/>
        </p:blipFill>
        <p:spPr>
          <a:xfrm>
            <a:off x="517485" y="4355248"/>
            <a:ext cx="1184505"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 4"/>
          <p:cNvPicPr>
            <a:picLocks noChangeAspect="1"/>
          </p:cNvPicPr>
          <p:nvPr/>
        </p:nvPicPr>
        <p:blipFill rotWithShape="1">
          <a:blip r:embed="rId4"/>
          <a:srcRect l="5966" t="11324" r="10517" b="13017"/>
          <a:stretch/>
        </p:blipFill>
        <p:spPr>
          <a:xfrm>
            <a:off x="1919486" y="4355248"/>
            <a:ext cx="2016224"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1"/>
          <p:cNvPicPr>
            <a:picLocks noChangeAspect="1" noChangeArrowheads="1"/>
          </p:cNvPicPr>
          <p:nvPr/>
        </p:nvPicPr>
        <p:blipFill>
          <a:blip r:embed="rId5"/>
          <a:srcRect t="16066" b="19214"/>
          <a:stretch>
            <a:fillRect/>
          </a:stretch>
        </p:blipFill>
        <p:spPr bwMode="auto">
          <a:xfrm>
            <a:off x="4139952" y="4581128"/>
            <a:ext cx="4648415" cy="1214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788" name="Rectangle 7"/>
          <p:cNvSpPr>
            <a:spLocks noChangeArrowheads="1"/>
          </p:cNvSpPr>
          <p:nvPr/>
        </p:nvSpPr>
        <p:spPr bwMode="auto">
          <a:xfrm>
            <a:off x="7019925" y="188913"/>
            <a:ext cx="1223963" cy="584200"/>
          </a:xfrm>
          <a:prstGeom prst="rect">
            <a:avLst/>
          </a:prstGeom>
          <a:noFill/>
          <a:ln w="9525">
            <a:noFill/>
            <a:miter lim="800000"/>
            <a:headEnd/>
            <a:tailEnd/>
          </a:ln>
        </p:spPr>
        <p:txBody>
          <a:bodyPr>
            <a:spAutoFit/>
          </a:bodyPr>
          <a:lstStyle/>
          <a:p>
            <a:pPr algn="ctr"/>
            <a:r>
              <a:rPr lang="fr-FR" sz="1600">
                <a:latin typeface="Calibri" pitchFamily="34" charset="0"/>
              </a:rPr>
              <a:t>Actions de </a:t>
            </a:r>
          </a:p>
          <a:p>
            <a:pPr algn="ctr"/>
            <a:r>
              <a:rPr lang="fr-FR" sz="1600">
                <a:latin typeface="Calibri" pitchFamily="34" charset="0"/>
              </a:rPr>
              <a:t>la CAVEM</a:t>
            </a:r>
          </a:p>
        </p:txBody>
      </p:sp>
      <p:pic>
        <p:nvPicPr>
          <p:cNvPr id="19789" name="Picture 2" descr="C:\Users\PC.ollier\Desktop\Logo CAVEM.jpg"/>
          <p:cNvPicPr>
            <a:picLocks noChangeAspect="1" noChangeArrowheads="1"/>
          </p:cNvPicPr>
          <p:nvPr/>
        </p:nvPicPr>
        <p:blipFill>
          <a:blip r:embed="rId6"/>
          <a:srcRect/>
          <a:stretch>
            <a:fillRect/>
          </a:stretch>
        </p:blipFill>
        <p:spPr bwMode="auto">
          <a:xfrm>
            <a:off x="8316913" y="260350"/>
            <a:ext cx="468312" cy="547688"/>
          </a:xfrm>
          <a:prstGeom prst="rect">
            <a:avLst/>
          </a:prstGeom>
          <a:noFill/>
          <a:ln w="9525">
            <a:noFill/>
            <a:miter lim="800000"/>
            <a:headEnd/>
            <a:tailEnd/>
          </a:ln>
        </p:spPr>
      </p:pic>
      <p:pic>
        <p:nvPicPr>
          <p:cNvPr id="19790" name="Image 9"/>
          <p:cNvPicPr>
            <a:picLocks noChangeAspect="1"/>
          </p:cNvPicPr>
          <p:nvPr/>
        </p:nvPicPr>
        <p:blipFill>
          <a:blip r:embed="rId7"/>
          <a:srcRect/>
          <a:stretch>
            <a:fillRect/>
          </a:stretch>
        </p:blipFill>
        <p:spPr bwMode="auto">
          <a:xfrm>
            <a:off x="5219700" y="260350"/>
            <a:ext cx="1963738" cy="5207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3"/>
          <a:srcRect/>
          <a:stretch>
            <a:fillRect/>
          </a:stretch>
        </p:blipFill>
        <p:spPr bwMode="auto">
          <a:xfrm>
            <a:off x="250825" y="1628775"/>
            <a:ext cx="8615363" cy="4321175"/>
          </a:xfrm>
          <a:prstGeom prst="rect">
            <a:avLst/>
          </a:prstGeom>
          <a:noFill/>
          <a:ln w="9525">
            <a:noFill/>
            <a:miter lim="800000"/>
            <a:headEnd/>
            <a:tailEnd/>
          </a:ln>
        </p:spPr>
      </p:pic>
      <p:sp>
        <p:nvSpPr>
          <p:cNvPr id="2" name="Titre 1"/>
          <p:cNvSpPr>
            <a:spLocks noGrp="1"/>
          </p:cNvSpPr>
          <p:nvPr>
            <p:ph type="title" idx="4294967295"/>
          </p:nvPr>
        </p:nvSpPr>
        <p:spPr>
          <a:xfrm>
            <a:off x="722313" y="5300663"/>
            <a:ext cx="8026400" cy="649287"/>
          </a:xfrm>
        </p:spPr>
        <p:txBody>
          <a:bodyPr rtlCol="0" anchor="t">
            <a:normAutofit/>
          </a:bodyPr>
          <a:lstStyle/>
          <a:p>
            <a:pPr algn="r" eaLnBrk="1" fontAlgn="auto" hangingPunct="1">
              <a:spcAft>
                <a:spcPts val="0"/>
              </a:spcAft>
              <a:defRPr/>
            </a:pPr>
            <a:r>
              <a:rPr lang="fr-FR" sz="3200" b="1" cap="all" dirty="0">
                <a:solidFill>
                  <a:schemeClr val="bg1"/>
                </a:solidFill>
              </a:rPr>
              <a:t>Ville du Pradet (Var)</a:t>
            </a:r>
          </a:p>
        </p:txBody>
      </p:sp>
      <p:sp>
        <p:nvSpPr>
          <p:cNvPr id="20483" name="Espace réservé du texte 2"/>
          <p:cNvSpPr>
            <a:spLocks noGrp="1"/>
          </p:cNvSpPr>
          <p:nvPr>
            <p:ph type="body" idx="4294967295"/>
          </p:nvPr>
        </p:nvSpPr>
        <p:spPr>
          <a:xfrm>
            <a:off x="722313" y="1484313"/>
            <a:ext cx="7772400" cy="1152525"/>
          </a:xfrm>
        </p:spPr>
        <p:txBody>
          <a:bodyPr anchor="b"/>
          <a:lstStyle/>
          <a:p>
            <a:pPr marL="0" indent="0" eaLnBrk="1" hangingPunct="1">
              <a:buFont typeface="Arial" charset="0"/>
              <a:buNone/>
            </a:pPr>
            <a:r>
              <a:rPr lang="fr-FR">
                <a:solidFill>
                  <a:schemeClr val="bg1"/>
                </a:solidFill>
              </a:rPr>
              <a:t>Programme européen MARITTIMO Projet ADAPT</a:t>
            </a:r>
          </a:p>
        </p:txBody>
      </p:sp>
      <p:pic>
        <p:nvPicPr>
          <p:cNvPr id="20484" name="Image 3"/>
          <p:cNvPicPr>
            <a:picLocks noChangeAspect="1"/>
          </p:cNvPicPr>
          <p:nvPr/>
        </p:nvPicPr>
        <p:blipFill>
          <a:blip r:embed="rId4"/>
          <a:srcRect/>
          <a:stretch>
            <a:fillRect/>
          </a:stretch>
        </p:blipFill>
        <p:spPr bwMode="auto">
          <a:xfrm>
            <a:off x="6659563" y="188913"/>
            <a:ext cx="1946275" cy="719137"/>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re 1"/>
          <p:cNvSpPr>
            <a:spLocks noGrp="1"/>
          </p:cNvSpPr>
          <p:nvPr>
            <p:ph type="title" idx="4294967295"/>
          </p:nvPr>
        </p:nvSpPr>
        <p:spPr/>
        <p:txBody>
          <a:bodyPr/>
          <a:lstStyle/>
          <a:p>
            <a:pPr eaLnBrk="1" hangingPunct="1"/>
            <a:r>
              <a:rPr lang="fr-FR" sz="3600"/>
              <a:t>Un centre-ville fréquemment inondé en cas de précipitations importantes</a:t>
            </a:r>
          </a:p>
        </p:txBody>
      </p:sp>
      <p:pic>
        <p:nvPicPr>
          <p:cNvPr id="5" name="Espace réservé du contenu 4"/>
          <p:cNvPicPr>
            <a:picLocks noGrp="1" noChangeAspect="1"/>
          </p:cNvPicPr>
          <p:nvPr>
            <p:ph sz="half" idx="4294967295"/>
          </p:nvPr>
        </p:nvPicPr>
        <p:blipFill>
          <a:blip r:embed="rId3"/>
          <a:stretch>
            <a:fillRect/>
          </a:stretch>
        </p:blipFill>
        <p:spPr>
          <a:xfrm>
            <a:off x="457200" y="2741613"/>
            <a:ext cx="4038600" cy="3028950"/>
          </a:xfrm>
          <a:effectLst>
            <a:outerShdw blurRad="292100" dist="139700" dir="2700000" algn="tl" rotWithShape="0">
              <a:srgbClr val="333333">
                <a:alpha val="65000"/>
              </a:srgbClr>
            </a:outerShdw>
          </a:effectLst>
        </p:spPr>
      </p:pic>
      <p:pic>
        <p:nvPicPr>
          <p:cNvPr id="6" name="Espace réservé du contenu 5"/>
          <p:cNvPicPr>
            <a:picLocks noGrp="1" noChangeAspect="1"/>
          </p:cNvPicPr>
          <p:nvPr>
            <p:ph sz="half" idx="4294967295"/>
          </p:nvPr>
        </p:nvPicPr>
        <p:blipFill>
          <a:blip r:embed="rId4"/>
          <a:stretch>
            <a:fillRect/>
          </a:stretch>
        </p:blipFill>
        <p:spPr>
          <a:xfrm>
            <a:off x="4648200" y="2741613"/>
            <a:ext cx="4038600" cy="3028950"/>
          </a:xfrm>
          <a:effectLst>
            <a:outerShdw blurRad="292100" dist="139700" dir="2700000" algn="tl" rotWithShape="0">
              <a:srgbClr val="333333">
                <a:alpha val="6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re 1"/>
          <p:cNvSpPr>
            <a:spLocks noGrp="1"/>
          </p:cNvSpPr>
          <p:nvPr>
            <p:ph type="title" idx="4294967295"/>
          </p:nvPr>
        </p:nvSpPr>
        <p:spPr/>
        <p:txBody>
          <a:bodyPr/>
          <a:lstStyle/>
          <a:p>
            <a:pPr eaLnBrk="1" hangingPunct="1"/>
            <a:r>
              <a:rPr lang="fr-FR"/>
              <a:t>Les sites concernés</a:t>
            </a:r>
          </a:p>
        </p:txBody>
      </p:sp>
      <p:sp>
        <p:nvSpPr>
          <p:cNvPr id="24578" name="Espace réservé du texte 2"/>
          <p:cNvSpPr>
            <a:spLocks noGrp="1"/>
          </p:cNvSpPr>
          <p:nvPr>
            <p:ph type="body" idx="4294967295"/>
          </p:nvPr>
        </p:nvSpPr>
        <p:spPr>
          <a:xfrm>
            <a:off x="457200" y="2492375"/>
            <a:ext cx="4040188" cy="649288"/>
          </a:xfrm>
        </p:spPr>
        <p:txBody>
          <a:bodyPr anchor="b"/>
          <a:lstStyle/>
          <a:p>
            <a:pPr marL="0" indent="0" eaLnBrk="1" hangingPunct="1">
              <a:buFont typeface="Arial" charset="0"/>
              <a:buNone/>
            </a:pPr>
            <a:r>
              <a:rPr lang="fr-FR" sz="2400" b="1"/>
              <a:t>  Massif de la Colle Noire</a:t>
            </a:r>
          </a:p>
        </p:txBody>
      </p:sp>
      <p:sp>
        <p:nvSpPr>
          <p:cNvPr id="24579" name="Espace réservé du texte 4"/>
          <p:cNvSpPr>
            <a:spLocks noGrp="1"/>
          </p:cNvSpPr>
          <p:nvPr>
            <p:ph type="body" sz="quarter" idx="4294967295"/>
          </p:nvPr>
        </p:nvSpPr>
        <p:spPr>
          <a:xfrm>
            <a:off x="4645025" y="2616200"/>
            <a:ext cx="4041775" cy="525463"/>
          </a:xfrm>
        </p:spPr>
        <p:txBody>
          <a:bodyPr anchor="b"/>
          <a:lstStyle/>
          <a:p>
            <a:pPr marL="0" indent="0" eaLnBrk="1" hangingPunct="1">
              <a:buFont typeface="Arial" charset="0"/>
              <a:buNone/>
            </a:pPr>
            <a:r>
              <a:rPr lang="fr-FR" sz="2400" b="1"/>
              <a:t>     Bois de Courbebaisse</a:t>
            </a:r>
          </a:p>
        </p:txBody>
      </p:sp>
      <p:pic>
        <p:nvPicPr>
          <p:cNvPr id="8" name="Espace réservé du contenu 7"/>
          <p:cNvPicPr>
            <a:picLocks noGrp="1" noChangeAspect="1"/>
          </p:cNvPicPr>
          <p:nvPr>
            <p:ph sz="quarter" idx="4294967295"/>
          </p:nvPr>
        </p:nvPicPr>
        <p:blipFill rotWithShape="1">
          <a:blip r:embed="rId3"/>
          <a:srcRect b="15851"/>
          <a:stretch/>
        </p:blipFill>
        <p:spPr>
          <a:xfrm>
            <a:off x="5180013" y="3168650"/>
            <a:ext cx="3208337" cy="3140075"/>
          </a:xfrm>
          <a:effectLst>
            <a:outerShdw blurRad="292100" dist="139700" dir="2700000" algn="tl" rotWithShape="0">
              <a:srgbClr val="333333">
                <a:alpha val="65000"/>
              </a:srgbClr>
            </a:outerShdw>
          </a:effectLst>
        </p:spPr>
      </p:pic>
      <p:pic>
        <p:nvPicPr>
          <p:cNvPr id="10" name="Espace réservé du contenu 9"/>
          <p:cNvPicPr>
            <a:picLocks noGrp="1" noChangeAspect="1"/>
          </p:cNvPicPr>
          <p:nvPr>
            <p:ph sz="half" idx="4294967295"/>
          </p:nvPr>
        </p:nvPicPr>
        <p:blipFill>
          <a:blip r:embed="rId4"/>
          <a:stretch>
            <a:fillRect/>
          </a:stretch>
        </p:blipFill>
        <p:spPr>
          <a:xfrm>
            <a:off x="457200" y="3132138"/>
            <a:ext cx="4040188" cy="3186112"/>
          </a:xfrm>
          <a:effectLst>
            <a:outerShdw blurRad="292100" dist="139700" dir="2700000" algn="tl" rotWithShape="0">
              <a:srgbClr val="333333">
                <a:alpha val="65000"/>
              </a:srgbClr>
            </a:outerShdw>
          </a:effectLst>
        </p:spPr>
      </p:pic>
      <p:pic>
        <p:nvPicPr>
          <p:cNvPr id="24582" name="Picture 2"/>
          <p:cNvPicPr>
            <a:picLocks noChangeAspect="1" noChangeArrowheads="1"/>
          </p:cNvPicPr>
          <p:nvPr/>
        </p:nvPicPr>
        <p:blipFill>
          <a:blip r:embed="rId5"/>
          <a:srcRect/>
          <a:stretch>
            <a:fillRect/>
          </a:stretch>
        </p:blipFill>
        <p:spPr bwMode="auto">
          <a:xfrm>
            <a:off x="3419475" y="2074863"/>
            <a:ext cx="2232025" cy="627062"/>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1228</Words>
  <Application>Microsoft Office PowerPoint</Application>
  <PresentationFormat>Bildschirmpräsentation (4:3)</PresentationFormat>
  <Paragraphs>348</Paragraphs>
  <Slides>20</Slides>
  <Notes>6</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20</vt:i4>
      </vt:variant>
    </vt:vector>
  </HeadingPairs>
  <TitlesOfParts>
    <vt:vector size="27" baseType="lpstr">
      <vt:lpstr>Arial</vt:lpstr>
      <vt:lpstr>Calibri</vt:lpstr>
      <vt:lpstr>Montserrat</vt:lpstr>
      <vt:lpstr>Open Sans</vt:lpstr>
      <vt:lpstr>Open Sans Extrabold</vt:lpstr>
      <vt:lpstr>Wingdings</vt:lpstr>
      <vt:lpstr>Tema di Office</vt:lpstr>
      <vt:lpstr>PowerPoint-Präsentation</vt:lpstr>
      <vt:lpstr>                                 Partenaire du projet ADAPT</vt:lpstr>
      <vt:lpstr>PowerPoint-Präsentation</vt:lpstr>
      <vt:lpstr>PowerPoint-Präsentation</vt:lpstr>
      <vt:lpstr>PowerPoint-Präsentation</vt:lpstr>
      <vt:lpstr>PowerPoint-Präsentation</vt:lpstr>
      <vt:lpstr>Ville du Pradet (Var)</vt:lpstr>
      <vt:lpstr>Un centre-ville fréquemment inondé en cas de précipitations importantes</vt:lpstr>
      <vt:lpstr>Les sites concernés</vt:lpstr>
      <vt:lpstr>Objectifs du projet ADAPT</vt:lpstr>
      <vt:lpstr>Budget prévisionnel</vt:lpstr>
      <vt:lpstr>Calendrier prévisionnel</vt:lpstr>
      <vt:lpstr>ADAPT : Action « zone pilote »</vt:lpstr>
      <vt:lpstr>Données du projet :</vt:lpstr>
      <vt:lpstr>Le Parc Nature du Plan de la Garde</vt:lpstr>
      <vt:lpstr>Le Parc Nature du Plan de la Garde</vt:lpstr>
      <vt:lpstr>Le Parc Nature du Plan de la Garde</vt:lpstr>
      <vt:lpstr>Le Parc Nature du Plan de la Garde</vt:lpstr>
      <vt:lpstr>                       Partenaire du projet ADAPT </vt:lpstr>
      <vt:lpstr>                     Partenaire du projet ADAPT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Marina Morando</dc:creator>
  <cp:lastModifiedBy>Julian Fieml</cp:lastModifiedBy>
  <cp:revision>11</cp:revision>
  <dcterms:created xsi:type="dcterms:W3CDTF">2017-01-26T12:46:53Z</dcterms:created>
  <dcterms:modified xsi:type="dcterms:W3CDTF">2022-09-05T10:26:35Z</dcterms:modified>
</cp:coreProperties>
</file>