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08" autoAdjust="0"/>
  </p:normalViewPr>
  <p:slideViewPr>
    <p:cSldViewPr>
      <p:cViewPr varScale="1">
        <p:scale>
          <a:sx n="94" d="100"/>
          <a:sy n="94" d="100"/>
        </p:scale>
        <p:origin x="1758" y="96"/>
      </p:cViewPr>
      <p:guideLst>
        <p:guide orient="horz" pos="2568"/>
        <p:guide pos="55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/>
          <a:lstStyle>
            <a:lvl1pPr>
              <a:defRPr>
                <a:latin typeface="Open Sans Extrabold" pitchFamily="34" charset="0"/>
                <a:ea typeface="Open Sans Extrabold" pitchFamily="34" charset="0"/>
                <a:cs typeface="Open Sans Extrabold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581128"/>
            <a:ext cx="6400800" cy="10576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Logo Partner</a:t>
            </a:r>
          </a:p>
        </p:txBody>
      </p:sp>
      <p:pic>
        <p:nvPicPr>
          <p:cNvPr id="7" name="Immagin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320" y="808200"/>
            <a:ext cx="3909600" cy="127021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49" name="Rectangle 1"/>
          <p:cNvSpPr>
            <a:spLocks noChangeArrowheads="1"/>
          </p:cNvSpPr>
          <p:nvPr userDrawn="1"/>
        </p:nvSpPr>
        <p:spPr bwMode="auto">
          <a:xfrm>
            <a:off x="4716016" y="6162218"/>
            <a:ext cx="36724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La coopération au cœur de la Méditerranée</a:t>
            </a:r>
          </a:p>
        </p:txBody>
      </p:sp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1883931" y="1825079"/>
            <a:ext cx="24117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E34063"/>
                </a:solidFill>
                <a:effectLst/>
                <a:latin typeface="Montserrat" pitchFamily="50" charset="0"/>
                <a:ea typeface="Calibri" pitchFamily="34" charset="0"/>
                <a:cs typeface="Times New Roman" pitchFamily="18" charset="0"/>
              </a:rPr>
              <a:t>PROTERINA-3</a:t>
            </a: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E3406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E34063"/>
                </a:solidFill>
                <a:effectLst/>
                <a:latin typeface="Montserrat" pitchFamily="50" charset="0"/>
                <a:ea typeface="Calibri" pitchFamily="34" charset="0"/>
                <a:cs typeface="Times New Roman" pitchFamily="18" charset="0"/>
              </a:rPr>
              <a:t>volution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tangolo 10"/>
          <p:cNvSpPr/>
          <p:nvPr userDrawn="1"/>
        </p:nvSpPr>
        <p:spPr>
          <a:xfrm>
            <a:off x="0" y="0"/>
            <a:ext cx="9144000" cy="68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 userDrawn="1"/>
        </p:nvSpPr>
        <p:spPr>
          <a:xfrm>
            <a:off x="0" y="6597368"/>
            <a:ext cx="9144000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6019800" cy="5001419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35719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996952"/>
            <a:ext cx="4040188" cy="3456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235719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996952"/>
            <a:ext cx="4041775" cy="3456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08719"/>
            <a:ext cx="3008313" cy="853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908721"/>
            <a:ext cx="5111750" cy="55446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68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508173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89391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64847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522314"/>
            <a:ext cx="8229600" cy="423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4" name="Immagine 3" descr="adapt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3960659" cy="879849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 userDrawn="1"/>
        </p:nvSpPr>
        <p:spPr bwMode="auto">
          <a:xfrm>
            <a:off x="3851920" y="6586209"/>
            <a:ext cx="48245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La </a:t>
            </a:r>
            <a:r>
              <a:rPr kumimoji="0" lang="fr-FR" sz="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cooperazione</a:t>
            </a:r>
            <a:r>
              <a:rPr kumimoji="0" lang="fr-FR" sz="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al </a:t>
            </a:r>
            <a:r>
              <a:rPr kumimoji="0" lang="fr-FR" sz="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cuore</a:t>
            </a:r>
            <a:r>
              <a:rPr kumimoji="0" lang="fr-FR" sz="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</a:t>
            </a:r>
            <a:r>
              <a:rPr kumimoji="0" lang="fr-FR" sz="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del</a:t>
            </a:r>
            <a:r>
              <a:rPr kumimoji="0" lang="fr-FR" sz="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</a:t>
            </a:r>
            <a:r>
              <a:rPr kumimoji="0" lang="fr-FR" sz="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Mediterraneo</a:t>
            </a:r>
            <a:r>
              <a:rPr kumimoji="0" lang="fr-FR" sz="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- La coopération au cœur de la Méditerranée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052736"/>
            <a:ext cx="9144000" cy="55055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021288"/>
            <a:ext cx="9144000" cy="5505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700808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omic Sans MS"/>
                <a:cs typeface="Comic Sans MS"/>
              </a:rPr>
              <a:t>Il </a:t>
            </a:r>
            <a:r>
              <a:rPr lang="en-US" sz="2400" dirty="0" err="1">
                <a:solidFill>
                  <a:srgbClr val="008000"/>
                </a:solidFill>
                <a:latin typeface="Comic Sans MS"/>
                <a:cs typeface="Comic Sans MS"/>
              </a:rPr>
              <a:t>contributo</a:t>
            </a:r>
            <a:r>
              <a:rPr lang="en-US" sz="2400" dirty="0">
                <a:solidFill>
                  <a:srgbClr val="008000"/>
                </a:solidFill>
                <a:latin typeface="Comic Sans MS"/>
                <a:cs typeface="Comic Sans MS"/>
              </a:rPr>
              <a:t> di CIMA in ADAPT</a:t>
            </a:r>
          </a:p>
          <a:p>
            <a:r>
              <a:rPr lang="en-US" sz="2400" dirty="0">
                <a:solidFill>
                  <a:srgbClr val="008000"/>
                </a:solidFill>
                <a:latin typeface="Comic Sans MS"/>
                <a:cs typeface="Comic Sans MS"/>
              </a:rPr>
              <a:t>Marco Altamura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2852936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ndale Mono"/>
                <a:cs typeface="Andale Mono"/>
              </a:rPr>
              <a:t>Realizzare un modello di valutazione degli interventi di adattamento al cambiamento climatico, con particolare attenzione al rischio idrogeologico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6016" y="32336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8000"/>
                </a:solidFill>
                <a:latin typeface="Comic Sans MS"/>
                <a:cs typeface="Comic Sans MS"/>
              </a:rPr>
              <a:t>Alghero</a:t>
            </a:r>
            <a:r>
              <a:rPr lang="en-US" dirty="0">
                <a:solidFill>
                  <a:srgbClr val="008000"/>
                </a:solidFill>
                <a:latin typeface="Comic Sans MS"/>
                <a:cs typeface="Comic Sans MS"/>
              </a:rPr>
              <a:t>, 24 </a:t>
            </a:r>
            <a:r>
              <a:rPr lang="en-US" dirty="0" err="1">
                <a:solidFill>
                  <a:srgbClr val="008000"/>
                </a:solidFill>
                <a:latin typeface="Comic Sans MS"/>
                <a:cs typeface="Comic Sans MS"/>
              </a:rPr>
              <a:t>febbraio</a:t>
            </a:r>
            <a:r>
              <a:rPr lang="en-US" dirty="0">
                <a:solidFill>
                  <a:srgbClr val="008000"/>
                </a:solidFill>
                <a:latin typeface="Comic Sans MS"/>
                <a:cs typeface="Comic Sans MS"/>
              </a:rPr>
              <a:t> 2017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76767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LUCA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6"/>
            <a:ext cx="6552728" cy="4901440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868144" y="364594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Comic Sans MS"/>
                <a:cs typeface="Comic Sans MS"/>
              </a:rPr>
              <a:t>Chi </a:t>
            </a:r>
            <a:r>
              <a:rPr lang="en-US" sz="2000" dirty="0" err="1">
                <a:solidFill>
                  <a:srgbClr val="008000"/>
                </a:solidFill>
                <a:latin typeface="Comic Sans MS"/>
                <a:cs typeface="Comic Sans MS"/>
              </a:rPr>
              <a:t>è</a:t>
            </a:r>
            <a:r>
              <a:rPr lang="en-US" sz="2000" dirty="0">
                <a:solidFill>
                  <a:srgbClr val="008000"/>
                </a:solidFill>
                <a:latin typeface="Comic Sans MS"/>
                <a:cs typeface="Comic Sans MS"/>
              </a:rPr>
              <a:t> Fondazione CIMA?</a:t>
            </a:r>
          </a:p>
        </p:txBody>
      </p:sp>
    </p:spTree>
    <p:extLst>
      <p:ext uri="{BB962C8B-B14F-4D97-AF65-F5344CB8AC3E}">
        <p14:creationId xmlns:p14="http://schemas.microsoft.com/office/powerpoint/2010/main" val="3777121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30067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  <a:latin typeface="Andale Mono"/>
                <a:cs typeface="Andale Mono"/>
              </a:rPr>
              <a:t>SISTEMA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56519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  <a:latin typeface="Andale Mono"/>
                <a:cs typeface="Andale Mono"/>
              </a:rPr>
              <a:t>PARTECIPAZIONE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346209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  <a:latin typeface="Andale Mono"/>
                <a:cs typeface="Andale Mono"/>
              </a:rPr>
              <a:t>MISURABILITÀ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44690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  <a:latin typeface="Andale Mono"/>
                <a:cs typeface="Andale Mono"/>
              </a:rPr>
              <a:t>COOPERAZIONE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1760" y="1868631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ndale Mono"/>
                <a:cs typeface="Andale Mono"/>
              </a:rPr>
              <a:t>Fondazione CIMA è Centro di Competenza del Sistema di Protezione Civile Nazionale e ha partecipato alla stesura dei documenti preparatori al Strategia Nazionale di Adattamento al Cambiamento Climatico. È quindi suo interesse garantire che le azioni testate in ADAPT abbiano </a:t>
            </a:r>
            <a:r>
              <a:rPr lang="it-IT" sz="1200" b="1" dirty="0">
                <a:latin typeface="Andale Mono"/>
                <a:cs typeface="Andale Mono"/>
              </a:rPr>
              <a:t>respiro nazionale </a:t>
            </a:r>
            <a:r>
              <a:rPr lang="it-IT" sz="1200" dirty="0">
                <a:latin typeface="Andale Mono"/>
                <a:cs typeface="Andale Mono"/>
              </a:rPr>
              <a:t>e possano essere </a:t>
            </a:r>
            <a:r>
              <a:rPr lang="it-IT" sz="1200" b="1" dirty="0">
                <a:latin typeface="Andale Mono"/>
                <a:cs typeface="Andale Mono"/>
              </a:rPr>
              <a:t>replicabili</a:t>
            </a:r>
            <a:r>
              <a:rPr lang="it-IT" sz="1200" dirty="0">
                <a:latin typeface="Andale Mono"/>
                <a:cs typeface="Andale Mono"/>
              </a:rPr>
              <a:t> a livello di </a:t>
            </a:r>
            <a:r>
              <a:rPr lang="it-IT" sz="1200" b="1" dirty="0">
                <a:latin typeface="Andale Mono"/>
                <a:cs typeface="Andale Mono"/>
              </a:rPr>
              <a:t>sistema</a:t>
            </a:r>
            <a:r>
              <a:rPr lang="it-IT" sz="1200" dirty="0">
                <a:latin typeface="Andale Mono"/>
                <a:cs typeface="Andale Mono"/>
              </a:rPr>
              <a:t> italiano.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1438" y="3246075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ndale Mono"/>
                <a:cs typeface="Andale Mono"/>
              </a:rPr>
              <a:t>Il modello che CIMA intende proporre sarà basato sul principio di </a:t>
            </a:r>
            <a:r>
              <a:rPr lang="it-IT" sz="1200" b="1" dirty="0">
                <a:latin typeface="Andale Mono"/>
                <a:cs typeface="Andale Mono"/>
              </a:rPr>
              <a:t>misurabilità degli impatti</a:t>
            </a:r>
            <a:r>
              <a:rPr lang="it-IT" sz="1200" dirty="0">
                <a:latin typeface="Andale Mono"/>
                <a:cs typeface="Andale Mono"/>
              </a:rPr>
              <a:t>, attraverso valutazioni di incidenza; partendo da uno scenario dato, si misura un intervento in termini di </a:t>
            </a:r>
            <a:r>
              <a:rPr lang="it-IT" sz="1200" b="1" dirty="0">
                <a:latin typeface="Andale Mono"/>
                <a:cs typeface="Andale Mono"/>
              </a:rPr>
              <a:t>efficacia</a:t>
            </a:r>
            <a:r>
              <a:rPr lang="it-IT" sz="1200" dirty="0">
                <a:latin typeface="Andale Mono"/>
                <a:cs typeface="Andale Mono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438" y="5301208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ndale Mono"/>
                <a:cs typeface="Andale Mono"/>
              </a:rPr>
              <a:t>CIMA ha avviato una sperimentazione per incrementare l’efficacia delle azioni di mitigazione del rischio tramite il </a:t>
            </a:r>
            <a:r>
              <a:rPr lang="it-IT" sz="1200" b="1" dirty="0">
                <a:latin typeface="Andale Mono"/>
                <a:cs typeface="Andale Mono"/>
              </a:rPr>
              <a:t>coinvolgimento</a:t>
            </a:r>
            <a:r>
              <a:rPr lang="it-IT" sz="1200" dirty="0">
                <a:latin typeface="Andale Mono"/>
                <a:cs typeface="Andale Mono"/>
              </a:rPr>
              <a:t> delle </a:t>
            </a:r>
            <a:r>
              <a:rPr lang="it-IT" sz="1200" b="1" dirty="0">
                <a:latin typeface="Andale Mono"/>
                <a:cs typeface="Andale Mono"/>
              </a:rPr>
              <a:t>comunità</a:t>
            </a:r>
            <a:r>
              <a:rPr lang="it-IT" sz="1200" dirty="0">
                <a:latin typeface="Andale Mono"/>
                <a:cs typeface="Andale Mono"/>
              </a:rPr>
              <a:t> interessate. È interesse di CIMA valutare questo aspetto anche in relazione alle azioni di adattamento al cambiamento climatico.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11438" y="4254187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ndale Mono"/>
                <a:cs typeface="Andale Mono"/>
              </a:rPr>
              <a:t>CIMA è capofila di </a:t>
            </a:r>
            <a:r>
              <a:rPr lang="it-IT" sz="1200" b="1" dirty="0">
                <a:latin typeface="Andale Mono"/>
                <a:cs typeface="Andale Mono"/>
              </a:rPr>
              <a:t>PROTERINA-3È </a:t>
            </a:r>
            <a:r>
              <a:rPr lang="it-IT" sz="1200" dirty="0">
                <a:latin typeface="Andale Mono"/>
                <a:cs typeface="Andale Mono"/>
              </a:rPr>
              <a:t>e del concluso </a:t>
            </a:r>
            <a:r>
              <a:rPr lang="it-IT" sz="1200" b="1" dirty="0">
                <a:latin typeface="Andale Mono"/>
                <a:cs typeface="Andale Mono"/>
              </a:rPr>
              <a:t>PROTERINA-Due</a:t>
            </a:r>
            <a:r>
              <a:rPr lang="it-IT" sz="1200" dirty="0">
                <a:latin typeface="Andale Mono"/>
                <a:cs typeface="Andale Mono"/>
              </a:rPr>
              <a:t>. Si intende sia operare la continuità delle azioni che capitalizzare i risultati ottenuti, mentre viene rafforzato lo spazio della cooperazione territoriale per la </a:t>
            </a:r>
            <a:r>
              <a:rPr lang="it-IT" sz="1200" b="1" dirty="0">
                <a:latin typeface="Andale Mono"/>
                <a:cs typeface="Andale Mono"/>
              </a:rPr>
              <a:t>mitigazione del rischio </a:t>
            </a:r>
            <a:r>
              <a:rPr lang="it-IT" sz="1200" dirty="0">
                <a:latin typeface="Andale Mono"/>
                <a:cs typeface="Andale Mono"/>
              </a:rPr>
              <a:t>idrogeologico.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0032" y="260648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Comic Sans MS"/>
                <a:cs typeface="Comic Sans MS"/>
              </a:rPr>
              <a:t>ADAPT &amp; CIMA:</a:t>
            </a:r>
          </a:p>
          <a:p>
            <a:r>
              <a:rPr lang="en-US" sz="2000" dirty="0" err="1">
                <a:solidFill>
                  <a:srgbClr val="008000"/>
                </a:solidFill>
                <a:latin typeface="Comic Sans MS"/>
                <a:cs typeface="Comic Sans MS"/>
              </a:rPr>
              <a:t>valore</a:t>
            </a:r>
            <a:r>
              <a:rPr lang="en-US" sz="2000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Comic Sans MS"/>
                <a:cs typeface="Comic Sans MS"/>
              </a:rPr>
              <a:t>aggiunto</a:t>
            </a:r>
            <a:r>
              <a:rPr lang="en-US" sz="2000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Comic Sans MS"/>
                <a:cs typeface="Comic Sans MS"/>
              </a:rPr>
              <a:t>attraverso</a:t>
            </a:r>
            <a:r>
              <a:rPr lang="en-US" sz="2000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</a:p>
          <a:p>
            <a:r>
              <a:rPr lang="en-US" sz="2000" dirty="0">
                <a:solidFill>
                  <a:srgbClr val="008000"/>
                </a:solidFill>
                <a:latin typeface="Comic Sans MS"/>
                <a:cs typeface="Comic Sans MS"/>
              </a:rPr>
              <a:t>4 </a:t>
            </a:r>
            <a:r>
              <a:rPr lang="en-US" sz="2000" dirty="0" err="1">
                <a:solidFill>
                  <a:srgbClr val="008000"/>
                </a:solidFill>
                <a:latin typeface="Comic Sans MS"/>
                <a:cs typeface="Comic Sans MS"/>
              </a:rPr>
              <a:t>principi</a:t>
            </a:r>
            <a:r>
              <a:rPr lang="en-US" sz="2000" dirty="0">
                <a:solidFill>
                  <a:srgbClr val="008000"/>
                </a:solidFill>
                <a:latin typeface="Comic Sans MS"/>
                <a:cs typeface="Comic Sans MS"/>
              </a:rPr>
              <a:t> di </a:t>
            </a:r>
            <a:r>
              <a:rPr lang="en-US" sz="2000" dirty="0" err="1">
                <a:solidFill>
                  <a:srgbClr val="008000"/>
                </a:solidFill>
                <a:latin typeface="Comic Sans MS"/>
                <a:cs typeface="Comic Sans MS"/>
              </a:rPr>
              <a:t>collaborazione</a:t>
            </a:r>
            <a:r>
              <a:rPr lang="en-US" sz="2000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</a:p>
        </p:txBody>
      </p:sp>
      <p:pic>
        <p:nvPicPr>
          <p:cNvPr id="11" name="Immagine 3" descr="adap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5" b="46605"/>
          <a:stretch/>
        </p:blipFill>
        <p:spPr>
          <a:xfrm>
            <a:off x="251520" y="2564904"/>
            <a:ext cx="399017" cy="192203"/>
          </a:xfrm>
          <a:prstGeom prst="rect">
            <a:avLst/>
          </a:prstGeom>
        </p:spPr>
      </p:pic>
      <p:pic>
        <p:nvPicPr>
          <p:cNvPr id="12" name="Immagine 3" descr="adap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5" b="46605"/>
          <a:stretch/>
        </p:blipFill>
        <p:spPr>
          <a:xfrm>
            <a:off x="251520" y="3740853"/>
            <a:ext cx="399017" cy="192203"/>
          </a:xfrm>
          <a:prstGeom prst="rect">
            <a:avLst/>
          </a:prstGeom>
        </p:spPr>
      </p:pic>
      <p:pic>
        <p:nvPicPr>
          <p:cNvPr id="13" name="Immagine 3" descr="adap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5" b="46605"/>
          <a:stretch/>
        </p:blipFill>
        <p:spPr>
          <a:xfrm>
            <a:off x="251520" y="4725144"/>
            <a:ext cx="399017" cy="192203"/>
          </a:xfrm>
          <a:prstGeom prst="rect">
            <a:avLst/>
          </a:prstGeom>
        </p:spPr>
      </p:pic>
      <p:pic>
        <p:nvPicPr>
          <p:cNvPr id="14" name="Immagine 3" descr="adap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5" b="46605"/>
          <a:stretch/>
        </p:blipFill>
        <p:spPr>
          <a:xfrm>
            <a:off x="251520" y="5901093"/>
            <a:ext cx="399017" cy="1922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56176" y="1412776"/>
            <a:ext cx="2843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ndale Mono"/>
                <a:cs typeface="Andale Mono"/>
              </a:rPr>
              <a:t>Lo </a:t>
            </a:r>
            <a:r>
              <a:rPr lang="en-US" sz="1600" dirty="0" err="1">
                <a:latin typeface="Andale Mono"/>
                <a:cs typeface="Andale Mono"/>
              </a:rPr>
              <a:t>strumento</a:t>
            </a:r>
            <a:r>
              <a:rPr lang="en-US" sz="1600" dirty="0">
                <a:latin typeface="Andale Mono"/>
                <a:cs typeface="Andale Mono"/>
              </a:rPr>
              <a:t> di base: </a:t>
            </a:r>
          </a:p>
          <a:p>
            <a:r>
              <a:rPr lang="en-US" sz="1600" dirty="0">
                <a:latin typeface="Andale Mono"/>
                <a:cs typeface="Andale Mono"/>
              </a:rPr>
              <a:t>la </a:t>
            </a:r>
            <a:r>
              <a:rPr lang="en-US" sz="1600" dirty="0" err="1">
                <a:latin typeface="Andale Mono"/>
                <a:cs typeface="Andale Mono"/>
              </a:rPr>
              <a:t>piattaforma</a:t>
            </a:r>
            <a:r>
              <a:rPr lang="en-US" sz="1600" dirty="0">
                <a:latin typeface="Andale Mono"/>
                <a:cs typeface="Andale Mono"/>
              </a:rPr>
              <a:t> RASOR per la </a:t>
            </a:r>
            <a:r>
              <a:rPr lang="en-US" sz="1600" dirty="0" err="1">
                <a:latin typeface="Andale Mono"/>
                <a:cs typeface="Andale Mono"/>
              </a:rPr>
              <a:t>valutazione</a:t>
            </a:r>
            <a:r>
              <a:rPr lang="en-US" sz="1600" dirty="0">
                <a:latin typeface="Andale Mono"/>
                <a:cs typeface="Andale Mono"/>
              </a:rPr>
              <a:t> multi-</a:t>
            </a:r>
            <a:r>
              <a:rPr lang="en-US" sz="1600" dirty="0" err="1">
                <a:latin typeface="Andale Mono"/>
                <a:cs typeface="Andale Mono"/>
              </a:rPr>
              <a:t>dimensionale</a:t>
            </a:r>
            <a:r>
              <a:rPr lang="en-US" sz="1600" dirty="0">
                <a:latin typeface="Andale Mono"/>
                <a:cs typeface="Andale Mono"/>
              </a:rPr>
              <a:t> </a:t>
            </a:r>
            <a:r>
              <a:rPr lang="en-US" sz="1600" dirty="0" err="1">
                <a:latin typeface="Andale Mono"/>
                <a:cs typeface="Andale Mono"/>
              </a:rPr>
              <a:t>degli</a:t>
            </a:r>
            <a:r>
              <a:rPr lang="en-US" sz="1600" dirty="0">
                <a:latin typeface="Andale Mono"/>
                <a:cs typeface="Andale Mono"/>
              </a:rPr>
              <a:t> </a:t>
            </a:r>
            <a:r>
              <a:rPr lang="en-US" sz="1600" dirty="0" err="1">
                <a:latin typeface="Andale Mono"/>
                <a:cs typeface="Andale Mono"/>
              </a:rPr>
              <a:t>impatti</a:t>
            </a:r>
            <a:r>
              <a:rPr lang="en-US" sz="1600" dirty="0">
                <a:latin typeface="Andale Mono"/>
                <a:cs typeface="Andale Mono"/>
              </a:rPr>
              <a:t> da </a:t>
            </a:r>
            <a:r>
              <a:rPr lang="en-US" sz="1600" dirty="0" err="1">
                <a:latin typeface="Andale Mono"/>
                <a:cs typeface="Andale Mono"/>
              </a:rPr>
              <a:t>eventi</a:t>
            </a:r>
            <a:r>
              <a:rPr lang="en-US" sz="1600" dirty="0">
                <a:latin typeface="Andale Mono"/>
                <a:cs typeface="Andale Mono"/>
              </a:rPr>
              <a:t> </a:t>
            </a:r>
            <a:r>
              <a:rPr lang="en-US" sz="1600" dirty="0" err="1">
                <a:latin typeface="Andale Mono"/>
                <a:cs typeface="Andale Mono"/>
              </a:rPr>
              <a:t>catastrofici</a:t>
            </a:r>
            <a:endParaRPr lang="en-US" sz="1600" dirty="0">
              <a:latin typeface="Andale Mono"/>
              <a:cs typeface="Andale Mono"/>
            </a:endParaRPr>
          </a:p>
        </p:txBody>
      </p:sp>
      <p:pic>
        <p:nvPicPr>
          <p:cNvPr id="4" name="Picture 3" descr="Schermata 2017-02-21 alle 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836712"/>
            <a:ext cx="8064896" cy="4541643"/>
          </a:xfrm>
          <a:prstGeom prst="rect">
            <a:avLst/>
          </a:prstGeom>
        </p:spPr>
      </p:pic>
      <p:pic>
        <p:nvPicPr>
          <p:cNvPr id="6" name="Picture 5" descr="Schermata 2017-02-21 alle 14.56.0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28"/>
          <a:stretch/>
        </p:blipFill>
        <p:spPr>
          <a:xfrm>
            <a:off x="6258074" y="2977207"/>
            <a:ext cx="2562076" cy="7711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81576" y="3553271"/>
            <a:ext cx="2591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EU FP7 COPERNICUS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040" y="395372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>
                <a:solidFill>
                  <a:srgbClr val="008000"/>
                </a:solidFill>
                <a:latin typeface="Comic Sans MS"/>
                <a:cs typeface="Comic Sans MS"/>
              </a:defRPr>
            </a:lvl1pPr>
          </a:lstStyle>
          <a:p>
            <a:r>
              <a:rPr lang="en-US" dirty="0"/>
              <a:t>Disaster Risk Reduction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5229200"/>
            <a:ext cx="8568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ndale Mono"/>
                <a:cs typeface="Andale Mono"/>
              </a:rPr>
              <a:t>“Il DRR basato sulle vulnerabilità presenti e passate può fallire nel suo obiettivo di costruire la resilienza ai rischi futuri se non tiene conto e non affronta le conseguenze dei cambiamenti climatici: infatti misure di DRR costruite in questa maniera possono contribuire alla generazione di altro rischio”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7864" y="6093296"/>
            <a:ext cx="5472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ndale Mono"/>
                <a:cs typeface="Andale Mono"/>
              </a:rPr>
              <a:t>[</a:t>
            </a:r>
            <a:r>
              <a:rPr lang="en-US" sz="1000" dirty="0" err="1">
                <a:latin typeface="Andale Mono"/>
                <a:cs typeface="Andale Mono"/>
              </a:rPr>
              <a:t>Strategia</a:t>
            </a:r>
            <a:r>
              <a:rPr lang="en-US" sz="1000" dirty="0">
                <a:latin typeface="Andale Mono"/>
                <a:cs typeface="Andale Mono"/>
              </a:rPr>
              <a:t> </a:t>
            </a:r>
            <a:r>
              <a:rPr lang="en-US" sz="1000" dirty="0" err="1">
                <a:latin typeface="Andale Mono"/>
                <a:cs typeface="Andale Mono"/>
              </a:rPr>
              <a:t>Nazionale</a:t>
            </a:r>
            <a:r>
              <a:rPr lang="en-US" sz="1000" dirty="0">
                <a:latin typeface="Andale Mono"/>
                <a:cs typeface="Andale Mono"/>
              </a:rPr>
              <a:t> di </a:t>
            </a:r>
            <a:r>
              <a:rPr lang="en-US" sz="1000" dirty="0" err="1">
                <a:latin typeface="Andale Mono"/>
                <a:cs typeface="Andale Mono"/>
              </a:rPr>
              <a:t>Adattamento</a:t>
            </a:r>
            <a:r>
              <a:rPr lang="en-US" sz="1000" dirty="0">
                <a:latin typeface="Andale Mono"/>
                <a:cs typeface="Andale Mono"/>
              </a:rPr>
              <a:t> al </a:t>
            </a:r>
            <a:r>
              <a:rPr lang="en-US" sz="1000" dirty="0" err="1">
                <a:latin typeface="Andale Mono"/>
                <a:cs typeface="Andale Mono"/>
              </a:rPr>
              <a:t>Cambiamento</a:t>
            </a:r>
            <a:r>
              <a:rPr lang="en-US" sz="1000" dirty="0">
                <a:latin typeface="Andale Mono"/>
                <a:cs typeface="Andale Mono"/>
              </a:rPr>
              <a:t> </a:t>
            </a:r>
            <a:r>
              <a:rPr lang="en-US" sz="1000" dirty="0" err="1">
                <a:latin typeface="Andale Mono"/>
                <a:cs typeface="Andale Mono"/>
              </a:rPr>
              <a:t>Climatico</a:t>
            </a:r>
            <a:r>
              <a:rPr lang="en-US" sz="1000" dirty="0">
                <a:latin typeface="Andale Mono"/>
                <a:cs typeface="Andale Mono"/>
              </a:rPr>
              <a:t> – MATTM]</a:t>
            </a:r>
          </a:p>
        </p:txBody>
      </p:sp>
    </p:spTree>
    <p:extLst>
      <p:ext uri="{BB962C8B-B14F-4D97-AF65-F5344CB8AC3E}">
        <p14:creationId xmlns:p14="http://schemas.microsoft.com/office/powerpoint/2010/main" val="4171155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1680" y="1868631"/>
            <a:ext cx="691276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dirty="0">
              <a:latin typeface="Andale Mono"/>
              <a:cs typeface="Andale Mono"/>
            </a:endParaRPr>
          </a:p>
          <a:p>
            <a:r>
              <a:rPr lang="it-IT" sz="1400" dirty="0">
                <a:latin typeface="Andale Mono"/>
                <a:cs typeface="Andale Mono"/>
              </a:rPr>
              <a:t>Definizione di un modello per la caratterizzazione di pericolosità, esposizione e vulnerabilità che siano in grado di “catturare” i cambiamenti futuri.</a:t>
            </a:r>
          </a:p>
          <a:p>
            <a:endParaRPr lang="it-IT" sz="1400" dirty="0">
              <a:latin typeface="Andale Mono"/>
              <a:cs typeface="Andale Mono"/>
            </a:endParaRPr>
          </a:p>
          <a:p>
            <a:r>
              <a:rPr lang="it-IT" sz="1400" dirty="0">
                <a:latin typeface="Andale Mono"/>
                <a:cs typeface="Andale Mono"/>
              </a:rPr>
              <a:t>Il modello farà riferimento alle indicazioni internazionali per la definizione di scenari (es. Score Card UNISDR).</a:t>
            </a:r>
          </a:p>
          <a:p>
            <a:endParaRPr lang="it-IT" sz="1400" dirty="0">
              <a:latin typeface="Andale Mono"/>
              <a:cs typeface="Andale Mono"/>
            </a:endParaRPr>
          </a:p>
          <a:p>
            <a:r>
              <a:rPr lang="it-IT" sz="1400" dirty="0">
                <a:latin typeface="Andale Mono"/>
                <a:cs typeface="Andale Mono"/>
              </a:rPr>
              <a:t>Definizione di una reportistica adatta al confronto di alternative progettuali in ottica di cambiamento climatico.</a:t>
            </a:r>
          </a:p>
          <a:p>
            <a:endParaRPr lang="it-IT" sz="1400" dirty="0">
              <a:latin typeface="Andale Mono"/>
              <a:cs typeface="Andale Mono"/>
            </a:endParaRPr>
          </a:p>
          <a:p>
            <a:r>
              <a:rPr lang="it-IT" sz="1400" dirty="0">
                <a:latin typeface="Andale Mono"/>
                <a:cs typeface="Andale Mono"/>
              </a:rPr>
              <a:t>Il modello sarà testato su almeno un caso pilota di ADAPT, da concordare con il partenariato.</a:t>
            </a:r>
          </a:p>
        </p:txBody>
      </p:sp>
      <p:pic>
        <p:nvPicPr>
          <p:cNvPr id="11" name="Immagine 3" descr="adap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5" b="46605"/>
          <a:stretch/>
        </p:blipFill>
        <p:spPr>
          <a:xfrm>
            <a:off x="971600" y="2060848"/>
            <a:ext cx="399017" cy="192203"/>
          </a:xfrm>
          <a:prstGeom prst="rect">
            <a:avLst/>
          </a:prstGeom>
        </p:spPr>
      </p:pic>
      <p:pic>
        <p:nvPicPr>
          <p:cNvPr id="12" name="Immagine 3" descr="adap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5" b="46605"/>
          <a:stretch/>
        </p:blipFill>
        <p:spPr>
          <a:xfrm>
            <a:off x="971600" y="2924944"/>
            <a:ext cx="399017" cy="192203"/>
          </a:xfrm>
          <a:prstGeom prst="rect">
            <a:avLst/>
          </a:prstGeom>
        </p:spPr>
      </p:pic>
      <p:pic>
        <p:nvPicPr>
          <p:cNvPr id="13" name="Immagine 3" descr="adap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5" b="46605"/>
          <a:stretch/>
        </p:blipFill>
        <p:spPr>
          <a:xfrm>
            <a:off x="971600" y="3573016"/>
            <a:ext cx="399017" cy="192203"/>
          </a:xfrm>
          <a:prstGeom prst="rect">
            <a:avLst/>
          </a:prstGeom>
        </p:spPr>
      </p:pic>
      <p:pic>
        <p:nvPicPr>
          <p:cNvPr id="14" name="Immagine 3" descr="adap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5" b="46605"/>
          <a:stretch/>
        </p:blipFill>
        <p:spPr>
          <a:xfrm>
            <a:off x="971600" y="4221088"/>
            <a:ext cx="399017" cy="19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352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380</Words>
  <Application>Microsoft Office PowerPoint</Application>
  <PresentationFormat>Bildschirmpräsentation (4:3)</PresentationFormat>
  <Paragraphs>30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3" baseType="lpstr">
      <vt:lpstr>Andale Mono</vt:lpstr>
      <vt:lpstr>Arial</vt:lpstr>
      <vt:lpstr>Calibri</vt:lpstr>
      <vt:lpstr>Comic Sans MS</vt:lpstr>
      <vt:lpstr>Montserrat</vt:lpstr>
      <vt:lpstr>Open Sans</vt:lpstr>
      <vt:lpstr>Open Sans Extrabold</vt:lpstr>
      <vt:lpstr>Tema di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Marina Morando</dc:creator>
  <cp:lastModifiedBy>Julian Fieml</cp:lastModifiedBy>
  <cp:revision>23</cp:revision>
  <dcterms:created xsi:type="dcterms:W3CDTF">2017-01-26T12:46:53Z</dcterms:created>
  <dcterms:modified xsi:type="dcterms:W3CDTF">2022-09-05T10:27:46Z</dcterms:modified>
</cp:coreProperties>
</file>