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3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Vitellogenin</a:t>
            </a:r>
            <a:endParaRPr lang="it-IT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6.8289272361600544E-3"/>
          <c:y val="0"/>
        </c:manualLayout>
      </c:layout>
      <c:overlay val="0"/>
      <c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'InR1'!$E$252:$K$252</c:f>
              <c:strCache>
                <c:ptCount val="7"/>
                <c:pt idx="0">
                  <c:v>IA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'InR1'!$L$260:$N$260</c:f>
                <c:numCache>
                  <c:formatCode>General</c:formatCode>
                  <c:ptCount val="3"/>
                  <c:pt idx="0">
                    <c:v>0.15160703422504013</c:v>
                  </c:pt>
                  <c:pt idx="1">
                    <c:v>0.18969329293473264</c:v>
                  </c:pt>
                  <c:pt idx="2">
                    <c:v>0.25220146686843831</c:v>
                  </c:pt>
                </c:numCache>
              </c:numRef>
            </c:plus>
            <c:minus>
              <c:numRef>
                <c:f>'InR1'!$L$260:$N$260</c:f>
                <c:numCache>
                  <c:formatCode>General</c:formatCode>
                  <c:ptCount val="3"/>
                  <c:pt idx="0">
                    <c:v>0.15160703422504013</c:v>
                  </c:pt>
                  <c:pt idx="1">
                    <c:v>0.18969329293473264</c:v>
                  </c:pt>
                  <c:pt idx="2">
                    <c:v>0.25220146686843831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round/>
              </a:ln>
              <a:effectLst/>
            </c:spPr>
          </c:errBars>
          <c:cat>
            <c:strRef>
              <c:f>'InR1'!$L$251:$N$251</c:f>
              <c:strCache>
                <c:ptCount val="3"/>
                <c:pt idx="0">
                  <c:v>V1 - luglio</c:v>
                </c:pt>
                <c:pt idx="1">
                  <c:v>V2 - settembre</c:v>
                </c:pt>
                <c:pt idx="2">
                  <c:v>V3 - ottobre</c:v>
                </c:pt>
              </c:strCache>
            </c:strRef>
          </c:cat>
          <c:val>
            <c:numRef>
              <c:f>'InR1'!$L$252:$N$252</c:f>
              <c:numCache>
                <c:formatCode>General</c:formatCode>
                <c:ptCount val="3"/>
                <c:pt idx="0">
                  <c:v>1.9458584779745804</c:v>
                </c:pt>
                <c:pt idx="1">
                  <c:v>1.7822647357109582</c:v>
                </c:pt>
                <c:pt idx="2">
                  <c:v>2.3090216323778097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60-4DFC-A56C-2040FF3071AF}"/>
            </c:ext>
          </c:extLst>
        </c:ser>
        <c:ser>
          <c:idx val="1"/>
          <c:order val="1"/>
          <c:tx>
            <c:strRef>
              <c:f>'InR1'!$E$253:$K$253</c:f>
              <c:strCache>
                <c:ptCount val="7"/>
                <c:pt idx="0">
                  <c:v>IB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'InR1'!$L$261:$N$261</c:f>
                <c:numCache>
                  <c:formatCode>General</c:formatCode>
                  <c:ptCount val="3"/>
                  <c:pt idx="0">
                    <c:v>0.22163630804426948</c:v>
                  </c:pt>
                  <c:pt idx="1">
                    <c:v>0.30347233475835572</c:v>
                  </c:pt>
                  <c:pt idx="2">
                    <c:v>0.13571652241709106</c:v>
                  </c:pt>
                </c:numCache>
              </c:numRef>
            </c:plus>
            <c:minus>
              <c:numRef>
                <c:f>'InR1'!$L$261:$N$261</c:f>
                <c:numCache>
                  <c:formatCode>General</c:formatCode>
                  <c:ptCount val="3"/>
                  <c:pt idx="0">
                    <c:v>0.22163630804426948</c:v>
                  </c:pt>
                  <c:pt idx="1">
                    <c:v>0.30347233475835572</c:v>
                  </c:pt>
                  <c:pt idx="2">
                    <c:v>0.13571652241709106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2"/>
                </a:solidFill>
                <a:round/>
              </a:ln>
              <a:effectLst/>
            </c:spPr>
          </c:errBars>
          <c:cat>
            <c:strRef>
              <c:f>'InR1'!$L$251:$N$251</c:f>
              <c:strCache>
                <c:ptCount val="3"/>
                <c:pt idx="0">
                  <c:v>V1 - luglio</c:v>
                </c:pt>
                <c:pt idx="1">
                  <c:v>V2 - settembre</c:v>
                </c:pt>
                <c:pt idx="2">
                  <c:v>V3 - ottobre</c:v>
                </c:pt>
              </c:strCache>
            </c:strRef>
          </c:cat>
          <c:val>
            <c:numRef>
              <c:f>'InR1'!$L$253:$N$253</c:f>
              <c:numCache>
                <c:formatCode>General</c:formatCode>
                <c:ptCount val="3"/>
                <c:pt idx="0">
                  <c:v>2.5633744872461603</c:v>
                </c:pt>
                <c:pt idx="1">
                  <c:v>1.8141175252501978</c:v>
                </c:pt>
                <c:pt idx="2">
                  <c:v>1.9659556145598323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60-4DFC-A56C-2040FF3071AF}"/>
            </c:ext>
          </c:extLst>
        </c:ser>
        <c:ser>
          <c:idx val="2"/>
          <c:order val="2"/>
          <c:tx>
            <c:strRef>
              <c:f>'InR1'!$E$254:$K$254</c:f>
              <c:strCache>
                <c:ptCount val="7"/>
                <c:pt idx="0">
                  <c:v>IC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'InR1'!$L$262:$N$262</c:f>
                <c:numCache>
                  <c:formatCode>General</c:formatCode>
                  <c:ptCount val="3"/>
                  <c:pt idx="0">
                    <c:v>8.0192004752112231E-2</c:v>
                  </c:pt>
                  <c:pt idx="1">
                    <c:v>0.12233771247905482</c:v>
                  </c:pt>
                  <c:pt idx="2">
                    <c:v>0.27736939261453653</c:v>
                  </c:pt>
                </c:numCache>
              </c:numRef>
            </c:plus>
            <c:minus>
              <c:numRef>
                <c:f>'InR1'!$L$262:$N$262</c:f>
                <c:numCache>
                  <c:formatCode>General</c:formatCode>
                  <c:ptCount val="3"/>
                  <c:pt idx="0">
                    <c:v>8.0192004752112231E-2</c:v>
                  </c:pt>
                  <c:pt idx="1">
                    <c:v>0.12233771247905482</c:v>
                  </c:pt>
                  <c:pt idx="2">
                    <c:v>0.27736939261453653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round/>
              </a:ln>
              <a:effectLst/>
            </c:spPr>
          </c:errBars>
          <c:cat>
            <c:strRef>
              <c:f>'InR1'!$L$251:$N$251</c:f>
              <c:strCache>
                <c:ptCount val="3"/>
                <c:pt idx="0">
                  <c:v>V1 - luglio</c:v>
                </c:pt>
                <c:pt idx="1">
                  <c:v>V2 - settembre</c:v>
                </c:pt>
                <c:pt idx="2">
                  <c:v>V3 - ottobre</c:v>
                </c:pt>
              </c:strCache>
            </c:strRef>
          </c:cat>
          <c:val>
            <c:numRef>
              <c:f>'InR1'!$L$254:$N$254</c:f>
              <c:numCache>
                <c:formatCode>General</c:formatCode>
                <c:ptCount val="3"/>
                <c:pt idx="0">
                  <c:v>0.8582277968067491</c:v>
                </c:pt>
                <c:pt idx="1">
                  <c:v>1.3140539508784423</c:v>
                </c:pt>
                <c:pt idx="2">
                  <c:v>2.7192457428307102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60-4DFC-A56C-2040FF3071AF}"/>
            </c:ext>
          </c:extLst>
        </c:ser>
        <c:ser>
          <c:idx val="3"/>
          <c:order val="3"/>
          <c:tx>
            <c:strRef>
              <c:f>'InR1'!$E$255:$K$255</c:f>
              <c:strCache>
                <c:ptCount val="7"/>
                <c:pt idx="0">
                  <c:v>ID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'InR1'!$L$263:$N$263</c:f>
                <c:numCache>
                  <c:formatCode>General</c:formatCode>
                  <c:ptCount val="3"/>
                  <c:pt idx="0">
                    <c:v>0.10700899977815058</c:v>
                  </c:pt>
                  <c:pt idx="1">
                    <c:v>9.2695858353934971E-2</c:v>
                  </c:pt>
                  <c:pt idx="2">
                    <c:v>0.26936212055464598</c:v>
                  </c:pt>
                </c:numCache>
              </c:numRef>
            </c:plus>
            <c:minus>
              <c:numRef>
                <c:f>'InR1'!$L$263:$N$263</c:f>
                <c:numCache>
                  <c:formatCode>General</c:formatCode>
                  <c:ptCount val="3"/>
                  <c:pt idx="0">
                    <c:v>0.10700899977815058</c:v>
                  </c:pt>
                  <c:pt idx="1">
                    <c:v>9.2695858353934971E-2</c:v>
                  </c:pt>
                  <c:pt idx="2">
                    <c:v>0.26936212055464598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errBars>
          <c:cat>
            <c:strRef>
              <c:f>'InR1'!$L$251:$N$251</c:f>
              <c:strCache>
                <c:ptCount val="3"/>
                <c:pt idx="0">
                  <c:v>V1 - luglio</c:v>
                </c:pt>
                <c:pt idx="1">
                  <c:v>V2 - settembre</c:v>
                </c:pt>
                <c:pt idx="2">
                  <c:v>V3 - ottobre</c:v>
                </c:pt>
              </c:strCache>
            </c:strRef>
          </c:cat>
          <c:val>
            <c:numRef>
              <c:f>'InR1'!$L$255:$N$255</c:f>
              <c:numCache>
                <c:formatCode>General</c:formatCode>
                <c:ptCount val="3"/>
                <c:pt idx="0">
                  <c:v>1.2126945282859485</c:v>
                </c:pt>
                <c:pt idx="1">
                  <c:v>1.2283923616854584</c:v>
                </c:pt>
                <c:pt idx="2">
                  <c:v>2.5361844963600406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060-4DFC-A56C-2040FF3071AF}"/>
            </c:ext>
          </c:extLst>
        </c:ser>
        <c:ser>
          <c:idx val="4"/>
          <c:order val="4"/>
          <c:tx>
            <c:strRef>
              <c:f>'InR1'!$E$256:$K$256</c:f>
              <c:strCache>
                <c:ptCount val="7"/>
                <c:pt idx="0">
                  <c:v>IE</c:v>
                </c:pt>
              </c:strCache>
            </c:strRef>
          </c:tx>
          <c:spPr>
            <a:ln w="28575" cap="rnd">
              <a:solidFill>
                <a:schemeClr val="accent6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'InR1'!$L$264:$N$264</c:f>
                <c:numCache>
                  <c:formatCode>General</c:formatCode>
                  <c:ptCount val="3"/>
                  <c:pt idx="0">
                    <c:v>0.19780031846571958</c:v>
                  </c:pt>
                  <c:pt idx="1">
                    <c:v>0.24898669815812799</c:v>
                  </c:pt>
                  <c:pt idx="2">
                    <c:v>7.2179226806693822E-2</c:v>
                  </c:pt>
                </c:numCache>
              </c:numRef>
            </c:plus>
            <c:minus>
              <c:numRef>
                <c:f>'InR1'!$L$264:$N$264</c:f>
                <c:numCache>
                  <c:formatCode>General</c:formatCode>
                  <c:ptCount val="3"/>
                  <c:pt idx="0">
                    <c:v>0.19780031846571958</c:v>
                  </c:pt>
                  <c:pt idx="1">
                    <c:v>0.24898669815812799</c:v>
                  </c:pt>
                  <c:pt idx="2">
                    <c:v>7.2179226806693822E-2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round/>
              </a:ln>
              <a:effectLst/>
            </c:spPr>
          </c:errBars>
          <c:cat>
            <c:strRef>
              <c:f>'InR1'!$L$251:$N$251</c:f>
              <c:strCache>
                <c:ptCount val="3"/>
                <c:pt idx="0">
                  <c:v>V1 - luglio</c:v>
                </c:pt>
                <c:pt idx="1">
                  <c:v>V2 - settembre</c:v>
                </c:pt>
                <c:pt idx="2">
                  <c:v>V3 - ottobre</c:v>
                </c:pt>
              </c:strCache>
            </c:strRef>
          </c:cat>
          <c:val>
            <c:numRef>
              <c:f>'InR1'!$L$256:$N$256</c:f>
              <c:numCache>
                <c:formatCode>General</c:formatCode>
                <c:ptCount val="3"/>
                <c:pt idx="0">
                  <c:v>1.6910488073035541</c:v>
                </c:pt>
                <c:pt idx="1">
                  <c:v>2.9250084817496069</c:v>
                </c:pt>
                <c:pt idx="2">
                  <c:v>1.6053374498837536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060-4DFC-A56C-2040FF3071AF}"/>
            </c:ext>
          </c:extLst>
        </c:ser>
        <c:ser>
          <c:idx val="5"/>
          <c:order val="5"/>
          <c:tx>
            <c:strRef>
              <c:f>'InR1'!$E$257:$K$257</c:f>
              <c:strCache>
                <c:ptCount val="7"/>
                <c:pt idx="0">
                  <c:v>IF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'InR1'!$L$265:$N$265</c:f>
                <c:numCache>
                  <c:formatCode>General</c:formatCode>
                  <c:ptCount val="3"/>
                  <c:pt idx="0">
                    <c:v>0.10545546960436995</c:v>
                  </c:pt>
                  <c:pt idx="1">
                    <c:v>0.13820960229951793</c:v>
                  </c:pt>
                  <c:pt idx="2">
                    <c:v>0.17228432923619394</c:v>
                  </c:pt>
                </c:numCache>
              </c:numRef>
            </c:plus>
            <c:minus>
              <c:numRef>
                <c:f>'InR1'!$L$265:$N$265</c:f>
                <c:numCache>
                  <c:formatCode>General</c:formatCode>
                  <c:ptCount val="3"/>
                  <c:pt idx="0">
                    <c:v>0.10545546960436995</c:v>
                  </c:pt>
                  <c:pt idx="1">
                    <c:v>0.13820960229951793</c:v>
                  </c:pt>
                  <c:pt idx="2">
                    <c:v>0.17228432923619394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</c:spPr>
          </c:errBars>
          <c:cat>
            <c:strRef>
              <c:f>'InR1'!$L$251:$N$251</c:f>
              <c:strCache>
                <c:ptCount val="3"/>
                <c:pt idx="0">
                  <c:v>V1 - luglio</c:v>
                </c:pt>
                <c:pt idx="1">
                  <c:v>V2 - settembre</c:v>
                </c:pt>
                <c:pt idx="2">
                  <c:v>V3 - ottobre</c:v>
                </c:pt>
              </c:strCache>
            </c:strRef>
          </c:cat>
          <c:val>
            <c:numRef>
              <c:f>'InR1'!$L$257:$N$257</c:f>
              <c:numCache>
                <c:formatCode>General</c:formatCode>
                <c:ptCount val="3"/>
                <c:pt idx="0">
                  <c:v>1.4240059312444779</c:v>
                </c:pt>
                <c:pt idx="1">
                  <c:v>1.9775152135440872</c:v>
                </c:pt>
                <c:pt idx="2">
                  <c:v>1.5890034497762049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060-4DFC-A56C-2040FF307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773488"/>
        <c:axId val="242552704"/>
      </c:lineChart>
      <c:catAx>
        <c:axId val="23577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42552704"/>
        <c:crosses val="autoZero"/>
        <c:auto val="1"/>
        <c:lblAlgn val="ctr"/>
        <c:lblOffset val="100"/>
        <c:noMultiLvlLbl val="0"/>
      </c:catAx>
      <c:valAx>
        <c:axId val="242552704"/>
        <c:scaling>
          <c:orientation val="minMax"/>
          <c:max val="3.5"/>
          <c:min val="0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600" b="0">
                    <a:solidFill>
                      <a:schemeClr val="tx1"/>
                    </a:solidFill>
                  </a:rPr>
                  <a:t>RQ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3577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400" b="0" i="0" u="none" strike="noStrike" kern="1200" spc="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Adipokinetic hormon receptor</a:t>
            </a:r>
          </a:p>
        </c:rich>
      </c:tx>
      <c:layout>
        <c:manualLayout>
          <c:xMode val="edge"/>
          <c:yMode val="edge"/>
          <c:x val="1.1350481796392569E-3"/>
          <c:y val="4.7037028326476233E-3"/>
        </c:manualLayout>
      </c:layout>
      <c:overlay val="0"/>
      <c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 algn="ctr">
            <a:defRPr sz="2400" b="0" i="0" u="none" strike="noStrike" kern="1200" spc="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'InR1'!$E$227:$K$227</c:f>
              <c:strCache>
                <c:ptCount val="7"/>
                <c:pt idx="0">
                  <c:v>IA</c:v>
                </c:pt>
              </c:strCache>
            </c:strRef>
          </c:tx>
          <c:spPr>
            <a:ln w="2857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'InR1'!$L$235:$N$235</c:f>
                <c:numCache>
                  <c:formatCode>General</c:formatCode>
                  <c:ptCount val="3"/>
                  <c:pt idx="0">
                    <c:v>5.7378520590628063E-2</c:v>
                  </c:pt>
                  <c:pt idx="1">
                    <c:v>6.7433957362643002E-2</c:v>
                  </c:pt>
                  <c:pt idx="2">
                    <c:v>3.7903967894029764E-2</c:v>
                  </c:pt>
                </c:numCache>
              </c:numRef>
            </c:plus>
            <c:minus>
              <c:numRef>
                <c:f>'InR1'!$L$235:$N$235</c:f>
                <c:numCache>
                  <c:formatCode>General</c:formatCode>
                  <c:ptCount val="3"/>
                  <c:pt idx="0">
                    <c:v>5.7378520590628063E-2</c:v>
                  </c:pt>
                  <c:pt idx="1">
                    <c:v>6.7433957362643002E-2</c:v>
                  </c:pt>
                  <c:pt idx="2">
                    <c:v>3.7903967894029764E-2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round/>
              </a:ln>
              <a:effectLst/>
            </c:spPr>
          </c:errBars>
          <c:cat>
            <c:strRef>
              <c:f>'InR1'!$L$226:$N$226</c:f>
              <c:strCache>
                <c:ptCount val="3"/>
                <c:pt idx="0">
                  <c:v>V1 - luglio</c:v>
                </c:pt>
                <c:pt idx="1">
                  <c:v>V2 - settembre</c:v>
                </c:pt>
                <c:pt idx="2">
                  <c:v>V3 - ottobre</c:v>
                </c:pt>
              </c:strCache>
            </c:strRef>
          </c:cat>
          <c:val>
            <c:numRef>
              <c:f>'InR1'!$L$227:$N$227</c:f>
              <c:numCache>
                <c:formatCode>General</c:formatCode>
                <c:ptCount val="3"/>
                <c:pt idx="0">
                  <c:v>0.9278112311533202</c:v>
                </c:pt>
                <c:pt idx="1">
                  <c:v>0.91385513556059128</c:v>
                </c:pt>
                <c:pt idx="2">
                  <c:v>1.08380204087191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BB-4A65-A5D8-17876069988E}"/>
            </c:ext>
          </c:extLst>
        </c:ser>
        <c:ser>
          <c:idx val="1"/>
          <c:order val="1"/>
          <c:tx>
            <c:strRef>
              <c:f>'InR1'!$E$228:$K$228</c:f>
              <c:strCache>
                <c:ptCount val="7"/>
                <c:pt idx="0">
                  <c:v>IB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'InR1'!$L$236:$N$236</c:f>
                <c:numCache>
                  <c:formatCode>General</c:formatCode>
                  <c:ptCount val="3"/>
                  <c:pt idx="0">
                    <c:v>4.3968320772971824E-2</c:v>
                  </c:pt>
                  <c:pt idx="1">
                    <c:v>5.8996221756328376E-2</c:v>
                  </c:pt>
                  <c:pt idx="2">
                    <c:v>2.8273256755049863E-2</c:v>
                  </c:pt>
                </c:numCache>
              </c:numRef>
            </c:plus>
            <c:minus>
              <c:numRef>
                <c:f>'InR1'!$L$236:$N$236</c:f>
                <c:numCache>
                  <c:formatCode>General</c:formatCode>
                  <c:ptCount val="3"/>
                  <c:pt idx="0">
                    <c:v>4.3968320772971824E-2</c:v>
                  </c:pt>
                  <c:pt idx="1">
                    <c:v>5.8996221756328376E-2</c:v>
                  </c:pt>
                  <c:pt idx="2">
                    <c:v>2.8273256755049863E-2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2"/>
                </a:solidFill>
                <a:round/>
              </a:ln>
              <a:effectLst/>
            </c:spPr>
          </c:errBars>
          <c:cat>
            <c:strRef>
              <c:f>'InR1'!$L$226:$N$226</c:f>
              <c:strCache>
                <c:ptCount val="3"/>
                <c:pt idx="0">
                  <c:v>V1 - luglio</c:v>
                </c:pt>
                <c:pt idx="1">
                  <c:v>V2 - settembre</c:v>
                </c:pt>
                <c:pt idx="2">
                  <c:v>V3 - ottobre</c:v>
                </c:pt>
              </c:strCache>
            </c:strRef>
          </c:cat>
          <c:val>
            <c:numRef>
              <c:f>'InR1'!$L$228:$N$228</c:f>
              <c:numCache>
                <c:formatCode>General</c:formatCode>
                <c:ptCount val="3"/>
                <c:pt idx="0">
                  <c:v>0.80100169502137686</c:v>
                </c:pt>
                <c:pt idx="1">
                  <c:v>0.997647513909659</c:v>
                </c:pt>
                <c:pt idx="2">
                  <c:v>0.94300547768595055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BB-4A65-A5D8-17876069988E}"/>
            </c:ext>
          </c:extLst>
        </c:ser>
        <c:ser>
          <c:idx val="2"/>
          <c:order val="2"/>
          <c:tx>
            <c:strRef>
              <c:f>'InR1'!$E$229:$K$229</c:f>
              <c:strCache>
                <c:ptCount val="7"/>
                <c:pt idx="0">
                  <c:v>IC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'InR1'!$L$237:$N$237</c:f>
                <c:numCache>
                  <c:formatCode>General</c:formatCode>
                  <c:ptCount val="3"/>
                  <c:pt idx="0">
                    <c:v>5.8967341753218779E-2</c:v>
                  </c:pt>
                  <c:pt idx="1">
                    <c:v>3.259981663852015E-2</c:v>
                  </c:pt>
                  <c:pt idx="2">
                    <c:v>5.2296731456956132E-2</c:v>
                  </c:pt>
                </c:numCache>
              </c:numRef>
            </c:plus>
            <c:minus>
              <c:numRef>
                <c:f>'InR1'!$L$237:$N$237</c:f>
                <c:numCache>
                  <c:formatCode>General</c:formatCode>
                  <c:ptCount val="3"/>
                  <c:pt idx="0">
                    <c:v>5.8967341753218779E-2</c:v>
                  </c:pt>
                  <c:pt idx="1">
                    <c:v>3.259981663852015E-2</c:v>
                  </c:pt>
                  <c:pt idx="2">
                    <c:v>5.2296731456956132E-2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round/>
              </a:ln>
              <a:effectLst/>
            </c:spPr>
          </c:errBars>
          <c:cat>
            <c:strRef>
              <c:f>'InR1'!$L$226:$N$226</c:f>
              <c:strCache>
                <c:ptCount val="3"/>
                <c:pt idx="0">
                  <c:v>V1 - luglio</c:v>
                </c:pt>
                <c:pt idx="1">
                  <c:v>V2 - settembre</c:v>
                </c:pt>
                <c:pt idx="2">
                  <c:v>V3 - ottobre</c:v>
                </c:pt>
              </c:strCache>
            </c:strRef>
          </c:cat>
          <c:val>
            <c:numRef>
              <c:f>'InR1'!$L$229:$N$229</c:f>
              <c:numCache>
                <c:formatCode>General</c:formatCode>
                <c:ptCount val="3"/>
                <c:pt idx="0">
                  <c:v>0.97492862456635421</c:v>
                </c:pt>
                <c:pt idx="1">
                  <c:v>1.0803850004979598</c:v>
                </c:pt>
                <c:pt idx="2">
                  <c:v>1.1620157206560462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1BB-4A65-A5D8-17876069988E}"/>
            </c:ext>
          </c:extLst>
        </c:ser>
        <c:ser>
          <c:idx val="3"/>
          <c:order val="3"/>
          <c:tx>
            <c:strRef>
              <c:f>'InR1'!$E$230:$K$230</c:f>
              <c:strCache>
                <c:ptCount val="7"/>
                <c:pt idx="0">
                  <c:v>ID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'InR1'!$L$238:$N$238</c:f>
                <c:numCache>
                  <c:formatCode>General</c:formatCode>
                  <c:ptCount val="3"/>
                  <c:pt idx="0">
                    <c:v>7.2750015818301345E-2</c:v>
                  </c:pt>
                  <c:pt idx="1">
                    <c:v>4.8016212686657192E-2</c:v>
                  </c:pt>
                  <c:pt idx="2">
                    <c:v>7.1296654679809321E-2</c:v>
                  </c:pt>
                </c:numCache>
              </c:numRef>
            </c:plus>
            <c:minus>
              <c:numRef>
                <c:f>'InR1'!$L$238:$N$238</c:f>
                <c:numCache>
                  <c:formatCode>General</c:formatCode>
                  <c:ptCount val="3"/>
                  <c:pt idx="0">
                    <c:v>7.2750015818301345E-2</c:v>
                  </c:pt>
                  <c:pt idx="1">
                    <c:v>4.8016212686657192E-2</c:v>
                  </c:pt>
                  <c:pt idx="2">
                    <c:v>7.1296654679809321E-2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errBars>
          <c:cat>
            <c:strRef>
              <c:f>'InR1'!$L$226:$N$226</c:f>
              <c:strCache>
                <c:ptCount val="3"/>
                <c:pt idx="0">
                  <c:v>V1 - luglio</c:v>
                </c:pt>
                <c:pt idx="1">
                  <c:v>V2 - settembre</c:v>
                </c:pt>
                <c:pt idx="2">
                  <c:v>V3 - ottobre</c:v>
                </c:pt>
              </c:strCache>
            </c:strRef>
          </c:cat>
          <c:val>
            <c:numRef>
              <c:f>'InR1'!$L$230:$N$230</c:f>
              <c:numCache>
                <c:formatCode>General</c:formatCode>
                <c:ptCount val="3"/>
                <c:pt idx="0">
                  <c:v>1.4096796295076284</c:v>
                </c:pt>
                <c:pt idx="1">
                  <c:v>1.1110429934205248</c:v>
                </c:pt>
                <c:pt idx="2">
                  <c:v>1.2666434271761091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1BB-4A65-A5D8-17876069988E}"/>
            </c:ext>
          </c:extLst>
        </c:ser>
        <c:ser>
          <c:idx val="4"/>
          <c:order val="4"/>
          <c:tx>
            <c:strRef>
              <c:f>'InR1'!$E$231:$K$231</c:f>
              <c:strCache>
                <c:ptCount val="7"/>
                <c:pt idx="0">
                  <c:v>IE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'InR1'!$L$239:$N$239</c:f>
                <c:numCache>
                  <c:formatCode>General</c:formatCode>
                  <c:ptCount val="3"/>
                  <c:pt idx="0">
                    <c:v>8.9397004911871913E-2</c:v>
                  </c:pt>
                  <c:pt idx="1">
                    <c:v>4.7805936060115593E-2</c:v>
                  </c:pt>
                  <c:pt idx="2">
                    <c:v>4.7809719092970937E-2</c:v>
                  </c:pt>
                </c:numCache>
              </c:numRef>
            </c:plus>
            <c:minus>
              <c:numRef>
                <c:f>'InR1'!$L$239:$N$239</c:f>
                <c:numCache>
                  <c:formatCode>General</c:formatCode>
                  <c:ptCount val="3"/>
                  <c:pt idx="0">
                    <c:v>8.9397004911871913E-2</c:v>
                  </c:pt>
                  <c:pt idx="1">
                    <c:v>4.7805936060115593E-2</c:v>
                  </c:pt>
                  <c:pt idx="2">
                    <c:v>4.7809719092970937E-2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round/>
              </a:ln>
              <a:effectLst/>
            </c:spPr>
          </c:errBars>
          <c:cat>
            <c:strRef>
              <c:f>'InR1'!$L$226:$N$226</c:f>
              <c:strCache>
                <c:ptCount val="3"/>
                <c:pt idx="0">
                  <c:v>V1 - luglio</c:v>
                </c:pt>
                <c:pt idx="1">
                  <c:v>V2 - settembre</c:v>
                </c:pt>
                <c:pt idx="2">
                  <c:v>V3 - ottobre</c:v>
                </c:pt>
              </c:strCache>
            </c:strRef>
          </c:cat>
          <c:val>
            <c:numRef>
              <c:f>'InR1'!$L$231:$N$231</c:f>
              <c:numCache>
                <c:formatCode>General</c:formatCode>
                <c:ptCount val="3"/>
                <c:pt idx="0">
                  <c:v>1.1499708287084498</c:v>
                </c:pt>
                <c:pt idx="1">
                  <c:v>0.82750413351316532</c:v>
                </c:pt>
                <c:pt idx="2">
                  <c:v>1.0143720874755124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1BB-4A65-A5D8-17876069988E}"/>
            </c:ext>
          </c:extLst>
        </c:ser>
        <c:ser>
          <c:idx val="5"/>
          <c:order val="5"/>
          <c:tx>
            <c:strRef>
              <c:f>'InR1'!$E$232:$K$232</c:f>
              <c:strCache>
                <c:ptCount val="7"/>
                <c:pt idx="0">
                  <c:v>IF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'InR1'!$L$240:$N$240</c:f>
                <c:numCache>
                  <c:formatCode>General</c:formatCode>
                  <c:ptCount val="3"/>
                  <c:pt idx="0">
                    <c:v>7.7057147240791143E-2</c:v>
                  </c:pt>
                  <c:pt idx="1">
                    <c:v>4.791668684388728E-2</c:v>
                  </c:pt>
                  <c:pt idx="2">
                    <c:v>7.0249263372444304E-2</c:v>
                  </c:pt>
                </c:numCache>
              </c:numRef>
            </c:plus>
            <c:minus>
              <c:numRef>
                <c:f>'InR1'!$L$240:$N$240</c:f>
                <c:numCache>
                  <c:formatCode>General</c:formatCode>
                  <c:ptCount val="3"/>
                  <c:pt idx="0">
                    <c:v>7.7057147240791143E-2</c:v>
                  </c:pt>
                  <c:pt idx="1">
                    <c:v>4.791668684388728E-2</c:v>
                  </c:pt>
                  <c:pt idx="2">
                    <c:v>7.0249263372444304E-2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</c:spPr>
          </c:errBars>
          <c:cat>
            <c:strRef>
              <c:f>'InR1'!$L$226:$N$226</c:f>
              <c:strCache>
                <c:ptCount val="3"/>
                <c:pt idx="0">
                  <c:v>V1 - luglio</c:v>
                </c:pt>
                <c:pt idx="1">
                  <c:v>V2 - settembre</c:v>
                </c:pt>
                <c:pt idx="2">
                  <c:v>V3 - ottobre</c:v>
                </c:pt>
              </c:strCache>
            </c:strRef>
          </c:cat>
          <c:val>
            <c:numRef>
              <c:f>'InR1'!$L$232:$N$232</c:f>
              <c:numCache>
                <c:formatCode>General</c:formatCode>
                <c:ptCount val="3"/>
                <c:pt idx="0">
                  <c:v>1.1136021853755607</c:v>
                </c:pt>
                <c:pt idx="1">
                  <c:v>0.77535286641456302</c:v>
                </c:pt>
                <c:pt idx="2">
                  <c:v>1.0516332297989932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1BB-4A65-A5D8-178760699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2558864"/>
        <c:axId val="242559424"/>
      </c:lineChart>
      <c:catAx>
        <c:axId val="24255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42559424"/>
        <c:crosses val="autoZero"/>
        <c:auto val="1"/>
        <c:lblAlgn val="ctr"/>
        <c:lblOffset val="100"/>
        <c:noMultiLvlLbl val="0"/>
      </c:catAx>
      <c:valAx>
        <c:axId val="242559424"/>
        <c:scaling>
          <c:orientation val="minMax"/>
          <c:max val="1.5"/>
          <c:min val="0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600" b="0">
                    <a:solidFill>
                      <a:schemeClr val="tx1"/>
                    </a:solidFill>
                  </a:rPr>
                  <a:t>RQ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42558864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Insulin receptor-1</a:t>
            </a: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  <c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'InR1'!$E$200:$K$200</c:f>
              <c:strCache>
                <c:ptCount val="7"/>
                <c:pt idx="0">
                  <c:v>IA</c:v>
                </c:pt>
              </c:strCache>
            </c:strRef>
          </c:tx>
          <c:spPr>
            <a:ln w="2857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'InR1'!$L$207:$N$207</c:f>
                <c:numCache>
                  <c:formatCode>General</c:formatCode>
                  <c:ptCount val="3"/>
                  <c:pt idx="0">
                    <c:v>5.6541644486819427E-2</c:v>
                  </c:pt>
                  <c:pt idx="1">
                    <c:v>5.0897766582769573E-2</c:v>
                  </c:pt>
                  <c:pt idx="2">
                    <c:v>5.1906360638011101E-2</c:v>
                  </c:pt>
                </c:numCache>
              </c:numRef>
            </c:plus>
            <c:minus>
              <c:numRef>
                <c:f>'InR1'!$L$207:$N$207</c:f>
                <c:numCache>
                  <c:formatCode>General</c:formatCode>
                  <c:ptCount val="3"/>
                  <c:pt idx="0">
                    <c:v>5.6541644486819427E-2</c:v>
                  </c:pt>
                  <c:pt idx="1">
                    <c:v>5.0897766582769573E-2</c:v>
                  </c:pt>
                  <c:pt idx="2">
                    <c:v>5.1906360638011101E-2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round/>
              </a:ln>
              <a:effectLst/>
            </c:spPr>
          </c:errBars>
          <c:cat>
            <c:strRef>
              <c:f>'InR1'!$L$199:$N$199</c:f>
              <c:strCache>
                <c:ptCount val="3"/>
                <c:pt idx="0">
                  <c:v>V1 - luglio</c:v>
                </c:pt>
                <c:pt idx="1">
                  <c:v>V2 - settembre</c:v>
                </c:pt>
                <c:pt idx="2">
                  <c:v>V3 - ottobre</c:v>
                </c:pt>
              </c:strCache>
            </c:strRef>
          </c:cat>
          <c:val>
            <c:numRef>
              <c:f>'InR1'!$L$200:$N$200</c:f>
              <c:numCache>
                <c:formatCode>General</c:formatCode>
                <c:ptCount val="3"/>
                <c:pt idx="0">
                  <c:v>0.82297974399306284</c:v>
                </c:pt>
                <c:pt idx="1">
                  <c:v>0.91360341894737929</c:v>
                </c:pt>
                <c:pt idx="2">
                  <c:v>0.7798163146499113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AB-4960-BD24-1BD7E79B3888}"/>
            </c:ext>
          </c:extLst>
        </c:ser>
        <c:ser>
          <c:idx val="1"/>
          <c:order val="1"/>
          <c:tx>
            <c:strRef>
              <c:f>'InR1'!$E$201:$K$201</c:f>
              <c:strCache>
                <c:ptCount val="7"/>
                <c:pt idx="0">
                  <c:v>IB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'InR1'!$L$208:$N$208</c:f>
                <c:numCache>
                  <c:formatCode>General</c:formatCode>
                  <c:ptCount val="3"/>
                  <c:pt idx="0">
                    <c:v>4.2840381652270686E-2</c:v>
                  </c:pt>
                  <c:pt idx="1">
                    <c:v>0.21843699772477718</c:v>
                  </c:pt>
                  <c:pt idx="2">
                    <c:v>2.8190328452044076E-2</c:v>
                  </c:pt>
                </c:numCache>
              </c:numRef>
            </c:plus>
            <c:minus>
              <c:numRef>
                <c:f>'InR1'!$L$208:$N$208</c:f>
                <c:numCache>
                  <c:formatCode>General</c:formatCode>
                  <c:ptCount val="3"/>
                  <c:pt idx="0">
                    <c:v>4.2840381652270686E-2</c:v>
                  </c:pt>
                  <c:pt idx="1">
                    <c:v>0.21843699772477718</c:v>
                  </c:pt>
                  <c:pt idx="2">
                    <c:v>2.8190328452044076E-2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2"/>
                </a:solidFill>
                <a:round/>
              </a:ln>
              <a:effectLst/>
            </c:spPr>
          </c:errBars>
          <c:cat>
            <c:strRef>
              <c:f>'InR1'!$L$199:$N$199</c:f>
              <c:strCache>
                <c:ptCount val="3"/>
                <c:pt idx="0">
                  <c:v>V1 - luglio</c:v>
                </c:pt>
                <c:pt idx="1">
                  <c:v>V2 - settembre</c:v>
                </c:pt>
                <c:pt idx="2">
                  <c:v>V3 - ottobre</c:v>
                </c:pt>
              </c:strCache>
            </c:strRef>
          </c:cat>
          <c:val>
            <c:numRef>
              <c:f>'InR1'!$L$201:$N$201</c:f>
              <c:numCache>
                <c:formatCode>General</c:formatCode>
                <c:ptCount val="3"/>
                <c:pt idx="0">
                  <c:v>0.70594586400542292</c:v>
                </c:pt>
                <c:pt idx="1">
                  <c:v>1.192282493147087</c:v>
                </c:pt>
                <c:pt idx="2">
                  <c:v>0.61984133213088299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AB-4960-BD24-1BD7E79B3888}"/>
            </c:ext>
          </c:extLst>
        </c:ser>
        <c:ser>
          <c:idx val="2"/>
          <c:order val="2"/>
          <c:tx>
            <c:strRef>
              <c:f>'InR1'!$E$202:$K$202</c:f>
              <c:strCache>
                <c:ptCount val="7"/>
                <c:pt idx="0">
                  <c:v>IC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'InR1'!$L$209:$N$209</c:f>
                <c:numCache>
                  <c:formatCode>General</c:formatCode>
                  <c:ptCount val="3"/>
                  <c:pt idx="0">
                    <c:v>0.29622271801483335</c:v>
                  </c:pt>
                  <c:pt idx="1">
                    <c:v>2.1269198775807043E-2</c:v>
                  </c:pt>
                  <c:pt idx="2">
                    <c:v>8.4698758871505922E-2</c:v>
                  </c:pt>
                </c:numCache>
              </c:numRef>
            </c:plus>
            <c:minus>
              <c:numRef>
                <c:f>'InR1'!$L$209:$N$209</c:f>
                <c:numCache>
                  <c:formatCode>General</c:formatCode>
                  <c:ptCount val="3"/>
                  <c:pt idx="0">
                    <c:v>0.29622271801483335</c:v>
                  </c:pt>
                  <c:pt idx="1">
                    <c:v>2.1269198775807043E-2</c:v>
                  </c:pt>
                  <c:pt idx="2">
                    <c:v>8.4698758871505922E-2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round/>
              </a:ln>
              <a:effectLst/>
            </c:spPr>
          </c:errBars>
          <c:cat>
            <c:strRef>
              <c:f>'InR1'!$L$199:$N$199</c:f>
              <c:strCache>
                <c:ptCount val="3"/>
                <c:pt idx="0">
                  <c:v>V1 - luglio</c:v>
                </c:pt>
                <c:pt idx="1">
                  <c:v>V2 - settembre</c:v>
                </c:pt>
                <c:pt idx="2">
                  <c:v>V3 - ottobre</c:v>
                </c:pt>
              </c:strCache>
            </c:strRef>
          </c:cat>
          <c:val>
            <c:numRef>
              <c:f>'InR1'!$L$202:$N$202</c:f>
              <c:numCache>
                <c:formatCode>General</c:formatCode>
                <c:ptCount val="3"/>
                <c:pt idx="0">
                  <c:v>1.4151403554856314</c:v>
                </c:pt>
                <c:pt idx="1">
                  <c:v>0.62293176120069416</c:v>
                </c:pt>
                <c:pt idx="2">
                  <c:v>0.99411156149894897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AB-4960-BD24-1BD7E79B3888}"/>
            </c:ext>
          </c:extLst>
        </c:ser>
        <c:ser>
          <c:idx val="3"/>
          <c:order val="3"/>
          <c:tx>
            <c:strRef>
              <c:f>'InR1'!$E$203:$K$203</c:f>
              <c:strCache>
                <c:ptCount val="7"/>
                <c:pt idx="0">
                  <c:v>ID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'InR1'!$L$210:$N$210</c:f>
                <c:numCache>
                  <c:formatCode>General</c:formatCode>
                  <c:ptCount val="3"/>
                  <c:pt idx="0">
                    <c:v>0.48247235479946654</c:v>
                  </c:pt>
                  <c:pt idx="1">
                    <c:v>4.0363814288836702E-2</c:v>
                  </c:pt>
                  <c:pt idx="2">
                    <c:v>6.3630054084384574E-2</c:v>
                  </c:pt>
                </c:numCache>
              </c:numRef>
            </c:plus>
            <c:minus>
              <c:numRef>
                <c:f>'InR1'!$L$210:$N$210</c:f>
                <c:numCache>
                  <c:formatCode>General</c:formatCode>
                  <c:ptCount val="3"/>
                  <c:pt idx="0">
                    <c:v>0.48247235479946654</c:v>
                  </c:pt>
                  <c:pt idx="1">
                    <c:v>4.0363814288836702E-2</c:v>
                  </c:pt>
                  <c:pt idx="2">
                    <c:v>6.3630054084384574E-2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errBars>
          <c:cat>
            <c:strRef>
              <c:f>'InR1'!$L$199:$N$199</c:f>
              <c:strCache>
                <c:ptCount val="3"/>
                <c:pt idx="0">
                  <c:v>V1 - luglio</c:v>
                </c:pt>
                <c:pt idx="1">
                  <c:v>V2 - settembre</c:v>
                </c:pt>
                <c:pt idx="2">
                  <c:v>V3 - ottobre</c:v>
                </c:pt>
              </c:strCache>
            </c:strRef>
          </c:cat>
          <c:val>
            <c:numRef>
              <c:f>'InR1'!$L$203:$N$203</c:f>
              <c:numCache>
                <c:formatCode>General</c:formatCode>
                <c:ptCount val="3"/>
                <c:pt idx="0">
                  <c:v>2.6020211326465952</c:v>
                </c:pt>
                <c:pt idx="1">
                  <c:v>0.59488909572598236</c:v>
                </c:pt>
                <c:pt idx="2">
                  <c:v>0.91992693329861874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EAB-4960-BD24-1BD7E79B3888}"/>
            </c:ext>
          </c:extLst>
        </c:ser>
        <c:ser>
          <c:idx val="4"/>
          <c:order val="4"/>
          <c:tx>
            <c:strRef>
              <c:f>'InR1'!$E$204:$K$204</c:f>
              <c:strCache>
                <c:ptCount val="7"/>
                <c:pt idx="0">
                  <c:v>IE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'InR1'!$L$211:$N$211</c:f>
                <c:numCache>
                  <c:formatCode>General</c:formatCode>
                  <c:ptCount val="3"/>
                  <c:pt idx="0">
                    <c:v>0.30621318762172578</c:v>
                  </c:pt>
                  <c:pt idx="1">
                    <c:v>3.3087736406435489E-2</c:v>
                  </c:pt>
                  <c:pt idx="2">
                    <c:v>3.279932968832578E-2</c:v>
                  </c:pt>
                </c:numCache>
              </c:numRef>
            </c:plus>
            <c:minus>
              <c:numRef>
                <c:f>'InR1'!$L$211:$N$211</c:f>
                <c:numCache>
                  <c:formatCode>General</c:formatCode>
                  <c:ptCount val="3"/>
                  <c:pt idx="0">
                    <c:v>0.30621318762172578</c:v>
                  </c:pt>
                  <c:pt idx="1">
                    <c:v>3.3087736406435489E-2</c:v>
                  </c:pt>
                  <c:pt idx="2">
                    <c:v>3.279932968832578E-2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round/>
              </a:ln>
              <a:effectLst/>
            </c:spPr>
          </c:errBars>
          <c:cat>
            <c:strRef>
              <c:f>'InR1'!$L$199:$N$199</c:f>
              <c:strCache>
                <c:ptCount val="3"/>
                <c:pt idx="0">
                  <c:v>V1 - luglio</c:v>
                </c:pt>
                <c:pt idx="1">
                  <c:v>V2 - settembre</c:v>
                </c:pt>
                <c:pt idx="2">
                  <c:v>V3 - ottobre</c:v>
                </c:pt>
              </c:strCache>
            </c:strRef>
          </c:cat>
          <c:val>
            <c:numRef>
              <c:f>'InR1'!$L$204:$N$204</c:f>
              <c:numCache>
                <c:formatCode>General</c:formatCode>
                <c:ptCount val="3"/>
                <c:pt idx="0">
                  <c:v>1.4481866778164303</c:v>
                </c:pt>
                <c:pt idx="1">
                  <c:v>0.70557090865405225</c:v>
                </c:pt>
                <c:pt idx="2">
                  <c:v>0.59272113335160237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EAB-4960-BD24-1BD7E79B3888}"/>
            </c:ext>
          </c:extLst>
        </c:ser>
        <c:ser>
          <c:idx val="5"/>
          <c:order val="5"/>
          <c:tx>
            <c:strRef>
              <c:f>'InR1'!$E$205:$K$205</c:f>
              <c:strCache>
                <c:ptCount val="7"/>
                <c:pt idx="0">
                  <c:v>IF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'InR1'!$L$212:$N$212</c:f>
                <c:numCache>
                  <c:formatCode>General</c:formatCode>
                  <c:ptCount val="3"/>
                  <c:pt idx="0">
                    <c:v>0.47722895444238367</c:v>
                  </c:pt>
                  <c:pt idx="1">
                    <c:v>9.3341252884559592E-2</c:v>
                  </c:pt>
                  <c:pt idx="2">
                    <c:v>3.3540014871079271E-2</c:v>
                  </c:pt>
                </c:numCache>
              </c:numRef>
            </c:plus>
            <c:minus>
              <c:numRef>
                <c:f>'InR1'!$L$212:$N$212</c:f>
                <c:numCache>
                  <c:formatCode>General</c:formatCode>
                  <c:ptCount val="3"/>
                  <c:pt idx="0">
                    <c:v>0.47722895444238367</c:v>
                  </c:pt>
                  <c:pt idx="1">
                    <c:v>9.3341252884559592E-2</c:v>
                  </c:pt>
                  <c:pt idx="2">
                    <c:v>3.3540014871079271E-2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</c:spPr>
          </c:errBars>
          <c:cat>
            <c:strRef>
              <c:f>'InR1'!$L$199:$N$199</c:f>
              <c:strCache>
                <c:ptCount val="3"/>
                <c:pt idx="0">
                  <c:v>V1 - luglio</c:v>
                </c:pt>
                <c:pt idx="1">
                  <c:v>V2 - settembre</c:v>
                </c:pt>
                <c:pt idx="2">
                  <c:v>V3 - ottobre</c:v>
                </c:pt>
              </c:strCache>
            </c:strRef>
          </c:cat>
          <c:val>
            <c:numRef>
              <c:f>'InR1'!$L$205:$N$205</c:f>
              <c:numCache>
                <c:formatCode>General</c:formatCode>
                <c:ptCount val="3"/>
                <c:pt idx="0">
                  <c:v>2.5529871930492596</c:v>
                </c:pt>
                <c:pt idx="1">
                  <c:v>0.79995487227576711</c:v>
                </c:pt>
                <c:pt idx="2">
                  <c:v>0.5760703836692026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EAB-4960-BD24-1BD7E79B3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4422432"/>
        <c:axId val="244422992"/>
      </c:lineChart>
      <c:catAx>
        <c:axId val="24442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44422992"/>
        <c:crosses val="autoZero"/>
        <c:auto val="1"/>
        <c:lblAlgn val="ctr"/>
        <c:lblOffset val="100"/>
        <c:noMultiLvlLbl val="0"/>
      </c:catAx>
      <c:valAx>
        <c:axId val="244422992"/>
        <c:scaling>
          <c:orientation val="minMax"/>
          <c:max val="3"/>
          <c:min val="0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600" b="0">
                    <a:solidFill>
                      <a:schemeClr val="tx1"/>
                    </a:solidFill>
                  </a:rPr>
                  <a:t>RQ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4442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C6BC8-4587-4712-88DB-000AD9E98784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D9E49-F1DD-40F2-A787-DF2B8DBDB0BC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5073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/>
              <a:t>Be </a:t>
            </a:r>
            <a:r>
              <a:rPr lang="it-IT" sz="1200" b="1" dirty="0" err="1"/>
              <a:t>careful</a:t>
            </a:r>
            <a:r>
              <a:rPr lang="it-IT" sz="1200" b="1" dirty="0"/>
              <a:t>!</a:t>
            </a:r>
            <a:r>
              <a:rPr lang="it-IT" sz="1200" dirty="0"/>
              <a:t> </a:t>
            </a:r>
            <a:r>
              <a:rPr lang="it-IT" sz="1200" dirty="0" err="1"/>
              <a:t>If</a:t>
            </a:r>
            <a:r>
              <a:rPr lang="it-IT" sz="1200" dirty="0"/>
              <a:t> </a:t>
            </a:r>
            <a:r>
              <a:rPr lang="it-IT" sz="1200" dirty="0" err="1"/>
              <a:t>cDNA</a:t>
            </a:r>
            <a:r>
              <a:rPr lang="it-IT" sz="1200" dirty="0"/>
              <a:t> </a:t>
            </a:r>
            <a:r>
              <a:rPr lang="it-IT" sz="1200" dirty="0" err="1"/>
              <a:t>was</a:t>
            </a:r>
            <a:r>
              <a:rPr lang="it-IT" sz="1200" dirty="0"/>
              <a:t> </a:t>
            </a:r>
            <a:r>
              <a:rPr lang="it-IT" sz="1200" dirty="0" err="1"/>
              <a:t>stocked</a:t>
            </a:r>
            <a:r>
              <a:rPr lang="it-IT" sz="1200" dirty="0"/>
              <a:t> </a:t>
            </a:r>
            <a:r>
              <a:rPr lang="it-IT" sz="1200" dirty="0" err="1"/>
              <a:t>at</a:t>
            </a:r>
            <a:r>
              <a:rPr lang="it-IT" sz="1200" dirty="0"/>
              <a:t> -20 °C </a:t>
            </a:r>
            <a:r>
              <a:rPr lang="it-IT" sz="1200" dirty="0" err="1"/>
              <a:t>after</a:t>
            </a:r>
            <a:r>
              <a:rPr lang="it-IT" sz="1200" dirty="0"/>
              <a:t> </a:t>
            </a:r>
            <a:r>
              <a:rPr lang="it-IT" sz="1200" dirty="0" err="1"/>
              <a:t>preparing</a:t>
            </a:r>
            <a:r>
              <a:rPr lang="it-IT" sz="1200" dirty="0"/>
              <a:t> </a:t>
            </a:r>
            <a:r>
              <a:rPr lang="it-IT" sz="1200" dirty="0" err="1"/>
              <a:t>qPCR</a:t>
            </a:r>
            <a:r>
              <a:rPr lang="it-IT" sz="1200" dirty="0"/>
              <a:t> </a:t>
            </a:r>
            <a:r>
              <a:rPr lang="it-IT" sz="1200" dirty="0" err="1"/>
              <a:t>plates</a:t>
            </a:r>
            <a:r>
              <a:rPr lang="it-IT" sz="1200" dirty="0"/>
              <a:t> for </a:t>
            </a:r>
            <a:r>
              <a:rPr lang="it-IT" sz="1200" dirty="0" err="1"/>
              <a:t>viral</a:t>
            </a:r>
            <a:r>
              <a:rPr lang="it-IT" sz="1200" dirty="0"/>
              <a:t> </a:t>
            </a:r>
            <a:r>
              <a:rPr lang="it-IT" sz="1200" dirty="0" err="1"/>
              <a:t>load</a:t>
            </a:r>
            <a:r>
              <a:rPr lang="it-IT" sz="1200" dirty="0"/>
              <a:t> </a:t>
            </a:r>
            <a:r>
              <a:rPr lang="it-IT" sz="1200" dirty="0" err="1"/>
              <a:t>quantification</a:t>
            </a:r>
            <a:r>
              <a:rPr lang="it-IT" sz="1200" dirty="0"/>
              <a:t>, mix </a:t>
            </a:r>
            <a:r>
              <a:rPr lang="it-IT" sz="1200" dirty="0" err="1"/>
              <a:t>it</a:t>
            </a:r>
            <a:r>
              <a:rPr lang="it-IT" sz="1200" dirty="0"/>
              <a:t> </a:t>
            </a:r>
            <a:r>
              <a:rPr lang="it-IT" sz="1200" dirty="0" err="1"/>
              <a:t>thoroughly</a:t>
            </a:r>
            <a:r>
              <a:rPr lang="it-IT" sz="1200" dirty="0"/>
              <a:t> </a:t>
            </a:r>
            <a:r>
              <a:rPr lang="it-IT" sz="1200" dirty="0" err="1"/>
              <a:t>after</a:t>
            </a:r>
            <a:r>
              <a:rPr lang="it-IT" sz="1200" dirty="0"/>
              <a:t> </a:t>
            </a:r>
            <a:r>
              <a:rPr lang="it-IT" sz="1200" dirty="0" err="1"/>
              <a:t>thawing</a:t>
            </a:r>
            <a:r>
              <a:rPr lang="it-IT" sz="1200" dirty="0"/>
              <a:t> and </a:t>
            </a:r>
            <a:r>
              <a:rPr lang="it-IT" sz="1200" dirty="0" err="1"/>
              <a:t>before</a:t>
            </a:r>
            <a:r>
              <a:rPr lang="it-IT" sz="1200" dirty="0"/>
              <a:t> </a:t>
            </a:r>
            <a:r>
              <a:rPr lang="it-IT" sz="1200" dirty="0" err="1"/>
              <a:t>loading</a:t>
            </a:r>
            <a:r>
              <a:rPr lang="it-IT" sz="1200" dirty="0"/>
              <a:t> new </a:t>
            </a:r>
            <a:r>
              <a:rPr lang="it-IT" sz="1200" dirty="0" err="1"/>
              <a:t>qPCR</a:t>
            </a:r>
            <a:r>
              <a:rPr lang="it-IT" sz="1200" dirty="0"/>
              <a:t> </a:t>
            </a:r>
            <a:r>
              <a:rPr lang="it-IT" sz="1200" dirty="0" err="1"/>
              <a:t>plates</a:t>
            </a:r>
            <a:endParaRPr lang="it-IT" sz="12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D9E49-F1DD-40F2-A787-DF2B8DBDB0B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340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CCF3-5290-4500-AF21-9EDBCABA3E95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DDBC-D7D0-44C8-879D-600DB67E7A42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74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CCF3-5290-4500-AF21-9EDBCABA3E95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DDBC-D7D0-44C8-879D-600DB67E7A42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27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CCF3-5290-4500-AF21-9EDBCABA3E95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DDBC-D7D0-44C8-879D-600DB67E7A42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014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CCF3-5290-4500-AF21-9EDBCABA3E95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DDBC-D7D0-44C8-879D-600DB67E7A42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38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CCF3-5290-4500-AF21-9EDBCABA3E95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DDBC-D7D0-44C8-879D-600DB67E7A42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084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CCF3-5290-4500-AF21-9EDBCABA3E95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DDBC-D7D0-44C8-879D-600DB67E7A42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822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CCF3-5290-4500-AF21-9EDBCABA3E95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DDBC-D7D0-44C8-879D-600DB67E7A42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821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CCF3-5290-4500-AF21-9EDBCABA3E95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DDBC-D7D0-44C8-879D-600DB67E7A42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313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CCF3-5290-4500-AF21-9EDBCABA3E95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DDBC-D7D0-44C8-879D-600DB67E7A42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094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CCF3-5290-4500-AF21-9EDBCABA3E95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DDBC-D7D0-44C8-879D-600DB67E7A42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047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CCF3-5290-4500-AF21-9EDBCABA3E95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DDBC-D7D0-44C8-879D-600DB67E7A42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493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0CCF3-5290-4500-AF21-9EDBCABA3E95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3DDBC-D7D0-44C8-879D-600DB67E7A42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233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827772" y="51955"/>
            <a:ext cx="6316227" cy="1059871"/>
          </a:xfrm>
        </p:spPr>
        <p:txBody>
          <a:bodyPr>
            <a:normAutofit/>
          </a:bodyPr>
          <a:lstStyle/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QUANTIFICATION OF </a:t>
            </a:r>
            <a:b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VIRAL LOAD IN THE ITALIAN APIARIES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0" y="51955"/>
            <a:ext cx="9144000" cy="2148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200" b="1" dirty="0">
                <a:solidFill>
                  <a:prstClr val="black"/>
                </a:solidFill>
              </a:rPr>
              <a:t>WP3 Activity 3 Health Parameters</a:t>
            </a:r>
            <a:r>
              <a:rPr lang="it-IT" sz="1200" b="1" dirty="0">
                <a:solidFill>
                  <a:prstClr val="black"/>
                </a:solidFill>
              </a:rPr>
              <a:t> • </a:t>
            </a:r>
            <a:r>
              <a:rPr lang="it-IT" sz="1200" b="1" dirty="0" err="1">
                <a:solidFill>
                  <a:prstClr val="black"/>
                </a:solidFill>
              </a:rPr>
              <a:t>Embrun</a:t>
            </a:r>
            <a:r>
              <a:rPr lang="it-IT" sz="1200" b="1" dirty="0">
                <a:solidFill>
                  <a:prstClr val="black"/>
                </a:solidFill>
              </a:rPr>
              <a:t>, 26-27 March 2018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4" y="0"/>
            <a:ext cx="1933692" cy="1111826"/>
          </a:xfrm>
          <a:prstGeom prst="rect">
            <a:avLst/>
          </a:prstGeom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242" y="165888"/>
            <a:ext cx="783531" cy="780049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4"/>
          <a:srcRect l="267" b="604"/>
          <a:stretch/>
        </p:blipFill>
        <p:spPr>
          <a:xfrm>
            <a:off x="701386" y="1298496"/>
            <a:ext cx="7762009" cy="548676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820106" y="6207325"/>
            <a:ext cx="249381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Visite 1 (</a:t>
            </a:r>
            <a:r>
              <a:rPr lang="it-IT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July</a:t>
            </a:r>
            <a:r>
              <a:rPr lang="it-IT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2017)</a:t>
            </a:r>
            <a:endParaRPr lang="it-IT" dirty="0"/>
          </a:p>
        </p:txBody>
      </p:sp>
      <p:sp>
        <p:nvSpPr>
          <p:cNvPr id="3" name="ZoneTexte 2"/>
          <p:cNvSpPr txBox="1"/>
          <p:nvPr/>
        </p:nvSpPr>
        <p:spPr>
          <a:xfrm>
            <a:off x="4582390" y="4767612"/>
            <a:ext cx="43441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rgbClr val="FF0000"/>
                </a:solidFill>
              </a:rPr>
              <a:t>Virginie et Mathilde :</a:t>
            </a:r>
          </a:p>
          <a:p>
            <a:r>
              <a:rPr lang="fr-FR" sz="1600" b="1" i="1" dirty="0">
                <a:solidFill>
                  <a:srgbClr val="FF0000"/>
                </a:solidFill>
              </a:rPr>
              <a:t>OK pour Ajouter les diapos FR envoyés par André</a:t>
            </a:r>
          </a:p>
          <a:p>
            <a:r>
              <a:rPr lang="fr-FR" sz="1600" b="1" i="1" dirty="0">
                <a:solidFill>
                  <a:srgbClr val="FF0000"/>
                </a:solidFill>
              </a:rPr>
              <a:t>+ ajouter les commentaires (André Lucie ?)</a:t>
            </a:r>
          </a:p>
          <a:p>
            <a:r>
              <a:rPr lang="fr-FR" sz="1600" b="1" i="1" dirty="0">
                <a:solidFill>
                  <a:srgbClr val="FF0000"/>
                </a:solidFill>
              </a:rPr>
              <a:t>On est plutôt pour les présenter à la fin après les </a:t>
            </a:r>
          </a:p>
          <a:p>
            <a:r>
              <a:rPr lang="fr-FR" sz="1600" b="1" i="1" dirty="0">
                <a:solidFill>
                  <a:srgbClr val="FF0000"/>
                </a:solidFill>
              </a:rPr>
              <a:t>récapitulatifs des manips : qu’en pensez-vous ?</a:t>
            </a:r>
          </a:p>
        </p:txBody>
      </p:sp>
    </p:spTree>
    <p:extLst>
      <p:ext uri="{BB962C8B-B14F-4D97-AF65-F5344CB8AC3E}">
        <p14:creationId xmlns:p14="http://schemas.microsoft.com/office/powerpoint/2010/main" val="1137303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67" y="1215226"/>
            <a:ext cx="7808767" cy="5632384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0" y="51955"/>
            <a:ext cx="9144000" cy="2148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200" b="1" dirty="0">
                <a:solidFill>
                  <a:prstClr val="black"/>
                </a:solidFill>
              </a:rPr>
              <a:t>WP3 Activity 3 Health Parameters</a:t>
            </a:r>
            <a:r>
              <a:rPr lang="it-IT" sz="1200" b="1" dirty="0">
                <a:solidFill>
                  <a:prstClr val="black"/>
                </a:solidFill>
              </a:rPr>
              <a:t> • </a:t>
            </a:r>
            <a:r>
              <a:rPr lang="it-IT" sz="1200" b="1" dirty="0" err="1">
                <a:solidFill>
                  <a:prstClr val="black"/>
                </a:solidFill>
              </a:rPr>
              <a:t>Embrun</a:t>
            </a:r>
            <a:r>
              <a:rPr lang="it-IT" sz="1200" b="1" dirty="0">
                <a:solidFill>
                  <a:prstClr val="black"/>
                </a:solidFill>
              </a:rPr>
              <a:t>, 26-27 March 2018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4" y="0"/>
            <a:ext cx="1933692" cy="1111826"/>
          </a:xfrm>
          <a:prstGeom prst="rect">
            <a:avLst/>
          </a:prstGeom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242" y="165888"/>
            <a:ext cx="783531" cy="780049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7" name="Rettangolo 6"/>
          <p:cNvSpPr/>
          <p:nvPr/>
        </p:nvSpPr>
        <p:spPr>
          <a:xfrm>
            <a:off x="5122715" y="5998112"/>
            <a:ext cx="340821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Visite 2 (</a:t>
            </a:r>
            <a:r>
              <a:rPr lang="it-IT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September</a:t>
            </a:r>
            <a:r>
              <a:rPr lang="it-IT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2017)</a:t>
            </a:r>
            <a:endParaRPr lang="it-IT" dirty="0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2827772" y="51955"/>
            <a:ext cx="6316227" cy="1059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QUANTIFICATION OF </a:t>
            </a:r>
            <a:b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VIRAL LOAD IN THE ITALIAN APIARIES</a:t>
            </a:r>
          </a:p>
        </p:txBody>
      </p:sp>
    </p:spTree>
    <p:extLst>
      <p:ext uri="{BB962C8B-B14F-4D97-AF65-F5344CB8AC3E}">
        <p14:creationId xmlns:p14="http://schemas.microsoft.com/office/powerpoint/2010/main" val="2548972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95" y="1194444"/>
            <a:ext cx="7744833" cy="5642776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0" y="51955"/>
            <a:ext cx="9144000" cy="2148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200" b="1" dirty="0">
                <a:solidFill>
                  <a:prstClr val="black"/>
                </a:solidFill>
              </a:rPr>
              <a:t>WP3 Activity 3 Health Parameters</a:t>
            </a:r>
            <a:r>
              <a:rPr lang="it-IT" sz="1200" b="1" dirty="0">
                <a:solidFill>
                  <a:prstClr val="black"/>
                </a:solidFill>
              </a:rPr>
              <a:t> • </a:t>
            </a:r>
            <a:r>
              <a:rPr lang="it-IT" sz="1200" b="1" dirty="0" err="1">
                <a:solidFill>
                  <a:prstClr val="black"/>
                </a:solidFill>
              </a:rPr>
              <a:t>Embrun</a:t>
            </a:r>
            <a:r>
              <a:rPr lang="it-IT" sz="1200" b="1" dirty="0">
                <a:solidFill>
                  <a:prstClr val="black"/>
                </a:solidFill>
              </a:rPr>
              <a:t>, 26-27 March 2018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4" y="0"/>
            <a:ext cx="1933692" cy="1111826"/>
          </a:xfrm>
          <a:prstGeom prst="rect">
            <a:avLst/>
          </a:prstGeom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242" y="165888"/>
            <a:ext cx="783531" cy="780049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7" name="Rettangolo 6"/>
          <p:cNvSpPr/>
          <p:nvPr/>
        </p:nvSpPr>
        <p:spPr>
          <a:xfrm>
            <a:off x="5455228" y="6008504"/>
            <a:ext cx="30861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Visite 3 (</a:t>
            </a:r>
            <a:r>
              <a:rPr lang="it-IT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October</a:t>
            </a:r>
            <a:r>
              <a:rPr lang="it-IT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2017)</a:t>
            </a:r>
            <a:endParaRPr lang="it-IT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2827772" y="51955"/>
            <a:ext cx="6316227" cy="1059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QUANTIFICATION OF </a:t>
            </a:r>
            <a:b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VIRAL LOAD IN THE ITALIAN APIARIES</a:t>
            </a:r>
          </a:p>
        </p:txBody>
      </p:sp>
    </p:spTree>
    <p:extLst>
      <p:ext uri="{BB962C8B-B14F-4D97-AF65-F5344CB8AC3E}">
        <p14:creationId xmlns:p14="http://schemas.microsoft.com/office/powerpoint/2010/main" val="185091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85038" y="155865"/>
            <a:ext cx="4178490" cy="673407"/>
          </a:xfrm>
        </p:spPr>
        <p:txBody>
          <a:bodyPr>
            <a:normAutofit/>
          </a:bodyPr>
          <a:lstStyle/>
          <a:p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QUANTIFICATION OF THE VIRAL LOAD</a:t>
            </a:r>
            <a:b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REMINDERS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0" y="51955"/>
            <a:ext cx="9144000" cy="2148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200" b="1" dirty="0">
                <a:solidFill>
                  <a:prstClr val="black"/>
                </a:solidFill>
              </a:rPr>
              <a:t>WP3 Activity 3 Health Parameters</a:t>
            </a:r>
            <a:r>
              <a:rPr lang="it-IT" sz="1200" b="1" dirty="0">
                <a:solidFill>
                  <a:prstClr val="black"/>
                </a:solidFill>
              </a:rPr>
              <a:t> • </a:t>
            </a:r>
            <a:r>
              <a:rPr lang="it-IT" sz="1200" b="1" dirty="0" err="1">
                <a:solidFill>
                  <a:prstClr val="black"/>
                </a:solidFill>
              </a:rPr>
              <a:t>Embrun</a:t>
            </a:r>
            <a:r>
              <a:rPr lang="it-IT" sz="1200" b="1" dirty="0">
                <a:solidFill>
                  <a:prstClr val="black"/>
                </a:solidFill>
              </a:rPr>
              <a:t>, 26-27 March 2018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4" y="0"/>
            <a:ext cx="1933692" cy="1111826"/>
          </a:xfrm>
          <a:prstGeom prst="rect">
            <a:avLst/>
          </a:prstGeom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242" y="165888"/>
            <a:ext cx="783531" cy="780049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8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28" y="331599"/>
            <a:ext cx="1496118" cy="6137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1930257" y="1393056"/>
            <a:ext cx="7047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RNA EXTRACTION FROM TWO SAMPLES/COLONY:</a:t>
            </a:r>
          </a:p>
          <a:p>
            <a:pPr algn="just"/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less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40 </a:t>
            </a:r>
            <a:r>
              <a:rPr lang="it-IT" dirty="0" err="1"/>
              <a:t>bees</a:t>
            </a:r>
            <a:r>
              <a:rPr lang="it-IT" dirty="0"/>
              <a:t>/sample are </a:t>
            </a:r>
            <a:r>
              <a:rPr lang="it-IT" dirty="0" err="1"/>
              <a:t>available</a:t>
            </a:r>
            <a:r>
              <a:rPr lang="it-IT" dirty="0"/>
              <a:t>,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proceed</a:t>
            </a:r>
            <a:r>
              <a:rPr lang="it-IT" dirty="0"/>
              <a:t> with the </a:t>
            </a:r>
            <a:r>
              <a:rPr lang="it-IT" dirty="0" err="1"/>
              <a:t>extraction</a:t>
            </a:r>
            <a:r>
              <a:rPr lang="it-IT" dirty="0"/>
              <a:t> from </a:t>
            </a:r>
            <a:r>
              <a:rPr lang="it-IT" dirty="0" err="1"/>
              <a:t>smaller</a:t>
            </a:r>
            <a:r>
              <a:rPr lang="it-IT" dirty="0"/>
              <a:t> </a:t>
            </a:r>
            <a:r>
              <a:rPr lang="it-IT" dirty="0" err="1"/>
              <a:t>samples</a:t>
            </a:r>
            <a:r>
              <a:rPr lang="it-IT" dirty="0"/>
              <a:t>; the </a:t>
            </a:r>
            <a:r>
              <a:rPr lang="it-IT" dirty="0" err="1"/>
              <a:t>n°of</a:t>
            </a:r>
            <a:r>
              <a:rPr lang="it-IT" dirty="0"/>
              <a:t> </a:t>
            </a:r>
            <a:r>
              <a:rPr lang="it-IT" dirty="0" err="1"/>
              <a:t>bees</a:t>
            </a:r>
            <a:r>
              <a:rPr lang="it-IT" dirty="0"/>
              <a:t>/sample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taken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account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calculating</a:t>
            </a:r>
            <a:r>
              <a:rPr lang="it-IT" dirty="0"/>
              <a:t> the </a:t>
            </a:r>
            <a:r>
              <a:rPr lang="it-IT" dirty="0" err="1"/>
              <a:t>viral</a:t>
            </a:r>
            <a:r>
              <a:rPr lang="it-IT" dirty="0"/>
              <a:t> </a:t>
            </a:r>
            <a:r>
              <a:rPr lang="it-IT" dirty="0" err="1"/>
              <a:t>load</a:t>
            </a:r>
            <a:r>
              <a:rPr lang="it-IT" dirty="0"/>
              <a:t> (</a:t>
            </a:r>
            <a:r>
              <a:rPr lang="it-IT" dirty="0" err="1"/>
              <a:t>expressed</a:t>
            </a:r>
            <a:r>
              <a:rPr lang="it-IT" dirty="0"/>
              <a:t> in </a:t>
            </a:r>
            <a:r>
              <a:rPr lang="it-IT" u="sng" dirty="0"/>
              <a:t>virus copy n°/</a:t>
            </a:r>
            <a:r>
              <a:rPr lang="it-IT" u="sng" dirty="0" err="1"/>
              <a:t>bee</a:t>
            </a:r>
            <a:r>
              <a:rPr lang="it-IT" dirty="0"/>
              <a:t>)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48" y="1406419"/>
            <a:ext cx="1516010" cy="113700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389" y="4183382"/>
            <a:ext cx="1650046" cy="89088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930257" y="2725208"/>
            <a:ext cx="7047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DIFFERENT </a:t>
            </a:r>
            <a:r>
              <a:rPr lang="it-IT" dirty="0" err="1"/>
              <a:t>qPCR</a:t>
            </a:r>
            <a:r>
              <a:rPr lang="it-IT" dirty="0"/>
              <a:t> PLATES FOR DIFFERENT VIRUSES:</a:t>
            </a:r>
          </a:p>
          <a:p>
            <a:pPr algn="just"/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plate</a:t>
            </a:r>
            <a:r>
              <a:rPr lang="it-IT" dirty="0"/>
              <a:t> </a:t>
            </a:r>
            <a:r>
              <a:rPr lang="it-IT" dirty="0" err="1"/>
              <a:t>includes</a:t>
            </a:r>
            <a:r>
              <a:rPr lang="it-IT" dirty="0"/>
              <a:t>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replicates</a:t>
            </a:r>
            <a:r>
              <a:rPr lang="it-IT" dirty="0"/>
              <a:t> of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u="sng" dirty="0"/>
              <a:t>standard DNA </a:t>
            </a:r>
            <a:r>
              <a:rPr lang="it-IT" u="sng" dirty="0" err="1"/>
              <a:t>dilution</a:t>
            </a:r>
            <a:r>
              <a:rPr lang="it-IT" dirty="0"/>
              <a:t>: </a:t>
            </a:r>
          </a:p>
          <a:p>
            <a:pPr algn="just"/>
            <a:r>
              <a:rPr lang="it-IT" dirty="0"/>
              <a:t>10</a:t>
            </a:r>
            <a:r>
              <a:rPr lang="it-IT" baseline="30000" dirty="0"/>
              <a:t>-2</a:t>
            </a:r>
            <a:r>
              <a:rPr lang="it-IT" dirty="0"/>
              <a:t>, 10</a:t>
            </a:r>
            <a:r>
              <a:rPr lang="it-IT" baseline="30000" dirty="0"/>
              <a:t>-3</a:t>
            </a:r>
            <a:r>
              <a:rPr lang="it-IT" dirty="0"/>
              <a:t>, 10</a:t>
            </a:r>
            <a:r>
              <a:rPr lang="it-IT" baseline="30000" dirty="0"/>
              <a:t>-5</a:t>
            </a:r>
            <a:r>
              <a:rPr lang="it-IT" dirty="0"/>
              <a:t>, 10</a:t>
            </a:r>
            <a:r>
              <a:rPr lang="it-IT" baseline="30000" dirty="0"/>
              <a:t>-7</a:t>
            </a:r>
            <a:r>
              <a:rPr lang="it-IT" dirty="0"/>
              <a:t>, 10</a:t>
            </a:r>
            <a:r>
              <a:rPr lang="it-IT" baseline="30000" dirty="0"/>
              <a:t>-8</a:t>
            </a:r>
            <a:r>
              <a:rPr lang="it-IT" dirty="0"/>
              <a:t>, 10</a:t>
            </a:r>
            <a:r>
              <a:rPr lang="it-IT" baseline="30000" dirty="0"/>
              <a:t>-9</a:t>
            </a:r>
            <a:r>
              <a:rPr lang="it-IT" dirty="0"/>
              <a:t>,</a:t>
            </a:r>
          </a:p>
          <a:p>
            <a:pPr algn="just"/>
            <a:r>
              <a:rPr lang="it-IT" dirty="0"/>
              <a:t>and the </a:t>
            </a:r>
            <a:r>
              <a:rPr lang="it-IT" u="sng" dirty="0"/>
              <a:t>negative </a:t>
            </a:r>
            <a:r>
              <a:rPr lang="it-IT" u="sng" dirty="0" err="1"/>
              <a:t>controls</a:t>
            </a:r>
            <a:r>
              <a:rPr lang="it-IT" dirty="0"/>
              <a:t> (1 × </a:t>
            </a:r>
            <a:r>
              <a:rPr lang="it-IT" dirty="0" err="1"/>
              <a:t>extraction</a:t>
            </a:r>
            <a:r>
              <a:rPr lang="it-IT" dirty="0"/>
              <a:t>, 1 × RT, 2 × </a:t>
            </a:r>
            <a:r>
              <a:rPr lang="it-IT" dirty="0" err="1"/>
              <a:t>qPCR</a:t>
            </a:r>
            <a:r>
              <a:rPr lang="it-IT" dirty="0"/>
              <a:t>)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930257" y="4151822"/>
            <a:ext cx="7129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THRESHOLD TO DETERMINE THE PRESENCE OF INFECTION:</a:t>
            </a:r>
          </a:p>
          <a:p>
            <a:r>
              <a:rPr lang="it-IT" dirty="0"/>
              <a:t>in </a:t>
            </a:r>
            <a:r>
              <a:rPr lang="it-IT" dirty="0" err="1"/>
              <a:t>order</a:t>
            </a:r>
            <a:r>
              <a:rPr lang="it-IT" dirty="0"/>
              <a:t> to </a:t>
            </a:r>
            <a:r>
              <a:rPr lang="it-IT" dirty="0" err="1"/>
              <a:t>exclude</a:t>
            </a:r>
            <a:r>
              <a:rPr lang="it-IT" dirty="0"/>
              <a:t> false positive </a:t>
            </a:r>
            <a:r>
              <a:rPr lang="it-IT" dirty="0" err="1"/>
              <a:t>results</a:t>
            </a:r>
            <a:r>
              <a:rPr lang="it-IT" dirty="0"/>
              <a:t>, a </a:t>
            </a:r>
            <a:r>
              <a:rPr lang="it-IT" dirty="0" err="1"/>
              <a:t>threshold</a:t>
            </a:r>
            <a:r>
              <a:rPr lang="it-IT" dirty="0"/>
              <a:t> </a:t>
            </a:r>
            <a:r>
              <a:rPr lang="it-IT" dirty="0" err="1"/>
              <a:t>value</a:t>
            </a:r>
            <a:r>
              <a:rPr lang="it-IT" dirty="0"/>
              <a:t> of virus copy n° </a:t>
            </a:r>
            <a:r>
              <a:rPr lang="it-IT" dirty="0" err="1"/>
              <a:t>calculated</a:t>
            </a:r>
            <a:r>
              <a:rPr lang="it-IT" dirty="0"/>
              <a:t> on </a:t>
            </a:r>
            <a:r>
              <a:rPr lang="it-IT" u="sng" dirty="0"/>
              <a:t>C</a:t>
            </a:r>
            <a:r>
              <a:rPr lang="it-IT" u="sng" baseline="-25000" dirty="0"/>
              <a:t>T</a:t>
            </a:r>
            <a:r>
              <a:rPr lang="it-IT" u="sng" dirty="0"/>
              <a:t>=35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established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148" y="2730950"/>
            <a:ext cx="1330968" cy="1348253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382185" y="5153485"/>
            <a:ext cx="718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1- What to do if negative controls are positive? Do we lower the threshold? </a:t>
            </a:r>
          </a:p>
          <a:p>
            <a:r>
              <a:rPr lang="it-IT" sz="1200" b="1" dirty="0"/>
              <a:t>2- Do we keep the same threshold for all the five targets?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38389" y="5637640"/>
            <a:ext cx="8921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Virginie et Mathilde :</a:t>
            </a:r>
          </a:p>
          <a:p>
            <a:r>
              <a:rPr lang="fr-FR" sz="1200" dirty="0">
                <a:solidFill>
                  <a:srgbClr val="FF0000"/>
                </a:solidFill>
              </a:rPr>
              <a:t>OK pour les </a:t>
            </a:r>
            <a:r>
              <a:rPr lang="fr-FR" sz="1200" dirty="0" err="1">
                <a:solidFill>
                  <a:srgbClr val="FF0000"/>
                </a:solidFill>
              </a:rPr>
              <a:t>recap</a:t>
            </a:r>
            <a:r>
              <a:rPr lang="fr-FR" sz="1200" dirty="0">
                <a:solidFill>
                  <a:srgbClr val="FF0000"/>
                </a:solidFill>
              </a:rPr>
              <a:t>. Pour FR : on ne peut pas mettre les 3 blancs dans chaque </a:t>
            </a:r>
            <a:r>
              <a:rPr lang="fr-FR" sz="1200" dirty="0" err="1">
                <a:solidFill>
                  <a:srgbClr val="FF0000"/>
                </a:solidFill>
              </a:rPr>
              <a:t>run</a:t>
            </a:r>
            <a:r>
              <a:rPr lang="fr-FR" sz="1200" dirty="0">
                <a:solidFill>
                  <a:srgbClr val="FF0000"/>
                </a:solidFill>
              </a:rPr>
              <a:t> (1x </a:t>
            </a:r>
            <a:r>
              <a:rPr lang="fr-FR" sz="1200" dirty="0" err="1">
                <a:solidFill>
                  <a:srgbClr val="FF0000"/>
                </a:solidFill>
              </a:rPr>
              <a:t>extract</a:t>
            </a:r>
            <a:r>
              <a:rPr lang="fr-FR" sz="1200" dirty="0">
                <a:solidFill>
                  <a:srgbClr val="FF0000"/>
                </a:solidFill>
              </a:rPr>
              <a:t> + 1x </a:t>
            </a:r>
            <a:r>
              <a:rPr lang="fr-FR" sz="1200" dirty="0" err="1">
                <a:solidFill>
                  <a:srgbClr val="FF0000"/>
                </a:solidFill>
              </a:rPr>
              <a:t>qPCR</a:t>
            </a:r>
            <a:r>
              <a:rPr lang="fr-FR" sz="1200" dirty="0">
                <a:solidFill>
                  <a:srgbClr val="FF0000"/>
                </a:solidFill>
              </a:rPr>
              <a:t>, 1xRT + 1x </a:t>
            </a:r>
            <a:r>
              <a:rPr lang="fr-FR" sz="1200" dirty="0" err="1">
                <a:solidFill>
                  <a:srgbClr val="FF0000"/>
                </a:solidFill>
              </a:rPr>
              <a:t>qPCR</a:t>
            </a:r>
            <a:r>
              <a:rPr lang="fr-FR" sz="1200" dirty="0">
                <a:solidFill>
                  <a:srgbClr val="FF0000"/>
                </a:solidFill>
              </a:rPr>
              <a:t>, en alternance)</a:t>
            </a:r>
          </a:p>
          <a:p>
            <a:r>
              <a:rPr lang="fr-FR" sz="1200" dirty="0">
                <a:solidFill>
                  <a:srgbClr val="FF0000"/>
                </a:solidFill>
              </a:rPr>
              <a:t>Question 1 idem</a:t>
            </a:r>
          </a:p>
          <a:p>
            <a:r>
              <a:rPr lang="fr-FR" sz="1200" dirty="0">
                <a:solidFill>
                  <a:srgbClr val="FF0000"/>
                </a:solidFill>
              </a:rPr>
              <a:t>Question 2 : on avait dit que l’on harmoniserait/</a:t>
            </a:r>
            <a:r>
              <a:rPr lang="fr-FR" sz="1200" dirty="0" err="1">
                <a:solidFill>
                  <a:srgbClr val="FF0000"/>
                </a:solidFill>
              </a:rPr>
              <a:t>target</a:t>
            </a:r>
            <a:r>
              <a:rPr lang="fr-FR" sz="1200" dirty="0">
                <a:solidFill>
                  <a:srgbClr val="FF0000"/>
                </a:solidFill>
              </a:rPr>
              <a:t> virus après chaque saison de prélèvement et fin de fin de projet ; à confirmer + besoin de recul en FR pour les </a:t>
            </a:r>
            <a:r>
              <a:rPr lang="fr-FR" sz="1200" dirty="0" err="1">
                <a:solidFill>
                  <a:srgbClr val="FF0000"/>
                </a:solidFill>
              </a:rPr>
              <a:t>thresold</a:t>
            </a:r>
            <a:r>
              <a:rPr lang="fr-FR" sz="1200" dirty="0">
                <a:solidFill>
                  <a:srgbClr val="FF0000"/>
                </a:solidFill>
              </a:rPr>
              <a:t> de l’appareil 384.</a:t>
            </a:r>
          </a:p>
          <a:p>
            <a:r>
              <a:rPr lang="fr-FR" sz="1200" dirty="0">
                <a:solidFill>
                  <a:srgbClr val="FF0000"/>
                </a:solidFill>
              </a:rPr>
              <a:t>Question 3 : que fait-on quand les 2 </a:t>
            </a:r>
            <a:r>
              <a:rPr lang="fr-FR" sz="1200" dirty="0" err="1">
                <a:solidFill>
                  <a:srgbClr val="FF0000"/>
                </a:solidFill>
              </a:rPr>
              <a:t>réplicats</a:t>
            </a:r>
            <a:r>
              <a:rPr lang="fr-FR" sz="1200" dirty="0">
                <a:solidFill>
                  <a:srgbClr val="FF0000"/>
                </a:solidFill>
              </a:rPr>
              <a:t> biologique ont des </a:t>
            </a:r>
            <a:r>
              <a:rPr lang="fr-FR" sz="1200" dirty="0" err="1">
                <a:solidFill>
                  <a:srgbClr val="FF0000"/>
                </a:solidFill>
              </a:rPr>
              <a:t>Cq</a:t>
            </a:r>
            <a:r>
              <a:rPr lang="fr-FR" sz="1200" dirty="0">
                <a:solidFill>
                  <a:srgbClr val="FF0000"/>
                </a:solidFill>
              </a:rPr>
              <a:t> éloignés (delta </a:t>
            </a:r>
            <a:r>
              <a:rPr lang="fr-FR" sz="1200" dirty="0" err="1">
                <a:solidFill>
                  <a:srgbClr val="FF0000"/>
                </a:solidFill>
              </a:rPr>
              <a:t>Cq</a:t>
            </a:r>
            <a:r>
              <a:rPr lang="fr-FR" sz="1200" dirty="0">
                <a:solidFill>
                  <a:srgbClr val="FF0000"/>
                </a:solidFill>
              </a:rPr>
              <a:t> à définir, qu’est-ce qui est acceptable ?)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941757" y="542537"/>
            <a:ext cx="51314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Echantillonnage : transfert terrain/labo</a:t>
            </a:r>
          </a:p>
          <a:p>
            <a:r>
              <a:rPr lang="fr-FR" sz="1200" dirty="0">
                <a:solidFill>
                  <a:srgbClr val="FF0000"/>
                </a:solidFill>
              </a:rPr>
              <a:t>Pas de fichier de data fournies avec l’arrivée d’échantillon : PB</a:t>
            </a:r>
          </a:p>
          <a:p>
            <a:r>
              <a:rPr lang="fr-FR" sz="1200" dirty="0">
                <a:solidFill>
                  <a:srgbClr val="FF0000"/>
                </a:solidFill>
              </a:rPr>
              <a:t>Délai de traitement des data/</a:t>
            </a:r>
            <a:r>
              <a:rPr lang="fr-FR" sz="1200" dirty="0" err="1">
                <a:solidFill>
                  <a:srgbClr val="FF0000"/>
                </a:solidFill>
              </a:rPr>
              <a:t>lucie</a:t>
            </a:r>
            <a:r>
              <a:rPr lang="fr-FR" sz="1200" dirty="0">
                <a:solidFill>
                  <a:srgbClr val="FF0000"/>
                </a:solidFill>
              </a:rPr>
              <a:t> trop loin.  Avoir un fichier au même moment</a:t>
            </a:r>
          </a:p>
          <a:p>
            <a:r>
              <a:rPr lang="fr-FR" sz="1200" dirty="0">
                <a:solidFill>
                  <a:srgbClr val="FF0000"/>
                </a:solidFill>
              </a:rPr>
              <a:t>Attention reine dans un </a:t>
            </a:r>
            <a:r>
              <a:rPr lang="fr-FR" sz="1200" dirty="0" err="1">
                <a:solidFill>
                  <a:srgbClr val="FF0000"/>
                </a:solidFill>
              </a:rPr>
              <a:t>echantillon</a:t>
            </a:r>
            <a:endParaRPr lang="fr-FR" sz="1200" dirty="0">
              <a:solidFill>
                <a:srgbClr val="FF0000"/>
              </a:solidFill>
            </a:endParaRPr>
          </a:p>
          <a:p>
            <a:r>
              <a:rPr lang="fr-FR" sz="1200" dirty="0">
                <a:solidFill>
                  <a:srgbClr val="FF0000"/>
                </a:solidFill>
              </a:rPr>
              <a:t>Etc…..</a:t>
            </a:r>
          </a:p>
        </p:txBody>
      </p:sp>
    </p:spTree>
    <p:extLst>
      <p:ext uri="{BB962C8B-B14F-4D97-AF65-F5344CB8AC3E}">
        <p14:creationId xmlns:p14="http://schemas.microsoft.com/office/powerpoint/2010/main" val="53062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827773" y="155865"/>
            <a:ext cx="4735755" cy="1330036"/>
          </a:xfrm>
        </p:spPr>
        <p:txBody>
          <a:bodyPr>
            <a:normAutofit fontScale="90000"/>
          </a:bodyPr>
          <a:lstStyle/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QUANTIFICATION OF THE VIRAL LOAD</a:t>
            </a:r>
            <a:b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it-IT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0" y="51955"/>
            <a:ext cx="9144000" cy="2148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200" b="1" dirty="0">
                <a:solidFill>
                  <a:prstClr val="black"/>
                </a:solidFill>
              </a:rPr>
              <a:t>WP3 Activity 3 Health Parameters</a:t>
            </a:r>
            <a:r>
              <a:rPr lang="it-IT" sz="1200" b="1" dirty="0">
                <a:solidFill>
                  <a:prstClr val="black"/>
                </a:solidFill>
              </a:rPr>
              <a:t> • </a:t>
            </a:r>
            <a:r>
              <a:rPr lang="it-IT" sz="1200" b="1" dirty="0" err="1">
                <a:solidFill>
                  <a:prstClr val="black"/>
                </a:solidFill>
              </a:rPr>
              <a:t>Embrun</a:t>
            </a:r>
            <a:r>
              <a:rPr lang="it-IT" sz="1200" b="1" dirty="0">
                <a:solidFill>
                  <a:prstClr val="black"/>
                </a:solidFill>
              </a:rPr>
              <a:t>, 26-27 March 2018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4" y="0"/>
            <a:ext cx="1933692" cy="1111826"/>
          </a:xfrm>
          <a:prstGeom prst="rect">
            <a:avLst/>
          </a:prstGeom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242" y="165888"/>
            <a:ext cx="783531" cy="780049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8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28" y="331599"/>
            <a:ext cx="1496118" cy="613792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182835"/>
              </p:ext>
            </p:extLst>
          </p:nvPr>
        </p:nvGraphicFramePr>
        <p:xfrm>
          <a:off x="705104" y="1443347"/>
          <a:ext cx="7733792" cy="3797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8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212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ID</a:t>
                      </a:r>
                      <a:r>
                        <a:rPr lang="it-IT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it-IT" sz="1200" baseline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neg</a:t>
                      </a:r>
                      <a:r>
                        <a:rPr lang="it-IT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. contr.</a:t>
                      </a:r>
                      <a:endParaRPr lang="it-IT" sz="1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extraction</a:t>
                      </a:r>
                      <a:r>
                        <a:rPr lang="it-IT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n° </a:t>
                      </a:r>
                      <a:r>
                        <a:rPr lang="it-IT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samples</a:t>
                      </a:r>
                      <a:endParaRPr lang="it-IT" sz="1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DWV C</a:t>
                      </a:r>
                      <a:r>
                        <a:rPr lang="it-IT" sz="1200" baseline="-25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ABPV c. C</a:t>
                      </a:r>
                      <a:r>
                        <a:rPr lang="it-IT" sz="1200" baseline="-25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BQCV C</a:t>
                      </a:r>
                      <a:r>
                        <a:rPr lang="it-IT" sz="1200" baseline="-25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</a:t>
                      </a:r>
                      <a:endParaRPr lang="it-IT" sz="1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CBPV C</a:t>
                      </a:r>
                      <a:r>
                        <a:rPr lang="it-IT" sz="1200" baseline="-25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</a:t>
                      </a:r>
                      <a:endParaRPr lang="it-IT" sz="1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SBV C</a:t>
                      </a:r>
                      <a:r>
                        <a:rPr lang="it-IT" sz="1200" baseline="-25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</a:t>
                      </a:r>
                      <a:endParaRPr lang="it-IT" sz="1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2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IPSP.17/418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31/08/17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2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IPSP.17/566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11/09/17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12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IPSP.17/602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14/09/17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IPSP.17/637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18/09/17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IPSP.17/751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21/09/17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IPSP.17/810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02/10/17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IPSP.17/846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05/10/17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rgbClr val="FF0000"/>
                          </a:solidFill>
                        </a:rPr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rgbClr val="FF0000"/>
                          </a:solidFill>
                        </a:rPr>
                        <a:t>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IPSP.17/1049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26/10/17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IPSP.17/1081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14/11/17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IPSP.17/1111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17/11/17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rgbClr val="FF0000"/>
                          </a:solidFill>
                        </a:rPr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IPSP.17/1143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23/11/17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solidFill>
                            <a:srgbClr val="FF0000"/>
                          </a:solidFill>
                        </a:rPr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IPSP.17/1172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28/11/17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914400" y="5614982"/>
            <a:ext cx="7181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What</a:t>
            </a:r>
            <a:r>
              <a:rPr lang="it-IT" b="1" dirty="0"/>
              <a:t> to do </a:t>
            </a:r>
            <a:r>
              <a:rPr lang="it-IT" b="1" dirty="0" err="1"/>
              <a:t>if</a:t>
            </a:r>
            <a:r>
              <a:rPr lang="it-IT" b="1" dirty="0"/>
              <a:t> negative </a:t>
            </a:r>
            <a:r>
              <a:rPr lang="it-IT" b="1" dirty="0" err="1"/>
              <a:t>controls</a:t>
            </a:r>
            <a:r>
              <a:rPr lang="it-IT" b="1" dirty="0"/>
              <a:t> are positive? Do </a:t>
            </a:r>
            <a:r>
              <a:rPr lang="it-IT" b="1" dirty="0" err="1"/>
              <a:t>we</a:t>
            </a:r>
            <a:r>
              <a:rPr lang="it-IT" b="1" dirty="0"/>
              <a:t> </a:t>
            </a:r>
            <a:r>
              <a:rPr lang="it-IT" b="1" dirty="0" err="1"/>
              <a:t>lower</a:t>
            </a:r>
            <a:r>
              <a:rPr lang="it-IT" b="1" dirty="0"/>
              <a:t> the </a:t>
            </a:r>
            <a:r>
              <a:rPr lang="it-IT" b="1" dirty="0" err="1"/>
              <a:t>threshold</a:t>
            </a:r>
            <a:r>
              <a:rPr lang="it-IT" b="1" dirty="0"/>
              <a:t>? </a:t>
            </a:r>
          </a:p>
          <a:p>
            <a:endParaRPr lang="it-IT" b="1" dirty="0"/>
          </a:p>
          <a:p>
            <a:r>
              <a:rPr lang="it-IT" b="1" dirty="0"/>
              <a:t>Do </a:t>
            </a:r>
            <a:r>
              <a:rPr lang="it-IT" b="1" dirty="0" err="1"/>
              <a:t>we</a:t>
            </a:r>
            <a:r>
              <a:rPr lang="it-IT" b="1" dirty="0"/>
              <a:t> </a:t>
            </a:r>
            <a:r>
              <a:rPr lang="it-IT" b="1" dirty="0" err="1"/>
              <a:t>keep</a:t>
            </a:r>
            <a:r>
              <a:rPr lang="it-IT" b="1" dirty="0"/>
              <a:t> the </a:t>
            </a:r>
            <a:r>
              <a:rPr lang="it-IT" b="1" dirty="0" err="1"/>
              <a:t>same</a:t>
            </a:r>
            <a:r>
              <a:rPr lang="it-IT" b="1" dirty="0"/>
              <a:t> </a:t>
            </a:r>
            <a:r>
              <a:rPr lang="it-IT" b="1" dirty="0" err="1"/>
              <a:t>threshold</a:t>
            </a:r>
            <a:r>
              <a:rPr lang="it-IT" b="1" dirty="0"/>
              <a:t> for </a:t>
            </a:r>
            <a:r>
              <a:rPr lang="it-IT" b="1" dirty="0" err="1"/>
              <a:t>all</a:t>
            </a:r>
            <a:r>
              <a:rPr lang="it-IT" b="1" dirty="0"/>
              <a:t> the </a:t>
            </a:r>
            <a:r>
              <a:rPr lang="it-IT" b="1" dirty="0" err="1"/>
              <a:t>five</a:t>
            </a:r>
            <a:r>
              <a:rPr lang="it-IT" b="1" dirty="0"/>
              <a:t> targets?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05104" y="14433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705104" y="1143335"/>
            <a:ext cx="6460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/>
              <a:t>Results</a:t>
            </a:r>
            <a:r>
              <a:rPr lang="it-IT" sz="1600" dirty="0"/>
              <a:t> of </a:t>
            </a:r>
            <a:r>
              <a:rPr lang="it-IT" sz="1600" dirty="0" err="1"/>
              <a:t>qPCR</a:t>
            </a:r>
            <a:r>
              <a:rPr lang="it-IT" sz="1600" dirty="0"/>
              <a:t> on negative </a:t>
            </a:r>
            <a:r>
              <a:rPr lang="it-IT" sz="1600" dirty="0" err="1"/>
              <a:t>controls</a:t>
            </a:r>
            <a:r>
              <a:rPr lang="it-IT" sz="1600" dirty="0"/>
              <a:t> of RNA </a:t>
            </a:r>
            <a:r>
              <a:rPr lang="it-IT" sz="1600" dirty="0" err="1"/>
              <a:t>extraction</a:t>
            </a:r>
            <a:r>
              <a:rPr lang="it-IT" sz="1600" dirty="0"/>
              <a:t> from </a:t>
            </a:r>
            <a:r>
              <a:rPr lang="it-IT" sz="1600" dirty="0" err="1"/>
              <a:t>Italian</a:t>
            </a:r>
            <a:r>
              <a:rPr lang="it-IT" sz="1600" dirty="0"/>
              <a:t> </a:t>
            </a:r>
            <a:r>
              <a:rPr lang="it-IT" sz="1600" dirty="0" err="1"/>
              <a:t>samples</a:t>
            </a:r>
            <a:endParaRPr lang="it-IT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527539" y="5245650"/>
            <a:ext cx="5784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Distinguer les différents </a:t>
            </a:r>
            <a:r>
              <a:rPr lang="fr-FR" dirty="0" err="1">
                <a:solidFill>
                  <a:srgbClr val="FF0000"/>
                </a:solidFill>
              </a:rPr>
              <a:t>temoins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negatifs</a:t>
            </a:r>
            <a:r>
              <a:rPr lang="fr-FR" dirty="0">
                <a:solidFill>
                  <a:srgbClr val="FF0000"/>
                </a:solidFill>
              </a:rPr>
              <a:t> (</a:t>
            </a:r>
            <a:r>
              <a:rPr lang="fr-FR" dirty="0" err="1">
                <a:solidFill>
                  <a:srgbClr val="FF0000"/>
                </a:solidFill>
              </a:rPr>
              <a:t>extract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rt</a:t>
            </a:r>
            <a:r>
              <a:rPr lang="fr-FR" dirty="0">
                <a:solidFill>
                  <a:srgbClr val="FF0000"/>
                </a:solidFill>
              </a:rPr>
              <a:t> et </a:t>
            </a:r>
            <a:r>
              <a:rPr lang="fr-FR" dirty="0" err="1">
                <a:solidFill>
                  <a:srgbClr val="FF0000"/>
                </a:solidFill>
              </a:rPr>
              <a:t>qPCR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848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51955"/>
            <a:ext cx="9144000" cy="2148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200" b="1" dirty="0">
                <a:solidFill>
                  <a:prstClr val="black"/>
                </a:solidFill>
              </a:rPr>
              <a:t>WP3 Activity 3 Health Parameters</a:t>
            </a:r>
            <a:r>
              <a:rPr lang="it-IT" sz="1200" b="1" dirty="0">
                <a:solidFill>
                  <a:prstClr val="black"/>
                </a:solidFill>
              </a:rPr>
              <a:t> • </a:t>
            </a:r>
            <a:r>
              <a:rPr lang="it-IT" sz="1200" b="1" dirty="0" err="1">
                <a:solidFill>
                  <a:prstClr val="black"/>
                </a:solidFill>
              </a:rPr>
              <a:t>Embrun</a:t>
            </a:r>
            <a:r>
              <a:rPr lang="it-IT" sz="1200" b="1" dirty="0">
                <a:solidFill>
                  <a:prstClr val="black"/>
                </a:solidFill>
              </a:rPr>
              <a:t>, 26-27 March 2018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4" y="0"/>
            <a:ext cx="1933692" cy="1111826"/>
          </a:xfrm>
          <a:prstGeom prst="rect">
            <a:avLst/>
          </a:prstGeom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242" y="165888"/>
            <a:ext cx="783531" cy="780049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27772" y="51955"/>
            <a:ext cx="6316227" cy="1059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QUANTIFICATION OF </a:t>
            </a:r>
            <a:b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GENE EXPRESSION IN THE ITALIAN APIARIES</a:t>
            </a: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1611500"/>
              </p:ext>
            </p:extLst>
          </p:nvPr>
        </p:nvGraphicFramePr>
        <p:xfrm>
          <a:off x="1379624" y="1458001"/>
          <a:ext cx="6384751" cy="539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4246685" y="1458001"/>
            <a:ext cx="47631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Incomprehensible</a:t>
            </a:r>
            <a:r>
              <a:rPr lang="fr-FR" dirty="0">
                <a:solidFill>
                  <a:srgbClr val="FF0000"/>
                </a:solidFill>
              </a:rPr>
              <a:t> pour les auditeurs</a:t>
            </a:r>
          </a:p>
          <a:p>
            <a:r>
              <a:rPr lang="fr-FR" dirty="0">
                <a:solidFill>
                  <a:srgbClr val="FF0000"/>
                </a:solidFill>
              </a:rPr>
              <a:t>= </a:t>
            </a:r>
            <a:r>
              <a:rPr lang="fr-FR" dirty="0" err="1">
                <a:solidFill>
                  <a:srgbClr val="FF0000"/>
                </a:solidFill>
              </a:rPr>
              <a:t>Resultats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Mettre </a:t>
            </a:r>
            <a:r>
              <a:rPr lang="fr-FR" dirty="0" err="1">
                <a:solidFill>
                  <a:srgbClr val="FF0000"/>
                </a:solidFill>
              </a:rPr>
              <a:t>reminders</a:t>
            </a:r>
            <a:r>
              <a:rPr lang="fr-FR" dirty="0">
                <a:solidFill>
                  <a:srgbClr val="FF0000"/>
                </a:solidFill>
              </a:rPr>
              <a:t> avant :A refaire avec </a:t>
            </a:r>
            <a:r>
              <a:rPr lang="fr-FR" dirty="0" err="1">
                <a:solidFill>
                  <a:srgbClr val="FF0000"/>
                </a:solidFill>
              </a:rPr>
              <a:t>definition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Faire une compile sur une feuille</a:t>
            </a:r>
          </a:p>
          <a:p>
            <a:r>
              <a:rPr lang="fr-FR" dirty="0">
                <a:solidFill>
                  <a:srgbClr val="FF0000"/>
                </a:solidFill>
              </a:rPr>
              <a:t>1 IT 1FR</a:t>
            </a:r>
          </a:p>
          <a:p>
            <a:r>
              <a:rPr lang="fr-FR" dirty="0">
                <a:solidFill>
                  <a:srgbClr val="FF0000"/>
                </a:solidFill>
              </a:rPr>
              <a:t>+ un </a:t>
            </a:r>
            <a:r>
              <a:rPr lang="fr-FR" dirty="0" err="1">
                <a:solidFill>
                  <a:srgbClr val="FF0000"/>
                </a:solidFill>
              </a:rPr>
              <a:t>resumé</a:t>
            </a:r>
            <a:r>
              <a:rPr lang="fr-FR" dirty="0">
                <a:solidFill>
                  <a:srgbClr val="FF0000"/>
                </a:solidFill>
              </a:rPr>
              <a:t> FR/IT</a:t>
            </a:r>
          </a:p>
          <a:p>
            <a:r>
              <a:rPr lang="fr-FR" dirty="0">
                <a:solidFill>
                  <a:srgbClr val="FF0000"/>
                </a:solidFill>
              </a:rPr>
              <a:t>Ajouter la signification de la cible</a:t>
            </a:r>
          </a:p>
          <a:p>
            <a:r>
              <a:rPr lang="fr-FR" dirty="0">
                <a:solidFill>
                  <a:srgbClr val="FF0000"/>
                </a:solidFill>
              </a:rPr>
              <a:t>+ Voir Cedric</a:t>
            </a:r>
          </a:p>
        </p:txBody>
      </p:sp>
    </p:spTree>
    <p:extLst>
      <p:ext uri="{BB962C8B-B14F-4D97-AF65-F5344CB8AC3E}">
        <p14:creationId xmlns:p14="http://schemas.microsoft.com/office/powerpoint/2010/main" val="2689208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121819"/>
              </p:ext>
            </p:extLst>
          </p:nvPr>
        </p:nvGraphicFramePr>
        <p:xfrm>
          <a:off x="1379624" y="1457999"/>
          <a:ext cx="6384751" cy="540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olo 1"/>
          <p:cNvSpPr txBox="1">
            <a:spLocks/>
          </p:cNvSpPr>
          <p:nvPr/>
        </p:nvSpPr>
        <p:spPr>
          <a:xfrm>
            <a:off x="0" y="51955"/>
            <a:ext cx="9144000" cy="2148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200" b="1" dirty="0">
                <a:solidFill>
                  <a:prstClr val="black"/>
                </a:solidFill>
              </a:rPr>
              <a:t>WP3 Activity 3 Health Parameters</a:t>
            </a:r>
            <a:r>
              <a:rPr lang="it-IT" sz="1200" b="1" dirty="0">
                <a:solidFill>
                  <a:prstClr val="black"/>
                </a:solidFill>
              </a:rPr>
              <a:t> • </a:t>
            </a:r>
            <a:r>
              <a:rPr lang="it-IT" sz="1200" b="1" dirty="0" err="1">
                <a:solidFill>
                  <a:prstClr val="black"/>
                </a:solidFill>
              </a:rPr>
              <a:t>Embrun</a:t>
            </a:r>
            <a:r>
              <a:rPr lang="it-IT" sz="1200" b="1" dirty="0">
                <a:solidFill>
                  <a:prstClr val="black"/>
                </a:solidFill>
              </a:rPr>
              <a:t>, 26-27 March 2018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4" y="0"/>
            <a:ext cx="1933692" cy="1111826"/>
          </a:xfrm>
          <a:prstGeom prst="rect">
            <a:avLst/>
          </a:prstGeom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242" y="165888"/>
            <a:ext cx="783531" cy="780049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27772" y="51955"/>
            <a:ext cx="6316227" cy="1059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QUANTIFICATION OF </a:t>
            </a:r>
            <a:b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GENE EXPRESSION IN THE ITALIAN APIARIES</a:t>
            </a:r>
          </a:p>
        </p:txBody>
      </p:sp>
    </p:spTree>
    <p:extLst>
      <p:ext uri="{BB962C8B-B14F-4D97-AF65-F5344CB8AC3E}">
        <p14:creationId xmlns:p14="http://schemas.microsoft.com/office/powerpoint/2010/main" val="372649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51955"/>
            <a:ext cx="9144000" cy="2148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200" b="1" dirty="0">
                <a:solidFill>
                  <a:prstClr val="black"/>
                </a:solidFill>
              </a:rPr>
              <a:t>WP3 Activity 3 Health Parameters</a:t>
            </a:r>
            <a:r>
              <a:rPr lang="it-IT" sz="1200" b="1" dirty="0">
                <a:solidFill>
                  <a:prstClr val="black"/>
                </a:solidFill>
              </a:rPr>
              <a:t> • </a:t>
            </a:r>
            <a:r>
              <a:rPr lang="it-IT" sz="1200" b="1" dirty="0" err="1">
                <a:solidFill>
                  <a:prstClr val="black"/>
                </a:solidFill>
              </a:rPr>
              <a:t>Embrun</a:t>
            </a:r>
            <a:r>
              <a:rPr lang="it-IT" sz="1200" b="1" dirty="0">
                <a:solidFill>
                  <a:prstClr val="black"/>
                </a:solidFill>
              </a:rPr>
              <a:t>, 26-27 March 2018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4" y="0"/>
            <a:ext cx="1933692" cy="1111826"/>
          </a:xfrm>
          <a:prstGeom prst="rect">
            <a:avLst/>
          </a:prstGeom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242" y="165888"/>
            <a:ext cx="783531" cy="780049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27772" y="51955"/>
            <a:ext cx="6316227" cy="1059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QUANTIFICATION OF </a:t>
            </a:r>
            <a:b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GENE EXPRESSION IN THE ITALIAN APIARIES</a:t>
            </a: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275769"/>
              </p:ext>
            </p:extLst>
          </p:nvPr>
        </p:nvGraphicFramePr>
        <p:xfrm>
          <a:off x="1379624" y="1450063"/>
          <a:ext cx="6384751" cy="540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7583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684652" y="2900488"/>
            <a:ext cx="1202306" cy="13146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err="1">
                <a:solidFill>
                  <a:schemeClr val="accent5">
                    <a:lumMod val="50000"/>
                  </a:schemeClr>
                </a:solidFill>
              </a:rPr>
              <a:t>vitellogenin</a:t>
            </a:r>
            <a:endParaRPr lang="it-IT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it-IT" sz="1400" b="1" dirty="0" err="1">
                <a:solidFill>
                  <a:schemeClr val="accent5">
                    <a:lumMod val="50000"/>
                  </a:schemeClr>
                </a:solidFill>
              </a:rPr>
              <a:t>AKHr</a:t>
            </a:r>
            <a:endParaRPr lang="it-IT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</a:rPr>
              <a:t>InR-1</a:t>
            </a:r>
          </a:p>
          <a:p>
            <a:pPr algn="ctr"/>
            <a:r>
              <a:rPr lang="it-IT" sz="1400" b="1" dirty="0" err="1">
                <a:solidFill>
                  <a:schemeClr val="accent6">
                    <a:lumMod val="75000"/>
                  </a:schemeClr>
                </a:solidFill>
              </a:rPr>
              <a:t>actin</a:t>
            </a: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RPS5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827773" y="155865"/>
            <a:ext cx="4735755" cy="1330036"/>
          </a:xfrm>
        </p:spPr>
        <p:txBody>
          <a:bodyPr>
            <a:normAutofit fontScale="90000"/>
          </a:bodyPr>
          <a:lstStyle/>
          <a:p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QUANTIFICATION OF THE GENE EXPRESSION</a:t>
            </a:r>
            <a:b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t-IT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REMINDERS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0" y="51955"/>
            <a:ext cx="9144000" cy="2148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200" b="1" dirty="0">
                <a:solidFill>
                  <a:prstClr val="black"/>
                </a:solidFill>
              </a:rPr>
              <a:t>WP3 Activity 3 Health Parameters</a:t>
            </a:r>
            <a:r>
              <a:rPr lang="it-IT" sz="1200" b="1" dirty="0">
                <a:solidFill>
                  <a:prstClr val="black"/>
                </a:solidFill>
              </a:rPr>
              <a:t> • </a:t>
            </a:r>
            <a:r>
              <a:rPr lang="it-IT" sz="1200" b="1" dirty="0" err="1">
                <a:solidFill>
                  <a:prstClr val="black"/>
                </a:solidFill>
              </a:rPr>
              <a:t>Embrun</a:t>
            </a:r>
            <a:r>
              <a:rPr lang="it-IT" sz="1200" b="1" dirty="0">
                <a:solidFill>
                  <a:prstClr val="black"/>
                </a:solidFill>
              </a:rPr>
              <a:t>, 26-27 March 2018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4" y="0"/>
            <a:ext cx="1933692" cy="1111826"/>
          </a:xfrm>
          <a:prstGeom prst="rect">
            <a:avLst/>
          </a:prstGeom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242" y="165888"/>
            <a:ext cx="783531" cy="780049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8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28" y="331599"/>
            <a:ext cx="1496118" cy="6137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1996359" y="1778331"/>
            <a:ext cx="70474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RELATIVE QUANTIFICATION OF GENE EXPRESSION:</a:t>
            </a:r>
          </a:p>
          <a:p>
            <a:pPr algn="just"/>
            <a:r>
              <a:rPr lang="it-IT" dirty="0"/>
              <a:t>RQ	=2</a:t>
            </a:r>
            <a:r>
              <a:rPr lang="it-IT" baseline="30000" dirty="0"/>
              <a:t>-</a:t>
            </a:r>
            <a:r>
              <a:rPr lang="el-GR" baseline="30000" dirty="0"/>
              <a:t>ΔΔ</a:t>
            </a:r>
            <a:r>
              <a:rPr lang="it-IT" baseline="30000" dirty="0"/>
              <a:t>C</a:t>
            </a:r>
            <a:r>
              <a:rPr lang="az-Cyrl-AZ" baseline="30000" dirty="0"/>
              <a:t>т</a:t>
            </a:r>
          </a:p>
          <a:p>
            <a:pPr algn="just"/>
            <a:r>
              <a:rPr lang="el-GR" dirty="0"/>
              <a:t>ΔΔ</a:t>
            </a:r>
            <a:r>
              <a:rPr lang="it-IT" dirty="0"/>
              <a:t>C</a:t>
            </a:r>
            <a:r>
              <a:rPr lang="az-Cyrl-AZ" dirty="0"/>
              <a:t>т	= </a:t>
            </a:r>
            <a:r>
              <a:rPr lang="el-GR" dirty="0"/>
              <a:t>Δ</a:t>
            </a:r>
            <a:r>
              <a:rPr lang="it-IT" dirty="0"/>
              <a:t>C</a:t>
            </a:r>
            <a:r>
              <a:rPr lang="az-Cyrl-AZ" dirty="0"/>
              <a:t>т(</a:t>
            </a:r>
            <a:r>
              <a:rPr lang="it-IT" dirty="0"/>
              <a:t>sample) - </a:t>
            </a:r>
            <a:r>
              <a:rPr lang="el-GR" dirty="0"/>
              <a:t>Δ</a:t>
            </a:r>
            <a:r>
              <a:rPr lang="it-IT" dirty="0"/>
              <a:t>C</a:t>
            </a:r>
            <a:r>
              <a:rPr lang="az-Cyrl-AZ" dirty="0"/>
              <a:t>т(</a:t>
            </a:r>
            <a:r>
              <a:rPr lang="it-IT" dirty="0" err="1"/>
              <a:t>reference</a:t>
            </a:r>
            <a:r>
              <a:rPr lang="it-IT" dirty="0"/>
              <a:t>)</a:t>
            </a:r>
          </a:p>
          <a:p>
            <a:pPr algn="just"/>
            <a:r>
              <a:rPr lang="el-GR" dirty="0"/>
              <a:t>Δ</a:t>
            </a:r>
            <a:r>
              <a:rPr lang="it-IT" dirty="0"/>
              <a:t>C</a:t>
            </a:r>
            <a:r>
              <a:rPr lang="az-Cyrl-AZ" dirty="0"/>
              <a:t>т	= </a:t>
            </a:r>
            <a:r>
              <a:rPr lang="it-IT" dirty="0"/>
              <a:t>C</a:t>
            </a:r>
            <a:r>
              <a:rPr lang="az-Cyrl-AZ" dirty="0"/>
              <a:t>т(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target gene</a:t>
            </a:r>
            <a:r>
              <a:rPr lang="it-IT" dirty="0"/>
              <a:t>) - GEOMETRIC MEAN </a:t>
            </a:r>
            <a:r>
              <a:rPr lang="el-GR" dirty="0"/>
              <a:t>Δ</a:t>
            </a:r>
            <a:r>
              <a:rPr lang="it-IT" dirty="0"/>
              <a:t>C</a:t>
            </a:r>
            <a:r>
              <a:rPr lang="az-Cyrl-AZ" dirty="0"/>
              <a:t>т(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</a:rPr>
              <a:t>housekeeping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</a:rPr>
              <a:t>genes</a:t>
            </a:r>
            <a:r>
              <a:rPr lang="it-IT" dirty="0"/>
              <a:t>)</a:t>
            </a:r>
          </a:p>
          <a:p>
            <a:pPr algn="just"/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24" y="1758403"/>
            <a:ext cx="1783182" cy="962763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996359" y="3278490"/>
            <a:ext cx="7047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FIVE TARGET GENES IN ONE </a:t>
            </a:r>
            <a:r>
              <a:rPr lang="it-IT" dirty="0" err="1"/>
              <a:t>qPCR</a:t>
            </a:r>
            <a:r>
              <a:rPr lang="it-IT" dirty="0"/>
              <a:t> PLATE:</a:t>
            </a:r>
          </a:p>
          <a:p>
            <a:pPr algn="just"/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plate</a:t>
            </a:r>
            <a:r>
              <a:rPr lang="it-IT" dirty="0"/>
              <a:t> </a:t>
            </a:r>
            <a:r>
              <a:rPr lang="it-IT" dirty="0" err="1"/>
              <a:t>includes</a:t>
            </a:r>
            <a:r>
              <a:rPr lang="it-IT" dirty="0"/>
              <a:t> </a:t>
            </a:r>
            <a:r>
              <a:rPr lang="it-IT" dirty="0" err="1"/>
              <a:t>cDNA</a:t>
            </a:r>
            <a:r>
              <a:rPr lang="it-IT" dirty="0"/>
              <a:t> from the </a:t>
            </a:r>
            <a:r>
              <a:rPr lang="it-IT" u="sng" dirty="0" err="1"/>
              <a:t>reference</a:t>
            </a:r>
            <a:r>
              <a:rPr lang="it-IT" u="sng" dirty="0"/>
              <a:t> sample FR-1</a:t>
            </a:r>
            <a:r>
              <a:rPr lang="it-IT" dirty="0"/>
              <a:t> </a:t>
            </a:r>
          </a:p>
          <a:p>
            <a:pPr algn="just"/>
            <a:r>
              <a:rPr lang="it-IT" dirty="0"/>
              <a:t>and the </a:t>
            </a:r>
            <a:r>
              <a:rPr lang="it-IT" u="sng" dirty="0"/>
              <a:t>negative </a:t>
            </a:r>
            <a:r>
              <a:rPr lang="it-IT" u="sng" dirty="0" err="1"/>
              <a:t>controls</a:t>
            </a:r>
            <a:r>
              <a:rPr lang="it-IT" dirty="0"/>
              <a:t> (1 × </a:t>
            </a:r>
            <a:r>
              <a:rPr lang="it-IT" dirty="0" err="1"/>
              <a:t>extraction</a:t>
            </a:r>
            <a:r>
              <a:rPr lang="it-IT" dirty="0"/>
              <a:t>, 1 × RT, 2 × </a:t>
            </a:r>
            <a:r>
              <a:rPr lang="it-IT" dirty="0" err="1"/>
              <a:t>qPCR</a:t>
            </a:r>
            <a:r>
              <a:rPr lang="it-IT" dirty="0"/>
              <a:t>)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20342" y="4580266"/>
            <a:ext cx="88235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sz="1600" dirty="0"/>
              <a:t>Some </a:t>
            </a:r>
            <a:r>
              <a:rPr lang="it-IT" sz="1600" dirty="0" err="1"/>
              <a:t>preliminary</a:t>
            </a:r>
            <a:r>
              <a:rPr lang="it-IT" sz="1600" dirty="0"/>
              <a:t> </a:t>
            </a:r>
            <a:r>
              <a:rPr lang="it-IT" sz="1600" dirty="0" err="1"/>
              <a:t>tests</a:t>
            </a:r>
            <a:r>
              <a:rPr lang="it-IT" sz="1600" dirty="0"/>
              <a:t> </a:t>
            </a:r>
            <a:r>
              <a:rPr lang="it-IT" sz="1600" dirty="0" err="1"/>
              <a:t>were</a:t>
            </a:r>
            <a:r>
              <a:rPr lang="it-IT" sz="1600" dirty="0"/>
              <a:t> </a:t>
            </a:r>
            <a:r>
              <a:rPr lang="it-IT" sz="1600" dirty="0" err="1"/>
              <a:t>carried</a:t>
            </a:r>
            <a:r>
              <a:rPr lang="it-IT" sz="1600" dirty="0"/>
              <a:t> out to </a:t>
            </a:r>
            <a:r>
              <a:rPr lang="it-IT" sz="1600" dirty="0" err="1"/>
              <a:t>assess</a:t>
            </a:r>
            <a:r>
              <a:rPr lang="it-IT" sz="1600" dirty="0"/>
              <a:t> the </a:t>
            </a:r>
            <a:r>
              <a:rPr lang="it-IT" sz="1600" dirty="0" err="1"/>
              <a:t>level</a:t>
            </a:r>
            <a:r>
              <a:rPr lang="it-IT" sz="1600" dirty="0"/>
              <a:t> of </a:t>
            </a:r>
            <a:r>
              <a:rPr lang="it-IT" sz="1600" dirty="0" err="1"/>
              <a:t>genomic</a:t>
            </a:r>
            <a:r>
              <a:rPr lang="it-IT" sz="1600" dirty="0"/>
              <a:t> DNA </a:t>
            </a:r>
            <a:r>
              <a:rPr lang="it-IT" sz="1600" dirty="0" err="1"/>
              <a:t>contamination</a:t>
            </a:r>
            <a:r>
              <a:rPr lang="it-IT" sz="1600" dirty="0"/>
              <a:t> (</a:t>
            </a:r>
            <a:r>
              <a:rPr lang="it-IT" sz="1600" dirty="0" err="1"/>
              <a:t>qPCR</a:t>
            </a:r>
            <a:r>
              <a:rPr lang="it-IT" sz="1600" dirty="0"/>
              <a:t> on non-</a:t>
            </a:r>
            <a:r>
              <a:rPr lang="it-IT" sz="1600" dirty="0" err="1"/>
              <a:t>retrotranscribed</a:t>
            </a:r>
            <a:r>
              <a:rPr lang="it-IT" sz="1600" dirty="0"/>
              <a:t> RNA), </a:t>
            </a:r>
            <a:r>
              <a:rPr lang="it-IT" sz="1600" dirty="0" err="1"/>
              <a:t>which</a:t>
            </a:r>
            <a:r>
              <a:rPr lang="it-IT" sz="1600" dirty="0"/>
              <a:t> </a:t>
            </a:r>
            <a:r>
              <a:rPr lang="it-IT" sz="1600" dirty="0" err="1"/>
              <a:t>was</a:t>
            </a:r>
            <a:r>
              <a:rPr lang="it-IT" sz="1600" dirty="0"/>
              <a:t> </a:t>
            </a:r>
            <a:r>
              <a:rPr lang="it-IT" sz="1600" dirty="0" err="1"/>
              <a:t>finally</a:t>
            </a:r>
            <a:r>
              <a:rPr lang="it-IT" sz="1600" dirty="0"/>
              <a:t> </a:t>
            </a:r>
            <a:r>
              <a:rPr lang="it-IT" sz="1600" dirty="0" err="1"/>
              <a:t>evaluated</a:t>
            </a:r>
            <a:r>
              <a:rPr lang="it-IT" sz="1600" dirty="0"/>
              <a:t> </a:t>
            </a:r>
            <a:r>
              <a:rPr lang="it-IT" sz="1600" dirty="0" err="1"/>
              <a:t>neglectable</a:t>
            </a:r>
            <a:endParaRPr lang="it-IT" sz="1600" dirty="0"/>
          </a:p>
          <a:p>
            <a:pPr algn="just"/>
            <a:r>
              <a:rPr lang="it-IT" sz="1600" dirty="0" err="1"/>
              <a:t>Similarly</a:t>
            </a:r>
            <a:r>
              <a:rPr lang="it-IT" sz="1600" dirty="0"/>
              <a:t>, some negative </a:t>
            </a:r>
            <a:r>
              <a:rPr lang="it-IT" sz="1600" dirty="0" err="1"/>
              <a:t>controls</a:t>
            </a:r>
            <a:r>
              <a:rPr lang="it-IT" sz="1600" dirty="0"/>
              <a:t> of </a:t>
            </a:r>
            <a:r>
              <a:rPr lang="it-IT" sz="1600" dirty="0" err="1"/>
              <a:t>extraction</a:t>
            </a:r>
            <a:r>
              <a:rPr lang="it-IT" sz="1600" dirty="0"/>
              <a:t> (</a:t>
            </a:r>
            <a:r>
              <a:rPr lang="it-IT" sz="1600" dirty="0" err="1"/>
              <a:t>Italian</a:t>
            </a:r>
            <a:r>
              <a:rPr lang="it-IT" sz="1600" dirty="0"/>
              <a:t> </a:t>
            </a:r>
            <a:r>
              <a:rPr lang="it-IT" sz="1600" dirty="0" err="1"/>
              <a:t>samples</a:t>
            </a:r>
            <a:r>
              <a:rPr lang="it-IT" sz="1600" dirty="0"/>
              <a:t>) </a:t>
            </a:r>
            <a:r>
              <a:rPr lang="it-IT" sz="1600" dirty="0" err="1"/>
              <a:t>were</a:t>
            </a:r>
            <a:r>
              <a:rPr lang="it-IT" sz="1600" dirty="0"/>
              <a:t> positive for some target </a:t>
            </a:r>
            <a:r>
              <a:rPr lang="it-IT" sz="1600" dirty="0" err="1"/>
              <a:t>genes</a:t>
            </a:r>
            <a:r>
              <a:rPr lang="it-IT" sz="1600" dirty="0"/>
              <a:t> (the more </a:t>
            </a:r>
            <a:r>
              <a:rPr lang="it-IT" sz="1600" dirty="0" err="1"/>
              <a:t>expressed</a:t>
            </a:r>
            <a:r>
              <a:rPr lang="it-IT" sz="1600" dirty="0"/>
              <a:t> - </a:t>
            </a:r>
            <a:r>
              <a:rPr lang="it-IT" sz="1600" dirty="0" err="1"/>
              <a:t>correspondence</a:t>
            </a:r>
            <a:r>
              <a:rPr lang="it-IT" sz="1600" dirty="0"/>
              <a:t> with virus </a:t>
            </a:r>
            <a:r>
              <a:rPr lang="it-IT" sz="1600" dirty="0" err="1"/>
              <a:t>results</a:t>
            </a:r>
            <a:r>
              <a:rPr lang="it-IT" sz="1600" dirty="0"/>
              <a:t>), </a:t>
            </a:r>
            <a:r>
              <a:rPr lang="it-IT" sz="1600" dirty="0" err="1"/>
              <a:t>but</a:t>
            </a:r>
            <a:r>
              <a:rPr lang="it-IT" sz="1600" dirty="0"/>
              <a:t> the </a:t>
            </a:r>
            <a:r>
              <a:rPr lang="it-IT" sz="1600" dirty="0" err="1"/>
              <a:t>level</a:t>
            </a:r>
            <a:r>
              <a:rPr lang="it-IT" sz="1600" dirty="0"/>
              <a:t> of </a:t>
            </a:r>
            <a:r>
              <a:rPr lang="it-IT" sz="1600" dirty="0" err="1"/>
              <a:t>contamination</a:t>
            </a:r>
            <a:r>
              <a:rPr lang="it-IT" sz="1600" dirty="0"/>
              <a:t> </a:t>
            </a:r>
            <a:r>
              <a:rPr lang="it-IT" sz="1600" dirty="0" err="1"/>
              <a:t>was</a:t>
            </a:r>
            <a:r>
              <a:rPr lang="it-IT" sz="1600" dirty="0"/>
              <a:t> </a:t>
            </a:r>
            <a:r>
              <a:rPr lang="it-IT" sz="1600" dirty="0" err="1"/>
              <a:t>limited</a:t>
            </a:r>
            <a:r>
              <a:rPr lang="it-IT" sz="1600" dirty="0"/>
              <a:t> (C</a:t>
            </a:r>
            <a:r>
              <a:rPr lang="it-IT" sz="1600" baseline="-25000" dirty="0"/>
              <a:t>T</a:t>
            </a:r>
            <a:r>
              <a:rPr lang="it-IT" sz="1600" dirty="0"/>
              <a:t> &gt;32)</a:t>
            </a:r>
          </a:p>
        </p:txBody>
      </p:sp>
      <p:pic>
        <p:nvPicPr>
          <p:cNvPr id="16" name="Picture 2" descr="Risultati immagini per ge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5780" y="3392465"/>
            <a:ext cx="1216882" cy="60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462516" y="5866440"/>
            <a:ext cx="8218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b="1" dirty="0" err="1"/>
              <a:t>What</a:t>
            </a:r>
            <a:r>
              <a:rPr lang="it-IT" b="1" dirty="0"/>
              <a:t> do the </a:t>
            </a:r>
            <a:r>
              <a:rPr lang="it-IT" b="1" dirty="0" err="1"/>
              <a:t>expression</a:t>
            </a:r>
            <a:r>
              <a:rPr lang="it-IT" b="1" dirty="0"/>
              <a:t> </a:t>
            </a:r>
            <a:r>
              <a:rPr lang="it-IT" b="1" dirty="0" err="1"/>
              <a:t>levels</a:t>
            </a:r>
            <a:r>
              <a:rPr lang="it-IT" b="1" dirty="0"/>
              <a:t> of </a:t>
            </a:r>
            <a:r>
              <a:rPr lang="it-IT" b="1" dirty="0" err="1"/>
              <a:t>these</a:t>
            </a:r>
            <a:r>
              <a:rPr lang="it-IT" b="1" dirty="0"/>
              <a:t> </a:t>
            </a:r>
            <a:r>
              <a:rPr lang="it-IT" b="1" dirty="0" err="1"/>
              <a:t>genes</a:t>
            </a:r>
            <a:r>
              <a:rPr lang="it-IT" b="1" dirty="0"/>
              <a:t> </a:t>
            </a:r>
            <a:r>
              <a:rPr lang="it-IT" b="1" dirty="0" err="1"/>
              <a:t>tell</a:t>
            </a:r>
            <a:r>
              <a:rPr lang="it-IT" b="1" dirty="0"/>
              <a:t> </a:t>
            </a:r>
            <a:r>
              <a:rPr lang="it-IT" b="1" dirty="0" err="1"/>
              <a:t>us</a:t>
            </a:r>
            <a:r>
              <a:rPr lang="it-IT" b="1" dirty="0"/>
              <a:t> </a:t>
            </a:r>
            <a:r>
              <a:rPr lang="it-IT" b="1" dirty="0" err="1"/>
              <a:t>about</a:t>
            </a:r>
            <a:r>
              <a:rPr lang="it-IT" b="1" dirty="0"/>
              <a:t> the status of the </a:t>
            </a:r>
            <a:r>
              <a:rPr lang="it-IT" b="1" dirty="0" err="1"/>
              <a:t>colonies</a:t>
            </a:r>
            <a:r>
              <a:rPr lang="it-IT" b="1" dirty="0"/>
              <a:t>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620608" y="1485901"/>
            <a:ext cx="1197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Mettre </a:t>
            </a:r>
            <a:r>
              <a:rPr lang="fr-FR" dirty="0" err="1">
                <a:solidFill>
                  <a:srgbClr val="FF0000"/>
                </a:solidFill>
              </a:rPr>
              <a:t>déf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734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458</TotalTime>
  <Words>990</Words>
  <Application>Microsoft Office PowerPoint</Application>
  <PresentationFormat>Apresentação no Ecrã (4:3)</PresentationFormat>
  <Paragraphs>188</Paragraphs>
  <Slides>9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QUANTIFICATION OF  THE VIRAL LOAD IN THE ITALIAN APIARIES</vt:lpstr>
      <vt:lpstr>Apresentação do PowerPoint</vt:lpstr>
      <vt:lpstr>Apresentação do PowerPoint</vt:lpstr>
      <vt:lpstr>QUANTIFICATION OF THE VIRAL LOAD  REMINDERS</vt:lpstr>
      <vt:lpstr>QUANTIFICATION OF THE VIRAL LOAD  </vt:lpstr>
      <vt:lpstr>Apresentação do PowerPoint</vt:lpstr>
      <vt:lpstr>Apresentação do PowerPoint</vt:lpstr>
      <vt:lpstr>Apresentação do PowerPoint</vt:lpstr>
      <vt:lpstr>QUANTIFICATION OF THE GENE EXPRESSION  REMINDERS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Giulia Molinatto</dc:creator>
  <cp:lastModifiedBy>Ana Machado</cp:lastModifiedBy>
  <cp:revision>48</cp:revision>
  <dcterms:created xsi:type="dcterms:W3CDTF">2018-03-15T15:38:03Z</dcterms:created>
  <dcterms:modified xsi:type="dcterms:W3CDTF">2022-09-05T15:54:46Z</dcterms:modified>
</cp:coreProperties>
</file>