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0" r:id="rId2"/>
    <p:sldId id="311" r:id="rId3"/>
    <p:sldId id="262" r:id="rId4"/>
    <p:sldId id="269" r:id="rId5"/>
    <p:sldId id="257" r:id="rId6"/>
    <p:sldId id="264" r:id="rId7"/>
    <p:sldId id="258" r:id="rId8"/>
    <p:sldId id="291" r:id="rId9"/>
    <p:sldId id="265" r:id="rId10"/>
    <p:sldId id="270" r:id="rId11"/>
    <p:sldId id="271" r:id="rId12"/>
    <p:sldId id="297" r:id="rId13"/>
    <p:sldId id="266" r:id="rId14"/>
    <p:sldId id="278" r:id="rId15"/>
    <p:sldId id="276" r:id="rId16"/>
    <p:sldId id="275" r:id="rId17"/>
    <p:sldId id="307" r:id="rId18"/>
    <p:sldId id="308" r:id="rId19"/>
    <p:sldId id="309" r:id="rId20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C42"/>
    <a:srgbClr val="FFFFCC"/>
    <a:srgbClr val="F2DC3C"/>
    <a:srgbClr val="66FF33"/>
    <a:srgbClr val="F5750B"/>
    <a:srgbClr val="F0D71C"/>
    <a:srgbClr val="F8D390"/>
    <a:srgbClr val="F5BD59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0791" autoAdjust="0"/>
  </p:normalViewPr>
  <p:slideViewPr>
    <p:cSldViewPr>
      <p:cViewPr varScale="1">
        <p:scale>
          <a:sx n="75" d="100"/>
          <a:sy n="75" d="100"/>
        </p:scale>
        <p:origin x="168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A2A01A29-E5D7-4A48-B539-C673845D3C63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B3D5519-7D82-4014-B9DD-E87F7B7A2D2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1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14925" cy="38369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09602" y="4858597"/>
            <a:ext cx="5682900" cy="275807"/>
          </a:xfrm>
        </p:spPr>
        <p:txBody>
          <a:bodyPr wrap="square" lIns="90601" tIns="45130" rIns="90601" bIns="45130" anchor="t" anchorCtr="0">
            <a:spAutoFit/>
          </a:bodyPr>
          <a:lstStyle/>
          <a:p>
            <a:pPr lvl="0"/>
            <a:endParaRPr lang="it-IT" dirty="0"/>
          </a:p>
        </p:txBody>
      </p:sp>
      <p:sp>
        <p:nvSpPr>
          <p:cNvPr id="4" name="Segnaposto numero diapositiva 3"/>
          <p:cNvSpPr/>
          <p:nvPr/>
        </p:nvSpPr>
        <p:spPr>
          <a:xfrm>
            <a:off x="4023219" y="9721674"/>
            <a:ext cx="3078209" cy="5110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601" tIns="45130" rIns="90601" bIns="4513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>
              <a:buNone/>
            </a:pPr>
            <a:fld id="{E25FA6F1-5908-44C6-AEDB-117283A97CCD}" type="slidenum">
              <a:rPr/>
              <a:pPr algn="r">
                <a:buNone/>
              </a:pPr>
              <a:t>1</a:t>
            </a:fld>
            <a:endParaRPr lang="it-IT" sz="1200" dirty="0"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95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82" indent="-309582">
              <a:buFontTx/>
              <a:buChar char="-"/>
            </a:pPr>
            <a:r>
              <a:rPr lang="it-IT" dirty="0"/>
              <a:t>No differenza significativa tra quantità di api,  covata e peso a fine inverno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4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1">
              <a:defRPr/>
            </a:pPr>
            <a:r>
              <a:rPr lang="it-IT" sz="1300" dirty="0"/>
              <a:t>nel grafico sono rappresentati gli scarti dei valori di api, covata e varroa degli apiari asportati rispetto alla media degli alveari </a:t>
            </a:r>
            <a:r>
              <a:rPr lang="it-IT" sz="1300" dirty="0" err="1"/>
              <a:t>Apivar</a:t>
            </a:r>
            <a:r>
              <a:rPr lang="it-IT" sz="1300" dirty="0"/>
              <a:t> </a:t>
            </a:r>
            <a:r>
              <a:rPr lang="it-IT" sz="1300" dirty="0">
                <a:sym typeface="Wingdings" panose="05000000000000000000" pitchFamily="2" charset="2"/>
              </a:rPr>
              <a:t> colonne rappresentano le mediane e i baffi l’insieme dei valori (V1-V5)</a:t>
            </a:r>
            <a:endParaRPr lang="it-IT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D5519-7D82-4014-B9DD-E87F7B7A2D2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6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4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1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0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6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67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  <p:pic>
        <p:nvPicPr>
          <p:cNvPr id="6" name="Picture 2" descr="C:\Users\STAGIA~1\AppData\Local\Temp\logoinnovA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6261340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8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22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88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6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7FC3-739A-4876-B630-FB281A2057B4}" type="datetimeFigureOut">
              <a:rPr lang="it-IT" smtClean="0"/>
              <a:t>05/09/2022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1B64-A187-4C75-B217-B80B41E0905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3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10"/>
          <p:cNvSpPr/>
          <p:nvPr/>
        </p:nvSpPr>
        <p:spPr>
          <a:xfrm>
            <a:off x="0" y="5301208"/>
            <a:ext cx="9143433" cy="15841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vert="horz" wrap="square" lIns="81639" tIns="42452" rIns="81639" bIns="42452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itolo 6"/>
          <p:cNvSpPr txBox="1">
            <a:spLocks noGrp="1"/>
          </p:cNvSpPr>
          <p:nvPr>
            <p:ph type="title" idx="4294967295"/>
          </p:nvPr>
        </p:nvSpPr>
        <p:spPr>
          <a:xfrm>
            <a:off x="601290" y="5445224"/>
            <a:ext cx="7931150" cy="576263"/>
          </a:xfrm>
        </p:spPr>
        <p:txBody>
          <a:bodyPr wrap="square" lIns="82945" tIns="41473" rIns="82945" bIns="41473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it-IT" sz="3200" dirty="0">
                <a:latin typeface="Cambria" panose="02040503050406030204" pitchFamily="18" charset="0"/>
              </a:rPr>
              <a:t>Rilevazioni e controllo degli apiari in Italia</a:t>
            </a:r>
          </a:p>
        </p:txBody>
      </p:sp>
      <p:sp>
        <p:nvSpPr>
          <p:cNvPr id="8" name="Rettangolo 18"/>
          <p:cNvSpPr/>
          <p:nvPr/>
        </p:nvSpPr>
        <p:spPr>
          <a:xfrm>
            <a:off x="7000278" y="5741532"/>
            <a:ext cx="2142829" cy="3216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Connettore 1 4"/>
          <p:cNvSpPr/>
          <p:nvPr/>
        </p:nvSpPr>
        <p:spPr>
          <a:xfrm>
            <a:off x="0" y="6171316"/>
            <a:ext cx="9143433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vert="horz" wrap="square" lIns="81639" tIns="42452" rIns="81639" bIns="42452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900000" cy="896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9006"/>
            <a:ext cx="1511968" cy="78983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00" y="116632"/>
            <a:ext cx="3130916" cy="18002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25222" cy="7898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734804" cy="9426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5003" y="6310481"/>
            <a:ext cx="4306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Michele </a:t>
            </a:r>
            <a:r>
              <a:rPr lang="it-IT" sz="2200" dirty="0" err="1"/>
              <a:t>Tagliabue</a:t>
            </a:r>
            <a:r>
              <a:rPr lang="it-IT" sz="2200" dirty="0"/>
              <a:t> – Eleonora Bassi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444208" y="6309320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>
                <a:latin typeface="Cambria" panose="02040503050406030204" pitchFamily="18" charset="0"/>
              </a:rPr>
              <a:t>Apimell</a:t>
            </a:r>
            <a:r>
              <a:rPr lang="it-IT" dirty="0">
                <a:latin typeface="Cambria" panose="02040503050406030204" pitchFamily="18" charset="0"/>
              </a:rPr>
              <a:t>, 2 marzo 2019</a:t>
            </a:r>
          </a:p>
        </p:txBody>
      </p:sp>
    </p:spTree>
    <p:extLst>
      <p:ext uri="{BB962C8B-B14F-4D97-AF65-F5344CB8AC3E}">
        <p14:creationId xmlns:p14="http://schemas.microsoft.com/office/powerpoint/2010/main" val="244876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0011" y="476672"/>
            <a:ext cx="7954622" cy="545958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Popolazione alveari (aprile 2018-luglio 2018)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405794" y="2697450"/>
            <a:ext cx="3553125" cy="41159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382" y="2692601"/>
            <a:ext cx="3655218" cy="4120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5810" y="2104702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mbria" pitchFamily="18" charset="0"/>
              </a:rPr>
              <a:t>Apivar</a:t>
            </a:r>
            <a:endParaRPr lang="it-IT" sz="2000" dirty="0">
              <a:latin typeface="Cambria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397322" y="2132856"/>
            <a:ext cx="376128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Asportazione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1196752"/>
            <a:ext cx="7378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dirty="0">
                <a:latin typeface="Cambria" panose="02040503050406030204" pitchFamily="18" charset="0"/>
              </a:rPr>
              <a:t>Durante la stagione produttiva: non ci sono differenze significative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2680283"/>
            <a:ext cx="2281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IC17 - Numero di api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364088" y="2697450"/>
            <a:ext cx="2281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ID17 - Numero di api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115616" y="4840615"/>
            <a:ext cx="2862935" cy="244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Numero celle di covata opercolata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20072" y="4840615"/>
            <a:ext cx="29385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Numero celle di covata opercolata</a:t>
            </a:r>
          </a:p>
        </p:txBody>
      </p:sp>
    </p:spTree>
    <p:extLst>
      <p:ext uri="{BB962C8B-B14F-4D97-AF65-F5344CB8AC3E}">
        <p14:creationId xmlns:p14="http://schemas.microsoft.com/office/powerpoint/2010/main" val="23588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2667191"/>
            <a:ext cx="3450343" cy="20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05810" y="476672"/>
            <a:ext cx="7954622" cy="504056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4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Varroa foretica e peso </a:t>
            </a:r>
            <a:r>
              <a:rPr lang="it-IT" sz="2400" dirty="0">
                <a:latin typeface="Cambria" panose="02040503050406030204" pitchFamily="18" charset="0"/>
              </a:rPr>
              <a:t>(aprile 2018-luglio 2018)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2708920"/>
            <a:ext cx="3350823" cy="20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09866" y="2204864"/>
            <a:ext cx="291406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mbria" pitchFamily="18" charset="0"/>
              </a:rPr>
              <a:t>Apivar</a:t>
            </a:r>
            <a:r>
              <a:rPr lang="it-IT" sz="2000" dirty="0">
                <a:latin typeface="Cambria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129728" y="2204864"/>
            <a:ext cx="304267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Asportazione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17" y="4598559"/>
            <a:ext cx="3450343" cy="22594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4594588"/>
            <a:ext cx="3350823" cy="226341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1560" y="1268760"/>
            <a:ext cx="4750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Cambria" panose="02040503050406030204" pitchFamily="18" charset="0"/>
              </a:rPr>
              <a:t>Non ci sono differenze significative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403648" y="2697450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IC17 - %Varroa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4736177"/>
            <a:ext cx="14371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Peso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228184" y="4725144"/>
            <a:ext cx="14371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Peso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580112" y="2750649"/>
            <a:ext cx="26216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ID17 - %Varroa</a:t>
            </a:r>
          </a:p>
        </p:txBody>
      </p:sp>
    </p:spTree>
    <p:extLst>
      <p:ext uri="{BB962C8B-B14F-4D97-AF65-F5344CB8AC3E}">
        <p14:creationId xmlns:p14="http://schemas.microsoft.com/office/powerpoint/2010/main" val="303827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7214" y="2292135"/>
            <a:ext cx="2815252" cy="44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7675" y="476672"/>
            <a:ext cx="7580709" cy="720080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defRPr sz="2400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Varroa foretica: differenze tra apiari nomadi e stanziali </a:t>
            </a:r>
          </a:p>
          <a:p>
            <a:r>
              <a:rPr lang="it-IT" sz="2000" dirty="0"/>
              <a:t>(aprile 2018-luglio 2018) – Francia + Italia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292235"/>
            <a:ext cx="3152541" cy="44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948264" y="4221088"/>
            <a:ext cx="368048" cy="232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956648" y="4509120"/>
            <a:ext cx="368048" cy="2320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956272" y="4797152"/>
            <a:ext cx="368048" cy="232025"/>
          </a:xfrm>
          <a:prstGeom prst="rect">
            <a:avLst/>
          </a:prstGeom>
          <a:noFill/>
          <a:ln>
            <a:solidFill>
              <a:srgbClr val="ECC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956272" y="5085184"/>
            <a:ext cx="368048" cy="232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308304" y="417550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Apivar</a:t>
            </a:r>
            <a:r>
              <a:rPr lang="it-IT" sz="1100" dirty="0"/>
              <a:t> Francia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308304" y="443711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Apivar</a:t>
            </a:r>
            <a:r>
              <a:rPr lang="it-IT" sz="1100" dirty="0"/>
              <a:t> Italia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308304" y="47251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Asportazione Italia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5013176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Asportazione Italia</a:t>
            </a: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-509852" y="3830333"/>
            <a:ext cx="18920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%varroa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75556" y="141277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Apiari stanziali (Italia e Francia) hanno varroa foretica bassa durante tutta la stagione, poi aumenta nel periodo precedente al trattamento estivo 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403648" y="2292235"/>
            <a:ext cx="1296144" cy="344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Nomadi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716016" y="2292235"/>
            <a:ext cx="1296144" cy="344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Stanziali</a:t>
            </a:r>
          </a:p>
        </p:txBody>
      </p:sp>
    </p:spTree>
    <p:extLst>
      <p:ext uri="{BB962C8B-B14F-4D97-AF65-F5344CB8AC3E}">
        <p14:creationId xmlns:p14="http://schemas.microsoft.com/office/powerpoint/2010/main" val="232070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8173" y="404664"/>
            <a:ext cx="7665024" cy="720079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2400" b="1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b="0" dirty="0"/>
              <a:t>Performance: produzione di miele di Acacia 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39552" y="2348880"/>
            <a:ext cx="6595975" cy="4392488"/>
            <a:chOff x="507376" y="1268760"/>
            <a:chExt cx="6224864" cy="4771280"/>
          </a:xfrm>
        </p:grpSpPr>
        <p:grpSp>
          <p:nvGrpSpPr>
            <p:cNvPr id="9" name="Gruppo 8"/>
            <p:cNvGrpSpPr/>
            <p:nvPr/>
          </p:nvGrpSpPr>
          <p:grpSpPr>
            <a:xfrm>
              <a:off x="507376" y="1268760"/>
              <a:ext cx="6224864" cy="4771280"/>
              <a:chOff x="507376" y="1504335"/>
              <a:chExt cx="6440888" cy="4990543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507376" y="1504335"/>
                <a:ext cx="6440888" cy="4990543"/>
                <a:chOff x="507376" y="1504335"/>
                <a:chExt cx="6440888" cy="4990543"/>
              </a:xfrm>
            </p:grpSpPr>
            <p:pic>
              <p:nvPicPr>
                <p:cNvPr id="1024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07376" y="1504335"/>
                  <a:ext cx="6440888" cy="4990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ttangolo 1"/>
                <p:cNvSpPr/>
                <p:nvPr/>
              </p:nvSpPr>
              <p:spPr>
                <a:xfrm>
                  <a:off x="2627784" y="5468462"/>
                  <a:ext cx="1224136" cy="3217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Rettangolo 9"/>
              <p:cNvSpPr/>
              <p:nvPr/>
            </p:nvSpPr>
            <p:spPr>
              <a:xfrm>
                <a:off x="5364088" y="5490377"/>
                <a:ext cx="1224136" cy="3217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5616" y="4627709"/>
              <a:ext cx="1331864" cy="60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nettore 1 11"/>
            <p:cNvCxnSpPr/>
            <p:nvPr/>
          </p:nvCxnSpPr>
          <p:spPr>
            <a:xfrm flipH="1">
              <a:off x="2987824" y="1268760"/>
              <a:ext cx="18002" cy="4320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http://nutrawiki.org/wp-content/uploads/2015/07/Robinia-Pseudoacac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854" y="1688759"/>
            <a:ext cx="1676146" cy="41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 rot="16200000">
            <a:off x="-1065080" y="4063952"/>
            <a:ext cx="34038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/>
              <a:t>kg aumento di peso (nido + melario)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1233663"/>
            <a:ext cx="714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Non ci sono differenze tra le coppie di apiari gestite dallo stesso apicoltore</a:t>
            </a:r>
          </a:p>
        </p:txBody>
      </p:sp>
    </p:spTree>
    <p:extLst>
      <p:ext uri="{BB962C8B-B14F-4D97-AF65-F5344CB8AC3E}">
        <p14:creationId xmlns:p14="http://schemas.microsoft.com/office/powerpoint/2010/main" val="60645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67544" y="2708920"/>
            <a:ext cx="6624736" cy="3528392"/>
            <a:chOff x="611560" y="1484784"/>
            <a:chExt cx="6480720" cy="5111968"/>
          </a:xfrm>
        </p:grpSpPr>
        <p:grpSp>
          <p:nvGrpSpPr>
            <p:cNvPr id="9" name="Gruppo 8"/>
            <p:cNvGrpSpPr/>
            <p:nvPr/>
          </p:nvGrpSpPr>
          <p:grpSpPr>
            <a:xfrm>
              <a:off x="611560" y="1484784"/>
              <a:ext cx="6480720" cy="5111968"/>
              <a:chOff x="611560" y="1196752"/>
              <a:chExt cx="7023680" cy="5400000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611560" y="1196752"/>
                <a:ext cx="7023680" cy="5400000"/>
                <a:chOff x="611560" y="1196752"/>
                <a:chExt cx="7023680" cy="5400000"/>
              </a:xfrm>
            </p:grpSpPr>
            <p:pic>
              <p:nvPicPr>
                <p:cNvPr id="1126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11560" y="1196752"/>
                  <a:ext cx="7023680" cy="540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ttangolo 1"/>
                <p:cNvSpPr/>
                <p:nvPr/>
              </p:nvSpPr>
              <p:spPr>
                <a:xfrm>
                  <a:off x="2908990" y="5559623"/>
                  <a:ext cx="1591002" cy="317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" name="Rettangolo 9"/>
              <p:cNvSpPr/>
              <p:nvPr/>
            </p:nvSpPr>
            <p:spPr>
              <a:xfrm>
                <a:off x="5940152" y="5661248"/>
                <a:ext cx="1591002" cy="3176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31640" y="5301208"/>
              <a:ext cx="1331864" cy="60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nettore 1 11"/>
            <p:cNvCxnSpPr/>
            <p:nvPr/>
          </p:nvCxnSpPr>
          <p:spPr>
            <a:xfrm>
              <a:off x="3203848" y="1484784"/>
              <a:ext cx="0" cy="4608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013" y="2032510"/>
            <a:ext cx="1536483" cy="391677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 rot="16200000">
            <a:off x="-1137088" y="4063952"/>
            <a:ext cx="340380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/>
              <a:t>kg aumento di peso (nido + melario)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9552" y="1229851"/>
            <a:ext cx="714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Non ci sono differenze tra le coppie di apiari gestite dallo stesso apicoltore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8173" y="404664"/>
            <a:ext cx="7665024" cy="720079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2400" b="1"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it-IT" b="0" dirty="0"/>
              <a:t>Performance: produzione di miele di Castagno</a:t>
            </a:r>
          </a:p>
        </p:txBody>
      </p:sp>
    </p:spTree>
    <p:extLst>
      <p:ext uri="{BB962C8B-B14F-4D97-AF65-F5344CB8AC3E}">
        <p14:creationId xmlns:p14="http://schemas.microsoft.com/office/powerpoint/2010/main" val="143647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dirty="0">
                <a:latin typeface="Cambria" panose="02040503050406030204" pitchFamily="18" charset="0"/>
              </a:rPr>
              <a:t>Conclusioni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436599" y="4419273"/>
            <a:ext cx="7591785" cy="88193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dirty="0">
                <a:latin typeface="Cambria" panose="02040503050406030204" pitchFamily="18" charset="0"/>
                <a:ea typeface="+mj-ea"/>
                <a:cs typeface="+mj-cs"/>
              </a:rPr>
              <a:t>Da questi primi risultati, </a:t>
            </a:r>
            <a:r>
              <a:rPr lang="it-IT" sz="2000" b="1" dirty="0">
                <a:latin typeface="Cambria" panose="02040503050406030204" pitchFamily="18" charset="0"/>
                <a:ea typeface="+mj-ea"/>
                <a:cs typeface="+mj-cs"/>
              </a:rPr>
              <a:t>l’asportazione di covata sembra essere un’alternativa valida al trattamento convenzionale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19672" y="5517232"/>
            <a:ext cx="612068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…. Ma è anche sostenibile? Ce lo dirà l’analisi economica</a:t>
            </a:r>
            <a:endParaRPr lang="it-IT" sz="2000" dirty="0"/>
          </a:p>
        </p:txBody>
      </p:sp>
      <p:sp>
        <p:nvSpPr>
          <p:cNvPr id="5" name="Freccia circolare a destra 4"/>
          <p:cNvSpPr/>
          <p:nvPr/>
        </p:nvSpPr>
        <p:spPr>
          <a:xfrm rot="19245403">
            <a:off x="991841" y="5353596"/>
            <a:ext cx="396044" cy="646331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6599" y="1167135"/>
            <a:ext cx="681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Dai dati del primo anno di studio possiamo dire che: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32062" y="1857598"/>
            <a:ext cx="7844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Trattamenti estivi (2017) sono risultati equivalenti in termini di efficacia ed effetti collaterali</a:t>
            </a:r>
            <a:r>
              <a:rPr lang="it-IT" sz="2000" dirty="0"/>
              <a:t>: non sono state registrate differenze né rispetto alla popolazione degli alveari (da V5 a V9), né al tasso di mortalità invernale degli alveari né rispetto alla quantità di varroa presente;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32062" y="3356992"/>
            <a:ext cx="7397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Durante la stagione successiva ai trattamenti gli apiari ‘convenzionali’ e ‘asportati’ </a:t>
            </a:r>
            <a:r>
              <a:rPr lang="it-IT" sz="2000" b="1" dirty="0"/>
              <a:t>non hanno avuto differenze di performance.</a:t>
            </a:r>
          </a:p>
        </p:txBody>
      </p:sp>
    </p:spTree>
    <p:extLst>
      <p:ext uri="{BB962C8B-B14F-4D97-AF65-F5344CB8AC3E}">
        <p14:creationId xmlns:p14="http://schemas.microsoft.com/office/powerpoint/2010/main" val="117472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59"/>
            <a:ext cx="9144000" cy="58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Grazie per </a:t>
            </a:r>
            <a:r>
              <a:rPr lang="it-IT" sz="4900" dirty="0">
                <a:solidFill>
                  <a:schemeClr val="bg1"/>
                </a:solidFill>
              </a:rPr>
              <a:t>l’attenzione!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859269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Non tutti presenti in foto: </a:t>
            </a:r>
            <a:r>
              <a:rPr lang="it-IT" sz="1400" dirty="0" err="1"/>
              <a:t>Cédric</a:t>
            </a:r>
            <a:r>
              <a:rPr lang="it-IT" sz="1400" dirty="0"/>
              <a:t> </a:t>
            </a:r>
            <a:r>
              <a:rPr lang="it-IT" sz="1400" dirty="0" err="1"/>
              <a:t>Alaux</a:t>
            </a:r>
            <a:r>
              <a:rPr lang="it-IT" sz="1400" dirty="0"/>
              <a:t>, Eleonora Bassi, Domenico Bosco, Anthony </a:t>
            </a:r>
            <a:r>
              <a:rPr lang="it-IT" sz="1400" dirty="0" err="1"/>
              <a:t>Bouetard</a:t>
            </a:r>
            <a:r>
              <a:rPr lang="it-IT" sz="1400" dirty="0"/>
              <a:t>, Filippo </a:t>
            </a:r>
            <a:r>
              <a:rPr lang="it-IT" sz="1400" dirty="0" err="1"/>
              <a:t>Brun</a:t>
            </a:r>
            <a:r>
              <a:rPr lang="it-IT" sz="1400" dirty="0"/>
              <a:t>, </a:t>
            </a:r>
            <a:r>
              <a:rPr lang="it-IT" sz="1400" dirty="0" err="1"/>
              <a:t>Loic</a:t>
            </a:r>
            <a:r>
              <a:rPr lang="it-IT" sz="1400" dirty="0"/>
              <a:t> </a:t>
            </a:r>
            <a:r>
              <a:rPr lang="it-IT" sz="1400" dirty="0" err="1"/>
              <a:t>Caron</a:t>
            </a:r>
            <a:r>
              <a:rPr lang="it-IT" sz="1400" dirty="0"/>
              <a:t>, Christophe </a:t>
            </a:r>
            <a:r>
              <a:rPr lang="it-IT" sz="1400" dirty="0" err="1"/>
              <a:t>Cousin</a:t>
            </a:r>
            <a:r>
              <a:rPr lang="it-IT" sz="1400" dirty="0"/>
              <a:t>, </a:t>
            </a:r>
            <a:r>
              <a:rPr lang="it-IT" sz="1400" dirty="0" err="1"/>
              <a:t>Virginie</a:t>
            </a:r>
            <a:r>
              <a:rPr lang="it-IT" sz="1400" dirty="0"/>
              <a:t> </a:t>
            </a:r>
            <a:r>
              <a:rPr lang="it-IT" sz="1400" dirty="0" err="1"/>
              <a:t>Dievart</a:t>
            </a:r>
            <a:r>
              <a:rPr lang="it-IT" sz="1400" dirty="0"/>
              <a:t>, </a:t>
            </a:r>
            <a:r>
              <a:rPr lang="it-IT" sz="1400" dirty="0" err="1"/>
              <a:t>Dorothée</a:t>
            </a:r>
            <a:r>
              <a:rPr lang="it-IT" sz="1400" dirty="0"/>
              <a:t> </a:t>
            </a:r>
            <a:r>
              <a:rPr lang="it-IT" sz="1400" dirty="0" err="1"/>
              <a:t>Dussi</a:t>
            </a:r>
            <a:r>
              <a:rPr lang="it-IT" sz="1400" dirty="0"/>
              <a:t>, Elsa </a:t>
            </a:r>
            <a:r>
              <a:rPr lang="it-IT" sz="1400" dirty="0" err="1"/>
              <a:t>Faugère</a:t>
            </a:r>
            <a:r>
              <a:rPr lang="it-IT" sz="1400" dirty="0"/>
              <a:t>, Giovanni Guido, Massimiliano Gotti, Pascal </a:t>
            </a:r>
            <a:r>
              <a:rPr lang="it-IT" sz="1400" dirty="0" err="1"/>
              <a:t>Jourdan</a:t>
            </a:r>
            <a:r>
              <a:rPr lang="it-IT" sz="1400" dirty="0"/>
              <a:t>, Guillaume </a:t>
            </a:r>
            <a:r>
              <a:rPr lang="it-IT" sz="1400" dirty="0" err="1"/>
              <a:t>Kairo</a:t>
            </a:r>
            <a:r>
              <a:rPr lang="it-IT" sz="1400" dirty="0"/>
              <a:t>, André </a:t>
            </a:r>
            <a:r>
              <a:rPr lang="it-IT" sz="1400" dirty="0" err="1"/>
              <a:t>Kretzschmar</a:t>
            </a:r>
            <a:r>
              <a:rPr lang="it-IT" sz="1400" dirty="0"/>
              <a:t>, Yves Le Conte, Aulo </a:t>
            </a:r>
            <a:r>
              <a:rPr lang="it-IT" sz="1400" dirty="0" err="1"/>
              <a:t>Manino</a:t>
            </a:r>
            <a:r>
              <a:rPr lang="it-IT" sz="1400" dirty="0"/>
              <a:t>, </a:t>
            </a:r>
            <a:r>
              <a:rPr lang="it-IT" sz="1400" dirty="0" err="1"/>
              <a:t>Alban</a:t>
            </a:r>
            <a:r>
              <a:rPr lang="it-IT" sz="1400" dirty="0"/>
              <a:t> </a:t>
            </a:r>
            <a:r>
              <a:rPr lang="it-IT" sz="1400" dirty="0" err="1"/>
              <a:t>Maisonnasse</a:t>
            </a:r>
            <a:r>
              <a:rPr lang="it-IT" sz="1400" dirty="0"/>
              <a:t>, Teresina Mancuso, Cristina </a:t>
            </a:r>
            <a:r>
              <a:rPr lang="it-IT" sz="1400" dirty="0" err="1"/>
              <a:t>Marzachì</a:t>
            </a:r>
            <a:r>
              <a:rPr lang="it-IT" sz="1400" dirty="0"/>
              <a:t> Lucie Michel, Giulia </a:t>
            </a:r>
            <a:r>
              <a:rPr lang="it-IT" sz="1400" dirty="0" err="1"/>
              <a:t>Molinatto</a:t>
            </a:r>
            <a:r>
              <a:rPr lang="it-IT" sz="1400" dirty="0"/>
              <a:t>, Fanny </a:t>
            </a:r>
            <a:r>
              <a:rPr lang="it-IT" sz="1400" dirty="0" err="1"/>
              <a:t>Mondet</a:t>
            </a:r>
            <a:r>
              <a:rPr lang="it-IT" sz="1400" dirty="0"/>
              <a:t>, </a:t>
            </a:r>
            <a:r>
              <a:rPr lang="it-IT" sz="1400" dirty="0" err="1"/>
              <a:t>Mathilde</a:t>
            </a:r>
            <a:r>
              <a:rPr lang="it-IT" sz="1400" dirty="0"/>
              <a:t> Peruzzi, Marco Porporato,  Michele </a:t>
            </a:r>
            <a:r>
              <a:rPr lang="it-IT" sz="1400" dirty="0" err="1"/>
              <a:t>Tagliabue</a:t>
            </a:r>
            <a:endParaRPr lang="it-IT" sz="1400" dirty="0"/>
          </a:p>
        </p:txBody>
      </p:sp>
      <p:sp>
        <p:nvSpPr>
          <p:cNvPr id="3" name="Rettangolo 2"/>
          <p:cNvSpPr/>
          <p:nvPr/>
        </p:nvSpPr>
        <p:spPr>
          <a:xfrm>
            <a:off x="539552" y="97143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Sito: http</a:t>
            </a:r>
            <a:r>
              <a:rPr lang="it-IT" sz="1600" dirty="0">
                <a:solidFill>
                  <a:schemeClr val="bg1"/>
                </a:solidFill>
              </a:rPr>
              <a:t>://w3.avignon.inra.fr/lavandes/biosp/innovapi.html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2433"/>
            <a:ext cx="2304257" cy="13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268760"/>
            <a:ext cx="7025719" cy="43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7660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4096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3200" dirty="0">
                <a:latin typeface="Cambria" panose="02040503050406030204" pitchFamily="18" charset="0"/>
              </a:rPr>
              <a:t>Confronto popolazioni asportate e convenzionali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4136184" y="1268760"/>
            <a:ext cx="0" cy="43922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331640" y="3284984"/>
            <a:ext cx="54726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17896" y="2866584"/>
            <a:ext cx="778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mbria" panose="02040503050406030204" pitchFamily="18" charset="0"/>
              </a:rPr>
              <a:t>Media di tutti gli alveari </a:t>
            </a:r>
            <a:r>
              <a:rPr lang="it-IT" sz="1200" dirty="0" err="1">
                <a:latin typeface="Cambria" panose="02040503050406030204" pitchFamily="18" charset="0"/>
              </a:rPr>
              <a:t>Apivar</a:t>
            </a:r>
            <a:endParaRPr lang="it-IT" sz="1200" dirty="0">
              <a:latin typeface="Cambria" panose="02040503050406030204" pitchFamily="18" charset="0"/>
            </a:endParaRPr>
          </a:p>
        </p:txBody>
      </p:sp>
      <p:sp>
        <p:nvSpPr>
          <p:cNvPr id="14" name="AutoShape 2" descr="Risultati immagini per bandiera franc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4" descr="Risultati immagini per bandiera france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187624" y="5733256"/>
            <a:ext cx="705678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Nel periodo post asportazione, api e covata sono inferiori negli alveari asportati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Poca differenza per la </a:t>
            </a:r>
            <a:r>
              <a:rPr lang="it-IT" sz="1600" b="1" dirty="0" err="1">
                <a:latin typeface="Cambria" panose="02040503050406030204" pitchFamily="18" charset="0"/>
              </a:rPr>
              <a:t>varroa</a:t>
            </a:r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In Francia la covata viene distrutta!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300192" y="1383030"/>
            <a:ext cx="1331620" cy="1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444208" y="1662738"/>
            <a:ext cx="628318" cy="182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444208" y="1878762"/>
            <a:ext cx="628318" cy="1820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6444208" y="2094786"/>
            <a:ext cx="628318" cy="182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229350" y="1556792"/>
            <a:ext cx="87104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N. api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Covata 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Varroa f.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7934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499" y="1385629"/>
            <a:ext cx="7338313" cy="48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755576" y="3573016"/>
            <a:ext cx="63169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24328" y="3284984"/>
            <a:ext cx="161967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" panose="02040503050406030204" pitchFamily="18" charset="0"/>
              </a:rPr>
              <a:t>Apiari convenzionali</a:t>
            </a: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3779912" y="1383030"/>
            <a:ext cx="26278" cy="4896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6"/>
          <p:cNvSpPr>
            <a:spLocks noGrp="1"/>
          </p:cNvSpPr>
          <p:nvPr>
            <p:ph type="title"/>
          </p:nvPr>
        </p:nvSpPr>
        <p:spPr>
          <a:xfrm>
            <a:off x="317505" y="260648"/>
            <a:ext cx="8424936" cy="648072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b="1" dirty="0">
                <a:latin typeface="Cambria" panose="02040503050406030204" pitchFamily="18" charset="0"/>
              </a:rPr>
              <a:t>Periodo produttivo: </a:t>
            </a:r>
            <a:r>
              <a:rPr lang="it-IT" sz="2400" dirty="0">
                <a:latin typeface="Cambria" panose="02040503050406030204" pitchFamily="18" charset="0"/>
              </a:rPr>
              <a:t>convenzionale vs asportazione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5837202"/>
            <a:ext cx="30506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mbria" panose="02040503050406030204" pitchFamily="18" charset="0"/>
              </a:rPr>
              <a:t>Apiari asportati francesi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00192" y="1383030"/>
            <a:ext cx="1331620" cy="1189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444208" y="1662738"/>
            <a:ext cx="628318" cy="1820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44208" y="1878762"/>
            <a:ext cx="628318" cy="1820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444208" y="2094786"/>
            <a:ext cx="628318" cy="1820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229350" y="1556792"/>
            <a:ext cx="87104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N. api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Covata  </a:t>
            </a:r>
          </a:p>
          <a:p>
            <a:r>
              <a:rPr lang="it-IT" sz="1400" dirty="0">
                <a:latin typeface="Cambria" panose="02040503050406030204" pitchFamily="18" charset="0"/>
              </a:rPr>
              <a:t>Varroa f. </a:t>
            </a:r>
            <a:endParaRPr lang="it-IT" sz="1400" dirty="0"/>
          </a:p>
        </p:txBody>
      </p:sp>
      <p:pic>
        <p:nvPicPr>
          <p:cNvPr id="18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7312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4103948" y="5860404"/>
            <a:ext cx="3050614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mbria" panose="02040503050406030204" pitchFamily="18" charset="0"/>
              </a:rPr>
              <a:t>Apiari asportati italiani</a:t>
            </a:r>
          </a:p>
        </p:txBody>
      </p:sp>
    </p:spTree>
    <p:extLst>
      <p:ext uri="{BB962C8B-B14F-4D97-AF65-F5344CB8AC3E}">
        <p14:creationId xmlns:p14="http://schemas.microsoft.com/office/powerpoint/2010/main" val="114734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6"/>
          <p:cNvSpPr txBox="1">
            <a:spLocks/>
          </p:cNvSpPr>
          <p:nvPr/>
        </p:nvSpPr>
        <p:spPr>
          <a:xfrm>
            <a:off x="611560" y="255786"/>
            <a:ext cx="8003232" cy="1156990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atin typeface="Cambria" panose="02040503050406030204" pitchFamily="18" charset="0"/>
              </a:rPr>
              <a:t>Risultati </a:t>
            </a:r>
            <a:r>
              <a:rPr lang="it-IT" sz="3200" b="1" dirty="0">
                <a:latin typeface="Cambria" panose="02040503050406030204" pitchFamily="18" charset="0"/>
              </a:rPr>
              <a:t>periodo 3</a:t>
            </a:r>
            <a:r>
              <a:rPr lang="it-IT" sz="3200" dirty="0">
                <a:latin typeface="Cambria" panose="02040503050406030204" pitchFamily="18" charset="0"/>
              </a:rPr>
              <a:t>: da post trattamento 2018 ad oggi</a:t>
            </a:r>
          </a:p>
        </p:txBody>
      </p:sp>
      <p:pic>
        <p:nvPicPr>
          <p:cNvPr id="7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7312"/>
            <a:ext cx="1043607" cy="6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195736" y="2740858"/>
            <a:ext cx="1584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/>
              <a:t>Settembre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11960" y="2740858"/>
            <a:ext cx="11521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/>
              <a:t>Ottobre</a:t>
            </a:r>
          </a:p>
        </p:txBody>
      </p:sp>
      <p:pic>
        <p:nvPicPr>
          <p:cNvPr id="12" name="Picture 2" descr="C:\Users\STAGIA~1\AppData\Local\Temp\logoinnovA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72" y="6119724"/>
            <a:ext cx="1331640" cy="7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/>
          <p:cNvCxnSpPr/>
          <p:nvPr/>
        </p:nvCxnSpPr>
        <p:spPr>
          <a:xfrm>
            <a:off x="413284" y="2564904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059833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V10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644008" y="3716680"/>
            <a:ext cx="65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V11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365104"/>
            <a:ext cx="21602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latin typeface="Cambria" pitchFamily="18" charset="0"/>
              </a:rPr>
              <a:t>Trattamento estivo</a:t>
            </a:r>
            <a:r>
              <a:rPr lang="it-IT" sz="1600" dirty="0">
                <a:latin typeface="Cambria" pitchFamily="18" charset="0"/>
              </a:rPr>
              <a:t>: </a:t>
            </a:r>
            <a:r>
              <a:rPr lang="it-IT" sz="1600" dirty="0" err="1">
                <a:latin typeface="Cambria" pitchFamily="18" charset="0"/>
              </a:rPr>
              <a:t>Apivar</a:t>
            </a:r>
            <a:r>
              <a:rPr lang="it-IT" sz="1600" dirty="0">
                <a:latin typeface="Cambria" pitchFamily="18" charset="0"/>
              </a:rPr>
              <a:t> o asportazione di covata 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1979712" y="2636912"/>
            <a:ext cx="0" cy="1677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848644" y="5949280"/>
            <a:ext cx="45955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atin typeface="Cambria" pitchFamily="18" charset="0"/>
              </a:rPr>
              <a:t>ColEval</a:t>
            </a:r>
            <a:r>
              <a:rPr lang="it-IT" sz="2000" dirty="0">
                <a:latin typeface="Cambria" pitchFamily="18" charset="0"/>
              </a:rPr>
              <a:t>, campioni Varroa e Virus, peso</a:t>
            </a:r>
          </a:p>
        </p:txBody>
      </p:sp>
      <p:sp>
        <p:nvSpPr>
          <p:cNvPr id="36" name="Stella a 5 punte 35"/>
          <p:cNvSpPr/>
          <p:nvPr/>
        </p:nvSpPr>
        <p:spPr>
          <a:xfrm>
            <a:off x="1200572" y="5889139"/>
            <a:ext cx="648072" cy="520392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5 punte 36"/>
          <p:cNvSpPr/>
          <p:nvPr/>
        </p:nvSpPr>
        <p:spPr>
          <a:xfrm>
            <a:off x="2771800" y="3356992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38" name="Stella a 5 punte 37"/>
          <p:cNvSpPr/>
          <p:nvPr/>
        </p:nvSpPr>
        <p:spPr>
          <a:xfrm>
            <a:off x="4355976" y="3356992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263" y="5545236"/>
            <a:ext cx="2771854" cy="1312764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148064" y="4839652"/>
            <a:ext cx="21602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latin typeface="Cambria" pitchFamily="18" charset="0"/>
              </a:rPr>
              <a:t>Trattamenti invernali</a:t>
            </a:r>
            <a:r>
              <a:rPr lang="it-IT" sz="1600" dirty="0">
                <a:latin typeface="Cambria" pitchFamily="18" charset="0"/>
              </a:rPr>
              <a:t>: 3 sublimati</a:t>
            </a:r>
          </a:p>
        </p:txBody>
      </p:sp>
      <p:cxnSp>
        <p:nvCxnSpPr>
          <p:cNvPr id="29" name="Connettore 2 28"/>
          <p:cNvCxnSpPr/>
          <p:nvPr/>
        </p:nvCxnSpPr>
        <p:spPr>
          <a:xfrm>
            <a:off x="5724128" y="263691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76252" y="3500656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V9</a:t>
            </a:r>
          </a:p>
        </p:txBody>
      </p:sp>
      <p:sp>
        <p:nvSpPr>
          <p:cNvPr id="24" name="Stella a 5 punte 23"/>
          <p:cNvSpPr/>
          <p:nvPr/>
        </p:nvSpPr>
        <p:spPr>
          <a:xfrm>
            <a:off x="525212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5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888059" y="2348880"/>
            <a:ext cx="4148437" cy="4091682"/>
            <a:chOff x="539552" y="332656"/>
            <a:chExt cx="5746948" cy="6282444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3"/>
            <a:stretch/>
          </p:blipFill>
          <p:spPr>
            <a:xfrm>
              <a:off x="539552" y="332656"/>
              <a:ext cx="5746948" cy="6282444"/>
            </a:xfrm>
            <a:prstGeom prst="rect">
              <a:avLst/>
            </a:prstGeom>
          </p:spPr>
        </p:pic>
        <p:sp>
          <p:nvSpPr>
            <p:cNvPr id="6" name="Ovale 5"/>
            <p:cNvSpPr/>
            <p:nvPr/>
          </p:nvSpPr>
          <p:spPr>
            <a:xfrm>
              <a:off x="3059832" y="2646387"/>
              <a:ext cx="792088" cy="56089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2636168" y="3789040"/>
              <a:ext cx="927720" cy="56089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3851922" y="2978074"/>
              <a:ext cx="659904" cy="560891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it-IT" sz="2400" dirty="0">
                <a:latin typeface="Cambria" panose="02040503050406030204" pitchFamily="18" charset="0"/>
                <a:ea typeface="+mj-ea"/>
                <a:cs typeface="+mj-cs"/>
              </a:rPr>
              <a:t>Apiari italiani: localizzazione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64096" y="1340768"/>
            <a:ext cx="7164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000" dirty="0">
                <a:latin typeface="Cambria" panose="02040503050406030204" pitchFamily="18" charset="0"/>
              </a:rPr>
              <a:t>Gestiti con normali pratiche apistiche. Uniche prescrizioni: non mischiare i gruppi, annotare le operazioni svolte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31841"/>
              </p:ext>
            </p:extLst>
          </p:nvPr>
        </p:nvGraphicFramePr>
        <p:xfrm>
          <a:off x="467543" y="2564903"/>
          <a:ext cx="4320480" cy="36724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Apiario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n° alveari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tipologia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trattamento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4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IA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Nomade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Apivar</a:t>
                      </a:r>
                      <a:endParaRPr lang="it-IT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Nomade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Asportazione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IC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Nomade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Apivar</a:t>
                      </a:r>
                      <a:endParaRPr lang="it-IT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ID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Nomade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Asportazione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Stanziale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Apivar</a:t>
                      </a:r>
                      <a:endParaRPr lang="it-IT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IF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Stanziale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Asportazione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9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69896" y="1507431"/>
            <a:ext cx="5688632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Periodo 1: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2017 - fine inverno 2018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69896" y="2443535"/>
            <a:ext cx="5702304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Periodo 2: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Cambria" panose="02040503050406030204" pitchFamily="18" charset="0"/>
              </a:rPr>
              <a:t>primavera 2018 - pretrattamento estivo 2018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3543399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mbria" panose="02040503050406030204" pitchFamily="18" charset="0"/>
              </a:rPr>
              <a:t>Periodo 3: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2018 - fine inverno 2019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325615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mbria" panose="02040503050406030204" pitchFamily="18" charset="0"/>
              </a:rPr>
              <a:t>Periodo 4: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primavera 2019 - pretrattamento estivo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5117703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mbria" panose="02040503050406030204" pitchFamily="18" charset="0"/>
              </a:rPr>
              <a:t>Periodo 5: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pretrattamento estivo 2019 - fine inverno 2020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909791"/>
            <a:ext cx="5688632" cy="61555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mbria" panose="02040503050406030204" pitchFamily="18" charset="0"/>
              </a:rPr>
              <a:t>Periodo 6: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  <a:latin typeface="Cambria" panose="02040503050406030204" pitchFamily="18" charset="0"/>
              </a:rPr>
              <a:t>primavera 2020 - pretrattamento estivo 2020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it-IT" sz="2400" dirty="0">
                <a:latin typeface="Cambria" panose="02040503050406030204" pitchFamily="18" charset="0"/>
                <a:ea typeface="+mj-ea"/>
                <a:cs typeface="+mj-cs"/>
              </a:rPr>
              <a:t>Planning del progetto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60232" y="2859033"/>
            <a:ext cx="2318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Presentiamo i dati raccolti fino a qui…</a:t>
            </a:r>
          </a:p>
        </p:txBody>
      </p:sp>
    </p:spTree>
    <p:extLst>
      <p:ext uri="{BB962C8B-B14F-4D97-AF65-F5344CB8AC3E}">
        <p14:creationId xmlns:p14="http://schemas.microsoft.com/office/powerpoint/2010/main" val="225690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tella a 5 punte 37"/>
          <p:cNvSpPr/>
          <p:nvPr/>
        </p:nvSpPr>
        <p:spPr>
          <a:xfrm>
            <a:off x="4427984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5 punte 38"/>
          <p:cNvSpPr/>
          <p:nvPr/>
        </p:nvSpPr>
        <p:spPr>
          <a:xfrm>
            <a:off x="7596336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Stella a 5 punte 44"/>
          <p:cNvSpPr/>
          <p:nvPr/>
        </p:nvSpPr>
        <p:spPr>
          <a:xfrm>
            <a:off x="6012160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5 punte 36"/>
          <p:cNvSpPr/>
          <p:nvPr/>
        </p:nvSpPr>
        <p:spPr>
          <a:xfrm>
            <a:off x="2483768" y="3140968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Stella a 5 punte 33"/>
          <p:cNvSpPr/>
          <p:nvPr/>
        </p:nvSpPr>
        <p:spPr>
          <a:xfrm>
            <a:off x="323528" y="3068960"/>
            <a:ext cx="1152128" cy="93610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6"/>
          <p:cNvSpPr txBox="1">
            <a:spLocks/>
          </p:cNvSpPr>
          <p:nvPr/>
        </p:nvSpPr>
        <p:spPr>
          <a:xfrm>
            <a:off x="611560" y="255786"/>
            <a:ext cx="8003232" cy="724942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Cambria" panose="02040503050406030204" pitchFamily="18" charset="0"/>
              </a:rPr>
              <a:t>Periodo 1</a:t>
            </a:r>
            <a:endParaRPr lang="it-IT" sz="3200" dirty="0">
              <a:latin typeface="Cambria" panose="020405030504060302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524834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ambria" pitchFamily="18" charset="0"/>
              </a:rPr>
              <a:t>Luglio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2476633"/>
            <a:ext cx="158417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Settembre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2596842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Ottobre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48274" y="2476633"/>
            <a:ext cx="13241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Febbraio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560498" y="2444695"/>
            <a:ext cx="11521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Marzo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49454" y="2300679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92377" y="3347700"/>
            <a:ext cx="5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V1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834807" y="3501008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V2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779024" y="3500656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V3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920538" y="35016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V5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71600" y="4193793"/>
            <a:ext cx="208823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latin typeface="Cambria" pitchFamily="18" charset="0"/>
              </a:rPr>
              <a:t>Trattamento estivo</a:t>
            </a:r>
            <a:r>
              <a:rPr lang="it-IT" sz="2000" dirty="0">
                <a:latin typeface="Cambria" pitchFamily="18" charset="0"/>
              </a:rPr>
              <a:t>: </a:t>
            </a:r>
            <a:r>
              <a:rPr lang="it-IT" sz="2000" dirty="0" err="1">
                <a:latin typeface="Cambria" pitchFamily="18" charset="0"/>
              </a:rPr>
              <a:t>Apivar</a:t>
            </a:r>
            <a:r>
              <a:rPr lang="it-IT" sz="2000" dirty="0">
                <a:latin typeface="Cambria" pitchFamily="18" charset="0"/>
              </a:rPr>
              <a:t> o asportazione di covata 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2015882" y="2372687"/>
            <a:ext cx="0" cy="1677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034799" y="6168642"/>
            <a:ext cx="452769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atin typeface="Cambria" pitchFamily="18" charset="0"/>
              </a:rPr>
              <a:t>ColEval</a:t>
            </a:r>
            <a:r>
              <a:rPr lang="it-IT" sz="2000" dirty="0">
                <a:latin typeface="Cambria" pitchFamily="18" charset="0"/>
              </a:rPr>
              <a:t>, campioni Varroa e Virus, peso</a:t>
            </a:r>
          </a:p>
        </p:txBody>
      </p:sp>
      <p:sp>
        <p:nvSpPr>
          <p:cNvPr id="36" name="Stella a 5 punte 35"/>
          <p:cNvSpPr/>
          <p:nvPr/>
        </p:nvSpPr>
        <p:spPr>
          <a:xfrm>
            <a:off x="179512" y="5952618"/>
            <a:ext cx="792088" cy="64473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6372200" y="3491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V4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184234" y="4388911"/>
            <a:ext cx="216024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latin typeface="Cambria" pitchFamily="18" charset="0"/>
              </a:rPr>
              <a:t>Trattamenti invernali</a:t>
            </a:r>
            <a:r>
              <a:rPr lang="it-IT" sz="2000" dirty="0">
                <a:latin typeface="Cambria" pitchFamily="18" charset="0"/>
              </a:rPr>
              <a:t>: sublimati</a:t>
            </a:r>
          </a:p>
        </p:txBody>
      </p:sp>
      <p:cxnSp>
        <p:nvCxnSpPr>
          <p:cNvPr id="29" name="Connettore 2 28"/>
          <p:cNvCxnSpPr/>
          <p:nvPr/>
        </p:nvCxnSpPr>
        <p:spPr>
          <a:xfrm>
            <a:off x="5760298" y="2372687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87772" y="1524044"/>
            <a:ext cx="9718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</a:rPr>
              <a:t>2017 </a:t>
            </a:r>
            <a:endParaRPr lang="it-IT" sz="2800" dirty="0"/>
          </a:p>
        </p:txBody>
      </p:sp>
      <p:sp>
        <p:nvSpPr>
          <p:cNvPr id="30" name="Rettangolo 29"/>
          <p:cNvSpPr/>
          <p:nvPr/>
        </p:nvSpPr>
        <p:spPr>
          <a:xfrm>
            <a:off x="5577556" y="1524043"/>
            <a:ext cx="103281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800" dirty="0">
                <a:latin typeface="Cambria" panose="02040503050406030204" pitchFamily="18" charset="0"/>
              </a:rPr>
              <a:t>2018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9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37" grpId="0" animBg="1"/>
      <p:bldP spid="34" grpId="0" animBg="1"/>
      <p:bldP spid="2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20" grpId="0"/>
      <p:bldP spid="21" grpId="0"/>
      <p:bldP spid="22" grpId="0" animBg="1"/>
      <p:bldP spid="35" grpId="0" animBg="1"/>
      <p:bldP spid="36" grpId="0" animBg="1"/>
      <p:bldP spid="44" grpId="0"/>
      <p:bldP spid="26" grpId="0" animBg="1"/>
      <p:bldP spid="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7"/>
          <a:stretch/>
        </p:blipFill>
        <p:spPr bwMode="auto">
          <a:xfrm>
            <a:off x="4782197" y="2492896"/>
            <a:ext cx="3860887" cy="42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980728"/>
            <a:ext cx="741118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mbria" panose="02040503050406030204" pitchFamily="18" charset="0"/>
              </a:rPr>
              <a:t>A fine inverno non vi sono differenze significative nel numero di api e di covata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677741" y="1988840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mbria" pitchFamily="18" charset="0"/>
              </a:rPr>
              <a:t>Apivar</a:t>
            </a:r>
            <a:r>
              <a:rPr lang="it-IT" sz="2000" dirty="0">
                <a:latin typeface="Cambria" pitchFamily="18" charset="0"/>
              </a:rPr>
              <a:t> 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5070229" y="1988840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Asportazione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713745" y="260648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sulla popolazione (luglio 2017-marzo 2018)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71"/>
          <a:stretch/>
        </p:blipFill>
        <p:spPr bwMode="auto">
          <a:xfrm>
            <a:off x="467544" y="2492896"/>
            <a:ext cx="3594573" cy="42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4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087" y="3079464"/>
            <a:ext cx="8492385" cy="27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115616" y="3212976"/>
            <a:ext cx="31001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IE17 - Infestazione % varroa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3296121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IF17 - Infestazione % varroa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39552" y="332655"/>
            <a:ext cx="806489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sulla varroa foretica (luglio 2017-marzo 2018)</a:t>
            </a:r>
            <a:endParaRPr lang="it-IT" sz="2000" dirty="0"/>
          </a:p>
        </p:txBody>
      </p:sp>
      <p:sp>
        <p:nvSpPr>
          <p:cNvPr id="16" name="Rettangolo 15"/>
          <p:cNvSpPr/>
          <p:nvPr/>
        </p:nvSpPr>
        <p:spPr>
          <a:xfrm>
            <a:off x="825954" y="1196752"/>
            <a:ext cx="7445750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it-IT" sz="2400" dirty="0">
                <a:latin typeface="Cambria" panose="02040503050406030204" pitchFamily="18" charset="0"/>
              </a:rPr>
              <a:t>Con </a:t>
            </a:r>
            <a:r>
              <a:rPr lang="it-IT" sz="2400" dirty="0" err="1">
                <a:latin typeface="Cambria" panose="02040503050406030204" pitchFamily="18" charset="0"/>
              </a:rPr>
              <a:t>Apivar</a:t>
            </a:r>
            <a:r>
              <a:rPr lang="it-IT" sz="2400" dirty="0">
                <a:latin typeface="Cambria" panose="02040503050406030204" pitchFamily="18" charset="0"/>
              </a:rPr>
              <a:t> livelli di varroa foretica più alti in autunno</a:t>
            </a:r>
          </a:p>
          <a:p>
            <a:pPr algn="ctr">
              <a:lnSpc>
                <a:spcPts val="3100"/>
              </a:lnSpc>
            </a:pPr>
            <a:r>
              <a:rPr lang="it-IT" sz="2400" dirty="0">
                <a:latin typeface="Cambria" panose="02040503050406030204" pitchFamily="18" charset="0"/>
              </a:rPr>
              <a:t>A fine inverno varroa foretica non rilevata</a:t>
            </a:r>
          </a:p>
        </p:txBody>
      </p:sp>
      <p:sp>
        <p:nvSpPr>
          <p:cNvPr id="17" name="Freccia a destra 16"/>
          <p:cNvSpPr/>
          <p:nvPr/>
        </p:nvSpPr>
        <p:spPr>
          <a:xfrm rot="16200000">
            <a:off x="5453612" y="5636656"/>
            <a:ext cx="468376" cy="354962"/>
          </a:xfrm>
          <a:prstGeom prst="rightArrow">
            <a:avLst>
              <a:gd name="adj1" fmla="val 22884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aperta 17"/>
          <p:cNvSpPr/>
          <p:nvPr/>
        </p:nvSpPr>
        <p:spPr>
          <a:xfrm rot="16200000">
            <a:off x="1925707" y="5381927"/>
            <a:ext cx="324036" cy="936102"/>
          </a:xfrm>
          <a:prstGeom prst="leftBrace">
            <a:avLst>
              <a:gd name="adj1" fmla="val 26898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669158" y="6093296"/>
            <a:ext cx="814610" cy="3775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/>
              <a:t>Apivar</a:t>
            </a:r>
            <a:r>
              <a:rPr lang="it-IT" b="1" dirty="0"/>
              <a:t>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932040" y="6093296"/>
            <a:ext cx="154339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Asportazione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683568" y="2427753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mbria" pitchFamily="18" charset="0"/>
              </a:rPr>
              <a:t>Apivar</a:t>
            </a:r>
            <a:r>
              <a:rPr lang="it-IT" sz="2000" dirty="0">
                <a:latin typeface="Cambria" pitchFamily="18" charset="0"/>
              </a:rPr>
              <a:t>: 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5076056" y="2420888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Asportazione: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595211" y="6170096"/>
            <a:ext cx="1505181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/>
            </a:lvl1pPr>
          </a:lstStyle>
          <a:p>
            <a:r>
              <a:rPr lang="it-IT" dirty="0"/>
              <a:t>Sublimati A.O.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699792" y="6156012"/>
            <a:ext cx="1460828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Sublimati A.O.</a:t>
            </a:r>
          </a:p>
        </p:txBody>
      </p:sp>
      <p:cxnSp>
        <p:nvCxnSpPr>
          <p:cNvPr id="38" name="Connettore 2 37"/>
          <p:cNvCxnSpPr/>
          <p:nvPr/>
        </p:nvCxnSpPr>
        <p:spPr>
          <a:xfrm flipV="1">
            <a:off x="7380312" y="5626352"/>
            <a:ext cx="0" cy="538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3329980" y="5617060"/>
            <a:ext cx="0" cy="553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5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781397"/>
            <a:ext cx="8029684" cy="25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39552" y="6048659"/>
            <a:ext cx="7894599" cy="2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1115616" y="3864816"/>
            <a:ext cx="3024336" cy="276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           IC17 -  Peso del nido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8064" y="3874696"/>
            <a:ext cx="30516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Cambria" panose="02040503050406030204" pitchFamily="18" charset="0"/>
              </a:rPr>
              <a:t>            ID17 - Peso del nido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27584" y="1308840"/>
            <a:ext cx="73721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>
                <a:latin typeface="Cambria" panose="02040503050406030204" pitchFamily="18" charset="0"/>
              </a:rPr>
              <a:t>La nutrizione è parte integrante del trattamento con asportazione di covata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>
                <a:latin typeface="Cambria" panose="02040503050406030204" pitchFamily="18" charset="0"/>
              </a:rPr>
              <a:t>Gli alveari asportati sono stati nutriti e portati ad un peso simile a quelli trattati con </a:t>
            </a:r>
            <a:r>
              <a:rPr lang="it-IT" sz="2000" dirty="0" err="1">
                <a:latin typeface="Cambria" panose="02040503050406030204" pitchFamily="18" charset="0"/>
              </a:rPr>
              <a:t>Apivar</a:t>
            </a:r>
            <a:endParaRPr lang="it-IT" sz="2000" dirty="0">
              <a:latin typeface="Cambria" panose="02040503050406030204" pitchFamily="18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19572" y="446565"/>
            <a:ext cx="7704856" cy="576065"/>
          </a:xfrm>
          <a:prstGeom prst="rect">
            <a:avLst/>
          </a:prstGeom>
          <a:solidFill>
            <a:srgbClr val="F2DC3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</a:rPr>
              <a:t>Effetto del trattamento sul peso delle famiglie (luglio 2017-marzo 2018)</a:t>
            </a:r>
            <a:endParaRPr lang="it-IT" sz="2000" dirty="0"/>
          </a:p>
        </p:txBody>
      </p:sp>
      <p:sp>
        <p:nvSpPr>
          <p:cNvPr id="27" name="Rettangolo 26"/>
          <p:cNvSpPr/>
          <p:nvPr/>
        </p:nvSpPr>
        <p:spPr>
          <a:xfrm>
            <a:off x="906199" y="3356992"/>
            <a:ext cx="34770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mbria" pitchFamily="18" charset="0"/>
              </a:rPr>
              <a:t>Apivar</a:t>
            </a:r>
            <a:r>
              <a:rPr lang="it-IT" sz="2000" dirty="0">
                <a:latin typeface="Cambria" pitchFamily="18" charset="0"/>
              </a:rPr>
              <a:t>: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860032" y="3350127"/>
            <a:ext cx="3312368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Asportazione:</a:t>
            </a:r>
          </a:p>
        </p:txBody>
      </p:sp>
    </p:spTree>
    <p:extLst>
      <p:ext uri="{BB962C8B-B14F-4D97-AF65-F5344CB8AC3E}">
        <p14:creationId xmlns:p14="http://schemas.microsoft.com/office/powerpoint/2010/main" val="169154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49466" y="446565"/>
            <a:ext cx="7826990" cy="576065"/>
          </a:xfrm>
          <a:solidFill>
            <a:srgbClr val="F2DC3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400" dirty="0">
                <a:latin typeface="Cambria" panose="02040503050406030204" pitchFamily="18" charset="0"/>
              </a:rPr>
              <a:t>Tasso di mortalità apiari italiani (luglio 2017-marzo 2018)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0"/>
          <a:stretch/>
        </p:blipFill>
        <p:spPr bwMode="auto">
          <a:xfrm>
            <a:off x="633444" y="1268760"/>
            <a:ext cx="5636728" cy="49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372200" y="3313493"/>
            <a:ext cx="1809700" cy="3819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CONVENZIONALI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459812" y="4199153"/>
            <a:ext cx="1656184" cy="3819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ASPORTATE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598123" y="3785393"/>
            <a:ext cx="1357854" cy="2697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MEDIA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590092" y="2909702"/>
            <a:ext cx="18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% di alveari morti</a:t>
            </a:r>
          </a:p>
        </p:txBody>
      </p:sp>
    </p:spTree>
    <p:extLst>
      <p:ext uri="{BB962C8B-B14F-4D97-AF65-F5344CB8AC3E}">
        <p14:creationId xmlns:p14="http://schemas.microsoft.com/office/powerpoint/2010/main" val="55533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 txBox="1">
            <a:spLocks/>
          </p:cNvSpPr>
          <p:nvPr/>
        </p:nvSpPr>
        <p:spPr>
          <a:xfrm>
            <a:off x="611560" y="255786"/>
            <a:ext cx="8003232" cy="652934"/>
          </a:xfrm>
          <a:prstGeom prst="rect">
            <a:avLst/>
          </a:prstGeom>
          <a:solidFill>
            <a:srgbClr val="F5750B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latin typeface="Cambria" panose="02040503050406030204" pitchFamily="18" charset="0"/>
              </a:rPr>
              <a:t>Periodo 2</a:t>
            </a:r>
            <a:r>
              <a:rPr lang="it-IT" sz="2800" dirty="0"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413284" y="3573016"/>
            <a:ext cx="80471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627784" y="2996952"/>
            <a:ext cx="1224136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mbria" pitchFamily="18" charset="0"/>
              </a:rPr>
              <a:t>Acacia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83968" y="2996952"/>
            <a:ext cx="1368152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mbria" pitchFamily="18" charset="0"/>
              </a:rPr>
              <a:t>Castagno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83568" y="2996952"/>
            <a:ext cx="1532158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mbria" pitchFamily="18" charset="0"/>
              </a:rPr>
              <a:t>Tarassaco?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051720" y="4787860"/>
            <a:ext cx="5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808603" y="4781964"/>
            <a:ext cx="47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V7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291192" y="4787860"/>
            <a:ext cx="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V9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79512" y="4221088"/>
            <a:ext cx="1260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Cambria" pitchFamily="18" charset="0"/>
              </a:rPr>
              <a:t>Interventi apicoltore</a:t>
            </a:r>
          </a:p>
        </p:txBody>
      </p:sp>
      <p:cxnSp>
        <p:nvCxnSpPr>
          <p:cNvPr id="30" name="Connettore 2 29"/>
          <p:cNvCxnSpPr/>
          <p:nvPr/>
        </p:nvCxnSpPr>
        <p:spPr>
          <a:xfrm>
            <a:off x="467544" y="36450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2339752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3995936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5796136" y="27809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e 35"/>
          <p:cNvSpPr/>
          <p:nvPr/>
        </p:nvSpPr>
        <p:spPr>
          <a:xfrm>
            <a:off x="755576" y="1772816"/>
            <a:ext cx="2160241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Peso produzione</a:t>
            </a:r>
          </a:p>
        </p:txBody>
      </p:sp>
      <p:sp>
        <p:nvSpPr>
          <p:cNvPr id="37" name="Ovale 36"/>
          <p:cNvSpPr/>
          <p:nvPr/>
        </p:nvSpPr>
        <p:spPr>
          <a:xfrm>
            <a:off x="3059832" y="1772816"/>
            <a:ext cx="2160240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Peso produzione</a:t>
            </a:r>
          </a:p>
        </p:txBody>
      </p:sp>
      <p:sp>
        <p:nvSpPr>
          <p:cNvPr id="38" name="Ovale 37"/>
          <p:cNvSpPr/>
          <p:nvPr/>
        </p:nvSpPr>
        <p:spPr>
          <a:xfrm>
            <a:off x="5418176" y="1844824"/>
            <a:ext cx="2034144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Cambria" pitchFamily="18" charset="0"/>
              </a:rPr>
              <a:t>Peso produzione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1815706" y="3717940"/>
            <a:ext cx="81207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Cambria" pitchFamily="18" charset="0"/>
              </a:rPr>
              <a:t>Aprile 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607032" y="3727232"/>
            <a:ext cx="9649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Cambria" pitchFamily="18" charset="0"/>
              </a:rPr>
              <a:t>Giugno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839280" y="3801199"/>
            <a:ext cx="9649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Cambria" pitchFamily="18" charset="0"/>
              </a:rPr>
              <a:t>Luglio</a:t>
            </a:r>
          </a:p>
        </p:txBody>
      </p:sp>
      <p:sp>
        <p:nvSpPr>
          <p:cNvPr id="47" name="Stella a 5 punte 46"/>
          <p:cNvSpPr/>
          <p:nvPr/>
        </p:nvSpPr>
        <p:spPr>
          <a:xfrm>
            <a:off x="1835696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043608" y="6237312"/>
            <a:ext cx="437448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atin typeface="Cambria" pitchFamily="18" charset="0"/>
              </a:rPr>
              <a:t>ColEval</a:t>
            </a:r>
            <a:r>
              <a:rPr lang="it-IT" sz="2000" dirty="0">
                <a:latin typeface="Cambria" pitchFamily="18" charset="0"/>
              </a:rPr>
              <a:t>, campioni Varroa e Virus, peso</a:t>
            </a:r>
          </a:p>
        </p:txBody>
      </p:sp>
      <p:sp>
        <p:nvSpPr>
          <p:cNvPr id="50" name="Stella a 5 punte 49"/>
          <p:cNvSpPr/>
          <p:nvPr/>
        </p:nvSpPr>
        <p:spPr>
          <a:xfrm>
            <a:off x="251520" y="6093296"/>
            <a:ext cx="576064" cy="576064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51" name="Stella a 5 punte 50"/>
          <p:cNvSpPr/>
          <p:nvPr/>
        </p:nvSpPr>
        <p:spPr>
          <a:xfrm>
            <a:off x="3563888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52" name="Stella a 5 punte 51"/>
          <p:cNvSpPr/>
          <p:nvPr/>
        </p:nvSpPr>
        <p:spPr>
          <a:xfrm>
            <a:off x="6084168" y="4509120"/>
            <a:ext cx="936104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mbria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5516" y="1268760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" pitchFamily="18" charset="0"/>
              </a:rPr>
              <a:t>2018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7632340" y="1331476"/>
            <a:ext cx="9361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" pitchFamily="18" charset="0"/>
              </a:rPr>
              <a:t>2018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092280" y="4232991"/>
            <a:ext cx="19797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latin typeface="Cambria" pitchFamily="18" charset="0"/>
              </a:rPr>
              <a:t>Trattamento estivo</a:t>
            </a:r>
            <a:r>
              <a:rPr lang="it-IT" dirty="0">
                <a:latin typeface="Cambria" pitchFamily="18" charset="0"/>
              </a:rPr>
              <a:t>: </a:t>
            </a:r>
            <a:r>
              <a:rPr lang="it-IT" dirty="0" err="1">
                <a:latin typeface="Cambria" pitchFamily="18" charset="0"/>
              </a:rPr>
              <a:t>Apivar</a:t>
            </a:r>
            <a:r>
              <a:rPr lang="it-IT" dirty="0">
                <a:latin typeface="Cambria" pitchFamily="18" charset="0"/>
              </a:rPr>
              <a:t> o asportazione di covata 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7740352" y="37170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Stella a 5 punte 30"/>
          <p:cNvSpPr/>
          <p:nvPr/>
        </p:nvSpPr>
        <p:spPr>
          <a:xfrm>
            <a:off x="4932040" y="4509120"/>
            <a:ext cx="1008112" cy="792088"/>
          </a:xfrm>
          <a:prstGeom prst="star5">
            <a:avLst>
              <a:gd name="adj" fmla="val 22411"/>
              <a:gd name="hf" fmla="val 105146"/>
              <a:gd name="vf" fmla="val 11055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5220072" y="47878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ambria" pitchFamily="18" charset="0"/>
              </a:rPr>
              <a:t>V8</a:t>
            </a:r>
          </a:p>
        </p:txBody>
      </p:sp>
    </p:spTree>
    <p:extLst>
      <p:ext uri="{BB962C8B-B14F-4D97-AF65-F5344CB8AC3E}">
        <p14:creationId xmlns:p14="http://schemas.microsoft.com/office/powerpoint/2010/main" val="36410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/>
      <p:bldP spid="26" grpId="0"/>
      <p:bldP spid="27" grpId="0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2" grpId="0" animBg="1"/>
      <p:bldP spid="35" grpId="0" animBg="1"/>
      <p:bldP spid="42" grpId="0" animBg="1"/>
      <p:bldP spid="31" grpId="0" animBg="1"/>
      <p:bldP spid="4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4734</TotalTime>
  <Words>911</Words>
  <Application>Microsoft Office PowerPoint</Application>
  <PresentationFormat>Apresentação no Ecrã (4:3)</PresentationFormat>
  <Paragraphs>180</Paragraphs>
  <Slides>19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StarSymbol</vt:lpstr>
      <vt:lpstr>Tema di Office</vt:lpstr>
      <vt:lpstr>Rilevazioni e controllo degli apiari in Italia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Tasso di mortalità apiari italiani (luglio 2017-marzo 2018)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Conclusioni</vt:lpstr>
      <vt:lpstr>Grazie per l’attenzione!</vt:lpstr>
      <vt:lpstr>Confronto popolazioni asportate e convenzionali</vt:lpstr>
      <vt:lpstr>Periodo produttivo: convenzionale vs asportazione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Ana Machado</cp:lastModifiedBy>
  <cp:revision>206</cp:revision>
  <cp:lastPrinted>2019-02-02T10:27:53Z</cp:lastPrinted>
  <dcterms:created xsi:type="dcterms:W3CDTF">2018-11-29T11:25:37Z</dcterms:created>
  <dcterms:modified xsi:type="dcterms:W3CDTF">2022-09-05T16:05:31Z</dcterms:modified>
</cp:coreProperties>
</file>