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523" r:id="rId2"/>
    <p:sldId id="451" r:id="rId3"/>
    <p:sldId id="522" r:id="rId4"/>
    <p:sldId id="521" r:id="rId5"/>
    <p:sldId id="430" r:id="rId6"/>
    <p:sldId id="507" r:id="rId7"/>
    <p:sldId id="514" r:id="rId8"/>
    <p:sldId id="524" r:id="rId9"/>
    <p:sldId id="515" r:id="rId10"/>
    <p:sldId id="51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.Mondet" initials="UdMO [7]" lastIdx="1" clrIdx="6"/>
  <p:cmAuthor id="1" name="F.Mondet" initials="UdMO" lastIdx="10" clrIdx="0"/>
  <p:cmAuthor id="8" name="F.Mondet" initials="UdMO [8]" lastIdx="1" clrIdx="7"/>
  <p:cmAuthor id="2" name="F.Mondet" initials="UdMO [2]" lastIdx="1" clrIdx="1"/>
  <p:cmAuthor id="9" name="F.Mondet" initials="UdMO [9]" lastIdx="1" clrIdx="8"/>
  <p:cmAuthor id="3" name="F.Mondet" initials="UdMO [3]" lastIdx="1" clrIdx="2"/>
  <p:cmAuthor id="10" name="F.Mondet" initials="UdMO [10]" lastIdx="1" clrIdx="9"/>
  <p:cmAuthor id="4" name="F.Mondet" initials="UdMO [4]" lastIdx="1" clrIdx="3"/>
  <p:cmAuthor id="11" name="Lea Tison" initials="LT" lastIdx="2" clrIdx="10"/>
  <p:cmAuthor id="5" name="F.Mondet" initials="UdMO [5]" lastIdx="1" clrIdx="4"/>
  <p:cmAuthor id="6" name="F.Mondet" initials="UdMO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C719-AA90-45FD-ACE7-07C684DA7C2C}" type="datetimeFigureOut">
              <a:rPr lang="fr-FR" smtClean="0"/>
              <a:t>05/09/2022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94FD-53D5-4E34-A319-A29D8A2AEEF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95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861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86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857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47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023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5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51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D54-1F3C-4E74-97A4-F6CB5A4CC637}" type="datetime1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74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748-F2CF-445D-B1A9-8F2DB9D273D7}" type="datetime1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4E17-7347-495F-860E-1B3D3A723D3A}" type="datetime1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BE4-0824-4B8F-A386-C2E2EB0543DC}" type="datetime1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B462-5C9A-46B6-8FC4-D8E4D9FDA5DC}" type="datetime1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0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D81D-B1D1-44F6-957F-EBD4E585D6C4}" type="datetime1">
              <a:rPr lang="fr-FR" smtClean="0"/>
              <a:t>05/09/2022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4EFA-46B7-41C4-B3F9-BD939C87E65C}" type="datetime1">
              <a:rPr lang="fr-FR" smtClean="0"/>
              <a:t>05/09/2022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6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0334-0AB7-45DD-B955-AB040CD85CC4}" type="datetime1">
              <a:rPr lang="fr-FR" smtClean="0"/>
              <a:t>05/09/2022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4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198A-F323-453B-86EC-D325636FA03E}" type="datetime1">
              <a:rPr lang="fr-FR" smtClean="0"/>
              <a:t>05/09/2022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90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2045-949E-4BF5-AC2E-9791A3FF34F9}" type="datetime1">
              <a:rPr lang="fr-FR" smtClean="0"/>
              <a:t>05/09/2022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0415-D27D-4126-A5D5-C7374CFAE1B7}" type="datetime1">
              <a:rPr lang="fr-FR" smtClean="0"/>
              <a:t>05/09/2022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4386-3A67-4981-85D8-A9F1E18BBE31}" type="datetime1">
              <a:rPr lang="fr-FR" smtClean="0"/>
              <a:t>05/09/2022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6FF0-291E-42B3-BDD4-78EB60E90F9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7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5574" y="1895550"/>
            <a:ext cx="8860935" cy="1728192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E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: 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E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Charges virales et lien varroa/virus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E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littérature</a:t>
            </a:r>
            <a:endParaRPr lang="fr-FR" sz="2400" b="1" i="1" dirty="0">
              <a:solidFill>
                <a:srgbClr val="E5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76056" y="6439225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Fanny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Mondet</a:t>
            </a:r>
            <a:endParaRPr lang="fr-FR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2230" y="6439226"/>
            <a:ext cx="5769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Apimell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Piacenza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, 2 mars 2019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1" y="542016"/>
            <a:ext cx="1842741" cy="756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7F092EA-5C44-A847-84C8-C6975B201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5" y="3939624"/>
            <a:ext cx="3940454" cy="2265665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916464" y="256288"/>
            <a:ext cx="5832000" cy="1417995"/>
            <a:chOff x="4131178" y="48936"/>
            <a:chExt cx="7135723" cy="173498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185" y="48936"/>
              <a:ext cx="2843716" cy="1485523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2D217A5-7F69-3941-A9E6-CDE5DD89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129" y="48937"/>
              <a:ext cx="1352465" cy="173498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178" y="144448"/>
              <a:ext cx="1575763" cy="1568760"/>
            </a:xfrm>
            <a:prstGeom prst="rect">
              <a:avLst/>
            </a:prstGeom>
          </p:spPr>
        </p:pic>
      </p:grpSp>
      <p:pic>
        <p:nvPicPr>
          <p:cNvPr id="25" name="Image 8">
            <a:extLst>
              <a:ext uri="{FF2B5EF4-FFF2-40B4-BE49-F238E27FC236}">
                <a16:creationId xmlns:a16="http://schemas.microsoft.com/office/drawing/2014/main" id="{E6884E69-CC00-8E4D-A248-813607A98F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/>
          <a:stretch>
            <a:fillRect/>
          </a:stretch>
        </p:blipFill>
        <p:spPr bwMode="auto">
          <a:xfrm>
            <a:off x="4872496" y="3576786"/>
            <a:ext cx="4131624" cy="265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93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12"/>
          <p:cNvSpPr txBox="1"/>
          <p:nvPr/>
        </p:nvSpPr>
        <p:spPr>
          <a:xfrm>
            <a:off x="107504" y="2739048"/>
            <a:ext cx="9036496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Le lien entre charge virale et santé des colonies reste méconnu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 	</a:t>
            </a:r>
            <a:r>
              <a:rPr lang="fr-FR" dirty="0">
                <a:solidFill>
                  <a:srgbClr val="000000"/>
                </a:solidFill>
              </a:rPr>
              <a:t>Difficile d’attribuer une charge avec un symptôme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 	Même si l’infection virale est sans symptôme, le virus peut persister	</a:t>
            </a:r>
            <a:endParaRPr lang="fr-FR" i="1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4016" y="4301658"/>
            <a:ext cx="9036496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1600" i="1" dirty="0">
              <a:solidFill>
                <a:srgbClr val="FF6600"/>
              </a:solidFill>
            </a:endParaRPr>
          </a:p>
          <a:p>
            <a:endParaRPr lang="fr-FR" sz="1050" i="1" dirty="0">
              <a:solidFill>
                <a:srgbClr val="FF6600"/>
              </a:solidFill>
            </a:endParaRPr>
          </a:p>
          <a:p>
            <a:pPr marL="285750" indent="-285750">
              <a:spcAft>
                <a:spcPts val="600"/>
              </a:spcAft>
              <a:buFont typeface="Courier New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/>
              <a:t>Un contrôle de varroa plus efficace devrait permettre de limiter l’impact des virus</a:t>
            </a:r>
          </a:p>
          <a:p>
            <a:pPr>
              <a:spcAft>
                <a:spcPts val="600"/>
              </a:spcAft>
            </a:pPr>
            <a:r>
              <a:rPr lang="fr-FR" dirty="0">
                <a:sym typeface="Wingdings" pitchFamily="2" charset="2"/>
              </a:rPr>
              <a:t>	 Amélioration de la santé des colonies sur le long terme ?</a:t>
            </a:r>
            <a:endParaRPr lang="fr-FR" dirty="0"/>
          </a:p>
          <a:p>
            <a:pPr marL="536575"/>
            <a:r>
              <a:rPr lang="fr-FR" sz="2000" dirty="0">
                <a:solidFill>
                  <a:srgbClr val="000000"/>
                </a:solidFill>
              </a:rPr>
              <a:t>			 </a:t>
            </a:r>
            <a:r>
              <a:rPr lang="fr-FR" i="1" dirty="0">
                <a:solidFill>
                  <a:srgbClr val="000000"/>
                </a:solidFill>
              </a:rPr>
              <a:t>		</a:t>
            </a: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i="1" dirty="0">
                <a:solidFill>
                  <a:srgbClr val="000000"/>
                </a:solidFill>
              </a:rPr>
              <a:t>			</a:t>
            </a:r>
            <a:endParaRPr lang="fr-FR" sz="1600" i="1" dirty="0">
              <a:solidFill>
                <a:srgbClr val="000000"/>
              </a:solidFill>
            </a:endParaRPr>
          </a:p>
        </p:txBody>
      </p:sp>
      <p:sp>
        <p:nvSpPr>
          <p:cNvPr id="66" name="ZoneTexte 4"/>
          <p:cNvSpPr txBox="1"/>
          <p:nvPr/>
        </p:nvSpPr>
        <p:spPr>
          <a:xfrm>
            <a:off x="107504" y="86957"/>
            <a:ext cx="649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Varroa et virus : intrinsèquement liés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1077888"/>
            <a:ext cx="903649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Varroa = acteur majeur de la propagation des virus dans les colonies</a:t>
            </a:r>
          </a:p>
          <a:p>
            <a:pPr lvl="1"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sym typeface="Wingdings" pitchFamily="2" charset="2"/>
              </a:rPr>
              <a:t>	 La charge en varroa peut influencer la charge en virus</a:t>
            </a:r>
          </a:p>
          <a:p>
            <a:pPr lvl="1"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sym typeface="Wingdings"/>
              </a:rPr>
              <a:t>	 </a:t>
            </a:r>
            <a:r>
              <a:rPr lang="fr-FR" dirty="0">
                <a:solidFill>
                  <a:srgbClr val="000000"/>
                </a:solidFill>
                <a:sym typeface="Wingdings" pitchFamily="2" charset="2"/>
              </a:rPr>
              <a:t>La dynamique de varroa influence le paysage viral 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12"/>
          <p:cNvSpPr txBox="1"/>
          <p:nvPr/>
        </p:nvSpPr>
        <p:spPr>
          <a:xfrm>
            <a:off x="107504" y="1929943"/>
            <a:ext cx="903649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i="1" dirty="0">
                <a:solidFill>
                  <a:srgbClr val="000000"/>
                </a:solidFill>
              </a:rPr>
              <a:t>Varroa</a:t>
            </a:r>
            <a:r>
              <a:rPr lang="fr-FR" sz="2000" dirty="0">
                <a:solidFill>
                  <a:srgbClr val="000000"/>
                </a:solidFill>
              </a:rPr>
              <a:t> en tant que vecteur de virus</a:t>
            </a:r>
            <a:endParaRPr lang="fr-FR" sz="2400" dirty="0">
              <a:solidFill>
                <a:srgbClr val="000000"/>
              </a:solidFill>
            </a:endParaRPr>
          </a:p>
          <a:p>
            <a:pPr marL="536575"/>
            <a:r>
              <a:rPr lang="fr-FR" dirty="0">
                <a:solidFill>
                  <a:srgbClr val="000000"/>
                </a:solidFill>
              </a:rPr>
              <a:t>- Association directe	</a:t>
            </a:r>
            <a:r>
              <a:rPr lang="fr-FR" sz="2000" dirty="0">
                <a:solidFill>
                  <a:srgbClr val="000000"/>
                </a:solidFill>
              </a:rPr>
              <a:t>		     	     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err="1">
                <a:solidFill>
                  <a:srgbClr val="000000"/>
                </a:solidFill>
              </a:rPr>
              <a:t>Gisder</a:t>
            </a:r>
            <a:r>
              <a:rPr lang="fr-FR" sz="1400" i="1" dirty="0">
                <a:solidFill>
                  <a:srgbClr val="000000"/>
                </a:solidFill>
              </a:rPr>
              <a:t> et al. 2009; Chen and </a:t>
            </a:r>
            <a:r>
              <a:rPr lang="fr-FR" sz="1400" i="1" dirty="0" err="1">
                <a:solidFill>
                  <a:srgbClr val="000000"/>
                </a:solidFill>
              </a:rPr>
              <a:t>Siede</a:t>
            </a:r>
            <a:r>
              <a:rPr lang="fr-FR" sz="1400" i="1" dirty="0">
                <a:solidFill>
                  <a:srgbClr val="000000"/>
                </a:solidFill>
              </a:rPr>
              <a:t> 2007 )</a:t>
            </a:r>
            <a:endParaRPr lang="fr-FR" sz="2000" i="1" dirty="0">
              <a:solidFill>
                <a:srgbClr val="000000"/>
              </a:solidFill>
            </a:endParaRPr>
          </a:p>
          <a:p>
            <a:pPr marL="536575"/>
            <a:r>
              <a:rPr lang="fr-FR" dirty="0">
                <a:solidFill>
                  <a:srgbClr val="000000"/>
                </a:solidFill>
              </a:rPr>
              <a:t>- Association indirecte par immunosuppression ?</a:t>
            </a:r>
            <a:r>
              <a:rPr lang="fr-FR" sz="2000" dirty="0">
                <a:solidFill>
                  <a:srgbClr val="000000"/>
                </a:solidFill>
              </a:rPr>
              <a:t>       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err="1">
                <a:solidFill>
                  <a:srgbClr val="000000"/>
                </a:solidFill>
              </a:rPr>
              <a:t>Kuster</a:t>
            </a:r>
            <a:r>
              <a:rPr lang="fr-FR" sz="1400" i="1" dirty="0">
                <a:solidFill>
                  <a:srgbClr val="000000"/>
                </a:solidFill>
              </a:rPr>
              <a:t> et al. 2014; Yang and Cox-Foster 2005; 								  Gregory et al. 2005)</a:t>
            </a:r>
            <a:r>
              <a:rPr lang="fr-FR" sz="1600" i="1" dirty="0">
                <a:solidFill>
                  <a:srgbClr val="000000"/>
                </a:solidFill>
              </a:rPr>
              <a:t> </a:t>
            </a:r>
          </a:p>
          <a:p>
            <a:pPr marL="536575"/>
            <a:r>
              <a:rPr lang="fr-FR" dirty="0">
                <a:solidFill>
                  <a:srgbClr val="000000"/>
                </a:solidFill>
              </a:rPr>
              <a:t>- Virus associés au </a:t>
            </a:r>
            <a:r>
              <a:rPr lang="fr-FR" i="1" dirty="0">
                <a:solidFill>
                  <a:srgbClr val="000000"/>
                </a:solidFill>
              </a:rPr>
              <a:t>Varroa </a:t>
            </a:r>
            <a:r>
              <a:rPr lang="fr-FR" dirty="0">
                <a:solidFill>
                  <a:srgbClr val="000000"/>
                </a:solidFill>
              </a:rPr>
              <a:t>:</a:t>
            </a:r>
            <a:r>
              <a:rPr lang="fr-FR" sz="2000" dirty="0">
                <a:solidFill>
                  <a:srgbClr val="000000"/>
                </a:solidFill>
              </a:rPr>
              <a:t>		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    </a:t>
            </a:r>
            <a:r>
              <a:rPr lang="fr-FR" sz="1600" dirty="0">
                <a:solidFill>
                  <a:srgbClr val="000000"/>
                </a:solidFill>
              </a:rPr>
              <a:t>DWV, complexe ABPV (ABPV, IAPV, KBV), BQCV, SBV, CBPV	                 	              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err="1">
                <a:solidFill>
                  <a:srgbClr val="000000"/>
                </a:solidFill>
              </a:rPr>
              <a:t>Sammataro</a:t>
            </a:r>
            <a:r>
              <a:rPr lang="fr-FR" sz="1400" i="1" dirty="0">
                <a:solidFill>
                  <a:srgbClr val="000000"/>
                </a:solidFill>
              </a:rPr>
              <a:t> et al. 2012; </a:t>
            </a:r>
          </a:p>
          <a:p>
            <a:pPr lvl="1"/>
            <a:r>
              <a:rPr lang="fr-FR" sz="1400" i="1" dirty="0">
                <a:solidFill>
                  <a:srgbClr val="000000"/>
                </a:solidFill>
              </a:rPr>
              <a:t>						                                         de Miranda et al. 2012) </a:t>
            </a:r>
            <a:endParaRPr lang="fr-FR" sz="1400" i="1" dirty="0">
              <a:solidFill>
                <a:srgbClr val="000000"/>
              </a:solidFill>
              <a:sym typeface="Wingdings" pitchFamily="2" charset="2"/>
            </a:endParaRPr>
          </a:p>
          <a:p>
            <a:pPr lvl="1"/>
            <a:r>
              <a:rPr lang="fr-FR" i="1" dirty="0">
                <a:solidFill>
                  <a:srgbClr val="000000"/>
                </a:solidFill>
                <a:sym typeface="Wingdings"/>
              </a:rPr>
              <a:t>  </a:t>
            </a:r>
            <a:r>
              <a:rPr lang="fr-FR" dirty="0">
                <a:solidFill>
                  <a:srgbClr val="000000"/>
                </a:solidFill>
                <a:sym typeface="Wingdings" pitchFamily="2" charset="2"/>
              </a:rPr>
              <a:t>Virus avec la plus forte prévalence en Europe et aux USA</a:t>
            </a:r>
            <a:r>
              <a:rPr lang="fr-FR" dirty="0">
                <a:solidFill>
                  <a:srgbClr val="000000"/>
                </a:solidFill>
              </a:rPr>
              <a:t>	</a:t>
            </a:r>
            <a:endParaRPr lang="fr-FR" i="1" dirty="0">
              <a:solidFill>
                <a:srgbClr val="000000"/>
              </a:solidFill>
            </a:endParaRPr>
          </a:p>
        </p:txBody>
      </p:sp>
      <p:grpSp>
        <p:nvGrpSpPr>
          <p:cNvPr id="53" name="Groupe 13"/>
          <p:cNvGrpSpPr/>
          <p:nvPr/>
        </p:nvGrpSpPr>
        <p:grpSpPr>
          <a:xfrm>
            <a:off x="395536" y="6341258"/>
            <a:ext cx="8162105" cy="400110"/>
            <a:chOff x="799115" y="5445225"/>
            <a:chExt cx="3634084" cy="400110"/>
          </a:xfrm>
        </p:grpSpPr>
        <p:sp>
          <p:nvSpPr>
            <p:cNvPr id="54" name="ZoneTexte 14"/>
            <p:cNvSpPr txBox="1"/>
            <p:nvPr/>
          </p:nvSpPr>
          <p:spPr>
            <a:xfrm>
              <a:off x="1119722" y="5445225"/>
              <a:ext cx="3313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>
                  <a:solidFill>
                    <a:srgbClr val="FF0000"/>
                  </a:solidFill>
                </a:rPr>
                <a:t>D’une relation bilatérale à une relation triangulaire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55" name="Flèche droite 15"/>
            <p:cNvSpPr/>
            <p:nvPr/>
          </p:nvSpPr>
          <p:spPr>
            <a:xfrm>
              <a:off x="799115" y="5557303"/>
              <a:ext cx="192364" cy="279026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44016" y="4426353"/>
            <a:ext cx="9036496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1600" i="1" dirty="0">
              <a:solidFill>
                <a:srgbClr val="FF6600"/>
              </a:solidFill>
            </a:endParaRPr>
          </a:p>
          <a:p>
            <a:endParaRPr lang="fr-FR" sz="1050" i="1" dirty="0">
              <a:solidFill>
                <a:srgbClr val="FF6600"/>
              </a:solidFill>
            </a:endParaRPr>
          </a:p>
          <a:p>
            <a:pPr marL="285750" indent="-285750">
              <a:spcAft>
                <a:spcPts val="600"/>
              </a:spcAft>
              <a:buFont typeface="Courier New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/>
              <a:t>Quelles causes des affaiblissements de colonies liés au varroa ? </a:t>
            </a:r>
            <a:endParaRPr lang="fr-FR" sz="2400" dirty="0"/>
          </a:p>
          <a:p>
            <a:pPr marL="536575"/>
            <a:r>
              <a:rPr lang="fr-FR" sz="1600" dirty="0">
                <a:solidFill>
                  <a:srgbClr val="000000"/>
                </a:solidFill>
              </a:rPr>
              <a:t>- Varroa		</a:t>
            </a:r>
          </a:p>
          <a:p>
            <a:pPr marL="536575"/>
            <a:r>
              <a:rPr lang="fr-FR" sz="1600" dirty="0">
                <a:solidFill>
                  <a:srgbClr val="000000"/>
                </a:solidFill>
              </a:rPr>
              <a:t>- Virus associés</a:t>
            </a:r>
          </a:p>
          <a:p>
            <a:pPr marL="536575"/>
            <a:r>
              <a:rPr lang="fr-FR" sz="1600" dirty="0">
                <a:solidFill>
                  <a:srgbClr val="000000"/>
                </a:solidFill>
              </a:rPr>
              <a:t>- Varroa et virus</a:t>
            </a:r>
            <a:r>
              <a:rPr lang="fr-FR" sz="2000" dirty="0">
                <a:solidFill>
                  <a:srgbClr val="000000"/>
                </a:solidFill>
              </a:rPr>
              <a:t>			 </a:t>
            </a:r>
            <a:r>
              <a:rPr lang="fr-FR" i="1" dirty="0">
                <a:solidFill>
                  <a:srgbClr val="000000"/>
                </a:solidFill>
              </a:rPr>
              <a:t>		</a:t>
            </a: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i="1" dirty="0">
                <a:solidFill>
                  <a:srgbClr val="000000"/>
                </a:solidFill>
              </a:rPr>
              <a:t>			</a:t>
            </a:r>
            <a:endParaRPr lang="fr-FR" sz="1600" i="1" dirty="0">
              <a:solidFill>
                <a:srgbClr val="00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818528" y="2387883"/>
            <a:ext cx="5627998" cy="3347997"/>
            <a:chOff x="1248258" y="2924944"/>
            <a:chExt cx="5627998" cy="3347997"/>
          </a:xfrm>
        </p:grpSpPr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1248258" y="2924944"/>
              <a:ext cx="5627998" cy="3347997"/>
              <a:chOff x="2304216" y="4365104"/>
              <a:chExt cx="4067984" cy="2419969"/>
            </a:xfrm>
          </p:grpSpPr>
          <p:pic>
            <p:nvPicPr>
              <p:cNvPr id="13" name="Picture 12" descr="Virus.t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99244" y="5883126"/>
                <a:ext cx="893220" cy="901947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2304216" y="4365104"/>
                <a:ext cx="4067984" cy="1712859"/>
                <a:chOff x="2304216" y="4365104"/>
                <a:chExt cx="4067984" cy="1712859"/>
              </a:xfrm>
            </p:grpSpPr>
            <p:pic>
              <p:nvPicPr>
                <p:cNvPr id="10" name="Picture 9" descr="bee.tif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4216" y="4365104"/>
                  <a:ext cx="1076448" cy="818853"/>
                </a:xfrm>
                <a:prstGeom prst="rect">
                  <a:avLst/>
                </a:prstGeom>
              </p:spPr>
            </p:pic>
            <p:pic>
              <p:nvPicPr>
                <p:cNvPr id="11" name="Picture 10" descr="Varroa.tif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782256" y="4553965"/>
                  <a:ext cx="478958" cy="700930"/>
                </a:xfrm>
                <a:prstGeom prst="rect">
                  <a:avLst/>
                </a:prstGeom>
              </p:spPr>
            </p:pic>
            <p:grpSp>
              <p:nvGrpSpPr>
                <p:cNvPr id="12" name="Group 11"/>
                <p:cNvGrpSpPr/>
                <p:nvPr/>
              </p:nvGrpSpPr>
              <p:grpSpPr>
                <a:xfrm>
                  <a:off x="3563913" y="4823222"/>
                  <a:ext cx="1792877" cy="157013"/>
                  <a:chOff x="3275856" y="3280833"/>
                  <a:chExt cx="2818064" cy="246793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3275856" y="3280833"/>
                    <a:ext cx="2818064" cy="76159"/>
                    <a:chOff x="3275856" y="5373216"/>
                    <a:chExt cx="2818064" cy="76159"/>
                  </a:xfrm>
                </p:grpSpPr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3275856" y="5445224"/>
                      <a:ext cx="2808312" cy="0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5940152" y="5373216"/>
                      <a:ext cx="153768" cy="76159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Group 38"/>
                  <p:cNvGrpSpPr/>
                  <p:nvPr/>
                </p:nvGrpSpPr>
                <p:grpSpPr>
                  <a:xfrm flipH="1" flipV="1">
                    <a:off x="3275856" y="3451467"/>
                    <a:ext cx="2818064" cy="76159"/>
                    <a:chOff x="3275856" y="5346598"/>
                    <a:chExt cx="2818064" cy="76159"/>
                  </a:xfrm>
                </p:grpSpPr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3275856" y="5418607"/>
                      <a:ext cx="2808312" cy="0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5940151" y="5346598"/>
                      <a:ext cx="153769" cy="76159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" name="Group 14"/>
                <p:cNvGrpSpPr/>
                <p:nvPr/>
              </p:nvGrpSpPr>
              <p:grpSpPr>
                <a:xfrm rot="18955280" flipH="1">
                  <a:off x="4817644" y="5380964"/>
                  <a:ext cx="893488" cy="641206"/>
                  <a:chOff x="3828403" y="2414393"/>
                  <a:chExt cx="1640823" cy="1007850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4034469" y="2414393"/>
                    <a:ext cx="1434757" cy="1007850"/>
                    <a:chOff x="4034469" y="4506776"/>
                    <a:chExt cx="1434757" cy="1007850"/>
                  </a:xfrm>
                </p:grpSpPr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rot="18955280">
                      <a:off x="4034469" y="4506776"/>
                      <a:ext cx="1224027" cy="1007850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5315458" y="4916718"/>
                      <a:ext cx="153768" cy="76159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" name="Straight Connector 27"/>
                  <p:cNvCxnSpPr/>
                  <p:nvPr/>
                </p:nvCxnSpPr>
                <p:spPr>
                  <a:xfrm flipH="1" flipV="1">
                    <a:off x="3828403" y="3040997"/>
                    <a:ext cx="153767" cy="76159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4981322" y="5436757"/>
                  <a:ext cx="666526" cy="641206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oup 45"/>
                <p:cNvGrpSpPr/>
                <p:nvPr/>
              </p:nvGrpSpPr>
              <p:grpSpPr>
                <a:xfrm rot="2757828" flipH="1">
                  <a:off x="3152188" y="5308601"/>
                  <a:ext cx="893488" cy="641206"/>
                  <a:chOff x="3828403" y="2414393"/>
                  <a:chExt cx="1640823" cy="1007850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4034469" y="2414393"/>
                    <a:ext cx="1434757" cy="1007850"/>
                    <a:chOff x="4034469" y="4506776"/>
                    <a:chExt cx="1434757" cy="1007850"/>
                  </a:xfrm>
                </p:grpSpPr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18955280">
                      <a:off x="4034469" y="4506776"/>
                      <a:ext cx="1224027" cy="1007850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5315458" y="4916718"/>
                      <a:ext cx="153768" cy="76159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" name="Straight Connector 47"/>
                  <p:cNvCxnSpPr/>
                  <p:nvPr/>
                </p:nvCxnSpPr>
                <p:spPr>
                  <a:xfrm flipH="1" flipV="1">
                    <a:off x="3828403" y="3040997"/>
                    <a:ext cx="153767" cy="76159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 rot="5402548" flipH="1">
                  <a:off x="3219013" y="5364394"/>
                  <a:ext cx="666526" cy="641206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" name="Group 63"/>
            <p:cNvGrpSpPr/>
            <p:nvPr/>
          </p:nvGrpSpPr>
          <p:grpSpPr>
            <a:xfrm>
              <a:off x="2363346" y="3212976"/>
              <a:ext cx="3403677" cy="2334942"/>
              <a:chOff x="2363346" y="3212976"/>
              <a:chExt cx="3403677" cy="2334942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75856" y="3212976"/>
                <a:ext cx="1673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/>
                  <a:t>Effets pathogènes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203848" y="3717032"/>
                <a:ext cx="2160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/>
                  <a:t>Mécanismes de défense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8877582">
                <a:off x="4769449" y="4372472"/>
                <a:ext cx="8153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/>
                  <a:t>Vecteur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18877582">
                <a:off x="5044485" y="4825381"/>
                <a:ext cx="11065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/>
                  <a:t>Réplication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696164">
                <a:off x="2628193" y="4354091"/>
                <a:ext cx="12632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/>
                  <a:t>Transmission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2696164">
                <a:off x="2363346" y="4701473"/>
                <a:ext cx="850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/>
                  <a:t>Défense</a:t>
                </a:r>
              </a:p>
            </p:txBody>
          </p:sp>
        </p:grpSp>
      </p:grpSp>
      <p:sp>
        <p:nvSpPr>
          <p:cNvPr id="66" name="ZoneTexte 4"/>
          <p:cNvSpPr txBox="1"/>
          <p:nvPr/>
        </p:nvSpPr>
        <p:spPr>
          <a:xfrm>
            <a:off x="107504" y="86957"/>
            <a:ext cx="6678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Une relation hôte-parasite triangulaire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796641"/>
            <a:ext cx="903649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&gt; 31 virus décrits chez l’abeille domestique			   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err="1">
                <a:solidFill>
                  <a:srgbClr val="000000"/>
                </a:solidFill>
              </a:rPr>
              <a:t>Remnant</a:t>
            </a:r>
            <a:r>
              <a:rPr lang="fr-FR" sz="1400" i="1" dirty="0">
                <a:solidFill>
                  <a:srgbClr val="000000"/>
                </a:solidFill>
              </a:rPr>
              <a:t> 2017)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     ~ 10 connus pour développer des symptômes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57" grpId="0"/>
      <p:bldP spid="5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ZoneTexte 4"/>
          <p:cNvSpPr txBox="1"/>
          <p:nvPr/>
        </p:nvSpPr>
        <p:spPr>
          <a:xfrm>
            <a:off x="107504" y="86957"/>
            <a:ext cx="4701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err="1"/>
              <a:t>Saisonnalité</a:t>
            </a:r>
            <a:r>
              <a:rPr lang="en-NZ" dirty="0"/>
              <a:t> des charges </a:t>
            </a:r>
            <a:r>
              <a:rPr lang="en-NZ" dirty="0" err="1"/>
              <a:t>virales</a:t>
            </a:r>
            <a:endParaRPr lang="en-NZ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BA47D0-1ADA-004A-BCFA-B16866BBC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58"/>
          <a:stretch/>
        </p:blipFill>
        <p:spPr>
          <a:xfrm>
            <a:off x="0" y="1705094"/>
            <a:ext cx="7103751" cy="42689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C9CE56C-84C7-9241-8A0F-7C573FEF58D9}"/>
              </a:ext>
            </a:extLst>
          </p:cNvPr>
          <p:cNvSpPr/>
          <p:nvPr/>
        </p:nvSpPr>
        <p:spPr>
          <a:xfrm>
            <a:off x="6858000" y="6434435"/>
            <a:ext cx="2468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Gauthier et al., </a:t>
            </a:r>
            <a:r>
              <a:rPr lang="en-US" sz="1200" i="1" dirty="0" err="1"/>
              <a:t>Apidologie</a:t>
            </a:r>
            <a:r>
              <a:rPr lang="fr-FR" sz="1200" i="1" dirty="0"/>
              <a:t> 2007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E385F3-A252-3040-A360-9E9F8E69544A}"/>
              </a:ext>
            </a:extLst>
          </p:cNvPr>
          <p:cNvSpPr txBox="1"/>
          <p:nvPr/>
        </p:nvSpPr>
        <p:spPr>
          <a:xfrm>
            <a:off x="7067544" y="4404420"/>
            <a:ext cx="2049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 </a:t>
            </a:r>
            <a:r>
              <a:rPr lang="fr-FR" sz="1600" dirty="0"/>
              <a:t>: Printemps </a:t>
            </a:r>
          </a:p>
          <a:p>
            <a:r>
              <a:rPr lang="fr-FR" sz="1600" dirty="0"/>
              <a:t>(Mars – Mi-juin)</a:t>
            </a:r>
          </a:p>
          <a:p>
            <a:r>
              <a:rPr lang="fr-FR" sz="1600" b="1" dirty="0"/>
              <a:t>II</a:t>
            </a:r>
            <a:r>
              <a:rPr lang="fr-FR" sz="1600" dirty="0"/>
              <a:t> : Eté </a:t>
            </a:r>
          </a:p>
          <a:p>
            <a:r>
              <a:rPr lang="fr-FR" sz="1600" dirty="0"/>
              <a:t>(Mi-juin – Mi-aout)</a:t>
            </a:r>
          </a:p>
          <a:p>
            <a:r>
              <a:rPr lang="fr-FR" sz="1600" b="1" dirty="0"/>
              <a:t>III</a:t>
            </a:r>
            <a:r>
              <a:rPr lang="fr-FR" sz="1600" dirty="0"/>
              <a:t> : Automne </a:t>
            </a:r>
          </a:p>
          <a:p>
            <a:r>
              <a:rPr lang="fr-FR" sz="1600" dirty="0"/>
              <a:t>(Mi-aout – Novembre)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AED640B-9401-E94C-8DE3-F2ECCBB60F49}"/>
              </a:ext>
            </a:extLst>
          </p:cNvPr>
          <p:cNvSpPr txBox="1"/>
          <p:nvPr/>
        </p:nvSpPr>
        <p:spPr>
          <a:xfrm>
            <a:off x="976881" y="5604748"/>
            <a:ext cx="57698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DWV            SBV          CBPV          ABPV          BQCV         KBV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C9C338-0A93-CD42-8A7C-49E749FE6BD7}"/>
              </a:ext>
            </a:extLst>
          </p:cNvPr>
          <p:cNvSpPr txBox="1"/>
          <p:nvPr/>
        </p:nvSpPr>
        <p:spPr>
          <a:xfrm>
            <a:off x="2092282" y="1060073"/>
            <a:ext cx="353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Suivis de ruchers en France en 2002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0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2"/>
          <p:cNvGrpSpPr/>
          <p:nvPr/>
        </p:nvGrpSpPr>
        <p:grpSpPr>
          <a:xfrm>
            <a:off x="323529" y="6237312"/>
            <a:ext cx="8496943" cy="430887"/>
            <a:chOff x="742928" y="5474842"/>
            <a:chExt cx="7431747" cy="430887"/>
          </a:xfrm>
        </p:grpSpPr>
        <p:sp>
          <p:nvSpPr>
            <p:cNvPr id="21" name="ZoneTexte 13"/>
            <p:cNvSpPr txBox="1"/>
            <p:nvPr/>
          </p:nvSpPr>
          <p:spPr>
            <a:xfrm>
              <a:off x="1246773" y="5474842"/>
              <a:ext cx="69279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NZ" sz="2200" b="1" dirty="0">
                  <a:solidFill>
                    <a:srgbClr val="FF0000"/>
                  </a:solidFill>
                </a:rPr>
                <a:t>Variations </a:t>
              </a:r>
              <a:r>
                <a:rPr lang="en-NZ" sz="2200" b="1" dirty="0" err="1">
                  <a:solidFill>
                    <a:srgbClr val="FF0000"/>
                  </a:solidFill>
                </a:rPr>
                <a:t>saisonnières</a:t>
              </a:r>
              <a:r>
                <a:rPr lang="en-NZ" sz="2200" b="1" dirty="0">
                  <a:solidFill>
                    <a:srgbClr val="FF0000"/>
                  </a:solidFill>
                </a:rPr>
                <a:t> et </a:t>
              </a:r>
              <a:r>
                <a:rPr lang="en-NZ" sz="2200" b="1" dirty="0" err="1">
                  <a:solidFill>
                    <a:srgbClr val="FF0000"/>
                  </a:solidFill>
                </a:rPr>
                <a:t>pluri-annuelles</a:t>
              </a:r>
              <a:r>
                <a:rPr lang="en-NZ" sz="2200" b="1" dirty="0">
                  <a:solidFill>
                    <a:srgbClr val="FF0000"/>
                  </a:solidFill>
                </a:rPr>
                <a:t> de </a:t>
              </a:r>
              <a:r>
                <a:rPr lang="en-NZ" sz="2200" b="1" dirty="0" err="1">
                  <a:solidFill>
                    <a:srgbClr val="FF0000"/>
                  </a:solidFill>
                </a:rPr>
                <a:t>prévalence</a:t>
              </a:r>
              <a:endParaRPr lang="en-NZ" sz="2200" i="1" dirty="0">
                <a:solidFill>
                  <a:srgbClr val="FF0000"/>
                </a:solidFill>
              </a:endParaRPr>
            </a:p>
          </p:txBody>
        </p:sp>
        <p:sp>
          <p:nvSpPr>
            <p:cNvPr id="22" name="Flèche droite 14"/>
            <p:cNvSpPr/>
            <p:nvPr/>
          </p:nvSpPr>
          <p:spPr>
            <a:xfrm>
              <a:off x="742928" y="5548296"/>
              <a:ext cx="372688" cy="288033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i="1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57239" y="5960313"/>
            <a:ext cx="208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Traynor</a:t>
            </a:r>
            <a:r>
              <a:rPr lang="en-US" sz="1200" i="1" dirty="0"/>
              <a:t> et al., </a:t>
            </a:r>
            <a:r>
              <a:rPr lang="en-US" sz="1200" i="1" dirty="0" err="1"/>
              <a:t>Apidologie</a:t>
            </a:r>
            <a:r>
              <a:rPr lang="fr-FR" sz="1200" i="1" dirty="0"/>
              <a:t> 2016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37753-34AB-A14B-A6E4-306EAC4315C9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ZoneTexte 4">
            <a:extLst>
              <a:ext uri="{FF2B5EF4-FFF2-40B4-BE49-F238E27FC236}">
                <a16:creationId xmlns:a16="http://schemas.microsoft.com/office/drawing/2014/main" id="{5F114200-F470-3F4A-9B16-772D90C5D332}"/>
              </a:ext>
            </a:extLst>
          </p:cNvPr>
          <p:cNvSpPr txBox="1"/>
          <p:nvPr/>
        </p:nvSpPr>
        <p:spPr>
          <a:xfrm>
            <a:off x="107504" y="86957"/>
            <a:ext cx="5204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err="1"/>
              <a:t>Saisonnalité</a:t>
            </a:r>
            <a:r>
              <a:rPr lang="en-NZ" dirty="0"/>
              <a:t> de la </a:t>
            </a:r>
            <a:r>
              <a:rPr lang="en-NZ" dirty="0" err="1"/>
              <a:t>prévalence</a:t>
            </a:r>
            <a:r>
              <a:rPr lang="en-NZ" dirty="0"/>
              <a:t> </a:t>
            </a:r>
            <a:r>
              <a:rPr lang="en-NZ" dirty="0" err="1"/>
              <a:t>virale</a:t>
            </a:r>
            <a:endParaRPr lang="en-NZ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54" y="3540037"/>
            <a:ext cx="3695700" cy="203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654" y="1567672"/>
            <a:ext cx="3695700" cy="1993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4589" y="1496292"/>
            <a:ext cx="2984269" cy="104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87004" y="1676080"/>
            <a:ext cx="190589" cy="201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487003" y="3680943"/>
            <a:ext cx="190589" cy="201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240181" y="5475746"/>
            <a:ext cx="190589" cy="201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r 1"/>
          <p:cNvGrpSpPr/>
          <p:nvPr/>
        </p:nvGrpSpPr>
        <p:grpSpPr>
          <a:xfrm>
            <a:off x="555109" y="1429052"/>
            <a:ext cx="4016891" cy="2029043"/>
            <a:chOff x="395959" y="3641145"/>
            <a:chExt cx="4016891" cy="202904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5"/>
            <a:srcRect b="7112"/>
            <a:stretch/>
          </p:blipFill>
          <p:spPr>
            <a:xfrm>
              <a:off x="429382" y="3641145"/>
              <a:ext cx="3983468" cy="2029043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 rot="16200000">
              <a:off x="-218184" y="4474235"/>
              <a:ext cx="156683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/>
                <a:t>Prévalence DWV</a:t>
              </a:r>
            </a:p>
          </p:txBody>
        </p:sp>
      </p:grpSp>
      <p:sp>
        <p:nvSpPr>
          <p:cNvPr id="35" name="ZoneTexte 34"/>
          <p:cNvSpPr txBox="1"/>
          <p:nvPr/>
        </p:nvSpPr>
        <p:spPr>
          <a:xfrm rot="16200000">
            <a:off x="4255322" y="2333221"/>
            <a:ext cx="15848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Prévalence CBPV</a:t>
            </a:r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4250515" y="4370920"/>
            <a:ext cx="15944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Prévalence ABPV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09318" y="3468001"/>
            <a:ext cx="221452" cy="10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218227" y="1332335"/>
            <a:ext cx="3099438" cy="14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536585" y="3607146"/>
            <a:ext cx="4016889" cy="2145262"/>
            <a:chOff x="536585" y="3607146"/>
            <a:chExt cx="4016889" cy="214526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7"/>
            <a:srcRect b="6310"/>
            <a:stretch/>
          </p:blipFill>
          <p:spPr>
            <a:xfrm>
              <a:off x="648394" y="3607146"/>
              <a:ext cx="3905080" cy="2145262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 rot="16200000">
              <a:off x="-282486" y="4523050"/>
              <a:ext cx="197669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Varroas / </a:t>
              </a:r>
              <a:r>
                <a:rPr lang="fr-FR" sz="1600"/>
                <a:t>100 abeilles</a:t>
              </a:r>
              <a:endParaRPr lang="fr-FR" sz="1600" dirty="0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99C9C338-0A93-CD42-8A7C-49E749FE6BD7}"/>
              </a:ext>
            </a:extLst>
          </p:cNvPr>
          <p:cNvSpPr txBox="1"/>
          <p:nvPr/>
        </p:nvSpPr>
        <p:spPr>
          <a:xfrm>
            <a:off x="2138546" y="925425"/>
            <a:ext cx="44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Suivis de ruchers aux USA entre 2010 et 2014</a:t>
            </a:r>
          </a:p>
        </p:txBody>
      </p:sp>
    </p:spTree>
    <p:extLst>
      <p:ext uri="{BB962C8B-B14F-4D97-AF65-F5344CB8AC3E}">
        <p14:creationId xmlns:p14="http://schemas.microsoft.com/office/powerpoint/2010/main" val="9142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evalenceFR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235068" cy="49319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020272" y="6464369"/>
            <a:ext cx="208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/>
              <a:t>Mondet et al., PLoS Path. 2014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D739D-3CD4-184E-A667-37D379854557}"/>
              </a:ext>
            </a:extLst>
          </p:cNvPr>
          <p:cNvSpPr/>
          <p:nvPr/>
        </p:nvSpPr>
        <p:spPr>
          <a:xfrm>
            <a:off x="1417320" y="1412776"/>
            <a:ext cx="670560" cy="5051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440234-2B63-494B-83AD-0D172E2152AC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ZoneTexte 4">
            <a:extLst>
              <a:ext uri="{FF2B5EF4-FFF2-40B4-BE49-F238E27FC236}">
                <a16:creationId xmlns:a16="http://schemas.microsoft.com/office/drawing/2014/main" id="{9E9BAAA2-E6CB-6847-95BD-DABA16F68C6D}"/>
              </a:ext>
            </a:extLst>
          </p:cNvPr>
          <p:cNvSpPr txBox="1"/>
          <p:nvPr/>
        </p:nvSpPr>
        <p:spPr>
          <a:xfrm>
            <a:off x="107504" y="86957"/>
            <a:ext cx="6331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err="1"/>
              <a:t>Effet</a:t>
            </a:r>
            <a:r>
              <a:rPr lang="en-NZ" dirty="0"/>
              <a:t> de </a:t>
            </a:r>
            <a:r>
              <a:rPr lang="en-NZ" dirty="0" err="1"/>
              <a:t>l’arrivée</a:t>
            </a:r>
            <a:r>
              <a:rPr lang="en-NZ" dirty="0"/>
              <a:t> de varroa sur un </a:t>
            </a:r>
            <a:r>
              <a:rPr lang="en-NZ" dirty="0" err="1"/>
              <a:t>territoire</a:t>
            </a:r>
            <a:endParaRPr lang="en-NZ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2310938"/>
            <a:ext cx="1155469" cy="25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785049" y="4167447"/>
            <a:ext cx="255250" cy="170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655515" y="4167447"/>
            <a:ext cx="255250" cy="170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09355" y="2053245"/>
            <a:ext cx="255250" cy="377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393970" y="4157801"/>
            <a:ext cx="255250" cy="170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267610" y="4157800"/>
            <a:ext cx="255250" cy="170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573794" y="4646626"/>
            <a:ext cx="1722307" cy="17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3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12"/>
          <p:cNvGrpSpPr/>
          <p:nvPr/>
        </p:nvGrpSpPr>
        <p:grpSpPr>
          <a:xfrm>
            <a:off x="35496" y="5733256"/>
            <a:ext cx="6432836" cy="1092607"/>
            <a:chOff x="742928" y="5474842"/>
            <a:chExt cx="5388666" cy="1092607"/>
          </a:xfrm>
        </p:grpSpPr>
        <p:sp>
          <p:nvSpPr>
            <p:cNvPr id="23" name="ZoneTexte 13"/>
            <p:cNvSpPr txBox="1"/>
            <p:nvPr/>
          </p:nvSpPr>
          <p:spPr>
            <a:xfrm>
              <a:off x="1246774" y="5474842"/>
              <a:ext cx="488482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NZ" sz="2000" b="1" dirty="0">
                  <a:solidFill>
                    <a:srgbClr val="FF0000"/>
                  </a:solidFill>
                </a:rPr>
                <a:t>Les </a:t>
              </a:r>
              <a:r>
                <a:rPr lang="en-NZ" sz="2000" b="1" dirty="0" err="1">
                  <a:solidFill>
                    <a:srgbClr val="FF0000"/>
                  </a:solidFill>
                </a:rPr>
                <a:t>dynamiques</a:t>
              </a:r>
              <a:r>
                <a:rPr lang="en-NZ" sz="2000" b="1" dirty="0">
                  <a:solidFill>
                    <a:srgbClr val="FF0000"/>
                  </a:solidFill>
                </a:rPr>
                <a:t> de DWV, BQCV (</a:t>
              </a:r>
              <a:r>
                <a:rPr lang="en-NZ" sz="2000" b="1" dirty="0" err="1">
                  <a:solidFill>
                    <a:srgbClr val="FF0000"/>
                  </a:solidFill>
                </a:rPr>
                <a:t>moins</a:t>
              </a:r>
              <a:r>
                <a:rPr lang="en-NZ" sz="2000" b="1" dirty="0">
                  <a:solidFill>
                    <a:srgbClr val="FF0000"/>
                  </a:solidFill>
                </a:rPr>
                <a:t> </a:t>
              </a:r>
              <a:r>
                <a:rPr lang="en-NZ" sz="2000" b="1" dirty="0" err="1">
                  <a:solidFill>
                    <a:srgbClr val="FF0000"/>
                  </a:solidFill>
                </a:rPr>
                <a:t>marquée</a:t>
              </a:r>
              <a:r>
                <a:rPr lang="en-NZ" sz="2000" b="1" dirty="0">
                  <a:solidFill>
                    <a:srgbClr val="FF0000"/>
                  </a:solidFill>
                </a:rPr>
                <a:t> </a:t>
              </a:r>
              <a:r>
                <a:rPr lang="en-NZ" sz="2000" b="1" dirty="0" err="1">
                  <a:solidFill>
                    <a:srgbClr val="FF0000"/>
                  </a:solidFill>
                </a:rPr>
                <a:t>pourKBV</a:t>
              </a:r>
              <a:r>
                <a:rPr lang="en-NZ" sz="2000" b="1" dirty="0">
                  <a:solidFill>
                    <a:srgbClr val="FF0000"/>
                  </a:solidFill>
                </a:rPr>
                <a:t>) </a:t>
              </a:r>
              <a:r>
                <a:rPr lang="en-NZ" sz="2000" b="1" dirty="0" err="1">
                  <a:solidFill>
                    <a:srgbClr val="FF0000"/>
                  </a:solidFill>
                </a:rPr>
                <a:t>reflètent</a:t>
              </a:r>
              <a:r>
                <a:rPr lang="en-NZ" sz="2000" b="1" dirty="0">
                  <a:solidFill>
                    <a:srgbClr val="FF0000"/>
                  </a:solidFill>
                </a:rPr>
                <a:t> </a:t>
              </a:r>
              <a:r>
                <a:rPr lang="en-NZ" sz="2000" b="1" dirty="0" err="1">
                  <a:solidFill>
                    <a:srgbClr val="FF0000"/>
                  </a:solidFill>
                </a:rPr>
                <a:t>celle</a:t>
              </a:r>
              <a:r>
                <a:rPr lang="en-NZ" sz="2000" b="1" dirty="0">
                  <a:solidFill>
                    <a:srgbClr val="FF0000"/>
                  </a:solidFill>
                </a:rPr>
                <a:t> de </a:t>
              </a:r>
              <a:r>
                <a:rPr lang="en-NZ" sz="2000" b="1" dirty="0" err="1">
                  <a:solidFill>
                    <a:srgbClr val="FF0000"/>
                  </a:solidFill>
                </a:rPr>
                <a:t>l’infestation</a:t>
              </a:r>
              <a:r>
                <a:rPr lang="en-NZ" sz="2000" b="1" dirty="0">
                  <a:solidFill>
                    <a:srgbClr val="FF0000"/>
                  </a:solidFill>
                </a:rPr>
                <a:t> </a:t>
              </a:r>
              <a:r>
                <a:rPr lang="en-NZ" sz="2000" b="1" i="1" dirty="0" err="1">
                  <a:solidFill>
                    <a:srgbClr val="FF0000"/>
                  </a:solidFill>
                </a:rPr>
                <a:t>Varroa</a:t>
              </a:r>
              <a:r>
                <a:rPr lang="en-NZ" sz="2000" b="1" i="1" dirty="0">
                  <a:solidFill>
                    <a:srgbClr val="FF0000"/>
                  </a:solidFill>
                </a:rPr>
                <a:t>.</a:t>
              </a:r>
            </a:p>
            <a:p>
              <a:pPr>
                <a:spcAft>
                  <a:spcPts val="600"/>
                </a:spcAft>
              </a:pPr>
              <a:r>
                <a:rPr lang="en-NZ" sz="2000" b="1" dirty="0">
                  <a:solidFill>
                    <a:srgbClr val="FF0000"/>
                  </a:solidFill>
                </a:rPr>
                <a:t>CBPV et </a:t>
              </a:r>
              <a:r>
                <a:rPr lang="en-NZ" sz="2000" b="1" i="1" dirty="0">
                  <a:solidFill>
                    <a:srgbClr val="FF0000"/>
                  </a:solidFill>
                </a:rPr>
                <a:t>Varroa</a:t>
              </a:r>
              <a:r>
                <a:rPr lang="en-NZ" sz="2000" b="1" dirty="0">
                  <a:solidFill>
                    <a:srgbClr val="FF0000"/>
                  </a:solidFill>
                </a:rPr>
                <a:t> ne </a:t>
              </a:r>
              <a:r>
                <a:rPr lang="en-NZ" sz="2000" b="1" dirty="0" err="1">
                  <a:solidFill>
                    <a:srgbClr val="FF0000"/>
                  </a:solidFill>
                </a:rPr>
                <a:t>sont</a:t>
              </a:r>
              <a:r>
                <a:rPr lang="en-NZ" sz="2000" b="1" dirty="0">
                  <a:solidFill>
                    <a:srgbClr val="FF0000"/>
                  </a:solidFill>
                </a:rPr>
                <a:t> pas </a:t>
              </a:r>
              <a:r>
                <a:rPr lang="en-NZ" sz="2000" b="1" dirty="0" err="1">
                  <a:solidFill>
                    <a:srgbClr val="FF0000"/>
                  </a:solidFill>
                </a:rPr>
                <a:t>liés</a:t>
              </a:r>
              <a:r>
                <a:rPr lang="en-NZ" sz="20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4" name="Flèche droite 14"/>
            <p:cNvSpPr/>
            <p:nvPr/>
          </p:nvSpPr>
          <p:spPr>
            <a:xfrm>
              <a:off x="742928" y="5548296"/>
              <a:ext cx="372688" cy="288033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i="1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547664" y="1268760"/>
            <a:ext cx="6333402" cy="4393268"/>
            <a:chOff x="1331640" y="1772816"/>
            <a:chExt cx="6333402" cy="4393268"/>
          </a:xfrm>
        </p:grpSpPr>
        <p:grpSp>
          <p:nvGrpSpPr>
            <p:cNvPr id="29" name="Group 60"/>
            <p:cNvGrpSpPr/>
            <p:nvPr/>
          </p:nvGrpSpPr>
          <p:grpSpPr>
            <a:xfrm>
              <a:off x="1331640" y="1772816"/>
              <a:ext cx="6333402" cy="4393268"/>
              <a:chOff x="1331640" y="1772816"/>
              <a:chExt cx="6333402" cy="4393268"/>
            </a:xfrm>
          </p:grpSpPr>
          <p:grpSp>
            <p:nvGrpSpPr>
              <p:cNvPr id="41" name="Group 38"/>
              <p:cNvGrpSpPr/>
              <p:nvPr/>
            </p:nvGrpSpPr>
            <p:grpSpPr>
              <a:xfrm>
                <a:off x="2411760" y="2276872"/>
                <a:ext cx="4392488" cy="3168352"/>
                <a:chOff x="1835696" y="1556792"/>
                <a:chExt cx="4392488" cy="3168352"/>
              </a:xfrm>
              <a:effectLst/>
            </p:grpSpPr>
            <p:cxnSp>
              <p:nvCxnSpPr>
                <p:cNvPr id="47" name="Straight Connector 39"/>
                <p:cNvCxnSpPr/>
                <p:nvPr/>
              </p:nvCxnSpPr>
              <p:spPr>
                <a:xfrm flipV="1">
                  <a:off x="1835696" y="3789040"/>
                  <a:ext cx="360040" cy="93610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0"/>
                <p:cNvCxnSpPr/>
                <p:nvPr/>
              </p:nvCxnSpPr>
              <p:spPr>
                <a:xfrm flipV="1">
                  <a:off x="2195736" y="1556792"/>
                  <a:ext cx="360040" cy="23042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1"/>
                <p:cNvCxnSpPr/>
                <p:nvPr/>
              </p:nvCxnSpPr>
              <p:spPr>
                <a:xfrm>
                  <a:off x="2555776" y="1556792"/>
                  <a:ext cx="1512168" cy="29523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2"/>
                <p:cNvCxnSpPr/>
                <p:nvPr/>
              </p:nvCxnSpPr>
              <p:spPr>
                <a:xfrm flipV="1">
                  <a:off x="4067944" y="3861048"/>
                  <a:ext cx="2160240" cy="6480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2" name="Picture 53" descr="Figure2.S1.t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31640" y="1772816"/>
                <a:ext cx="975780" cy="4392488"/>
              </a:xfrm>
              <a:prstGeom prst="rect">
                <a:avLst/>
              </a:prstGeom>
            </p:spPr>
          </p:pic>
          <p:pic>
            <p:nvPicPr>
              <p:cNvPr id="43" name="Picture 54" descr="Figure2.S1.ti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736" y="5517232"/>
                <a:ext cx="4933462" cy="648852"/>
              </a:xfrm>
              <a:prstGeom prst="rect">
                <a:avLst/>
              </a:prstGeom>
            </p:spPr>
          </p:pic>
          <p:pic>
            <p:nvPicPr>
              <p:cNvPr id="44" name="Picture 55" descr="Figure2.S1.tif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20272" y="2060848"/>
                <a:ext cx="644770" cy="3507155"/>
              </a:xfrm>
              <a:prstGeom prst="rect">
                <a:avLst/>
              </a:prstGeom>
            </p:spPr>
          </p:pic>
          <p:sp>
            <p:nvSpPr>
              <p:cNvPr id="45" name="TextBox 58"/>
              <p:cNvSpPr txBox="1"/>
              <p:nvPr/>
            </p:nvSpPr>
            <p:spPr>
              <a:xfrm rot="20507723">
                <a:off x="5986248" y="4339849"/>
                <a:ext cx="88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i="1" dirty="0"/>
                  <a:t>Varroa</a:t>
                </a:r>
              </a:p>
            </p:txBody>
          </p:sp>
          <p:sp>
            <p:nvSpPr>
              <p:cNvPr id="46" name="TextBox 59"/>
              <p:cNvSpPr txBox="1"/>
              <p:nvPr/>
            </p:nvSpPr>
            <p:spPr>
              <a:xfrm rot="21115775">
                <a:off x="6274653" y="354995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dirty="0">
                    <a:solidFill>
                      <a:srgbClr val="008000"/>
                    </a:solidFill>
                  </a:rPr>
                  <a:t>BQCV</a:t>
                </a:r>
              </a:p>
            </p:txBody>
          </p:sp>
        </p:grpSp>
        <p:grpSp>
          <p:nvGrpSpPr>
            <p:cNvPr id="30" name="Group 35"/>
            <p:cNvGrpSpPr/>
            <p:nvPr/>
          </p:nvGrpSpPr>
          <p:grpSpPr>
            <a:xfrm>
              <a:off x="2411760" y="3501008"/>
              <a:ext cx="4464496" cy="936104"/>
              <a:chOff x="1835696" y="3789040"/>
              <a:chExt cx="4464496" cy="936104"/>
            </a:xfrm>
            <a:effectLst/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1835696" y="4365104"/>
                <a:ext cx="360040" cy="36004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2195736" y="3789040"/>
                <a:ext cx="360040" cy="576064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3"/>
              <p:cNvCxnSpPr/>
              <p:nvPr/>
            </p:nvCxnSpPr>
            <p:spPr>
              <a:xfrm>
                <a:off x="2555776" y="3789040"/>
                <a:ext cx="1512168" cy="72008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4"/>
              <p:cNvCxnSpPr/>
              <p:nvPr/>
            </p:nvCxnSpPr>
            <p:spPr>
              <a:xfrm flipV="1">
                <a:off x="4067944" y="4149080"/>
                <a:ext cx="2232248" cy="36004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45"/>
            <p:cNvGrpSpPr/>
            <p:nvPr/>
          </p:nvGrpSpPr>
          <p:grpSpPr>
            <a:xfrm>
              <a:off x="2411760" y="2924944"/>
              <a:ext cx="4464496" cy="2016224"/>
              <a:chOff x="1835696" y="2852936"/>
              <a:chExt cx="4464496" cy="2016224"/>
            </a:xfrm>
            <a:effectLst/>
          </p:grpSpPr>
          <p:cxnSp>
            <p:nvCxnSpPr>
              <p:cNvPr id="33" name="Straight Connector 46"/>
              <p:cNvCxnSpPr/>
              <p:nvPr/>
            </p:nvCxnSpPr>
            <p:spPr>
              <a:xfrm flipV="1">
                <a:off x="1835696" y="4293096"/>
                <a:ext cx="360040" cy="57606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7"/>
              <p:cNvCxnSpPr/>
              <p:nvPr/>
            </p:nvCxnSpPr>
            <p:spPr>
              <a:xfrm flipV="1">
                <a:off x="2195736" y="2852936"/>
                <a:ext cx="360040" cy="144016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8"/>
              <p:cNvCxnSpPr/>
              <p:nvPr/>
            </p:nvCxnSpPr>
            <p:spPr>
              <a:xfrm>
                <a:off x="2555776" y="2852936"/>
                <a:ext cx="1512168" cy="172819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9"/>
              <p:cNvCxnSpPr/>
              <p:nvPr/>
            </p:nvCxnSpPr>
            <p:spPr>
              <a:xfrm>
                <a:off x="4067944" y="4581128"/>
                <a:ext cx="2232248" cy="21602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50"/>
            <p:cNvSpPr txBox="1"/>
            <p:nvPr/>
          </p:nvSpPr>
          <p:spPr>
            <a:xfrm rot="292790">
              <a:off x="6395358" y="4790671"/>
              <a:ext cx="561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>
                  <a:solidFill>
                    <a:srgbClr val="0000FF"/>
                  </a:solidFill>
                </a:rPr>
                <a:t>KBV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EE744C5-8B33-D94B-B1F3-F1C6E052AB19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3" name="ZoneTexte 4">
            <a:extLst>
              <a:ext uri="{FF2B5EF4-FFF2-40B4-BE49-F238E27FC236}">
                <a16:creationId xmlns:a16="http://schemas.microsoft.com/office/drawing/2014/main" id="{117C8BCD-5E48-314C-BE3D-BD7B02B58E97}"/>
              </a:ext>
            </a:extLst>
          </p:cNvPr>
          <p:cNvSpPr txBox="1"/>
          <p:nvPr/>
        </p:nvSpPr>
        <p:spPr>
          <a:xfrm>
            <a:off x="107504" y="86957"/>
            <a:ext cx="6331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err="1"/>
              <a:t>Effet</a:t>
            </a:r>
            <a:r>
              <a:rPr lang="en-NZ" dirty="0"/>
              <a:t> de </a:t>
            </a:r>
            <a:r>
              <a:rPr lang="en-NZ" dirty="0" err="1"/>
              <a:t>l’arrivée</a:t>
            </a:r>
            <a:r>
              <a:rPr lang="en-NZ" dirty="0"/>
              <a:t> de varroa sur un </a:t>
            </a:r>
            <a:r>
              <a:rPr lang="en-NZ" dirty="0" err="1"/>
              <a:t>territoire</a:t>
            </a:r>
            <a:endParaRPr lang="en-NZ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2627784" y="2137757"/>
            <a:ext cx="4392488" cy="2803411"/>
            <a:chOff x="2627784" y="2137757"/>
            <a:chExt cx="4392488" cy="2803411"/>
          </a:xfrm>
        </p:grpSpPr>
        <p:grpSp>
          <p:nvGrpSpPr>
            <p:cNvPr id="11" name="Grouper 10"/>
            <p:cNvGrpSpPr/>
            <p:nvPr/>
          </p:nvGrpSpPr>
          <p:grpSpPr>
            <a:xfrm>
              <a:off x="2627784" y="2290354"/>
              <a:ext cx="4392488" cy="2650814"/>
              <a:chOff x="2627784" y="2290354"/>
              <a:chExt cx="4392488" cy="2650814"/>
            </a:xfrm>
          </p:grpSpPr>
          <p:cxnSp>
            <p:nvCxnSpPr>
              <p:cNvPr id="3" name="Connecteur droit 2"/>
              <p:cNvCxnSpPr/>
              <p:nvPr/>
            </p:nvCxnSpPr>
            <p:spPr>
              <a:xfrm>
                <a:off x="2627784" y="4941168"/>
                <a:ext cx="498593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flipV="1">
                <a:off x="3126377" y="4005064"/>
                <a:ext cx="221487" cy="93610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 flipV="1">
                <a:off x="3347865" y="3230880"/>
                <a:ext cx="788706" cy="7741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4136571" y="3230880"/>
                <a:ext cx="723461" cy="3421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V="1">
                <a:off x="4860032" y="2290354"/>
                <a:ext cx="2160240" cy="128266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9"/>
            <p:cNvSpPr txBox="1"/>
            <p:nvPr/>
          </p:nvSpPr>
          <p:spPr>
            <a:xfrm rot="20005771">
              <a:off x="6305014" y="2137757"/>
              <a:ext cx="662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>
                  <a:solidFill>
                    <a:srgbClr val="C00000"/>
                  </a:solidFill>
                </a:rPr>
                <a:t>DWV</a:t>
              </a:r>
              <a:endParaRPr lang="en-NZ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0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727783"/>
            <a:ext cx="4608000" cy="304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838019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/>
              <a:t>R</a:t>
            </a:r>
            <a:r>
              <a:rPr lang="en-NZ" sz="1600" baseline="30000" dirty="0"/>
              <a:t>2</a:t>
            </a:r>
            <a:r>
              <a:rPr lang="en-NZ" sz="1600" dirty="0"/>
              <a:t> = 0.24</a:t>
            </a:r>
          </a:p>
        </p:txBody>
      </p:sp>
      <p:grpSp>
        <p:nvGrpSpPr>
          <p:cNvPr id="20" name="Groupe 12"/>
          <p:cNvGrpSpPr/>
          <p:nvPr/>
        </p:nvGrpSpPr>
        <p:grpSpPr>
          <a:xfrm>
            <a:off x="323529" y="6370320"/>
            <a:ext cx="8496943" cy="430887"/>
            <a:chOff x="742928" y="5474842"/>
            <a:chExt cx="7431747" cy="430887"/>
          </a:xfrm>
        </p:grpSpPr>
        <p:sp>
          <p:nvSpPr>
            <p:cNvPr id="21" name="ZoneTexte 13"/>
            <p:cNvSpPr txBox="1"/>
            <p:nvPr/>
          </p:nvSpPr>
          <p:spPr>
            <a:xfrm>
              <a:off x="1246773" y="5474842"/>
              <a:ext cx="69279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NZ" sz="2200" b="1" dirty="0">
                  <a:solidFill>
                    <a:srgbClr val="FF0000"/>
                  </a:solidFill>
                </a:rPr>
                <a:t>La charge </a:t>
              </a:r>
              <a:r>
                <a:rPr lang="en-NZ" sz="2200" b="1" dirty="0" err="1">
                  <a:solidFill>
                    <a:srgbClr val="FF0000"/>
                  </a:solidFill>
                </a:rPr>
                <a:t>en</a:t>
              </a:r>
              <a:r>
                <a:rPr lang="en-NZ" sz="2200" b="1" dirty="0">
                  <a:solidFill>
                    <a:srgbClr val="FF0000"/>
                  </a:solidFill>
                </a:rPr>
                <a:t> DWV </a:t>
              </a:r>
              <a:r>
                <a:rPr lang="en-NZ" sz="2200" b="1" dirty="0" err="1">
                  <a:solidFill>
                    <a:srgbClr val="FF0000"/>
                  </a:solidFill>
                </a:rPr>
                <a:t>est</a:t>
              </a:r>
              <a:r>
                <a:rPr lang="en-NZ" sz="2200" b="1" dirty="0">
                  <a:solidFill>
                    <a:srgbClr val="FF0000"/>
                  </a:solidFill>
                </a:rPr>
                <a:t> (</a:t>
              </a:r>
              <a:r>
                <a:rPr lang="en-NZ" sz="2200" b="1" dirty="0" err="1">
                  <a:solidFill>
                    <a:srgbClr val="FF0000"/>
                  </a:solidFill>
                </a:rPr>
                <a:t>partiellement</a:t>
              </a:r>
              <a:r>
                <a:rPr lang="en-NZ" sz="2200" b="1" dirty="0">
                  <a:solidFill>
                    <a:srgbClr val="FF0000"/>
                  </a:solidFill>
                </a:rPr>
                <a:t>) </a:t>
              </a:r>
              <a:r>
                <a:rPr lang="en-NZ" sz="2200" b="1" dirty="0" err="1">
                  <a:solidFill>
                    <a:srgbClr val="FF0000"/>
                  </a:solidFill>
                </a:rPr>
                <a:t>liée</a:t>
              </a:r>
              <a:r>
                <a:rPr lang="en-NZ" sz="2200" b="1" dirty="0">
                  <a:solidFill>
                    <a:srgbClr val="FF0000"/>
                  </a:solidFill>
                </a:rPr>
                <a:t> à </a:t>
              </a:r>
              <a:r>
                <a:rPr lang="en-NZ" sz="2200" b="1" dirty="0" err="1">
                  <a:solidFill>
                    <a:srgbClr val="FF0000"/>
                  </a:solidFill>
                </a:rPr>
                <a:t>l’infestation</a:t>
              </a:r>
              <a:r>
                <a:rPr lang="en-NZ" sz="2200" b="1" dirty="0">
                  <a:solidFill>
                    <a:srgbClr val="FF0000"/>
                  </a:solidFill>
                </a:rPr>
                <a:t> </a:t>
              </a:r>
              <a:r>
                <a:rPr lang="en-NZ" sz="2200" b="1" i="1" dirty="0">
                  <a:solidFill>
                    <a:srgbClr val="FF0000"/>
                  </a:solidFill>
                </a:rPr>
                <a:t>Varroa</a:t>
              </a:r>
              <a:endParaRPr lang="en-NZ" sz="2200" i="1" dirty="0">
                <a:solidFill>
                  <a:srgbClr val="FF0000"/>
                </a:solidFill>
              </a:endParaRPr>
            </a:p>
          </p:txBody>
        </p:sp>
        <p:sp>
          <p:nvSpPr>
            <p:cNvPr id="22" name="Flèche droite 14"/>
            <p:cNvSpPr/>
            <p:nvPr/>
          </p:nvSpPr>
          <p:spPr>
            <a:xfrm>
              <a:off x="742928" y="5548296"/>
              <a:ext cx="372688" cy="288033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i="1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9512" y="3912877"/>
            <a:ext cx="208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Mondet</a:t>
            </a:r>
            <a:r>
              <a:rPr lang="en-US" sz="1200" i="1" dirty="0"/>
              <a:t> et al., </a:t>
            </a:r>
            <a:r>
              <a:rPr lang="en-US" sz="1200" i="1" dirty="0" err="1"/>
              <a:t>PLoS</a:t>
            </a:r>
            <a:r>
              <a:rPr lang="en-US" sz="1200" i="1" dirty="0"/>
              <a:t> Path.</a:t>
            </a:r>
            <a:r>
              <a:rPr lang="fr-FR" sz="1200" i="1" dirty="0"/>
              <a:t> 2014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68491" y="4442423"/>
            <a:ext cx="208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Francis et al., </a:t>
            </a:r>
            <a:r>
              <a:rPr lang="en-US" sz="1200" i="1" dirty="0" err="1"/>
              <a:t>PLoS</a:t>
            </a:r>
            <a:r>
              <a:rPr lang="en-US" sz="1200" i="1" dirty="0"/>
              <a:t> One</a:t>
            </a:r>
            <a:r>
              <a:rPr lang="fr-FR" sz="1200" i="1" dirty="0"/>
              <a:t> 2013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37753-34AB-A14B-A6E4-306EAC4315C9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ZoneTexte 4">
            <a:extLst>
              <a:ext uri="{FF2B5EF4-FFF2-40B4-BE49-F238E27FC236}">
                <a16:creationId xmlns:a16="http://schemas.microsoft.com/office/drawing/2014/main" id="{5F114200-F470-3F4A-9B16-772D90C5D332}"/>
              </a:ext>
            </a:extLst>
          </p:cNvPr>
          <p:cNvSpPr txBox="1"/>
          <p:nvPr/>
        </p:nvSpPr>
        <p:spPr>
          <a:xfrm>
            <a:off x="107504" y="86957"/>
            <a:ext cx="278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/>
              <a:t>Lien varroa - DWV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890532"/>
            <a:ext cx="2774722" cy="35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4"/>
          <p:cNvSpPr txBox="1"/>
          <p:nvPr/>
        </p:nvSpPr>
        <p:spPr>
          <a:xfrm>
            <a:off x="6767726" y="952490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/>
              <a:t>R</a:t>
            </a:r>
            <a:r>
              <a:rPr lang="en-NZ" sz="1600" baseline="30000" dirty="0"/>
              <a:t>2</a:t>
            </a:r>
            <a:r>
              <a:rPr lang="en-NZ" sz="1600" dirty="0"/>
              <a:t> = 0.52</a:t>
            </a:r>
          </a:p>
        </p:txBody>
      </p:sp>
      <p:sp>
        <p:nvSpPr>
          <p:cNvPr id="23" name="Accolade fermante 22"/>
          <p:cNvSpPr/>
          <p:nvPr/>
        </p:nvSpPr>
        <p:spPr>
          <a:xfrm>
            <a:off x="7798977" y="939029"/>
            <a:ext cx="51801" cy="22031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extBox 14"/>
          <p:cNvSpPr txBox="1"/>
          <p:nvPr/>
        </p:nvSpPr>
        <p:spPr>
          <a:xfrm>
            <a:off x="7906503" y="1871344"/>
            <a:ext cx="60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/>
              <a:t>DWV</a:t>
            </a:r>
          </a:p>
        </p:txBody>
      </p:sp>
      <p:grpSp>
        <p:nvGrpSpPr>
          <p:cNvPr id="18" name="Groupe 17426"/>
          <p:cNvGrpSpPr/>
          <p:nvPr/>
        </p:nvGrpSpPr>
        <p:grpSpPr>
          <a:xfrm>
            <a:off x="1757084" y="4182145"/>
            <a:ext cx="4008016" cy="2152185"/>
            <a:chOff x="78446" y="2322088"/>
            <a:chExt cx="4008016" cy="2152185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642605" y="2452688"/>
              <a:ext cx="0" cy="17154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646977" y="4171382"/>
              <a:ext cx="32626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orme libre 26"/>
            <p:cNvSpPr/>
            <p:nvPr/>
          </p:nvSpPr>
          <p:spPr>
            <a:xfrm>
              <a:off x="1166813" y="4076700"/>
              <a:ext cx="2428875" cy="90488"/>
            </a:xfrm>
            <a:custGeom>
              <a:avLst/>
              <a:gdLst>
                <a:gd name="connsiteX0" fmla="*/ 0 w 2428875"/>
                <a:gd name="connsiteY0" fmla="*/ 90488 h 90488"/>
                <a:gd name="connsiteX1" fmla="*/ 514350 w 2428875"/>
                <a:gd name="connsiteY1" fmla="*/ 90488 h 90488"/>
                <a:gd name="connsiteX2" fmla="*/ 938212 w 2428875"/>
                <a:gd name="connsiteY2" fmla="*/ 80963 h 90488"/>
                <a:gd name="connsiteX3" fmla="*/ 1285875 w 2428875"/>
                <a:gd name="connsiteY3" fmla="*/ 76200 h 90488"/>
                <a:gd name="connsiteX4" fmla="*/ 1690687 w 2428875"/>
                <a:gd name="connsiteY4" fmla="*/ 61913 h 90488"/>
                <a:gd name="connsiteX5" fmla="*/ 1962150 w 2428875"/>
                <a:gd name="connsiteY5" fmla="*/ 33338 h 90488"/>
                <a:gd name="connsiteX6" fmla="*/ 2224087 w 2428875"/>
                <a:gd name="connsiteY6" fmla="*/ 14288 h 90488"/>
                <a:gd name="connsiteX7" fmla="*/ 2428875 w 2428875"/>
                <a:gd name="connsiteY7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875" h="90488">
                  <a:moveTo>
                    <a:pt x="0" y="90488"/>
                  </a:moveTo>
                  <a:lnTo>
                    <a:pt x="514350" y="90488"/>
                  </a:lnTo>
                  <a:cubicBezTo>
                    <a:pt x="670719" y="88900"/>
                    <a:pt x="938212" y="80963"/>
                    <a:pt x="938212" y="80963"/>
                  </a:cubicBezTo>
                  <a:lnTo>
                    <a:pt x="1285875" y="76200"/>
                  </a:lnTo>
                  <a:cubicBezTo>
                    <a:pt x="1411287" y="73025"/>
                    <a:pt x="1577975" y="69057"/>
                    <a:pt x="1690687" y="61913"/>
                  </a:cubicBezTo>
                  <a:cubicBezTo>
                    <a:pt x="1803399" y="54769"/>
                    <a:pt x="1873250" y="41275"/>
                    <a:pt x="1962150" y="33338"/>
                  </a:cubicBezTo>
                  <a:cubicBezTo>
                    <a:pt x="2051050" y="25401"/>
                    <a:pt x="2224087" y="14288"/>
                    <a:pt x="2224087" y="14288"/>
                  </a:cubicBezTo>
                  <a:lnTo>
                    <a:pt x="2428875" y="0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985838" y="3933825"/>
              <a:ext cx="2566987" cy="233363"/>
            </a:xfrm>
            <a:custGeom>
              <a:avLst/>
              <a:gdLst>
                <a:gd name="connsiteX0" fmla="*/ 0 w 2566987"/>
                <a:gd name="connsiteY0" fmla="*/ 233363 h 233363"/>
                <a:gd name="connsiteX1" fmla="*/ 223837 w 2566987"/>
                <a:gd name="connsiteY1" fmla="*/ 200025 h 233363"/>
                <a:gd name="connsiteX2" fmla="*/ 523875 w 2566987"/>
                <a:gd name="connsiteY2" fmla="*/ 161925 h 233363"/>
                <a:gd name="connsiteX3" fmla="*/ 1195387 w 2566987"/>
                <a:gd name="connsiteY3" fmla="*/ 95250 h 233363"/>
                <a:gd name="connsiteX4" fmla="*/ 1743075 w 2566987"/>
                <a:gd name="connsiteY4" fmla="*/ 57150 h 233363"/>
                <a:gd name="connsiteX5" fmla="*/ 2566987 w 2566987"/>
                <a:gd name="connsiteY5" fmla="*/ 0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987" h="233363">
                  <a:moveTo>
                    <a:pt x="0" y="233363"/>
                  </a:moveTo>
                  <a:lnTo>
                    <a:pt x="223837" y="200025"/>
                  </a:lnTo>
                  <a:lnTo>
                    <a:pt x="523875" y="161925"/>
                  </a:lnTo>
                  <a:lnTo>
                    <a:pt x="1195387" y="95250"/>
                  </a:lnTo>
                  <a:cubicBezTo>
                    <a:pt x="1398587" y="77788"/>
                    <a:pt x="1743075" y="57150"/>
                    <a:pt x="1743075" y="57150"/>
                  </a:cubicBezTo>
                  <a:lnTo>
                    <a:pt x="2566987" y="0"/>
                  </a:lnTo>
                </a:path>
              </a:pathLst>
            </a:custGeom>
            <a:noFill/>
            <a:ln w="19050">
              <a:solidFill>
                <a:srgbClr val="E80E1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966788" y="2443163"/>
              <a:ext cx="2614612" cy="704850"/>
            </a:xfrm>
            <a:custGeom>
              <a:avLst/>
              <a:gdLst>
                <a:gd name="connsiteX0" fmla="*/ 0 w 2614612"/>
                <a:gd name="connsiteY0" fmla="*/ 704850 h 704850"/>
                <a:gd name="connsiteX1" fmla="*/ 576262 w 2614612"/>
                <a:gd name="connsiteY1" fmla="*/ 471487 h 704850"/>
                <a:gd name="connsiteX2" fmla="*/ 1100137 w 2614612"/>
                <a:gd name="connsiteY2" fmla="*/ 252412 h 704850"/>
                <a:gd name="connsiteX3" fmla="*/ 1419225 w 2614612"/>
                <a:gd name="connsiteY3" fmla="*/ 133350 h 704850"/>
                <a:gd name="connsiteX4" fmla="*/ 1804987 w 2614612"/>
                <a:gd name="connsiteY4" fmla="*/ 47625 h 704850"/>
                <a:gd name="connsiteX5" fmla="*/ 2085975 w 2614612"/>
                <a:gd name="connsiteY5" fmla="*/ 19050 h 704850"/>
                <a:gd name="connsiteX6" fmla="*/ 2614612 w 2614612"/>
                <a:gd name="connsiteY6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4612" h="704850">
                  <a:moveTo>
                    <a:pt x="0" y="704850"/>
                  </a:moveTo>
                  <a:lnTo>
                    <a:pt x="576262" y="471487"/>
                  </a:lnTo>
                  <a:lnTo>
                    <a:pt x="1100137" y="252412"/>
                  </a:lnTo>
                  <a:cubicBezTo>
                    <a:pt x="1240631" y="196056"/>
                    <a:pt x="1301750" y="167481"/>
                    <a:pt x="1419225" y="133350"/>
                  </a:cubicBezTo>
                  <a:cubicBezTo>
                    <a:pt x="1536700" y="99219"/>
                    <a:pt x="1693862" y="66675"/>
                    <a:pt x="1804987" y="47625"/>
                  </a:cubicBezTo>
                  <a:cubicBezTo>
                    <a:pt x="1916112" y="28575"/>
                    <a:pt x="1951038" y="26987"/>
                    <a:pt x="2085975" y="19050"/>
                  </a:cubicBezTo>
                  <a:cubicBezTo>
                    <a:pt x="2220913" y="11112"/>
                    <a:pt x="2417762" y="5556"/>
                    <a:pt x="2614612" y="0"/>
                  </a:cubicBezTo>
                </a:path>
              </a:pathLst>
            </a:custGeom>
            <a:noFill/>
            <a:ln w="19050">
              <a:solidFill>
                <a:srgbClr val="E80E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971550" y="2452688"/>
              <a:ext cx="2614613" cy="1547812"/>
            </a:xfrm>
            <a:custGeom>
              <a:avLst/>
              <a:gdLst>
                <a:gd name="connsiteX0" fmla="*/ 0 w 2614613"/>
                <a:gd name="connsiteY0" fmla="*/ 1547812 h 1547812"/>
                <a:gd name="connsiteX1" fmla="*/ 447675 w 2614613"/>
                <a:gd name="connsiteY1" fmla="*/ 1409700 h 1547812"/>
                <a:gd name="connsiteX2" fmla="*/ 928688 w 2614613"/>
                <a:gd name="connsiteY2" fmla="*/ 1228725 h 1547812"/>
                <a:gd name="connsiteX3" fmla="*/ 1281113 w 2614613"/>
                <a:gd name="connsiteY3" fmla="*/ 1042987 h 1547812"/>
                <a:gd name="connsiteX4" fmla="*/ 1576388 w 2614613"/>
                <a:gd name="connsiteY4" fmla="*/ 752475 h 1547812"/>
                <a:gd name="connsiteX5" fmla="*/ 1833563 w 2614613"/>
                <a:gd name="connsiteY5" fmla="*/ 438150 h 1547812"/>
                <a:gd name="connsiteX6" fmla="*/ 2066925 w 2614613"/>
                <a:gd name="connsiteY6" fmla="*/ 257175 h 1547812"/>
                <a:gd name="connsiteX7" fmla="*/ 2271713 w 2614613"/>
                <a:gd name="connsiteY7" fmla="*/ 147637 h 1547812"/>
                <a:gd name="connsiteX8" fmla="*/ 2614613 w 2614613"/>
                <a:gd name="connsiteY8" fmla="*/ 0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4613" h="1547812">
                  <a:moveTo>
                    <a:pt x="0" y="1547812"/>
                  </a:moveTo>
                  <a:cubicBezTo>
                    <a:pt x="146447" y="1505346"/>
                    <a:pt x="292894" y="1462881"/>
                    <a:pt x="447675" y="1409700"/>
                  </a:cubicBezTo>
                  <a:cubicBezTo>
                    <a:pt x="602456" y="1356519"/>
                    <a:pt x="789782" y="1289844"/>
                    <a:pt x="928688" y="1228725"/>
                  </a:cubicBezTo>
                  <a:cubicBezTo>
                    <a:pt x="1067594" y="1167606"/>
                    <a:pt x="1173163" y="1122362"/>
                    <a:pt x="1281113" y="1042987"/>
                  </a:cubicBezTo>
                  <a:cubicBezTo>
                    <a:pt x="1389063" y="963612"/>
                    <a:pt x="1484313" y="853281"/>
                    <a:pt x="1576388" y="752475"/>
                  </a:cubicBezTo>
                  <a:cubicBezTo>
                    <a:pt x="1668463" y="651669"/>
                    <a:pt x="1751807" y="520700"/>
                    <a:pt x="1833563" y="438150"/>
                  </a:cubicBezTo>
                  <a:cubicBezTo>
                    <a:pt x="1915319" y="355600"/>
                    <a:pt x="1993900" y="305594"/>
                    <a:pt x="2066925" y="257175"/>
                  </a:cubicBezTo>
                  <a:cubicBezTo>
                    <a:pt x="2139950" y="208756"/>
                    <a:pt x="2180432" y="190499"/>
                    <a:pt x="2271713" y="147637"/>
                  </a:cubicBezTo>
                  <a:cubicBezTo>
                    <a:pt x="2362994" y="104774"/>
                    <a:pt x="2488803" y="52387"/>
                    <a:pt x="2614613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35"/>
            <p:cNvCxnSpPr/>
            <p:nvPr/>
          </p:nvCxnSpPr>
          <p:spPr>
            <a:xfrm flipH="1">
              <a:off x="611560" y="2452688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600521" y="2799980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606797" y="3140968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611544" y="3491482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>
              <a:off x="610047" y="3841996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 rot="16200000">
              <a:off x="-583626" y="3197339"/>
              <a:ext cx="1631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% abeilles infestées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66742" y="2322088"/>
              <a:ext cx="420308" cy="36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100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323528" y="266223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80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27519" y="300473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60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27519" y="335699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40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23528" y="370901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20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08474" y="40404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0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800090" y="4197274"/>
              <a:ext cx="433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Mai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427505" y="4191948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Juin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2025107" y="4193775"/>
              <a:ext cx="563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Juillet</a:t>
              </a:r>
            </a:p>
          </p:txBody>
        </p:sp>
        <p:cxnSp>
          <p:nvCxnSpPr>
            <p:cNvPr id="51" name="Connecteur droit 50"/>
            <p:cNvCxnSpPr/>
            <p:nvPr/>
          </p:nvCxnSpPr>
          <p:spPr>
            <a:xfrm rot="16200000" flipH="1">
              <a:off x="1299642" y="4193853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16200000" flipH="1">
              <a:off x="1957241" y="4195367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rot="16200000" flipH="1">
              <a:off x="1299642" y="4203379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16200000" flipH="1">
              <a:off x="2610075" y="4195367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rot="16200000" flipH="1">
              <a:off x="3262910" y="4195367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2693889" y="4194021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Aout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3203848" y="4196707"/>
              <a:ext cx="882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Septembre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1551897" y="238767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E50000"/>
                  </a:solidFill>
                </a:rPr>
                <a:t>virus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352675" y="3778865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rgbClr val="E50000"/>
                  </a:solidFill>
                </a:rPr>
                <a:t>virus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2570468" y="3931265"/>
              <a:ext cx="5613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i="1" dirty="0">
                  <a:solidFill>
                    <a:srgbClr val="00B050"/>
                  </a:solidFill>
                </a:rPr>
                <a:t>Varroa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475656" y="3212976"/>
              <a:ext cx="817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>
                  <a:solidFill>
                    <a:srgbClr val="00B050"/>
                  </a:solidFill>
                </a:rPr>
                <a:t>Varroa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5989860" y="6016593"/>
            <a:ext cx="2004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D’après Ritter, OIE, 2014 </a:t>
            </a:r>
          </a:p>
        </p:txBody>
      </p:sp>
    </p:spTree>
    <p:extLst>
      <p:ext uri="{BB962C8B-B14F-4D97-AF65-F5344CB8AC3E}">
        <p14:creationId xmlns:p14="http://schemas.microsoft.com/office/powerpoint/2010/main" val="12801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B237753-34AB-A14B-A6E4-306EAC4315C9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ZoneTexte 4">
            <a:extLst>
              <a:ext uri="{FF2B5EF4-FFF2-40B4-BE49-F238E27FC236}">
                <a16:creationId xmlns:a16="http://schemas.microsoft.com/office/drawing/2014/main" id="{5F114200-F470-3F4A-9B16-772D90C5D332}"/>
              </a:ext>
            </a:extLst>
          </p:cNvPr>
          <p:cNvSpPr txBox="1"/>
          <p:nvPr/>
        </p:nvSpPr>
        <p:spPr>
          <a:xfrm>
            <a:off x="107504" y="86957"/>
            <a:ext cx="278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/>
              <a:t>Lien varroa - DWV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0" y="840760"/>
            <a:ext cx="7791718" cy="583672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609523" y="5227986"/>
            <a:ext cx="1470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Baskerville" charset="0"/>
                <a:ea typeface="Baskerville" charset="0"/>
                <a:cs typeface="Baskerville" charset="0"/>
              </a:rPr>
              <a:t>Kretzschmar et al, 2016</a:t>
            </a:r>
          </a:p>
        </p:txBody>
      </p:sp>
    </p:spTree>
    <p:extLst>
      <p:ext uri="{BB962C8B-B14F-4D97-AF65-F5344CB8AC3E}">
        <p14:creationId xmlns:p14="http://schemas.microsoft.com/office/powerpoint/2010/main" val="148919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ZoneTexte 4"/>
          <p:cNvSpPr txBox="1"/>
          <p:nvPr/>
        </p:nvSpPr>
        <p:spPr>
          <a:xfrm>
            <a:off x="107504" y="86957"/>
            <a:ext cx="468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err="1"/>
              <a:t>Symptômes</a:t>
            </a:r>
            <a:r>
              <a:rPr lang="en-NZ" dirty="0"/>
              <a:t>, incidence et </a:t>
            </a:r>
            <a:r>
              <a:rPr lang="en-NZ" dirty="0" err="1"/>
              <a:t>seuils</a:t>
            </a:r>
            <a:endParaRPr lang="en-NZ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C1C7A4-806C-C944-A1E5-D7D9BFA98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8065"/>
              </p:ext>
            </p:extLst>
          </p:nvPr>
        </p:nvGraphicFramePr>
        <p:xfrm>
          <a:off x="381000" y="1491264"/>
          <a:ext cx="8534400" cy="497842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082040">
                  <a:extLst>
                    <a:ext uri="{9D8B030D-6E8A-4147-A177-3AD203B41FA5}">
                      <a16:colId xmlns:a16="http://schemas.microsoft.com/office/drawing/2014/main" val="232776702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17164999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149621107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786595636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1939160898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70162770"/>
                    </a:ext>
                  </a:extLst>
                </a:gridCol>
              </a:tblGrid>
              <a:tr h="812805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Symptômes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Prévalence 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Association varroa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Seuils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Incidence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510977"/>
                  </a:ext>
                </a:extLst>
              </a:tr>
              <a:tr h="81280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DWV</a:t>
                      </a:r>
                      <a:endParaRPr lang="fr-FR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Ailes déformées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&gt; 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&gt; 10</a:t>
                      </a:r>
                      <a:r>
                        <a:rPr lang="fr-FR" baseline="30000" noProof="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Automne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2923142"/>
                  </a:ext>
                </a:extLst>
              </a:tr>
              <a:tr h="81280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AKI</a:t>
                      </a:r>
                      <a:endParaRPr lang="fr-FR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Paralysie, mortalités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&lt;</a:t>
                      </a:r>
                      <a:r>
                        <a:rPr lang="fr-FR" baseline="0" noProof="0" dirty="0"/>
                        <a:t> 2</a:t>
                      </a:r>
                      <a:r>
                        <a:rPr lang="fr-FR" noProof="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Ete</a:t>
                      </a:r>
                    </a:p>
                    <a:p>
                      <a:pPr algn="ctr"/>
                      <a:r>
                        <a:rPr lang="fr-FR" noProof="0"/>
                        <a:t>Automne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020371"/>
                  </a:ext>
                </a:extLst>
              </a:tr>
              <a:tr h="81280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CBPV</a:t>
                      </a:r>
                      <a:endParaRPr lang="fr-FR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Abeilles noires, tremblements, Abeilles mortes devant la ruche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&lt; 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&gt; 10</a:t>
                      </a:r>
                      <a:r>
                        <a:rPr lang="fr-FR" baseline="30000" noProof="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Printemps</a:t>
                      </a:r>
                    </a:p>
                    <a:p>
                      <a:pPr algn="ctr"/>
                      <a:r>
                        <a:rPr lang="fr-FR" noProof="0"/>
                        <a:t>Eté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270251"/>
                  </a:ext>
                </a:extLst>
              </a:tr>
              <a:tr h="81280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BQCV</a:t>
                      </a:r>
                      <a:endParaRPr lang="fr-FR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Cellules royales noires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~ 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Eté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84510"/>
                  </a:ext>
                </a:extLst>
              </a:tr>
              <a:tr h="81280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SBV</a:t>
                      </a:r>
                      <a:endParaRPr lang="fr-FR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Larves sacciformes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/>
                        <a:t>~ 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Printemps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47018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48831" y="6469689"/>
            <a:ext cx="2277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Tentcheva</a:t>
            </a:r>
            <a:r>
              <a:rPr lang="en-US" sz="1200" i="1" dirty="0"/>
              <a:t> et al., </a:t>
            </a:r>
            <a:r>
              <a:rPr lang="en-US" sz="1200" i="1" dirty="0" err="1"/>
              <a:t>Apidologie</a:t>
            </a:r>
            <a:r>
              <a:rPr lang="fr-FR" sz="1200" i="1" dirty="0"/>
              <a:t> 2004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2490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5845</TotalTime>
  <Words>815</Words>
  <Application>Microsoft Office PowerPoint</Application>
  <PresentationFormat>Apresentação no Ecrã (4:3)</PresentationFormat>
  <Paragraphs>156</Paragraphs>
  <Slides>10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Baskerville</vt:lpstr>
      <vt:lpstr>Calibri</vt:lpstr>
      <vt:lpstr>Calibri Light</vt:lpstr>
      <vt:lpstr>Courier New</vt:lpstr>
      <vt:lpstr>1_Thème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Tison</dc:creator>
  <cp:lastModifiedBy>Ana Machado</cp:lastModifiedBy>
  <cp:revision>294</cp:revision>
  <dcterms:created xsi:type="dcterms:W3CDTF">2018-11-05T10:02:09Z</dcterms:created>
  <dcterms:modified xsi:type="dcterms:W3CDTF">2022-09-05T16:08:17Z</dcterms:modified>
</cp:coreProperties>
</file>