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3"/>
  </p:notesMasterIdLst>
  <p:sldIdLst>
    <p:sldId id="291" r:id="rId2"/>
    <p:sldId id="292" r:id="rId3"/>
    <p:sldId id="295" r:id="rId4"/>
    <p:sldId id="373" r:id="rId5"/>
    <p:sldId id="377" r:id="rId6"/>
    <p:sldId id="296" r:id="rId7"/>
    <p:sldId id="378" r:id="rId8"/>
    <p:sldId id="350" r:id="rId9"/>
    <p:sldId id="303" r:id="rId10"/>
    <p:sldId id="352" r:id="rId11"/>
    <p:sldId id="354" r:id="rId12"/>
    <p:sldId id="356" r:id="rId13"/>
    <p:sldId id="357" r:id="rId14"/>
    <p:sldId id="376" r:id="rId15"/>
    <p:sldId id="362" r:id="rId16"/>
    <p:sldId id="380" r:id="rId17"/>
    <p:sldId id="343" r:id="rId18"/>
    <p:sldId id="372" r:id="rId19"/>
    <p:sldId id="337" r:id="rId20"/>
    <p:sldId id="379" r:id="rId21"/>
    <p:sldId id="363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" initials="g" lastIdx="2" clrIdx="0">
    <p:extLst>
      <p:ext uri="{19B8F6BF-5375-455C-9EA6-DF929625EA0E}">
        <p15:presenceInfo xmlns:p15="http://schemas.microsoft.com/office/powerpoint/2012/main" userId="gu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6140" autoAdjust="0"/>
  </p:normalViewPr>
  <p:slideViewPr>
    <p:cSldViewPr>
      <p:cViewPr varScale="1">
        <p:scale>
          <a:sx n="82" d="100"/>
          <a:sy n="82" d="100"/>
        </p:scale>
        <p:origin x="136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gkairo\Desktop\VP%20V10%20ET%20V11%20Graph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gkairo\Desktop\VP%20V10%20ET%20V11%20Graph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'Population  Ab'!$A$2:$A$255</cx:f>
        <cx:lvl ptCount="254">
          <cx:pt idx="0">T1 V10</cx:pt>
          <cx:pt idx="1">T1 V10</cx:pt>
          <cx:pt idx="2">T1 V10</cx:pt>
          <cx:pt idx="3">T1 V10</cx:pt>
          <cx:pt idx="4">T1 V10</cx:pt>
          <cx:pt idx="5">T1 V10</cx:pt>
          <cx:pt idx="6">T1 V10</cx:pt>
          <cx:pt idx="7">T1 V10</cx:pt>
          <cx:pt idx="8">T1 V10</cx:pt>
          <cx:pt idx="9">T1 V10</cx:pt>
          <cx:pt idx="10">T1 V10</cx:pt>
          <cx:pt idx="11">T1 V10</cx:pt>
          <cx:pt idx="12">T1 V10</cx:pt>
          <cx:pt idx="13">T1 V10</cx:pt>
          <cx:pt idx="14">T1 V10</cx:pt>
          <cx:pt idx="15">T1 V10</cx:pt>
          <cx:pt idx="16">T1 V10</cx:pt>
          <cx:pt idx="17">T1 V10</cx:pt>
          <cx:pt idx="18">T1 V10</cx:pt>
          <cx:pt idx="19">T1 V10</cx:pt>
          <cx:pt idx="20">T1 V10</cx:pt>
          <cx:pt idx="21">T1 V10</cx:pt>
          <cx:pt idx="22">T1 V10</cx:pt>
          <cx:pt idx="23">T1 V10</cx:pt>
          <cx:pt idx="24">T1 V10</cx:pt>
          <cx:pt idx="25">T1 V10</cx:pt>
          <cx:pt idx="26">T1 V10</cx:pt>
          <cx:pt idx="27">T1 V10</cx:pt>
          <cx:pt idx="28">T1 V10</cx:pt>
          <cx:pt idx="29">T1 V10</cx:pt>
          <cx:pt idx="30">T1 V10</cx:pt>
          <cx:pt idx="31">T1 V10</cx:pt>
          <cx:pt idx="32">T1 V10</cx:pt>
          <cx:pt idx="33">T1 V10</cx:pt>
          <cx:pt idx="34">T1 V10</cx:pt>
          <cx:pt idx="35">T1 V10</cx:pt>
          <cx:pt idx="36">T1 V10</cx:pt>
          <cx:pt idx="37">T1 V10</cx:pt>
          <cx:pt idx="38">T1 V10</cx:pt>
          <cx:pt idx="39">T1 V10</cx:pt>
          <cx:pt idx="40">T1 V10</cx:pt>
          <cx:pt idx="41">T1 V10</cx:pt>
          <cx:pt idx="42">T1 V10</cx:pt>
          <cx:pt idx="43">T1 V10</cx:pt>
          <cx:pt idx="44">T1 V10</cx:pt>
          <cx:pt idx="45">T1 V10</cx:pt>
          <cx:pt idx="46">T1 V10</cx:pt>
          <cx:pt idx="47">T1 V10</cx:pt>
          <cx:pt idx="48">T1 V11</cx:pt>
          <cx:pt idx="49">T1 V11</cx:pt>
          <cx:pt idx="50">T1 V11</cx:pt>
          <cx:pt idx="51">T1 V11</cx:pt>
          <cx:pt idx="52">T1 V11</cx:pt>
          <cx:pt idx="53">T1 V11</cx:pt>
          <cx:pt idx="54">T1 V11</cx:pt>
          <cx:pt idx="55">T1 V11</cx:pt>
          <cx:pt idx="56">T1 V11</cx:pt>
          <cx:pt idx="57">T1 V11</cx:pt>
          <cx:pt idx="58">T1 V11</cx:pt>
          <cx:pt idx="59">T1 V11</cx:pt>
          <cx:pt idx="60">T1 V11</cx:pt>
          <cx:pt idx="61">T1 V11</cx:pt>
          <cx:pt idx="62">T1 V11</cx:pt>
          <cx:pt idx="63">T1 V11</cx:pt>
          <cx:pt idx="64">T1 V11</cx:pt>
          <cx:pt idx="65">T1 V11</cx:pt>
          <cx:pt idx="66">T1 V11</cx:pt>
          <cx:pt idx="67">T1 V11</cx:pt>
          <cx:pt idx="68">T1 V11</cx:pt>
          <cx:pt idx="69">T1 V11</cx:pt>
          <cx:pt idx="70">T1 V11</cx:pt>
          <cx:pt idx="71">T1 V11</cx:pt>
          <cx:pt idx="72">T1 V11</cx:pt>
          <cx:pt idx="73">T1 V11</cx:pt>
          <cx:pt idx="74">T1 V11</cx:pt>
          <cx:pt idx="75">T1 V11</cx:pt>
          <cx:pt idx="76">T1 V11</cx:pt>
          <cx:pt idx="77">T1 V11</cx:pt>
          <cx:pt idx="78">T1 V11</cx:pt>
          <cx:pt idx="79">T1 V11</cx:pt>
          <cx:pt idx="80">T1 V11</cx:pt>
          <cx:pt idx="81">T1 V11</cx:pt>
          <cx:pt idx="82">T1 V11</cx:pt>
          <cx:pt idx="83">T1 V11</cx:pt>
          <cx:pt idx="84">T1 V11</cx:pt>
          <cx:pt idx="85">T1 V11</cx:pt>
          <cx:pt idx="86">T1 V11</cx:pt>
          <cx:pt idx="87">T1 V11</cx:pt>
          <cx:pt idx="88">T1 V11</cx:pt>
          <cx:pt idx="89">T1 V11</cx:pt>
          <cx:pt idx="90">T1 V11</cx:pt>
          <cx:pt idx="91">T1 V11</cx:pt>
          <cx:pt idx="92">T1 V11</cx:pt>
          <cx:pt idx="93">T1 V11</cx:pt>
          <cx:pt idx="94">T1 V11</cx:pt>
          <cx:pt idx="95">T1 V11</cx:pt>
          <cx:pt idx="96">T2 V10</cx:pt>
          <cx:pt idx="97">T2 V10</cx:pt>
          <cx:pt idx="98">T2 V10</cx:pt>
          <cx:pt idx="99">T2 V10</cx:pt>
          <cx:pt idx="100">T2 V10</cx:pt>
          <cx:pt idx="101">T2 V10</cx:pt>
          <cx:pt idx="102">T2 V10</cx:pt>
          <cx:pt idx="103">T2 V10</cx:pt>
          <cx:pt idx="104">T2 V10</cx:pt>
          <cx:pt idx="105">T2 V10</cx:pt>
          <cx:pt idx="106">T2 V10</cx:pt>
          <cx:pt idx="107">T2 V10</cx:pt>
          <cx:pt idx="108">T2 V10</cx:pt>
          <cx:pt idx="109">T2 V10</cx:pt>
          <cx:pt idx="110">T2 V10</cx:pt>
          <cx:pt idx="111">T2 V10</cx:pt>
          <cx:pt idx="112">T2 V10</cx:pt>
          <cx:pt idx="113">T2 V10</cx:pt>
          <cx:pt idx="114">T2 V10</cx:pt>
          <cx:pt idx="115">T2 V10</cx:pt>
          <cx:pt idx="116">T2 V10</cx:pt>
          <cx:pt idx="117">T2 V10</cx:pt>
          <cx:pt idx="118">T2 V10</cx:pt>
          <cx:pt idx="119">T2 V10</cx:pt>
          <cx:pt idx="120">T2 V10</cx:pt>
          <cx:pt idx="121">T2 V10</cx:pt>
          <cx:pt idx="122">T2 V10</cx:pt>
          <cx:pt idx="123">T2 V10</cx:pt>
          <cx:pt idx="124">T2 V10</cx:pt>
          <cx:pt idx="125">T2 V10</cx:pt>
          <cx:pt idx="126">T2 V10</cx:pt>
          <cx:pt idx="127">T2 V10</cx:pt>
          <cx:pt idx="128">T2 V10</cx:pt>
          <cx:pt idx="129">T2 V10</cx:pt>
          <cx:pt idx="130">T2 V10</cx:pt>
          <cx:pt idx="131">T2 V10</cx:pt>
          <cx:pt idx="132">T2 V10</cx:pt>
          <cx:pt idx="133">T2 V10</cx:pt>
          <cx:pt idx="134">T2 V10</cx:pt>
          <cx:pt idx="135">T2 V10</cx:pt>
          <cx:pt idx="136">T2 V10</cx:pt>
          <cx:pt idx="137">T2 V10</cx:pt>
          <cx:pt idx="138">T2 V10</cx:pt>
          <cx:pt idx="139">T2 V10</cx:pt>
          <cx:pt idx="140">T2 V10</cx:pt>
          <cx:pt idx="141">T2 V10</cx:pt>
          <cx:pt idx="142">T2 V10</cx:pt>
          <cx:pt idx="143">T2 V10</cx:pt>
          <cx:pt idx="144">T2 V10</cx:pt>
          <cx:pt idx="145">T2 V10</cx:pt>
          <cx:pt idx="146">T2 V10</cx:pt>
          <cx:pt idx="147">T2 V10</cx:pt>
          <cx:pt idx="148">T2 V10</cx:pt>
          <cx:pt idx="149">T2 V10</cx:pt>
          <cx:pt idx="150">T2 V10</cx:pt>
          <cx:pt idx="151">T2 V10</cx:pt>
          <cx:pt idx="152">T2 V11</cx:pt>
          <cx:pt idx="153">T2 V11</cx:pt>
          <cx:pt idx="154">T2 V11</cx:pt>
          <cx:pt idx="155">T2 V11</cx:pt>
          <cx:pt idx="156">T2 V11</cx:pt>
          <cx:pt idx="157">T2 V11</cx:pt>
          <cx:pt idx="158">T2 V11</cx:pt>
          <cx:pt idx="159">T2 V11</cx:pt>
          <cx:pt idx="160">T2 V11</cx:pt>
          <cx:pt idx="161">T2 V11</cx:pt>
          <cx:pt idx="162">T2 V11</cx:pt>
          <cx:pt idx="163">T2 V11</cx:pt>
          <cx:pt idx="164">T2 V11</cx:pt>
          <cx:pt idx="165">T2 V11</cx:pt>
          <cx:pt idx="166">T2 V11</cx:pt>
          <cx:pt idx="167">T2 V11</cx:pt>
          <cx:pt idx="168">T2 V11</cx:pt>
          <cx:pt idx="169">T2 V11</cx:pt>
          <cx:pt idx="170">T2 V11</cx:pt>
          <cx:pt idx="171">T2 V11</cx:pt>
          <cx:pt idx="172">T2 V11</cx:pt>
          <cx:pt idx="173">T2 V11</cx:pt>
          <cx:pt idx="174">T2 V11</cx:pt>
          <cx:pt idx="175">T2 V11</cx:pt>
          <cx:pt idx="176">T2 V11</cx:pt>
          <cx:pt idx="177">T2 V11</cx:pt>
          <cx:pt idx="178">T2 V11</cx:pt>
          <cx:pt idx="179">T2 V11</cx:pt>
          <cx:pt idx="180">T2 V11</cx:pt>
          <cx:pt idx="181">T2 V11</cx:pt>
          <cx:pt idx="182">T2 V11</cx:pt>
          <cx:pt idx="183">T2 V11</cx:pt>
          <cx:pt idx="184">T2 V11</cx:pt>
          <cx:pt idx="185">T2 V11</cx:pt>
          <cx:pt idx="186">T2 V11</cx:pt>
          <cx:pt idx="187">T2 V11</cx:pt>
          <cx:pt idx="188">T2 V11</cx:pt>
          <cx:pt idx="189">T2 V11</cx:pt>
          <cx:pt idx="190">T2 V11</cx:pt>
          <cx:pt idx="191">T2 V11</cx:pt>
          <cx:pt idx="192">T2 V11</cx:pt>
          <cx:pt idx="193">T2 V11</cx:pt>
          <cx:pt idx="194">T2 V11</cx:pt>
          <cx:pt idx="195">T2 V11</cx:pt>
          <cx:pt idx="196">T2 V11</cx:pt>
          <cx:pt idx="197">T2 V11</cx:pt>
          <cx:pt idx="198">T2 V11</cx:pt>
          <cx:pt idx="199">T2 V11</cx:pt>
          <cx:pt idx="200">T2 V11</cx:pt>
          <cx:pt idx="201">T2 V11</cx:pt>
          <cx:pt idx="202">T2 V11</cx:pt>
          <cx:pt idx="203">T2 V11</cx:pt>
          <cx:pt idx="204">T2 V11</cx:pt>
          <cx:pt idx="205">T2 V11</cx:pt>
          <cx:pt idx="206">T2 V11</cx:pt>
          <cx:pt idx="207">T2 V11</cx:pt>
          <cx:pt idx="208">S V10</cx:pt>
          <cx:pt idx="209">S V10</cx:pt>
          <cx:pt idx="210">S V10</cx:pt>
          <cx:pt idx="211">S V10</cx:pt>
          <cx:pt idx="212">S V10</cx:pt>
          <cx:pt idx="213">S V10</cx:pt>
          <cx:pt idx="214">S V10</cx:pt>
          <cx:pt idx="215">S V10</cx:pt>
          <cx:pt idx="216">S V10</cx:pt>
          <cx:pt idx="217">S V10</cx:pt>
          <cx:pt idx="218">S V10</cx:pt>
          <cx:pt idx="219">S V10</cx:pt>
          <cx:pt idx="220">S V10</cx:pt>
          <cx:pt idx="221">S V10</cx:pt>
          <cx:pt idx="222">S V10</cx:pt>
          <cx:pt idx="223">S V10</cx:pt>
          <cx:pt idx="224">S V10</cx:pt>
          <cx:pt idx="225">S V10</cx:pt>
          <cx:pt idx="226">S V10</cx:pt>
          <cx:pt idx="227">S V10</cx:pt>
          <cx:pt idx="228">S V10</cx:pt>
          <cx:pt idx="229">S V10</cx:pt>
          <cx:pt idx="230">S V10</cx:pt>
          <cx:pt idx="231">S V11</cx:pt>
          <cx:pt idx="232">S V11</cx:pt>
          <cx:pt idx="233">S V11</cx:pt>
          <cx:pt idx="234">S V11</cx:pt>
          <cx:pt idx="235">S V11</cx:pt>
          <cx:pt idx="236">S V11</cx:pt>
          <cx:pt idx="237">S V11</cx:pt>
          <cx:pt idx="238">S V11</cx:pt>
          <cx:pt idx="239">S V11</cx:pt>
          <cx:pt idx="240">S V11</cx:pt>
          <cx:pt idx="241">S V11</cx:pt>
          <cx:pt idx="242">S V11</cx:pt>
          <cx:pt idx="243">S V11</cx:pt>
          <cx:pt idx="244">S V11</cx:pt>
          <cx:pt idx="245">S V11</cx:pt>
          <cx:pt idx="246">S V11</cx:pt>
          <cx:pt idx="247">S V11</cx:pt>
          <cx:pt idx="248">S V11</cx:pt>
          <cx:pt idx="249">S V11</cx:pt>
          <cx:pt idx="250">S V11</cx:pt>
          <cx:pt idx="251">S V11</cx:pt>
          <cx:pt idx="252">S V11</cx:pt>
          <cx:pt idx="253">S V11</cx:pt>
        </cx:lvl>
      </cx:strDim>
      <cx:numDim type="val">
        <cx:f>'Population  Ab'!$B$2:$B$255</cx:f>
        <cx:lvl ptCount="254" formatCode="0">
          <cx:pt idx="0">7644</cx:pt>
          <cx:pt idx="2">8663.2000000000007</cx:pt>
          <cx:pt idx="3">5350.8000000000002</cx:pt>
          <cx:pt idx="4">13504.4</cx:pt>
          <cx:pt idx="5">6115.1999999999998</cx:pt>
          <cx:pt idx="9">16434.600000000002</cx:pt>
          <cx:pt idx="12">5987.8000000000002</cx:pt>
          <cx:pt idx="13">10574.200000000001</cx:pt>
          <cx:pt idx="18">10319.4</cx:pt>
          <cx:pt idx="19">7516.6000000000004</cx:pt>
          <cx:pt idx="21">7261.8000000000002</cx:pt>
          <cx:pt idx="22">8408.3999999999996</cx:pt>
          <cx:pt idx="23">17071.600000000002</cx:pt>
          <cx:pt idx="25">11338.6</cx:pt>
          <cx:pt idx="27">10319.4</cx:pt>
          <cx:pt idx="30">12485.200000000001</cx:pt>
          <cx:pt idx="31">5223.4000000000005</cx:pt>
          <cx:pt idx="32">5096</cx:pt>
          <cx:pt idx="34">3312.4000000000001</cx:pt>
          <cx:pt idx="35">8408.3999999999996</cx:pt>
          <cx:pt idx="36">5987.8000000000002</cx:pt>
          <cx:pt idx="37">4331.6000000000004</cx:pt>
          <cx:pt idx="38">8790.6000000000004</cx:pt>
          <cx:pt idx="39">3567.2000000000003</cx:pt>
          <cx:pt idx="40">5096</cx:pt>
          <cx:pt idx="41">5860.4000000000005</cx:pt>
          <cx:pt idx="42">7389.1999999999998</cx:pt>
          <cx:pt idx="43">2548</cx:pt>
          <cx:pt idx="44">6624.8000000000002</cx:pt>
          <cx:pt idx="45">5605.6000000000004</cx:pt>
          <cx:pt idx="48">8663.2000000000007</cx:pt>
          <cx:pt idx="50">7516.6000000000004</cx:pt>
          <cx:pt idx="51">5223.4000000000005</cx:pt>
          <cx:pt idx="52">13504.4</cx:pt>
          <cx:pt idx="53">7771.4000000000005</cx:pt>
          <cx:pt idx="57">5987.8000000000002</cx:pt>
          <cx:pt idx="60">4586.4000000000005</cx:pt>
          <cx:pt idx="61">7261.8000000000002</cx:pt>
          <cx:pt idx="66">6624.8000000000002</cx:pt>
          <cx:pt idx="67">3185</cx:pt>
          <cx:pt idx="69">4841.1999999999998</cx:pt>
          <cx:pt idx="70">4713.8000000000002</cx:pt>
          <cx:pt idx="71">11211.200000000001</cx:pt>
          <cx:pt idx="73">12740</cx:pt>
          <cx:pt idx="75">11338.6</cx:pt>
          <cx:pt idx="78">15797.6</cx:pt>
          <cx:pt idx="79">5733</cx:pt>
          <cx:pt idx="80">6242.6000000000004</cx:pt>
          <cx:pt idx="82">6752.1999999999998</cx:pt>
          <cx:pt idx="83">13504.4</cx:pt>
          <cx:pt idx="84">8281</cx:pt>
          <cx:pt idx="85">5605.6000000000004</cx:pt>
          <cx:pt idx="86">3567.2000000000003</cx:pt>
          <cx:pt idx="87">6242.6000000000004</cx:pt>
          <cx:pt idx="88">7261.8000000000002</cx:pt>
          <cx:pt idx="89">10829</cx:pt>
          <cx:pt idx="90">7134.4000000000005</cx:pt>
          <cx:pt idx="91">4331.6000000000004</cx:pt>
          <cx:pt idx="92">9809.8000000000011</cx:pt>
          <cx:pt idx="93">8281</cx:pt>
          <cx:pt idx="101">9009</cx:pt>
          <cx:pt idx="110">7907.9000000000005</cx:pt>
          <cx:pt idx="113">6306.3000000000002</cx:pt>
          <cx:pt idx="120">6106.1000000000004</cx:pt>
          <cx:pt idx="121">5905.9000000000005</cx:pt>
          <cx:pt idx="126">8208.2000000000007</cx:pt>
          <cx:pt idx="127">7707.6999999999998</cx:pt>
          <cx:pt idx="128">5905.9000000000005</cx:pt>
          <cx:pt idx="129">8108.1000000000004</cx:pt>
          <cx:pt idx="130">5405.4000000000005</cx:pt>
          <cx:pt idx="131">11311.300000000001</cx:pt>
          <cx:pt idx="132">8708.7000000000007</cx:pt>
          <cx:pt idx="134">8208.2000000000007</cx:pt>
          <cx:pt idx="135">7907.9000000000005</cx:pt>
          <cx:pt idx="136">4904.9000000000005</cx:pt>
          <cx:pt idx="137">8208.2000000000007</cx:pt>
          <cx:pt idx="138">8108.1000000000004</cx:pt>
          <cx:pt idx="139">5305.3000000000002</cx:pt>
          <cx:pt idx="140">5305.3000000000002</cx:pt>
          <cx:pt idx="141">7107.1000000000004</cx:pt>
          <cx:pt idx="142">5105.1000000000004</cx:pt>
          <cx:pt idx="143">700.70000000000005</cx:pt>
          <cx:pt idx="144">5805.8000000000002</cx:pt>
          <cx:pt idx="145">8408.3999999999996</cx:pt>
          <cx:pt idx="146">8908.8999999999996</cx:pt>
          <cx:pt idx="147">10210.200000000001</cx:pt>
          <cx:pt idx="148">4904.9000000000005</cx:pt>
          <cx:pt idx="149">7307.3000000000002</cx:pt>
          <cx:pt idx="150">3803.8000000000002</cx:pt>
          <cx:pt idx="151">6106.1000000000004</cx:pt>
          <cx:pt idx="157">9009</cx:pt>
          <cx:pt idx="166">5705.6999999999998</cx:pt>
          <cx:pt idx="169">7007</cx:pt>
          <cx:pt idx="176">4004</cx:pt>
          <cx:pt idx="177">7607.6000000000004</cx:pt>
          <cx:pt idx="182">7707.6999999999998</cx:pt>
          <cx:pt idx="183">14114.1</cx:pt>
          <cx:pt idx="184">4104.1000000000004</cx:pt>
          <cx:pt idx="185">5705.6999999999998</cx:pt>
          <cx:pt idx="186">4404.4000000000005</cx:pt>
          <cx:pt idx="187">11411.4</cx:pt>
          <cx:pt idx="188">11311.300000000001</cx:pt>
          <cx:pt idx="190">11911.9</cx:pt>
          <cx:pt idx="191">6806.8000000000002</cx:pt>
          <cx:pt idx="192">5705.6999999999998</cx:pt>
          <cx:pt idx="193">11611.6</cx:pt>
          <cx:pt idx="194">11511.5</cx:pt>
          <cx:pt idx="195">10810.800000000001</cx:pt>
          <cx:pt idx="196">11311.300000000001</cx:pt>
          <cx:pt idx="197">10310.300000000001</cx:pt>
          <cx:pt idx="198">7107.1000000000004</cx:pt>
          <cx:pt idx="200">9909.8999999999996</cx:pt>
          <cx:pt idx="201">10310.300000000001</cx:pt>
          <cx:pt idx="202">7307.3000000000002</cx:pt>
          <cx:pt idx="203">8908.8999999999996</cx:pt>
          <cx:pt idx="204">6706.6999999999998</cx:pt>
          <cx:pt idx="205">14614.6</cx:pt>
          <cx:pt idx="206">2502.5</cx:pt>
          <cx:pt idx="207">8508.5</cx:pt>
          <cx:pt idx="211">8153.6000000000004</cx:pt>
          <cx:pt idx="212">9300.2000000000007</cx:pt>
          <cx:pt idx="214">7007</cx:pt>
          <cx:pt idx="215">10319.4</cx:pt>
          <cx:pt idx="216">10574.200000000001</cx:pt>
          <cx:pt idx="218">7007</cx:pt>
          <cx:pt idx="221">9555</cx:pt>
          <cx:pt idx="222">6752.1999999999998</cx:pt>
          <cx:pt idx="223">6879.6000000000004</cx:pt>
          <cx:pt idx="225">3439.8000000000002</cx:pt>
          <cx:pt idx="226">6624.8000000000002</cx:pt>
          <cx:pt idx="227">4204.1999999999998</cx:pt>
          <cx:pt idx="228">6624.8000000000002</cx:pt>
          <cx:pt idx="229">3312.4000000000001</cx:pt>
          <cx:pt idx="230">4968.6000000000004</cx:pt>
          <cx:pt idx="234">6497.4000000000005</cx:pt>
          <cx:pt idx="235">9172.8000000000011</cx:pt>
          <cx:pt idx="237">3185</cx:pt>
          <cx:pt idx="238">7389.1999999999998</cx:pt>
          <cx:pt idx="239">11466</cx:pt>
          <cx:pt idx="241">9427.6000000000004</cx:pt>
          <cx:pt idx="244">9937.2000000000007</cx:pt>
          <cx:pt idx="245">7261.8000000000002</cx:pt>
          <cx:pt idx="246">8408.3999999999996</cx:pt>
          <cx:pt idx="248">6497.4000000000005</cx:pt>
          <cx:pt idx="249">6115.1999999999998</cx:pt>
          <cx:pt idx="250">5987.8000000000002</cx:pt>
          <cx:pt idx="251">10064.6</cx:pt>
          <cx:pt idx="252">4968.6000000000004</cx:pt>
          <cx:pt idx="253">3949.4000000000001</cx:pt>
        </cx:lvl>
      </cx:numDim>
    </cx:data>
    <cx:data id="1">
      <cx:strDim type="cat">
        <cx:f>'Population  Ab'!$A$2:$A$255</cx:f>
        <cx:lvl ptCount="254">
          <cx:pt idx="0">T1 V10</cx:pt>
          <cx:pt idx="1">T1 V10</cx:pt>
          <cx:pt idx="2">T1 V10</cx:pt>
          <cx:pt idx="3">T1 V10</cx:pt>
          <cx:pt idx="4">T1 V10</cx:pt>
          <cx:pt idx="5">T1 V10</cx:pt>
          <cx:pt idx="6">T1 V10</cx:pt>
          <cx:pt idx="7">T1 V10</cx:pt>
          <cx:pt idx="8">T1 V10</cx:pt>
          <cx:pt idx="9">T1 V10</cx:pt>
          <cx:pt idx="10">T1 V10</cx:pt>
          <cx:pt idx="11">T1 V10</cx:pt>
          <cx:pt idx="12">T1 V10</cx:pt>
          <cx:pt idx="13">T1 V10</cx:pt>
          <cx:pt idx="14">T1 V10</cx:pt>
          <cx:pt idx="15">T1 V10</cx:pt>
          <cx:pt idx="16">T1 V10</cx:pt>
          <cx:pt idx="17">T1 V10</cx:pt>
          <cx:pt idx="18">T1 V10</cx:pt>
          <cx:pt idx="19">T1 V10</cx:pt>
          <cx:pt idx="20">T1 V10</cx:pt>
          <cx:pt idx="21">T1 V10</cx:pt>
          <cx:pt idx="22">T1 V10</cx:pt>
          <cx:pt idx="23">T1 V10</cx:pt>
          <cx:pt idx="24">T1 V10</cx:pt>
          <cx:pt idx="25">T1 V10</cx:pt>
          <cx:pt idx="26">T1 V10</cx:pt>
          <cx:pt idx="27">T1 V10</cx:pt>
          <cx:pt idx="28">T1 V10</cx:pt>
          <cx:pt idx="29">T1 V10</cx:pt>
          <cx:pt idx="30">T1 V10</cx:pt>
          <cx:pt idx="31">T1 V10</cx:pt>
          <cx:pt idx="32">T1 V10</cx:pt>
          <cx:pt idx="33">T1 V10</cx:pt>
          <cx:pt idx="34">T1 V10</cx:pt>
          <cx:pt idx="35">T1 V10</cx:pt>
          <cx:pt idx="36">T1 V10</cx:pt>
          <cx:pt idx="37">T1 V10</cx:pt>
          <cx:pt idx="38">T1 V10</cx:pt>
          <cx:pt idx="39">T1 V10</cx:pt>
          <cx:pt idx="40">T1 V10</cx:pt>
          <cx:pt idx="41">T1 V10</cx:pt>
          <cx:pt idx="42">T1 V10</cx:pt>
          <cx:pt idx="43">T1 V10</cx:pt>
          <cx:pt idx="44">T1 V10</cx:pt>
          <cx:pt idx="45">T1 V10</cx:pt>
          <cx:pt idx="46">T1 V10</cx:pt>
          <cx:pt idx="47">T1 V10</cx:pt>
          <cx:pt idx="48">T1 V11</cx:pt>
          <cx:pt idx="49">T1 V11</cx:pt>
          <cx:pt idx="50">T1 V11</cx:pt>
          <cx:pt idx="51">T1 V11</cx:pt>
          <cx:pt idx="52">T1 V11</cx:pt>
          <cx:pt idx="53">T1 V11</cx:pt>
          <cx:pt idx="54">T1 V11</cx:pt>
          <cx:pt idx="55">T1 V11</cx:pt>
          <cx:pt idx="56">T1 V11</cx:pt>
          <cx:pt idx="57">T1 V11</cx:pt>
          <cx:pt idx="58">T1 V11</cx:pt>
          <cx:pt idx="59">T1 V11</cx:pt>
          <cx:pt idx="60">T1 V11</cx:pt>
          <cx:pt idx="61">T1 V11</cx:pt>
          <cx:pt idx="62">T1 V11</cx:pt>
          <cx:pt idx="63">T1 V11</cx:pt>
          <cx:pt idx="64">T1 V11</cx:pt>
          <cx:pt idx="65">T1 V11</cx:pt>
          <cx:pt idx="66">T1 V11</cx:pt>
          <cx:pt idx="67">T1 V11</cx:pt>
          <cx:pt idx="68">T1 V11</cx:pt>
          <cx:pt idx="69">T1 V11</cx:pt>
          <cx:pt idx="70">T1 V11</cx:pt>
          <cx:pt idx="71">T1 V11</cx:pt>
          <cx:pt idx="72">T1 V11</cx:pt>
          <cx:pt idx="73">T1 V11</cx:pt>
          <cx:pt idx="74">T1 V11</cx:pt>
          <cx:pt idx="75">T1 V11</cx:pt>
          <cx:pt idx="76">T1 V11</cx:pt>
          <cx:pt idx="77">T1 V11</cx:pt>
          <cx:pt idx="78">T1 V11</cx:pt>
          <cx:pt idx="79">T1 V11</cx:pt>
          <cx:pt idx="80">T1 V11</cx:pt>
          <cx:pt idx="81">T1 V11</cx:pt>
          <cx:pt idx="82">T1 V11</cx:pt>
          <cx:pt idx="83">T1 V11</cx:pt>
          <cx:pt idx="84">T1 V11</cx:pt>
          <cx:pt idx="85">T1 V11</cx:pt>
          <cx:pt idx="86">T1 V11</cx:pt>
          <cx:pt idx="87">T1 V11</cx:pt>
          <cx:pt idx="88">T1 V11</cx:pt>
          <cx:pt idx="89">T1 V11</cx:pt>
          <cx:pt idx="90">T1 V11</cx:pt>
          <cx:pt idx="91">T1 V11</cx:pt>
          <cx:pt idx="92">T1 V11</cx:pt>
          <cx:pt idx="93">T1 V11</cx:pt>
          <cx:pt idx="94">T1 V11</cx:pt>
          <cx:pt idx="95">T1 V11</cx:pt>
          <cx:pt idx="96">T2 V10</cx:pt>
          <cx:pt idx="97">T2 V10</cx:pt>
          <cx:pt idx="98">T2 V10</cx:pt>
          <cx:pt idx="99">T2 V10</cx:pt>
          <cx:pt idx="100">T2 V10</cx:pt>
          <cx:pt idx="101">T2 V10</cx:pt>
          <cx:pt idx="102">T2 V10</cx:pt>
          <cx:pt idx="103">T2 V10</cx:pt>
          <cx:pt idx="104">T2 V10</cx:pt>
          <cx:pt idx="105">T2 V10</cx:pt>
          <cx:pt idx="106">T2 V10</cx:pt>
          <cx:pt idx="107">T2 V10</cx:pt>
          <cx:pt idx="108">T2 V10</cx:pt>
          <cx:pt idx="109">T2 V10</cx:pt>
          <cx:pt idx="110">T2 V10</cx:pt>
          <cx:pt idx="111">T2 V10</cx:pt>
          <cx:pt idx="112">T2 V10</cx:pt>
          <cx:pt idx="113">T2 V10</cx:pt>
          <cx:pt idx="114">T2 V10</cx:pt>
          <cx:pt idx="115">T2 V10</cx:pt>
          <cx:pt idx="116">T2 V10</cx:pt>
          <cx:pt idx="117">T2 V10</cx:pt>
          <cx:pt idx="118">T2 V10</cx:pt>
          <cx:pt idx="119">T2 V10</cx:pt>
          <cx:pt idx="120">T2 V10</cx:pt>
          <cx:pt idx="121">T2 V10</cx:pt>
          <cx:pt idx="122">T2 V10</cx:pt>
          <cx:pt idx="123">T2 V10</cx:pt>
          <cx:pt idx="124">T2 V10</cx:pt>
          <cx:pt idx="125">T2 V10</cx:pt>
          <cx:pt idx="126">T2 V10</cx:pt>
          <cx:pt idx="127">T2 V10</cx:pt>
          <cx:pt idx="128">T2 V10</cx:pt>
          <cx:pt idx="129">T2 V10</cx:pt>
          <cx:pt idx="130">T2 V10</cx:pt>
          <cx:pt idx="131">T2 V10</cx:pt>
          <cx:pt idx="132">T2 V10</cx:pt>
          <cx:pt idx="133">T2 V10</cx:pt>
          <cx:pt idx="134">T2 V10</cx:pt>
          <cx:pt idx="135">T2 V10</cx:pt>
          <cx:pt idx="136">T2 V10</cx:pt>
          <cx:pt idx="137">T2 V10</cx:pt>
          <cx:pt idx="138">T2 V10</cx:pt>
          <cx:pt idx="139">T2 V10</cx:pt>
          <cx:pt idx="140">T2 V10</cx:pt>
          <cx:pt idx="141">T2 V10</cx:pt>
          <cx:pt idx="142">T2 V10</cx:pt>
          <cx:pt idx="143">T2 V10</cx:pt>
          <cx:pt idx="144">T2 V10</cx:pt>
          <cx:pt idx="145">T2 V10</cx:pt>
          <cx:pt idx="146">T2 V10</cx:pt>
          <cx:pt idx="147">T2 V10</cx:pt>
          <cx:pt idx="148">T2 V10</cx:pt>
          <cx:pt idx="149">T2 V10</cx:pt>
          <cx:pt idx="150">T2 V10</cx:pt>
          <cx:pt idx="151">T2 V10</cx:pt>
          <cx:pt idx="152">T2 V11</cx:pt>
          <cx:pt idx="153">T2 V11</cx:pt>
          <cx:pt idx="154">T2 V11</cx:pt>
          <cx:pt idx="155">T2 V11</cx:pt>
          <cx:pt idx="156">T2 V11</cx:pt>
          <cx:pt idx="157">T2 V11</cx:pt>
          <cx:pt idx="158">T2 V11</cx:pt>
          <cx:pt idx="159">T2 V11</cx:pt>
          <cx:pt idx="160">T2 V11</cx:pt>
          <cx:pt idx="161">T2 V11</cx:pt>
          <cx:pt idx="162">T2 V11</cx:pt>
          <cx:pt idx="163">T2 V11</cx:pt>
          <cx:pt idx="164">T2 V11</cx:pt>
          <cx:pt idx="165">T2 V11</cx:pt>
          <cx:pt idx="166">T2 V11</cx:pt>
          <cx:pt idx="167">T2 V11</cx:pt>
          <cx:pt idx="168">T2 V11</cx:pt>
          <cx:pt idx="169">T2 V11</cx:pt>
          <cx:pt idx="170">T2 V11</cx:pt>
          <cx:pt idx="171">T2 V11</cx:pt>
          <cx:pt idx="172">T2 V11</cx:pt>
          <cx:pt idx="173">T2 V11</cx:pt>
          <cx:pt idx="174">T2 V11</cx:pt>
          <cx:pt idx="175">T2 V11</cx:pt>
          <cx:pt idx="176">T2 V11</cx:pt>
          <cx:pt idx="177">T2 V11</cx:pt>
          <cx:pt idx="178">T2 V11</cx:pt>
          <cx:pt idx="179">T2 V11</cx:pt>
          <cx:pt idx="180">T2 V11</cx:pt>
          <cx:pt idx="181">T2 V11</cx:pt>
          <cx:pt idx="182">T2 V11</cx:pt>
          <cx:pt idx="183">T2 V11</cx:pt>
          <cx:pt idx="184">T2 V11</cx:pt>
          <cx:pt idx="185">T2 V11</cx:pt>
          <cx:pt idx="186">T2 V11</cx:pt>
          <cx:pt idx="187">T2 V11</cx:pt>
          <cx:pt idx="188">T2 V11</cx:pt>
          <cx:pt idx="189">T2 V11</cx:pt>
          <cx:pt idx="190">T2 V11</cx:pt>
          <cx:pt idx="191">T2 V11</cx:pt>
          <cx:pt idx="192">T2 V11</cx:pt>
          <cx:pt idx="193">T2 V11</cx:pt>
          <cx:pt idx="194">T2 V11</cx:pt>
          <cx:pt idx="195">T2 V11</cx:pt>
          <cx:pt idx="196">T2 V11</cx:pt>
          <cx:pt idx="197">T2 V11</cx:pt>
          <cx:pt idx="198">T2 V11</cx:pt>
          <cx:pt idx="199">T2 V11</cx:pt>
          <cx:pt idx="200">T2 V11</cx:pt>
          <cx:pt idx="201">T2 V11</cx:pt>
          <cx:pt idx="202">T2 V11</cx:pt>
          <cx:pt idx="203">T2 V11</cx:pt>
          <cx:pt idx="204">T2 V11</cx:pt>
          <cx:pt idx="205">T2 V11</cx:pt>
          <cx:pt idx="206">T2 V11</cx:pt>
          <cx:pt idx="207">T2 V11</cx:pt>
          <cx:pt idx="208">S V10</cx:pt>
          <cx:pt idx="209">S V10</cx:pt>
          <cx:pt idx="210">S V10</cx:pt>
          <cx:pt idx="211">S V10</cx:pt>
          <cx:pt idx="212">S V10</cx:pt>
          <cx:pt idx="213">S V10</cx:pt>
          <cx:pt idx="214">S V10</cx:pt>
          <cx:pt idx="215">S V10</cx:pt>
          <cx:pt idx="216">S V10</cx:pt>
          <cx:pt idx="217">S V10</cx:pt>
          <cx:pt idx="218">S V10</cx:pt>
          <cx:pt idx="219">S V10</cx:pt>
          <cx:pt idx="220">S V10</cx:pt>
          <cx:pt idx="221">S V10</cx:pt>
          <cx:pt idx="222">S V10</cx:pt>
          <cx:pt idx="223">S V10</cx:pt>
          <cx:pt idx="224">S V10</cx:pt>
          <cx:pt idx="225">S V10</cx:pt>
          <cx:pt idx="226">S V10</cx:pt>
          <cx:pt idx="227">S V10</cx:pt>
          <cx:pt idx="228">S V10</cx:pt>
          <cx:pt idx="229">S V10</cx:pt>
          <cx:pt idx="230">S V10</cx:pt>
          <cx:pt idx="231">S V11</cx:pt>
          <cx:pt idx="232">S V11</cx:pt>
          <cx:pt idx="233">S V11</cx:pt>
          <cx:pt idx="234">S V11</cx:pt>
          <cx:pt idx="235">S V11</cx:pt>
          <cx:pt idx="236">S V11</cx:pt>
          <cx:pt idx="237">S V11</cx:pt>
          <cx:pt idx="238">S V11</cx:pt>
          <cx:pt idx="239">S V11</cx:pt>
          <cx:pt idx="240">S V11</cx:pt>
          <cx:pt idx="241">S V11</cx:pt>
          <cx:pt idx="242">S V11</cx:pt>
          <cx:pt idx="243">S V11</cx:pt>
          <cx:pt idx="244">S V11</cx:pt>
          <cx:pt idx="245">S V11</cx:pt>
          <cx:pt idx="246">S V11</cx:pt>
          <cx:pt idx="247">S V11</cx:pt>
          <cx:pt idx="248">S V11</cx:pt>
          <cx:pt idx="249">S V11</cx:pt>
          <cx:pt idx="250">S V11</cx:pt>
          <cx:pt idx="251">S V11</cx:pt>
          <cx:pt idx="252">S V11</cx:pt>
          <cx:pt idx="253">S V11</cx:pt>
        </cx:lvl>
      </cx:strDim>
      <cx:numDim type="val">
        <cx:f>'Population  Ab'!$C$2:$C$255</cx:f>
        <cx:lvl ptCount="254" formatCode="0">
          <cx:pt idx="1">8408.3999999999996</cx:pt>
          <cx:pt idx="2">5350.8000000000002</cx:pt>
          <cx:pt idx="3">7007</cx:pt>
          <cx:pt idx="4">8408.3999999999996</cx:pt>
          <cx:pt idx="6">9427.6000000000004</cx:pt>
          <cx:pt idx="10">4076.8000000000002</cx:pt>
          <cx:pt idx="13">7771.4000000000005</cx:pt>
          <cx:pt idx="14">11975.6</cx:pt>
          <cx:pt idx="16">9172.8000000000011</cx:pt>
          <cx:pt idx="17">6879.6000000000004</cx:pt>
          <cx:pt idx="18">3439.8000000000002</cx:pt>
          <cx:pt idx="20">5987.8000000000002</cx:pt>
          <cx:pt idx="22">5478.1999999999998</cx:pt>
          <cx:pt idx="27">9045.3999999999996</cx:pt>
          <cx:pt idx="31">10319.4</cx:pt>
          <cx:pt idx="32">5987.8000000000002</cx:pt>
          <cx:pt idx="34">7389.1999999999998</cx:pt>
          <cx:pt idx="35">12740</cx:pt>
          <cx:pt idx="36">10192</cx:pt>
          <cx:pt idx="37">7389.1999999999998</cx:pt>
          <cx:pt idx="38">4968.6000000000004</cx:pt>
          <cx:pt idx="39">5987.8000000000002</cx:pt>
          <cx:pt idx="40">3057.5999999999999</cx:pt>
          <cx:pt idx="41">7389.1999999999998</cx:pt>
          <cx:pt idx="42">4968.6000000000004</cx:pt>
          <cx:pt idx="43">7516.6000000000004</cx:pt>
          <cx:pt idx="44">11083.800000000001</cx:pt>
          <cx:pt idx="45">4204.1999999999998</cx:pt>
          <cx:pt idx="46">10192</cx:pt>
          <cx:pt idx="47">11338.6</cx:pt>
          <cx:pt idx="49">10319.4</cx:pt>
          <cx:pt idx="50">9555</cx:pt>
          <cx:pt idx="51">10192</cx:pt>
          <cx:pt idx="52">7644</cx:pt>
          <cx:pt idx="54">9682.3999999999996</cx:pt>
          <cx:pt idx="58">4841.1999999999998</cx:pt>
          <cx:pt idx="61">7644</cx:pt>
          <cx:pt idx="62">12230.4</cx:pt>
          <cx:pt idx="64">6879.6000000000004</cx:pt>
          <cx:pt idx="65">5733</cx:pt>
          <cx:pt idx="66">5987.8000000000002</cx:pt>
          <cx:pt idx="68">8790.6000000000004</cx:pt>
          <cx:pt idx="70">11083.800000000001</cx:pt>
          <cx:pt idx="75">7134.4000000000005</cx:pt>
          <cx:pt idx="79">7007</cx:pt>
          <cx:pt idx="80">5860.4000000000005</cx:pt>
          <cx:pt idx="82">7134.4000000000005</cx:pt>
          <cx:pt idx="83">11593.4</cx:pt>
          <cx:pt idx="84">7261.8000000000002</cx:pt>
          <cx:pt idx="85">6115.1999999999998</cx:pt>
          <cx:pt idx="86">5605.6000000000004</cx:pt>
          <cx:pt idx="87">9045.3999999999996</cx:pt>
          <cx:pt idx="88">5350.8000000000002</cx:pt>
          <cx:pt idx="89">9937.2000000000007</cx:pt>
          <cx:pt idx="90">8663.2000000000007</cx:pt>
          <cx:pt idx="91">7644</cx:pt>
          <cx:pt idx="92">11338.6</cx:pt>
          <cx:pt idx="93">6497.4000000000005</cx:pt>
          <cx:pt idx="94">13886.6</cx:pt>
          <cx:pt idx="95">10574.200000000001</cx:pt>
          <cx:pt idx="96">6906.9000000000005</cx:pt>
          <cx:pt idx="97">7107.1000000000004</cx:pt>
          <cx:pt idx="107">4804.8000000000002</cx:pt>
          <cx:pt idx="112">2202.2000000000003</cx:pt>
          <cx:pt idx="113">2702.7000000000003</cx:pt>
          <cx:pt idx="117">7107.1000000000004</cx:pt>
          <cx:pt idx="118">9909.8999999999996</cx:pt>
          <cx:pt idx="119">4304.3000000000002</cx:pt>
          <cx:pt idx="120">9909.8999999999996</cx:pt>
          <cx:pt idx="121">6206.1999999999998</cx:pt>
          <cx:pt idx="122">8108.1000000000004</cx:pt>
          <cx:pt idx="123">4904.9000000000005</cx:pt>
          <cx:pt idx="124">8808.8000000000011</cx:pt>
          <cx:pt idx="126">4604.6000000000004</cx:pt>
          <cx:pt idx="127">3403.4000000000001</cx:pt>
          <cx:pt idx="128">4304.3000000000002</cx:pt>
          <cx:pt idx="130">11911.9</cx:pt>
          <cx:pt idx="131">9909.8999999999996</cx:pt>
          <cx:pt idx="132">7107.1000000000004</cx:pt>
          <cx:pt idx="133">5005</cx:pt>
          <cx:pt idx="134">2202.2000000000003</cx:pt>
          <cx:pt idx="135">4504.5</cx:pt>
          <cx:pt idx="137">5405.4000000000005</cx:pt>
          <cx:pt idx="138">7407.4000000000005</cx:pt>
          <cx:pt idx="139">6206.1999999999998</cx:pt>
          <cx:pt idx="140">7307.3000000000002</cx:pt>
          <cx:pt idx="141">9109.1000000000004</cx:pt>
          <cx:pt idx="142">6406.4000000000005</cx:pt>
          <cx:pt idx="143">6806.8000000000002</cx:pt>
          <cx:pt idx="144">5005</cx:pt>
          <cx:pt idx="152">10110.1</cx:pt>
          <cx:pt idx="153">11811.800000000001</cx:pt>
          <cx:pt idx="163">7607.6000000000004</cx:pt>
          <cx:pt idx="168">6006</cx:pt>
          <cx:pt idx="169">4104.1000000000004</cx:pt>
          <cx:pt idx="173">10710.700000000001</cx:pt>
          <cx:pt idx="174">11911.9</cx:pt>
          <cx:pt idx="175">6006</cx:pt>
          <cx:pt idx="176">10610.6</cx:pt>
          <cx:pt idx="177">10910.9</cx:pt>
          <cx:pt idx="178">15215.200000000001</cx:pt>
          <cx:pt idx="179">5505.5</cx:pt>
          <cx:pt idx="180">12412.4</cx:pt>
          <cx:pt idx="182">8008</cx:pt>
          <cx:pt idx="183">9409.3999999999996</cx:pt>
          <cx:pt idx="184">6906.9000000000005</cx:pt>
          <cx:pt idx="186">6906.9000000000005</cx:pt>
          <cx:pt idx="187">10010</cx:pt>
          <cx:pt idx="188">13013</cx:pt>
          <cx:pt idx="189">10810.800000000001</cx:pt>
          <cx:pt idx="191">11411.4</cx:pt>
          <cx:pt idx="193">4504.5</cx:pt>
          <cx:pt idx="194">10210.200000000001</cx:pt>
          <cx:pt idx="195">4404.4000000000005</cx:pt>
          <cx:pt idx="196">2002</cx:pt>
          <cx:pt idx="197">9109.1000000000004</cx:pt>
          <cx:pt idx="198">5705.6999999999998</cx:pt>
          <cx:pt idx="199">6706.6999999999998</cx:pt>
          <cx:pt idx="200">7007</cx:pt>
          <cx:pt idx="209">4841.1999999999998</cx:pt>
          <cx:pt idx="211">9172.8000000000011</cx:pt>
          <cx:pt idx="213">12230.4</cx:pt>
          <cx:pt idx="214">5350.8000000000002</cx:pt>
          <cx:pt idx="216">5860.4000000000005</cx:pt>
          <cx:pt idx="217">3312.4000000000001</cx:pt>
          <cx:pt idx="218">14396.200000000001</cx:pt>
          <cx:pt idx="220">4331.6000000000004</cx:pt>
          <cx:pt idx="223">12740</cx:pt>
          <cx:pt idx="225">8408.3999999999996</cx:pt>
          <cx:pt idx="226">3822</cx:pt>
          <cx:pt idx="227">7771.4000000000005</cx:pt>
          <cx:pt idx="228">4459</cx:pt>
          <cx:pt idx="229">6752.1999999999998</cx:pt>
          <cx:pt idx="230">7771.4000000000005</cx:pt>
          <cx:pt idx="232">7516.6000000000004</cx:pt>
          <cx:pt idx="234">9300.2000000000007</cx:pt>
          <cx:pt idx="236">14141.4</cx:pt>
          <cx:pt idx="237">8790.6000000000004</cx:pt>
          <cx:pt idx="239">11211.200000000001</cx:pt>
          <cx:pt idx="240">3822</cx:pt>
          <cx:pt idx="241">16434.600000000002</cx:pt>
          <cx:pt idx="243">6624.8000000000002</cx:pt>
          <cx:pt idx="246">9682.3999999999996</cx:pt>
          <cx:pt idx="248">14396.200000000001</cx:pt>
          <cx:pt idx="249">7007</cx:pt>
          <cx:pt idx="250">9555</cx:pt>
          <cx:pt idx="251">5860.4000000000005</cx:pt>
          <cx:pt idx="252">9172.8000000000011</cx:pt>
          <cx:pt idx="253">12612.6</cx:pt>
        </cx:lvl>
      </cx:numDim>
    </cx:data>
  </cx:chartData>
  <cx:chart>
    <cx:title pos="t" align="ctr" overlay="0">
      <cx:tx>
        <cx:rich>
          <a:bodyPr rot="0" spcFirstLastPara="1" vertOverflow="ellipsis" vert="horz" wrap="square" lIns="0" tIns="0" rIns="0" bIns="0" anchor="ctr" anchorCtr="1"/>
          <a:lstStyle/>
          <a:p>
            <a:pPr algn="ctr">
              <a:defRPr sz="1800" b="1"/>
            </a:pPr>
            <a:r>
              <a:rPr lang="fr-FR" sz="1800" b="1"/>
              <a:t>Quantité d'abeilles</a:t>
            </a:r>
            <a:endParaRPr lang="fr-FR" b="1"/>
          </a:p>
        </cx:rich>
      </cx:tx>
    </cx:title>
    <cx:plotArea>
      <cx:plotAreaRegion>
        <cx:series layoutId="boxWhisker" uniqueId="{7DCD5D32-E231-4870-AF0A-4824FC41CEF6}">
          <cx:tx>
            <cx:txData>
              <cx:f>'Population  Ab'!$B$1</cx:f>
              <cx:v>Apivar</cx:v>
            </cx:txData>
          </cx:tx>
          <cx:spPr>
            <a:solidFill>
              <a:srgbClr val="0070C0"/>
            </a:solidFill>
            <a:ln w="12700">
              <a:solidFill>
                <a:sysClr val="windowText" lastClr="000000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10CC74F2-A223-4104-AF8E-8175B3B623C2}">
          <cx:tx>
            <cx:txData>
              <cx:f>'Population  Ab'!$C$1</cx:f>
              <cx:v>Retrait+AO</cx:v>
            </cx:txData>
          </cx:tx>
          <cx:spPr>
            <a:solidFill>
              <a:srgbClr val="FFC000"/>
            </a:solidFill>
            <a:ln w="12700">
              <a:solidFill>
                <a:sysClr val="windowText" lastClr="000000"/>
              </a:solidFill>
            </a:ln>
          </cx:spPr>
          <cx:dataId val="1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rot="-60000000" spcFirstLastPara="1" vertOverflow="ellipsis" vert="horz" wrap="square" lIns="0" tIns="0" rIns="0" bIns="0" anchor="ctr" anchorCtr="1"/>
          <a:lstStyle/>
          <a:p>
            <a:pPr>
              <a:defRPr sz="1200" b="1"/>
            </a:pPr>
            <a:endParaRPr lang="fr-FR" sz="1200" b="1"/>
          </a:p>
        </cx:txPr>
      </cx:axis>
      <cx:axis id="1">
        <cx:valScaling/>
        <cx:majorGridlines/>
        <cx:tickLabels/>
        <cx:txPr>
          <a:bodyPr rot="-60000000" spcFirstLastPara="1" vertOverflow="ellipsis" vert="horz" wrap="square" lIns="0" tIns="0" rIns="0" bIns="0" anchor="ctr" anchorCtr="1"/>
          <a:lstStyle/>
          <a:p>
            <a:pPr>
              <a:defRPr sz="1400" b="1"/>
            </a:pPr>
            <a:endParaRPr lang="fr-FR" sz="1400" b="1"/>
          </a:p>
        </cx:txPr>
      </cx:axis>
    </cx:plotArea>
    <cx:legend pos="t" align="ctr" overlay="0">
      <cx:txPr>
        <a:bodyPr spcFirstLastPara="1" vertOverflow="ellipsis" wrap="square" lIns="0" tIns="0" rIns="0" bIns="0" anchor="ctr" anchorCtr="1"/>
        <a:lstStyle/>
        <a:p>
          <a:pPr>
            <a:defRPr sz="1200"/>
          </a:pPr>
          <a:endParaRPr lang="fr-FR" sz="1200"/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'Population Couv'!$A$2:$A$255</cx:f>
        <cx:lvl ptCount="254">
          <cx:pt idx="0">T1 V10</cx:pt>
          <cx:pt idx="1">T1 V10</cx:pt>
          <cx:pt idx="2">T1 V10</cx:pt>
          <cx:pt idx="3">T1 V10</cx:pt>
          <cx:pt idx="4">T1 V10</cx:pt>
          <cx:pt idx="5">T1 V10</cx:pt>
          <cx:pt idx="6">T1 V10</cx:pt>
          <cx:pt idx="7">T1 V10</cx:pt>
          <cx:pt idx="8">T1 V10</cx:pt>
          <cx:pt idx="9">T1 V10</cx:pt>
          <cx:pt idx="10">T1 V10</cx:pt>
          <cx:pt idx="11">T1 V10</cx:pt>
          <cx:pt idx="12">T1 V10</cx:pt>
          <cx:pt idx="13">T1 V10</cx:pt>
          <cx:pt idx="14">T1 V10</cx:pt>
          <cx:pt idx="15">T1 V10</cx:pt>
          <cx:pt idx="16">T1 V10</cx:pt>
          <cx:pt idx="17">T1 V10</cx:pt>
          <cx:pt idx="18">T1 V10</cx:pt>
          <cx:pt idx="19">T1 V10</cx:pt>
          <cx:pt idx="20">T1 V10</cx:pt>
          <cx:pt idx="21">T1 V10</cx:pt>
          <cx:pt idx="22">T1 V10</cx:pt>
          <cx:pt idx="23">T1 V10</cx:pt>
          <cx:pt idx="24">T1 V10</cx:pt>
          <cx:pt idx="25">T1 V10</cx:pt>
          <cx:pt idx="26">T1 V10</cx:pt>
          <cx:pt idx="27">T1 V10</cx:pt>
          <cx:pt idx="28">T1 V10</cx:pt>
          <cx:pt idx="29">T1 V10</cx:pt>
          <cx:pt idx="30">T1 V10</cx:pt>
          <cx:pt idx="31">T1 V10</cx:pt>
          <cx:pt idx="32">T1 V10</cx:pt>
          <cx:pt idx="33">T1 V10</cx:pt>
          <cx:pt idx="34">T1 V10</cx:pt>
          <cx:pt idx="35">T1 V10</cx:pt>
          <cx:pt idx="36">T1 V10</cx:pt>
          <cx:pt idx="37">T1 V10</cx:pt>
          <cx:pt idx="38">T1 V10</cx:pt>
          <cx:pt idx="39">T1 V10</cx:pt>
          <cx:pt idx="40">T1 V10</cx:pt>
          <cx:pt idx="41">T1 V10</cx:pt>
          <cx:pt idx="42">T1 V10</cx:pt>
          <cx:pt idx="43">T1 V10</cx:pt>
          <cx:pt idx="44">T1 V10</cx:pt>
          <cx:pt idx="45">T1 V10</cx:pt>
          <cx:pt idx="46">T1 V10</cx:pt>
          <cx:pt idx="47">T1 V10</cx:pt>
          <cx:pt idx="48">T1 V11</cx:pt>
          <cx:pt idx="49">T1 V11</cx:pt>
          <cx:pt idx="50">T1 V11</cx:pt>
          <cx:pt idx="51">T1 V11</cx:pt>
          <cx:pt idx="52">T1 V11</cx:pt>
          <cx:pt idx="53">T1 V11</cx:pt>
          <cx:pt idx="54">T1 V11</cx:pt>
          <cx:pt idx="55">T1 V11</cx:pt>
          <cx:pt idx="56">T1 V11</cx:pt>
          <cx:pt idx="57">T1 V11</cx:pt>
          <cx:pt idx="58">T1 V11</cx:pt>
          <cx:pt idx="59">T1 V11</cx:pt>
          <cx:pt idx="60">T1 V11</cx:pt>
          <cx:pt idx="61">T1 V11</cx:pt>
          <cx:pt idx="62">T1 V11</cx:pt>
          <cx:pt idx="63">T1 V11</cx:pt>
          <cx:pt idx="64">T1 V11</cx:pt>
          <cx:pt idx="65">T1 V11</cx:pt>
          <cx:pt idx="66">T1 V11</cx:pt>
          <cx:pt idx="67">T1 V11</cx:pt>
          <cx:pt idx="68">T1 V11</cx:pt>
          <cx:pt idx="69">T1 V11</cx:pt>
          <cx:pt idx="70">T1 V11</cx:pt>
          <cx:pt idx="71">T1 V11</cx:pt>
          <cx:pt idx="72">T1 V11</cx:pt>
          <cx:pt idx="73">T1 V11</cx:pt>
          <cx:pt idx="74">T1 V11</cx:pt>
          <cx:pt idx="75">T1 V11</cx:pt>
          <cx:pt idx="76">T1 V11</cx:pt>
          <cx:pt idx="77">T1 V11</cx:pt>
          <cx:pt idx="78">T1 V11</cx:pt>
          <cx:pt idx="79">T1 V11</cx:pt>
          <cx:pt idx="80">T1 V11</cx:pt>
          <cx:pt idx="81">T1 V11</cx:pt>
          <cx:pt idx="82">T1 V11</cx:pt>
          <cx:pt idx="83">T1 V11</cx:pt>
          <cx:pt idx="84">T1 V11</cx:pt>
          <cx:pt idx="85">T1 V11</cx:pt>
          <cx:pt idx="86">T1 V11</cx:pt>
          <cx:pt idx="87">T1 V11</cx:pt>
          <cx:pt idx="88">T1 V11</cx:pt>
          <cx:pt idx="89">T1 V11</cx:pt>
          <cx:pt idx="90">T1 V11</cx:pt>
          <cx:pt idx="91">T1 V11</cx:pt>
          <cx:pt idx="92">T1 V11</cx:pt>
          <cx:pt idx="93">T1 V11</cx:pt>
          <cx:pt idx="94">T1 V11</cx:pt>
          <cx:pt idx="95">T1 V11</cx:pt>
          <cx:pt idx="96">T2 V10</cx:pt>
          <cx:pt idx="97">T2 V10</cx:pt>
          <cx:pt idx="98">T2 V10</cx:pt>
          <cx:pt idx="99">T2 V10</cx:pt>
          <cx:pt idx="100">T2 V10</cx:pt>
          <cx:pt idx="101">T2 V10</cx:pt>
          <cx:pt idx="102">T2 V10</cx:pt>
          <cx:pt idx="103">T2 V10</cx:pt>
          <cx:pt idx="104">T2 V10</cx:pt>
          <cx:pt idx="105">T2 V10</cx:pt>
          <cx:pt idx="106">T2 V10</cx:pt>
          <cx:pt idx="107">T2 V10</cx:pt>
          <cx:pt idx="108">T2 V10</cx:pt>
          <cx:pt idx="109">T2 V10</cx:pt>
          <cx:pt idx="110">T2 V10</cx:pt>
          <cx:pt idx="111">T2 V10</cx:pt>
          <cx:pt idx="112">T2 V10</cx:pt>
          <cx:pt idx="113">T2 V10</cx:pt>
          <cx:pt idx="114">T2 V10</cx:pt>
          <cx:pt idx="115">T2 V10</cx:pt>
          <cx:pt idx="116">T2 V10</cx:pt>
          <cx:pt idx="117">T2 V10</cx:pt>
          <cx:pt idx="118">T2 V10</cx:pt>
          <cx:pt idx="119">T2 V10</cx:pt>
          <cx:pt idx="120">T2 V10</cx:pt>
          <cx:pt idx="121">T2 V10</cx:pt>
          <cx:pt idx="122">T2 V10</cx:pt>
          <cx:pt idx="123">T2 V10</cx:pt>
          <cx:pt idx="124">T2 V10</cx:pt>
          <cx:pt idx="125">T2 V10</cx:pt>
          <cx:pt idx="126">T2 V10</cx:pt>
          <cx:pt idx="127">T2 V10</cx:pt>
          <cx:pt idx="128">T2 V10</cx:pt>
          <cx:pt idx="129">T2 V10</cx:pt>
          <cx:pt idx="130">T2 V10</cx:pt>
          <cx:pt idx="131">T2 V10</cx:pt>
          <cx:pt idx="132">T2 V10</cx:pt>
          <cx:pt idx="133">T2 V10</cx:pt>
          <cx:pt idx="134">T2 V10</cx:pt>
          <cx:pt idx="135">T2 V10</cx:pt>
          <cx:pt idx="136">T2 V10</cx:pt>
          <cx:pt idx="137">T2 V10</cx:pt>
          <cx:pt idx="138">T2 V10</cx:pt>
          <cx:pt idx="139">T2 V10</cx:pt>
          <cx:pt idx="140">T2 V10</cx:pt>
          <cx:pt idx="141">T2 V10</cx:pt>
          <cx:pt idx="142">T2 V10</cx:pt>
          <cx:pt idx="143">T2 V10</cx:pt>
          <cx:pt idx="144">T2 V10</cx:pt>
          <cx:pt idx="145">T2 V10</cx:pt>
          <cx:pt idx="146">T2 V10</cx:pt>
          <cx:pt idx="147">T2 V10</cx:pt>
          <cx:pt idx="148">T2 V10</cx:pt>
          <cx:pt idx="149">T2 V10</cx:pt>
          <cx:pt idx="150">T2 V10</cx:pt>
          <cx:pt idx="151">T2 V10</cx:pt>
          <cx:pt idx="152">T2 V11</cx:pt>
          <cx:pt idx="153">T2 V11</cx:pt>
          <cx:pt idx="154">T2 V11</cx:pt>
          <cx:pt idx="155">T2 V11</cx:pt>
          <cx:pt idx="156">T2 V11</cx:pt>
          <cx:pt idx="157">T2 V11</cx:pt>
          <cx:pt idx="158">T2 V11</cx:pt>
          <cx:pt idx="159">T2 V11</cx:pt>
          <cx:pt idx="160">T2 V11</cx:pt>
          <cx:pt idx="161">T2 V11</cx:pt>
          <cx:pt idx="162">T2 V11</cx:pt>
          <cx:pt idx="163">T2 V11</cx:pt>
          <cx:pt idx="164">T2 V11</cx:pt>
          <cx:pt idx="165">T2 V11</cx:pt>
          <cx:pt idx="166">T2 V11</cx:pt>
          <cx:pt idx="167">T2 V11</cx:pt>
          <cx:pt idx="168">T2 V11</cx:pt>
          <cx:pt idx="169">T2 V11</cx:pt>
          <cx:pt idx="170">T2 V11</cx:pt>
          <cx:pt idx="171">T2 V11</cx:pt>
          <cx:pt idx="172">T2 V11</cx:pt>
          <cx:pt idx="173">T2 V11</cx:pt>
          <cx:pt idx="174">T2 V11</cx:pt>
          <cx:pt idx="175">T2 V11</cx:pt>
          <cx:pt idx="176">T2 V11</cx:pt>
          <cx:pt idx="177">T2 V11</cx:pt>
          <cx:pt idx="178">T2 V11</cx:pt>
          <cx:pt idx="179">T2 V11</cx:pt>
          <cx:pt idx="180">T2 V11</cx:pt>
          <cx:pt idx="181">T2 V11</cx:pt>
          <cx:pt idx="182">T2 V11</cx:pt>
          <cx:pt idx="183">T2 V11</cx:pt>
          <cx:pt idx="184">T2 V11</cx:pt>
          <cx:pt idx="185">T2 V11</cx:pt>
          <cx:pt idx="186">T2 V11</cx:pt>
          <cx:pt idx="187">T2 V11</cx:pt>
          <cx:pt idx="188">T2 V11</cx:pt>
          <cx:pt idx="189">T2 V11</cx:pt>
          <cx:pt idx="190">T2 V11</cx:pt>
          <cx:pt idx="191">T2 V11</cx:pt>
          <cx:pt idx="192">T2 V11</cx:pt>
          <cx:pt idx="193">T2 V11</cx:pt>
          <cx:pt idx="194">T2 V11</cx:pt>
          <cx:pt idx="195">T2 V11</cx:pt>
          <cx:pt idx="196">T2 V11</cx:pt>
          <cx:pt idx="197">T2 V11</cx:pt>
          <cx:pt idx="198">T2 V11</cx:pt>
          <cx:pt idx="199">T2 V11</cx:pt>
          <cx:pt idx="200">T2 V11</cx:pt>
          <cx:pt idx="201">T2 V11</cx:pt>
          <cx:pt idx="202">T2 V11</cx:pt>
          <cx:pt idx="203">T2 V11</cx:pt>
          <cx:pt idx="204">T2 V11</cx:pt>
          <cx:pt idx="205">T2 V11</cx:pt>
          <cx:pt idx="206">T2 V11</cx:pt>
          <cx:pt idx="207">T2 V11</cx:pt>
          <cx:pt idx="208">S V10</cx:pt>
          <cx:pt idx="209">S V10</cx:pt>
          <cx:pt idx="210">S V10</cx:pt>
          <cx:pt idx="211">S V10</cx:pt>
          <cx:pt idx="212">S V10</cx:pt>
          <cx:pt idx="213">S V10</cx:pt>
          <cx:pt idx="214">S V10</cx:pt>
          <cx:pt idx="215">S V10</cx:pt>
          <cx:pt idx="216">S V10</cx:pt>
          <cx:pt idx="217">S V10</cx:pt>
          <cx:pt idx="218">S V10</cx:pt>
          <cx:pt idx="219">S V10</cx:pt>
          <cx:pt idx="220">S V10</cx:pt>
          <cx:pt idx="221">S V10</cx:pt>
          <cx:pt idx="222">S V10</cx:pt>
          <cx:pt idx="223">S V10</cx:pt>
          <cx:pt idx="224">S V10</cx:pt>
          <cx:pt idx="225">S V10</cx:pt>
          <cx:pt idx="226">S V10</cx:pt>
          <cx:pt idx="227">S V10</cx:pt>
          <cx:pt idx="228">S V10</cx:pt>
          <cx:pt idx="229">S V10</cx:pt>
          <cx:pt idx="230">S V10</cx:pt>
          <cx:pt idx="231">S V11</cx:pt>
          <cx:pt idx="232">S V11</cx:pt>
          <cx:pt idx="233">S V11</cx:pt>
          <cx:pt idx="234">S V11</cx:pt>
          <cx:pt idx="235">S V11</cx:pt>
          <cx:pt idx="236">S V11</cx:pt>
          <cx:pt idx="237">S V11</cx:pt>
          <cx:pt idx="238">S V11</cx:pt>
          <cx:pt idx="239">S V11</cx:pt>
          <cx:pt idx="240">S V11</cx:pt>
          <cx:pt idx="241">S V11</cx:pt>
          <cx:pt idx="242">S V11</cx:pt>
          <cx:pt idx="243">S V11</cx:pt>
          <cx:pt idx="244">S V11</cx:pt>
          <cx:pt idx="245">S V11</cx:pt>
          <cx:pt idx="246">S V11</cx:pt>
          <cx:pt idx="247">S V11</cx:pt>
          <cx:pt idx="248">S V11</cx:pt>
          <cx:pt idx="249">S V11</cx:pt>
          <cx:pt idx="250">S V11</cx:pt>
          <cx:pt idx="251">S V11</cx:pt>
          <cx:pt idx="252">S V11</cx:pt>
          <cx:pt idx="253">S V11</cx:pt>
        </cx:lvl>
      </cx:strDim>
      <cx:numDim type="val">
        <cx:f>'Population Couv'!$B$2:$B$255</cx:f>
        <cx:lvl ptCount="254" formatCode="Standard">
          <cx:pt idx="0">1800</cx:pt>
          <cx:pt idx="2">2000</cx:pt>
          <cx:pt idx="3">2600</cx:pt>
          <cx:pt idx="4">5800</cx:pt>
          <cx:pt idx="5">1600</cx:pt>
          <cx:pt idx="9">3000</cx:pt>
          <cx:pt idx="12">0</cx:pt>
          <cx:pt idx="13">3400</cx:pt>
          <cx:pt idx="18">5400</cx:pt>
          <cx:pt idx="19">3600</cx:pt>
          <cx:pt idx="21">3200</cx:pt>
          <cx:pt idx="22">3600</cx:pt>
          <cx:pt idx="23">2200</cx:pt>
          <cx:pt idx="25">3400</cx:pt>
          <cx:pt idx="27">2400</cx:pt>
          <cx:pt idx="30">5000</cx:pt>
          <cx:pt idx="31">2400</cx:pt>
          <cx:pt idx="32">2600</cx:pt>
          <cx:pt idx="34">2800</cx:pt>
          <cx:pt idx="35">4800</cx:pt>
          <cx:pt idx="36">1800</cx:pt>
          <cx:pt idx="37">2000</cx:pt>
          <cx:pt idx="38">2800</cx:pt>
          <cx:pt idx="39">3400</cx:pt>
          <cx:pt idx="40">3200</cx:pt>
          <cx:pt idx="41">4800</cx:pt>
          <cx:pt idx="42">4200</cx:pt>
          <cx:pt idx="43">3400</cx:pt>
          <cx:pt idx="44">5800</cx:pt>
          <cx:pt idx="45">3000</cx:pt>
          <cx:pt idx="48">5000</cx:pt>
          <cx:pt idx="50">4800</cx:pt>
          <cx:pt idx="51">2800</cx:pt>
          <cx:pt idx="52">5600</cx:pt>
          <cx:pt idx="53">3600</cx:pt>
          <cx:pt idx="57">2600</cx:pt>
          <cx:pt idx="60">2200</cx:pt>
          <cx:pt idx="61">2200</cx:pt>
          <cx:pt idx="66">1000</cx:pt>
          <cx:pt idx="67">0</cx:pt>
          <cx:pt idx="69">2000</cx:pt>
          <cx:pt idx="70">2800</cx:pt>
          <cx:pt idx="71">2200</cx:pt>
          <cx:pt idx="73">3800</cx:pt>
          <cx:pt idx="75">6400</cx:pt>
          <cx:pt idx="78">7400</cx:pt>
          <cx:pt idx="79">4200</cx:pt>
          <cx:pt idx="80">4400</cx:pt>
          <cx:pt idx="82">1800</cx:pt>
          <cx:pt idx="83">6800</cx:pt>
          <cx:pt idx="84">4200</cx:pt>
          <cx:pt idx="85">3400</cx:pt>
          <cx:pt idx="86">0</cx:pt>
          <cx:pt idx="87">3400</cx:pt>
          <cx:pt idx="88">1400</cx:pt>
          <cx:pt idx="89">4600</cx:pt>
          <cx:pt idx="90">6800</cx:pt>
          <cx:pt idx="91">3000</cx:pt>
          <cx:pt idx="92">2400</cx:pt>
          <cx:pt idx="93">4000</cx:pt>
          <cx:pt idx="101">7800</cx:pt>
          <cx:pt idx="110">6750</cx:pt>
          <cx:pt idx="113">5250</cx:pt>
          <cx:pt idx="120">5400</cx:pt>
          <cx:pt idx="121">5850</cx:pt>
          <cx:pt idx="126">6750</cx:pt>
          <cx:pt idx="127">3750</cx:pt>
          <cx:pt idx="128">5550</cx:pt>
          <cx:pt idx="129">5550</cx:pt>
          <cx:pt idx="130">6750</cx:pt>
          <cx:pt idx="131">9600</cx:pt>
          <cx:pt idx="132">8550</cx:pt>
          <cx:pt idx="134">8100</cx:pt>
          <cx:pt idx="135">6900</cx:pt>
          <cx:pt idx="136">3900</cx:pt>
          <cx:pt idx="137">7200</cx:pt>
          <cx:pt idx="138">8250</cx:pt>
          <cx:pt idx="139">6150</cx:pt>
          <cx:pt idx="140">0</cx:pt>
          <cx:pt idx="141">5550</cx:pt>
          <cx:pt idx="142">4050</cx:pt>
          <cx:pt idx="143">1200</cx:pt>
          <cx:pt idx="144">6300</cx:pt>
          <cx:pt idx="145">6600</cx:pt>
          <cx:pt idx="146">6900</cx:pt>
          <cx:pt idx="147">6450</cx:pt>
          <cx:pt idx="148">3150</cx:pt>
          <cx:pt idx="149">6000</cx:pt>
          <cx:pt idx="150">0</cx:pt>
          <cx:pt idx="151">7950</cx:pt>
          <cx:pt idx="157">1200</cx:pt>
          <cx:pt idx="166">450</cx:pt>
          <cx:pt idx="169">450</cx:pt>
          <cx:pt idx="176">600</cx:pt>
          <cx:pt idx="177">1350</cx:pt>
          <cx:pt idx="182">8250</cx:pt>
          <cx:pt idx="183">0</cx:pt>
          <cx:pt idx="184">1200</cx:pt>
          <cx:pt idx="185">150</cx:pt>
          <cx:pt idx="186">1950</cx:pt>
          <cx:pt idx="187">900</cx:pt>
          <cx:pt idx="188">2400</cx:pt>
          <cx:pt idx="190">150</cx:pt>
          <cx:pt idx="191">0</cx:pt>
          <cx:pt idx="192">600</cx:pt>
          <cx:pt idx="193">450</cx:pt>
          <cx:pt idx="194">1500</cx:pt>
          <cx:pt idx="195">2700</cx:pt>
          <cx:pt idx="196">3000</cx:pt>
          <cx:pt idx="197">1950</cx:pt>
          <cx:pt idx="198">600</cx:pt>
          <cx:pt idx="200">3000</cx:pt>
          <cx:pt idx="201">1950</cx:pt>
          <cx:pt idx="202">0</cx:pt>
          <cx:pt idx="203">0</cx:pt>
          <cx:pt idx="204">300</cx:pt>
          <cx:pt idx="205">1800</cx:pt>
          <cx:pt idx="206">0</cx:pt>
          <cx:pt idx="207">3000</cx:pt>
          <cx:pt idx="211">4400</cx:pt>
          <cx:pt idx="212">5200</cx:pt>
          <cx:pt idx="214">3000</cx:pt>
          <cx:pt idx="215">2800</cx:pt>
          <cx:pt idx="216">4000</cx:pt>
          <cx:pt idx="218">2400</cx:pt>
          <cx:pt idx="221">5200</cx:pt>
          <cx:pt idx="222">5600</cx:pt>
          <cx:pt idx="223">4000</cx:pt>
          <cx:pt idx="225">2200</cx:pt>
          <cx:pt idx="226">2600</cx:pt>
          <cx:pt idx="227">3000</cx:pt>
          <cx:pt idx="228">5800</cx:pt>
          <cx:pt idx="229">3600</cx:pt>
          <cx:pt idx="230">1400</cx:pt>
          <cx:pt idx="234">600</cx:pt>
          <cx:pt idx="235">1000</cx:pt>
          <cx:pt idx="237">600</cx:pt>
          <cx:pt idx="238">400</cx:pt>
          <cx:pt idx="239">1600</cx:pt>
          <cx:pt idx="241">400</cx:pt>
          <cx:pt idx="244">0</cx:pt>
          <cx:pt idx="245">600</cx:pt>
          <cx:pt idx="246">1000</cx:pt>
          <cx:pt idx="248">3000</cx:pt>
          <cx:pt idx="249">2400</cx:pt>
          <cx:pt idx="250">800</cx:pt>
          <cx:pt idx="251">3000</cx:pt>
          <cx:pt idx="252">4200</cx:pt>
          <cx:pt idx="253">2800</cx:pt>
        </cx:lvl>
      </cx:numDim>
    </cx:data>
    <cx:data id="1">
      <cx:strDim type="cat">
        <cx:f>'Population Couv'!$A$2:$A$255</cx:f>
        <cx:lvl ptCount="254">
          <cx:pt idx="0">T1 V10</cx:pt>
          <cx:pt idx="1">T1 V10</cx:pt>
          <cx:pt idx="2">T1 V10</cx:pt>
          <cx:pt idx="3">T1 V10</cx:pt>
          <cx:pt idx="4">T1 V10</cx:pt>
          <cx:pt idx="5">T1 V10</cx:pt>
          <cx:pt idx="6">T1 V10</cx:pt>
          <cx:pt idx="7">T1 V10</cx:pt>
          <cx:pt idx="8">T1 V10</cx:pt>
          <cx:pt idx="9">T1 V10</cx:pt>
          <cx:pt idx="10">T1 V10</cx:pt>
          <cx:pt idx="11">T1 V10</cx:pt>
          <cx:pt idx="12">T1 V10</cx:pt>
          <cx:pt idx="13">T1 V10</cx:pt>
          <cx:pt idx="14">T1 V10</cx:pt>
          <cx:pt idx="15">T1 V10</cx:pt>
          <cx:pt idx="16">T1 V10</cx:pt>
          <cx:pt idx="17">T1 V10</cx:pt>
          <cx:pt idx="18">T1 V10</cx:pt>
          <cx:pt idx="19">T1 V10</cx:pt>
          <cx:pt idx="20">T1 V10</cx:pt>
          <cx:pt idx="21">T1 V10</cx:pt>
          <cx:pt idx="22">T1 V10</cx:pt>
          <cx:pt idx="23">T1 V10</cx:pt>
          <cx:pt idx="24">T1 V10</cx:pt>
          <cx:pt idx="25">T1 V10</cx:pt>
          <cx:pt idx="26">T1 V10</cx:pt>
          <cx:pt idx="27">T1 V10</cx:pt>
          <cx:pt idx="28">T1 V10</cx:pt>
          <cx:pt idx="29">T1 V10</cx:pt>
          <cx:pt idx="30">T1 V10</cx:pt>
          <cx:pt idx="31">T1 V10</cx:pt>
          <cx:pt idx="32">T1 V10</cx:pt>
          <cx:pt idx="33">T1 V10</cx:pt>
          <cx:pt idx="34">T1 V10</cx:pt>
          <cx:pt idx="35">T1 V10</cx:pt>
          <cx:pt idx="36">T1 V10</cx:pt>
          <cx:pt idx="37">T1 V10</cx:pt>
          <cx:pt idx="38">T1 V10</cx:pt>
          <cx:pt idx="39">T1 V10</cx:pt>
          <cx:pt idx="40">T1 V10</cx:pt>
          <cx:pt idx="41">T1 V10</cx:pt>
          <cx:pt idx="42">T1 V10</cx:pt>
          <cx:pt idx="43">T1 V10</cx:pt>
          <cx:pt idx="44">T1 V10</cx:pt>
          <cx:pt idx="45">T1 V10</cx:pt>
          <cx:pt idx="46">T1 V10</cx:pt>
          <cx:pt idx="47">T1 V10</cx:pt>
          <cx:pt idx="48">T1 V11</cx:pt>
          <cx:pt idx="49">T1 V11</cx:pt>
          <cx:pt idx="50">T1 V11</cx:pt>
          <cx:pt idx="51">T1 V11</cx:pt>
          <cx:pt idx="52">T1 V11</cx:pt>
          <cx:pt idx="53">T1 V11</cx:pt>
          <cx:pt idx="54">T1 V11</cx:pt>
          <cx:pt idx="55">T1 V11</cx:pt>
          <cx:pt idx="56">T1 V11</cx:pt>
          <cx:pt idx="57">T1 V11</cx:pt>
          <cx:pt idx="58">T1 V11</cx:pt>
          <cx:pt idx="59">T1 V11</cx:pt>
          <cx:pt idx="60">T1 V11</cx:pt>
          <cx:pt idx="61">T1 V11</cx:pt>
          <cx:pt idx="62">T1 V11</cx:pt>
          <cx:pt idx="63">T1 V11</cx:pt>
          <cx:pt idx="64">T1 V11</cx:pt>
          <cx:pt idx="65">T1 V11</cx:pt>
          <cx:pt idx="66">T1 V11</cx:pt>
          <cx:pt idx="67">T1 V11</cx:pt>
          <cx:pt idx="68">T1 V11</cx:pt>
          <cx:pt idx="69">T1 V11</cx:pt>
          <cx:pt idx="70">T1 V11</cx:pt>
          <cx:pt idx="71">T1 V11</cx:pt>
          <cx:pt idx="72">T1 V11</cx:pt>
          <cx:pt idx="73">T1 V11</cx:pt>
          <cx:pt idx="74">T1 V11</cx:pt>
          <cx:pt idx="75">T1 V11</cx:pt>
          <cx:pt idx="76">T1 V11</cx:pt>
          <cx:pt idx="77">T1 V11</cx:pt>
          <cx:pt idx="78">T1 V11</cx:pt>
          <cx:pt idx="79">T1 V11</cx:pt>
          <cx:pt idx="80">T1 V11</cx:pt>
          <cx:pt idx="81">T1 V11</cx:pt>
          <cx:pt idx="82">T1 V11</cx:pt>
          <cx:pt idx="83">T1 V11</cx:pt>
          <cx:pt idx="84">T1 V11</cx:pt>
          <cx:pt idx="85">T1 V11</cx:pt>
          <cx:pt idx="86">T1 V11</cx:pt>
          <cx:pt idx="87">T1 V11</cx:pt>
          <cx:pt idx="88">T1 V11</cx:pt>
          <cx:pt idx="89">T1 V11</cx:pt>
          <cx:pt idx="90">T1 V11</cx:pt>
          <cx:pt idx="91">T1 V11</cx:pt>
          <cx:pt idx="92">T1 V11</cx:pt>
          <cx:pt idx="93">T1 V11</cx:pt>
          <cx:pt idx="94">T1 V11</cx:pt>
          <cx:pt idx="95">T1 V11</cx:pt>
          <cx:pt idx="96">T2 V10</cx:pt>
          <cx:pt idx="97">T2 V10</cx:pt>
          <cx:pt idx="98">T2 V10</cx:pt>
          <cx:pt idx="99">T2 V10</cx:pt>
          <cx:pt idx="100">T2 V10</cx:pt>
          <cx:pt idx="101">T2 V10</cx:pt>
          <cx:pt idx="102">T2 V10</cx:pt>
          <cx:pt idx="103">T2 V10</cx:pt>
          <cx:pt idx="104">T2 V10</cx:pt>
          <cx:pt idx="105">T2 V10</cx:pt>
          <cx:pt idx="106">T2 V10</cx:pt>
          <cx:pt idx="107">T2 V10</cx:pt>
          <cx:pt idx="108">T2 V10</cx:pt>
          <cx:pt idx="109">T2 V10</cx:pt>
          <cx:pt idx="110">T2 V10</cx:pt>
          <cx:pt idx="111">T2 V10</cx:pt>
          <cx:pt idx="112">T2 V10</cx:pt>
          <cx:pt idx="113">T2 V10</cx:pt>
          <cx:pt idx="114">T2 V10</cx:pt>
          <cx:pt idx="115">T2 V10</cx:pt>
          <cx:pt idx="116">T2 V10</cx:pt>
          <cx:pt idx="117">T2 V10</cx:pt>
          <cx:pt idx="118">T2 V10</cx:pt>
          <cx:pt idx="119">T2 V10</cx:pt>
          <cx:pt idx="120">T2 V10</cx:pt>
          <cx:pt idx="121">T2 V10</cx:pt>
          <cx:pt idx="122">T2 V10</cx:pt>
          <cx:pt idx="123">T2 V10</cx:pt>
          <cx:pt idx="124">T2 V10</cx:pt>
          <cx:pt idx="125">T2 V10</cx:pt>
          <cx:pt idx="126">T2 V10</cx:pt>
          <cx:pt idx="127">T2 V10</cx:pt>
          <cx:pt idx="128">T2 V10</cx:pt>
          <cx:pt idx="129">T2 V10</cx:pt>
          <cx:pt idx="130">T2 V10</cx:pt>
          <cx:pt idx="131">T2 V10</cx:pt>
          <cx:pt idx="132">T2 V10</cx:pt>
          <cx:pt idx="133">T2 V10</cx:pt>
          <cx:pt idx="134">T2 V10</cx:pt>
          <cx:pt idx="135">T2 V10</cx:pt>
          <cx:pt idx="136">T2 V10</cx:pt>
          <cx:pt idx="137">T2 V10</cx:pt>
          <cx:pt idx="138">T2 V10</cx:pt>
          <cx:pt idx="139">T2 V10</cx:pt>
          <cx:pt idx="140">T2 V10</cx:pt>
          <cx:pt idx="141">T2 V10</cx:pt>
          <cx:pt idx="142">T2 V10</cx:pt>
          <cx:pt idx="143">T2 V10</cx:pt>
          <cx:pt idx="144">T2 V10</cx:pt>
          <cx:pt idx="145">T2 V10</cx:pt>
          <cx:pt idx="146">T2 V10</cx:pt>
          <cx:pt idx="147">T2 V10</cx:pt>
          <cx:pt idx="148">T2 V10</cx:pt>
          <cx:pt idx="149">T2 V10</cx:pt>
          <cx:pt idx="150">T2 V10</cx:pt>
          <cx:pt idx="151">T2 V10</cx:pt>
          <cx:pt idx="152">T2 V11</cx:pt>
          <cx:pt idx="153">T2 V11</cx:pt>
          <cx:pt idx="154">T2 V11</cx:pt>
          <cx:pt idx="155">T2 V11</cx:pt>
          <cx:pt idx="156">T2 V11</cx:pt>
          <cx:pt idx="157">T2 V11</cx:pt>
          <cx:pt idx="158">T2 V11</cx:pt>
          <cx:pt idx="159">T2 V11</cx:pt>
          <cx:pt idx="160">T2 V11</cx:pt>
          <cx:pt idx="161">T2 V11</cx:pt>
          <cx:pt idx="162">T2 V11</cx:pt>
          <cx:pt idx="163">T2 V11</cx:pt>
          <cx:pt idx="164">T2 V11</cx:pt>
          <cx:pt idx="165">T2 V11</cx:pt>
          <cx:pt idx="166">T2 V11</cx:pt>
          <cx:pt idx="167">T2 V11</cx:pt>
          <cx:pt idx="168">T2 V11</cx:pt>
          <cx:pt idx="169">T2 V11</cx:pt>
          <cx:pt idx="170">T2 V11</cx:pt>
          <cx:pt idx="171">T2 V11</cx:pt>
          <cx:pt idx="172">T2 V11</cx:pt>
          <cx:pt idx="173">T2 V11</cx:pt>
          <cx:pt idx="174">T2 V11</cx:pt>
          <cx:pt idx="175">T2 V11</cx:pt>
          <cx:pt idx="176">T2 V11</cx:pt>
          <cx:pt idx="177">T2 V11</cx:pt>
          <cx:pt idx="178">T2 V11</cx:pt>
          <cx:pt idx="179">T2 V11</cx:pt>
          <cx:pt idx="180">T2 V11</cx:pt>
          <cx:pt idx="181">T2 V11</cx:pt>
          <cx:pt idx="182">T2 V11</cx:pt>
          <cx:pt idx="183">T2 V11</cx:pt>
          <cx:pt idx="184">T2 V11</cx:pt>
          <cx:pt idx="185">T2 V11</cx:pt>
          <cx:pt idx="186">T2 V11</cx:pt>
          <cx:pt idx="187">T2 V11</cx:pt>
          <cx:pt idx="188">T2 V11</cx:pt>
          <cx:pt idx="189">T2 V11</cx:pt>
          <cx:pt idx="190">T2 V11</cx:pt>
          <cx:pt idx="191">T2 V11</cx:pt>
          <cx:pt idx="192">T2 V11</cx:pt>
          <cx:pt idx="193">T2 V11</cx:pt>
          <cx:pt idx="194">T2 V11</cx:pt>
          <cx:pt idx="195">T2 V11</cx:pt>
          <cx:pt idx="196">T2 V11</cx:pt>
          <cx:pt idx="197">T2 V11</cx:pt>
          <cx:pt idx="198">T2 V11</cx:pt>
          <cx:pt idx="199">T2 V11</cx:pt>
          <cx:pt idx="200">T2 V11</cx:pt>
          <cx:pt idx="201">T2 V11</cx:pt>
          <cx:pt idx="202">T2 V11</cx:pt>
          <cx:pt idx="203">T2 V11</cx:pt>
          <cx:pt idx="204">T2 V11</cx:pt>
          <cx:pt idx="205">T2 V11</cx:pt>
          <cx:pt idx="206">T2 V11</cx:pt>
          <cx:pt idx="207">T2 V11</cx:pt>
          <cx:pt idx="208">S V10</cx:pt>
          <cx:pt idx="209">S V10</cx:pt>
          <cx:pt idx="210">S V10</cx:pt>
          <cx:pt idx="211">S V10</cx:pt>
          <cx:pt idx="212">S V10</cx:pt>
          <cx:pt idx="213">S V10</cx:pt>
          <cx:pt idx="214">S V10</cx:pt>
          <cx:pt idx="215">S V10</cx:pt>
          <cx:pt idx="216">S V10</cx:pt>
          <cx:pt idx="217">S V10</cx:pt>
          <cx:pt idx="218">S V10</cx:pt>
          <cx:pt idx="219">S V10</cx:pt>
          <cx:pt idx="220">S V10</cx:pt>
          <cx:pt idx="221">S V10</cx:pt>
          <cx:pt idx="222">S V10</cx:pt>
          <cx:pt idx="223">S V10</cx:pt>
          <cx:pt idx="224">S V10</cx:pt>
          <cx:pt idx="225">S V10</cx:pt>
          <cx:pt idx="226">S V10</cx:pt>
          <cx:pt idx="227">S V10</cx:pt>
          <cx:pt idx="228">S V10</cx:pt>
          <cx:pt idx="229">S V10</cx:pt>
          <cx:pt idx="230">S V10</cx:pt>
          <cx:pt idx="231">S V11</cx:pt>
          <cx:pt idx="232">S V11</cx:pt>
          <cx:pt idx="233">S V11</cx:pt>
          <cx:pt idx="234">S V11</cx:pt>
          <cx:pt idx="235">S V11</cx:pt>
          <cx:pt idx="236">S V11</cx:pt>
          <cx:pt idx="237">S V11</cx:pt>
          <cx:pt idx="238">S V11</cx:pt>
          <cx:pt idx="239">S V11</cx:pt>
          <cx:pt idx="240">S V11</cx:pt>
          <cx:pt idx="241">S V11</cx:pt>
          <cx:pt idx="242">S V11</cx:pt>
          <cx:pt idx="243">S V11</cx:pt>
          <cx:pt idx="244">S V11</cx:pt>
          <cx:pt idx="245">S V11</cx:pt>
          <cx:pt idx="246">S V11</cx:pt>
          <cx:pt idx="247">S V11</cx:pt>
          <cx:pt idx="248">S V11</cx:pt>
          <cx:pt idx="249">S V11</cx:pt>
          <cx:pt idx="250">S V11</cx:pt>
          <cx:pt idx="251">S V11</cx:pt>
          <cx:pt idx="252">S V11</cx:pt>
          <cx:pt idx="253">S V11</cx:pt>
        </cx:lvl>
      </cx:strDim>
      <cx:numDim type="val">
        <cx:f>'Population Couv'!$C$2:$C$255</cx:f>
        <cx:lvl ptCount="254" formatCode="Standard">
          <cx:pt idx="1">3600</cx:pt>
          <cx:pt idx="2">2000</cx:pt>
          <cx:pt idx="3">5400</cx:pt>
          <cx:pt idx="4">3200</cx:pt>
          <cx:pt idx="6">3600</cx:pt>
          <cx:pt idx="10">2400</cx:pt>
          <cx:pt idx="13">4600</cx:pt>
          <cx:pt idx="14">5000</cx:pt>
          <cx:pt idx="16">3600</cx:pt>
          <cx:pt idx="17">3600</cx:pt>
          <cx:pt idx="18">3400</cx:pt>
          <cx:pt idx="20">3800</cx:pt>
          <cx:pt idx="22">3600</cx:pt>
          <cx:pt idx="27">3600</cx:pt>
          <cx:pt idx="31">4000</cx:pt>
          <cx:pt idx="32">2000</cx:pt>
          <cx:pt idx="34">2800</cx:pt>
          <cx:pt idx="35">5800</cx:pt>
          <cx:pt idx="36">3000</cx:pt>
          <cx:pt idx="37">4600</cx:pt>
          <cx:pt idx="38">4200</cx:pt>
          <cx:pt idx="39">5000</cx:pt>
          <cx:pt idx="40">2400</cx:pt>
          <cx:pt idx="41">3200</cx:pt>
          <cx:pt idx="42">3200</cx:pt>
          <cx:pt idx="43">3800</cx:pt>
          <cx:pt idx="44">3600</cx:pt>
          <cx:pt idx="45">2400</cx:pt>
          <cx:pt idx="46">5200</cx:pt>
          <cx:pt idx="47">2800</cx:pt>
          <cx:pt idx="49">5000</cx:pt>
          <cx:pt idx="50">2600</cx:pt>
          <cx:pt idx="51">3200</cx:pt>
          <cx:pt idx="52">1400</cx:pt>
          <cx:pt idx="54">4400</cx:pt>
          <cx:pt idx="58">2200</cx:pt>
          <cx:pt idx="61">3000</cx:pt>
          <cx:pt idx="62">3400</cx:pt>
          <cx:pt idx="64">2000</cx:pt>
          <cx:pt idx="65">2400</cx:pt>
          <cx:pt idx="66">2600</cx:pt>
          <cx:pt idx="68">0</cx:pt>
          <cx:pt idx="70">4200</cx:pt>
          <cx:pt idx="75">3000</cx:pt>
          <cx:pt idx="79">3400</cx:pt>
          <cx:pt idx="80">3600</cx:pt>
          <cx:pt idx="82">5200</cx:pt>
          <cx:pt idx="83">7600</cx:pt>
          <cx:pt idx="84">0</cx:pt>
          <cx:pt idx="85">4600</cx:pt>
          <cx:pt idx="86">3200</cx:pt>
          <cx:pt idx="87">6200</cx:pt>
          <cx:pt idx="88">4600</cx:pt>
          <cx:pt idx="89">3400</cx:pt>
          <cx:pt idx="90">4400</cx:pt>
          <cx:pt idx="91">2600</cx:pt>
          <cx:pt idx="92">4000</cx:pt>
          <cx:pt idx="93">1600</cx:pt>
          <cx:pt idx="94">3800</cx:pt>
          <cx:pt idx="95">5400</cx:pt>
          <cx:pt idx="96">4650</cx:pt>
          <cx:pt idx="97">4650</cx:pt>
          <cx:pt idx="107">4500</cx:pt>
          <cx:pt idx="112">4950</cx:pt>
          <cx:pt idx="113">2850</cx:pt>
          <cx:pt idx="117">8250</cx:pt>
          <cx:pt idx="118">7350</cx:pt>
          <cx:pt idx="119">0</cx:pt>
          <cx:pt idx="120">5550</cx:pt>
          <cx:pt idx="121">4950</cx:pt>
          <cx:pt idx="122">6300</cx:pt>
          <cx:pt idx="123">4650</cx:pt>
          <cx:pt idx="124">7950</cx:pt>
          <cx:pt idx="126">2850</cx:pt>
          <cx:pt idx="127">5250</cx:pt>
          <cx:pt idx="128">4050</cx:pt>
          <cx:pt idx="130">7350</cx:pt>
          <cx:pt idx="131">10500</cx:pt>
          <cx:pt idx="132">2550</cx:pt>
          <cx:pt idx="133">6150</cx:pt>
          <cx:pt idx="134">1200</cx:pt>
          <cx:pt idx="135">6600</cx:pt>
          <cx:pt idx="137">6150</cx:pt>
          <cx:pt idx="138">8250</cx:pt>
          <cx:pt idx="139">4200</cx:pt>
          <cx:pt idx="140">6900</cx:pt>
          <cx:pt idx="141">6600</cx:pt>
          <cx:pt idx="142">6300</cx:pt>
          <cx:pt idx="143">6150</cx:pt>
          <cx:pt idx="144">8100</cx:pt>
          <cx:pt idx="152">1950</cx:pt>
          <cx:pt idx="153">2100</cx:pt>
          <cx:pt idx="163">2700</cx:pt>
          <cx:pt idx="168">5550</cx:pt>
          <cx:pt idx="169">2700</cx:pt>
          <cx:pt idx="173">5400</cx:pt>
          <cx:pt idx="174">1500</cx:pt>
          <cx:pt idx="175">3000</cx:pt>
          <cx:pt idx="176">0</cx:pt>
          <cx:pt idx="177">750</cx:pt>
          <cx:pt idx="178">1950</cx:pt>
          <cx:pt idx="179">5400</cx:pt>
          <cx:pt idx="180">4350</cx:pt>
          <cx:pt idx="182">2850</cx:pt>
          <cx:pt idx="183">3450</cx:pt>
          <cx:pt idx="184">2850</cx:pt>
          <cx:pt idx="186">2700</cx:pt>
          <cx:pt idx="187">3900</cx:pt>
          <cx:pt idx="188">3750</cx:pt>
          <cx:pt idx="189">5700</cx:pt>
          <cx:pt idx="191">5700</cx:pt>
          <cx:pt idx="193">1050</cx:pt>
          <cx:pt idx="194">600</cx:pt>
          <cx:pt idx="195">2550</cx:pt>
          <cx:pt idx="196">1500</cx:pt>
          <cx:pt idx="197">300</cx:pt>
          <cx:pt idx="198">150</cx:pt>
          <cx:pt idx="199">4050</cx:pt>
          <cx:pt idx="200">3300</cx:pt>
          <cx:pt idx="209">4400</cx:pt>
          <cx:pt idx="211">7200</cx:pt>
          <cx:pt idx="213">6000</cx:pt>
          <cx:pt idx="214">3200</cx:pt>
          <cx:pt idx="216">4800</cx:pt>
          <cx:pt idx="217">2800</cx:pt>
          <cx:pt idx="218">7000</cx:pt>
          <cx:pt idx="220">2200</cx:pt>
          <cx:pt idx="223">3400</cx:pt>
          <cx:pt idx="225">7000</cx:pt>
          <cx:pt idx="226">3200</cx:pt>
          <cx:pt idx="227">3600</cx:pt>
          <cx:pt idx="228">3200</cx:pt>
          <cx:pt idx="229">4800</cx:pt>
          <cx:pt idx="230">4800</cx:pt>
          <cx:pt idx="232">2600</cx:pt>
          <cx:pt idx="234">3600</cx:pt>
          <cx:pt idx="236">600</cx:pt>
          <cx:pt idx="237">2600</cx:pt>
          <cx:pt idx="239">6000</cx:pt>
          <cx:pt idx="240">3600</cx:pt>
          <cx:pt idx="241">1200</cx:pt>
          <cx:pt idx="243">2000</cx:pt>
          <cx:pt idx="246">600</cx:pt>
          <cx:pt idx="248">400</cx:pt>
          <cx:pt idx="249">3000</cx:pt>
          <cx:pt idx="250">0</cx:pt>
          <cx:pt idx="251">1200</cx:pt>
          <cx:pt idx="252">600</cx:pt>
          <cx:pt idx="253">3800</cx:pt>
        </cx:lvl>
      </cx:numDim>
    </cx:data>
  </cx:chartData>
  <cx:chart>
    <cx:title pos="t" align="ctr" overlay="0">
      <cx:tx>
        <cx:rich>
          <a:bodyPr rot="0" spcFirstLastPara="1" vertOverflow="ellipsis" vert="horz" wrap="square" lIns="0" tIns="0" rIns="0" bIns="0" anchor="ctr" anchorCtr="1"/>
          <a:lstStyle/>
          <a:p>
            <a:pPr algn="ctr">
              <a:defRPr sz="1800" b="1"/>
            </a:pPr>
            <a:r>
              <a:rPr lang="fr-FR" sz="1800" b="1"/>
              <a:t>Nombre de cellules de couvain fermé</a:t>
            </a:r>
            <a:endParaRPr lang="fr-FR" b="1"/>
          </a:p>
        </cx:rich>
      </cx:tx>
    </cx:title>
    <cx:plotArea>
      <cx:plotAreaRegion>
        <cx:series layoutId="boxWhisker" uniqueId="{B0B038A8-7E25-45FF-A371-9CE9AF5E0091}">
          <cx:tx>
            <cx:txData>
              <cx:f>'Population Couv'!$B$1</cx:f>
              <cx:v>Apivar</cx:v>
            </cx:txData>
          </cx:tx>
          <cx:spPr>
            <a:solidFill>
              <a:srgbClr val="0070C0"/>
            </a:solidFill>
            <a:ln w="12700">
              <a:solidFill>
                <a:sysClr val="windowText" lastClr="000000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A2AFDE8F-61DD-4A3C-A67B-F25FF8CC3C3F}">
          <cx:tx>
            <cx:txData>
              <cx:f>'Population Couv'!$C$1</cx:f>
              <cx:v>Retrait+AO</cx:v>
            </cx:txData>
          </cx:tx>
          <cx:spPr>
            <a:solidFill>
              <a:srgbClr val="FFC000"/>
            </a:solidFill>
            <a:ln w="12700">
              <a:solidFill>
                <a:sysClr val="windowText" lastClr="000000"/>
              </a:solidFill>
            </a:ln>
          </cx:spPr>
          <cx:dataId val="1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rot="-60000000" spcFirstLastPara="1" vertOverflow="ellipsis" vert="horz" wrap="square" lIns="0" tIns="0" rIns="0" bIns="0" anchor="ctr" anchorCtr="1"/>
          <a:lstStyle/>
          <a:p>
            <a:pPr>
              <a:defRPr sz="1200" b="1"/>
            </a:pPr>
            <a:endParaRPr lang="fr-FR" sz="1200" b="1"/>
          </a:p>
        </cx:txPr>
      </cx:axis>
      <cx:axis id="1">
        <cx:valScaling/>
        <cx:majorGridlines/>
        <cx:tickLabels/>
        <cx:txPr>
          <a:bodyPr rot="-60000000" spcFirstLastPara="1" vertOverflow="ellipsis" vert="horz" wrap="square" lIns="0" tIns="0" rIns="0" bIns="0" anchor="ctr" anchorCtr="1"/>
          <a:lstStyle/>
          <a:p>
            <a:pPr>
              <a:defRPr sz="1400" b="1"/>
            </a:pPr>
            <a:endParaRPr lang="fr-FR" sz="1400" b="1"/>
          </a:p>
        </cx:txPr>
      </cx:axis>
    </cx:plotArea>
    <cx:legend pos="t" align="ctr" overlay="0">
      <cx:txPr>
        <a:bodyPr spcFirstLastPara="1" vertOverflow="ellipsis" wrap="square" lIns="0" tIns="0" rIns="0" bIns="0" anchor="ctr" anchorCtr="1"/>
        <a:lstStyle/>
        <a:p>
          <a:pPr>
            <a:defRPr sz="1200"/>
          </a:pPr>
          <a:endParaRPr lang="fr-FR" sz="1200"/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DFAF1-C68D-489A-B37D-FCCD0384E796}" type="datetimeFigureOut">
              <a:rPr lang="fr-FR" smtClean="0"/>
              <a:t>05/09/2022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54403-100B-4C32-8AA7-893E84AC781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53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54403-100B-4C32-8AA7-893E84AC78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94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54403-100B-4C32-8AA7-893E84AC781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30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54403-100B-4C32-8AA7-893E84AC781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41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54403-100B-4C32-8AA7-893E84AC781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91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54403-100B-4C32-8AA7-893E84AC781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40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298-0001-4D32-9416-5D257AE0A76F}" type="datetime1">
              <a:rPr lang="fr-FR" smtClean="0"/>
              <a:t>05/09/2022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3CE8-8D49-432A-BE4B-7C4F8C89F6D4}" type="slidenum">
              <a:rPr lang="fr-FR" smtClean="0"/>
              <a:t>‹nº›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6426200" y="2882900"/>
            <a:ext cx="19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2400" b="1" dirty="0">
                <a:solidFill>
                  <a:srgbClr val="094FA3"/>
                </a:solidFill>
              </a:rPr>
              <a:t>Nom</a:t>
            </a:r>
          </a:p>
          <a:p>
            <a:pPr algn="ctr" defTabSz="457200"/>
            <a:r>
              <a:rPr lang="fr-FR" sz="2400" b="1" dirty="0">
                <a:solidFill>
                  <a:srgbClr val="094FA3"/>
                </a:solidFill>
              </a:rPr>
              <a:t>prénom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07101" y="5954285"/>
            <a:ext cx="3022600" cy="4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13E67-0753-48D3-B801-F17F922A032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1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9CA2C-E530-4871-8D38-8B242218912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2308226"/>
            <a:ext cx="3416300" cy="2073274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960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B4BB150B-CFCC-4C7B-8D58-5E030AABAD1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60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83351"/>
            <a:ext cx="2057400" cy="365125"/>
          </a:xfrm>
        </p:spPr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2308226"/>
            <a:ext cx="3416300" cy="2073274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960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84677A06-FDEE-46D4-9264-C93CE0B85AF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60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83351"/>
            <a:ext cx="2057400" cy="365125"/>
          </a:xfrm>
        </p:spPr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23CAEE6-11CE-4132-B8C7-CA77BF1C334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9FD9D89-BB31-4537-8D98-27D441E38C7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8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ABF56-8220-4F18-A239-A34A1388F3A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6A30-0F1A-4632-9016-06F2DC122BA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7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8E1D8-C24F-4975-AC3C-131081D9F60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8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20B-42D1-457A-A951-0A7220E8724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8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87F0-3E24-4ED8-944F-8E6DD50D7C9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4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1763-A8DF-483D-9509-9CCB9EC0D07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8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01CE977-9362-4A66-B954-322FA1075FD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05/09/2022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6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73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microsoft.com/office/2014/relationships/chartEx" Target="../charts/chartEx2.xml"/><Relationship Id="rId4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0.gif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jpeg"/><Relationship Id="rId5" Type="http://schemas.openxmlformats.org/officeDocument/2006/relationships/image" Target="../media/image10.gif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67744" y="2204864"/>
            <a:ext cx="3888432" cy="371488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Projet Innov’Api :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Les suivis de ruchers français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Guillaume Kairo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(ADAPI)</a:t>
            </a:r>
            <a:br>
              <a:rPr lang="fr-FR" sz="2000" dirty="0">
                <a:solidFill>
                  <a:schemeClr val="bg1"/>
                </a:solidFill>
              </a:rPr>
            </a:br>
            <a:br>
              <a:rPr lang="fr-FR" sz="2000" dirty="0">
                <a:solidFill>
                  <a:schemeClr val="bg1"/>
                </a:solidFill>
              </a:rPr>
            </a:b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780928"/>
            <a:ext cx="12644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285"/>
            <a:ext cx="24876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0" descr="Résultat de recherche d'images pour &quot;inra log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4"/>
            <a:ext cx="1696460" cy="6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Résultat de recherche d'images pour &quot;unaapi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971563"/>
            <a:ext cx="1685347" cy="8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ésultat de recherche d'images pour &quot;disafa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42703"/>
            <a:ext cx="864096" cy="8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36354" y="2684819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APIMELL</a:t>
            </a:r>
          </a:p>
          <a:p>
            <a:pPr algn="ctr"/>
            <a:r>
              <a:rPr lang="fr-FR" sz="2400" dirty="0"/>
              <a:t>02/03/2019</a:t>
            </a:r>
          </a:p>
        </p:txBody>
      </p:sp>
    </p:spTree>
    <p:extLst>
      <p:ext uri="{BB962C8B-B14F-4D97-AF65-F5344CB8AC3E}">
        <p14:creationId xmlns:p14="http://schemas.microsoft.com/office/powerpoint/2010/main" val="3103556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75856" y="2308226"/>
            <a:ext cx="3981028" cy="2073274"/>
          </a:xfrm>
        </p:spPr>
        <p:txBody>
          <a:bodyPr/>
          <a:lstStyle/>
          <a:p>
            <a:r>
              <a:rPr lang="fr-FR" dirty="0"/>
              <a:t>Saison 2018</a:t>
            </a:r>
            <a:br>
              <a:rPr lang="fr-FR" dirty="0"/>
            </a:br>
            <a:r>
              <a:rPr lang="fr-FR" sz="2000" dirty="0"/>
              <a:t>(2</a:t>
            </a:r>
            <a:r>
              <a:rPr lang="fr-FR" sz="2000" baseline="30000" dirty="0"/>
              <a:t>ème</a:t>
            </a:r>
            <a:r>
              <a:rPr lang="fr-FR" sz="2000" dirty="0"/>
              <a:t> période)</a:t>
            </a:r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/>
          <a:srcRect l="2447" t="1643" r="1472" b="1435"/>
          <a:stretch/>
        </p:blipFill>
        <p:spPr>
          <a:xfrm>
            <a:off x="5182945" y="3743752"/>
            <a:ext cx="3061463" cy="31142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79168" y="988684"/>
            <a:ext cx="5148064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Varroa phorétiques (VP)</a:t>
            </a:r>
            <a:endParaRPr lang="fr-FR" sz="2000" dirty="0"/>
          </a:p>
          <a:p>
            <a:pPr>
              <a:spcAft>
                <a:spcPts val="600"/>
              </a:spcAft>
            </a:pPr>
            <a:r>
              <a:rPr lang="fr-FR" sz="2000" dirty="0">
                <a:sym typeface="Wingdings" panose="05000000000000000000" pitchFamily="2" charset="2"/>
              </a:rPr>
              <a:t> Equivalent et faible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VP avant la miellée de lavande &lt; 1VP/100ab</a:t>
            </a:r>
          </a:p>
          <a:p>
            <a:pPr lvl="1"/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(seuil critique : 3 VP/100 Ab = perte de production)</a:t>
            </a:r>
          </a:p>
          <a:p>
            <a:pPr algn="ctr">
              <a:spcAft>
                <a:spcPts val="600"/>
              </a:spcAft>
            </a:pPr>
            <a:r>
              <a:rPr lang="fr-FR" sz="1050" i="1" dirty="0">
                <a:solidFill>
                  <a:srgbClr val="FF0000"/>
                </a:solidFill>
              </a:rPr>
              <a:t>(</a:t>
            </a:r>
            <a:r>
              <a:rPr lang="fr-FR" sz="1050" i="1" dirty="0" err="1">
                <a:solidFill>
                  <a:srgbClr val="FF0000"/>
                </a:solidFill>
              </a:rPr>
              <a:t>Kretzschmar</a:t>
            </a:r>
            <a:r>
              <a:rPr lang="fr-FR" sz="1050" i="1" dirty="0">
                <a:solidFill>
                  <a:srgbClr val="FF0000"/>
                </a:solidFill>
              </a:rPr>
              <a:t> &amp; al, 2016)</a:t>
            </a:r>
            <a:endParaRPr lang="fr-FR" sz="1400" dirty="0"/>
          </a:p>
          <a:p>
            <a:pPr>
              <a:spcAft>
                <a:spcPts val="600"/>
              </a:spcAft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VP en fin de miellée de lavande &lt; 2VP/100ab</a:t>
            </a:r>
          </a:p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FF0000"/>
                </a:solidFill>
              </a:rPr>
              <a:t>Traitements d’été et d’hiver efficace!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Bilan</a:t>
            </a:r>
            <a:r>
              <a:rPr lang="fr-FR" dirty="0"/>
              <a:t> </a:t>
            </a:r>
            <a:r>
              <a:rPr lang="fr-FR" sz="2800" dirty="0"/>
              <a:t>saison de production 2018</a:t>
            </a:r>
            <a:endParaRPr lang="fr-FR" sz="3600" dirty="0"/>
          </a:p>
        </p:txBody>
      </p:sp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t="10017"/>
          <a:stretch/>
        </p:blipFill>
        <p:spPr>
          <a:xfrm>
            <a:off x="29592" y="1202363"/>
            <a:ext cx="3859874" cy="3162741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>
            <a:off x="2483768" y="2642523"/>
            <a:ext cx="0" cy="6402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033718" y="1627265"/>
            <a:ext cx="90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Début miellée de lavande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908087" y="1607467"/>
            <a:ext cx="9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Fin miellée</a:t>
            </a:r>
          </a:p>
        </p:txBody>
      </p:sp>
      <p:cxnSp>
        <p:nvCxnSpPr>
          <p:cNvPr id="30" name="Connecteur droit avec flèche 29"/>
          <p:cNvCxnSpPr>
            <a:stCxn id="29" idx="2"/>
          </p:cNvCxnSpPr>
          <p:nvPr/>
        </p:nvCxnSpPr>
        <p:spPr>
          <a:xfrm>
            <a:off x="3358137" y="2130687"/>
            <a:ext cx="0" cy="3444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5553734" y="6545777"/>
            <a:ext cx="8214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6512255" y="6544029"/>
            <a:ext cx="796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T2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407369" y="6544258"/>
            <a:ext cx="7353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992406" y="6471217"/>
            <a:ext cx="4035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n=27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360093" y="4774331"/>
            <a:ext cx="361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Pertes des colonies</a:t>
            </a:r>
          </a:p>
          <a:p>
            <a:pPr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Pas de différence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t="6778" b="81746"/>
          <a:stretch/>
        </p:blipFill>
        <p:spPr>
          <a:xfrm>
            <a:off x="3926766" y="3744802"/>
            <a:ext cx="5170978" cy="604062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-60110" y="1257597"/>
            <a:ext cx="1143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VP/100ab</a:t>
            </a:r>
          </a:p>
        </p:txBody>
      </p:sp>
    </p:spTree>
    <p:extLst>
      <p:ext uri="{BB962C8B-B14F-4D97-AF65-F5344CB8AC3E}">
        <p14:creationId xmlns:p14="http://schemas.microsoft.com/office/powerpoint/2010/main" val="32374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0" grpId="0" animBg="1"/>
      <p:bldP spid="53" grpId="0" animBg="1"/>
      <p:bldP spid="54" grpId="0" animBg="1"/>
      <p:bldP spid="36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/>
          <a:stretch/>
        </p:blipFill>
        <p:spPr bwMode="auto">
          <a:xfrm>
            <a:off x="25218" y="44624"/>
            <a:ext cx="5698910" cy="6905433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2771800" y="19888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 flipH="1">
            <a:off x="52062" y="4375475"/>
            <a:ext cx="396874" cy="36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 flipH="1">
            <a:off x="2676236" y="4474094"/>
            <a:ext cx="396874" cy="36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 rot="18089593">
            <a:off x="530638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39" name="ZoneTexte 38"/>
          <p:cNvSpPr txBox="1"/>
          <p:nvPr/>
        </p:nvSpPr>
        <p:spPr>
          <a:xfrm rot="18089593">
            <a:off x="850872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40" name="ZoneTexte 39"/>
          <p:cNvSpPr txBox="1"/>
          <p:nvPr/>
        </p:nvSpPr>
        <p:spPr>
          <a:xfrm rot="18089593">
            <a:off x="1173106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41" name="ZoneTexte 40"/>
          <p:cNvSpPr txBox="1"/>
          <p:nvPr/>
        </p:nvSpPr>
        <p:spPr>
          <a:xfrm rot="18089593">
            <a:off x="1466940" y="1989941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0253" y="2097663"/>
            <a:ext cx="3600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800" dirty="0"/>
          </a:p>
        </p:txBody>
      </p:sp>
      <p:sp>
        <p:nvSpPr>
          <p:cNvPr id="28" name="ZoneTexte 27"/>
          <p:cNvSpPr txBox="1"/>
          <p:nvPr/>
        </p:nvSpPr>
        <p:spPr>
          <a:xfrm rot="18089593">
            <a:off x="3145116" y="64072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29" name="ZoneTexte 28"/>
          <p:cNvSpPr txBox="1"/>
          <p:nvPr/>
        </p:nvSpPr>
        <p:spPr>
          <a:xfrm rot="18089593">
            <a:off x="3465350" y="64072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30" name="ZoneTexte 29"/>
          <p:cNvSpPr txBox="1"/>
          <p:nvPr/>
        </p:nvSpPr>
        <p:spPr>
          <a:xfrm rot="18089593">
            <a:off x="3787584" y="64072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31" name="ZoneTexte 30"/>
          <p:cNvSpPr txBox="1"/>
          <p:nvPr/>
        </p:nvSpPr>
        <p:spPr>
          <a:xfrm rot="18089593">
            <a:off x="4081418" y="6454996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62" name="ZoneTexte 61"/>
          <p:cNvSpPr txBox="1"/>
          <p:nvPr/>
        </p:nvSpPr>
        <p:spPr>
          <a:xfrm rot="18089593">
            <a:off x="3192931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63" name="ZoneTexte 62"/>
          <p:cNvSpPr txBox="1"/>
          <p:nvPr/>
        </p:nvSpPr>
        <p:spPr>
          <a:xfrm rot="18089593">
            <a:off x="3513165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64" name="ZoneTexte 63"/>
          <p:cNvSpPr txBox="1"/>
          <p:nvPr/>
        </p:nvSpPr>
        <p:spPr>
          <a:xfrm rot="18089593">
            <a:off x="3835399" y="194217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65" name="ZoneTexte 64"/>
          <p:cNvSpPr txBox="1"/>
          <p:nvPr/>
        </p:nvSpPr>
        <p:spPr>
          <a:xfrm rot="18089593">
            <a:off x="4129233" y="1989941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66" name="ZoneTexte 65"/>
          <p:cNvSpPr txBox="1"/>
          <p:nvPr/>
        </p:nvSpPr>
        <p:spPr>
          <a:xfrm rot="18089593">
            <a:off x="530639" y="42418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67" name="ZoneTexte 66"/>
          <p:cNvSpPr txBox="1"/>
          <p:nvPr/>
        </p:nvSpPr>
        <p:spPr>
          <a:xfrm rot="18089593">
            <a:off x="850873" y="42418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68" name="ZoneTexte 67"/>
          <p:cNvSpPr txBox="1"/>
          <p:nvPr/>
        </p:nvSpPr>
        <p:spPr>
          <a:xfrm rot="18089593">
            <a:off x="1173107" y="4241829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69" name="ZoneTexte 68"/>
          <p:cNvSpPr txBox="1"/>
          <p:nvPr/>
        </p:nvSpPr>
        <p:spPr>
          <a:xfrm rot="18089593">
            <a:off x="1466941" y="4289596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70" name="ZoneTexte 69"/>
          <p:cNvSpPr txBox="1"/>
          <p:nvPr/>
        </p:nvSpPr>
        <p:spPr>
          <a:xfrm rot="18089593">
            <a:off x="3192934" y="424806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71" name="ZoneTexte 70"/>
          <p:cNvSpPr txBox="1"/>
          <p:nvPr/>
        </p:nvSpPr>
        <p:spPr>
          <a:xfrm rot="18089593">
            <a:off x="3513168" y="424806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72" name="ZoneTexte 71"/>
          <p:cNvSpPr txBox="1"/>
          <p:nvPr/>
        </p:nvSpPr>
        <p:spPr>
          <a:xfrm rot="18089593">
            <a:off x="3835402" y="424806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73" name="ZoneTexte 72"/>
          <p:cNvSpPr txBox="1"/>
          <p:nvPr/>
        </p:nvSpPr>
        <p:spPr>
          <a:xfrm rot="18089593">
            <a:off x="4129236" y="4295831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74" name="ZoneTexte 73"/>
          <p:cNvSpPr txBox="1"/>
          <p:nvPr/>
        </p:nvSpPr>
        <p:spPr>
          <a:xfrm rot="18089593">
            <a:off x="476115" y="642429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Avril</a:t>
            </a:r>
          </a:p>
        </p:txBody>
      </p:sp>
      <p:sp>
        <p:nvSpPr>
          <p:cNvPr id="75" name="ZoneTexte 74"/>
          <p:cNvSpPr txBox="1"/>
          <p:nvPr/>
        </p:nvSpPr>
        <p:spPr>
          <a:xfrm rot="18089593">
            <a:off x="796349" y="642429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Mai</a:t>
            </a:r>
          </a:p>
        </p:txBody>
      </p:sp>
      <p:sp>
        <p:nvSpPr>
          <p:cNvPr id="76" name="ZoneTexte 75"/>
          <p:cNvSpPr txBox="1"/>
          <p:nvPr/>
        </p:nvSpPr>
        <p:spPr>
          <a:xfrm rot="18089593">
            <a:off x="1118583" y="6424294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Juin</a:t>
            </a:r>
          </a:p>
        </p:txBody>
      </p:sp>
      <p:sp>
        <p:nvSpPr>
          <p:cNvPr id="77" name="ZoneTexte 76"/>
          <p:cNvSpPr txBox="1"/>
          <p:nvPr/>
        </p:nvSpPr>
        <p:spPr>
          <a:xfrm rot="18089593">
            <a:off x="1412417" y="6472061"/>
            <a:ext cx="773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/>
              <a:t>Juillet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53958" y="-26692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501332" y="2525033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T2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520684" y="4905450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4468060" y="2452572"/>
            <a:ext cx="1357788" cy="741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800" dirty="0"/>
          </a:p>
        </p:txBody>
      </p:sp>
      <p:sp>
        <p:nvSpPr>
          <p:cNvPr id="79" name="ZoneTexte 78"/>
          <p:cNvSpPr txBox="1"/>
          <p:nvPr/>
        </p:nvSpPr>
        <p:spPr>
          <a:xfrm>
            <a:off x="4660431" y="4783283"/>
            <a:ext cx="1357788" cy="741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800" dirty="0"/>
          </a:p>
        </p:txBody>
      </p:sp>
      <p:sp>
        <p:nvSpPr>
          <p:cNvPr id="6" name="ZoneTexte 5"/>
          <p:cNvSpPr txBox="1"/>
          <p:nvPr/>
        </p:nvSpPr>
        <p:spPr>
          <a:xfrm>
            <a:off x="5029605" y="1758003"/>
            <a:ext cx="4196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Comparable pour les 2 modalités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Ruchers transhumants ont des dynamiques comparables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Rucher S : arrêt de développement entre mai et juin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ym typeface="Wingdings" panose="05000000000000000000" pitchFamily="2" charset="2"/>
              </a:rPr>
              <a:t>   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 Conséquences de la sédentarité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4713450" y="591758"/>
            <a:ext cx="4505275" cy="1143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Dynamique de population</a:t>
            </a:r>
          </a:p>
        </p:txBody>
      </p:sp>
      <p:cxnSp>
        <p:nvCxnSpPr>
          <p:cNvPr id="81" name="Connecteur droit avec flèche 80"/>
          <p:cNvCxnSpPr/>
          <p:nvPr/>
        </p:nvCxnSpPr>
        <p:spPr>
          <a:xfrm flipV="1">
            <a:off x="756966" y="553573"/>
            <a:ext cx="774385" cy="53467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flipV="1">
            <a:off x="3393466" y="435642"/>
            <a:ext cx="774385" cy="53467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V="1">
            <a:off x="809626" y="2881387"/>
            <a:ext cx="731931" cy="69454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V="1">
            <a:off x="3455356" y="2855569"/>
            <a:ext cx="731931" cy="69454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103970" y="5085184"/>
            <a:ext cx="416714" cy="53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754171" y="5281673"/>
            <a:ext cx="290663" cy="6504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flipV="1">
            <a:off x="3366051" y="5228615"/>
            <a:ext cx="308615" cy="5399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3827730" y="5140008"/>
            <a:ext cx="488831" cy="886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Image 113" descr="C:\Users\stagiaire\Documents\Stage Bruello Inn18\Elois ColEv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40" y="4886033"/>
            <a:ext cx="2867369" cy="1748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4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44692" y="432273"/>
            <a:ext cx="65595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Gain de poids miellée de Lavande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Pas d’effet du traitement sur la miellée de lavande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Différences entre ruchers</a:t>
            </a:r>
            <a:endParaRPr lang="fr-FR" sz="2000" dirty="0">
              <a:solidFill>
                <a:srgbClr val="FF0000"/>
              </a:solidFill>
            </a:endParaRPr>
          </a:p>
          <a:p>
            <a:pPr lvl="2" algn="ctr">
              <a:spcAft>
                <a:spcPts val="600"/>
              </a:spcAft>
            </a:pP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Gain de poids dépend de la population (abeilles et couvains) au début de la miellée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8042" y="2589545"/>
            <a:ext cx="8640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6186"/>
          <a:stretch/>
        </p:blipFill>
        <p:spPr>
          <a:xfrm>
            <a:off x="509762" y="1452144"/>
            <a:ext cx="5337521" cy="3338249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1090062" y="4503737"/>
            <a:ext cx="36750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/>
              <a:t>Apivar     </a:t>
            </a:r>
            <a:r>
              <a:rPr lang="fr-FR" sz="1000" b="1" dirty="0" err="1"/>
              <a:t>Sup+AO</a:t>
            </a:r>
            <a:r>
              <a:rPr lang="fr-FR" sz="1000" b="1" dirty="0"/>
              <a:t>       Apivar     </a:t>
            </a:r>
            <a:r>
              <a:rPr lang="fr-FR" sz="1000" b="1" dirty="0" err="1"/>
              <a:t>Sup+AO</a:t>
            </a:r>
            <a:r>
              <a:rPr lang="fr-FR" sz="1000" b="1" dirty="0"/>
              <a:t>      Apivar     </a:t>
            </a:r>
            <a:r>
              <a:rPr lang="fr-FR" sz="1000" b="1" dirty="0" err="1"/>
              <a:t>Sup+AO</a:t>
            </a:r>
            <a:endParaRPr lang="fr-FR" sz="1000" b="1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2171390" y="1455284"/>
            <a:ext cx="15121" cy="26611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013819" y="1261955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021931" y="1261955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T2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030043" y="1261955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73823" t="41535" b="47463"/>
          <a:stretch/>
        </p:blipFill>
        <p:spPr>
          <a:xfrm>
            <a:off x="4450104" y="2728398"/>
            <a:ext cx="2464865" cy="64807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1" t="54" r="39548" b="12017"/>
          <a:stretch/>
        </p:blipFill>
        <p:spPr>
          <a:xfrm>
            <a:off x="7489999" y="819934"/>
            <a:ext cx="1656184" cy="6030202"/>
          </a:xfrm>
          <a:prstGeom prst="rect">
            <a:avLst/>
          </a:prstGeom>
        </p:spPr>
      </p:pic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Espace réservé du numéro de diapositive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9917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75856" y="2308226"/>
            <a:ext cx="3981028" cy="2073274"/>
          </a:xfrm>
        </p:spPr>
        <p:txBody>
          <a:bodyPr/>
          <a:lstStyle/>
          <a:p>
            <a:r>
              <a:rPr lang="fr-FR" dirty="0"/>
              <a:t>Hivernage </a:t>
            </a:r>
            <a:br>
              <a:rPr lang="fr-FR" dirty="0"/>
            </a:br>
            <a:r>
              <a:rPr lang="fr-FR" dirty="0"/>
              <a:t>2018 - 2019</a:t>
            </a:r>
            <a:br>
              <a:rPr lang="fr-FR" dirty="0"/>
            </a:br>
            <a:r>
              <a:rPr lang="fr-FR" sz="2000" dirty="0"/>
              <a:t>(3</a:t>
            </a:r>
            <a:r>
              <a:rPr lang="fr-FR" sz="2000" baseline="30000" dirty="0"/>
              <a:t>ème</a:t>
            </a:r>
            <a:r>
              <a:rPr lang="fr-FR" sz="2000" dirty="0"/>
              <a:t> période de suivi)</a:t>
            </a:r>
            <a:endParaRPr lang="fr-FR" dirty="0"/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40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5736" y="4905161"/>
            <a:ext cx="48614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Poids des colonies 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Colonies « </a:t>
            </a:r>
            <a:r>
              <a:rPr lang="fr-FR" sz="2000" dirty="0" err="1"/>
              <a:t>supp</a:t>
            </a:r>
            <a:r>
              <a:rPr lang="fr-FR" sz="2000" dirty="0"/>
              <a:t> couv + AO » plus légères pour les ruchers </a:t>
            </a:r>
            <a:r>
              <a:rPr lang="fr-FR" sz="2400" dirty="0"/>
              <a:t>T </a:t>
            </a:r>
            <a:r>
              <a:rPr lang="fr-FR" sz="2000" dirty="0">
                <a:solidFill>
                  <a:srgbClr val="FF0000"/>
                </a:solidFill>
              </a:rPr>
              <a:t>(≠ 2017)</a:t>
            </a:r>
          </a:p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 La suppression de couvain nécessite un nourrissement plus important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5032"/>
          <a:stretch/>
        </p:blipFill>
        <p:spPr>
          <a:xfrm>
            <a:off x="203532" y="950556"/>
            <a:ext cx="3320952" cy="2550304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326830" y="844334"/>
            <a:ext cx="46070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Varroa Phorétiques (VP)</a:t>
            </a:r>
            <a:endParaRPr lang="fr-FR" sz="10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Après 5 semaines : 2 X plus de VP dans colonies « Apivar » </a:t>
            </a:r>
            <a:r>
              <a:rPr lang="fr-FR" sz="2000" dirty="0">
                <a:solidFill>
                  <a:srgbClr val="FF0000"/>
                </a:solidFill>
              </a:rPr>
              <a:t>(≠ 2017)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Après 10 semaines 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fr-FR" sz="2000" dirty="0"/>
              <a:t> </a:t>
            </a:r>
            <a:r>
              <a:rPr lang="fr-FR" dirty="0">
                <a:solidFill>
                  <a:srgbClr val="00B050"/>
                </a:solidFill>
              </a:rPr>
              <a:t>↘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colonies « Apivar » et </a:t>
            </a:r>
            <a:r>
              <a:rPr lang="fr-FR" dirty="0">
                <a:solidFill>
                  <a:srgbClr val="FF0000"/>
                </a:solidFill>
              </a:rPr>
              <a:t>↗ </a:t>
            </a:r>
            <a:r>
              <a:rPr lang="fr-FR" dirty="0"/>
              <a:t>colonies « </a:t>
            </a:r>
            <a:r>
              <a:rPr lang="fr-FR" dirty="0" err="1"/>
              <a:t>supp</a:t>
            </a:r>
            <a:r>
              <a:rPr lang="fr-FR" dirty="0"/>
              <a:t> couv + AO »</a:t>
            </a:r>
            <a:r>
              <a:rPr lang="fr-FR" dirty="0">
                <a:solidFill>
                  <a:srgbClr val="FF0000"/>
                </a:solidFill>
              </a:rPr>
              <a:t> (= 2017)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dirty="0"/>
              <a:t>Taux de VP acceptables </a:t>
            </a:r>
            <a:r>
              <a:rPr lang="fr-FR" dirty="0">
                <a:solidFill>
                  <a:srgbClr val="FF0000"/>
                </a:solidFill>
              </a:rPr>
              <a:t>(= 2017)</a:t>
            </a:r>
            <a:endParaRPr lang="fr-FR" dirty="0"/>
          </a:p>
        </p:txBody>
      </p:sp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323528" y="-23428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Bilan </a:t>
            </a:r>
            <a:r>
              <a:rPr lang="fr-FR" sz="2800" dirty="0"/>
              <a:t>Hivernage 2018- 2019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3040782" y="1699522"/>
            <a:ext cx="5882" cy="2768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2813872" y="1998487"/>
            <a:ext cx="0" cy="3477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893026" y="861897"/>
            <a:ext cx="9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Traitement d’hiver</a:t>
            </a:r>
          </a:p>
          <a:p>
            <a:pPr algn="ctr"/>
            <a:r>
              <a:rPr lang="fr-FR" sz="1000" b="1" dirty="0"/>
              <a:t>3 AO sublimation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398794" y="1550831"/>
            <a:ext cx="0" cy="14323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532907" y="3286725"/>
            <a:ext cx="87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Début novembre 2018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83568" y="3286725"/>
            <a:ext cx="87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 août 2018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16466"/>
          <a:stretch/>
        </p:blipFill>
        <p:spPr>
          <a:xfrm>
            <a:off x="4949072" y="3819978"/>
            <a:ext cx="3511360" cy="2978348"/>
          </a:xfrm>
          <a:prstGeom prst="rect">
            <a:avLst/>
          </a:prstGeom>
        </p:spPr>
      </p:pic>
      <p:cxnSp>
        <p:nvCxnSpPr>
          <p:cNvPr id="62" name="Connecteur droit 61"/>
          <p:cNvCxnSpPr/>
          <p:nvPr/>
        </p:nvCxnSpPr>
        <p:spPr>
          <a:xfrm flipH="1">
            <a:off x="7327354" y="3966042"/>
            <a:ext cx="27409" cy="248573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5188814" y="6521327"/>
            <a:ext cx="10949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70j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288732" y="6517676"/>
            <a:ext cx="10949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70j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-41838" y="950278"/>
            <a:ext cx="1143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VP/100ab</a:t>
            </a: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4"/>
          <a:srcRect l="24024" t="8972" r="25018" b="82185"/>
          <a:stretch/>
        </p:blipFill>
        <p:spPr>
          <a:xfrm>
            <a:off x="5652120" y="3646643"/>
            <a:ext cx="2088232" cy="367908"/>
          </a:xfrm>
          <a:prstGeom prst="rect">
            <a:avLst/>
          </a:prstGeom>
        </p:spPr>
      </p:pic>
      <p:cxnSp>
        <p:nvCxnSpPr>
          <p:cNvPr id="73" name="Connecteur droit 72"/>
          <p:cNvCxnSpPr/>
          <p:nvPr/>
        </p:nvCxnSpPr>
        <p:spPr>
          <a:xfrm flipH="1">
            <a:off x="6298257" y="3933056"/>
            <a:ext cx="13449" cy="252479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7354763" y="6525577"/>
            <a:ext cx="10949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70j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5815137" y="4037437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5463501" y="4824789"/>
            <a:ext cx="2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319485" y="4630216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9" name="ZoneTexte 78"/>
          <p:cNvSpPr txBox="1"/>
          <p:nvPr/>
        </p:nvSpPr>
        <p:spPr>
          <a:xfrm flipV="1">
            <a:off x="5975189" y="4168551"/>
            <a:ext cx="27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6503027" y="4824789"/>
            <a:ext cx="2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6359011" y="4630216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7017489" y="4529212"/>
            <a:ext cx="2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6873473" y="4334639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185011" y="3933056"/>
            <a:ext cx="48614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Population des colonies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Pas d’effets négatif de la destruction couv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143999" y="3853411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T1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152111" y="3853411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500925" y="3853411"/>
            <a:ext cx="79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61550" y="354864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40267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67" grpId="0" animBg="1"/>
      <p:bldP spid="68" grpId="0" animBg="1"/>
      <p:bldP spid="74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34" grpId="0"/>
      <p:bldP spid="36" grpId="0"/>
      <p:bldP spid="3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75856" y="2308226"/>
            <a:ext cx="3981028" cy="2073274"/>
          </a:xfrm>
        </p:spPr>
        <p:txBody>
          <a:bodyPr/>
          <a:lstStyle/>
          <a:p>
            <a:r>
              <a:rPr lang="fr-FR" dirty="0"/>
              <a:t>Bilan provisoire</a:t>
            </a:r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1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89856" y="4870244"/>
            <a:ext cx="849694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Pas d’effet négatif </a:t>
            </a:r>
            <a:r>
              <a:rPr lang="fr-FR" sz="2400" dirty="0"/>
              <a:t>de la suppression de couvain sur les colonies</a:t>
            </a:r>
          </a:p>
          <a:p>
            <a:pPr lvl="1"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Dynamique de population, pertes et production de miel égales</a:t>
            </a:r>
            <a:endParaRPr lang="fr-FR" sz="16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Nourrir d’avantage</a:t>
            </a:r>
            <a:r>
              <a:rPr lang="fr-FR" sz="2400" dirty="0">
                <a:sym typeface="Wingdings" panose="05000000000000000000" pitchFamily="2" charset="2"/>
              </a:rPr>
              <a:t> les colonies après la suppression du couvain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09600" y="29969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8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17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91767" y="1309405"/>
            <a:ext cx="57483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Effets sur Varroa</a:t>
            </a:r>
            <a:endParaRPr lang="fr-FR" dirty="0"/>
          </a:p>
          <a:p>
            <a:pPr lvl="1"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« Apivar » assainie progressivement les colonies durant 10 semaines</a:t>
            </a:r>
          </a:p>
          <a:p>
            <a:pPr lvl="1"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« </a:t>
            </a:r>
            <a:r>
              <a:rPr lang="fr-FR" sz="2000" dirty="0" err="1">
                <a:sym typeface="Wingdings" panose="05000000000000000000" pitchFamily="2" charset="2"/>
              </a:rPr>
              <a:t>supp</a:t>
            </a:r>
            <a:r>
              <a:rPr lang="fr-FR" sz="2000" dirty="0">
                <a:sym typeface="Wingdings" panose="05000000000000000000" pitchFamily="2" charset="2"/>
              </a:rPr>
              <a:t> couv +AO » assainie immédiatement mais redéveloppement progressif de Varroa</a:t>
            </a:r>
            <a:endParaRPr lang="fr-FR" sz="2000" dirty="0"/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Taux de VP acceptable</a:t>
            </a:r>
            <a:r>
              <a:rPr lang="fr-FR" sz="2000" dirty="0">
                <a:sym typeface="Wingdings" panose="05000000000000000000" pitchFamily="2" charset="2"/>
              </a:rPr>
              <a:t> à 10 semaines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Traitement d’hiver obligatoire</a:t>
            </a:r>
          </a:p>
          <a:p>
            <a:pPr lvl="1">
              <a:spcAft>
                <a:spcPts val="600"/>
              </a:spcAft>
            </a:pPr>
            <a:r>
              <a:rPr lang="fr-FR" dirty="0">
                <a:sym typeface="Wingdings" panose="05000000000000000000" pitchFamily="2" charset="2"/>
              </a:rPr>
              <a:t>(Assainir les colonies pour la saison de production)</a:t>
            </a:r>
          </a:p>
          <a:p>
            <a:pPr>
              <a:spcAft>
                <a:spcPts val="1200"/>
              </a:spcAft>
            </a:pPr>
            <a:r>
              <a:rPr lang="fr-FR" dirty="0">
                <a:sym typeface="Wingdings" panose="05000000000000000000" pitchFamily="2" charset="2"/>
              </a:rPr>
              <a:t>	</a:t>
            </a:r>
            <a:endParaRPr lang="fr-FR" sz="20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-180528" y="0"/>
            <a:ext cx="7632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Bilan provisoire de l’effet de la suppression de couvain en France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227" t="3208" r="616" b="1731"/>
          <a:stretch/>
        </p:blipFill>
        <p:spPr>
          <a:xfrm>
            <a:off x="5697488" y="1579242"/>
            <a:ext cx="3384376" cy="27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1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726" y="918760"/>
            <a:ext cx="8749275" cy="198952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fr-FR" sz="3200" dirty="0">
                <a:solidFill>
                  <a:srgbClr val="FF0000"/>
                </a:solidFill>
              </a:rPr>
              <a:t>Suppression de couvain + Acide Oxalique : </a:t>
            </a:r>
            <a:br>
              <a:rPr lang="fr-FR" sz="3200" dirty="0">
                <a:solidFill>
                  <a:srgbClr val="FF0000"/>
                </a:solidFill>
              </a:rPr>
            </a:br>
            <a:r>
              <a:rPr lang="fr-FR" sz="3200" dirty="0">
                <a:solidFill>
                  <a:srgbClr val="FF0000"/>
                </a:solidFill>
              </a:rPr>
              <a:t>une alternative crédible au traitement conventionnel dans la lutte contre Varroa en France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09600" y="29969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8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18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8" y="3103508"/>
            <a:ext cx="85156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3600" dirty="0"/>
              <a:t>Perspectives</a:t>
            </a:r>
            <a:endParaRPr lang="fr-FR" sz="2400" dirty="0"/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2 suivis en saison (2019 et 2020) </a:t>
            </a:r>
            <a:endParaRPr lang="fr-FR" sz="2000" dirty="0">
              <a:solidFill>
                <a:srgbClr val="FF0000"/>
              </a:solidFill>
            </a:endParaRP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1 suivi fin de saison (2019)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7002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244966"/>
            <a:ext cx="4736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MERCI pour votre attention</a:t>
            </a:r>
          </a:p>
          <a:p>
            <a:endParaRPr lang="fr-FR" sz="2400" dirty="0"/>
          </a:p>
        </p:txBody>
      </p:sp>
      <p:pic>
        <p:nvPicPr>
          <p:cNvPr id="13" name="Picture 2" descr="http://w3.avignon.inra.fr/lavandes/biosp/SITEinnovapi2017/logov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92768"/>
            <a:ext cx="2669142" cy="1534692"/>
          </a:xfrm>
          <a:prstGeom prst="rect">
            <a:avLst/>
          </a:prstGeom>
          <a:noFill/>
        </p:spPr>
      </p:pic>
      <p:pic>
        <p:nvPicPr>
          <p:cNvPr id="14" name="Picture 2" descr="http://www.prade-abeilles.org/moodle/file.php/5/logo_ADAP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378" y="5177311"/>
            <a:ext cx="1353812" cy="1680689"/>
          </a:xfrm>
          <a:prstGeom prst="rect">
            <a:avLst/>
          </a:prstGeom>
          <a:noFill/>
        </p:spPr>
      </p:pic>
      <p:pic>
        <p:nvPicPr>
          <p:cNvPr id="16390" name="Picture 6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Résultat de recherche d'images pour &quot;inra logo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6" y="5661248"/>
            <a:ext cx="2197250" cy="9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Résultat de recherche d'images pour &quot;unaapi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67" y="5661248"/>
            <a:ext cx="1966433" cy="102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Résultat de recherche d'images pour &quot;disafa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21" y="5661249"/>
            <a:ext cx="992731" cy="9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2808" y="2060848"/>
            <a:ext cx="74937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Résultats en ligne sur le site APIMODEL</a:t>
            </a:r>
          </a:p>
          <a:p>
            <a:pPr algn="ctr"/>
            <a:r>
              <a:rPr lang="fr-FR" sz="2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http://w3.avignon.inra.fr/lavandes/biosp/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48773" y="3630453"/>
            <a:ext cx="5394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2800" dirty="0"/>
              <a:t>Remerciements : </a:t>
            </a:r>
          </a:p>
          <a:p>
            <a:pPr algn="ctr">
              <a:spcAft>
                <a:spcPts val="1200"/>
              </a:spcAft>
            </a:pPr>
            <a:r>
              <a:rPr lang="fr-FR" sz="2000" dirty="0"/>
              <a:t>Nos partenaires </a:t>
            </a:r>
            <a:endParaRPr lang="fr-FR" dirty="0"/>
          </a:p>
          <a:p>
            <a:pPr algn="ctr">
              <a:spcAft>
                <a:spcPts val="1200"/>
              </a:spcAft>
            </a:pPr>
            <a:r>
              <a:rPr lang="fr-FR" sz="2000" dirty="0"/>
              <a:t>Les apiculteurs de l’ADAPI impliqués dans le projet</a:t>
            </a:r>
          </a:p>
        </p:txBody>
      </p:sp>
    </p:spTree>
    <p:extLst>
      <p:ext uri="{BB962C8B-B14F-4D97-AF65-F5344CB8AC3E}">
        <p14:creationId xmlns:p14="http://schemas.microsoft.com/office/powerpoint/2010/main" val="121141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01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44692" y="908720"/>
            <a:ext cx="74236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Gain de poids miellée de Printemps (saison 2018)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endParaRPr lang="fr-FR" sz="2000" dirty="0"/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Pas d’effet du traitement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Perte de poids des ruches du rucher sédentaire</a:t>
            </a:r>
          </a:p>
          <a:p>
            <a:pPr lvl="1">
              <a:spcAft>
                <a:spcPts val="1200"/>
              </a:spcAft>
            </a:pPr>
            <a:r>
              <a:rPr lang="fr-FR" sz="1600" dirty="0"/>
              <a:t>(Dynamique de population la plus faible et moins performant sur lavande)</a:t>
            </a:r>
            <a:endParaRPr lang="fr-FR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>
          <a:xfrm>
            <a:off x="631046" y="1965690"/>
            <a:ext cx="5337521" cy="326351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1090062" y="4912635"/>
            <a:ext cx="36750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/>
              <a:t>Apivar     </a:t>
            </a:r>
            <a:r>
              <a:rPr lang="fr-FR" sz="1000" b="1" dirty="0" err="1"/>
              <a:t>Sup+AO</a:t>
            </a:r>
            <a:r>
              <a:rPr lang="fr-FR" sz="1000" b="1" dirty="0"/>
              <a:t>       Apivar     </a:t>
            </a:r>
            <a:r>
              <a:rPr lang="fr-FR" sz="1000" b="1" dirty="0" err="1"/>
              <a:t>Sup+AO</a:t>
            </a:r>
            <a:r>
              <a:rPr lang="fr-FR" sz="1000" b="1" dirty="0"/>
              <a:t>      Apivar     </a:t>
            </a:r>
            <a:r>
              <a:rPr lang="fr-FR" sz="1000" b="1" dirty="0" err="1"/>
              <a:t>Sup+AO</a:t>
            </a:r>
            <a:endParaRPr lang="fr-FR" sz="1000" b="1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2233836" y="1867105"/>
            <a:ext cx="15121" cy="26611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013819" y="1670853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021931" y="1670853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T2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030043" y="1670853"/>
            <a:ext cx="127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73823" t="41535" b="47463"/>
          <a:stretch/>
        </p:blipFill>
        <p:spPr>
          <a:xfrm>
            <a:off x="4450104" y="3137296"/>
            <a:ext cx="2464865" cy="648072"/>
          </a:xfrm>
          <a:prstGeom prst="rect">
            <a:avLst/>
          </a:prstGeom>
        </p:spPr>
      </p:pic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59632" y="155669"/>
            <a:ext cx="547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Complément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1563365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5661248"/>
            <a:ext cx="8676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Bonne récupération des colonies suite à la destruction de couvain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(= 2017)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Dynamiques différentes selon les ruchers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-236241" y="598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Population des colonies </a:t>
            </a:r>
            <a:r>
              <a:rPr lang="fr-FR" sz="2400" dirty="0"/>
              <a:t>(Hivernage 20118-2019)</a:t>
            </a:r>
          </a:p>
        </p:txBody>
      </p:sp>
      <p:sp>
        <p:nvSpPr>
          <p:cNvPr id="3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Connecteur droit avec flèche 54"/>
          <p:cNvCxnSpPr/>
          <p:nvPr/>
        </p:nvCxnSpPr>
        <p:spPr>
          <a:xfrm>
            <a:off x="1052689" y="2577098"/>
            <a:ext cx="37313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V="1">
            <a:off x="2275398" y="2725841"/>
            <a:ext cx="256196" cy="17776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3491880" y="3217595"/>
            <a:ext cx="335606" cy="1067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043608" y="2721114"/>
            <a:ext cx="382215" cy="1218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flipV="1">
            <a:off x="2339752" y="2842761"/>
            <a:ext cx="291776" cy="17914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V="1">
            <a:off x="3491880" y="2903607"/>
            <a:ext cx="288032" cy="20141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Graphique 21"/>
              <p:cNvGraphicFramePr/>
              <p:nvPr>
                <p:extLst>
                  <p:ext uri="{D42A27DB-BD31-4B8C-83A1-F6EECF244321}">
                    <p14:modId xmlns:p14="http://schemas.microsoft.com/office/powerpoint/2010/main" val="728976161"/>
                  </p:ext>
                </p:extLst>
              </p:nvPr>
            </p:nvGraphicFramePr>
            <p:xfrm>
              <a:off x="35976" y="1078570"/>
              <a:ext cx="4320000" cy="432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2" name="Graphique 2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76" y="1078570"/>
                <a:ext cx="4320000" cy="43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3" name="Graphique 22"/>
              <p:cNvGraphicFramePr/>
              <p:nvPr>
                <p:extLst>
                  <p:ext uri="{D42A27DB-BD31-4B8C-83A1-F6EECF244321}">
                    <p14:modId xmlns:p14="http://schemas.microsoft.com/office/powerpoint/2010/main" val="3902362486"/>
                  </p:ext>
                </p:extLst>
              </p:nvPr>
            </p:nvGraphicFramePr>
            <p:xfrm>
              <a:off x="4570040" y="1078570"/>
              <a:ext cx="4320000" cy="432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23" name="Graphique 2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0040" y="1078570"/>
                <a:ext cx="4320000" cy="4320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1" name="Connecteur droit avec flèche 40"/>
          <p:cNvCxnSpPr/>
          <p:nvPr/>
        </p:nvCxnSpPr>
        <p:spPr>
          <a:xfrm>
            <a:off x="5661201" y="3283069"/>
            <a:ext cx="37313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6948264" y="3983388"/>
            <a:ext cx="216024" cy="45372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8100392" y="3363241"/>
            <a:ext cx="316937" cy="26419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5652120" y="3427085"/>
            <a:ext cx="382215" cy="1218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6948264" y="3845243"/>
            <a:ext cx="331862" cy="20095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8100391" y="3147807"/>
            <a:ext cx="316937" cy="26072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7250965" y="317883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3923928" y="18448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849343" y="284826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8424428" y="313848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1898179" y="1952645"/>
            <a:ext cx="0" cy="333519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078882" y="1952645"/>
            <a:ext cx="0" cy="333519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6434683" y="1931740"/>
            <a:ext cx="0" cy="333519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7601455" y="1931740"/>
            <a:ext cx="0" cy="333519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08956" y="5013176"/>
            <a:ext cx="1064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  70j</a:t>
            </a:r>
          </a:p>
          <a:p>
            <a:pPr algn="ctr"/>
            <a:r>
              <a:rPr lang="fr-FR" sz="1200" b="1" dirty="0"/>
              <a:t>Rucher T1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942024" y="5026907"/>
            <a:ext cx="10949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 70j</a:t>
            </a:r>
          </a:p>
          <a:p>
            <a:pPr algn="ctr"/>
            <a:r>
              <a:rPr lang="fr-FR" sz="1200" b="1" dirty="0"/>
              <a:t>Rucher T2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153776" y="5029933"/>
            <a:ext cx="10918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70j</a:t>
            </a:r>
          </a:p>
          <a:p>
            <a:pPr algn="ctr"/>
            <a:r>
              <a:rPr lang="fr-FR" sz="1200" b="1" dirty="0"/>
              <a:t>Rucher 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331321" y="5032226"/>
            <a:ext cx="1064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  70j</a:t>
            </a:r>
          </a:p>
          <a:p>
            <a:pPr algn="ctr"/>
            <a:r>
              <a:rPr lang="fr-FR" sz="1200" b="1" dirty="0"/>
              <a:t>Rucher T1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464389" y="5045957"/>
            <a:ext cx="10949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 70j</a:t>
            </a:r>
          </a:p>
          <a:p>
            <a:pPr algn="ctr"/>
            <a:r>
              <a:rPr lang="fr-FR" sz="1200" b="1" dirty="0"/>
              <a:t>Rucher T2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76141" y="5048983"/>
            <a:ext cx="10918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35j          70j</a:t>
            </a:r>
          </a:p>
          <a:p>
            <a:pPr algn="ctr"/>
            <a:r>
              <a:rPr lang="fr-FR" sz="1200" b="1" dirty="0"/>
              <a:t>Rucher 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469454" y="316573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6553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80528" y="1063565"/>
            <a:ext cx="907300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Objectif : </a:t>
            </a:r>
            <a:r>
              <a:rPr lang="fr-FR" sz="2000" dirty="0"/>
              <a:t>Tester dans le sud de la France les effets de la technique de </a:t>
            </a:r>
            <a:r>
              <a:rPr lang="fr-FR" sz="2000" dirty="0">
                <a:solidFill>
                  <a:srgbClr val="FF0000"/>
                </a:solidFill>
              </a:rPr>
              <a:t>suppression de couvain + Ac Oxalique </a:t>
            </a:r>
            <a:r>
              <a:rPr lang="fr-FR" sz="2000" dirty="0"/>
              <a:t>pour lutter contre Varroa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Dispositif expérimental : </a:t>
            </a:r>
            <a:r>
              <a:rPr lang="fr-FR" sz="2000" dirty="0"/>
              <a:t>(Identique en France et en Italie)</a:t>
            </a:r>
          </a:p>
          <a:p>
            <a:pPr marL="1257300" lvl="2" indent="-342900">
              <a:spcAft>
                <a:spcPts val="1200"/>
              </a:spcAft>
              <a:buFontTx/>
              <a:buChar char="-"/>
            </a:pPr>
            <a:r>
              <a:rPr lang="fr-FR" sz="2000" dirty="0"/>
              <a:t>3 ruchers suivis</a:t>
            </a:r>
            <a:r>
              <a:rPr lang="fr-FR" sz="2400" dirty="0"/>
              <a:t> </a:t>
            </a:r>
            <a:r>
              <a:rPr lang="fr-FR" sz="2000" dirty="0"/>
              <a:t>: </a:t>
            </a:r>
            <a:r>
              <a:rPr lang="fr-FR" dirty="0"/>
              <a:t>2 ruchers transhumants (</a:t>
            </a:r>
            <a:r>
              <a:rPr lang="fr-FR" dirty="0">
                <a:solidFill>
                  <a:srgbClr val="FF0000"/>
                </a:solidFill>
              </a:rPr>
              <a:t>T1</a:t>
            </a:r>
            <a:r>
              <a:rPr lang="fr-FR" dirty="0"/>
              <a:t> et </a:t>
            </a:r>
            <a:r>
              <a:rPr lang="fr-FR" dirty="0">
                <a:solidFill>
                  <a:srgbClr val="FF0000"/>
                </a:solidFill>
              </a:rPr>
              <a:t>T2</a:t>
            </a:r>
            <a:r>
              <a:rPr lang="fr-FR" dirty="0"/>
              <a:t>) et 1 rucher sédentaire (</a:t>
            </a:r>
            <a:r>
              <a:rPr lang="fr-FR" dirty="0">
                <a:solidFill>
                  <a:srgbClr val="FF0000"/>
                </a:solidFill>
              </a:rPr>
              <a:t>S</a:t>
            </a:r>
            <a:r>
              <a:rPr lang="fr-FR" dirty="0"/>
              <a:t>)</a:t>
            </a:r>
            <a:endParaRPr lang="fr-FR" sz="2000" dirty="0"/>
          </a:p>
          <a:p>
            <a:pPr marL="1257300" lvl="2" indent="-342900">
              <a:spcAft>
                <a:spcPts val="600"/>
              </a:spcAft>
              <a:buFontTx/>
              <a:buChar char="-"/>
            </a:pPr>
            <a:r>
              <a:rPr lang="fr-FR" sz="2000" dirty="0"/>
              <a:t>Comparaison : « </a:t>
            </a:r>
            <a:r>
              <a:rPr lang="fr-FR" sz="2000" dirty="0">
                <a:solidFill>
                  <a:srgbClr val="FF0000"/>
                </a:solidFill>
              </a:rPr>
              <a:t>sup couv + AO </a:t>
            </a:r>
            <a:r>
              <a:rPr lang="fr-FR" sz="2000" dirty="0"/>
              <a:t>» VS « </a:t>
            </a:r>
            <a:r>
              <a:rPr lang="fr-FR" sz="2000" dirty="0">
                <a:solidFill>
                  <a:srgbClr val="FF0000"/>
                </a:solidFill>
              </a:rPr>
              <a:t>Apivar </a:t>
            </a:r>
            <a:r>
              <a:rPr lang="fr-FR" sz="2000" dirty="0"/>
              <a:t>» </a:t>
            </a:r>
            <a:r>
              <a:rPr lang="fr-FR" dirty="0"/>
              <a:t>(≈ 98% d’efficacité en France) </a:t>
            </a:r>
          </a:p>
          <a:p>
            <a:pPr marL="1257300" lvl="2" indent="-342900">
              <a:spcAft>
                <a:spcPts val="600"/>
              </a:spcAft>
              <a:buFontTx/>
              <a:buChar char="-"/>
            </a:pPr>
            <a:r>
              <a:rPr lang="fr-FR" sz="2000" dirty="0"/>
              <a:t>Ruches : </a:t>
            </a:r>
            <a:r>
              <a:rPr lang="fr-FR" dirty="0"/>
              <a:t>50% traitées «Apivar» et 50% traitées «sup couv +AO</a:t>
            </a:r>
            <a:r>
              <a:rPr lang="fr-FR" sz="2000" dirty="0"/>
              <a:t>»</a:t>
            </a:r>
          </a:p>
          <a:p>
            <a:pPr marL="1257300" lvl="2" indent="-342900">
              <a:spcAft>
                <a:spcPts val="600"/>
              </a:spcAft>
              <a:buFontTx/>
              <a:buChar char="-"/>
            </a:pPr>
            <a:r>
              <a:rPr lang="fr-FR" sz="2000" dirty="0"/>
              <a:t>Suivis réguliers : </a:t>
            </a:r>
            <a:r>
              <a:rPr lang="fr-FR" dirty="0"/>
              <a:t>(1)</a:t>
            </a:r>
            <a:r>
              <a:rPr lang="fr-FR" sz="2000" dirty="0"/>
              <a:t> </a:t>
            </a:r>
            <a:r>
              <a:rPr lang="fr-FR" dirty="0"/>
              <a:t>état sanitaire (Varroa + Virus), (2) Population d’abeilles,     (3) taux de pertes des colonies et (4) production de miel</a:t>
            </a:r>
          </a:p>
          <a:p>
            <a:pPr marL="1257300" lvl="2" indent="-342900">
              <a:buFontTx/>
              <a:buChar char="-"/>
            </a:pPr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119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Contexte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prade-abeilles.org/moodle/file.php/5/logo_ADAP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977" cy="764704"/>
          </a:xfrm>
          <a:prstGeom prst="rect">
            <a:avLst/>
          </a:prstGeom>
          <a:noFill/>
        </p:spPr>
      </p:pic>
      <p:pic>
        <p:nvPicPr>
          <p:cNvPr id="174" name="Image 1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887816"/>
            <a:ext cx="4176464" cy="19701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5677" t="17223" r="22969" b="29089"/>
          <a:stretch/>
        </p:blipFill>
        <p:spPr>
          <a:xfrm>
            <a:off x="5786900" y="5552651"/>
            <a:ext cx="288033" cy="2880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31026" t="27592" r="18819" b="32595"/>
          <a:stretch/>
        </p:blipFill>
        <p:spPr>
          <a:xfrm>
            <a:off x="4753015" y="6460063"/>
            <a:ext cx="214034" cy="2160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25677" t="23897" r="22969" b="36289"/>
          <a:stretch/>
        </p:blipFill>
        <p:spPr>
          <a:xfrm>
            <a:off x="3626660" y="5633978"/>
            <a:ext cx="288033" cy="21602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251685" y="5992125"/>
            <a:ext cx="97506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/>
              <a:t>Ruches « Apivar »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240255" y="6183957"/>
            <a:ext cx="9750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Ruches « Sup couv + Ac Oxalique »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12" y="1544006"/>
            <a:ext cx="1656184" cy="105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992" y="1484785"/>
            <a:ext cx="6023101" cy="537289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FR" sz="2400" dirty="0"/>
              <a:t>Réalisation essaim début de saison </a:t>
            </a:r>
          </a:p>
          <a:p>
            <a:pPr>
              <a:spcBef>
                <a:spcPts val="1200"/>
              </a:spcBef>
            </a:pPr>
            <a:r>
              <a:rPr lang="fr-FR" sz="2400" dirty="0">
                <a:solidFill>
                  <a:prstClr val="black"/>
                </a:solidFill>
                <a:cs typeface="Calibri" panose="020F0502020204030204" pitchFamily="34" charset="0"/>
              </a:rPr>
              <a:t>Miellée de lavande en Provence </a:t>
            </a:r>
          </a:p>
          <a:p>
            <a:pPr lvl="1" algn="just">
              <a:defRPr/>
            </a:pPr>
            <a:r>
              <a:rPr lang="fr-FR" sz="2000" dirty="0">
                <a:solidFill>
                  <a:prstClr val="black"/>
                </a:solidFill>
                <a:cs typeface="Calibri" panose="020F0502020204030204" pitchFamily="34" charset="0"/>
              </a:rPr>
              <a:t>Miellée la plus importante</a:t>
            </a:r>
          </a:p>
          <a:p>
            <a:pPr lvl="1" algn="just">
              <a:defRPr/>
            </a:pPr>
            <a:r>
              <a:rPr lang="fr-FR" sz="2000" dirty="0">
                <a:solidFill>
                  <a:prstClr val="black"/>
                </a:solidFill>
                <a:cs typeface="Calibri" panose="020F0502020204030204" pitchFamily="34" charset="0"/>
              </a:rPr>
              <a:t>Dernière miellée (fin juin - début août)</a:t>
            </a:r>
          </a:p>
          <a:p>
            <a:pPr lvl="1" algn="just">
              <a:defRPr/>
            </a:pPr>
            <a:r>
              <a:rPr lang="fr-FR" sz="2000" dirty="0">
                <a:solidFill>
                  <a:prstClr val="black"/>
                </a:solidFill>
                <a:cs typeface="Calibri" panose="020F0502020204030204" pitchFamily="34" charset="0"/>
              </a:rPr>
              <a:t>Miellée bloquante</a:t>
            </a:r>
          </a:p>
          <a:p>
            <a:pPr lvl="1" algn="just">
              <a:defRPr/>
            </a:pPr>
            <a:endParaRPr lang="fr-FR" sz="2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à"/>
              <a:defRPr/>
            </a:pPr>
            <a:r>
              <a:rPr lang="fr-FR" sz="2000" dirty="0">
                <a:solidFill>
                  <a:srgbClr val="FF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Très peu de couvain dans les colonies au moment des traiter contre Varroa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/>
          <a:stretch/>
        </p:blipFill>
        <p:spPr>
          <a:xfrm>
            <a:off x="6444208" y="-324"/>
            <a:ext cx="2701699" cy="6858000"/>
          </a:xfrm>
          <a:prstGeom prst="rect">
            <a:avLst/>
          </a:prstGeom>
        </p:spPr>
      </p:pic>
      <p:sp>
        <p:nvSpPr>
          <p:cNvPr id="7" name="Titre 7"/>
          <p:cNvSpPr>
            <a:spLocks noGrp="1"/>
          </p:cNvSpPr>
          <p:nvPr>
            <p:ph type="title"/>
          </p:nvPr>
        </p:nvSpPr>
        <p:spPr>
          <a:xfrm>
            <a:off x="499262" y="11966"/>
            <a:ext cx="3928722" cy="1143000"/>
          </a:xfrm>
        </p:spPr>
        <p:txBody>
          <a:bodyPr>
            <a:noAutofit/>
          </a:bodyPr>
          <a:lstStyle/>
          <a:p>
            <a:r>
              <a:rPr lang="fr-FR" sz="3600" dirty="0"/>
              <a:t>Particularité française</a:t>
            </a:r>
          </a:p>
        </p:txBody>
      </p:sp>
      <p:pic>
        <p:nvPicPr>
          <p:cNvPr id="6" name="Picture 2" descr="http://www.prade-abeilles.org/moodle/file.php/5/logo_ADAP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5977" cy="764704"/>
          </a:xfrm>
          <a:prstGeom prst="rect">
            <a:avLst/>
          </a:prstGeom>
          <a:noFill/>
        </p:spPr>
      </p:pic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0"/>
          <a:stretch/>
        </p:blipFill>
        <p:spPr>
          <a:xfrm>
            <a:off x="4827785" y="649644"/>
            <a:ext cx="1328391" cy="105116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792439">
            <a:off x="4132447" y="239781"/>
            <a:ext cx="1363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Informal Roman" panose="030604020304060B0204" pitchFamily="66" charset="0"/>
              </a:rPr>
              <a:t>Cocorico..!!</a:t>
            </a:r>
          </a:p>
        </p:txBody>
      </p:sp>
      <p:sp>
        <p:nvSpPr>
          <p:cNvPr id="19" name="Forme libre 18"/>
          <p:cNvSpPr/>
          <p:nvPr/>
        </p:nvSpPr>
        <p:spPr>
          <a:xfrm rot="21060809">
            <a:off x="5178450" y="202853"/>
            <a:ext cx="249507" cy="477982"/>
          </a:xfrm>
          <a:custGeom>
            <a:avLst/>
            <a:gdLst>
              <a:gd name="connsiteX0" fmla="*/ 221673 w 249507"/>
              <a:gd name="connsiteY0" fmla="*/ 477982 h 477982"/>
              <a:gd name="connsiteX1" fmla="*/ 249382 w 249507"/>
              <a:gd name="connsiteY1" fmla="*/ 311727 h 477982"/>
              <a:gd name="connsiteX2" fmla="*/ 242455 w 249507"/>
              <a:gd name="connsiteY2" fmla="*/ 290946 h 477982"/>
              <a:gd name="connsiteX3" fmla="*/ 200891 w 249507"/>
              <a:gd name="connsiteY3" fmla="*/ 270164 h 477982"/>
              <a:gd name="connsiteX4" fmla="*/ 180109 w 249507"/>
              <a:gd name="connsiteY4" fmla="*/ 256309 h 477982"/>
              <a:gd name="connsiteX5" fmla="*/ 138546 w 249507"/>
              <a:gd name="connsiteY5" fmla="*/ 242455 h 477982"/>
              <a:gd name="connsiteX6" fmla="*/ 117764 w 249507"/>
              <a:gd name="connsiteY6" fmla="*/ 228600 h 477982"/>
              <a:gd name="connsiteX7" fmla="*/ 96982 w 249507"/>
              <a:gd name="connsiteY7" fmla="*/ 221673 h 477982"/>
              <a:gd name="connsiteX8" fmla="*/ 90055 w 249507"/>
              <a:gd name="connsiteY8" fmla="*/ 187037 h 477982"/>
              <a:gd name="connsiteX9" fmla="*/ 103909 w 249507"/>
              <a:gd name="connsiteY9" fmla="*/ 138546 h 477982"/>
              <a:gd name="connsiteX10" fmla="*/ 117764 w 249507"/>
              <a:gd name="connsiteY10" fmla="*/ 117764 h 477982"/>
              <a:gd name="connsiteX11" fmla="*/ 110836 w 249507"/>
              <a:gd name="connsiteY11" fmla="*/ 69273 h 477982"/>
              <a:gd name="connsiteX12" fmla="*/ 90055 w 249507"/>
              <a:gd name="connsiteY12" fmla="*/ 48491 h 477982"/>
              <a:gd name="connsiteX13" fmla="*/ 41564 w 249507"/>
              <a:gd name="connsiteY13" fmla="*/ 27709 h 477982"/>
              <a:gd name="connsiteX14" fmla="*/ 20782 w 249507"/>
              <a:gd name="connsiteY14" fmla="*/ 6927 h 477982"/>
              <a:gd name="connsiteX15" fmla="*/ 0 w 249507"/>
              <a:gd name="connsiteY15" fmla="*/ 0 h 47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507" h="477982">
                <a:moveTo>
                  <a:pt x="221673" y="477982"/>
                </a:moveTo>
                <a:cubicBezTo>
                  <a:pt x="230909" y="422564"/>
                  <a:pt x="243178" y="367566"/>
                  <a:pt x="249382" y="311727"/>
                </a:cubicBezTo>
                <a:cubicBezTo>
                  <a:pt x="250188" y="304470"/>
                  <a:pt x="247016" y="296648"/>
                  <a:pt x="242455" y="290946"/>
                </a:cubicBezTo>
                <a:cubicBezTo>
                  <a:pt x="232688" y="278737"/>
                  <a:pt x="214582" y="274728"/>
                  <a:pt x="200891" y="270164"/>
                </a:cubicBezTo>
                <a:cubicBezTo>
                  <a:pt x="193964" y="265546"/>
                  <a:pt x="187717" y="259690"/>
                  <a:pt x="180109" y="256309"/>
                </a:cubicBezTo>
                <a:cubicBezTo>
                  <a:pt x="166764" y="250378"/>
                  <a:pt x="138546" y="242455"/>
                  <a:pt x="138546" y="242455"/>
                </a:cubicBezTo>
                <a:cubicBezTo>
                  <a:pt x="131619" y="237837"/>
                  <a:pt x="125211" y="232323"/>
                  <a:pt x="117764" y="228600"/>
                </a:cubicBezTo>
                <a:cubicBezTo>
                  <a:pt x="111233" y="225334"/>
                  <a:pt x="101032" y="227749"/>
                  <a:pt x="96982" y="221673"/>
                </a:cubicBezTo>
                <a:cubicBezTo>
                  <a:pt x="90451" y="211877"/>
                  <a:pt x="92364" y="198582"/>
                  <a:pt x="90055" y="187037"/>
                </a:cubicBezTo>
                <a:cubicBezTo>
                  <a:pt x="92275" y="178158"/>
                  <a:pt x="98940" y="148485"/>
                  <a:pt x="103909" y="138546"/>
                </a:cubicBezTo>
                <a:cubicBezTo>
                  <a:pt x="107632" y="131099"/>
                  <a:pt x="113146" y="124691"/>
                  <a:pt x="117764" y="117764"/>
                </a:cubicBezTo>
                <a:cubicBezTo>
                  <a:pt x="115455" y="101600"/>
                  <a:pt x="116900" y="84433"/>
                  <a:pt x="110836" y="69273"/>
                </a:cubicBezTo>
                <a:cubicBezTo>
                  <a:pt x="107198" y="60177"/>
                  <a:pt x="97581" y="54763"/>
                  <a:pt x="90055" y="48491"/>
                </a:cubicBezTo>
                <a:cubicBezTo>
                  <a:pt x="69554" y="31407"/>
                  <a:pt x="67969" y="34311"/>
                  <a:pt x="41564" y="27709"/>
                </a:cubicBezTo>
                <a:cubicBezTo>
                  <a:pt x="34637" y="20782"/>
                  <a:pt x="28933" y="12361"/>
                  <a:pt x="20782" y="6927"/>
                </a:cubicBezTo>
                <a:cubicBezTo>
                  <a:pt x="14706" y="2877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5188518" y="38564"/>
            <a:ext cx="118533" cy="207819"/>
          </a:xfrm>
          <a:custGeom>
            <a:avLst/>
            <a:gdLst>
              <a:gd name="connsiteX0" fmla="*/ 110836 w 118533"/>
              <a:gd name="connsiteY0" fmla="*/ 207819 h 207819"/>
              <a:gd name="connsiteX1" fmla="*/ 117763 w 118533"/>
              <a:gd name="connsiteY1" fmla="*/ 173182 h 207819"/>
              <a:gd name="connsiteX2" fmla="*/ 96981 w 118533"/>
              <a:gd name="connsiteY2" fmla="*/ 159328 h 207819"/>
              <a:gd name="connsiteX3" fmla="*/ 48490 w 118533"/>
              <a:gd name="connsiteY3" fmla="*/ 152400 h 207819"/>
              <a:gd name="connsiteX4" fmla="*/ 41563 w 118533"/>
              <a:gd name="connsiteY4" fmla="*/ 110837 h 207819"/>
              <a:gd name="connsiteX5" fmla="*/ 69272 w 118533"/>
              <a:gd name="connsiteY5" fmla="*/ 69273 h 207819"/>
              <a:gd name="connsiteX6" fmla="*/ 48490 w 118533"/>
              <a:gd name="connsiteY6" fmla="*/ 62346 h 207819"/>
              <a:gd name="connsiteX7" fmla="*/ 0 w 118533"/>
              <a:gd name="connsiteY7" fmla="*/ 6928 h 207819"/>
              <a:gd name="connsiteX8" fmla="*/ 0 w 118533"/>
              <a:gd name="connsiteY8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33" h="207819">
                <a:moveTo>
                  <a:pt x="110836" y="207819"/>
                </a:moveTo>
                <a:cubicBezTo>
                  <a:pt x="113145" y="196273"/>
                  <a:pt x="120998" y="184503"/>
                  <a:pt x="117763" y="173182"/>
                </a:cubicBezTo>
                <a:cubicBezTo>
                  <a:pt x="115476" y="165177"/>
                  <a:pt x="104955" y="161720"/>
                  <a:pt x="96981" y="159328"/>
                </a:cubicBezTo>
                <a:cubicBezTo>
                  <a:pt x="81342" y="154636"/>
                  <a:pt x="64654" y="154709"/>
                  <a:pt x="48490" y="152400"/>
                </a:cubicBezTo>
                <a:cubicBezTo>
                  <a:pt x="34549" y="131489"/>
                  <a:pt x="28527" y="134302"/>
                  <a:pt x="41563" y="110837"/>
                </a:cubicBezTo>
                <a:cubicBezTo>
                  <a:pt x="49649" y="96281"/>
                  <a:pt x="69272" y="69273"/>
                  <a:pt x="69272" y="69273"/>
                </a:cubicBezTo>
                <a:cubicBezTo>
                  <a:pt x="62345" y="66964"/>
                  <a:pt x="55021" y="65612"/>
                  <a:pt x="48490" y="62346"/>
                </a:cubicBezTo>
                <a:cubicBezTo>
                  <a:pt x="30018" y="53110"/>
                  <a:pt x="0" y="27707"/>
                  <a:pt x="0" y="692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 rot="19584306">
            <a:off x="5215939" y="765482"/>
            <a:ext cx="295200" cy="1625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 rot="19584306">
            <a:off x="4418637" y="586519"/>
            <a:ext cx="295200" cy="1625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3" y="4821510"/>
            <a:ext cx="2974221" cy="199099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2" y="4821510"/>
            <a:ext cx="2974206" cy="1990998"/>
          </a:xfrm>
          <a:prstGeom prst="rect">
            <a:avLst/>
          </a:prstGeom>
        </p:spPr>
      </p:pic>
      <p:sp>
        <p:nvSpPr>
          <p:cNvPr id="26" name="Forme libre 25"/>
          <p:cNvSpPr/>
          <p:nvPr/>
        </p:nvSpPr>
        <p:spPr>
          <a:xfrm>
            <a:off x="4473606" y="655220"/>
            <a:ext cx="366875" cy="143666"/>
          </a:xfrm>
          <a:custGeom>
            <a:avLst/>
            <a:gdLst>
              <a:gd name="connsiteX0" fmla="*/ 110836 w 118533"/>
              <a:gd name="connsiteY0" fmla="*/ 207819 h 207819"/>
              <a:gd name="connsiteX1" fmla="*/ 117763 w 118533"/>
              <a:gd name="connsiteY1" fmla="*/ 173182 h 207819"/>
              <a:gd name="connsiteX2" fmla="*/ 96981 w 118533"/>
              <a:gd name="connsiteY2" fmla="*/ 159328 h 207819"/>
              <a:gd name="connsiteX3" fmla="*/ 48490 w 118533"/>
              <a:gd name="connsiteY3" fmla="*/ 152400 h 207819"/>
              <a:gd name="connsiteX4" fmla="*/ 41563 w 118533"/>
              <a:gd name="connsiteY4" fmla="*/ 110837 h 207819"/>
              <a:gd name="connsiteX5" fmla="*/ 69272 w 118533"/>
              <a:gd name="connsiteY5" fmla="*/ 69273 h 207819"/>
              <a:gd name="connsiteX6" fmla="*/ 48490 w 118533"/>
              <a:gd name="connsiteY6" fmla="*/ 62346 h 207819"/>
              <a:gd name="connsiteX7" fmla="*/ 0 w 118533"/>
              <a:gd name="connsiteY7" fmla="*/ 6928 h 207819"/>
              <a:gd name="connsiteX8" fmla="*/ 0 w 118533"/>
              <a:gd name="connsiteY8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33" h="207819">
                <a:moveTo>
                  <a:pt x="110836" y="207819"/>
                </a:moveTo>
                <a:cubicBezTo>
                  <a:pt x="113145" y="196273"/>
                  <a:pt x="120998" y="184503"/>
                  <a:pt x="117763" y="173182"/>
                </a:cubicBezTo>
                <a:cubicBezTo>
                  <a:pt x="115476" y="165177"/>
                  <a:pt x="104955" y="161720"/>
                  <a:pt x="96981" y="159328"/>
                </a:cubicBezTo>
                <a:cubicBezTo>
                  <a:pt x="81342" y="154636"/>
                  <a:pt x="64654" y="154709"/>
                  <a:pt x="48490" y="152400"/>
                </a:cubicBezTo>
                <a:cubicBezTo>
                  <a:pt x="34549" y="131489"/>
                  <a:pt x="28527" y="134302"/>
                  <a:pt x="41563" y="110837"/>
                </a:cubicBezTo>
                <a:cubicBezTo>
                  <a:pt x="49649" y="96281"/>
                  <a:pt x="69272" y="69273"/>
                  <a:pt x="69272" y="69273"/>
                </a:cubicBezTo>
                <a:cubicBezTo>
                  <a:pt x="62345" y="66964"/>
                  <a:pt x="55021" y="65612"/>
                  <a:pt x="48490" y="62346"/>
                </a:cubicBezTo>
                <a:cubicBezTo>
                  <a:pt x="30018" y="53110"/>
                  <a:pt x="0" y="27707"/>
                  <a:pt x="0" y="692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" y="817184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19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7649" y="1413865"/>
            <a:ext cx="8180669" cy="537289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FR" sz="2400" dirty="0"/>
              <a:t>Conséquence :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Adaptation de la technique de la suppression de couvain + Acide Oxalique aux conditions provençales (miellée de lavande)</a:t>
            </a:r>
          </a:p>
          <a:p>
            <a:pPr marL="0" indent="0" algn="ctr">
              <a:spcBef>
                <a:spcPts val="1200"/>
              </a:spcBef>
              <a:buNone/>
            </a:pPr>
            <a:endParaRPr lang="fr-FR" sz="2400" dirty="0"/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400" dirty="0"/>
              <a:t>Pas d’exportation de couvain MAIS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destruction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du </a:t>
            </a:r>
            <a:r>
              <a:rPr lang="fr-FR" sz="2400" dirty="0">
                <a:cs typeface="Calibri" panose="020F0502020204030204" pitchFamily="34" charset="0"/>
                <a:sym typeface="Wingdings" panose="05000000000000000000" pitchFamily="2" charset="2"/>
              </a:rPr>
              <a:t>couvain !</a:t>
            </a:r>
          </a:p>
        </p:txBody>
      </p:sp>
      <p:sp>
        <p:nvSpPr>
          <p:cNvPr id="7" name="Titre 7"/>
          <p:cNvSpPr>
            <a:spLocks noGrp="1"/>
          </p:cNvSpPr>
          <p:nvPr>
            <p:ph type="title"/>
          </p:nvPr>
        </p:nvSpPr>
        <p:spPr>
          <a:xfrm>
            <a:off x="499262" y="11966"/>
            <a:ext cx="3928722" cy="1143000"/>
          </a:xfrm>
        </p:spPr>
        <p:txBody>
          <a:bodyPr>
            <a:noAutofit/>
          </a:bodyPr>
          <a:lstStyle/>
          <a:p>
            <a:r>
              <a:rPr lang="fr-FR" sz="3600" dirty="0"/>
              <a:t>Particularité française</a:t>
            </a:r>
          </a:p>
        </p:txBody>
      </p:sp>
      <p:pic>
        <p:nvPicPr>
          <p:cNvPr id="6" name="Picture 2" descr="http://www.prade-abeilles.org/moodle/file.php/5/logo_ADAP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5977" cy="764704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0"/>
          <a:stretch/>
        </p:blipFill>
        <p:spPr>
          <a:xfrm>
            <a:off x="4827785" y="641882"/>
            <a:ext cx="1328391" cy="105116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792439">
            <a:off x="4132447" y="232019"/>
            <a:ext cx="1363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Informal Roman" panose="030604020304060B0204" pitchFamily="66" charset="0"/>
              </a:rPr>
              <a:t>Cocorico..!!</a:t>
            </a:r>
          </a:p>
        </p:txBody>
      </p:sp>
      <p:sp>
        <p:nvSpPr>
          <p:cNvPr id="19" name="Forme libre 18"/>
          <p:cNvSpPr/>
          <p:nvPr/>
        </p:nvSpPr>
        <p:spPr>
          <a:xfrm rot="21060809">
            <a:off x="5178450" y="195091"/>
            <a:ext cx="249507" cy="477982"/>
          </a:xfrm>
          <a:custGeom>
            <a:avLst/>
            <a:gdLst>
              <a:gd name="connsiteX0" fmla="*/ 221673 w 249507"/>
              <a:gd name="connsiteY0" fmla="*/ 477982 h 477982"/>
              <a:gd name="connsiteX1" fmla="*/ 249382 w 249507"/>
              <a:gd name="connsiteY1" fmla="*/ 311727 h 477982"/>
              <a:gd name="connsiteX2" fmla="*/ 242455 w 249507"/>
              <a:gd name="connsiteY2" fmla="*/ 290946 h 477982"/>
              <a:gd name="connsiteX3" fmla="*/ 200891 w 249507"/>
              <a:gd name="connsiteY3" fmla="*/ 270164 h 477982"/>
              <a:gd name="connsiteX4" fmla="*/ 180109 w 249507"/>
              <a:gd name="connsiteY4" fmla="*/ 256309 h 477982"/>
              <a:gd name="connsiteX5" fmla="*/ 138546 w 249507"/>
              <a:gd name="connsiteY5" fmla="*/ 242455 h 477982"/>
              <a:gd name="connsiteX6" fmla="*/ 117764 w 249507"/>
              <a:gd name="connsiteY6" fmla="*/ 228600 h 477982"/>
              <a:gd name="connsiteX7" fmla="*/ 96982 w 249507"/>
              <a:gd name="connsiteY7" fmla="*/ 221673 h 477982"/>
              <a:gd name="connsiteX8" fmla="*/ 90055 w 249507"/>
              <a:gd name="connsiteY8" fmla="*/ 187037 h 477982"/>
              <a:gd name="connsiteX9" fmla="*/ 103909 w 249507"/>
              <a:gd name="connsiteY9" fmla="*/ 138546 h 477982"/>
              <a:gd name="connsiteX10" fmla="*/ 117764 w 249507"/>
              <a:gd name="connsiteY10" fmla="*/ 117764 h 477982"/>
              <a:gd name="connsiteX11" fmla="*/ 110836 w 249507"/>
              <a:gd name="connsiteY11" fmla="*/ 69273 h 477982"/>
              <a:gd name="connsiteX12" fmla="*/ 90055 w 249507"/>
              <a:gd name="connsiteY12" fmla="*/ 48491 h 477982"/>
              <a:gd name="connsiteX13" fmla="*/ 41564 w 249507"/>
              <a:gd name="connsiteY13" fmla="*/ 27709 h 477982"/>
              <a:gd name="connsiteX14" fmla="*/ 20782 w 249507"/>
              <a:gd name="connsiteY14" fmla="*/ 6927 h 477982"/>
              <a:gd name="connsiteX15" fmla="*/ 0 w 249507"/>
              <a:gd name="connsiteY15" fmla="*/ 0 h 47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507" h="477982">
                <a:moveTo>
                  <a:pt x="221673" y="477982"/>
                </a:moveTo>
                <a:cubicBezTo>
                  <a:pt x="230909" y="422564"/>
                  <a:pt x="243178" y="367566"/>
                  <a:pt x="249382" y="311727"/>
                </a:cubicBezTo>
                <a:cubicBezTo>
                  <a:pt x="250188" y="304470"/>
                  <a:pt x="247016" y="296648"/>
                  <a:pt x="242455" y="290946"/>
                </a:cubicBezTo>
                <a:cubicBezTo>
                  <a:pt x="232688" y="278737"/>
                  <a:pt x="214582" y="274728"/>
                  <a:pt x="200891" y="270164"/>
                </a:cubicBezTo>
                <a:cubicBezTo>
                  <a:pt x="193964" y="265546"/>
                  <a:pt x="187717" y="259690"/>
                  <a:pt x="180109" y="256309"/>
                </a:cubicBezTo>
                <a:cubicBezTo>
                  <a:pt x="166764" y="250378"/>
                  <a:pt x="138546" y="242455"/>
                  <a:pt x="138546" y="242455"/>
                </a:cubicBezTo>
                <a:cubicBezTo>
                  <a:pt x="131619" y="237837"/>
                  <a:pt x="125211" y="232323"/>
                  <a:pt x="117764" y="228600"/>
                </a:cubicBezTo>
                <a:cubicBezTo>
                  <a:pt x="111233" y="225334"/>
                  <a:pt x="101032" y="227749"/>
                  <a:pt x="96982" y="221673"/>
                </a:cubicBezTo>
                <a:cubicBezTo>
                  <a:pt x="90451" y="211877"/>
                  <a:pt x="92364" y="198582"/>
                  <a:pt x="90055" y="187037"/>
                </a:cubicBezTo>
                <a:cubicBezTo>
                  <a:pt x="92275" y="178158"/>
                  <a:pt x="98940" y="148485"/>
                  <a:pt x="103909" y="138546"/>
                </a:cubicBezTo>
                <a:cubicBezTo>
                  <a:pt x="107632" y="131099"/>
                  <a:pt x="113146" y="124691"/>
                  <a:pt x="117764" y="117764"/>
                </a:cubicBezTo>
                <a:cubicBezTo>
                  <a:pt x="115455" y="101600"/>
                  <a:pt x="116900" y="84433"/>
                  <a:pt x="110836" y="69273"/>
                </a:cubicBezTo>
                <a:cubicBezTo>
                  <a:pt x="107198" y="60177"/>
                  <a:pt x="97581" y="54763"/>
                  <a:pt x="90055" y="48491"/>
                </a:cubicBezTo>
                <a:cubicBezTo>
                  <a:pt x="69554" y="31407"/>
                  <a:pt x="67969" y="34311"/>
                  <a:pt x="41564" y="27709"/>
                </a:cubicBezTo>
                <a:cubicBezTo>
                  <a:pt x="34637" y="20782"/>
                  <a:pt x="28933" y="12361"/>
                  <a:pt x="20782" y="6927"/>
                </a:cubicBezTo>
                <a:cubicBezTo>
                  <a:pt x="14706" y="2877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5188518" y="30802"/>
            <a:ext cx="118533" cy="207819"/>
          </a:xfrm>
          <a:custGeom>
            <a:avLst/>
            <a:gdLst>
              <a:gd name="connsiteX0" fmla="*/ 110836 w 118533"/>
              <a:gd name="connsiteY0" fmla="*/ 207819 h 207819"/>
              <a:gd name="connsiteX1" fmla="*/ 117763 w 118533"/>
              <a:gd name="connsiteY1" fmla="*/ 173182 h 207819"/>
              <a:gd name="connsiteX2" fmla="*/ 96981 w 118533"/>
              <a:gd name="connsiteY2" fmla="*/ 159328 h 207819"/>
              <a:gd name="connsiteX3" fmla="*/ 48490 w 118533"/>
              <a:gd name="connsiteY3" fmla="*/ 152400 h 207819"/>
              <a:gd name="connsiteX4" fmla="*/ 41563 w 118533"/>
              <a:gd name="connsiteY4" fmla="*/ 110837 h 207819"/>
              <a:gd name="connsiteX5" fmla="*/ 69272 w 118533"/>
              <a:gd name="connsiteY5" fmla="*/ 69273 h 207819"/>
              <a:gd name="connsiteX6" fmla="*/ 48490 w 118533"/>
              <a:gd name="connsiteY6" fmla="*/ 62346 h 207819"/>
              <a:gd name="connsiteX7" fmla="*/ 0 w 118533"/>
              <a:gd name="connsiteY7" fmla="*/ 6928 h 207819"/>
              <a:gd name="connsiteX8" fmla="*/ 0 w 118533"/>
              <a:gd name="connsiteY8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33" h="207819">
                <a:moveTo>
                  <a:pt x="110836" y="207819"/>
                </a:moveTo>
                <a:cubicBezTo>
                  <a:pt x="113145" y="196273"/>
                  <a:pt x="120998" y="184503"/>
                  <a:pt x="117763" y="173182"/>
                </a:cubicBezTo>
                <a:cubicBezTo>
                  <a:pt x="115476" y="165177"/>
                  <a:pt x="104955" y="161720"/>
                  <a:pt x="96981" y="159328"/>
                </a:cubicBezTo>
                <a:cubicBezTo>
                  <a:pt x="81342" y="154636"/>
                  <a:pt x="64654" y="154709"/>
                  <a:pt x="48490" y="152400"/>
                </a:cubicBezTo>
                <a:cubicBezTo>
                  <a:pt x="34549" y="131489"/>
                  <a:pt x="28527" y="134302"/>
                  <a:pt x="41563" y="110837"/>
                </a:cubicBezTo>
                <a:cubicBezTo>
                  <a:pt x="49649" y="96281"/>
                  <a:pt x="69272" y="69273"/>
                  <a:pt x="69272" y="69273"/>
                </a:cubicBezTo>
                <a:cubicBezTo>
                  <a:pt x="62345" y="66964"/>
                  <a:pt x="55021" y="65612"/>
                  <a:pt x="48490" y="62346"/>
                </a:cubicBezTo>
                <a:cubicBezTo>
                  <a:pt x="30018" y="53110"/>
                  <a:pt x="0" y="27707"/>
                  <a:pt x="0" y="692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 rot="19584306">
            <a:off x="5215939" y="757720"/>
            <a:ext cx="295200" cy="1625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 rot="19584306">
            <a:off x="4418637" y="578757"/>
            <a:ext cx="295200" cy="1625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4473606" y="647458"/>
            <a:ext cx="366875" cy="143666"/>
          </a:xfrm>
          <a:custGeom>
            <a:avLst/>
            <a:gdLst>
              <a:gd name="connsiteX0" fmla="*/ 110836 w 118533"/>
              <a:gd name="connsiteY0" fmla="*/ 207819 h 207819"/>
              <a:gd name="connsiteX1" fmla="*/ 117763 w 118533"/>
              <a:gd name="connsiteY1" fmla="*/ 173182 h 207819"/>
              <a:gd name="connsiteX2" fmla="*/ 96981 w 118533"/>
              <a:gd name="connsiteY2" fmla="*/ 159328 h 207819"/>
              <a:gd name="connsiteX3" fmla="*/ 48490 w 118533"/>
              <a:gd name="connsiteY3" fmla="*/ 152400 h 207819"/>
              <a:gd name="connsiteX4" fmla="*/ 41563 w 118533"/>
              <a:gd name="connsiteY4" fmla="*/ 110837 h 207819"/>
              <a:gd name="connsiteX5" fmla="*/ 69272 w 118533"/>
              <a:gd name="connsiteY5" fmla="*/ 69273 h 207819"/>
              <a:gd name="connsiteX6" fmla="*/ 48490 w 118533"/>
              <a:gd name="connsiteY6" fmla="*/ 62346 h 207819"/>
              <a:gd name="connsiteX7" fmla="*/ 0 w 118533"/>
              <a:gd name="connsiteY7" fmla="*/ 6928 h 207819"/>
              <a:gd name="connsiteX8" fmla="*/ 0 w 118533"/>
              <a:gd name="connsiteY8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33" h="207819">
                <a:moveTo>
                  <a:pt x="110836" y="207819"/>
                </a:moveTo>
                <a:cubicBezTo>
                  <a:pt x="113145" y="196273"/>
                  <a:pt x="120998" y="184503"/>
                  <a:pt x="117763" y="173182"/>
                </a:cubicBezTo>
                <a:cubicBezTo>
                  <a:pt x="115476" y="165177"/>
                  <a:pt x="104955" y="161720"/>
                  <a:pt x="96981" y="159328"/>
                </a:cubicBezTo>
                <a:cubicBezTo>
                  <a:pt x="81342" y="154636"/>
                  <a:pt x="64654" y="154709"/>
                  <a:pt x="48490" y="152400"/>
                </a:cubicBezTo>
                <a:cubicBezTo>
                  <a:pt x="34549" y="131489"/>
                  <a:pt x="28527" y="134302"/>
                  <a:pt x="41563" y="110837"/>
                </a:cubicBezTo>
                <a:cubicBezTo>
                  <a:pt x="49649" y="96281"/>
                  <a:pt x="69272" y="69273"/>
                  <a:pt x="69272" y="69273"/>
                </a:cubicBezTo>
                <a:cubicBezTo>
                  <a:pt x="62345" y="66964"/>
                  <a:pt x="55021" y="65612"/>
                  <a:pt x="48490" y="62346"/>
                </a:cubicBezTo>
                <a:cubicBezTo>
                  <a:pt x="30018" y="53110"/>
                  <a:pt x="0" y="27707"/>
                  <a:pt x="0" y="692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7760">
            <a:off x="3493808" y="4235626"/>
            <a:ext cx="1543983" cy="59285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926" y="3857169"/>
            <a:ext cx="2029332" cy="1358472"/>
          </a:xfrm>
          <a:prstGeom prst="rect">
            <a:avLst/>
          </a:prstGeom>
        </p:spPr>
      </p:pic>
      <p:sp>
        <p:nvSpPr>
          <p:cNvPr id="2" name="Flèche vers le bas 1"/>
          <p:cNvSpPr/>
          <p:nvPr/>
        </p:nvSpPr>
        <p:spPr>
          <a:xfrm>
            <a:off x="4095420" y="2708920"/>
            <a:ext cx="908628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Vidéo cour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0922" t="9358" r="31339" b="10590"/>
          <a:stretch/>
        </p:blipFill>
        <p:spPr>
          <a:xfrm>
            <a:off x="5974104" y="3753934"/>
            <a:ext cx="1910264" cy="30390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5" y="5428381"/>
            <a:ext cx="38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Avantage : </a:t>
            </a:r>
          </a:p>
          <a:p>
            <a:pPr algn="ctr"/>
            <a:r>
              <a:rPr lang="fr-FR" sz="2000" dirty="0"/>
              <a:t>Les cadres restent dans la colonie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Pas de gestion des cadres retirés</a:t>
            </a:r>
            <a:endParaRPr lang="fr-FR" dirty="0"/>
          </a:p>
        </p:txBody>
      </p:sp>
      <p:sp>
        <p:nvSpPr>
          <p:cNvPr id="24" name="Flèche vers le bas 23"/>
          <p:cNvSpPr/>
          <p:nvPr/>
        </p:nvSpPr>
        <p:spPr>
          <a:xfrm>
            <a:off x="2147640" y="6228928"/>
            <a:ext cx="252172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68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</a:t>
            </a:r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8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3886" b="46844"/>
          <a:stretch/>
        </p:blipFill>
        <p:spPr>
          <a:xfrm>
            <a:off x="395536" y="1340768"/>
            <a:ext cx="8496944" cy="3319474"/>
          </a:xfrm>
          <a:prstGeom prst="rect">
            <a:avLst/>
          </a:prstGeom>
        </p:spPr>
      </p:pic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7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Calendrier de suivi</a:t>
            </a:r>
          </a:p>
        </p:txBody>
      </p:sp>
      <p:sp>
        <p:nvSpPr>
          <p:cNvPr id="10" name="Ellipse 9"/>
          <p:cNvSpPr/>
          <p:nvPr/>
        </p:nvSpPr>
        <p:spPr>
          <a:xfrm>
            <a:off x="3886117" y="3220328"/>
            <a:ext cx="4502307" cy="16582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>
            <a:off x="436166" y="3220329"/>
            <a:ext cx="3449951" cy="16582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9552" y="1844824"/>
            <a:ext cx="6264696" cy="12241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91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75856" y="2308226"/>
            <a:ext cx="3981028" cy="2073274"/>
          </a:xfrm>
        </p:spPr>
        <p:txBody>
          <a:bodyPr>
            <a:normAutofit/>
          </a:bodyPr>
          <a:lstStyle/>
          <a:p>
            <a:r>
              <a:rPr lang="fr-FR" dirty="0"/>
              <a:t>Hivernage </a:t>
            </a:r>
            <a:br>
              <a:rPr lang="fr-FR" dirty="0"/>
            </a:br>
            <a:r>
              <a:rPr lang="fr-FR" dirty="0"/>
              <a:t>2017- 2018</a:t>
            </a:r>
            <a:br>
              <a:rPr lang="fr-FR" dirty="0"/>
            </a:br>
            <a:r>
              <a:rPr lang="fr-FR" sz="2000" dirty="0"/>
              <a:t>(1</a:t>
            </a:r>
            <a:r>
              <a:rPr lang="fr-FR" sz="2000" baseline="30000" dirty="0"/>
              <a:t>ère</a:t>
            </a:r>
            <a:r>
              <a:rPr lang="fr-FR" sz="2000" dirty="0"/>
              <a:t> période de suivi)</a:t>
            </a:r>
            <a:endParaRPr lang="fr-FR" dirty="0"/>
          </a:p>
        </p:txBody>
      </p:sp>
      <p:sp>
        <p:nvSpPr>
          <p:cNvPr id="3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45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368152" cy="7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378" t="20360" r="1613" b="3143"/>
          <a:stretch/>
        </p:blipFill>
        <p:spPr>
          <a:xfrm>
            <a:off x="5354877" y="4173699"/>
            <a:ext cx="3270223" cy="26369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23428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Bilan </a:t>
            </a:r>
            <a:r>
              <a:rPr lang="fr-FR" sz="2800" dirty="0"/>
              <a:t>Hivernage 2017- 2018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11960" y="764704"/>
            <a:ext cx="506590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Varroa Phorétiques (VP)</a:t>
            </a:r>
            <a:endParaRPr lang="fr-FR" sz="10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Équivalent à 5 semaines (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&lt; 1 VP/100ab</a:t>
            </a:r>
            <a:r>
              <a:rPr lang="fr-FR" sz="2000" dirty="0">
                <a:sym typeface="Wingdings" panose="05000000000000000000" pitchFamily="2" charset="2"/>
              </a:rPr>
              <a:t>) </a:t>
            </a:r>
            <a:endParaRPr lang="fr-FR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Différence à 10 semaines (VP faible)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T</a:t>
            </a:r>
            <a:r>
              <a:rPr lang="fr-FR" sz="2000" dirty="0"/>
              <a:t>raitement hivernal (3 AO)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 0 VP/100ab</a:t>
            </a:r>
            <a:endParaRPr lang="fr-FR" sz="20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09600" y="29969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t="12107"/>
          <a:stretch/>
        </p:blipFill>
        <p:spPr>
          <a:xfrm>
            <a:off x="98930" y="611606"/>
            <a:ext cx="3987130" cy="346546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5496" y="4581128"/>
            <a:ext cx="62003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Pertes des colonies</a:t>
            </a:r>
          </a:p>
          <a:p>
            <a:pPr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Des pertes globalement importantes</a:t>
            </a:r>
          </a:p>
          <a:p>
            <a:pPr>
              <a:spcAft>
                <a:spcPts val="1200"/>
              </a:spcAft>
            </a:pPr>
            <a:r>
              <a:rPr lang="fr-FR" sz="2000" dirty="0">
                <a:sym typeface="Wingdings" panose="05000000000000000000" pitchFamily="2" charset="2"/>
              </a:rPr>
              <a:t> Pas d’effet traitement pour les rucher T1 et 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Effet traitement dans le rucher T2 </a:t>
            </a:r>
          </a:p>
          <a:p>
            <a:r>
              <a:rPr lang="fr-FR" sz="2000" dirty="0">
                <a:sym typeface="Wingdings" panose="05000000000000000000" pitchFamily="2" charset="2"/>
              </a:rPr>
              <a:t>	(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+ pertes «Apivar»</a:t>
            </a:r>
            <a:r>
              <a:rPr lang="fr-FR" sz="2000" dirty="0">
                <a:sym typeface="Wingdings" panose="05000000000000000000" pitchFamily="2" charset="2"/>
              </a:rPr>
              <a:t>)</a:t>
            </a:r>
            <a:endParaRPr lang="fr-FR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98930" y="600943"/>
            <a:ext cx="1143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VP/100ab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2793572" y="2664240"/>
            <a:ext cx="5882" cy="2768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2566662" y="2963205"/>
            <a:ext cx="0" cy="3477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411760" y="1456467"/>
            <a:ext cx="174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Traitement d’hiver</a:t>
            </a:r>
          </a:p>
          <a:p>
            <a:pPr algn="ctr"/>
            <a:r>
              <a:rPr lang="fr-FR" sz="1400" b="1" dirty="0"/>
              <a:t>3 AO sublimation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131840" y="1996627"/>
            <a:ext cx="0" cy="14323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95536" y="3844150"/>
            <a:ext cx="114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 août 2017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081604" y="3855912"/>
            <a:ext cx="114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Février 2018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t="12276" b="82061"/>
          <a:stretch/>
        </p:blipFill>
        <p:spPr>
          <a:xfrm>
            <a:off x="4057252" y="3790114"/>
            <a:ext cx="5086748" cy="28695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255757" y="3822421"/>
            <a:ext cx="87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Début novembre 2018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11960" y="2722066"/>
            <a:ext cx="493204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Population des colonies</a:t>
            </a:r>
            <a:endParaRPr lang="fr-FR" sz="1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/>
              <a:t>Pas d’effets négatif de la destruction couv </a:t>
            </a:r>
          </a:p>
        </p:txBody>
      </p:sp>
    </p:spTree>
    <p:extLst>
      <p:ext uri="{BB962C8B-B14F-4D97-AF65-F5344CB8AC3E}">
        <p14:creationId xmlns:p14="http://schemas.microsoft.com/office/powerpoint/2010/main" val="114530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3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40793</TotalTime>
  <Words>1015</Words>
  <Application>Microsoft Office PowerPoint</Application>
  <PresentationFormat>Apresentação no Ecrã (4:3)</PresentationFormat>
  <Paragraphs>255</Paragraphs>
  <Slides>21</Slides>
  <Notes>5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7" baseType="lpstr">
      <vt:lpstr>Arial</vt:lpstr>
      <vt:lpstr>Calibri</vt:lpstr>
      <vt:lpstr>Informal Roman</vt:lpstr>
      <vt:lpstr>Times New Roman</vt:lpstr>
      <vt:lpstr>Wingdings</vt:lpstr>
      <vt:lpstr>Thème Office</vt:lpstr>
      <vt:lpstr>Projet Innov’Api : Les suivis de ruchers français  Guillaume Kairo (ADAPI)  </vt:lpstr>
      <vt:lpstr>Contexte</vt:lpstr>
      <vt:lpstr>Contexte</vt:lpstr>
      <vt:lpstr>Particularité française</vt:lpstr>
      <vt:lpstr>Particularité française</vt:lpstr>
      <vt:lpstr>Résultats </vt:lpstr>
      <vt:lpstr>Calendrier de suivi</vt:lpstr>
      <vt:lpstr>Hivernage  2017- 2018 (1ère période de suivi)</vt:lpstr>
      <vt:lpstr>Bilan Hivernage 2017- 2018</vt:lpstr>
      <vt:lpstr>Saison 2018 (2ème période)</vt:lpstr>
      <vt:lpstr>Bilan saison de production 2018</vt:lpstr>
      <vt:lpstr>Dynamique de population</vt:lpstr>
      <vt:lpstr>Apresentação do PowerPoint</vt:lpstr>
      <vt:lpstr>Hivernage  2018 - 2019 (3ème période de suivi)</vt:lpstr>
      <vt:lpstr>Bilan Hivernage 2018- 2019</vt:lpstr>
      <vt:lpstr>Bilan provisoire</vt:lpstr>
      <vt:lpstr>Apresentação do PowerPoint</vt:lpstr>
      <vt:lpstr>Suppression de couvain + Acide Oxalique :  une alternative crédible au traitement conventionnel dans la lutte contre Varroa en France</vt:lpstr>
      <vt:lpstr>Apresentação do PowerPoint</vt:lpstr>
      <vt:lpstr>Apresentação do PowerPoint</vt:lpstr>
      <vt:lpstr>Population des colonies (Hivernage 20118-2019)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Varroa, l’ADAPI toujours en lutte - Etude de l'association de l'acide oxalique à une intervention  « populationnelle » contre Varroa en fin d'été (2015-16)  -  Encagement de reines  Suppression de couvain</dc:title>
  <dc:creator>amaisonnass</dc:creator>
  <cp:lastModifiedBy>Ana Machado</cp:lastModifiedBy>
  <cp:revision>497</cp:revision>
  <dcterms:created xsi:type="dcterms:W3CDTF">2017-02-01T12:58:12Z</dcterms:created>
  <dcterms:modified xsi:type="dcterms:W3CDTF">2022-09-05T16:10:16Z</dcterms:modified>
</cp:coreProperties>
</file>