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78" r:id="rId4"/>
    <p:sldId id="275" r:id="rId5"/>
    <p:sldId id="279" r:id="rId6"/>
    <p:sldId id="273" r:id="rId7"/>
    <p:sldId id="277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54413CB-3988-4F2E-804A-B0FEBDBD1AA9}">
          <p14:sldIdLst>
            <p14:sldId id="256"/>
          </p14:sldIdLst>
        </p14:section>
        <p14:section name="Section sans titre" id="{46DD0280-EA7A-4471-B758-2733EF25578C}">
          <p14:sldIdLst>
            <p14:sldId id="260"/>
            <p14:sldId id="278"/>
            <p14:sldId id="275"/>
            <p14:sldId id="279"/>
            <p14:sldId id="273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hilde" initials="M" lastIdx="1" clrIdx="0"/>
  <p:cmAuthor id="1" name="Mathilde Peruzzi" initials="MP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8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1197D-A972-4D19-B6D0-41A65CD16F72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ECAA7-1276-4EB7-8DC0-D699A23DB29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38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FE69-DC9C-4955-8AAE-D38555CE8817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09B8-E1F8-42F2-BA86-D5ADCC1DFDF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07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FE69-DC9C-4955-8AAE-D38555CE8817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09B8-E1F8-42F2-BA86-D5ADCC1DFDF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15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FE69-DC9C-4955-8AAE-D38555CE8817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09B8-E1F8-42F2-BA86-D5ADCC1DFDF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61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FE69-DC9C-4955-8AAE-D38555CE8817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09B8-E1F8-42F2-BA86-D5ADCC1DFDF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48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FE69-DC9C-4955-8AAE-D38555CE8817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09B8-E1F8-42F2-BA86-D5ADCC1DFDF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24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FE69-DC9C-4955-8AAE-D38555CE8817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09B8-E1F8-42F2-BA86-D5ADCC1DFDF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40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FE69-DC9C-4955-8AAE-D38555CE8817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09B8-E1F8-42F2-BA86-D5ADCC1DFDF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46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FE69-DC9C-4955-8AAE-D38555CE8817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09B8-E1F8-42F2-BA86-D5ADCC1DFDF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71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FE69-DC9C-4955-8AAE-D38555CE8817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09B8-E1F8-42F2-BA86-D5ADCC1DFDF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67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FE69-DC9C-4955-8AAE-D38555CE8817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09B8-E1F8-42F2-BA86-D5ADCC1DFDF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22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FE69-DC9C-4955-8AAE-D38555CE8817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09B8-E1F8-42F2-BA86-D5ADCC1DFDF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68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5FE69-DC9C-4955-8AAE-D38555CE8817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F09B8-E1F8-42F2-BA86-D5ADCC1DFDF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87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26608" y="4208857"/>
            <a:ext cx="11138784" cy="1870364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Evolution expression des gènes en Italie</a:t>
            </a:r>
            <a:br>
              <a:rPr lang="fr-FR" b="1" dirty="0"/>
            </a:br>
            <a:r>
              <a:rPr lang="fr-FR" sz="3200" b="1" dirty="0"/>
              <a:t>Juillet 2017 à Octobre 2018</a:t>
            </a:r>
            <a:br>
              <a:rPr lang="fr-FR" sz="2800" b="1" dirty="0"/>
            </a:br>
            <a:r>
              <a:rPr lang="fr-FR" sz="2000" b="1" dirty="0"/>
              <a:t>(V1 à V11)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86" y="2164449"/>
            <a:ext cx="3940454" cy="2265665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1060089" y="78119"/>
            <a:ext cx="10071823" cy="1734981"/>
            <a:chOff x="1195078" y="48936"/>
            <a:chExt cx="10071823" cy="1734981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185" y="48936"/>
              <a:ext cx="2843716" cy="148552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129" y="48937"/>
              <a:ext cx="1352465" cy="173498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1178" y="144448"/>
              <a:ext cx="1575763" cy="156876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078" y="399801"/>
              <a:ext cx="2132592" cy="874910"/>
            </a:xfrm>
            <a:prstGeom prst="rect">
              <a:avLst/>
            </a:prstGeom>
          </p:spPr>
        </p:pic>
      </p:grpSp>
      <p:sp>
        <p:nvSpPr>
          <p:cNvPr id="3" name="ZoneTexte 2"/>
          <p:cNvSpPr txBox="1"/>
          <p:nvPr/>
        </p:nvSpPr>
        <p:spPr>
          <a:xfrm>
            <a:off x="7524684" y="2038847"/>
            <a:ext cx="1960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Mathilde Peruzzi</a:t>
            </a:r>
          </a:p>
          <a:p>
            <a:pPr algn="r"/>
            <a:r>
              <a:rPr lang="fr-FR" dirty="0"/>
              <a:t>Cédric </a:t>
            </a:r>
            <a:r>
              <a:rPr lang="fr-FR" dirty="0" err="1"/>
              <a:t>Alaux</a:t>
            </a:r>
            <a:endParaRPr lang="fr-FR" dirty="0"/>
          </a:p>
          <a:p>
            <a:pPr algn="r"/>
            <a:r>
              <a:rPr lang="fr-FR" dirty="0" err="1"/>
              <a:t>Andre</a:t>
            </a:r>
            <a:r>
              <a:rPr lang="fr-FR" dirty="0"/>
              <a:t> </a:t>
            </a:r>
            <a:r>
              <a:rPr lang="fr-FR" dirty="0" err="1"/>
              <a:t>Kretzschmar</a:t>
            </a:r>
            <a:r>
              <a:rPr lang="fr-FR" dirty="0"/>
              <a:t> Domenico Bosco</a:t>
            </a:r>
          </a:p>
          <a:p>
            <a:pPr algn="r"/>
            <a:r>
              <a:rPr lang="fr-FR" dirty="0"/>
              <a:t>Virginie </a:t>
            </a:r>
            <a:r>
              <a:rPr lang="fr-FR" dirty="0" err="1"/>
              <a:t>Diévart</a:t>
            </a:r>
            <a:endParaRPr lang="fr-FR" dirty="0"/>
          </a:p>
          <a:p>
            <a:pPr algn="r"/>
            <a:r>
              <a:rPr lang="fr-FR" dirty="0"/>
              <a:t>Cristina </a:t>
            </a:r>
            <a:r>
              <a:rPr lang="fr-FR" dirty="0" err="1"/>
              <a:t>Marzachi</a:t>
            </a:r>
            <a:endParaRPr lang="fr-FR" dirty="0"/>
          </a:p>
          <a:p>
            <a:pPr algn="r"/>
            <a:r>
              <a:rPr lang="fr-FR" dirty="0"/>
              <a:t>Giulia Molinatto</a:t>
            </a:r>
          </a:p>
          <a:p>
            <a:pPr algn="r"/>
            <a:r>
              <a:rPr lang="fr-FR" dirty="0"/>
              <a:t>Fanny Mondet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52400" y="6079221"/>
            <a:ext cx="347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Apimell</a:t>
            </a:r>
            <a:endParaRPr lang="fr-FR" dirty="0"/>
          </a:p>
          <a:p>
            <a:r>
              <a:rPr lang="fr-FR" dirty="0" err="1"/>
              <a:t>Piacenza</a:t>
            </a:r>
            <a:r>
              <a:rPr lang="fr-FR" dirty="0"/>
              <a:t>, 2 mars 2019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52400" y="6402387"/>
            <a:ext cx="2877671" cy="45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9644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iangle isocèle 21"/>
          <p:cNvSpPr/>
          <p:nvPr/>
        </p:nvSpPr>
        <p:spPr>
          <a:xfrm flipV="1">
            <a:off x="1117134" y="2277725"/>
            <a:ext cx="149665" cy="6695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4" name="Triangle isocèle 23"/>
          <p:cNvSpPr/>
          <p:nvPr/>
        </p:nvSpPr>
        <p:spPr>
          <a:xfrm flipV="1">
            <a:off x="1117134" y="3852900"/>
            <a:ext cx="149665" cy="6695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ZoneTexte 14"/>
          <p:cNvSpPr txBox="1"/>
          <p:nvPr/>
        </p:nvSpPr>
        <p:spPr>
          <a:xfrm>
            <a:off x="4344481" y="5610495"/>
            <a:ext cx="25662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/>
              <a:t>Vitellogenin</a:t>
            </a:r>
            <a:r>
              <a:rPr lang="fr-FR" i="1" dirty="0"/>
              <a:t> </a:t>
            </a:r>
          </a:p>
          <a:p>
            <a:r>
              <a:rPr lang="fr-FR" sz="1600" i="1" dirty="0"/>
              <a:t>(</a:t>
            </a:r>
            <a:r>
              <a:rPr lang="fr-FR" sz="1600" b="1" i="1" dirty="0" err="1"/>
              <a:t>Vg</a:t>
            </a:r>
            <a:r>
              <a:rPr lang="fr-FR" sz="1600" i="1" dirty="0"/>
              <a:t> - antioxydant, immunité)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323840" y="2690612"/>
            <a:ext cx="26757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/>
              <a:t>Insulin</a:t>
            </a:r>
            <a:r>
              <a:rPr lang="fr-FR" b="1" i="1" dirty="0"/>
              <a:t> </a:t>
            </a:r>
            <a:r>
              <a:rPr lang="fr-FR" b="1" i="1" dirty="0" err="1"/>
              <a:t>receptor</a:t>
            </a:r>
            <a:r>
              <a:rPr lang="fr-FR" b="1" i="1" dirty="0"/>
              <a:t> 1</a:t>
            </a:r>
          </a:p>
          <a:p>
            <a:r>
              <a:rPr lang="fr-FR" sz="1600" i="1" dirty="0"/>
              <a:t>(</a:t>
            </a:r>
            <a:r>
              <a:rPr lang="fr-FR" sz="1600" b="1" i="1" dirty="0"/>
              <a:t>InR1</a:t>
            </a:r>
            <a:r>
              <a:rPr lang="fr-FR" sz="1600" i="1" dirty="0"/>
              <a:t> – absorption des sucres)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344481" y="4176247"/>
            <a:ext cx="31965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/>
              <a:t>Adipokinetic</a:t>
            </a:r>
            <a:r>
              <a:rPr lang="fr-FR" b="1" i="1" dirty="0"/>
              <a:t> hormone </a:t>
            </a:r>
            <a:r>
              <a:rPr lang="fr-FR" b="1" i="1" dirty="0" err="1"/>
              <a:t>receptor</a:t>
            </a:r>
            <a:endParaRPr lang="fr-FR" b="1" i="1" dirty="0"/>
          </a:p>
          <a:p>
            <a:r>
              <a:rPr lang="fr-FR" sz="1600" i="1" dirty="0"/>
              <a:t>(</a:t>
            </a:r>
            <a:r>
              <a:rPr lang="fr-FR" sz="1600" b="1" i="1" dirty="0" err="1"/>
              <a:t>AKHr</a:t>
            </a:r>
            <a:r>
              <a:rPr lang="fr-FR" sz="1600" i="1" dirty="0"/>
              <a:t> – mobilisation des lipides)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82936" y="4391732"/>
            <a:ext cx="149681" cy="184674"/>
          </a:xfrm>
          <a:prstGeom prst="rect">
            <a:avLst/>
          </a:prstGeom>
          <a:solidFill>
            <a:srgbClr val="008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3" name="Rectangle 22"/>
          <p:cNvSpPr/>
          <p:nvPr/>
        </p:nvSpPr>
        <p:spPr>
          <a:xfrm>
            <a:off x="4082935" y="2938260"/>
            <a:ext cx="149681" cy="184674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5" name="Étoile à 5 branches 24"/>
          <p:cNvSpPr/>
          <p:nvPr/>
        </p:nvSpPr>
        <p:spPr>
          <a:xfrm>
            <a:off x="4104768" y="5788344"/>
            <a:ext cx="195337" cy="18607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grpSp>
        <p:nvGrpSpPr>
          <p:cNvPr id="79" name="Groupe 78"/>
          <p:cNvGrpSpPr/>
          <p:nvPr/>
        </p:nvGrpSpPr>
        <p:grpSpPr>
          <a:xfrm>
            <a:off x="166471" y="2929577"/>
            <a:ext cx="3527971" cy="1980545"/>
            <a:chOff x="1387644" y="1778812"/>
            <a:chExt cx="4087813" cy="2321566"/>
          </a:xfrm>
        </p:grpSpPr>
        <p:pic>
          <p:nvPicPr>
            <p:cNvPr id="80" name="Picture 31" descr="apis mellifera worker_top view_best_edited"/>
            <p:cNvPicPr>
              <a:picLocks noChangeAspect="1" noChangeArrowheads="1"/>
            </p:cNvPicPr>
            <p:nvPr/>
          </p:nvPicPr>
          <p:blipFill rotWithShape="1">
            <a:blip r:embed="rId2">
              <a:lum bright="-6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12" r="-1"/>
            <a:stretch/>
          </p:blipFill>
          <p:spPr bwMode="auto">
            <a:xfrm>
              <a:off x="1387644" y="2108414"/>
              <a:ext cx="1631160" cy="1765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Ellipse 80"/>
            <p:cNvSpPr/>
            <p:nvPr/>
          </p:nvSpPr>
          <p:spPr>
            <a:xfrm>
              <a:off x="3282905" y="2306168"/>
              <a:ext cx="598930" cy="60368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Ellipse 81"/>
            <p:cNvSpPr/>
            <p:nvPr/>
          </p:nvSpPr>
          <p:spPr>
            <a:xfrm>
              <a:off x="3910221" y="3002209"/>
              <a:ext cx="598930" cy="60368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Ellipse 82"/>
            <p:cNvSpPr/>
            <p:nvPr/>
          </p:nvSpPr>
          <p:spPr>
            <a:xfrm>
              <a:off x="4268940" y="2349065"/>
              <a:ext cx="598930" cy="60368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Ellipse 83"/>
            <p:cNvSpPr/>
            <p:nvPr/>
          </p:nvSpPr>
          <p:spPr>
            <a:xfrm>
              <a:off x="4768464" y="2398523"/>
              <a:ext cx="598930" cy="60368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Ellipse 84"/>
            <p:cNvSpPr/>
            <p:nvPr/>
          </p:nvSpPr>
          <p:spPr>
            <a:xfrm>
              <a:off x="4398074" y="2745152"/>
              <a:ext cx="598930" cy="60368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Ellipse 85"/>
            <p:cNvSpPr/>
            <p:nvPr/>
          </p:nvSpPr>
          <p:spPr>
            <a:xfrm>
              <a:off x="4450347" y="3149007"/>
              <a:ext cx="598930" cy="60368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Ellipse 86"/>
            <p:cNvSpPr/>
            <p:nvPr/>
          </p:nvSpPr>
          <p:spPr>
            <a:xfrm>
              <a:off x="3460857" y="3020604"/>
              <a:ext cx="598930" cy="60368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Ellipse 87"/>
            <p:cNvSpPr/>
            <p:nvPr/>
          </p:nvSpPr>
          <p:spPr>
            <a:xfrm>
              <a:off x="3998871" y="3457762"/>
              <a:ext cx="598930" cy="60368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Ellipse 88"/>
            <p:cNvSpPr/>
            <p:nvPr/>
          </p:nvSpPr>
          <p:spPr>
            <a:xfrm>
              <a:off x="3613032" y="2562009"/>
              <a:ext cx="598930" cy="60368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Ellipse 89"/>
            <p:cNvSpPr/>
            <p:nvPr/>
          </p:nvSpPr>
          <p:spPr>
            <a:xfrm>
              <a:off x="3792778" y="2121709"/>
              <a:ext cx="598930" cy="60368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Ellipse 90"/>
            <p:cNvSpPr/>
            <p:nvPr/>
          </p:nvSpPr>
          <p:spPr>
            <a:xfrm>
              <a:off x="4509151" y="3496692"/>
              <a:ext cx="598930" cy="60368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Ellipse 91"/>
            <p:cNvSpPr/>
            <p:nvPr/>
          </p:nvSpPr>
          <p:spPr>
            <a:xfrm>
              <a:off x="3470367" y="3357997"/>
              <a:ext cx="598930" cy="60368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Ellipse 92"/>
            <p:cNvSpPr/>
            <p:nvPr/>
          </p:nvSpPr>
          <p:spPr>
            <a:xfrm>
              <a:off x="4876527" y="2939638"/>
              <a:ext cx="598930" cy="60368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4" name="Connecteur droit 93"/>
            <p:cNvCxnSpPr>
              <a:endCxn id="92" idx="3"/>
            </p:cNvCxnSpPr>
            <p:nvPr/>
          </p:nvCxnSpPr>
          <p:spPr>
            <a:xfrm>
              <a:off x="2372329" y="3664083"/>
              <a:ext cx="1185749" cy="2091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/>
            <p:cNvCxnSpPr>
              <a:endCxn id="81" idx="1"/>
            </p:cNvCxnSpPr>
            <p:nvPr/>
          </p:nvCxnSpPr>
          <p:spPr>
            <a:xfrm flipV="1">
              <a:off x="2372329" y="2394576"/>
              <a:ext cx="998287" cy="11827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ZoneTexte 95"/>
            <p:cNvSpPr txBox="1"/>
            <p:nvPr/>
          </p:nvSpPr>
          <p:spPr>
            <a:xfrm>
              <a:off x="3614342" y="1778812"/>
              <a:ext cx="1469446" cy="396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i="1" dirty="0"/>
                <a:t>Corps gras</a:t>
              </a:r>
            </a:p>
          </p:txBody>
        </p:sp>
        <p:sp>
          <p:nvSpPr>
            <p:cNvPr id="97" name="Triangle isocèle 96"/>
            <p:cNvSpPr/>
            <p:nvPr/>
          </p:nvSpPr>
          <p:spPr>
            <a:xfrm flipV="1">
              <a:off x="5009343" y="2599200"/>
              <a:ext cx="149665" cy="6695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Ellipse 97"/>
            <p:cNvSpPr/>
            <p:nvPr/>
          </p:nvSpPr>
          <p:spPr>
            <a:xfrm>
              <a:off x="3914974" y="2571265"/>
              <a:ext cx="598930" cy="60368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586379" y="2690336"/>
              <a:ext cx="149681" cy="184674"/>
            </a:xfrm>
            <a:prstGeom prst="rect">
              <a:avLst/>
            </a:prstGeom>
            <a:solidFill>
              <a:srgbClr val="008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Triangle isocèle 99"/>
            <p:cNvSpPr/>
            <p:nvPr/>
          </p:nvSpPr>
          <p:spPr>
            <a:xfrm flipV="1">
              <a:off x="4586363" y="2691536"/>
              <a:ext cx="149665" cy="66950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688247" y="2991377"/>
              <a:ext cx="149681" cy="184674"/>
            </a:xfrm>
            <a:prstGeom prst="rect">
              <a:avLst/>
            </a:prstGeom>
            <a:solidFill>
              <a:srgbClr val="008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Triangle isocèle 101"/>
            <p:cNvSpPr/>
            <p:nvPr/>
          </p:nvSpPr>
          <p:spPr>
            <a:xfrm flipV="1">
              <a:off x="4688230" y="2992577"/>
              <a:ext cx="149665" cy="6695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Étoile à 5 branches 105"/>
            <p:cNvSpPr/>
            <p:nvPr/>
          </p:nvSpPr>
          <p:spPr>
            <a:xfrm>
              <a:off x="4420651" y="3322445"/>
              <a:ext cx="127099" cy="124065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Triangle isocèle 106"/>
            <p:cNvSpPr/>
            <p:nvPr/>
          </p:nvSpPr>
          <p:spPr>
            <a:xfrm flipV="1">
              <a:off x="5023666" y="2721811"/>
              <a:ext cx="149665" cy="6695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011733" y="2711181"/>
              <a:ext cx="149681" cy="184674"/>
            </a:xfrm>
            <a:prstGeom prst="rect">
              <a:avLst/>
            </a:prstGeom>
            <a:solidFill>
              <a:srgbClr val="008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Triangle isocèle 108"/>
            <p:cNvSpPr/>
            <p:nvPr/>
          </p:nvSpPr>
          <p:spPr>
            <a:xfrm flipV="1">
              <a:off x="5011716" y="2712381"/>
              <a:ext cx="149665" cy="6695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811331" y="2757286"/>
              <a:ext cx="149681" cy="184674"/>
            </a:xfrm>
            <a:prstGeom prst="rect">
              <a:avLst/>
            </a:prstGeom>
            <a:solidFill>
              <a:srgbClr val="00B0F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Triangle isocèle 110"/>
            <p:cNvSpPr/>
            <p:nvPr/>
          </p:nvSpPr>
          <p:spPr>
            <a:xfrm flipV="1">
              <a:off x="3811314" y="2758486"/>
              <a:ext cx="149665" cy="6695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099530" y="2867718"/>
              <a:ext cx="149681" cy="184674"/>
            </a:xfrm>
            <a:prstGeom prst="rect">
              <a:avLst/>
            </a:prstGeom>
            <a:solidFill>
              <a:srgbClr val="00B0F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Triangle isocèle 112"/>
            <p:cNvSpPr/>
            <p:nvPr/>
          </p:nvSpPr>
          <p:spPr>
            <a:xfrm flipV="1">
              <a:off x="4099513" y="2868918"/>
              <a:ext cx="149665" cy="6695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944949" y="2386206"/>
              <a:ext cx="149681" cy="184674"/>
            </a:xfrm>
            <a:prstGeom prst="rect">
              <a:avLst/>
            </a:prstGeom>
            <a:solidFill>
              <a:srgbClr val="00B0F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Triangle isocèle 114"/>
            <p:cNvSpPr/>
            <p:nvPr/>
          </p:nvSpPr>
          <p:spPr>
            <a:xfrm flipV="1">
              <a:off x="3944933" y="2387406"/>
              <a:ext cx="149665" cy="66950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1" name="ZoneTexte 60"/>
          <p:cNvSpPr txBox="1"/>
          <p:nvPr/>
        </p:nvSpPr>
        <p:spPr>
          <a:xfrm>
            <a:off x="367456" y="257379"/>
            <a:ext cx="7281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3 gènes indicateurs de santé sélectionnés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67456" y="1003074"/>
            <a:ext cx="7375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Indicateurs de l’état de santé des abeilles</a:t>
            </a:r>
          </a:p>
          <a:p>
            <a:r>
              <a:rPr lang="fr-FR" dirty="0"/>
              <a:t>Hypothèse : contrôle de la charge en varroa     meilleure santé de l’abeille ? </a:t>
            </a:r>
          </a:p>
        </p:txBody>
      </p:sp>
      <p:grpSp>
        <p:nvGrpSpPr>
          <p:cNvPr id="8" name="Grouper 7"/>
          <p:cNvGrpSpPr/>
          <p:nvPr/>
        </p:nvGrpSpPr>
        <p:grpSpPr>
          <a:xfrm>
            <a:off x="7597839" y="589233"/>
            <a:ext cx="4574587" cy="6173494"/>
            <a:chOff x="7597839" y="589233"/>
            <a:chExt cx="4574587" cy="6173494"/>
          </a:xfrm>
        </p:grpSpPr>
        <p:pic>
          <p:nvPicPr>
            <p:cNvPr id="63" name="Image 62"/>
            <p:cNvPicPr>
              <a:picLocks/>
            </p:cNvPicPr>
            <p:nvPr/>
          </p:nvPicPr>
          <p:blipFill rotWithShape="1">
            <a:blip r:embed="rId3"/>
            <a:srcRect l="14476" r="2793"/>
            <a:stretch/>
          </p:blipFill>
          <p:spPr>
            <a:xfrm>
              <a:off x="7833375" y="699765"/>
              <a:ext cx="4339051" cy="5044680"/>
            </a:xfrm>
            <a:prstGeom prst="rect">
              <a:avLst/>
            </a:prstGeom>
          </p:spPr>
        </p:pic>
        <p:pic>
          <p:nvPicPr>
            <p:cNvPr id="64" name="Image 63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14810" y="5732846"/>
              <a:ext cx="994611" cy="1029881"/>
            </a:xfrm>
            <a:prstGeom prst="rect">
              <a:avLst/>
            </a:prstGeom>
          </p:spPr>
        </p:pic>
        <p:pic>
          <p:nvPicPr>
            <p:cNvPr id="65" name="Image 64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86537" y="5743110"/>
              <a:ext cx="1044228" cy="1019617"/>
            </a:xfrm>
            <a:prstGeom prst="rect">
              <a:avLst/>
            </a:prstGeom>
          </p:spPr>
        </p:pic>
        <p:sp>
          <p:nvSpPr>
            <p:cNvPr id="66" name="Rectangle 65"/>
            <p:cNvSpPr>
              <a:spLocks/>
            </p:cNvSpPr>
            <p:nvPr/>
          </p:nvSpPr>
          <p:spPr>
            <a:xfrm>
              <a:off x="7649200" y="2601857"/>
              <a:ext cx="4178708" cy="2382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Triangle isocèle 31"/>
            <p:cNvSpPr>
              <a:spLocks/>
            </p:cNvSpPr>
            <p:nvPr/>
          </p:nvSpPr>
          <p:spPr>
            <a:xfrm>
              <a:off x="10415355" y="3600206"/>
              <a:ext cx="104274" cy="23261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Triangle isocèle 32"/>
            <p:cNvSpPr>
              <a:spLocks/>
            </p:cNvSpPr>
            <p:nvPr/>
          </p:nvSpPr>
          <p:spPr>
            <a:xfrm flipV="1">
              <a:off x="9032958" y="3593582"/>
              <a:ext cx="104274" cy="23261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9" name="Connecteur droit avec flèche 68"/>
            <p:cNvCxnSpPr>
              <a:cxnSpLocks/>
            </p:cNvCxnSpPr>
            <p:nvPr/>
          </p:nvCxnSpPr>
          <p:spPr>
            <a:xfrm>
              <a:off x="8611365" y="2633670"/>
              <a:ext cx="0" cy="231808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ZoneTexte 69"/>
            <p:cNvSpPr txBox="1">
              <a:spLocks/>
            </p:cNvSpPr>
            <p:nvPr/>
          </p:nvSpPr>
          <p:spPr>
            <a:xfrm>
              <a:off x="8294534" y="3540610"/>
              <a:ext cx="681789" cy="3385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b="1" dirty="0" err="1">
                  <a:solidFill>
                    <a:schemeClr val="bg1"/>
                  </a:solidFill>
                </a:rPr>
                <a:t>AKHr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71" name="Connecteur droit avec flèche 70"/>
            <p:cNvCxnSpPr>
              <a:cxnSpLocks/>
            </p:cNvCxnSpPr>
            <p:nvPr/>
          </p:nvCxnSpPr>
          <p:spPr>
            <a:xfrm>
              <a:off x="10920681" y="2609606"/>
              <a:ext cx="0" cy="231808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>
              <a:cxnSpLocks/>
            </p:cNvCxnSpPr>
            <p:nvPr/>
          </p:nvCxnSpPr>
          <p:spPr>
            <a:xfrm>
              <a:off x="10789081" y="4927691"/>
              <a:ext cx="2486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ZoneTexte 72"/>
            <p:cNvSpPr txBox="1">
              <a:spLocks/>
            </p:cNvSpPr>
            <p:nvPr/>
          </p:nvSpPr>
          <p:spPr>
            <a:xfrm>
              <a:off x="10567756" y="3540610"/>
              <a:ext cx="681789" cy="338554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b="1" dirty="0" err="1">
                  <a:solidFill>
                    <a:schemeClr val="bg1"/>
                  </a:solidFill>
                </a:rPr>
                <a:t>AKHr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 76"/>
            <p:cNvSpPr>
              <a:spLocks/>
            </p:cNvSpPr>
            <p:nvPr/>
          </p:nvSpPr>
          <p:spPr>
            <a:xfrm>
              <a:off x="7913723" y="589233"/>
              <a:ext cx="3441469" cy="8904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>
              <a:spLocks/>
            </p:cNvSpPr>
            <p:nvPr/>
          </p:nvSpPr>
          <p:spPr>
            <a:xfrm>
              <a:off x="11284952" y="1411785"/>
              <a:ext cx="820146" cy="39249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Rectangle 115"/>
            <p:cNvSpPr>
              <a:spLocks/>
            </p:cNvSpPr>
            <p:nvPr/>
          </p:nvSpPr>
          <p:spPr>
            <a:xfrm>
              <a:off x="7649200" y="1453571"/>
              <a:ext cx="526480" cy="39249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Rectangle 116"/>
            <p:cNvSpPr>
              <a:spLocks/>
            </p:cNvSpPr>
            <p:nvPr/>
          </p:nvSpPr>
          <p:spPr>
            <a:xfrm>
              <a:off x="7597839" y="4976997"/>
              <a:ext cx="738257" cy="4164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8" name="Rectangle 117"/>
            <p:cNvSpPr>
              <a:spLocks/>
            </p:cNvSpPr>
            <p:nvPr/>
          </p:nvSpPr>
          <p:spPr>
            <a:xfrm>
              <a:off x="11104857" y="4927690"/>
              <a:ext cx="738257" cy="4164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4" name="Connecteur droit avec flèche 3"/>
          <p:cNvCxnSpPr/>
          <p:nvPr/>
        </p:nvCxnSpPr>
        <p:spPr>
          <a:xfrm>
            <a:off x="4543386" y="1479695"/>
            <a:ext cx="196394" cy="0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4" name="Étoile à 5 branches 73"/>
          <p:cNvSpPr/>
          <p:nvPr/>
        </p:nvSpPr>
        <p:spPr>
          <a:xfrm>
            <a:off x="2525957" y="4450230"/>
            <a:ext cx="109692" cy="10584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Étoile à 5 branches 74"/>
          <p:cNvSpPr/>
          <p:nvPr/>
        </p:nvSpPr>
        <p:spPr>
          <a:xfrm>
            <a:off x="2946589" y="4577194"/>
            <a:ext cx="109692" cy="10584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Étoile à 5 branches 75"/>
          <p:cNvSpPr/>
          <p:nvPr/>
        </p:nvSpPr>
        <p:spPr>
          <a:xfrm>
            <a:off x="2369841" y="4241185"/>
            <a:ext cx="109692" cy="10584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37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4"/>
          <p:cNvGrpSpPr/>
          <p:nvPr/>
        </p:nvGrpSpPr>
        <p:grpSpPr>
          <a:xfrm>
            <a:off x="7797344" y="514418"/>
            <a:ext cx="4310284" cy="6173494"/>
            <a:chOff x="7597839" y="589233"/>
            <a:chExt cx="4310284" cy="6173494"/>
          </a:xfrm>
        </p:grpSpPr>
        <p:pic>
          <p:nvPicPr>
            <p:cNvPr id="6" name="Image 5"/>
            <p:cNvPicPr>
              <a:picLocks/>
            </p:cNvPicPr>
            <p:nvPr/>
          </p:nvPicPr>
          <p:blipFill rotWithShape="1">
            <a:blip r:embed="rId2"/>
            <a:srcRect l="14476" r="11395"/>
            <a:stretch/>
          </p:blipFill>
          <p:spPr>
            <a:xfrm>
              <a:off x="7833376" y="699765"/>
              <a:ext cx="3887876" cy="504468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4810" y="5732846"/>
              <a:ext cx="994611" cy="1029881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86537" y="5743110"/>
              <a:ext cx="1044228" cy="1019617"/>
            </a:xfrm>
            <a:prstGeom prst="rect">
              <a:avLst/>
            </a:prstGeom>
          </p:spPr>
        </p:pic>
        <p:sp>
          <p:nvSpPr>
            <p:cNvPr id="9" name="Rectangle 8"/>
            <p:cNvSpPr>
              <a:spLocks/>
            </p:cNvSpPr>
            <p:nvPr/>
          </p:nvSpPr>
          <p:spPr>
            <a:xfrm>
              <a:off x="7835548" y="2609605"/>
              <a:ext cx="4059855" cy="2382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riangle isocèle 31"/>
            <p:cNvSpPr>
              <a:spLocks/>
            </p:cNvSpPr>
            <p:nvPr/>
          </p:nvSpPr>
          <p:spPr>
            <a:xfrm>
              <a:off x="10415355" y="3600206"/>
              <a:ext cx="104274" cy="23261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Triangle isocèle 32"/>
            <p:cNvSpPr>
              <a:spLocks/>
            </p:cNvSpPr>
            <p:nvPr/>
          </p:nvSpPr>
          <p:spPr>
            <a:xfrm flipV="1">
              <a:off x="9032958" y="3593582"/>
              <a:ext cx="104274" cy="23261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2" name="Connecteur droit avec flèche 11"/>
            <p:cNvCxnSpPr>
              <a:cxnSpLocks/>
            </p:cNvCxnSpPr>
            <p:nvPr/>
          </p:nvCxnSpPr>
          <p:spPr>
            <a:xfrm>
              <a:off x="8611365" y="2633670"/>
              <a:ext cx="0" cy="231808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>
              <a:spLocks/>
            </p:cNvSpPr>
            <p:nvPr/>
          </p:nvSpPr>
          <p:spPr>
            <a:xfrm>
              <a:off x="8294534" y="3540610"/>
              <a:ext cx="681789" cy="3385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b="1" dirty="0" err="1">
                  <a:solidFill>
                    <a:schemeClr val="bg1"/>
                  </a:solidFill>
                </a:rPr>
                <a:t>AKHr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Connecteur droit avec flèche 13"/>
            <p:cNvCxnSpPr>
              <a:cxnSpLocks/>
            </p:cNvCxnSpPr>
            <p:nvPr/>
          </p:nvCxnSpPr>
          <p:spPr>
            <a:xfrm>
              <a:off x="10920681" y="2609606"/>
              <a:ext cx="0" cy="231808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>
              <a:cxnSpLocks/>
            </p:cNvCxnSpPr>
            <p:nvPr/>
          </p:nvCxnSpPr>
          <p:spPr>
            <a:xfrm>
              <a:off x="10789081" y="4927691"/>
              <a:ext cx="2486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>
              <a:spLocks/>
            </p:cNvSpPr>
            <p:nvPr/>
          </p:nvSpPr>
          <p:spPr>
            <a:xfrm>
              <a:off x="10567756" y="3540610"/>
              <a:ext cx="681789" cy="338554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b="1" dirty="0" err="1">
                  <a:solidFill>
                    <a:schemeClr val="bg1"/>
                  </a:solidFill>
                </a:rPr>
                <a:t>AKHr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>
              <a:spLocks/>
            </p:cNvSpPr>
            <p:nvPr/>
          </p:nvSpPr>
          <p:spPr>
            <a:xfrm>
              <a:off x="7913723" y="589233"/>
              <a:ext cx="3441469" cy="8904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>
              <a:spLocks/>
            </p:cNvSpPr>
            <p:nvPr/>
          </p:nvSpPr>
          <p:spPr>
            <a:xfrm>
              <a:off x="11284952" y="1411785"/>
              <a:ext cx="623171" cy="39249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>
              <a:spLocks/>
            </p:cNvSpPr>
            <p:nvPr/>
          </p:nvSpPr>
          <p:spPr>
            <a:xfrm>
              <a:off x="7649200" y="1453571"/>
              <a:ext cx="526480" cy="39249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>
              <a:spLocks/>
            </p:cNvSpPr>
            <p:nvPr/>
          </p:nvSpPr>
          <p:spPr>
            <a:xfrm>
              <a:off x="7597839" y="4976997"/>
              <a:ext cx="738257" cy="4164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>
              <a:spLocks/>
            </p:cNvSpPr>
            <p:nvPr/>
          </p:nvSpPr>
          <p:spPr>
            <a:xfrm>
              <a:off x="11121739" y="4921455"/>
              <a:ext cx="738257" cy="4164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1260996" y="112782"/>
            <a:ext cx="9653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/>
              <a:t>Vitellogénine</a:t>
            </a:r>
            <a:r>
              <a:rPr lang="fr-FR" sz="3200" b="1" dirty="0"/>
              <a:t> au cours d’un hiver et d’une saison apicole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7910927" y="4765040"/>
            <a:ext cx="4148574" cy="89299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039" b="66223"/>
          <a:stretch/>
        </p:blipFill>
        <p:spPr>
          <a:xfrm>
            <a:off x="1063344" y="1599250"/>
            <a:ext cx="6173819" cy="3570148"/>
          </a:xfrm>
          <a:prstGeom prst="rect">
            <a:avLst/>
          </a:prstGeom>
        </p:spPr>
      </p:pic>
      <p:cxnSp>
        <p:nvCxnSpPr>
          <p:cNvPr id="25" name="Connecteur droit avec flèche 24"/>
          <p:cNvCxnSpPr/>
          <p:nvPr/>
        </p:nvCxnSpPr>
        <p:spPr>
          <a:xfrm flipV="1">
            <a:off x="2985046" y="2642532"/>
            <a:ext cx="1687622" cy="110275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4646048" y="2767936"/>
            <a:ext cx="2325203" cy="115811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e 28"/>
          <p:cNvGrpSpPr/>
          <p:nvPr/>
        </p:nvGrpSpPr>
        <p:grpSpPr>
          <a:xfrm>
            <a:off x="1082179" y="3377526"/>
            <a:ext cx="5664278" cy="2375638"/>
            <a:chOff x="1082179" y="3377526"/>
            <a:chExt cx="5664278" cy="2375638"/>
          </a:xfrm>
        </p:grpSpPr>
        <p:sp>
          <p:nvSpPr>
            <p:cNvPr id="22" name="ZoneTexte 21"/>
            <p:cNvSpPr txBox="1"/>
            <p:nvPr/>
          </p:nvSpPr>
          <p:spPr>
            <a:xfrm>
              <a:off x="1082179" y="3377526"/>
              <a:ext cx="244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◁</a:t>
              </a:r>
            </a:p>
          </p:txBody>
        </p:sp>
        <p:sp>
          <p:nvSpPr>
            <p:cNvPr id="30" name="Accolade fermante 29"/>
            <p:cNvSpPr/>
            <p:nvPr/>
          </p:nvSpPr>
          <p:spPr>
            <a:xfrm rot="5400000">
              <a:off x="3432046" y="4577873"/>
              <a:ext cx="152401" cy="1446503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Accolade fermante 30"/>
            <p:cNvSpPr/>
            <p:nvPr/>
          </p:nvSpPr>
          <p:spPr>
            <a:xfrm rot="5400000">
              <a:off x="5335111" y="4259420"/>
              <a:ext cx="172297" cy="207652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3171308" y="5383832"/>
              <a:ext cx="679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Hiver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5038942" y="5383832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Saison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 rot="17761074">
              <a:off x="1428566" y="5008932"/>
              <a:ext cx="2385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 rot="17761074">
              <a:off x="2068475" y="5002722"/>
              <a:ext cx="2385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 rot="17761074">
              <a:off x="2538517" y="5009800"/>
              <a:ext cx="2385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6" name="ZoneTexte 35"/>
            <p:cNvSpPr txBox="1"/>
            <p:nvPr/>
          </p:nvSpPr>
          <p:spPr>
            <a:xfrm rot="17761074">
              <a:off x="4172971" y="5003361"/>
              <a:ext cx="2385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ZoneTexte 36"/>
            <p:cNvSpPr txBox="1"/>
            <p:nvPr/>
          </p:nvSpPr>
          <p:spPr>
            <a:xfrm rot="17761074">
              <a:off x="4684445" y="5004559"/>
              <a:ext cx="2385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 rot="17761074">
              <a:off x="5132125" y="5002722"/>
              <a:ext cx="2385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 rot="17761074">
              <a:off x="5644388" y="5006961"/>
              <a:ext cx="2385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 rot="17761074">
              <a:off x="6143432" y="5006960"/>
              <a:ext cx="2385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 rot="17761074">
              <a:off x="6496384" y="4999438"/>
              <a:ext cx="2385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4" name="Flèche vers le haut 3"/>
          <p:cNvSpPr/>
          <p:nvPr/>
        </p:nvSpPr>
        <p:spPr>
          <a:xfrm>
            <a:off x="5878287" y="4968968"/>
            <a:ext cx="214546" cy="1226468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081526" y="6195436"/>
            <a:ext cx="2135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Traitement anti-varroa</a:t>
            </a:r>
          </a:p>
        </p:txBody>
      </p:sp>
      <p:sp>
        <p:nvSpPr>
          <p:cNvPr id="42" name="Flèche vers le haut 41"/>
          <p:cNvSpPr/>
          <p:nvPr/>
        </p:nvSpPr>
        <p:spPr>
          <a:xfrm>
            <a:off x="1663485" y="4968968"/>
            <a:ext cx="214546" cy="1226468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866724" y="6195436"/>
            <a:ext cx="2135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Traitement anti-varroa</a:t>
            </a:r>
          </a:p>
        </p:txBody>
      </p:sp>
    </p:spTree>
    <p:extLst>
      <p:ext uri="{BB962C8B-B14F-4D97-AF65-F5344CB8AC3E}">
        <p14:creationId xmlns:p14="http://schemas.microsoft.com/office/powerpoint/2010/main" val="54794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4"/>
          <p:cNvGrpSpPr/>
          <p:nvPr/>
        </p:nvGrpSpPr>
        <p:grpSpPr>
          <a:xfrm>
            <a:off x="7797344" y="514418"/>
            <a:ext cx="4416417" cy="6173494"/>
            <a:chOff x="7597839" y="589233"/>
            <a:chExt cx="4416417" cy="6173494"/>
          </a:xfrm>
        </p:grpSpPr>
        <p:pic>
          <p:nvPicPr>
            <p:cNvPr id="6" name="Image 5"/>
            <p:cNvPicPr>
              <a:picLocks/>
            </p:cNvPicPr>
            <p:nvPr/>
          </p:nvPicPr>
          <p:blipFill rotWithShape="1">
            <a:blip r:embed="rId2"/>
            <a:srcRect l="14476" r="6224"/>
            <a:stretch/>
          </p:blipFill>
          <p:spPr>
            <a:xfrm>
              <a:off x="7833376" y="699765"/>
              <a:ext cx="4159120" cy="504468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4810" y="5732846"/>
              <a:ext cx="994611" cy="1029881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86537" y="5743110"/>
              <a:ext cx="1044228" cy="1019617"/>
            </a:xfrm>
            <a:prstGeom prst="rect">
              <a:avLst/>
            </a:prstGeom>
          </p:spPr>
        </p:pic>
        <p:sp>
          <p:nvSpPr>
            <p:cNvPr id="9" name="Rectangle 8"/>
            <p:cNvSpPr>
              <a:spLocks/>
            </p:cNvSpPr>
            <p:nvPr/>
          </p:nvSpPr>
          <p:spPr>
            <a:xfrm>
              <a:off x="7835548" y="2609605"/>
              <a:ext cx="4178708" cy="2382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riangle isocèle 31"/>
            <p:cNvSpPr>
              <a:spLocks/>
            </p:cNvSpPr>
            <p:nvPr/>
          </p:nvSpPr>
          <p:spPr>
            <a:xfrm>
              <a:off x="10415355" y="3600206"/>
              <a:ext cx="104274" cy="23261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Triangle isocèle 32"/>
            <p:cNvSpPr>
              <a:spLocks/>
            </p:cNvSpPr>
            <p:nvPr/>
          </p:nvSpPr>
          <p:spPr>
            <a:xfrm flipV="1">
              <a:off x="9032958" y="3593582"/>
              <a:ext cx="104274" cy="23261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2" name="Connecteur droit avec flèche 11"/>
            <p:cNvCxnSpPr>
              <a:cxnSpLocks/>
            </p:cNvCxnSpPr>
            <p:nvPr/>
          </p:nvCxnSpPr>
          <p:spPr>
            <a:xfrm>
              <a:off x="8611365" y="2633670"/>
              <a:ext cx="0" cy="231808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>
              <a:spLocks/>
            </p:cNvSpPr>
            <p:nvPr/>
          </p:nvSpPr>
          <p:spPr>
            <a:xfrm>
              <a:off x="8294534" y="3540610"/>
              <a:ext cx="681789" cy="3385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b="1" dirty="0" err="1">
                  <a:solidFill>
                    <a:schemeClr val="bg1"/>
                  </a:solidFill>
                </a:rPr>
                <a:t>AKHr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Connecteur droit avec flèche 13"/>
            <p:cNvCxnSpPr>
              <a:cxnSpLocks/>
            </p:cNvCxnSpPr>
            <p:nvPr/>
          </p:nvCxnSpPr>
          <p:spPr>
            <a:xfrm>
              <a:off x="10920681" y="2609606"/>
              <a:ext cx="0" cy="231808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>
              <a:cxnSpLocks/>
            </p:cNvCxnSpPr>
            <p:nvPr/>
          </p:nvCxnSpPr>
          <p:spPr>
            <a:xfrm>
              <a:off x="10789081" y="4927691"/>
              <a:ext cx="2486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>
              <a:spLocks/>
            </p:cNvSpPr>
            <p:nvPr/>
          </p:nvSpPr>
          <p:spPr>
            <a:xfrm>
              <a:off x="10567756" y="3540610"/>
              <a:ext cx="681789" cy="338554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b="1" dirty="0" err="1">
                  <a:solidFill>
                    <a:schemeClr val="bg1"/>
                  </a:solidFill>
                </a:rPr>
                <a:t>AKHr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>
              <a:spLocks/>
            </p:cNvSpPr>
            <p:nvPr/>
          </p:nvSpPr>
          <p:spPr>
            <a:xfrm>
              <a:off x="7913723" y="589233"/>
              <a:ext cx="3441469" cy="8904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>
              <a:spLocks/>
            </p:cNvSpPr>
            <p:nvPr/>
          </p:nvSpPr>
          <p:spPr>
            <a:xfrm>
              <a:off x="11284952" y="1411785"/>
              <a:ext cx="707543" cy="39249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>
              <a:spLocks/>
            </p:cNvSpPr>
            <p:nvPr/>
          </p:nvSpPr>
          <p:spPr>
            <a:xfrm>
              <a:off x="7649200" y="1453571"/>
              <a:ext cx="526480" cy="39249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>
              <a:spLocks/>
            </p:cNvSpPr>
            <p:nvPr/>
          </p:nvSpPr>
          <p:spPr>
            <a:xfrm>
              <a:off x="7597839" y="4976997"/>
              <a:ext cx="738257" cy="4164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>
              <a:spLocks/>
            </p:cNvSpPr>
            <p:nvPr/>
          </p:nvSpPr>
          <p:spPr>
            <a:xfrm>
              <a:off x="11121739" y="4921455"/>
              <a:ext cx="738257" cy="4164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1256801" y="105078"/>
            <a:ext cx="9678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/>
              <a:t>Vitellogénine</a:t>
            </a:r>
            <a:r>
              <a:rPr lang="fr-FR" sz="3200" b="1" dirty="0"/>
              <a:t> au cours d’un hiver et d’une saison apicole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7910927" y="4765040"/>
            <a:ext cx="4148574" cy="89299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24" y="959520"/>
            <a:ext cx="6765904" cy="5790428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 rot="16200000">
            <a:off x="-44881" y="5660448"/>
            <a:ext cx="130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Sédentaires</a:t>
            </a:r>
          </a:p>
        </p:txBody>
      </p:sp>
      <p:sp>
        <p:nvSpPr>
          <p:cNvPr id="24" name="ZoneTexte 23"/>
          <p:cNvSpPr txBox="1"/>
          <p:nvPr/>
        </p:nvSpPr>
        <p:spPr>
          <a:xfrm rot="16200000">
            <a:off x="-119125" y="2765696"/>
            <a:ext cx="144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Transhumant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992851" y="654453"/>
            <a:ext cx="157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Conventionnel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5268763" y="664972"/>
            <a:ext cx="191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Retrait de couvain</a:t>
            </a:r>
          </a:p>
        </p:txBody>
      </p:sp>
      <p:sp>
        <p:nvSpPr>
          <p:cNvPr id="29" name="Rectangle à coins arrondis 28"/>
          <p:cNvSpPr/>
          <p:nvPr/>
        </p:nvSpPr>
        <p:spPr>
          <a:xfrm>
            <a:off x="959385" y="1023785"/>
            <a:ext cx="6709241" cy="385315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979048" y="4876015"/>
            <a:ext cx="6709241" cy="193819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31"/>
          <p:cNvCxnSpPr/>
          <p:nvPr/>
        </p:nvCxnSpPr>
        <p:spPr>
          <a:xfrm flipH="1">
            <a:off x="4406256" y="1140903"/>
            <a:ext cx="3048" cy="5486400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Ellipse 30"/>
          <p:cNvSpPr/>
          <p:nvPr/>
        </p:nvSpPr>
        <p:spPr>
          <a:xfrm>
            <a:off x="3603265" y="1511894"/>
            <a:ext cx="298102" cy="26608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6989955" y="1404881"/>
            <a:ext cx="317097" cy="28580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4" name="Flèche vers le haut 33"/>
          <p:cNvSpPr/>
          <p:nvPr/>
        </p:nvSpPr>
        <p:spPr>
          <a:xfrm rot="10800000">
            <a:off x="3406554" y="1128796"/>
            <a:ext cx="214546" cy="685179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vers le haut 35"/>
          <p:cNvSpPr/>
          <p:nvPr/>
        </p:nvSpPr>
        <p:spPr>
          <a:xfrm rot="10800000">
            <a:off x="6752924" y="1128795"/>
            <a:ext cx="214546" cy="685179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765819" y="1499016"/>
            <a:ext cx="298102" cy="27638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8" name="Flèche vers le haut 37"/>
          <p:cNvSpPr/>
          <p:nvPr/>
        </p:nvSpPr>
        <p:spPr>
          <a:xfrm rot="10800000">
            <a:off x="1502602" y="1140903"/>
            <a:ext cx="214546" cy="685179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5134702" y="1365877"/>
            <a:ext cx="298102" cy="30644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0" name="Flèche vers le haut 39"/>
          <p:cNvSpPr/>
          <p:nvPr/>
        </p:nvSpPr>
        <p:spPr>
          <a:xfrm rot="10800000">
            <a:off x="4899801" y="1128794"/>
            <a:ext cx="214546" cy="685179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1791577" y="5318601"/>
            <a:ext cx="227032" cy="10263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5183116" y="5845113"/>
            <a:ext cx="227032" cy="49987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3641337" y="5383369"/>
            <a:ext cx="227032" cy="7535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7060745" y="5396249"/>
            <a:ext cx="151096" cy="6267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6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  <p:bldP spid="24" grpId="2"/>
      <p:bldP spid="29" grpId="0" animBg="1"/>
      <p:bldP spid="29" grpId="1" animBg="1"/>
      <p:bldP spid="29" grpId="2" animBg="1"/>
      <p:bldP spid="30" grpId="0" animBg="1"/>
      <p:bldP spid="31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12" b="65728"/>
          <a:stretch/>
        </p:blipFill>
        <p:spPr>
          <a:xfrm>
            <a:off x="2097288" y="3153873"/>
            <a:ext cx="4307084" cy="262709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12" b="65728"/>
          <a:stretch/>
        </p:blipFill>
        <p:spPr>
          <a:xfrm>
            <a:off x="2058379" y="559288"/>
            <a:ext cx="4345993" cy="2650828"/>
          </a:xfrm>
          <a:prstGeom prst="rect">
            <a:avLst/>
          </a:prstGeom>
        </p:spPr>
      </p:pic>
      <p:grpSp>
        <p:nvGrpSpPr>
          <p:cNvPr id="8" name="Grouper 7"/>
          <p:cNvGrpSpPr/>
          <p:nvPr/>
        </p:nvGrpSpPr>
        <p:grpSpPr>
          <a:xfrm>
            <a:off x="7797344" y="514418"/>
            <a:ext cx="4721057" cy="6173494"/>
            <a:chOff x="7597839" y="589233"/>
            <a:chExt cx="4721057" cy="6173494"/>
          </a:xfrm>
        </p:grpSpPr>
        <p:pic>
          <p:nvPicPr>
            <p:cNvPr id="9" name="Image 8"/>
            <p:cNvPicPr>
              <a:picLocks/>
            </p:cNvPicPr>
            <p:nvPr/>
          </p:nvPicPr>
          <p:blipFill rotWithShape="1">
            <a:blip r:embed="rId4"/>
            <a:srcRect l="14476"/>
            <a:stretch/>
          </p:blipFill>
          <p:spPr>
            <a:xfrm>
              <a:off x="7833375" y="699765"/>
              <a:ext cx="4485521" cy="504468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14810" y="5732846"/>
              <a:ext cx="994611" cy="1029881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86537" y="5743110"/>
              <a:ext cx="1044228" cy="1019617"/>
            </a:xfrm>
            <a:prstGeom prst="rect">
              <a:avLst/>
            </a:prstGeom>
          </p:spPr>
        </p:pic>
        <p:sp>
          <p:nvSpPr>
            <p:cNvPr id="12" name="Rectangle 11"/>
            <p:cNvSpPr>
              <a:spLocks/>
            </p:cNvSpPr>
            <p:nvPr/>
          </p:nvSpPr>
          <p:spPr>
            <a:xfrm>
              <a:off x="7835548" y="2609605"/>
              <a:ext cx="4178708" cy="2382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Triangle isocèle 31"/>
            <p:cNvSpPr>
              <a:spLocks/>
            </p:cNvSpPr>
            <p:nvPr/>
          </p:nvSpPr>
          <p:spPr>
            <a:xfrm>
              <a:off x="10415355" y="3600206"/>
              <a:ext cx="104274" cy="23261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Triangle isocèle 32"/>
            <p:cNvSpPr>
              <a:spLocks/>
            </p:cNvSpPr>
            <p:nvPr/>
          </p:nvSpPr>
          <p:spPr>
            <a:xfrm flipV="1">
              <a:off x="9032958" y="3593582"/>
              <a:ext cx="104274" cy="23261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avec flèche 14"/>
            <p:cNvCxnSpPr>
              <a:cxnSpLocks/>
            </p:cNvCxnSpPr>
            <p:nvPr/>
          </p:nvCxnSpPr>
          <p:spPr>
            <a:xfrm>
              <a:off x="8611365" y="2633670"/>
              <a:ext cx="0" cy="231808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>
              <a:spLocks/>
            </p:cNvSpPr>
            <p:nvPr/>
          </p:nvSpPr>
          <p:spPr>
            <a:xfrm>
              <a:off x="8294534" y="3540610"/>
              <a:ext cx="681789" cy="3385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b="1" dirty="0" err="1">
                  <a:solidFill>
                    <a:schemeClr val="bg1"/>
                  </a:solidFill>
                </a:rPr>
                <a:t>AKHr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Connecteur droit avec flèche 16"/>
            <p:cNvCxnSpPr>
              <a:cxnSpLocks/>
            </p:cNvCxnSpPr>
            <p:nvPr/>
          </p:nvCxnSpPr>
          <p:spPr>
            <a:xfrm>
              <a:off x="10920681" y="2609606"/>
              <a:ext cx="0" cy="231808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>
              <a:cxnSpLocks/>
            </p:cNvCxnSpPr>
            <p:nvPr/>
          </p:nvCxnSpPr>
          <p:spPr>
            <a:xfrm>
              <a:off x="10789081" y="4927691"/>
              <a:ext cx="2486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>
              <a:spLocks/>
            </p:cNvSpPr>
            <p:nvPr/>
          </p:nvSpPr>
          <p:spPr>
            <a:xfrm>
              <a:off x="10567756" y="3540610"/>
              <a:ext cx="681789" cy="338554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b="1" dirty="0" err="1">
                  <a:solidFill>
                    <a:schemeClr val="bg1"/>
                  </a:solidFill>
                </a:rPr>
                <a:t>AKHr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>
              <a:spLocks/>
            </p:cNvSpPr>
            <p:nvPr/>
          </p:nvSpPr>
          <p:spPr>
            <a:xfrm>
              <a:off x="7913723" y="589233"/>
              <a:ext cx="3441469" cy="8904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>
              <a:spLocks/>
            </p:cNvSpPr>
            <p:nvPr/>
          </p:nvSpPr>
          <p:spPr>
            <a:xfrm>
              <a:off x="11284952" y="1411785"/>
              <a:ext cx="909818" cy="39249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>
              <a:spLocks/>
            </p:cNvSpPr>
            <p:nvPr/>
          </p:nvSpPr>
          <p:spPr>
            <a:xfrm>
              <a:off x="7649200" y="1453571"/>
              <a:ext cx="526480" cy="39249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>
              <a:spLocks/>
            </p:cNvSpPr>
            <p:nvPr/>
          </p:nvSpPr>
          <p:spPr>
            <a:xfrm>
              <a:off x="7597839" y="4976997"/>
              <a:ext cx="738257" cy="4164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>
              <a:spLocks/>
            </p:cNvSpPr>
            <p:nvPr/>
          </p:nvSpPr>
          <p:spPr>
            <a:xfrm>
              <a:off x="11121739" y="4921455"/>
              <a:ext cx="738257" cy="4164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Rectangle à coins arrondis 24"/>
          <p:cNvSpPr/>
          <p:nvPr/>
        </p:nvSpPr>
        <p:spPr>
          <a:xfrm>
            <a:off x="8032879" y="1970772"/>
            <a:ext cx="3829153" cy="191312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3405233" y="4324415"/>
            <a:ext cx="1013724" cy="212967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3358949" y="1706238"/>
            <a:ext cx="1027406" cy="244701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4393219" y="3963530"/>
            <a:ext cx="621873" cy="638303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4358682" y="1657243"/>
            <a:ext cx="342696" cy="320087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ccolade fermante 32"/>
          <p:cNvSpPr/>
          <p:nvPr/>
        </p:nvSpPr>
        <p:spPr>
          <a:xfrm rot="5400000">
            <a:off x="3652202" y="5490496"/>
            <a:ext cx="152402" cy="79595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Accolade fermante 33"/>
          <p:cNvSpPr/>
          <p:nvPr/>
        </p:nvSpPr>
        <p:spPr>
          <a:xfrm rot="5400000">
            <a:off x="4686201" y="5252448"/>
            <a:ext cx="152404" cy="127204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3388630" y="5971177"/>
            <a:ext cx="679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Hiver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412093" y="5971177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Saison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00662" y="92623"/>
            <a:ext cx="9590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/>
              <a:t>AKHr</a:t>
            </a:r>
            <a:r>
              <a:rPr lang="fr-FR" sz="3200" b="1" dirty="0"/>
              <a:t> et InR1 au cours d’un hiver et d’une saison apicole</a:t>
            </a:r>
          </a:p>
        </p:txBody>
      </p:sp>
      <p:sp>
        <p:nvSpPr>
          <p:cNvPr id="31" name="Flèche vers le haut 30"/>
          <p:cNvSpPr/>
          <p:nvPr/>
        </p:nvSpPr>
        <p:spPr>
          <a:xfrm>
            <a:off x="5052342" y="6299751"/>
            <a:ext cx="214546" cy="328575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5398427" y="6349358"/>
            <a:ext cx="2135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Traitement anti-varroa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43417" y="6294761"/>
            <a:ext cx="2135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Traitement anti-varroa</a:t>
            </a:r>
          </a:p>
        </p:txBody>
      </p:sp>
      <p:sp>
        <p:nvSpPr>
          <p:cNvPr id="39" name="Flèche vers le haut 38"/>
          <p:cNvSpPr/>
          <p:nvPr/>
        </p:nvSpPr>
        <p:spPr>
          <a:xfrm>
            <a:off x="2578976" y="6299750"/>
            <a:ext cx="214546" cy="328575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66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" y="1130965"/>
            <a:ext cx="5988905" cy="512545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95" y="1130965"/>
            <a:ext cx="5988905" cy="5125453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5984239" y="1392572"/>
            <a:ext cx="1" cy="47649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285650" y="92623"/>
            <a:ext cx="962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/>
              <a:t>AKHr</a:t>
            </a:r>
            <a:r>
              <a:rPr lang="fr-FR" sz="3200" b="1" dirty="0"/>
              <a:t> et InR1 au cours d’un hiver et d’une saison apicole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07095" y="4582159"/>
            <a:ext cx="11930790" cy="212782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935779" y="6298535"/>
            <a:ext cx="209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Ruchers sédentaires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107095" y="834183"/>
            <a:ext cx="11930790" cy="374797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171469" y="765682"/>
            <a:ext cx="1625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Ruchers</a:t>
            </a:r>
          </a:p>
          <a:p>
            <a:pPr algn="ctr"/>
            <a:r>
              <a:rPr lang="fr-FR" b="1" dirty="0">
                <a:solidFill>
                  <a:srgbClr val="C00000"/>
                </a:solidFill>
              </a:rPr>
              <a:t>transhumants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947570" y="915926"/>
            <a:ext cx="1267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Conventionnel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803500" y="915926"/>
            <a:ext cx="1534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Retrait de couvain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080648" y="915926"/>
            <a:ext cx="1267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Conventionnel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936578" y="915926"/>
            <a:ext cx="1534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Retrait de couvain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2991594" y="1185383"/>
            <a:ext cx="11696" cy="5016616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9101283" y="1198536"/>
            <a:ext cx="11696" cy="5016616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1872884" y="1392572"/>
            <a:ext cx="311005" cy="441337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/>
          <p:cNvSpPr/>
          <p:nvPr/>
        </p:nvSpPr>
        <p:spPr>
          <a:xfrm>
            <a:off x="4908566" y="1615146"/>
            <a:ext cx="235690" cy="41983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lipse 20"/>
          <p:cNvSpPr/>
          <p:nvPr/>
        </p:nvSpPr>
        <p:spPr>
          <a:xfrm>
            <a:off x="8023557" y="1520918"/>
            <a:ext cx="208858" cy="86424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/>
          <p:cNvSpPr/>
          <p:nvPr/>
        </p:nvSpPr>
        <p:spPr>
          <a:xfrm>
            <a:off x="8014029" y="3361386"/>
            <a:ext cx="236650" cy="219160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/>
          <p:cNvSpPr/>
          <p:nvPr/>
        </p:nvSpPr>
        <p:spPr>
          <a:xfrm>
            <a:off x="11006611" y="1686310"/>
            <a:ext cx="235690" cy="4032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>
            <a:off x="5501523" y="3445449"/>
            <a:ext cx="155115" cy="7033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/>
          <p:cNvSpPr/>
          <p:nvPr/>
        </p:nvSpPr>
        <p:spPr>
          <a:xfrm>
            <a:off x="11624872" y="3189722"/>
            <a:ext cx="107898" cy="9298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2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1" grpId="1" animBg="1"/>
      <p:bldP spid="11" grpId="2" animBg="1"/>
      <p:bldP spid="12" grpId="0"/>
      <p:bldP spid="12" grpId="1"/>
      <p:bldP spid="12" grpId="2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949173" y="92623"/>
            <a:ext cx="8293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Bilan sur les suivis de gènes indicateurs de santé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17739" y="1072672"/>
            <a:ext cx="108762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err="1"/>
              <a:t>Vg</a:t>
            </a:r>
            <a:r>
              <a:rPr lang="fr-FR" sz="2000" dirty="0"/>
              <a:t>  : profils génétiques attendus : « </a:t>
            </a:r>
            <a:r>
              <a:rPr lang="fr-FR" sz="2000" u="sng" dirty="0"/>
              <a:t>abeilles d’été</a:t>
            </a:r>
            <a:r>
              <a:rPr lang="fr-FR" sz="2000" dirty="0"/>
              <a:t> »   versus   « </a:t>
            </a:r>
            <a:r>
              <a:rPr lang="fr-FR" sz="2000" u="sng" dirty="0"/>
              <a:t>abeilles d’hiver</a:t>
            </a:r>
            <a:r>
              <a:rPr lang="fr-FR" sz="2000" dirty="0"/>
              <a:t> »</a:t>
            </a:r>
          </a:p>
          <a:p>
            <a:endParaRPr lang="fr-FR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err="1"/>
              <a:t>Vg</a:t>
            </a:r>
            <a:r>
              <a:rPr lang="fr-FR" sz="2000" dirty="0"/>
              <a:t>/inR1/</a:t>
            </a:r>
            <a:r>
              <a:rPr lang="fr-FR" sz="2000" dirty="0" err="1"/>
              <a:t>AKHr</a:t>
            </a:r>
            <a:r>
              <a:rPr lang="fr-FR" sz="2000" dirty="0"/>
              <a:t> : quelques différences : </a:t>
            </a:r>
            <a:r>
              <a:rPr lang="fr-FR" sz="2000" u="sng" dirty="0"/>
              <a:t>ruchers transhumants</a:t>
            </a:r>
            <a:r>
              <a:rPr lang="fr-FR" sz="2000" dirty="0"/>
              <a:t>   versus   </a:t>
            </a:r>
            <a:r>
              <a:rPr lang="fr-FR" sz="2000" u="sng" dirty="0"/>
              <a:t>ruchers sédentaires</a:t>
            </a:r>
          </a:p>
          <a:p>
            <a:endParaRPr lang="fr-FR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err="1"/>
              <a:t>Vg</a:t>
            </a:r>
            <a:r>
              <a:rPr lang="fr-FR" sz="2000" dirty="0"/>
              <a:t>/inR1/</a:t>
            </a:r>
            <a:r>
              <a:rPr lang="fr-FR" sz="2000" dirty="0" err="1"/>
              <a:t>AKHr</a:t>
            </a:r>
            <a:r>
              <a:rPr lang="fr-FR" sz="2000" dirty="0"/>
              <a:t> : peu de différences : </a:t>
            </a:r>
            <a:r>
              <a:rPr lang="fr-FR" sz="2000" u="sng" dirty="0"/>
              <a:t>ruchers conventionnels</a:t>
            </a:r>
            <a:r>
              <a:rPr lang="fr-FR" sz="2000" dirty="0"/>
              <a:t>   versus   </a:t>
            </a:r>
            <a:r>
              <a:rPr lang="fr-FR" sz="2000" u="sng" dirty="0"/>
              <a:t>retraits de couvain</a:t>
            </a:r>
          </a:p>
          <a:p>
            <a:endParaRPr lang="fr-FR" sz="1200" dirty="0"/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A noter</a:t>
            </a:r>
          </a:p>
          <a:p>
            <a:pPr marL="800100" lvl="2" indent="-342900">
              <a:buFont typeface="Wingdings"/>
              <a:buChar char="Ø"/>
            </a:pPr>
            <a:r>
              <a:rPr lang="fr-FR" sz="2000" dirty="0"/>
              <a:t>Gènes : estimateurs, pas de référence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dirty="0"/>
              <a:t>1 seule année (court terme)</a:t>
            </a:r>
          </a:p>
          <a:p>
            <a:endParaRPr lang="fr-FR" sz="2000" dirty="0"/>
          </a:p>
          <a:p>
            <a:r>
              <a:rPr lang="fr-FR" sz="2000" dirty="0"/>
              <a:t>	</a:t>
            </a:r>
          </a:p>
          <a:p>
            <a:r>
              <a:rPr lang="fr-FR" sz="2000"/>
              <a:t>	Tendances </a:t>
            </a:r>
            <a:r>
              <a:rPr lang="fr-FR" sz="2000" dirty="0"/>
              <a:t>sur la durée du projet ?</a:t>
            </a:r>
          </a:p>
          <a:p>
            <a:r>
              <a:rPr lang="fr-FR" sz="2000" dirty="0"/>
              <a:t>	Relier ces résultats au comptage varroa + dynamique colonie + quantité de virus …</a:t>
            </a:r>
          </a:p>
          <a:p>
            <a:r>
              <a:rPr lang="fr-FR" sz="2000" dirty="0"/>
              <a:t>	En France (miellée de lavande) ?</a:t>
            </a:r>
          </a:p>
          <a:p>
            <a:r>
              <a:rPr lang="fr-FR" sz="2000" dirty="0"/>
              <a:t>	Changer de point de vue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1120264" y="5476157"/>
            <a:ext cx="406400" cy="254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0197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293</Words>
  <Application>Microsoft Office PowerPoint</Application>
  <PresentationFormat>Ecrã Panorâmico</PresentationFormat>
  <Paragraphs>80</Paragraphs>
  <Slides>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Thème Office</vt:lpstr>
      <vt:lpstr>Evolution expression des gènes en Italie Juillet 2017 à Octobre 2018 (V1 à V11)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Mathilde Peruzzi</dc:creator>
  <cp:lastModifiedBy>Ana Machado</cp:lastModifiedBy>
  <cp:revision>184</cp:revision>
  <dcterms:created xsi:type="dcterms:W3CDTF">2019-02-12T11:05:44Z</dcterms:created>
  <dcterms:modified xsi:type="dcterms:W3CDTF">2022-09-06T09:19:47Z</dcterms:modified>
</cp:coreProperties>
</file>