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3" r:id="rId9"/>
    <p:sldId id="268" r:id="rId10"/>
    <p:sldId id="264" r:id="rId11"/>
    <p:sldId id="266" r:id="rId12"/>
    <p:sldId id="267" r:id="rId1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41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94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CDD5F-150C-4C34-93ED-CFDBD13D4561}" type="datetimeFigureOut">
              <a:rPr lang="it-IT" smtClean="0"/>
              <a:pPr/>
              <a:t>06/09/2022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8F8FC-099E-49C8-807B-44951FCDAB53}" type="slidenum">
              <a:rPr lang="it-IT" smtClean="0"/>
              <a:pPr/>
              <a:t>‹nº›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CDD5F-150C-4C34-93ED-CFDBD13D4561}" type="datetimeFigureOut">
              <a:rPr lang="it-IT" smtClean="0"/>
              <a:pPr/>
              <a:t>06/09/2022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8F8FC-099E-49C8-807B-44951FCDAB53}" type="slidenum">
              <a:rPr lang="it-IT" smtClean="0"/>
              <a:pPr/>
              <a:t>‹nº›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CDD5F-150C-4C34-93ED-CFDBD13D4561}" type="datetimeFigureOut">
              <a:rPr lang="it-IT" smtClean="0"/>
              <a:pPr/>
              <a:t>06/09/2022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8F8FC-099E-49C8-807B-44951FCDAB53}" type="slidenum">
              <a:rPr lang="it-IT" smtClean="0"/>
              <a:pPr/>
              <a:t>‹nº›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CDD5F-150C-4C34-93ED-CFDBD13D4561}" type="datetimeFigureOut">
              <a:rPr lang="it-IT" smtClean="0"/>
              <a:pPr/>
              <a:t>06/09/2022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8F8FC-099E-49C8-807B-44951FCDAB53}" type="slidenum">
              <a:rPr lang="it-IT" smtClean="0"/>
              <a:pPr/>
              <a:t>‹nº›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CDD5F-150C-4C34-93ED-CFDBD13D4561}" type="datetimeFigureOut">
              <a:rPr lang="it-IT" smtClean="0"/>
              <a:pPr/>
              <a:t>06/09/2022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8F8FC-099E-49C8-807B-44951FCDAB53}" type="slidenum">
              <a:rPr lang="it-IT" smtClean="0"/>
              <a:pPr/>
              <a:t>‹nº›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CDD5F-150C-4C34-93ED-CFDBD13D4561}" type="datetimeFigureOut">
              <a:rPr lang="it-IT" smtClean="0"/>
              <a:pPr/>
              <a:t>06/09/2022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8F8FC-099E-49C8-807B-44951FCDAB53}" type="slidenum">
              <a:rPr lang="it-IT" smtClean="0"/>
              <a:pPr/>
              <a:t>‹nº›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CDD5F-150C-4C34-93ED-CFDBD13D4561}" type="datetimeFigureOut">
              <a:rPr lang="it-IT" smtClean="0"/>
              <a:pPr/>
              <a:t>06/09/2022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8F8FC-099E-49C8-807B-44951FCDAB53}" type="slidenum">
              <a:rPr lang="it-IT" smtClean="0"/>
              <a:pPr/>
              <a:t>‹nº›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CDD5F-150C-4C34-93ED-CFDBD13D4561}" type="datetimeFigureOut">
              <a:rPr lang="it-IT" smtClean="0"/>
              <a:pPr/>
              <a:t>06/09/2022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8F8FC-099E-49C8-807B-44951FCDAB53}" type="slidenum">
              <a:rPr lang="it-IT" smtClean="0"/>
              <a:pPr/>
              <a:t>‹nº›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CDD5F-150C-4C34-93ED-CFDBD13D4561}" type="datetimeFigureOut">
              <a:rPr lang="it-IT" smtClean="0"/>
              <a:pPr/>
              <a:t>06/09/2022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8F8FC-099E-49C8-807B-44951FCDAB53}" type="slidenum">
              <a:rPr lang="it-IT" smtClean="0"/>
              <a:pPr/>
              <a:t>‹nº›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CDD5F-150C-4C34-93ED-CFDBD13D4561}" type="datetimeFigureOut">
              <a:rPr lang="it-IT" smtClean="0"/>
              <a:pPr/>
              <a:t>06/09/2022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8F8FC-099E-49C8-807B-44951FCDAB53}" type="slidenum">
              <a:rPr lang="it-IT" smtClean="0"/>
              <a:pPr/>
              <a:t>‹nº›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CDD5F-150C-4C34-93ED-CFDBD13D4561}" type="datetimeFigureOut">
              <a:rPr lang="it-IT" smtClean="0"/>
              <a:pPr/>
              <a:t>06/09/2022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8F8FC-099E-49C8-807B-44951FCDAB53}" type="slidenum">
              <a:rPr lang="it-IT" smtClean="0"/>
              <a:pPr/>
              <a:t>‹nº›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CDD5F-150C-4C34-93ED-CFDBD13D4561}" type="datetimeFigureOut">
              <a:rPr lang="it-IT" smtClean="0"/>
              <a:pPr/>
              <a:t>06/09/2022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8F8FC-099E-49C8-807B-44951FCDAB53}" type="slidenum">
              <a:rPr lang="it-IT" smtClean="0"/>
              <a:pPr/>
              <a:t>‹nº›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DSC_738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4412" y="0"/>
            <a:ext cx="10540681" cy="70009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L’asportazione di covata tra le tecniche di lotta alla varroa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500562" y="6029316"/>
            <a:ext cx="5272102" cy="828684"/>
          </a:xfrm>
        </p:spPr>
        <p:txBody>
          <a:bodyPr/>
          <a:lstStyle/>
          <a:p>
            <a:r>
              <a:rPr lang="it-IT" dirty="0">
                <a:solidFill>
                  <a:srgbClr val="FFFF00"/>
                </a:solidFill>
              </a:rPr>
              <a:t>Piacenza 2/03/2019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930" y="42204"/>
            <a:ext cx="2664296" cy="153190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84" y="400468"/>
            <a:ext cx="1511968" cy="78983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508" y="460034"/>
            <a:ext cx="1614882" cy="66251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32" y="330128"/>
            <a:ext cx="734804" cy="94262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394" y="344196"/>
            <a:ext cx="900000" cy="89600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5000596" y="5429264"/>
            <a:ext cx="4143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FFFF00"/>
                </a:solidFill>
              </a:rPr>
              <a:t>Giovanni Guido UNAAPI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DSC_778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244476" y="0"/>
            <a:ext cx="10745698" cy="7137068"/>
          </a:xfr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Per una corretta applicazione dell’asportazione di covata: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28596" y="2214554"/>
            <a:ext cx="79296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rgbClr val="FFFF00"/>
                </a:solidFill>
              </a:rPr>
              <a:t>Minimizzare l’impatto sulle produzioni e sviluppo delle colonie</a:t>
            </a:r>
          </a:p>
          <a:p>
            <a:endParaRPr lang="it-IT" sz="3600" dirty="0">
              <a:solidFill>
                <a:srgbClr val="FFFF00"/>
              </a:solidFill>
            </a:endParaRPr>
          </a:p>
          <a:p>
            <a:r>
              <a:rPr lang="it-IT" sz="3600" dirty="0">
                <a:solidFill>
                  <a:srgbClr val="FFFF00"/>
                </a:solidFill>
              </a:rPr>
              <a:t>Integrare la biotecnica nella gestione aziendale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DSC_745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67322" y="0"/>
            <a:ext cx="10755797" cy="7143776"/>
          </a:xfr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>
                <a:solidFill>
                  <a:srgbClr val="FFFF00"/>
                </a:solidFill>
              </a:rPr>
              <a:t>Integrazione nella gestione aziendale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DSC_745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571800" y="-714404"/>
            <a:ext cx="12144460" cy="8066097"/>
          </a:xfr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6000" dirty="0">
                <a:solidFill>
                  <a:srgbClr val="FFFF00"/>
                </a:solidFill>
              </a:rPr>
              <a:t>Grazie dell’attenzione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00034" y="6072206"/>
            <a:ext cx="7929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rgbClr val="FFFF00"/>
                </a:solidFill>
              </a:rPr>
              <a:t>giovannieguido@gmail.com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76" y="2571744"/>
            <a:ext cx="6357982" cy="3571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DSC_74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5110" y="1"/>
            <a:ext cx="10325528" cy="6858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Biotecniche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14419"/>
          </a:xfrm>
        </p:spPr>
        <p:txBody>
          <a:bodyPr/>
          <a:lstStyle/>
          <a:p>
            <a:r>
              <a:rPr lang="it-IT" dirty="0"/>
              <a:t>Blocco artificiale della deposizione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88" y="2332037"/>
            <a:ext cx="319950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DSC_759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8726" y="-224467"/>
            <a:ext cx="10715700" cy="711714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Biotecniche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828667"/>
          </a:xfrm>
        </p:spPr>
        <p:txBody>
          <a:bodyPr/>
          <a:lstStyle/>
          <a:p>
            <a:r>
              <a:rPr lang="it-IT" dirty="0"/>
              <a:t>Asportazione della covata</a:t>
            </a:r>
          </a:p>
        </p:txBody>
      </p:sp>
      <p:pic>
        <p:nvPicPr>
          <p:cNvPr id="6" name="Immagine 5" descr="fox-di-culpaeus-che-ruba-uovo-524809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480" y="2643182"/>
            <a:ext cx="5272570" cy="35004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DSC_784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71536" y="-357214"/>
            <a:ext cx="11186031" cy="7429528"/>
          </a:xfr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Asportazione completa di tutti gli stadi di covata</a:t>
            </a:r>
          </a:p>
        </p:txBody>
      </p:sp>
      <p:pic>
        <p:nvPicPr>
          <p:cNvPr id="5" name="Immagine 4" descr="DSC_10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57222" y="2071678"/>
            <a:ext cx="5715008" cy="3795789"/>
          </a:xfrm>
          <a:prstGeom prst="rect">
            <a:avLst/>
          </a:prstGeom>
        </p:spPr>
      </p:pic>
      <p:pic>
        <p:nvPicPr>
          <p:cNvPr id="6" name="Immagine 5" descr="DSC_12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00760" y="1428736"/>
            <a:ext cx="3606003" cy="5429264"/>
          </a:xfrm>
          <a:prstGeom prst="rect">
            <a:avLst/>
          </a:prstGeom>
        </p:spPr>
      </p:pic>
      <p:pic>
        <p:nvPicPr>
          <p:cNvPr id="7" name="Segnaposto contenuto 5" descr="asportazionegi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984" y="3143248"/>
            <a:ext cx="5249205" cy="39335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DSC_783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59764" y="0"/>
            <a:ext cx="10648239" cy="7072338"/>
          </a:xfrm>
        </p:spPr>
      </p:pic>
      <p:pic>
        <p:nvPicPr>
          <p:cNvPr id="5" name="Segnaposto contenuto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84" y="0"/>
            <a:ext cx="4643470" cy="3082104"/>
          </a:xfrm>
          <a:prstGeom prst="rect">
            <a:avLst/>
          </a:prstGeom>
        </p:spPr>
      </p:pic>
      <p:pic>
        <p:nvPicPr>
          <p:cNvPr id="6" name="Picture 2" descr="C:\Users\utente\Documents\fotoaapi16rid\DSC_57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500438"/>
            <a:ext cx="5680747" cy="3773033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42910" y="2714628"/>
            <a:ext cx="8229600" cy="1143000"/>
          </a:xfrm>
        </p:spPr>
        <p:txBody>
          <a:bodyPr/>
          <a:lstStyle/>
          <a:p>
            <a:r>
              <a:rPr lang="it-IT" dirty="0">
                <a:solidFill>
                  <a:srgbClr val="FFFF00"/>
                </a:solidFill>
              </a:rPr>
              <a:t>Trattamento post asportazione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DSC_7852.JPG"/>
          <p:cNvPicPr>
            <a:picLocks noGrp="1" noChangeAspect="1"/>
          </p:cNvPicPr>
          <p:nvPr>
            <p:ph idx="1"/>
          </p:nvPr>
        </p:nvPicPr>
        <p:blipFill>
          <a:blip r:embed="rId2">
            <a:lum/>
          </a:blip>
          <a:stretch>
            <a:fillRect/>
          </a:stretch>
        </p:blipFill>
        <p:spPr>
          <a:xfrm>
            <a:off x="-928727" y="-285776"/>
            <a:ext cx="10970951" cy="7286676"/>
          </a:xfr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Asportazione ridotta</a:t>
            </a:r>
          </a:p>
        </p:txBody>
      </p:sp>
      <p:pic>
        <p:nvPicPr>
          <p:cNvPr id="5" name="6.jpg" descr="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174" y="1500174"/>
            <a:ext cx="3857626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DSC_778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244476" y="0"/>
            <a:ext cx="10888574" cy="7231963"/>
          </a:xfr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FFFF00"/>
                </a:solidFill>
              </a:rPr>
              <a:t>Distruzione della covata</a:t>
            </a:r>
          </a:p>
        </p:txBody>
      </p:sp>
      <p:pic>
        <p:nvPicPr>
          <p:cNvPr id="5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95" y="1561723"/>
            <a:ext cx="7223610" cy="47977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DSC_779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14279" y="-285776"/>
            <a:ext cx="10961653" cy="7280501"/>
          </a:xfr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Perché utilizzare le biotecniche?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85752" y="1571612"/>
            <a:ext cx="8786842" cy="5078313"/>
          </a:xfrm>
          <a:prstGeom prst="rect">
            <a:avLst/>
          </a:prstGeom>
          <a:noFill/>
        </p:spPr>
        <p:txBody>
          <a:bodyPr wrap="square" spcCol="360000" rtlCol="0">
            <a:spAutoFit/>
          </a:bodyPr>
          <a:lstStyle/>
          <a:p>
            <a:r>
              <a:rPr lang="it-IT" sz="3600" dirty="0">
                <a:solidFill>
                  <a:srgbClr val="FFFF00"/>
                </a:solidFill>
              </a:rPr>
              <a:t>Esporre tutte le varroe, massimizzando l’efficacia del trattamento acaricida</a:t>
            </a:r>
          </a:p>
          <a:p>
            <a:endParaRPr lang="it-IT" sz="3600" dirty="0">
              <a:solidFill>
                <a:srgbClr val="FFFF00"/>
              </a:solidFill>
            </a:endParaRPr>
          </a:p>
          <a:p>
            <a:r>
              <a:rPr lang="it-IT" sz="3600" dirty="0">
                <a:solidFill>
                  <a:srgbClr val="FFFF00"/>
                </a:solidFill>
              </a:rPr>
              <a:t>Integrazione nella gestioneaziendale:    produzione di nuclei</a:t>
            </a:r>
          </a:p>
          <a:p>
            <a:endParaRPr lang="it-IT" sz="3600" dirty="0">
              <a:solidFill>
                <a:srgbClr val="FFFF00"/>
              </a:solidFill>
            </a:endParaRPr>
          </a:p>
          <a:p>
            <a:r>
              <a:rPr lang="it-IT" sz="3600" dirty="0">
                <a:solidFill>
                  <a:srgbClr val="FFFF00"/>
                </a:solidFill>
              </a:rPr>
              <a:t>Vuoto sanitario sui patogeni (es. virus)?</a:t>
            </a:r>
          </a:p>
          <a:p>
            <a:endParaRPr lang="it-IT" sz="3600" dirty="0">
              <a:solidFill>
                <a:srgbClr val="FFFF00"/>
              </a:solidFill>
            </a:endParaRPr>
          </a:p>
          <a:p>
            <a:r>
              <a:rPr lang="it-IT" sz="3600" dirty="0">
                <a:solidFill>
                  <a:srgbClr val="FFFF00"/>
                </a:solidFill>
              </a:rPr>
              <a:t>Effetto biologico dinamica alveare?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DSC_79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8592" y="-357214"/>
            <a:ext cx="10863356" cy="721521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1472" y="-71462"/>
            <a:ext cx="8229600" cy="1143000"/>
          </a:xfrm>
        </p:spPr>
        <p:txBody>
          <a:bodyPr>
            <a:normAutofit/>
          </a:bodyPr>
          <a:lstStyle/>
          <a:p>
            <a:r>
              <a:rPr lang="it-IT" dirty="0"/>
              <a:t>Lotta integrata</a:t>
            </a:r>
          </a:p>
        </p:txBody>
      </p:sp>
      <p:pic>
        <p:nvPicPr>
          <p:cNvPr id="4" name="Segnaposto contenuto 3" descr="piramide giovanni varroe finale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3850" y="1500174"/>
            <a:ext cx="8176300" cy="45259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111</Words>
  <Application>Microsoft Office PowerPoint</Application>
  <PresentationFormat>Apresentação no Ecrã (4:3)</PresentationFormat>
  <Paragraphs>27</Paragraphs>
  <Slides>12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12</vt:i4>
      </vt:variant>
    </vt:vector>
  </HeadingPairs>
  <TitlesOfParts>
    <vt:vector size="15" baseType="lpstr">
      <vt:lpstr>Arial</vt:lpstr>
      <vt:lpstr>Calibri</vt:lpstr>
      <vt:lpstr>Tema di Office</vt:lpstr>
      <vt:lpstr>L’asportazione di covata tra le tecniche di lotta alla varroa</vt:lpstr>
      <vt:lpstr>Biotecniche</vt:lpstr>
      <vt:lpstr>Biotecniche</vt:lpstr>
      <vt:lpstr>Asportazione completa di tutti gli stadi di covata</vt:lpstr>
      <vt:lpstr>Trattamento post asportazione</vt:lpstr>
      <vt:lpstr>Asportazione ridotta</vt:lpstr>
      <vt:lpstr>Distruzione della covata</vt:lpstr>
      <vt:lpstr>Perché utilizzare le biotecniche?</vt:lpstr>
      <vt:lpstr>Lotta integrata</vt:lpstr>
      <vt:lpstr>Per una corretta applicazione dell’asportazione di covata:</vt:lpstr>
      <vt:lpstr>Integrazione nella gestione aziendale</vt:lpstr>
      <vt:lpstr>Grazie dell’attenzione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utente</dc:creator>
  <cp:lastModifiedBy>Ana Machado</cp:lastModifiedBy>
  <cp:revision>5</cp:revision>
  <dcterms:created xsi:type="dcterms:W3CDTF">2019-03-01T11:35:07Z</dcterms:created>
  <dcterms:modified xsi:type="dcterms:W3CDTF">2022-09-06T09:22:22Z</dcterms:modified>
</cp:coreProperties>
</file>