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73" r:id="rId6"/>
    <p:sldId id="276" r:id="rId7"/>
    <p:sldId id="277" r:id="rId8"/>
    <p:sldId id="278" r:id="rId9"/>
    <p:sldId id="281" r:id="rId10"/>
    <p:sldId id="282" r:id="rId11"/>
    <p:sldId id="283" r:id="rId12"/>
    <p:sldId id="286" r:id="rId13"/>
    <p:sldId id="287" r:id="rId14"/>
    <p:sldId id="288" r:id="rId15"/>
    <p:sldId id="291" r:id="rId16"/>
    <p:sldId id="292" r:id="rId17"/>
    <p:sldId id="268" r:id="rId18"/>
    <p:sldId id="294" r:id="rId19"/>
    <p:sldId id="293" r:id="rId20"/>
    <p:sldId id="29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45ED8"/>
    <a:srgbClr val="2D279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53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45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0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3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08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09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46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29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0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5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8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07D7-AF50-468C-9D98-209F90D5228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1999-E49A-4E97-B2CE-396E227879C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29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207915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e variazione della carica virale</a:t>
            </a:r>
            <a:endParaRPr lang="it-IT" sz="3200" b="1" i="1" dirty="0">
              <a:solidFill>
                <a:srgbClr val="2D2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4146094"/>
            <a:ext cx="6858000" cy="1111705"/>
          </a:xfrm>
        </p:spPr>
        <p:txBody>
          <a:bodyPr>
            <a:normAutofit/>
          </a:bodyPr>
          <a:lstStyle/>
          <a:p>
            <a:r>
              <a:rPr lang="it-IT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Giulia Molinatto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UniTo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64" y="4908529"/>
            <a:ext cx="2393549" cy="125036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4" y="4860438"/>
            <a:ext cx="1419755" cy="18213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39" y="220938"/>
            <a:ext cx="3135522" cy="1802849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0CB38564-2736-41EC-85FB-EE5027C155BC}"/>
              </a:ext>
            </a:extLst>
          </p:cNvPr>
          <p:cNvGrpSpPr/>
          <p:nvPr/>
        </p:nvGrpSpPr>
        <p:grpSpPr>
          <a:xfrm>
            <a:off x="5278581" y="5724346"/>
            <a:ext cx="1446866" cy="828493"/>
            <a:chOff x="1249764" y="270902"/>
            <a:chExt cx="1531018" cy="901778"/>
          </a:xfrm>
          <a:solidFill>
            <a:schemeClr val="bg1"/>
          </a:solidFill>
        </p:grpSpPr>
        <p:pic>
          <p:nvPicPr>
            <p:cNvPr id="10" name="Picture 2" descr="IPSPweb_ITA">
              <a:extLst>
                <a:ext uri="{FF2B5EF4-FFF2-40B4-BE49-F238E27FC236}">
                  <a16:creationId xmlns:a16="http://schemas.microsoft.com/office/drawing/2014/main" id="{2E0BA6C9-16BB-4A2D-B092-8FEADB78FF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5191" y="270902"/>
              <a:ext cx="980164" cy="6258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7B486F4-9373-480F-9B46-64D15AB09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9764" y="904980"/>
              <a:ext cx="1531018" cy="267700"/>
            </a:xfrm>
            <a:prstGeom prst="rect">
              <a:avLst/>
            </a:prstGeom>
            <a:grpFill/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2" y="5187336"/>
            <a:ext cx="1371599" cy="13655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0" y="5376411"/>
            <a:ext cx="1826732" cy="74942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734189" y="3298381"/>
            <a:ext cx="367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i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- PRIMI RISULTATI -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9917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/>
          <p:cNvSpPr txBox="1"/>
          <p:nvPr/>
        </p:nvSpPr>
        <p:spPr>
          <a:xfrm>
            <a:off x="6804770" y="4917327"/>
            <a:ext cx="2189813" cy="132343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Non si evidenziano differenze rispetto alla modalità di trattamento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" y="1257867"/>
            <a:ext cx="6738171" cy="5562210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6820788" y="1896153"/>
            <a:ext cx="1888008" cy="2622304"/>
            <a:chOff x="6820788" y="1625025"/>
            <a:chExt cx="1888008" cy="2622304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7691011" y="2133773"/>
              <a:ext cx="101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Apivar</a:t>
              </a:r>
              <a:r>
                <a:rPr lang="it-IT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®</a:t>
              </a:r>
              <a:endPara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Parentesi graffa chiusa 18"/>
            <p:cNvSpPr/>
            <p:nvPr/>
          </p:nvSpPr>
          <p:spPr>
            <a:xfrm>
              <a:off x="7443522" y="1768563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Parentesi graffa chiusa 19"/>
            <p:cNvSpPr/>
            <p:nvPr/>
          </p:nvSpPr>
          <p:spPr>
            <a:xfrm>
              <a:off x="7443521" y="3087295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6822799" y="3036059"/>
              <a:ext cx="567143" cy="1211270"/>
              <a:chOff x="6691449" y="3036058"/>
              <a:chExt cx="705638" cy="1530099"/>
            </a:xfrm>
          </p:grpSpPr>
          <p:pic>
            <p:nvPicPr>
              <p:cNvPr id="26" name="Immagine 25"/>
              <p:cNvPicPr>
                <a:picLocks noChangeAspect="1"/>
              </p:cNvPicPr>
              <p:nvPr/>
            </p:nvPicPr>
            <p:blipFill rotWithShape="1">
              <a:blip r:embed="rId3"/>
              <a:srcRect l="5276" t="82783" r="7546" b="3427"/>
              <a:stretch/>
            </p:blipFill>
            <p:spPr>
              <a:xfrm>
                <a:off x="6694227" y="4098566"/>
                <a:ext cx="689212" cy="467591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 rotWithShape="1">
              <a:blip r:embed="rId3"/>
              <a:srcRect l="4763" t="51629" r="8920" b="35194"/>
              <a:stretch/>
            </p:blipFill>
            <p:spPr>
              <a:xfrm>
                <a:off x="6691449" y="3571989"/>
                <a:ext cx="682389" cy="446810"/>
              </a:xfrm>
              <a:prstGeom prst="rect">
                <a:avLst/>
              </a:prstGeom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 rotWithShape="1">
              <a:blip r:embed="rId3"/>
              <a:srcRect l="4324" t="19556" r="6771" b="67574"/>
              <a:stretch/>
            </p:blipFill>
            <p:spPr>
              <a:xfrm>
                <a:off x="6694226" y="3036058"/>
                <a:ext cx="702861" cy="436419"/>
              </a:xfrm>
              <a:prstGeom prst="rect">
                <a:avLst/>
              </a:prstGeom>
            </p:spPr>
          </p:pic>
        </p:grpSp>
        <p:grpSp>
          <p:nvGrpSpPr>
            <p:cNvPr id="22" name="Gruppo 21"/>
            <p:cNvGrpSpPr/>
            <p:nvPr/>
          </p:nvGrpSpPr>
          <p:grpSpPr>
            <a:xfrm>
              <a:off x="6820788" y="1625025"/>
              <a:ext cx="525586" cy="1313406"/>
              <a:chOff x="6725969" y="1288278"/>
              <a:chExt cx="620404" cy="1650153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 rotWithShape="1">
              <a:blip r:embed="rId3"/>
              <a:srcRect l="11229" r="11911" b="80138"/>
              <a:stretch/>
            </p:blipFill>
            <p:spPr>
              <a:xfrm>
                <a:off x="6728345" y="1288278"/>
                <a:ext cx="607637" cy="673494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 rotWithShape="1">
              <a:blip r:embed="rId3"/>
              <a:srcRect l="11005" t="67769" r="10821" b="19361"/>
              <a:stretch/>
            </p:blipFill>
            <p:spPr>
              <a:xfrm>
                <a:off x="6728346" y="2502011"/>
                <a:ext cx="618027" cy="436420"/>
              </a:xfrm>
              <a:prstGeom prst="rect">
                <a:avLst/>
              </a:prstGeom>
            </p:spPr>
          </p:pic>
          <p:pic>
            <p:nvPicPr>
              <p:cNvPr id="25" name="Immagine 24"/>
              <p:cNvPicPr>
                <a:picLocks noChangeAspect="1"/>
              </p:cNvPicPr>
              <p:nvPr/>
            </p:nvPicPr>
            <p:blipFill rotWithShape="1">
              <a:blip r:embed="rId3"/>
              <a:srcRect l="11294" t="35388" r="12258" b="50822"/>
              <a:stretch/>
            </p:blipFill>
            <p:spPr>
              <a:xfrm>
                <a:off x="6725969" y="1941163"/>
                <a:ext cx="614129" cy="467591"/>
              </a:xfrm>
              <a:prstGeom prst="rect">
                <a:avLst/>
              </a:prstGeom>
            </p:spPr>
          </p:pic>
        </p:grpSp>
      </p:grpSp>
      <p:cxnSp>
        <p:nvCxnSpPr>
          <p:cNvPr id="29" name="Connettore 2 28"/>
          <p:cNvCxnSpPr/>
          <p:nvPr/>
        </p:nvCxnSpPr>
        <p:spPr>
          <a:xfrm flipH="1">
            <a:off x="1430016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cumento 33"/>
          <p:cNvSpPr/>
          <p:nvPr/>
        </p:nvSpPr>
        <p:spPr>
          <a:xfrm>
            <a:off x="1245464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5829089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cumento 36"/>
          <p:cNvSpPr/>
          <p:nvPr/>
        </p:nvSpPr>
        <p:spPr>
          <a:xfrm>
            <a:off x="5644537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itolo 1"/>
          <p:cNvSpPr>
            <a:spLocks noGrp="1"/>
          </p:cNvSpPr>
          <p:nvPr>
            <p:ph type="title"/>
          </p:nvPr>
        </p:nvSpPr>
        <p:spPr>
          <a:xfrm>
            <a:off x="1" y="74178"/>
            <a:ext cx="832311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paralisi cronica negli apiari italiani</a:t>
            </a:r>
          </a:p>
        </p:txBody>
      </p:sp>
      <p:pic>
        <p:nvPicPr>
          <p:cNvPr id="30" name="Picture 6" descr="Risultati immagini per virus cbp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32622"/>
          <a:stretch/>
        </p:blipFill>
        <p:spPr bwMode="auto">
          <a:xfrm>
            <a:off x="8153191" y="129535"/>
            <a:ext cx="897291" cy="9423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7692419" y="3702045"/>
            <a:ext cx="145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</a:t>
            </a:r>
          </a:p>
        </p:txBody>
      </p:sp>
    </p:spTree>
    <p:extLst>
      <p:ext uri="{BB962C8B-B14F-4D97-AF65-F5344CB8AC3E}">
        <p14:creationId xmlns:p14="http://schemas.microsoft.com/office/powerpoint/2010/main" val="338069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8" y="1150844"/>
            <a:ext cx="6770635" cy="566923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4178"/>
            <a:ext cx="832311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cella reale nera negli apiari italiani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704920" y="2532768"/>
            <a:ext cx="2119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carica virale (BQCV) aumenta a fine inverno-primavera (2018) e diminuisce in estate e autunno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60176" y="1901535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pic>
        <p:nvPicPr>
          <p:cNvPr id="17" name="Picture 8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3985" y="232196"/>
            <a:ext cx="1060131" cy="7771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252624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8" y="1150844"/>
            <a:ext cx="6770635" cy="566923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4178"/>
            <a:ext cx="832311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cella reale nera negli apiari italiani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pic>
        <p:nvPicPr>
          <p:cNvPr id="17" name="Picture 8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3985" y="232196"/>
            <a:ext cx="1060131" cy="7771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4152061" y="3715990"/>
            <a:ext cx="1153392" cy="481574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05452" y="3650776"/>
            <a:ext cx="736575" cy="49519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042028" y="3832077"/>
            <a:ext cx="416817" cy="48744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804148" y="3832077"/>
            <a:ext cx="1007291" cy="48744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228802" y="3650776"/>
            <a:ext cx="575537" cy="49519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822800" y="2864964"/>
            <a:ext cx="2084221" cy="81136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Carica virale in colonie asintomatiche secondo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Gauthier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i="1" dirty="0">
                <a:solidFill>
                  <a:schemeClr val="accent5">
                    <a:lumMod val="75000"/>
                  </a:schemeClr>
                </a:solidFill>
              </a:rPr>
              <a:t>et al.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2007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6860176" y="1901535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141804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8" y="1150844"/>
            <a:ext cx="6770635" cy="566923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4178"/>
            <a:ext cx="832311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cella reale nera negli apiari italiani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pic>
        <p:nvPicPr>
          <p:cNvPr id="17" name="Picture 8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3985" y="232196"/>
            <a:ext cx="1060131" cy="7771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6818215" y="4898395"/>
            <a:ext cx="2189813" cy="132343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Non si evidenziano differenze rispetto alla modalità di trattamento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6820788" y="1896153"/>
            <a:ext cx="1888008" cy="2622304"/>
            <a:chOff x="6820788" y="1625025"/>
            <a:chExt cx="1888008" cy="2622304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7691011" y="2133773"/>
              <a:ext cx="101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Apivar</a:t>
              </a:r>
              <a:r>
                <a:rPr lang="it-IT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®</a:t>
              </a:r>
              <a:endPara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Parentesi graffa chiusa 27"/>
            <p:cNvSpPr/>
            <p:nvPr/>
          </p:nvSpPr>
          <p:spPr>
            <a:xfrm>
              <a:off x="7443522" y="1768563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Parentesi graffa chiusa 28"/>
            <p:cNvSpPr/>
            <p:nvPr/>
          </p:nvSpPr>
          <p:spPr>
            <a:xfrm>
              <a:off x="7443521" y="3087295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4" name="Gruppo 33"/>
            <p:cNvGrpSpPr/>
            <p:nvPr/>
          </p:nvGrpSpPr>
          <p:grpSpPr>
            <a:xfrm>
              <a:off x="6822799" y="3036059"/>
              <a:ext cx="567143" cy="1211270"/>
              <a:chOff x="6691449" y="3036058"/>
              <a:chExt cx="705638" cy="1530099"/>
            </a:xfrm>
          </p:grpSpPr>
          <p:pic>
            <p:nvPicPr>
              <p:cNvPr id="41" name="Immagine 40"/>
              <p:cNvPicPr>
                <a:picLocks noChangeAspect="1"/>
              </p:cNvPicPr>
              <p:nvPr/>
            </p:nvPicPr>
            <p:blipFill rotWithShape="1">
              <a:blip r:embed="rId4"/>
              <a:srcRect l="5276" t="82783" r="7546" b="3427"/>
              <a:stretch/>
            </p:blipFill>
            <p:spPr>
              <a:xfrm>
                <a:off x="6694227" y="4098566"/>
                <a:ext cx="689212" cy="467591"/>
              </a:xfrm>
              <a:prstGeom prst="rect">
                <a:avLst/>
              </a:prstGeom>
            </p:spPr>
          </p:pic>
          <p:pic>
            <p:nvPicPr>
              <p:cNvPr id="42" name="Immagine 41"/>
              <p:cNvPicPr>
                <a:picLocks noChangeAspect="1"/>
              </p:cNvPicPr>
              <p:nvPr/>
            </p:nvPicPr>
            <p:blipFill rotWithShape="1">
              <a:blip r:embed="rId4"/>
              <a:srcRect l="4763" t="51629" r="8920" b="35194"/>
              <a:stretch/>
            </p:blipFill>
            <p:spPr>
              <a:xfrm>
                <a:off x="6691449" y="3571989"/>
                <a:ext cx="682389" cy="446810"/>
              </a:xfrm>
              <a:prstGeom prst="rect">
                <a:avLst/>
              </a:prstGeom>
            </p:spPr>
          </p:pic>
          <p:pic>
            <p:nvPicPr>
              <p:cNvPr id="43" name="Immagine 42"/>
              <p:cNvPicPr>
                <a:picLocks noChangeAspect="1"/>
              </p:cNvPicPr>
              <p:nvPr/>
            </p:nvPicPr>
            <p:blipFill rotWithShape="1">
              <a:blip r:embed="rId4"/>
              <a:srcRect l="4324" t="19556" r="6771" b="67574"/>
              <a:stretch/>
            </p:blipFill>
            <p:spPr>
              <a:xfrm>
                <a:off x="6694226" y="3036058"/>
                <a:ext cx="702861" cy="436419"/>
              </a:xfrm>
              <a:prstGeom prst="rect">
                <a:avLst/>
              </a:prstGeom>
            </p:spPr>
          </p:pic>
        </p:grpSp>
        <p:grpSp>
          <p:nvGrpSpPr>
            <p:cNvPr id="35" name="Gruppo 34"/>
            <p:cNvGrpSpPr/>
            <p:nvPr/>
          </p:nvGrpSpPr>
          <p:grpSpPr>
            <a:xfrm>
              <a:off x="6820788" y="1625025"/>
              <a:ext cx="525586" cy="1313406"/>
              <a:chOff x="6725969" y="1288278"/>
              <a:chExt cx="620404" cy="1650153"/>
            </a:xfrm>
          </p:grpSpPr>
          <p:pic>
            <p:nvPicPr>
              <p:cNvPr id="37" name="Immagine 36"/>
              <p:cNvPicPr>
                <a:picLocks noChangeAspect="1"/>
              </p:cNvPicPr>
              <p:nvPr/>
            </p:nvPicPr>
            <p:blipFill rotWithShape="1">
              <a:blip r:embed="rId4"/>
              <a:srcRect l="11229" r="11911" b="80138"/>
              <a:stretch/>
            </p:blipFill>
            <p:spPr>
              <a:xfrm>
                <a:off x="6728345" y="1288278"/>
                <a:ext cx="607637" cy="673494"/>
              </a:xfrm>
              <a:prstGeom prst="rect">
                <a:avLst/>
              </a:prstGeom>
            </p:spPr>
          </p:pic>
          <p:pic>
            <p:nvPicPr>
              <p:cNvPr id="38" name="Immagine 37"/>
              <p:cNvPicPr>
                <a:picLocks noChangeAspect="1"/>
              </p:cNvPicPr>
              <p:nvPr/>
            </p:nvPicPr>
            <p:blipFill rotWithShape="1">
              <a:blip r:embed="rId4"/>
              <a:srcRect l="11005" t="67769" r="10821" b="19361"/>
              <a:stretch/>
            </p:blipFill>
            <p:spPr>
              <a:xfrm>
                <a:off x="6728346" y="2502011"/>
                <a:ext cx="618027" cy="436420"/>
              </a:xfrm>
              <a:prstGeom prst="rect">
                <a:avLst/>
              </a:prstGeom>
            </p:spPr>
          </p:pic>
          <p:pic>
            <p:nvPicPr>
              <p:cNvPr id="39" name="Immagine 38"/>
              <p:cNvPicPr>
                <a:picLocks noChangeAspect="1"/>
              </p:cNvPicPr>
              <p:nvPr/>
            </p:nvPicPr>
            <p:blipFill rotWithShape="1">
              <a:blip r:embed="rId4"/>
              <a:srcRect l="11294" t="35388" r="12258" b="50822"/>
              <a:stretch/>
            </p:blipFill>
            <p:spPr>
              <a:xfrm>
                <a:off x="6725969" y="1941163"/>
                <a:ext cx="614129" cy="467591"/>
              </a:xfrm>
              <a:prstGeom prst="rect">
                <a:avLst/>
              </a:prstGeom>
            </p:spPr>
          </p:pic>
        </p:grpSp>
      </p:grpSp>
      <p:cxnSp>
        <p:nvCxnSpPr>
          <p:cNvPr id="44" name="Connettore 2 43"/>
          <p:cNvCxnSpPr/>
          <p:nvPr/>
        </p:nvCxnSpPr>
        <p:spPr>
          <a:xfrm flipH="1">
            <a:off x="1436840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cumento 44"/>
          <p:cNvSpPr/>
          <p:nvPr/>
        </p:nvSpPr>
        <p:spPr>
          <a:xfrm>
            <a:off x="1252288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Connettore 2 45"/>
          <p:cNvCxnSpPr/>
          <p:nvPr/>
        </p:nvCxnSpPr>
        <p:spPr>
          <a:xfrm flipH="1">
            <a:off x="5842737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cumento 46"/>
          <p:cNvSpPr/>
          <p:nvPr/>
        </p:nvSpPr>
        <p:spPr>
          <a:xfrm>
            <a:off x="5658185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7692419" y="3702045"/>
            <a:ext cx="145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</a:t>
            </a:r>
          </a:p>
        </p:txBody>
      </p:sp>
    </p:spTree>
    <p:extLst>
      <p:ext uri="{BB962C8B-B14F-4D97-AF65-F5344CB8AC3E}">
        <p14:creationId xmlns:p14="http://schemas.microsoft.com/office/powerpoint/2010/main" val="400976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" y="1214673"/>
            <a:ext cx="6691316" cy="55435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68" y="74178"/>
            <a:ext cx="826135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covata a sacco negli apiari italiani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60176" y="1756061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pic>
        <p:nvPicPr>
          <p:cNvPr id="16" name="Picture 12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4791" r="8818" b="23223"/>
          <a:stretch/>
        </p:blipFill>
        <p:spPr bwMode="auto">
          <a:xfrm>
            <a:off x="8205145" y="97766"/>
            <a:ext cx="837248" cy="98675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6647230" y="2431958"/>
            <a:ext cx="2235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In tutti gli apiari la carica virale (SBV) è bassa a fine inverno, aumenta in primavera-estate e diminuisce in autunno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302973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" y="1214673"/>
            <a:ext cx="6691316" cy="55435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68" y="74178"/>
            <a:ext cx="826135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covata a sacco negli apiari italiani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60176" y="1756061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pic>
        <p:nvPicPr>
          <p:cNvPr id="16" name="Picture 12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4791" r="8818" b="23223"/>
          <a:stretch/>
        </p:blipFill>
        <p:spPr bwMode="auto">
          <a:xfrm>
            <a:off x="8205145" y="97766"/>
            <a:ext cx="837248" cy="98675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4018145" y="3470564"/>
            <a:ext cx="1153392" cy="63781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71537" y="3377045"/>
            <a:ext cx="738560" cy="65462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910097" y="3581417"/>
            <a:ext cx="428358" cy="648728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705841" y="3581417"/>
            <a:ext cx="1007291" cy="648728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130304" y="3377045"/>
            <a:ext cx="575537" cy="65462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726261" y="2770050"/>
            <a:ext cx="2084221" cy="81136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Carica virale in colonie asintomatiche secondo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Gauthier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i="1" dirty="0">
                <a:solidFill>
                  <a:schemeClr val="accent5">
                    <a:lumMod val="75000"/>
                  </a:schemeClr>
                </a:solidFill>
              </a:rPr>
              <a:t>et al.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2007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200624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" y="1214673"/>
            <a:ext cx="6691316" cy="55435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68" y="74178"/>
            <a:ext cx="826135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covata a sacco negli apiari italiani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pic>
        <p:nvPicPr>
          <p:cNvPr id="16" name="Picture 12" descr="Immagine correl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4791" r="8818" b="23223"/>
          <a:stretch/>
        </p:blipFill>
        <p:spPr bwMode="auto">
          <a:xfrm>
            <a:off x="8205145" y="97766"/>
            <a:ext cx="837248" cy="98675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6726261" y="4882510"/>
            <a:ext cx="2189813" cy="132343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Non si evidenziano differenze rispetto alla modalità di trattamento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6820788" y="1896153"/>
            <a:ext cx="2323212" cy="2622304"/>
            <a:chOff x="6820788" y="1625025"/>
            <a:chExt cx="2323212" cy="2622304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691011" y="2133773"/>
              <a:ext cx="101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Apivar</a:t>
              </a:r>
              <a:r>
                <a:rPr lang="it-IT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®</a:t>
              </a:r>
              <a:endPara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692419" y="3430917"/>
              <a:ext cx="1451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Asportazione</a:t>
              </a:r>
            </a:p>
          </p:txBody>
        </p:sp>
        <p:sp>
          <p:nvSpPr>
            <p:cNvPr id="23" name="Parentesi graffa chiusa 22"/>
            <p:cNvSpPr/>
            <p:nvPr/>
          </p:nvSpPr>
          <p:spPr>
            <a:xfrm>
              <a:off x="7443522" y="1768563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Parentesi graffa chiusa 23"/>
            <p:cNvSpPr/>
            <p:nvPr/>
          </p:nvSpPr>
          <p:spPr>
            <a:xfrm>
              <a:off x="7443521" y="3087295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5" name="Gruppo 24"/>
            <p:cNvGrpSpPr/>
            <p:nvPr/>
          </p:nvGrpSpPr>
          <p:grpSpPr>
            <a:xfrm>
              <a:off x="6822799" y="3036059"/>
              <a:ext cx="567143" cy="1211270"/>
              <a:chOff x="6691449" y="3036058"/>
              <a:chExt cx="705638" cy="1530099"/>
            </a:xfrm>
          </p:grpSpPr>
          <p:pic>
            <p:nvPicPr>
              <p:cNvPr id="34" name="Immagine 33"/>
              <p:cNvPicPr>
                <a:picLocks noChangeAspect="1"/>
              </p:cNvPicPr>
              <p:nvPr/>
            </p:nvPicPr>
            <p:blipFill rotWithShape="1">
              <a:blip r:embed="rId4"/>
              <a:srcRect l="5276" t="82783" r="7546" b="3427"/>
              <a:stretch/>
            </p:blipFill>
            <p:spPr>
              <a:xfrm>
                <a:off x="6694227" y="4098566"/>
                <a:ext cx="689212" cy="467591"/>
              </a:xfrm>
              <a:prstGeom prst="rect">
                <a:avLst/>
              </a:prstGeom>
            </p:spPr>
          </p:pic>
          <p:pic>
            <p:nvPicPr>
              <p:cNvPr id="35" name="Immagine 34"/>
              <p:cNvPicPr>
                <a:picLocks noChangeAspect="1"/>
              </p:cNvPicPr>
              <p:nvPr/>
            </p:nvPicPr>
            <p:blipFill rotWithShape="1">
              <a:blip r:embed="rId4"/>
              <a:srcRect l="4763" t="51629" r="8920" b="35194"/>
              <a:stretch/>
            </p:blipFill>
            <p:spPr>
              <a:xfrm>
                <a:off x="6691449" y="3571989"/>
                <a:ext cx="682389" cy="446810"/>
              </a:xfrm>
              <a:prstGeom prst="rect">
                <a:avLst/>
              </a:prstGeom>
            </p:spPr>
          </p:pic>
          <p:pic>
            <p:nvPicPr>
              <p:cNvPr id="37" name="Immagine 36"/>
              <p:cNvPicPr>
                <a:picLocks noChangeAspect="1"/>
              </p:cNvPicPr>
              <p:nvPr/>
            </p:nvPicPr>
            <p:blipFill rotWithShape="1">
              <a:blip r:embed="rId4"/>
              <a:srcRect l="4324" t="19556" r="6771" b="67574"/>
              <a:stretch/>
            </p:blipFill>
            <p:spPr>
              <a:xfrm>
                <a:off x="6694226" y="3036058"/>
                <a:ext cx="702861" cy="436419"/>
              </a:xfrm>
              <a:prstGeom prst="rect">
                <a:avLst/>
              </a:prstGeom>
            </p:spPr>
          </p:pic>
        </p:grpSp>
        <p:grpSp>
          <p:nvGrpSpPr>
            <p:cNvPr id="26" name="Gruppo 25"/>
            <p:cNvGrpSpPr/>
            <p:nvPr/>
          </p:nvGrpSpPr>
          <p:grpSpPr>
            <a:xfrm>
              <a:off x="6820788" y="1625025"/>
              <a:ext cx="525586" cy="1313406"/>
              <a:chOff x="6725969" y="1288278"/>
              <a:chExt cx="620404" cy="1650153"/>
            </a:xfrm>
          </p:grpSpPr>
          <p:pic>
            <p:nvPicPr>
              <p:cNvPr id="27" name="Immagine 26"/>
              <p:cNvPicPr>
                <a:picLocks noChangeAspect="1"/>
              </p:cNvPicPr>
              <p:nvPr/>
            </p:nvPicPr>
            <p:blipFill rotWithShape="1">
              <a:blip r:embed="rId4"/>
              <a:srcRect l="11229" r="11911" b="80138"/>
              <a:stretch/>
            </p:blipFill>
            <p:spPr>
              <a:xfrm>
                <a:off x="6728345" y="1288278"/>
                <a:ext cx="607637" cy="673494"/>
              </a:xfrm>
              <a:prstGeom prst="rect">
                <a:avLst/>
              </a:prstGeom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 rotWithShape="1">
              <a:blip r:embed="rId4"/>
              <a:srcRect l="11005" t="67769" r="10821" b="19361"/>
              <a:stretch/>
            </p:blipFill>
            <p:spPr>
              <a:xfrm>
                <a:off x="6728346" y="2502011"/>
                <a:ext cx="618027" cy="436420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/>
            </p:nvPicPr>
            <p:blipFill rotWithShape="1">
              <a:blip r:embed="rId4"/>
              <a:srcRect l="11294" t="35388" r="12258" b="50822"/>
              <a:stretch/>
            </p:blipFill>
            <p:spPr>
              <a:xfrm>
                <a:off x="6725969" y="1941163"/>
                <a:ext cx="614129" cy="467591"/>
              </a:xfrm>
              <a:prstGeom prst="rect">
                <a:avLst/>
              </a:prstGeom>
            </p:spPr>
          </p:pic>
        </p:grpSp>
      </p:grpSp>
      <p:cxnSp>
        <p:nvCxnSpPr>
          <p:cNvPr id="38" name="Connettore 2 37"/>
          <p:cNvCxnSpPr/>
          <p:nvPr/>
        </p:nvCxnSpPr>
        <p:spPr>
          <a:xfrm flipH="1">
            <a:off x="1341304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cumento 38"/>
          <p:cNvSpPr/>
          <p:nvPr/>
        </p:nvSpPr>
        <p:spPr>
          <a:xfrm>
            <a:off x="1156752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5713081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cumento 41"/>
          <p:cNvSpPr/>
          <p:nvPr/>
        </p:nvSpPr>
        <p:spPr>
          <a:xfrm>
            <a:off x="5528529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89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264"/>
            <a:ext cx="9258300" cy="37598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654" y="125251"/>
            <a:ext cx="1141482" cy="9140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53291" y="74178"/>
            <a:ext cx="8162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Varroa</a:t>
            </a:r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carica virale negli apiari nomadi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53291" y="5504677"/>
            <a:ext cx="8401387" cy="101566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Negli apiari nomadi italiani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2000" dirty="0">
                <a:solidFill>
                  <a:schemeClr val="tx1"/>
                </a:solidFill>
              </a:rPr>
              <a:t> e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dirty="0">
                <a:solidFill>
                  <a:schemeClr val="tx1"/>
                </a:solidFill>
              </a:rPr>
              <a:t> i livelli di infestazione di </a:t>
            </a:r>
            <a:r>
              <a:rPr lang="it-IT" sz="2000" dirty="0" err="1">
                <a:solidFill>
                  <a:schemeClr val="tx1"/>
                </a:solidFill>
              </a:rPr>
              <a:t>varroa</a:t>
            </a:r>
            <a:r>
              <a:rPr lang="it-IT" sz="2000" dirty="0">
                <a:solidFill>
                  <a:schemeClr val="tx1"/>
                </a:solidFill>
              </a:rPr>
              <a:t> si mantengono mediamente bassi, rendendo difficile stabilire eventuali relazioni tra la popolazione di </a:t>
            </a:r>
            <a:r>
              <a:rPr lang="it-IT" sz="2000" dirty="0" err="1">
                <a:solidFill>
                  <a:schemeClr val="tx1"/>
                </a:solidFill>
              </a:rPr>
              <a:t>varroa</a:t>
            </a:r>
            <a:r>
              <a:rPr lang="it-IT" sz="2000" dirty="0">
                <a:solidFill>
                  <a:schemeClr val="tx1"/>
                </a:solidFill>
              </a:rPr>
              <a:t> e l’andamento stagionale della carica virale 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53291" y="1239401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Apivar</a:t>
            </a:r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® :</a:t>
            </a:r>
            <a:endParaRPr lang="it-IT" dirty="0">
              <a:solidFill>
                <a:srgbClr val="2D2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901701" y="1239401"/>
            <a:ext cx="413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 :</a:t>
            </a:r>
          </a:p>
        </p:txBody>
      </p:sp>
    </p:spTree>
    <p:extLst>
      <p:ext uri="{BB962C8B-B14F-4D97-AF65-F5344CB8AC3E}">
        <p14:creationId xmlns:p14="http://schemas.microsoft.com/office/powerpoint/2010/main" val="167439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2054"/>
            <a:ext cx="9177037" cy="37273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654" y="125251"/>
            <a:ext cx="1141482" cy="9140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53291" y="74178"/>
            <a:ext cx="8162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Varroa</a:t>
            </a:r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carica virale negli apiari nomadi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07818" y="5504677"/>
            <a:ext cx="8707582" cy="101566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Negli apiari nomadi italiani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000" dirty="0">
                <a:solidFill>
                  <a:schemeClr val="tx1"/>
                </a:solidFill>
              </a:rPr>
              <a:t> e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2000" dirty="0">
                <a:solidFill>
                  <a:schemeClr val="tx1"/>
                </a:solidFill>
              </a:rPr>
              <a:t> nel periodo estivo del 2018 si raggiungono livelli di infestazione di </a:t>
            </a:r>
            <a:r>
              <a:rPr lang="it-IT" sz="2000" dirty="0" err="1">
                <a:solidFill>
                  <a:schemeClr val="tx1"/>
                </a:solidFill>
              </a:rPr>
              <a:t>varroa</a:t>
            </a:r>
            <a:r>
              <a:rPr lang="it-IT" sz="2000" dirty="0">
                <a:solidFill>
                  <a:schemeClr val="tx1"/>
                </a:solidFill>
              </a:rPr>
              <a:t> superiori a quelli del 2017; a questi corrispondono cariche maggiori del virus delle ali deformi (DWV) e del virus della covata a sacco (SBV) 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53291" y="1239401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Apivar</a:t>
            </a:r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® :</a:t>
            </a:r>
            <a:endParaRPr lang="it-IT" dirty="0">
              <a:solidFill>
                <a:srgbClr val="2D2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901701" y="1239401"/>
            <a:ext cx="413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 :</a:t>
            </a:r>
          </a:p>
        </p:txBody>
      </p:sp>
    </p:spTree>
    <p:extLst>
      <p:ext uri="{BB962C8B-B14F-4D97-AF65-F5344CB8AC3E}">
        <p14:creationId xmlns:p14="http://schemas.microsoft.com/office/powerpoint/2010/main" val="383069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620"/>
            <a:ext cx="9144000" cy="36727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654" y="125251"/>
            <a:ext cx="1141482" cy="9140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53291" y="74178"/>
            <a:ext cx="8162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Varroa</a:t>
            </a:r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carica virale negli apiari stanziali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53291" y="1239401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Apivar</a:t>
            </a:r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® :</a:t>
            </a:r>
            <a:endParaRPr lang="it-IT" dirty="0">
              <a:solidFill>
                <a:srgbClr val="2D2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901701" y="1239401"/>
            <a:ext cx="413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 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53291" y="5504677"/>
            <a:ext cx="8401387" cy="101566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Negli apiari stanziali italiani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000" dirty="0">
                <a:solidFill>
                  <a:schemeClr val="tx1"/>
                </a:solidFill>
              </a:rPr>
              <a:t> i livelli di infestazione di </a:t>
            </a:r>
            <a:r>
              <a:rPr lang="it-IT" sz="2000" dirty="0" err="1">
                <a:solidFill>
                  <a:schemeClr val="tx1"/>
                </a:solidFill>
              </a:rPr>
              <a:t>varroa</a:t>
            </a:r>
            <a:r>
              <a:rPr lang="it-IT" sz="2000" dirty="0">
                <a:solidFill>
                  <a:schemeClr val="tx1"/>
                </a:solidFill>
              </a:rPr>
              <a:t> si mantengono mediamente bassi, rendendo difficile stabilire eventuali relazioni tra la popolazione di </a:t>
            </a:r>
            <a:r>
              <a:rPr lang="it-IT" sz="2000" dirty="0" err="1">
                <a:solidFill>
                  <a:schemeClr val="tx1"/>
                </a:solidFill>
              </a:rPr>
              <a:t>varroa</a:t>
            </a:r>
            <a:r>
              <a:rPr lang="it-IT" sz="2000" dirty="0">
                <a:solidFill>
                  <a:schemeClr val="tx1"/>
                </a:solidFill>
              </a:rPr>
              <a:t> e l’andamento stagionale della carica virale  </a:t>
            </a:r>
          </a:p>
        </p:txBody>
      </p:sp>
    </p:spTree>
    <p:extLst>
      <p:ext uri="{BB962C8B-B14F-4D97-AF65-F5344CB8AC3E}">
        <p14:creationId xmlns:p14="http://schemas.microsoft.com/office/powerpoint/2010/main" val="159699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2"/>
          <a:srcRect l="224"/>
          <a:stretch/>
        </p:blipFill>
        <p:spPr>
          <a:xfrm>
            <a:off x="86822" y="1176765"/>
            <a:ext cx="6735978" cy="5589486"/>
          </a:xfrm>
          <a:prstGeom prst="rect">
            <a:avLst/>
          </a:prstGeom>
        </p:spPr>
      </p:pic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709273" y="2558233"/>
            <a:ext cx="2189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In tutti gli apiari la carica virale (DWV) aumenta in estate e raggiunge un picco massimo in autunno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60176" y="1911926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sp>
        <p:nvSpPr>
          <p:cNvPr id="55" name="Titolo 1"/>
          <p:cNvSpPr>
            <a:spLocks noGrp="1"/>
          </p:cNvSpPr>
          <p:nvPr>
            <p:ph type="title"/>
          </p:nvPr>
        </p:nvSpPr>
        <p:spPr>
          <a:xfrm>
            <a:off x="353291" y="74178"/>
            <a:ext cx="8162059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delle ali deformi negli apiari italiani</a:t>
            </a:r>
          </a:p>
        </p:txBody>
      </p:sp>
      <p:pic>
        <p:nvPicPr>
          <p:cNvPr id="58" name="Picture 2" descr="Risultati immagini per deformed wing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34" y="111933"/>
            <a:ext cx="1064832" cy="106483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45244" y="3045489"/>
            <a:ext cx="8622217" cy="3636251"/>
            <a:chOff x="245244" y="3045489"/>
            <a:chExt cx="8622217" cy="363625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64" y="4908529"/>
              <a:ext cx="2393549" cy="1250361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44" y="4860438"/>
              <a:ext cx="1419755" cy="1821302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75" y="3045489"/>
              <a:ext cx="3135522" cy="1802849"/>
            </a:xfrm>
            <a:prstGeom prst="rect">
              <a:avLst/>
            </a:prstGeom>
          </p:spPr>
        </p:pic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CB38564-2736-41EC-85FB-EE5027C155BC}"/>
                </a:ext>
              </a:extLst>
            </p:cNvPr>
            <p:cNvGrpSpPr/>
            <p:nvPr/>
          </p:nvGrpSpPr>
          <p:grpSpPr>
            <a:xfrm>
              <a:off x="5278581" y="5724346"/>
              <a:ext cx="1446866" cy="828493"/>
              <a:chOff x="1249764" y="270902"/>
              <a:chExt cx="1531018" cy="901778"/>
            </a:xfrm>
            <a:solidFill>
              <a:schemeClr val="bg1"/>
            </a:solidFill>
          </p:grpSpPr>
          <p:pic>
            <p:nvPicPr>
              <p:cNvPr id="10" name="Picture 2" descr="IPSPweb_ITA">
                <a:extLst>
                  <a:ext uri="{FF2B5EF4-FFF2-40B4-BE49-F238E27FC236}">
                    <a16:creationId xmlns:a16="http://schemas.microsoft.com/office/drawing/2014/main" id="{2E0BA6C9-16BB-4A2D-B092-8FEADB78F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25191" y="270902"/>
                <a:ext cx="980164" cy="6258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17B486F4-9373-480F-9B46-64D15AB097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9764" y="904980"/>
                <a:ext cx="1531018" cy="267700"/>
              </a:xfrm>
              <a:prstGeom prst="rect">
                <a:avLst/>
              </a:prstGeom>
              <a:grpFill/>
            </p:spPr>
          </p:pic>
        </p:grp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722" y="5187336"/>
              <a:ext cx="1371599" cy="1365503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660" y="5376411"/>
              <a:ext cx="1826732" cy="749428"/>
            </a:xfrm>
            <a:prstGeom prst="rect">
              <a:avLst/>
            </a:prstGeom>
          </p:spPr>
        </p:pic>
        <p:sp>
          <p:nvSpPr>
            <p:cNvPr id="14" name="Rettangolo 13"/>
            <p:cNvSpPr/>
            <p:nvPr/>
          </p:nvSpPr>
          <p:spPr>
            <a:xfrm>
              <a:off x="4848732" y="3867252"/>
              <a:ext cx="40187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i="1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Merci pour </a:t>
              </a:r>
              <a:r>
                <a:rPr lang="it-IT" sz="2800" b="1" i="1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votre</a:t>
              </a:r>
              <a:r>
                <a:rPr lang="it-IT" sz="2800" b="1" i="1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 </a:t>
              </a:r>
              <a:r>
                <a:rPr lang="it-IT" sz="2800" b="1" i="1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attention</a:t>
              </a:r>
              <a:r>
                <a:rPr lang="it-IT" sz="2800" b="1" i="1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!</a:t>
              </a:r>
              <a:endParaRPr lang="it-IT" sz="1400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650153" y="3260673"/>
              <a:ext cx="35119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i="1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Grazie per l’attenzione!</a:t>
              </a:r>
            </a:p>
          </p:txBody>
        </p:sp>
      </p:grpSp>
      <p:pic>
        <p:nvPicPr>
          <p:cNvPr id="1028" name="Picture 4" descr="Risultati immagini per honeybee hom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/>
          <a:stretch/>
        </p:blipFill>
        <p:spPr bwMode="auto">
          <a:xfrm>
            <a:off x="5922818" y="226128"/>
            <a:ext cx="3054130" cy="2401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67052" y="165877"/>
            <a:ext cx="5641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Take-home </a:t>
            </a:r>
            <a:r>
              <a:rPr lang="it-IT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message</a:t>
            </a:r>
            <a:r>
              <a:rPr lang="it-IT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it-IT" sz="2400" dirty="0"/>
              <a:t>Questi primi risultati dimostrano che l'asportazione di covata, a fronte dei vantaggi che può fornire, non danneggia in modo diretto o indiretto lo stato sanitario della colonia per quanto riguarda i virus</a:t>
            </a:r>
          </a:p>
        </p:txBody>
      </p:sp>
    </p:spTree>
    <p:extLst>
      <p:ext uri="{BB962C8B-B14F-4D97-AF65-F5344CB8AC3E}">
        <p14:creationId xmlns:p14="http://schemas.microsoft.com/office/powerpoint/2010/main" val="27971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2"/>
          <a:srcRect l="224"/>
          <a:stretch/>
        </p:blipFill>
        <p:spPr>
          <a:xfrm>
            <a:off x="86822" y="1176765"/>
            <a:ext cx="6735978" cy="55894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3291" y="74178"/>
            <a:ext cx="8162059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delle ali deformi negli apiari italiani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83627" y="3579896"/>
            <a:ext cx="1153392" cy="490854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5232716" y="3639608"/>
            <a:ext cx="733008" cy="490854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965724" y="3438551"/>
            <a:ext cx="420384" cy="45968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1695450" y="3438551"/>
            <a:ext cx="1022350" cy="45968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722681" y="2902182"/>
            <a:ext cx="2084221" cy="81136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Carica virale in colonie asintomatiche secondo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Gauthier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i="1" dirty="0">
                <a:solidFill>
                  <a:schemeClr val="accent5">
                    <a:lumMod val="75000"/>
                  </a:schemeClr>
                </a:solidFill>
              </a:rPr>
              <a:t>et al.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2007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1187305" y="3639608"/>
            <a:ext cx="508145" cy="490854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6860176" y="1911926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31" name="Parentesi graffa chiusa 30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52" name="Connettore 1 51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Risultati immagini per deformed wing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34" y="111933"/>
            <a:ext cx="1064832" cy="106483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325339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2"/>
          <a:srcRect l="224"/>
          <a:stretch/>
        </p:blipFill>
        <p:spPr>
          <a:xfrm>
            <a:off x="86822" y="1176765"/>
            <a:ext cx="6735978" cy="5589486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820788" y="1896153"/>
            <a:ext cx="1888008" cy="2622304"/>
            <a:chOff x="6820788" y="1625025"/>
            <a:chExt cx="1888008" cy="2622304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7691011" y="2133773"/>
              <a:ext cx="101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Apivar</a:t>
              </a:r>
              <a:r>
                <a:rPr lang="it-IT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®</a:t>
              </a:r>
              <a:endPara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Parentesi graffa chiusa 55"/>
            <p:cNvSpPr/>
            <p:nvPr/>
          </p:nvSpPr>
          <p:spPr>
            <a:xfrm>
              <a:off x="7443522" y="1768563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Parentesi graffa chiusa 33"/>
            <p:cNvSpPr/>
            <p:nvPr/>
          </p:nvSpPr>
          <p:spPr>
            <a:xfrm>
              <a:off x="7443521" y="3087295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6822799" y="3036059"/>
              <a:ext cx="567143" cy="1211270"/>
              <a:chOff x="6691449" y="3036058"/>
              <a:chExt cx="705638" cy="1530099"/>
            </a:xfrm>
          </p:grpSpPr>
          <p:pic>
            <p:nvPicPr>
              <p:cNvPr id="37" name="Immagine 36"/>
              <p:cNvPicPr>
                <a:picLocks noChangeAspect="1"/>
              </p:cNvPicPr>
              <p:nvPr/>
            </p:nvPicPr>
            <p:blipFill rotWithShape="1">
              <a:blip r:embed="rId3"/>
              <a:srcRect l="5276" t="82783" r="7546" b="3427"/>
              <a:stretch/>
            </p:blipFill>
            <p:spPr>
              <a:xfrm>
                <a:off x="6694227" y="4098566"/>
                <a:ext cx="689212" cy="467591"/>
              </a:xfrm>
              <a:prstGeom prst="rect">
                <a:avLst/>
              </a:prstGeom>
            </p:spPr>
          </p:pic>
          <p:pic>
            <p:nvPicPr>
              <p:cNvPr id="38" name="Immagine 37"/>
              <p:cNvPicPr>
                <a:picLocks noChangeAspect="1"/>
              </p:cNvPicPr>
              <p:nvPr/>
            </p:nvPicPr>
            <p:blipFill rotWithShape="1">
              <a:blip r:embed="rId3"/>
              <a:srcRect l="4763" t="51629" r="8920" b="35194"/>
              <a:stretch/>
            </p:blipFill>
            <p:spPr>
              <a:xfrm>
                <a:off x="6691449" y="3571989"/>
                <a:ext cx="682389" cy="446810"/>
              </a:xfrm>
              <a:prstGeom prst="rect">
                <a:avLst/>
              </a:prstGeom>
            </p:spPr>
          </p:pic>
          <p:pic>
            <p:nvPicPr>
              <p:cNvPr id="39" name="Immagine 38"/>
              <p:cNvPicPr>
                <a:picLocks noChangeAspect="1"/>
              </p:cNvPicPr>
              <p:nvPr/>
            </p:nvPicPr>
            <p:blipFill rotWithShape="1">
              <a:blip r:embed="rId3"/>
              <a:srcRect l="4324" t="19556" r="6771" b="67574"/>
              <a:stretch/>
            </p:blipFill>
            <p:spPr>
              <a:xfrm>
                <a:off x="6694226" y="3036058"/>
                <a:ext cx="702861" cy="436419"/>
              </a:xfrm>
              <a:prstGeom prst="rect">
                <a:avLst/>
              </a:prstGeom>
            </p:spPr>
          </p:pic>
        </p:grpSp>
        <p:grpSp>
          <p:nvGrpSpPr>
            <p:cNvPr id="9" name="Gruppo 8"/>
            <p:cNvGrpSpPr/>
            <p:nvPr/>
          </p:nvGrpSpPr>
          <p:grpSpPr>
            <a:xfrm>
              <a:off x="6820788" y="1625025"/>
              <a:ext cx="525586" cy="1313406"/>
              <a:chOff x="6725969" y="1288278"/>
              <a:chExt cx="620404" cy="1650153"/>
            </a:xfrm>
          </p:grpSpPr>
          <p:pic>
            <p:nvPicPr>
              <p:cNvPr id="46" name="Immagine 45"/>
              <p:cNvPicPr>
                <a:picLocks noChangeAspect="1"/>
              </p:cNvPicPr>
              <p:nvPr/>
            </p:nvPicPr>
            <p:blipFill rotWithShape="1">
              <a:blip r:embed="rId3"/>
              <a:srcRect l="11229" r="11911" b="80138"/>
              <a:stretch/>
            </p:blipFill>
            <p:spPr>
              <a:xfrm>
                <a:off x="6728345" y="1288278"/>
                <a:ext cx="607637" cy="673494"/>
              </a:xfrm>
              <a:prstGeom prst="rect">
                <a:avLst/>
              </a:prstGeom>
            </p:spPr>
          </p:pic>
          <p:pic>
            <p:nvPicPr>
              <p:cNvPr id="41" name="Immagine 40"/>
              <p:cNvPicPr>
                <a:picLocks noChangeAspect="1"/>
              </p:cNvPicPr>
              <p:nvPr/>
            </p:nvPicPr>
            <p:blipFill rotWithShape="1">
              <a:blip r:embed="rId3"/>
              <a:srcRect l="11005" t="67769" r="10821" b="19361"/>
              <a:stretch/>
            </p:blipFill>
            <p:spPr>
              <a:xfrm>
                <a:off x="6728346" y="2502011"/>
                <a:ext cx="618027" cy="436420"/>
              </a:xfrm>
              <a:prstGeom prst="rect">
                <a:avLst/>
              </a:prstGeom>
            </p:spPr>
          </p:pic>
          <p:pic>
            <p:nvPicPr>
              <p:cNvPr id="45" name="Immagine 44"/>
              <p:cNvPicPr>
                <a:picLocks noChangeAspect="1"/>
              </p:cNvPicPr>
              <p:nvPr/>
            </p:nvPicPr>
            <p:blipFill rotWithShape="1">
              <a:blip r:embed="rId3"/>
              <a:srcRect l="11294" t="35388" r="12258" b="50822"/>
              <a:stretch/>
            </p:blipFill>
            <p:spPr>
              <a:xfrm>
                <a:off x="6725969" y="1941163"/>
                <a:ext cx="614129" cy="467591"/>
              </a:xfrm>
              <a:prstGeom prst="rect">
                <a:avLst/>
              </a:prstGeom>
            </p:spPr>
          </p:pic>
        </p:grpSp>
      </p:grpSp>
      <p:cxnSp>
        <p:nvCxnSpPr>
          <p:cNvPr id="18" name="Connettore 2 17"/>
          <p:cNvCxnSpPr/>
          <p:nvPr/>
        </p:nvCxnSpPr>
        <p:spPr>
          <a:xfrm flipH="1">
            <a:off x="1382248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ocumento 47"/>
          <p:cNvSpPr/>
          <p:nvPr/>
        </p:nvSpPr>
        <p:spPr>
          <a:xfrm>
            <a:off x="1197696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Connettore 2 52"/>
          <p:cNvCxnSpPr/>
          <p:nvPr/>
        </p:nvCxnSpPr>
        <p:spPr>
          <a:xfrm flipH="1">
            <a:off x="5754025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cumento 56"/>
          <p:cNvSpPr/>
          <p:nvPr/>
        </p:nvSpPr>
        <p:spPr>
          <a:xfrm>
            <a:off x="5569473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709273" y="4927362"/>
            <a:ext cx="2189813" cy="132343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Non si evidenziano differenze rispetto alla modalità di trattamento</a:t>
            </a:r>
          </a:p>
        </p:txBody>
      </p:sp>
      <p:sp>
        <p:nvSpPr>
          <p:cNvPr id="31" name="Titolo 1"/>
          <p:cNvSpPr>
            <a:spLocks noGrp="1"/>
          </p:cNvSpPr>
          <p:nvPr>
            <p:ph type="title"/>
          </p:nvPr>
        </p:nvSpPr>
        <p:spPr>
          <a:xfrm>
            <a:off x="353291" y="74178"/>
            <a:ext cx="8162059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delle ali deformi negli apiari italiani</a:t>
            </a:r>
          </a:p>
        </p:txBody>
      </p:sp>
      <p:pic>
        <p:nvPicPr>
          <p:cNvPr id="25" name="Picture 2" descr="Risultati immagini per deformed wing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34" y="111933"/>
            <a:ext cx="1064832" cy="106483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7692419" y="3702045"/>
            <a:ext cx="145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</a:t>
            </a:r>
          </a:p>
        </p:txBody>
      </p:sp>
    </p:spTree>
    <p:extLst>
      <p:ext uri="{BB962C8B-B14F-4D97-AF65-F5344CB8AC3E}">
        <p14:creationId xmlns:p14="http://schemas.microsoft.com/office/powerpoint/2010/main" val="22352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629" y="74178"/>
            <a:ext cx="843072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paralisi acuta negli apiari italiani</a:t>
            </a:r>
          </a:p>
        </p:txBody>
      </p:sp>
      <p:pic>
        <p:nvPicPr>
          <p:cNvPr id="1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"/>
          <a:stretch/>
        </p:blipFill>
        <p:spPr>
          <a:xfrm>
            <a:off x="84629" y="1237085"/>
            <a:ext cx="6784387" cy="5558569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709273" y="2402368"/>
            <a:ext cx="2189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In tutti gli apiari la carica virale (ABPV </a:t>
            </a:r>
            <a:r>
              <a:rPr lang="it-IT" sz="2000" dirty="0" err="1"/>
              <a:t>complex</a:t>
            </a:r>
            <a:r>
              <a:rPr lang="it-IT" sz="2000" dirty="0"/>
              <a:t>) è molto bassa; negli apiari nomadi si osserva un picco nel mese di giugno (2018)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60176" y="1756061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pic>
        <p:nvPicPr>
          <p:cNvPr id="19" name="Picture 2" descr="Risultati immagini per dead be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/>
          <a:stretch/>
        </p:blipFill>
        <p:spPr bwMode="auto">
          <a:xfrm>
            <a:off x="7962298" y="176645"/>
            <a:ext cx="1075179" cy="830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256017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"/>
          <a:stretch/>
        </p:blipFill>
        <p:spPr>
          <a:xfrm>
            <a:off x="84629" y="1237085"/>
            <a:ext cx="6784387" cy="5558569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60176" y="1756061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079324" y="3086100"/>
            <a:ext cx="1153392" cy="685079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232716" y="3421397"/>
            <a:ext cx="733008" cy="402458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965724" y="2556111"/>
            <a:ext cx="460122" cy="1059978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8526" y="2556111"/>
            <a:ext cx="1022350" cy="1059978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87305" y="3421397"/>
            <a:ext cx="508145" cy="402458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722681" y="2902182"/>
            <a:ext cx="2084221" cy="81136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Carica virale in colonie asintomatiche secondo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Gauthier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i="1" dirty="0">
                <a:solidFill>
                  <a:schemeClr val="accent5">
                    <a:lumMod val="75000"/>
                  </a:schemeClr>
                </a:solidFill>
              </a:rPr>
              <a:t>et al.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2007</a:t>
            </a:r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84629" y="74178"/>
            <a:ext cx="843072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paralisi acuta negli apiari italiani</a:t>
            </a:r>
          </a:p>
        </p:txBody>
      </p:sp>
      <p:pic>
        <p:nvPicPr>
          <p:cNvPr id="16" name="Picture 2" descr="Risultati immagini per dead be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/>
          <a:stretch/>
        </p:blipFill>
        <p:spPr bwMode="auto">
          <a:xfrm>
            <a:off x="7962298" y="176645"/>
            <a:ext cx="1075179" cy="830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8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"/>
          <a:stretch/>
        </p:blipFill>
        <p:spPr>
          <a:xfrm>
            <a:off x="84629" y="1237085"/>
            <a:ext cx="6784387" cy="5558569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820788" y="1896153"/>
            <a:ext cx="1888008" cy="2622304"/>
            <a:chOff x="6820788" y="1625025"/>
            <a:chExt cx="1888008" cy="2622304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7691011" y="2133773"/>
              <a:ext cx="101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Apivar</a:t>
              </a:r>
              <a:r>
                <a:rPr lang="it-IT" dirty="0">
                  <a:solidFill>
                    <a:srgbClr val="2D27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®</a:t>
              </a:r>
              <a:endPara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Parentesi graffa chiusa 24"/>
            <p:cNvSpPr/>
            <p:nvPr/>
          </p:nvSpPr>
          <p:spPr>
            <a:xfrm>
              <a:off x="7443522" y="1768563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Parentesi graffa chiusa 25"/>
            <p:cNvSpPr/>
            <p:nvPr/>
          </p:nvSpPr>
          <p:spPr>
            <a:xfrm>
              <a:off x="7443521" y="3087295"/>
              <a:ext cx="125215" cy="1099752"/>
            </a:xfrm>
            <a:prstGeom prst="rightBrace">
              <a:avLst/>
            </a:prstGeom>
            <a:ln w="19050">
              <a:solidFill>
                <a:srgbClr val="2D2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6822799" y="3036059"/>
              <a:ext cx="567143" cy="1211270"/>
              <a:chOff x="6691449" y="3036058"/>
              <a:chExt cx="705638" cy="1530099"/>
            </a:xfrm>
          </p:grpSpPr>
          <p:pic>
            <p:nvPicPr>
              <p:cNvPr id="32" name="Immagine 31"/>
              <p:cNvPicPr>
                <a:picLocks noChangeAspect="1"/>
              </p:cNvPicPr>
              <p:nvPr/>
            </p:nvPicPr>
            <p:blipFill rotWithShape="1">
              <a:blip r:embed="rId3"/>
              <a:srcRect l="5276" t="82783" r="7546" b="3427"/>
              <a:stretch/>
            </p:blipFill>
            <p:spPr>
              <a:xfrm>
                <a:off x="6694227" y="4098566"/>
                <a:ext cx="689212" cy="467591"/>
              </a:xfrm>
              <a:prstGeom prst="rect">
                <a:avLst/>
              </a:prstGeom>
            </p:spPr>
          </p:pic>
          <p:pic>
            <p:nvPicPr>
              <p:cNvPr id="33" name="Immagine 32"/>
              <p:cNvPicPr>
                <a:picLocks noChangeAspect="1"/>
              </p:cNvPicPr>
              <p:nvPr/>
            </p:nvPicPr>
            <p:blipFill rotWithShape="1">
              <a:blip r:embed="rId3"/>
              <a:srcRect l="4763" t="51629" r="8920" b="35194"/>
              <a:stretch/>
            </p:blipFill>
            <p:spPr>
              <a:xfrm>
                <a:off x="6691449" y="3571989"/>
                <a:ext cx="682389" cy="446810"/>
              </a:xfrm>
              <a:prstGeom prst="rect">
                <a:avLst/>
              </a:prstGeom>
            </p:spPr>
          </p:pic>
          <p:pic>
            <p:nvPicPr>
              <p:cNvPr id="34" name="Immagine 33"/>
              <p:cNvPicPr>
                <a:picLocks noChangeAspect="1"/>
              </p:cNvPicPr>
              <p:nvPr/>
            </p:nvPicPr>
            <p:blipFill rotWithShape="1">
              <a:blip r:embed="rId3"/>
              <a:srcRect l="4324" t="19556" r="6771" b="67574"/>
              <a:stretch/>
            </p:blipFill>
            <p:spPr>
              <a:xfrm>
                <a:off x="6694226" y="3036058"/>
                <a:ext cx="702861" cy="436419"/>
              </a:xfrm>
              <a:prstGeom prst="rect">
                <a:avLst/>
              </a:prstGeom>
            </p:spPr>
          </p:pic>
        </p:grpSp>
        <p:grpSp>
          <p:nvGrpSpPr>
            <p:cNvPr id="28" name="Gruppo 27"/>
            <p:cNvGrpSpPr/>
            <p:nvPr/>
          </p:nvGrpSpPr>
          <p:grpSpPr>
            <a:xfrm>
              <a:off x="6820788" y="1625025"/>
              <a:ext cx="525586" cy="1313406"/>
              <a:chOff x="6725969" y="1288278"/>
              <a:chExt cx="620404" cy="1650153"/>
            </a:xfrm>
          </p:grpSpPr>
          <p:pic>
            <p:nvPicPr>
              <p:cNvPr id="29" name="Immagine 28"/>
              <p:cNvPicPr>
                <a:picLocks noChangeAspect="1"/>
              </p:cNvPicPr>
              <p:nvPr/>
            </p:nvPicPr>
            <p:blipFill rotWithShape="1">
              <a:blip r:embed="rId3"/>
              <a:srcRect l="11229" r="11911" b="80138"/>
              <a:stretch/>
            </p:blipFill>
            <p:spPr>
              <a:xfrm>
                <a:off x="6728345" y="1288278"/>
                <a:ext cx="607637" cy="673494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 rotWithShape="1">
              <a:blip r:embed="rId3"/>
              <a:srcRect l="11005" t="67769" r="10821" b="19361"/>
              <a:stretch/>
            </p:blipFill>
            <p:spPr>
              <a:xfrm>
                <a:off x="6728346" y="2502011"/>
                <a:ext cx="618027" cy="436420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 rotWithShape="1">
              <a:blip r:embed="rId3"/>
              <a:srcRect l="11294" t="35388" r="12258" b="50822"/>
              <a:stretch/>
            </p:blipFill>
            <p:spPr>
              <a:xfrm>
                <a:off x="6725969" y="1941163"/>
                <a:ext cx="614129" cy="467591"/>
              </a:xfrm>
              <a:prstGeom prst="rect">
                <a:avLst/>
              </a:prstGeom>
            </p:spPr>
          </p:pic>
        </p:grpSp>
      </p:grpSp>
      <p:cxnSp>
        <p:nvCxnSpPr>
          <p:cNvPr id="35" name="Connettore 2 34"/>
          <p:cNvCxnSpPr/>
          <p:nvPr/>
        </p:nvCxnSpPr>
        <p:spPr>
          <a:xfrm flipH="1">
            <a:off x="1416368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cumento 35"/>
          <p:cNvSpPr/>
          <p:nvPr/>
        </p:nvSpPr>
        <p:spPr>
          <a:xfrm>
            <a:off x="1231816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5808617" y="2039691"/>
            <a:ext cx="20525" cy="3636818"/>
          </a:xfrm>
          <a:prstGeom prst="straightConnector1">
            <a:avLst/>
          </a:prstGeom>
          <a:ln w="12700">
            <a:solidFill>
              <a:srgbClr val="645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cumento 37"/>
          <p:cNvSpPr/>
          <p:nvPr/>
        </p:nvSpPr>
        <p:spPr>
          <a:xfrm>
            <a:off x="5624065" y="1990677"/>
            <a:ext cx="733008" cy="414223"/>
          </a:xfrm>
          <a:prstGeom prst="flowChartDocument">
            <a:avLst/>
          </a:prstGeom>
          <a:gradFill>
            <a:gsLst>
              <a:gs pos="0">
                <a:srgbClr val="2D279F"/>
              </a:gs>
              <a:gs pos="100000">
                <a:srgbClr val="645ED8"/>
              </a:gs>
              <a:gs pos="100000">
                <a:srgbClr val="645ED8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  <a:p>
            <a:pPr lvl="0"/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(2018)</a:t>
            </a:r>
          </a:p>
          <a:p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762552" y="4919986"/>
            <a:ext cx="2189813" cy="132343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Non si evidenziano differenze rispetto alla modalità di trattamento</a:t>
            </a:r>
          </a:p>
        </p:txBody>
      </p:sp>
      <p:sp>
        <p:nvSpPr>
          <p:cNvPr id="41" name="Titolo 1"/>
          <p:cNvSpPr>
            <a:spLocks noGrp="1"/>
          </p:cNvSpPr>
          <p:nvPr>
            <p:ph type="title"/>
          </p:nvPr>
        </p:nvSpPr>
        <p:spPr>
          <a:xfrm>
            <a:off x="84629" y="74178"/>
            <a:ext cx="843072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paralisi acuta negli apiari italiani</a:t>
            </a:r>
          </a:p>
        </p:txBody>
      </p:sp>
      <p:pic>
        <p:nvPicPr>
          <p:cNvPr id="43" name="Picture 2" descr="Risultati immagini per dead be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/>
          <a:stretch/>
        </p:blipFill>
        <p:spPr bwMode="auto">
          <a:xfrm>
            <a:off x="7962298" y="176645"/>
            <a:ext cx="1075179" cy="830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/>
          <p:cNvSpPr txBox="1"/>
          <p:nvPr/>
        </p:nvSpPr>
        <p:spPr>
          <a:xfrm>
            <a:off x="7692419" y="3702045"/>
            <a:ext cx="145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Asportazione</a:t>
            </a:r>
          </a:p>
        </p:txBody>
      </p:sp>
    </p:spTree>
    <p:extLst>
      <p:ext uri="{BB962C8B-B14F-4D97-AF65-F5344CB8AC3E}">
        <p14:creationId xmlns:p14="http://schemas.microsoft.com/office/powerpoint/2010/main" val="113900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4178"/>
            <a:ext cx="832311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paralisi cronica negli apiari italiani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" y="1257867"/>
            <a:ext cx="6738171" cy="5562210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771471" y="2747162"/>
            <a:ext cx="201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In tutti gli apiari la carica virale (CBPV) è molto bassa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854819" y="2062330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pic>
        <p:nvPicPr>
          <p:cNvPr id="19" name="Picture 6" descr="Risultati immagini per virus cbp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32622"/>
          <a:stretch/>
        </p:blipFill>
        <p:spPr bwMode="auto">
          <a:xfrm>
            <a:off x="8153191" y="129535"/>
            <a:ext cx="897291" cy="9423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311277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" y="1257867"/>
            <a:ext cx="6738171" cy="5562210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966355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Parentesi graffa chiusa 29"/>
          <p:cNvSpPr/>
          <p:nvPr/>
        </p:nvSpPr>
        <p:spPr>
          <a:xfrm>
            <a:off x="7445535" y="4814064"/>
            <a:ext cx="98266" cy="672336"/>
          </a:xfrm>
          <a:prstGeom prst="rightBrace">
            <a:avLst/>
          </a:prstGeom>
          <a:ln w="19050">
            <a:solidFill>
              <a:srgbClr val="2D2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11229" r="11911" b="80138"/>
          <a:stretch/>
        </p:blipFill>
        <p:spPr>
          <a:xfrm>
            <a:off x="6824813" y="4670526"/>
            <a:ext cx="514770" cy="53605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/>
          <a:srcRect l="11005" t="67769" r="10821" b="19361"/>
          <a:stretch/>
        </p:blipFill>
        <p:spPr>
          <a:xfrm>
            <a:off x="6824814" y="5636572"/>
            <a:ext cx="523572" cy="34736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/>
          <a:srcRect l="11294" t="35388" r="12258" b="50822"/>
          <a:stretch/>
        </p:blipFill>
        <p:spPr>
          <a:xfrm>
            <a:off x="6822800" y="5190177"/>
            <a:ext cx="520270" cy="37217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646266" y="4938553"/>
            <a:ext cx="10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920345" y="4814064"/>
            <a:ext cx="20782" cy="1169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721624" y="1453151"/>
            <a:ext cx="21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(valori medi, n=30)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62452" y="1822484"/>
            <a:ext cx="1153392" cy="837226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15844" y="2431473"/>
            <a:ext cx="733008" cy="75853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048852" y="2317170"/>
            <a:ext cx="460122" cy="537045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729699" y="2317170"/>
            <a:ext cx="1022350" cy="537045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151086" y="2431473"/>
            <a:ext cx="575537" cy="75853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771471" y="2910281"/>
            <a:ext cx="2084221" cy="81136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Carica virale in colonie asintomatiche secondo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Gauthier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i="1" dirty="0">
                <a:solidFill>
                  <a:schemeClr val="accent5">
                    <a:lumMod val="75000"/>
                  </a:schemeClr>
                </a:solidFill>
              </a:rPr>
              <a:t>et al.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2007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1" y="74178"/>
            <a:ext cx="832311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della paralisi cronica negli apiari italiani</a:t>
            </a:r>
          </a:p>
        </p:txBody>
      </p:sp>
      <p:pic>
        <p:nvPicPr>
          <p:cNvPr id="22" name="Picture 6" descr="Risultati immagini per virus cbp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32622"/>
          <a:stretch/>
        </p:blipFill>
        <p:spPr bwMode="auto">
          <a:xfrm>
            <a:off x="8153191" y="129535"/>
            <a:ext cx="897291" cy="9423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arrotondato 24"/>
          <p:cNvSpPr/>
          <p:nvPr/>
        </p:nvSpPr>
        <p:spPr>
          <a:xfrm>
            <a:off x="6854819" y="2062330"/>
            <a:ext cx="1809232" cy="5611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ANDAMENTO STAGIONALE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471625" y="5570475"/>
            <a:ext cx="122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4215393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</TotalTime>
  <Words>740</Words>
  <Application>Microsoft Office PowerPoint</Application>
  <PresentationFormat>Apresentação no Ecrã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Lucida Handwriting</vt:lpstr>
      <vt:lpstr>Tema di Office</vt:lpstr>
      <vt:lpstr>Livello e variazione della carica virale</vt:lpstr>
      <vt:lpstr>Virus delle ali deformi negli apiari italiani</vt:lpstr>
      <vt:lpstr>Virus delle ali deformi negli apiari italiani</vt:lpstr>
      <vt:lpstr>Virus delle ali deformi negli apiari italiani</vt:lpstr>
      <vt:lpstr>Virus della paralisi acuta negli apiari italiani</vt:lpstr>
      <vt:lpstr>Virus della paralisi acuta negli apiari italiani</vt:lpstr>
      <vt:lpstr>Virus della paralisi acuta negli apiari italiani</vt:lpstr>
      <vt:lpstr>Virus della paralisi cronica negli apiari italiani</vt:lpstr>
      <vt:lpstr>Virus della paralisi cronica negli apiari italiani</vt:lpstr>
      <vt:lpstr>Virus della paralisi cronica negli apiari italiani</vt:lpstr>
      <vt:lpstr>Virus della cella reale nera negli apiari italiani</vt:lpstr>
      <vt:lpstr>Virus della cella reale nera negli apiari italiani</vt:lpstr>
      <vt:lpstr>Virus della cella reale nera negli apiari italiani</vt:lpstr>
      <vt:lpstr>Virus della covata a sacco negli apiari italiani</vt:lpstr>
      <vt:lpstr>Virus della covata a sacco negli apiari italiani</vt:lpstr>
      <vt:lpstr>Virus della covata a sacco negli apiari italiani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Livelli e variazione della carica virale</dc:title>
  <dc:creator>Giulia Molinatto</dc:creator>
  <cp:lastModifiedBy>Ana Machado</cp:lastModifiedBy>
  <cp:revision>93</cp:revision>
  <dcterms:created xsi:type="dcterms:W3CDTF">2019-02-13T11:36:03Z</dcterms:created>
  <dcterms:modified xsi:type="dcterms:W3CDTF">2022-09-06T09:27:58Z</dcterms:modified>
</cp:coreProperties>
</file>