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66" r:id="rId6"/>
    <p:sldId id="277" r:id="rId7"/>
    <p:sldId id="278" r:id="rId8"/>
    <p:sldId id="270" r:id="rId9"/>
    <p:sldId id="271" r:id="rId10"/>
    <p:sldId id="273" r:id="rId11"/>
    <p:sldId id="276" r:id="rId12"/>
    <p:sldId id="268" r:id="rId13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593"/>
    <a:srgbClr val="295ABD"/>
    <a:srgbClr val="0081CA"/>
    <a:srgbClr val="4C7BD8"/>
    <a:srgbClr val="5E3E44"/>
    <a:srgbClr val="FEFEEF"/>
    <a:srgbClr val="DECCD1"/>
    <a:srgbClr val="EA365D"/>
    <a:srgbClr val="A57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B0AE5-89B1-4185-B7DF-73C1A03D8026}" v="8" dt="2018-11-02T12:41:11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20" d="100"/>
          <a:sy n="120" d="100"/>
        </p:scale>
        <p:origin x="-120" y="-4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Ruiz Villarreal" userId="S::manuel.ruiz_ieo.es#ext#@azti.es::80fa14a9-9be5-48a5-856c-91ebfdcc985a" providerId="AD" clId="Web-{A94ABD01-3402-78ED-95CE-765C13347A84}"/>
    <pc:docChg chg="modSld">
      <pc:chgData name="Manuel Ruiz Villarreal" userId="S::manuel.ruiz_ieo.es#ext#@azti.es::80fa14a9-9be5-48a5-856c-91ebfdcc985a" providerId="AD" clId="Web-{A94ABD01-3402-78ED-95CE-765C13347A84}" dt="2018-10-21T17:09:53.920" v="1"/>
      <pc:docMkLst>
        <pc:docMk/>
      </pc:docMkLst>
      <pc:sldChg chg="addSp delSp modSp mod modClrScheme chgLayout">
        <pc:chgData name="Manuel Ruiz Villarreal" userId="S::manuel.ruiz_ieo.es#ext#@azti.es::80fa14a9-9be5-48a5-856c-91ebfdcc985a" providerId="AD" clId="Web-{A94ABD01-3402-78ED-95CE-765C13347A84}" dt="2018-10-21T17:09:53.920" v="1"/>
        <pc:sldMkLst>
          <pc:docMk/>
          <pc:sldMk cId="4024066624" sldId="270"/>
        </pc:sldMkLst>
        <pc:spChg chg="mod ord">
          <ac:chgData name="Manuel Ruiz Villarreal" userId="S::manuel.ruiz_ieo.es#ext#@azti.es::80fa14a9-9be5-48a5-856c-91ebfdcc985a" providerId="AD" clId="Web-{A94ABD01-3402-78ED-95CE-765C13347A84}" dt="2018-10-21T17:09:53.920" v="1"/>
          <ac:spMkLst>
            <pc:docMk/>
            <pc:sldMk cId="4024066624" sldId="270"/>
            <ac:spMk id="2" creationId="{9BE0578C-B99E-4232-A1A6-5EFEB634CDF6}"/>
          </ac:spMkLst>
        </pc:spChg>
        <pc:spChg chg="add del mod ord">
          <ac:chgData name="Manuel Ruiz Villarreal" userId="S::manuel.ruiz_ieo.es#ext#@azti.es::80fa14a9-9be5-48a5-856c-91ebfdcc985a" providerId="AD" clId="Web-{A94ABD01-3402-78ED-95CE-765C13347A84}" dt="2018-10-21T17:09:53.920" v="1"/>
          <ac:spMkLst>
            <pc:docMk/>
            <pc:sldMk cId="4024066624" sldId="270"/>
            <ac:spMk id="3" creationId="{4A39A767-8160-428B-9549-C5274B1689B4}"/>
          </ac:spMkLst>
        </pc:spChg>
        <pc:spChg chg="add del mod ord">
          <ac:chgData name="Manuel Ruiz Villarreal" userId="S::manuel.ruiz_ieo.es#ext#@azti.es::80fa14a9-9be5-48a5-856c-91ebfdcc985a" providerId="AD" clId="Web-{A94ABD01-3402-78ED-95CE-765C13347A84}" dt="2018-10-21T17:09:53.920" v="1"/>
          <ac:spMkLst>
            <pc:docMk/>
            <pc:sldMk cId="4024066624" sldId="270"/>
            <ac:spMk id="4" creationId="{4648914B-970C-403F-9681-936BB5A0757D}"/>
          </ac:spMkLst>
        </pc:spChg>
        <pc:spChg chg="add del mod ord">
          <ac:chgData name="Manuel Ruiz Villarreal" userId="S::manuel.ruiz_ieo.es#ext#@azti.es::80fa14a9-9be5-48a5-856c-91ebfdcc985a" providerId="AD" clId="Web-{A94ABD01-3402-78ED-95CE-765C13347A84}" dt="2018-10-21T17:09:53.920" v="1"/>
          <ac:spMkLst>
            <pc:docMk/>
            <pc:sldMk cId="4024066624" sldId="270"/>
            <ac:spMk id="5" creationId="{53BDE4F6-A699-4DDB-B642-3A5B1A34C998}"/>
          </ac:spMkLst>
        </pc:spChg>
      </pc:sldChg>
    </pc:docChg>
  </pc:docChgLst>
  <pc:docChgLst>
    <pc:chgData name="Julien Mader" userId="c25f25a0-9f4b-4226-96e6-845380a10a8f" providerId="ADAL" clId="{D76B0AE5-89B1-4185-B7DF-73C1A03D8026}"/>
    <pc:docChg chg="custSel modMainMaster">
      <pc:chgData name="Julien Mader" userId="c25f25a0-9f4b-4226-96e6-845380a10a8f" providerId="ADAL" clId="{D76B0AE5-89B1-4185-B7DF-73C1A03D8026}" dt="2018-11-02T12:41:11.837" v="40"/>
      <pc:docMkLst>
        <pc:docMk/>
      </pc:docMkLst>
      <pc:sldMasterChg chg="modSldLayout">
        <pc:chgData name="Julien Mader" userId="c25f25a0-9f4b-4226-96e6-845380a10a8f" providerId="ADAL" clId="{D76B0AE5-89B1-4185-B7DF-73C1A03D8026}" dt="2018-11-02T12:41:11.837" v="40"/>
        <pc:sldMasterMkLst>
          <pc:docMk/>
          <pc:sldMasterMk cId="1551908041" sldId="2147483648"/>
        </pc:sldMasterMkLst>
        <pc:sldLayoutChg chg="addSp delSp modSp">
          <pc:chgData name="Julien Mader" userId="c25f25a0-9f4b-4226-96e6-845380a10a8f" providerId="ADAL" clId="{D76B0AE5-89B1-4185-B7DF-73C1A03D8026}" dt="2018-11-02T12:39:11.009" v="13" actId="1037"/>
          <pc:sldLayoutMkLst>
            <pc:docMk/>
            <pc:sldMasterMk cId="1551908041" sldId="2147483648"/>
            <pc:sldLayoutMk cId="2303480505" sldId="2147483649"/>
          </pc:sldLayoutMkLst>
          <pc:picChg chg="add mod">
            <ac:chgData name="Julien Mader" userId="c25f25a0-9f4b-4226-96e6-845380a10a8f" providerId="ADAL" clId="{D76B0AE5-89B1-4185-B7DF-73C1A03D8026}" dt="2018-11-02T12:39:11.009" v="13" actId="1037"/>
            <ac:picMkLst>
              <pc:docMk/>
              <pc:sldMasterMk cId="1551908041" sldId="2147483648"/>
              <pc:sldLayoutMk cId="2303480505" sldId="2147483649"/>
              <ac:picMk id="7" creationId="{BB356600-D789-4C31-8EED-6A6C933AA0B9}"/>
            </ac:picMkLst>
          </pc:picChg>
          <pc:picChg chg="del">
            <ac:chgData name="Julien Mader" userId="c25f25a0-9f4b-4226-96e6-845380a10a8f" providerId="ADAL" clId="{D76B0AE5-89B1-4185-B7DF-73C1A03D8026}" dt="2018-11-02T12:38:37.567" v="0" actId="478"/>
            <ac:picMkLst>
              <pc:docMk/>
              <pc:sldMasterMk cId="1551908041" sldId="2147483648"/>
              <pc:sldLayoutMk cId="2303480505" sldId="2147483649"/>
              <ac:picMk id="8" creationId="{0D503371-9B69-40DF-B41E-AD2D3822DE69}"/>
            </ac:picMkLst>
          </pc:picChg>
        </pc:sldLayoutChg>
        <pc:sldLayoutChg chg="addSp delSp">
          <pc:chgData name="Julien Mader" userId="c25f25a0-9f4b-4226-96e6-845380a10a8f" providerId="ADAL" clId="{D76B0AE5-89B1-4185-B7DF-73C1A03D8026}" dt="2018-11-02T12:40:49.483" v="29" actId="478"/>
          <pc:sldLayoutMkLst>
            <pc:docMk/>
            <pc:sldMasterMk cId="1551908041" sldId="2147483648"/>
            <pc:sldLayoutMk cId="654228549" sldId="2147483650"/>
          </pc:sldLayoutMkLst>
          <pc:picChg chg="del">
            <ac:chgData name="Julien Mader" userId="c25f25a0-9f4b-4226-96e6-845380a10a8f" providerId="ADAL" clId="{D76B0AE5-89B1-4185-B7DF-73C1A03D8026}" dt="2018-11-02T12:40:43.849" v="27" actId="478"/>
            <ac:picMkLst>
              <pc:docMk/>
              <pc:sldMasterMk cId="1551908041" sldId="2147483648"/>
              <pc:sldLayoutMk cId="654228549" sldId="2147483650"/>
              <ac:picMk id="9" creationId="{39017E48-13DA-4927-8459-2821D4E28AC8}"/>
            </ac:picMkLst>
          </pc:picChg>
          <pc:picChg chg="add">
            <ac:chgData name="Julien Mader" userId="c25f25a0-9f4b-4226-96e6-845380a10a8f" providerId="ADAL" clId="{D76B0AE5-89B1-4185-B7DF-73C1A03D8026}" dt="2018-11-02T12:40:44.183" v="28"/>
            <ac:picMkLst>
              <pc:docMk/>
              <pc:sldMasterMk cId="1551908041" sldId="2147483648"/>
              <pc:sldLayoutMk cId="654228549" sldId="2147483650"/>
              <ac:picMk id="10" creationId="{0881F0B4-9162-458B-8C95-C138D28E0CB0}"/>
            </ac:picMkLst>
          </pc:picChg>
          <pc:picChg chg="del">
            <ac:chgData name="Julien Mader" userId="c25f25a0-9f4b-4226-96e6-845380a10a8f" providerId="ADAL" clId="{D76B0AE5-89B1-4185-B7DF-73C1A03D8026}" dt="2018-11-02T12:40:49.483" v="29" actId="478"/>
            <ac:picMkLst>
              <pc:docMk/>
              <pc:sldMasterMk cId="1551908041" sldId="2147483648"/>
              <pc:sldLayoutMk cId="654228549" sldId="2147483650"/>
              <ac:picMk id="17" creationId="{54C9A892-3DA6-4BFE-90ED-24B831C6F297}"/>
            </ac:picMkLst>
          </pc:picChg>
        </pc:sldLayoutChg>
        <pc:sldLayoutChg chg="addSp delSp">
          <pc:chgData name="Julien Mader" userId="c25f25a0-9f4b-4226-96e6-845380a10a8f" providerId="ADAL" clId="{D76B0AE5-89B1-4185-B7DF-73C1A03D8026}" dt="2018-11-02T12:40:54.655" v="31"/>
          <pc:sldLayoutMkLst>
            <pc:docMk/>
            <pc:sldMasterMk cId="1551908041" sldId="2147483648"/>
            <pc:sldLayoutMk cId="3660156675" sldId="2147483654"/>
          </pc:sldLayoutMkLst>
          <pc:picChg chg="add">
            <ac:chgData name="Julien Mader" userId="c25f25a0-9f4b-4226-96e6-845380a10a8f" providerId="ADAL" clId="{D76B0AE5-89B1-4185-B7DF-73C1A03D8026}" dt="2018-11-02T12:40:54.655" v="31"/>
            <ac:picMkLst>
              <pc:docMk/>
              <pc:sldMasterMk cId="1551908041" sldId="2147483648"/>
              <pc:sldLayoutMk cId="3660156675" sldId="2147483654"/>
              <ac:picMk id="7" creationId="{51D1CA69-0B9F-4144-A3B8-9A535B0551C5}"/>
            </ac:picMkLst>
          </pc:picChg>
          <pc:picChg chg="del">
            <ac:chgData name="Julien Mader" userId="c25f25a0-9f4b-4226-96e6-845380a10a8f" providerId="ADAL" clId="{D76B0AE5-89B1-4185-B7DF-73C1A03D8026}" dt="2018-11-02T12:40:53.471" v="30" actId="478"/>
            <ac:picMkLst>
              <pc:docMk/>
              <pc:sldMasterMk cId="1551908041" sldId="2147483648"/>
              <pc:sldLayoutMk cId="3660156675" sldId="2147483654"/>
              <ac:picMk id="8" creationId="{AA51511E-2C52-4596-AB05-BCA3649C671A}"/>
            </ac:picMkLst>
          </pc:picChg>
        </pc:sldLayoutChg>
        <pc:sldLayoutChg chg="addSp delSp">
          <pc:chgData name="Julien Mader" userId="c25f25a0-9f4b-4226-96e6-845380a10a8f" providerId="ADAL" clId="{D76B0AE5-89B1-4185-B7DF-73C1A03D8026}" dt="2018-11-02T12:41:01.026" v="34" actId="478"/>
          <pc:sldLayoutMkLst>
            <pc:docMk/>
            <pc:sldMasterMk cId="1551908041" sldId="2147483648"/>
            <pc:sldLayoutMk cId="3083684916" sldId="2147483655"/>
          </pc:sldLayoutMkLst>
          <pc:picChg chg="del">
            <ac:chgData name="Julien Mader" userId="c25f25a0-9f4b-4226-96e6-845380a10a8f" providerId="ADAL" clId="{D76B0AE5-89B1-4185-B7DF-73C1A03D8026}" dt="2018-11-02T12:40:58.114" v="32" actId="478"/>
            <ac:picMkLst>
              <pc:docMk/>
              <pc:sldMasterMk cId="1551908041" sldId="2147483648"/>
              <pc:sldLayoutMk cId="3083684916" sldId="2147483655"/>
              <ac:picMk id="7" creationId="{D21EF4C7-632F-4A83-B68A-3794B3304702}"/>
            </ac:picMkLst>
          </pc:picChg>
          <pc:picChg chg="add">
            <ac:chgData name="Julien Mader" userId="c25f25a0-9f4b-4226-96e6-845380a10a8f" providerId="ADAL" clId="{D76B0AE5-89B1-4185-B7DF-73C1A03D8026}" dt="2018-11-02T12:40:58.550" v="33"/>
            <ac:picMkLst>
              <pc:docMk/>
              <pc:sldMasterMk cId="1551908041" sldId="2147483648"/>
              <pc:sldLayoutMk cId="3083684916" sldId="2147483655"/>
              <ac:picMk id="8" creationId="{20653FB3-B9D4-4D15-BD8A-94B3FBC25A0A}"/>
            </ac:picMkLst>
          </pc:picChg>
          <pc:picChg chg="del">
            <ac:chgData name="Julien Mader" userId="c25f25a0-9f4b-4226-96e6-845380a10a8f" providerId="ADAL" clId="{D76B0AE5-89B1-4185-B7DF-73C1A03D8026}" dt="2018-11-02T12:41:01.026" v="34" actId="478"/>
            <ac:picMkLst>
              <pc:docMk/>
              <pc:sldMasterMk cId="1551908041" sldId="2147483648"/>
              <pc:sldLayoutMk cId="3083684916" sldId="2147483655"/>
              <ac:picMk id="17" creationId="{AF87718E-40D8-45D4-9477-5ABDF679B833}"/>
            </ac:picMkLst>
          </pc:picChg>
        </pc:sldLayoutChg>
        <pc:sldLayoutChg chg="addSp delSp">
          <pc:chgData name="Julien Mader" userId="c25f25a0-9f4b-4226-96e6-845380a10a8f" providerId="ADAL" clId="{D76B0AE5-89B1-4185-B7DF-73C1A03D8026}" dt="2018-11-02T12:41:07.026" v="37"/>
          <pc:sldLayoutMkLst>
            <pc:docMk/>
            <pc:sldMasterMk cId="1551908041" sldId="2147483648"/>
            <pc:sldLayoutMk cId="1428119403" sldId="2147483656"/>
          </pc:sldLayoutMkLst>
          <pc:picChg chg="del">
            <ac:chgData name="Julien Mader" userId="c25f25a0-9f4b-4226-96e6-845380a10a8f" providerId="ADAL" clId="{D76B0AE5-89B1-4185-B7DF-73C1A03D8026}" dt="2018-11-02T12:41:04.459" v="35" actId="478"/>
            <ac:picMkLst>
              <pc:docMk/>
              <pc:sldMasterMk cId="1551908041" sldId="2147483648"/>
              <pc:sldLayoutMk cId="1428119403" sldId="2147483656"/>
              <ac:picMk id="10" creationId="{803F04B7-95E6-4AAC-8378-743BB7FAD4B0}"/>
            </ac:picMkLst>
          </pc:picChg>
          <pc:picChg chg="add">
            <ac:chgData name="Julien Mader" userId="c25f25a0-9f4b-4226-96e6-845380a10a8f" providerId="ADAL" clId="{D76B0AE5-89B1-4185-B7DF-73C1A03D8026}" dt="2018-11-02T12:41:07.026" v="37"/>
            <ac:picMkLst>
              <pc:docMk/>
              <pc:sldMasterMk cId="1551908041" sldId="2147483648"/>
              <pc:sldLayoutMk cId="1428119403" sldId="2147483656"/>
              <ac:picMk id="11" creationId="{9D54574E-1F85-4F2B-81E9-E3B95B31664C}"/>
            </ac:picMkLst>
          </pc:picChg>
          <pc:picChg chg="del">
            <ac:chgData name="Julien Mader" userId="c25f25a0-9f4b-4226-96e6-845380a10a8f" providerId="ADAL" clId="{D76B0AE5-89B1-4185-B7DF-73C1A03D8026}" dt="2018-11-02T12:41:06.679" v="36" actId="478"/>
            <ac:picMkLst>
              <pc:docMk/>
              <pc:sldMasterMk cId="1551908041" sldId="2147483648"/>
              <pc:sldLayoutMk cId="1428119403" sldId="2147483656"/>
              <ac:picMk id="18" creationId="{89C10328-F02D-4946-80E7-5BF142B4CBE1}"/>
            </ac:picMkLst>
          </pc:picChg>
        </pc:sldLayoutChg>
        <pc:sldLayoutChg chg="addSp delSp">
          <pc:chgData name="Julien Mader" userId="c25f25a0-9f4b-4226-96e6-845380a10a8f" providerId="ADAL" clId="{D76B0AE5-89B1-4185-B7DF-73C1A03D8026}" dt="2018-11-02T12:41:11.837" v="40"/>
          <pc:sldLayoutMkLst>
            <pc:docMk/>
            <pc:sldMasterMk cId="1551908041" sldId="2147483648"/>
            <pc:sldLayoutMk cId="1010061818" sldId="2147483657"/>
          </pc:sldLayoutMkLst>
          <pc:picChg chg="del">
            <ac:chgData name="Julien Mader" userId="c25f25a0-9f4b-4226-96e6-845380a10a8f" providerId="ADAL" clId="{D76B0AE5-89B1-4185-B7DF-73C1A03D8026}" dt="2018-11-02T12:41:09.549" v="38" actId="478"/>
            <ac:picMkLst>
              <pc:docMk/>
              <pc:sldMasterMk cId="1551908041" sldId="2147483648"/>
              <pc:sldLayoutMk cId="1010061818" sldId="2147483657"/>
              <ac:picMk id="10" creationId="{244D4F22-3513-41AC-9157-9411AD704FA1}"/>
            </ac:picMkLst>
          </pc:picChg>
          <pc:picChg chg="add">
            <ac:chgData name="Julien Mader" userId="c25f25a0-9f4b-4226-96e6-845380a10a8f" providerId="ADAL" clId="{D76B0AE5-89B1-4185-B7DF-73C1A03D8026}" dt="2018-11-02T12:41:11.837" v="40"/>
            <ac:picMkLst>
              <pc:docMk/>
              <pc:sldMasterMk cId="1551908041" sldId="2147483648"/>
              <pc:sldLayoutMk cId="1010061818" sldId="2147483657"/>
              <ac:picMk id="11" creationId="{3C63B0FF-C6CE-4F3F-98F8-61155A89CB41}"/>
            </ac:picMkLst>
          </pc:picChg>
          <pc:picChg chg="del">
            <ac:chgData name="Julien Mader" userId="c25f25a0-9f4b-4226-96e6-845380a10a8f" providerId="ADAL" clId="{D76B0AE5-89B1-4185-B7DF-73C1A03D8026}" dt="2018-11-02T12:41:11.565" v="39" actId="478"/>
            <ac:picMkLst>
              <pc:docMk/>
              <pc:sldMasterMk cId="1551908041" sldId="2147483648"/>
              <pc:sldLayoutMk cId="1010061818" sldId="2147483657"/>
              <ac:picMk id="17" creationId="{02C73ADB-3A98-488B-9332-9C8039DB3495}"/>
            </ac:picMkLst>
          </pc:picChg>
        </pc:sldLayoutChg>
        <pc:sldLayoutChg chg="addSp delSp modSp">
          <pc:chgData name="Julien Mader" userId="c25f25a0-9f4b-4226-96e6-845380a10a8f" providerId="ADAL" clId="{D76B0AE5-89B1-4185-B7DF-73C1A03D8026}" dt="2018-11-02T12:40:38.467" v="26" actId="14100"/>
          <pc:sldLayoutMkLst>
            <pc:docMk/>
            <pc:sldMasterMk cId="1551908041" sldId="2147483648"/>
            <pc:sldLayoutMk cId="2786714136" sldId="2147483660"/>
          </pc:sldLayoutMkLst>
          <pc:picChg chg="del">
            <ac:chgData name="Julien Mader" userId="c25f25a0-9f4b-4226-96e6-845380a10a8f" providerId="ADAL" clId="{D76B0AE5-89B1-4185-B7DF-73C1A03D8026}" dt="2018-11-02T12:40:00.423" v="20" actId="478"/>
            <ac:picMkLst>
              <pc:docMk/>
              <pc:sldMasterMk cId="1551908041" sldId="2147483648"/>
              <pc:sldLayoutMk cId="2786714136" sldId="2147483660"/>
              <ac:picMk id="8" creationId="{D6140844-558E-46A6-AAB1-E24F560BF69C}"/>
            </ac:picMkLst>
          </pc:picChg>
          <pc:picChg chg="add mod">
            <ac:chgData name="Julien Mader" userId="c25f25a0-9f4b-4226-96e6-845380a10a8f" providerId="ADAL" clId="{D76B0AE5-89B1-4185-B7DF-73C1A03D8026}" dt="2018-11-02T12:40:38.467" v="26" actId="14100"/>
            <ac:picMkLst>
              <pc:docMk/>
              <pc:sldMasterMk cId="1551908041" sldId="2147483648"/>
              <pc:sldLayoutMk cId="2786714136" sldId="2147483660"/>
              <ac:picMk id="9" creationId="{CB35FE21-1ACC-47E6-946D-44F8A0D13454}"/>
            </ac:picMkLst>
          </pc:picChg>
        </pc:sldLayoutChg>
        <pc:sldLayoutChg chg="addSp delSp modSp">
          <pc:chgData name="Julien Mader" userId="c25f25a0-9f4b-4226-96e6-845380a10a8f" providerId="ADAL" clId="{D76B0AE5-89B1-4185-B7DF-73C1A03D8026}" dt="2018-11-02T12:39:50.315" v="19" actId="1036"/>
          <pc:sldLayoutMkLst>
            <pc:docMk/>
            <pc:sldMasterMk cId="1551908041" sldId="2147483648"/>
            <pc:sldLayoutMk cId="3436575304" sldId="2147483662"/>
          </pc:sldLayoutMkLst>
          <pc:picChg chg="add mod">
            <ac:chgData name="Julien Mader" userId="c25f25a0-9f4b-4226-96e6-845380a10a8f" providerId="ADAL" clId="{D76B0AE5-89B1-4185-B7DF-73C1A03D8026}" dt="2018-11-02T12:39:50.315" v="19" actId="1036"/>
            <ac:picMkLst>
              <pc:docMk/>
              <pc:sldMasterMk cId="1551908041" sldId="2147483648"/>
              <pc:sldLayoutMk cId="3436575304" sldId="2147483662"/>
              <ac:picMk id="4" creationId="{528479E0-A692-4F29-8397-F4CECB22B016}"/>
            </ac:picMkLst>
          </pc:picChg>
          <pc:picChg chg="del">
            <ac:chgData name="Julien Mader" userId="c25f25a0-9f4b-4226-96e6-845380a10a8f" providerId="ADAL" clId="{D76B0AE5-89B1-4185-B7DF-73C1A03D8026}" dt="2018-11-02T12:39:40.689" v="14" actId="478"/>
            <ac:picMkLst>
              <pc:docMk/>
              <pc:sldMasterMk cId="1551908041" sldId="2147483648"/>
              <pc:sldLayoutMk cId="3436575304" sldId="2147483662"/>
              <ac:picMk id="6" creationId="{F5895C3C-94BE-40D2-B1C8-8CAE4A77411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4E97A-4C44-4AA9-95EE-092FA070508F}" type="datetimeFigureOut">
              <a:rPr lang="es-ES" smtClean="0"/>
              <a:t>13/05/2019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4727-11FC-4F56-95E7-2248B29B96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67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CE2ABC6-4C53-4622-AB8F-767EA742B42D}"/>
              </a:ext>
            </a:extLst>
          </p:cNvPr>
          <p:cNvSpPr/>
          <p:nvPr userDrawn="1"/>
        </p:nvSpPr>
        <p:spPr>
          <a:xfrm>
            <a:off x="0" y="0"/>
            <a:ext cx="12192000" cy="5890514"/>
          </a:xfrm>
          <a:prstGeom prst="rect">
            <a:avLst/>
          </a:prstGeom>
          <a:blipFill>
            <a:blip r:embed="rId2">
              <a:alphaModFix amt="3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1998944"/>
            <a:ext cx="8673872" cy="4985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566267"/>
            <a:ext cx="8673872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rgbClr val="2045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4" y="4316059"/>
            <a:ext cx="4360862" cy="332399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2400" b="1">
                <a:solidFill>
                  <a:srgbClr val="0081CA"/>
                </a:solidFill>
              </a:defRPr>
            </a:lvl1pPr>
          </a:lstStyle>
          <a:p>
            <a:pPr lvl="0"/>
            <a:r>
              <a:rPr lang="en-US" dirty="0"/>
              <a:t>Presented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6600-D789-4C31-8EED-6A6C933AA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" y="5937584"/>
            <a:ext cx="4405619" cy="8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8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94608" y="6441499"/>
            <a:ext cx="396000" cy="396000"/>
          </a:xfrm>
          <a:prstGeom prst="rect">
            <a:avLst/>
          </a:prstGeom>
          <a:solidFill>
            <a:srgbClr val="204593"/>
          </a:solidFill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E01590B-F4E7-48DC-A908-AFA984F1D91D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2488C20-45B3-4611-AA55-EF78E9FC9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5835" y="3155680"/>
            <a:ext cx="6739557" cy="42819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618D76E7-F224-4C47-8CD5-E35CE05F11CF}"/>
              </a:ext>
            </a:extLst>
          </p:cNvPr>
          <p:cNvSpPr/>
          <p:nvPr userDrawn="1"/>
        </p:nvSpPr>
        <p:spPr>
          <a:xfrm>
            <a:off x="0" y="5626100"/>
            <a:ext cx="12190450" cy="1231900"/>
          </a:xfrm>
          <a:prstGeom prst="rect">
            <a:avLst/>
          </a:prstGeom>
          <a:blipFill>
            <a:blip r:embed="rId3">
              <a:alphaModFix amt="38000"/>
            </a:blip>
            <a:stretch>
              <a:fillRect l="20" t="-81679" r="-201846" b="-172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CB35FE21-1ACC-47E6-946D-44F8A0D134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4" y="124039"/>
            <a:ext cx="2610697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41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39996"/>
            <a:ext cx="10515600" cy="115069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671BE49-E762-43DF-9F9B-AB68E4C1D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5835" y="3155680"/>
            <a:ext cx="6739557" cy="428190"/>
          </a:xfrm>
          <a:prstGeom prst="rect">
            <a:avLst/>
          </a:prstGeom>
        </p:spPr>
      </p:pic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xmlns="" id="{76970B10-3944-4C33-8789-4E034F09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4608" y="6441499"/>
            <a:ext cx="396000" cy="396000"/>
          </a:xfrm>
          <a:prstGeom prst="rect">
            <a:avLst/>
          </a:prstGeom>
          <a:solidFill>
            <a:srgbClr val="204593"/>
          </a:solidFill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E01590B-F4E7-48DC-A908-AFA984F1D91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1F89954-846A-4651-A8B3-D83D9DCDBA5A}"/>
              </a:ext>
            </a:extLst>
          </p:cNvPr>
          <p:cNvSpPr/>
          <p:nvPr userDrawn="1"/>
        </p:nvSpPr>
        <p:spPr>
          <a:xfrm>
            <a:off x="0" y="5626100"/>
            <a:ext cx="12190450" cy="1231900"/>
          </a:xfrm>
          <a:prstGeom prst="rect">
            <a:avLst/>
          </a:prstGeom>
          <a:blipFill>
            <a:blip r:embed="rId3">
              <a:alphaModFix amt="38000"/>
            </a:blip>
            <a:stretch>
              <a:fillRect l="20" t="-81679" r="-201846" b="-172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0881F0B4-9162-458B-8C95-C138D28E0C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4" y="124039"/>
            <a:ext cx="2610697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85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39996"/>
            <a:ext cx="10515600" cy="11506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66927A0-3A3F-420D-B865-3AD63445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5835" y="3155680"/>
            <a:ext cx="6739557" cy="428190"/>
          </a:xfrm>
          <a:prstGeom prst="rect">
            <a:avLst/>
          </a:prstGeom>
        </p:spPr>
      </p:pic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xmlns="" id="{C8DF0590-65D8-4807-BA11-BC831826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4608" y="6441499"/>
            <a:ext cx="396000" cy="396000"/>
          </a:xfrm>
          <a:prstGeom prst="rect">
            <a:avLst/>
          </a:prstGeom>
          <a:solidFill>
            <a:srgbClr val="204593"/>
          </a:solidFill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E01590B-F4E7-48DC-A908-AFA984F1D91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77E430E-37F9-454F-95DE-584431435F9A}"/>
              </a:ext>
            </a:extLst>
          </p:cNvPr>
          <p:cNvSpPr/>
          <p:nvPr userDrawn="1"/>
        </p:nvSpPr>
        <p:spPr>
          <a:xfrm>
            <a:off x="0" y="5626100"/>
            <a:ext cx="12190450" cy="1231900"/>
          </a:xfrm>
          <a:prstGeom prst="rect">
            <a:avLst/>
          </a:prstGeom>
          <a:blipFill>
            <a:blip r:embed="rId3">
              <a:alphaModFix amt="38000"/>
            </a:blip>
            <a:stretch>
              <a:fillRect l="20" t="-81679" r="-201846" b="-172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D1CA69-0B9F-4144-A3B8-9A535B0551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4" y="124039"/>
            <a:ext cx="2610697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5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D7FCBFA-534D-43B2-8F87-A9CF51F33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5835" y="3155680"/>
            <a:ext cx="6739557" cy="428190"/>
          </a:xfrm>
          <a:prstGeom prst="rect">
            <a:avLst/>
          </a:prstGeom>
        </p:spPr>
      </p:pic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xmlns="" id="{1287A68E-333D-43C4-9BF9-0BD0EE76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4608" y="6441499"/>
            <a:ext cx="396000" cy="396000"/>
          </a:xfrm>
          <a:prstGeom prst="rect">
            <a:avLst/>
          </a:prstGeom>
          <a:solidFill>
            <a:srgbClr val="204593"/>
          </a:solidFill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E01590B-F4E7-48DC-A908-AFA984F1D91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044CDE70-E474-474E-AE4D-9724F5D0F64B}"/>
              </a:ext>
            </a:extLst>
          </p:cNvPr>
          <p:cNvSpPr/>
          <p:nvPr userDrawn="1"/>
        </p:nvSpPr>
        <p:spPr>
          <a:xfrm>
            <a:off x="0" y="5626100"/>
            <a:ext cx="12190450" cy="1231900"/>
          </a:xfrm>
          <a:prstGeom prst="rect">
            <a:avLst/>
          </a:prstGeom>
          <a:blipFill>
            <a:blip r:embed="rId3">
              <a:alphaModFix amt="38000"/>
            </a:blip>
            <a:stretch>
              <a:fillRect l="20" t="-81679" r="-201846" b="-172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20653FB3-B9D4-4D15-BD8A-94B3FBC25A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4" y="124039"/>
            <a:ext cx="2610697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7025BFD-54A4-4625-996A-0288CED9C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5835" y="3155680"/>
            <a:ext cx="6739557" cy="428190"/>
          </a:xfrm>
          <a:prstGeom prst="rect">
            <a:avLst/>
          </a:prstGeom>
        </p:spPr>
      </p:pic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xmlns="" id="{5DA1F2B9-EB42-4292-AB6C-DFD44CA1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4608" y="6441499"/>
            <a:ext cx="396000" cy="396000"/>
          </a:xfrm>
          <a:prstGeom prst="rect">
            <a:avLst/>
          </a:prstGeom>
          <a:solidFill>
            <a:srgbClr val="204593"/>
          </a:solidFill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E01590B-F4E7-48DC-A908-AFA984F1D91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1D11E593-E416-4054-A8AC-57066B812061}"/>
              </a:ext>
            </a:extLst>
          </p:cNvPr>
          <p:cNvSpPr/>
          <p:nvPr userDrawn="1"/>
        </p:nvSpPr>
        <p:spPr>
          <a:xfrm>
            <a:off x="0" y="5626100"/>
            <a:ext cx="12190450" cy="1231900"/>
          </a:xfrm>
          <a:prstGeom prst="rect">
            <a:avLst/>
          </a:prstGeom>
          <a:blipFill>
            <a:blip r:embed="rId3">
              <a:alphaModFix amt="38000"/>
            </a:blip>
            <a:stretch>
              <a:fillRect l="20" t="-81679" r="-201846" b="-172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9D54574E-1F85-4F2B-81E9-E3B95B316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4" y="124039"/>
            <a:ext cx="2610697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1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53E32DD-C9D2-46F0-BEC6-63813D092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15835" y="3155680"/>
            <a:ext cx="6739557" cy="428190"/>
          </a:xfrm>
          <a:prstGeom prst="rect">
            <a:avLst/>
          </a:prstGeom>
        </p:spPr>
      </p:pic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xmlns="" id="{B724EB15-A574-4E80-848F-559793FC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4608" y="6441499"/>
            <a:ext cx="396000" cy="396000"/>
          </a:xfrm>
          <a:prstGeom prst="rect">
            <a:avLst/>
          </a:prstGeom>
          <a:solidFill>
            <a:srgbClr val="204593"/>
          </a:solidFill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E01590B-F4E7-48DC-A908-AFA984F1D91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8184A27-D22A-4689-B496-B1924CA90A42}"/>
              </a:ext>
            </a:extLst>
          </p:cNvPr>
          <p:cNvSpPr/>
          <p:nvPr userDrawn="1"/>
        </p:nvSpPr>
        <p:spPr>
          <a:xfrm>
            <a:off x="0" y="5626100"/>
            <a:ext cx="12190450" cy="1231900"/>
          </a:xfrm>
          <a:prstGeom prst="rect">
            <a:avLst/>
          </a:prstGeom>
          <a:blipFill>
            <a:blip r:embed="rId3">
              <a:alphaModFix amt="38000"/>
            </a:blip>
            <a:stretch>
              <a:fillRect l="20" t="-81679" r="-201846" b="-172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3C63B0FF-C6CE-4F3F-98F8-61155A89CB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4" y="124039"/>
            <a:ext cx="2610697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72AB559-E79B-4495-B385-5F9A876BABC2}"/>
              </a:ext>
            </a:extLst>
          </p:cNvPr>
          <p:cNvSpPr/>
          <p:nvPr userDrawn="1"/>
        </p:nvSpPr>
        <p:spPr>
          <a:xfrm>
            <a:off x="0" y="0"/>
            <a:ext cx="12192000" cy="5597235"/>
          </a:xfrm>
          <a:prstGeom prst="rect">
            <a:avLst/>
          </a:prstGeom>
          <a:blipFill>
            <a:blip r:embed="rId2">
              <a:alphaModFix amt="3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err="1">
                <a:solidFill>
                  <a:srgbClr val="204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</a:t>
            </a:r>
            <a:r>
              <a:rPr lang="es-ES" sz="4400" b="1" dirty="0">
                <a:solidFill>
                  <a:srgbClr val="204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204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endParaRPr lang="es-ES" sz="4400" b="1" dirty="0">
              <a:solidFill>
                <a:srgbClr val="2045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28479E0-A692-4F29-8397-F4CECB22B0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87" y="5608252"/>
            <a:ext cx="5843635" cy="118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53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04593"/>
                </a:solidFill>
              </a:defRPr>
            </a:lvl1pPr>
          </a:lstStyle>
          <a:p>
            <a:fld id="{09437645-753E-4B7A-A5D3-4BFC58B77494}" type="datetime1">
              <a:rPr lang="es-ES" smtClean="0"/>
              <a:t>13/05/2019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04593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24451" y="6374430"/>
            <a:ext cx="1246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593"/>
                </a:solidFill>
              </a:defRPr>
            </a:lvl1pPr>
          </a:lstStyle>
          <a:p>
            <a:fld id="{8E01590B-F4E7-48DC-A908-AFA984F1D91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90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6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0459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0459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179388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204593"/>
        </a:buClr>
        <a:buFont typeface="Wingdings 2" panose="05020102010507070707" pitchFamily="18" charset="2"/>
        <a:buChar char=""/>
        <a:defRPr sz="2400" kern="1200">
          <a:solidFill>
            <a:srgbClr val="20459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360363" indent="-180975" algn="l" defTabSz="914400" rtl="0" eaLnBrk="1" latinLnBrk="0" hangingPunct="1">
        <a:lnSpc>
          <a:spcPct val="90000"/>
        </a:lnSpc>
        <a:spcBef>
          <a:spcPts val="500"/>
        </a:spcBef>
        <a:buClr>
          <a:srgbClr val="295ABD"/>
        </a:buClr>
        <a:buFont typeface="Wingdings 2" panose="05020102010507070707" pitchFamily="18" charset="2"/>
        <a:buChar char="»"/>
        <a:defRPr sz="2000" kern="1200">
          <a:solidFill>
            <a:srgbClr val="20459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539750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4C7BD8"/>
        </a:buClr>
        <a:buFont typeface="Wingdings 2" panose="05020102010507070707" pitchFamily="18" charset="2"/>
        <a:buChar char="»"/>
        <a:defRPr sz="1800" kern="1200">
          <a:solidFill>
            <a:srgbClr val="20459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720725" indent="-180975" algn="l" defTabSz="914400" rtl="0" eaLnBrk="1" latinLnBrk="0" hangingPunct="1">
        <a:lnSpc>
          <a:spcPct val="90000"/>
        </a:lnSpc>
        <a:spcBef>
          <a:spcPts val="500"/>
        </a:spcBef>
        <a:buClr>
          <a:srgbClr val="0081CA"/>
        </a:buClr>
        <a:buFont typeface="Wingdings 2" panose="05020102010507070707" pitchFamily="18" charset="2"/>
        <a:buChar char="»"/>
        <a:defRPr sz="1800" kern="1200">
          <a:solidFill>
            <a:srgbClr val="20459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uskoos.eus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gif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natura2000.eea.europa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g"/><Relationship Id="rId2" Type="http://schemas.openxmlformats.org/officeDocument/2006/relationships/hyperlink" Target="https://www.google.es/url?sa=i&amp;rct=j&amp;q=&amp;esrc=s&amp;frm=1&amp;source=images&amp;cd=&amp;cad=rja&amp;docid=y1HK6OlvZ2GOtM&amp;tbnid=732O0HU1J24y9M:&amp;ved=0CAUQjRw&amp;url=https://twitter.com/emodnetphysical&amp;ei=WhNDUpy4EYiM7Qa82oH4DA&amp;bvm=bv.53077864,d.ZGU&amp;psig=AFQjCNHRF_FVGGr8tsFiTzFbYr8_mE8nYw&amp;ust=1380213948661401" TargetMode="Externa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87D96CA-F532-4DBC-BFE1-4ED841B76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6" y="1170843"/>
            <a:ext cx="2165840" cy="587089"/>
          </a:xfrm>
          <a:prstGeom prst="rect">
            <a:avLst/>
          </a:prstGeom>
        </p:spPr>
      </p:pic>
      <p:sp>
        <p:nvSpPr>
          <p:cNvPr id="14" name="Título 10">
            <a:extLst>
              <a:ext uri="{FF2B5EF4-FFF2-40B4-BE49-F238E27FC236}">
                <a16:creationId xmlns:a16="http://schemas.microsoft.com/office/drawing/2014/main" xmlns="" id="{EA53AD67-626B-4DBB-B908-301BA8753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007" y="1878405"/>
            <a:ext cx="9644953" cy="1661993"/>
          </a:xfrm>
        </p:spPr>
        <p:txBody>
          <a:bodyPr/>
          <a:lstStyle/>
          <a:p>
            <a:r>
              <a:rPr lang="es-ES" sz="6000" dirty="0" err="1" smtClean="0"/>
              <a:t>The</a:t>
            </a:r>
            <a:r>
              <a:rPr lang="es-ES" sz="6000" dirty="0" smtClean="0"/>
              <a:t> </a:t>
            </a:r>
            <a:r>
              <a:rPr lang="es-ES" sz="6000" dirty="0" err="1" smtClean="0"/>
              <a:t>MyCOAST</a:t>
            </a:r>
            <a:r>
              <a:rPr lang="es-ES" sz="6000" dirty="0" smtClean="0"/>
              <a:t> </a:t>
            </a:r>
            <a:r>
              <a:rPr lang="es-ES" sz="6000" dirty="0"/>
              <a:t>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7806" y="3458835"/>
            <a:ext cx="7590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Coordinated </a:t>
            </a:r>
            <a:r>
              <a:rPr lang="en-US" sz="3600" dirty="0"/>
              <a:t>Atlantic Coastal Operational Oceanographic Observatory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45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BE0578C-B99E-4232-A1A6-5EFEB634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4608" y="6441499"/>
            <a:ext cx="396000" cy="396000"/>
          </a:xfrm>
        </p:spPr>
        <p:txBody>
          <a:bodyPr/>
          <a:lstStyle/>
          <a:p>
            <a:fld id="{8E01590B-F4E7-48DC-A908-AFA984F1D91D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C2E39E4-0C7D-4F77-8468-856671B9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17" y="1937700"/>
            <a:ext cx="3086498" cy="4762846"/>
          </a:xfrm>
          <a:prstGeom prst="rect">
            <a:avLst/>
          </a:prstGeom>
        </p:spPr>
      </p:pic>
      <p:pic>
        <p:nvPicPr>
          <p:cNvPr id="4" name="Imagen 15" descr="Logotype_Jerico_next.png">
            <a:extLst>
              <a:ext uri="{FF2B5EF4-FFF2-40B4-BE49-F238E27FC236}">
                <a16:creationId xmlns:a16="http://schemas.microsoft.com/office/drawing/2014/main" xmlns="" id="{F2E96922-1EB4-47FC-9DC0-FF4F8C189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01" y="4168858"/>
            <a:ext cx="1596312" cy="6958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5" name="Imagen 35">
            <a:extLst>
              <a:ext uri="{FF2B5EF4-FFF2-40B4-BE49-F238E27FC236}">
                <a16:creationId xmlns:a16="http://schemas.microsoft.com/office/drawing/2014/main" xmlns="" id="{BA9C83B4-896B-4085-BD1E-13CEDDF3E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90" y="5306407"/>
            <a:ext cx="1766612" cy="59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sultado de imagen de atlantos project">
            <a:extLst>
              <a:ext uri="{FF2B5EF4-FFF2-40B4-BE49-F238E27FC236}">
                <a16:creationId xmlns:a16="http://schemas.microsoft.com/office/drawing/2014/main" xmlns="" id="{19379283-E751-4E03-8E79-EF2A2EB8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28" y="3034482"/>
            <a:ext cx="1998284" cy="7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uskoos.eus/wp-content/uploads/2016/02/cabecera_euskoos2.jpg">
            <a:hlinkClick r:id="rId6"/>
            <a:extLst>
              <a:ext uri="{FF2B5EF4-FFF2-40B4-BE49-F238E27FC236}">
                <a16:creationId xmlns:a16="http://schemas.microsoft.com/office/drawing/2014/main" xmlns="" id="{42CCEAF8-E4FC-4353-B5BD-FE9BE1DB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2" b="50601"/>
          <a:stretch>
            <a:fillRect/>
          </a:stretch>
        </p:blipFill>
        <p:spPr bwMode="auto">
          <a:xfrm>
            <a:off x="8768447" y="5262379"/>
            <a:ext cx="8747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aia">
            <a:extLst>
              <a:ext uri="{FF2B5EF4-FFF2-40B4-BE49-F238E27FC236}">
                <a16:creationId xmlns:a16="http://schemas.microsoft.com/office/drawing/2014/main" xmlns="" id="{DA0D7E55-B914-4A38-9D48-5F7AE56EE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73"/>
          <a:stretch/>
        </p:blipFill>
        <p:spPr bwMode="auto">
          <a:xfrm>
            <a:off x="7447667" y="4912867"/>
            <a:ext cx="583037" cy="25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84D7C1A-E276-4515-83A5-D3375EA734E1}"/>
              </a:ext>
            </a:extLst>
          </p:cNvPr>
          <p:cNvSpPr/>
          <p:nvPr/>
        </p:nvSpPr>
        <p:spPr>
          <a:xfrm>
            <a:off x="7338547" y="6423547"/>
            <a:ext cx="874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OCASO</a:t>
            </a:r>
            <a:endParaRPr lang="es-ES" sz="1200" b="1" dirty="0"/>
          </a:p>
        </p:txBody>
      </p:sp>
      <p:pic>
        <p:nvPicPr>
          <p:cNvPr id="11" name="Picture 6" descr="Smartbay">
            <a:extLst>
              <a:ext uri="{FF2B5EF4-FFF2-40B4-BE49-F238E27FC236}">
                <a16:creationId xmlns:a16="http://schemas.microsoft.com/office/drawing/2014/main" xmlns="" id="{8F5876B0-245F-4FCA-9B52-73DE45D9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58" y="3113261"/>
            <a:ext cx="874713" cy="2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sultado de imagen de Western Channel Observatory">
            <a:extLst>
              <a:ext uri="{FF2B5EF4-FFF2-40B4-BE49-F238E27FC236}">
                <a16:creationId xmlns:a16="http://schemas.microsoft.com/office/drawing/2014/main" xmlns="" id="{B9DF4C8E-3EF7-4D58-A355-5407AA94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26" y="3701608"/>
            <a:ext cx="428937" cy="4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65DF874E-8BE0-4D16-941B-187F21016F98}"/>
              </a:ext>
            </a:extLst>
          </p:cNvPr>
          <p:cNvSpPr/>
          <p:nvPr/>
        </p:nvSpPr>
        <p:spPr>
          <a:xfrm>
            <a:off x="8488811" y="3909120"/>
            <a:ext cx="1034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SmartBuoy</a:t>
            </a:r>
            <a:endParaRPr lang="es-ES" sz="1200" b="1" dirty="0"/>
          </a:p>
        </p:txBody>
      </p:sp>
      <p:pic>
        <p:nvPicPr>
          <p:cNvPr id="14" name="Picture 10" descr="http://monican.hidrografico.pt/images/stories/logo_monican.png">
            <a:extLst>
              <a:ext uri="{FF2B5EF4-FFF2-40B4-BE49-F238E27FC236}">
                <a16:creationId xmlns:a16="http://schemas.microsoft.com/office/drawing/2014/main" xmlns="" id="{A630A113-60BA-41F4-AABD-1BA6EBF52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81" y="5372874"/>
            <a:ext cx="687561" cy="2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monitoring">
            <a:extLst>
              <a:ext uri="{FF2B5EF4-FFF2-40B4-BE49-F238E27FC236}">
                <a16:creationId xmlns:a16="http://schemas.microsoft.com/office/drawing/2014/main" xmlns="" id="{F92E85B6-CAC0-40FB-BAB7-5C6AF634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51" y="2057987"/>
            <a:ext cx="602039" cy="6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C64FB3EA-1165-4D36-87D8-82BBBE0CC88B}"/>
              </a:ext>
            </a:extLst>
          </p:cNvPr>
          <p:cNvSpPr/>
          <p:nvPr/>
        </p:nvSpPr>
        <p:spPr>
          <a:xfrm>
            <a:off x="8777148" y="5449226"/>
            <a:ext cx="874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LOREA</a:t>
            </a:r>
            <a:endParaRPr lang="es-E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8E0B58A-287F-46A5-AA45-0276FA002B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60" y="1381006"/>
            <a:ext cx="2231134" cy="604788"/>
          </a:xfrm>
          <a:prstGeom prst="rect">
            <a:avLst/>
          </a:prstGeom>
        </p:spPr>
      </p:pic>
      <p:pic>
        <p:nvPicPr>
          <p:cNvPr id="2050" name="Picture 2" descr="https://www.ir-ilico.fr/var/storage/images/medias-ifremer/medias-ir_ilico/images-format-43/reseau-elementaire-coast-hf/1528742-5-fre-FR/Reseau-elementaire-COAST-HF_fullsize.png">
            <a:extLst>
              <a:ext uri="{FF2B5EF4-FFF2-40B4-BE49-F238E27FC236}">
                <a16:creationId xmlns:a16="http://schemas.microsoft.com/office/drawing/2014/main" xmlns="" id="{D46E8579-7C86-47A9-949B-A4BE0933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564" y="4530776"/>
            <a:ext cx="433582" cy="4289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60A0333-A6D3-4FFA-BB3F-D2D07842287A}"/>
              </a:ext>
            </a:extLst>
          </p:cNvPr>
          <p:cNvSpPr/>
          <p:nvPr/>
        </p:nvSpPr>
        <p:spPr>
          <a:xfrm>
            <a:off x="967638" y="885265"/>
            <a:ext cx="5258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MyCOAST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fills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the gap between the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output of large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scale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European programmes and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the end-users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through the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transnational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coordination of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coastal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observatories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12">
            <a:extLst>
              <a:ext uri="{FF2B5EF4-FFF2-40B4-BE49-F238E27FC236}">
                <a16:creationId xmlns:a16="http://schemas.microsoft.com/office/drawing/2014/main" xmlns="" id="{65DF874E-8BE0-4D16-941B-187F21016F98}"/>
              </a:ext>
            </a:extLst>
          </p:cNvPr>
          <p:cNvSpPr/>
          <p:nvPr/>
        </p:nvSpPr>
        <p:spPr>
          <a:xfrm>
            <a:off x="9014908" y="2065819"/>
            <a:ext cx="1034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SCObs</a:t>
            </a:r>
            <a:endParaRPr lang="es-ES" sz="12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226627" y="5646715"/>
            <a:ext cx="1845926" cy="646331"/>
            <a:chOff x="6226627" y="5646715"/>
            <a:chExt cx="1845926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7714858" y="5715965"/>
              <a:ext cx="357695" cy="3693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6627" y="5646715"/>
              <a:ext cx="152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Lisbon Metropolitan Area Coastal Observatory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20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 noChangeArrowheads="1"/>
          </p:cNvSpPr>
          <p:nvPr>
            <p:ph type="title"/>
          </p:nvPr>
        </p:nvSpPr>
        <p:spPr>
          <a:xfrm>
            <a:off x="838200" y="539749"/>
            <a:ext cx="10515600" cy="1150939"/>
          </a:xfrm>
        </p:spPr>
        <p:txBody>
          <a:bodyPr>
            <a:normAutofit fontScale="90000"/>
          </a:bodyPr>
          <a:lstStyle/>
          <a:p>
            <a:r>
              <a:rPr lang="en-GB" dirty="0"/>
              <a:t>Lisbon Metropolitan Area Coastal </a:t>
            </a:r>
            <a:r>
              <a:rPr lang="en-GB" dirty="0" smtClean="0"/>
              <a:t>Observatory - </a:t>
            </a:r>
            <a:r>
              <a:rPr lang="en-GB" dirty="0"/>
              <a:t/>
            </a:r>
            <a:br>
              <a:rPr lang="en-GB" dirty="0"/>
            </a:br>
            <a:r>
              <a:rPr lang="en-GB" altLang="pt-PT" dirty="0" smtClean="0"/>
              <a:t>Motivation</a:t>
            </a:r>
            <a:r>
              <a:rPr lang="en-GB" altLang="pt-PT" dirty="0"/>
              <a:t>:</a:t>
            </a:r>
          </a:p>
        </p:txBody>
      </p:sp>
      <p:sp>
        <p:nvSpPr>
          <p:cNvPr id="19459" name="Content Placeholder 5"/>
          <p:cNvSpPr>
            <a:spLocks noGrp="1" noChangeArrowheads="1"/>
          </p:cNvSpPr>
          <p:nvPr>
            <p:ph idx="1"/>
          </p:nvPr>
        </p:nvSpPr>
        <p:spPr>
          <a:xfrm>
            <a:off x="571501" y="1576389"/>
            <a:ext cx="5524500" cy="4351337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GB" altLang="pt-PT" sz="1600" b="1" dirty="0"/>
              <a:t>Population</a:t>
            </a:r>
            <a:r>
              <a:rPr lang="en-GB" altLang="pt-PT" sz="1600" dirty="0"/>
              <a:t>: </a:t>
            </a:r>
            <a:r>
              <a:rPr lang="en-GB" altLang="pt-PT" sz="1600" b="1" dirty="0"/>
              <a:t>2.8 million inhabitants </a:t>
            </a:r>
            <a:r>
              <a:rPr lang="en-GB" altLang="pt-PT" sz="1600" dirty="0"/>
              <a:t>live in the Lisbon Metropolitan Area.</a:t>
            </a:r>
          </a:p>
          <a:p>
            <a:pPr>
              <a:lnSpc>
                <a:spcPct val="170000"/>
              </a:lnSpc>
            </a:pPr>
            <a:r>
              <a:rPr lang="en-GB" altLang="pt-PT" sz="1600" b="1" dirty="0"/>
              <a:t>Ports and tourism</a:t>
            </a:r>
            <a:r>
              <a:rPr lang="en-GB" altLang="pt-PT" sz="1600" dirty="0"/>
              <a:t>: commercial (Lisbon and Setubal) and recreational (Cascais and </a:t>
            </a:r>
            <a:r>
              <a:rPr lang="en-GB" altLang="pt-PT" sz="1600" dirty="0" err="1"/>
              <a:t>Sesimbra</a:t>
            </a:r>
            <a:r>
              <a:rPr lang="en-GB" altLang="pt-PT" sz="1600" dirty="0"/>
              <a:t>);</a:t>
            </a:r>
          </a:p>
          <a:p>
            <a:pPr>
              <a:lnSpc>
                <a:spcPct val="170000"/>
              </a:lnSpc>
            </a:pPr>
            <a:r>
              <a:rPr lang="en-GB" altLang="pt-PT" sz="1600" b="1" dirty="0"/>
              <a:t>7 Natura 2000 network protected areas </a:t>
            </a:r>
            <a:r>
              <a:rPr lang="en-GB" altLang="pt-PT" sz="1600" dirty="0"/>
              <a:t>under the habitats and birds directive and a </a:t>
            </a:r>
            <a:r>
              <a:rPr lang="en-GB" altLang="pt-PT" sz="1600" b="1" dirty="0"/>
              <a:t>marine protected area</a:t>
            </a:r>
            <a:r>
              <a:rPr lang="en-GB" altLang="pt-PT" sz="1600" dirty="0"/>
              <a:t>.</a:t>
            </a:r>
          </a:p>
        </p:txBody>
      </p:sp>
      <p:sp>
        <p:nvSpPr>
          <p:cNvPr id="19460" name="Slide Number Placeholder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795125" y="6442075"/>
            <a:ext cx="395288" cy="395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A1CA6B3-3B75-4B2C-9146-34ECBDBD11A4}" type="slidenum">
              <a:rPr lang="es-ES" altLang="pt-PT">
                <a:solidFill>
                  <a:schemeClr val="bg1"/>
                </a:solidFill>
              </a:rPr>
              <a:pPr/>
              <a:t>3</a:t>
            </a:fld>
            <a:endParaRPr lang="es-ES" altLang="pt-PT">
              <a:solidFill>
                <a:schemeClr val="bg1"/>
              </a:solidFill>
            </a:endParaRPr>
          </a:p>
        </p:txBody>
      </p:sp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6029326" y="1576389"/>
            <a:ext cx="6119217" cy="3898900"/>
            <a:chOff x="6318606" y="1288043"/>
            <a:chExt cx="5923673" cy="3574485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606" y="1288043"/>
              <a:ext cx="5872001" cy="357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6" descr="A close up of a map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4455" y="2977620"/>
              <a:ext cx="1287824" cy="188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6591301" y="5548313"/>
            <a:ext cx="4314825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pt-PT" sz="1600" dirty="0"/>
              <a:t>Source: </a:t>
            </a:r>
            <a:r>
              <a:rPr lang="en-GB" altLang="pt-PT" sz="1600" dirty="0">
                <a:hlinkClick r:id="rId4"/>
              </a:rPr>
              <a:t>http://natura2000.eea.europa.eu/</a:t>
            </a:r>
            <a:r>
              <a:rPr lang="en-GB" altLang="pt-PT" sz="1600" dirty="0"/>
              <a:t> </a:t>
            </a:r>
          </a:p>
        </p:txBody>
      </p:sp>
      <p:pic>
        <p:nvPicPr>
          <p:cNvPr id="5122" name="Picture 2" descr="https://cdn3.iconfinder.com/data/icons/pixomania/128/anchor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71" y="3080341"/>
            <a:ext cx="338968" cy="3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dn3.iconfinder.com/data/icons/pixomania/128/anchor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29" y="3634519"/>
            <a:ext cx="338968" cy="3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3.iconfinder.com/data/icons/travel-and-tourism-3/512/yacht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18" y="3066446"/>
            <a:ext cx="366759" cy="3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dn3.iconfinder.com/data/icons/travel-and-tourism-3/512/yacht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389107"/>
            <a:ext cx="366759" cy="3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539749"/>
            <a:ext cx="10515600" cy="1150939"/>
          </a:xfrm>
        </p:spPr>
        <p:txBody>
          <a:bodyPr/>
          <a:lstStyle/>
          <a:p>
            <a:r>
              <a:rPr lang="en-GB" altLang="pt-PT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3388EC-B39E-4B46-B1B3-551A9D94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12776"/>
            <a:ext cx="5760640" cy="4749800"/>
          </a:xfrm>
        </p:spPr>
        <p:txBody>
          <a:bodyPr rtlCol="0"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en-GB" sz="1600" dirty="0"/>
              <a:t>Aggregate </a:t>
            </a:r>
            <a:r>
              <a:rPr lang="en-GB" sz="1600" b="1" dirty="0"/>
              <a:t>sparse</a:t>
            </a:r>
            <a:r>
              <a:rPr lang="en-GB" sz="1600" dirty="0"/>
              <a:t> </a:t>
            </a:r>
            <a:r>
              <a:rPr lang="en-GB" sz="1600" b="1" dirty="0"/>
              <a:t>observations</a:t>
            </a:r>
            <a:r>
              <a:rPr lang="en-GB" sz="1600" dirty="0"/>
              <a:t> using an </a:t>
            </a:r>
            <a:r>
              <a:rPr lang="en-GB" sz="1600" b="1" dirty="0"/>
              <a:t>operational model </a:t>
            </a:r>
            <a:r>
              <a:rPr lang="en-GB" sz="1600" dirty="0"/>
              <a:t>and</a:t>
            </a:r>
            <a:r>
              <a:rPr lang="en-GB" sz="1600" b="1" dirty="0"/>
              <a:t> Remote Sensing </a:t>
            </a:r>
            <a:r>
              <a:rPr lang="en-GB" sz="1600" dirty="0"/>
              <a:t>to create services for:</a:t>
            </a:r>
          </a:p>
          <a:p>
            <a:pPr lvl="1">
              <a:lnSpc>
                <a:spcPct val="170000"/>
              </a:lnSpc>
              <a:defRPr/>
            </a:pPr>
            <a:r>
              <a:rPr lang="en-GB" sz="1600" dirty="0"/>
              <a:t>Blue economy,</a:t>
            </a:r>
          </a:p>
          <a:p>
            <a:pPr lvl="1">
              <a:lnSpc>
                <a:spcPct val="170000"/>
              </a:lnSpc>
              <a:defRPr/>
            </a:pPr>
            <a:r>
              <a:rPr lang="en-GB" sz="1600" dirty="0"/>
              <a:t>Authorities,</a:t>
            </a:r>
          </a:p>
          <a:p>
            <a:pPr lvl="1">
              <a:lnSpc>
                <a:spcPct val="170000"/>
              </a:lnSpc>
              <a:defRPr/>
            </a:pPr>
            <a:r>
              <a:rPr lang="en-GB" sz="1600" dirty="0"/>
              <a:t>Research Community,</a:t>
            </a:r>
          </a:p>
          <a:p>
            <a:pPr lvl="1">
              <a:lnSpc>
                <a:spcPct val="170000"/>
              </a:lnSpc>
              <a:defRPr/>
            </a:pPr>
            <a:r>
              <a:rPr lang="en-GB" sz="1600" dirty="0"/>
              <a:t>General public.</a:t>
            </a:r>
          </a:p>
          <a:p>
            <a:pPr>
              <a:lnSpc>
                <a:spcPct val="170000"/>
              </a:lnSpc>
              <a:defRPr/>
            </a:pPr>
            <a:r>
              <a:rPr lang="en-GB" sz="1600" b="1" dirty="0"/>
              <a:t>Continuum approach</a:t>
            </a:r>
            <a:r>
              <a:rPr lang="en-GB" sz="1600" dirty="0"/>
              <a:t>, from the inland</a:t>
            </a:r>
            <a:r>
              <a:rPr lang="en-GB" sz="1600" b="1" dirty="0"/>
              <a:t>, </a:t>
            </a:r>
            <a:r>
              <a:rPr lang="en-GB" sz="1600" dirty="0"/>
              <a:t>Transitional and coastal waters.</a:t>
            </a:r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795125" y="6442075"/>
            <a:ext cx="395288" cy="395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4AC1727-7645-404A-AEBF-1BAB4052E471}" type="slidenum">
              <a:rPr lang="es-ES" altLang="pt-PT">
                <a:solidFill>
                  <a:schemeClr val="bg1"/>
                </a:solidFill>
              </a:rPr>
              <a:pPr/>
              <a:t>4</a:t>
            </a:fld>
            <a:endParaRPr lang="es-ES" altLang="pt-PT">
              <a:solidFill>
                <a:schemeClr val="bg1"/>
              </a:solidFill>
            </a:endParaRPr>
          </a:p>
        </p:txBody>
      </p:sp>
      <p:pic>
        <p:nvPicPr>
          <p:cNvPr id="20485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32" y="1814513"/>
            <a:ext cx="60102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3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BE0578C-B99E-4232-A1A6-5EFEB634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4608" y="6441499"/>
            <a:ext cx="396000" cy="396000"/>
          </a:xfrm>
        </p:spPr>
        <p:txBody>
          <a:bodyPr/>
          <a:lstStyle/>
          <a:p>
            <a:fld id="{8E01590B-F4E7-48DC-A908-AFA984F1D91D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8" name="Picture 6" descr="https://si0.twimg.com/profile_images/1675455568/img_social.png">
            <a:hlinkClick r:id="rId2"/>
            <a:extLst>
              <a:ext uri="{FF2B5EF4-FFF2-40B4-BE49-F238E27FC236}">
                <a16:creationId xmlns:a16="http://schemas.microsoft.com/office/drawing/2014/main" xmlns="" id="{5A01EFBB-4F7D-4367-85D4-90B6C91D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86" y="5167811"/>
            <a:ext cx="798841" cy="79884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9" name="Picture 2" descr="Resultado de imagen de seadatacloud">
            <a:extLst>
              <a:ext uri="{FF2B5EF4-FFF2-40B4-BE49-F238E27FC236}">
                <a16:creationId xmlns:a16="http://schemas.microsoft.com/office/drawing/2014/main" xmlns="" id="{80A5E8C8-043D-4AB1-8040-A384D0DB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01" y="5901214"/>
            <a:ext cx="926034" cy="74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3">
            <a:extLst>
              <a:ext uri="{FF2B5EF4-FFF2-40B4-BE49-F238E27FC236}">
                <a16:creationId xmlns:a16="http://schemas.microsoft.com/office/drawing/2014/main" xmlns="" id="{62F7F6B9-1CA7-4BE0-BD67-ED4123C2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9" y="1367005"/>
            <a:ext cx="6451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 descr="Resultado de imagen de ibi-mfc">
            <a:extLst>
              <a:ext uri="{FF2B5EF4-FFF2-40B4-BE49-F238E27FC236}">
                <a16:creationId xmlns:a16="http://schemas.microsoft.com/office/drawing/2014/main" xmlns="" id="{11C6BCC9-F615-44A1-AB39-E3205AE6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29" y="2449286"/>
            <a:ext cx="933987" cy="9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8E0B58A-287F-46A5-AA45-0276FA002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75" y="1866033"/>
            <a:ext cx="1595979" cy="432618"/>
          </a:xfrm>
          <a:prstGeom prst="rect">
            <a:avLst/>
          </a:prstGeom>
        </p:spPr>
      </p:pic>
      <p:pic>
        <p:nvPicPr>
          <p:cNvPr id="23" name="7 Imagen" descr="http://eurogoos.eu/wp-content/uploads/IBI-ROOS-LOGO-e1416571219602.png">
            <a:extLst>
              <a:ext uri="{FF2B5EF4-FFF2-40B4-BE49-F238E27FC236}">
                <a16:creationId xmlns:a16="http://schemas.microsoft.com/office/drawing/2014/main" xmlns="" id="{BCBA5785-20F1-450A-AB2B-748CFB17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11" y="376388"/>
            <a:ext cx="1306711" cy="7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5 Imagen">
            <a:extLst>
              <a:ext uri="{FF2B5EF4-FFF2-40B4-BE49-F238E27FC236}">
                <a16:creationId xmlns:a16="http://schemas.microsoft.com/office/drawing/2014/main" xmlns="" id="{C05418DA-B148-4E36-B021-EBE935D8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73" y="3039836"/>
            <a:ext cx="858070" cy="85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B299C161-C000-4C22-B7D3-46A8A60786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1776739"/>
            <a:ext cx="1445782" cy="391905"/>
          </a:xfrm>
          <a:prstGeom prst="rect">
            <a:avLst/>
          </a:prstGeom>
        </p:spPr>
      </p:pic>
      <p:sp>
        <p:nvSpPr>
          <p:cNvPr id="31" name="55 Forma libre">
            <a:extLst>
              <a:ext uri="{FF2B5EF4-FFF2-40B4-BE49-F238E27FC236}">
                <a16:creationId xmlns:a16="http://schemas.microsoft.com/office/drawing/2014/main" xmlns="" id="{B648C4FD-8482-4520-B3AC-115682928F4B}"/>
              </a:ext>
            </a:extLst>
          </p:cNvPr>
          <p:cNvSpPr/>
          <p:nvPr/>
        </p:nvSpPr>
        <p:spPr>
          <a:xfrm>
            <a:off x="7498329" y="1866033"/>
            <a:ext cx="3266609" cy="3125934"/>
          </a:xfrm>
          <a:custGeom>
            <a:avLst/>
            <a:gdLst>
              <a:gd name="connsiteX0" fmla="*/ 0 w 1870517"/>
              <a:gd name="connsiteY0" fmla="*/ 935259 h 1870517"/>
              <a:gd name="connsiteX1" fmla="*/ 935259 w 1870517"/>
              <a:gd name="connsiteY1" fmla="*/ 0 h 1870517"/>
              <a:gd name="connsiteX2" fmla="*/ 1870518 w 1870517"/>
              <a:gd name="connsiteY2" fmla="*/ 935259 h 1870517"/>
              <a:gd name="connsiteX3" fmla="*/ 935259 w 1870517"/>
              <a:gd name="connsiteY3" fmla="*/ 1870518 h 1870517"/>
              <a:gd name="connsiteX4" fmla="*/ 0 w 1870517"/>
              <a:gd name="connsiteY4" fmla="*/ 935259 h 18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517" h="1870517">
                <a:moveTo>
                  <a:pt x="0" y="935259"/>
                </a:moveTo>
                <a:cubicBezTo>
                  <a:pt x="0" y="418730"/>
                  <a:pt x="418730" y="0"/>
                  <a:pt x="935259" y="0"/>
                </a:cubicBezTo>
                <a:cubicBezTo>
                  <a:pt x="1451788" y="0"/>
                  <a:pt x="1870518" y="418730"/>
                  <a:pt x="1870518" y="935259"/>
                </a:cubicBezTo>
                <a:cubicBezTo>
                  <a:pt x="1870518" y="1451788"/>
                  <a:pt x="1451788" y="1870518"/>
                  <a:pt x="935259" y="1870518"/>
                </a:cubicBezTo>
                <a:cubicBezTo>
                  <a:pt x="418730" y="1870518"/>
                  <a:pt x="0" y="1451788"/>
                  <a:pt x="0" y="935259"/>
                </a:cubicBez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091" tIns="284091" rIns="284091" bIns="284091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ts val="0"/>
              </a:spcAft>
            </a:pPr>
            <a:r>
              <a:rPr lang="es-ES_tradnl" sz="1600" b="1" kern="1200" dirty="0">
                <a:solidFill>
                  <a:srgbClr val="002060"/>
                </a:solidFill>
              </a:rPr>
              <a:t>PRODUCTS </a:t>
            </a:r>
            <a:r>
              <a:rPr lang="es-ES_tradnl" sz="1600" b="1" dirty="0">
                <a:solidFill>
                  <a:srgbClr val="002060"/>
                </a:solidFill>
              </a:rPr>
              <a:t>&amp;</a:t>
            </a:r>
            <a:r>
              <a:rPr lang="es-ES_tradnl" sz="1600" b="1" kern="1200" dirty="0">
                <a:solidFill>
                  <a:srgbClr val="002060"/>
                </a:solidFill>
              </a:rPr>
              <a:t> SERVICES</a:t>
            </a:r>
          </a:p>
          <a:p>
            <a:pPr lvl="0" algn="ctr" defTabSz="711200">
              <a:spcBef>
                <a:spcPct val="0"/>
              </a:spcBef>
              <a:spcAft>
                <a:spcPts val="0"/>
              </a:spcAft>
            </a:pPr>
            <a:r>
              <a:rPr lang="es-ES_tradnl" sz="1600" b="1" kern="1200" dirty="0">
                <a:solidFill>
                  <a:srgbClr val="002060"/>
                </a:solidFill>
              </a:rPr>
              <a:t>FOR KEY COASTAL ISSUES</a:t>
            </a:r>
          </a:p>
          <a:p>
            <a:pPr lvl="0" algn="ctr" defTabSz="711200">
              <a:spcBef>
                <a:spcPct val="0"/>
              </a:spcBef>
              <a:spcAft>
                <a:spcPts val="0"/>
              </a:spcAft>
            </a:pPr>
            <a:endParaRPr lang="es-ES_tradnl" sz="1600" b="1" kern="1200" dirty="0">
              <a:solidFill>
                <a:srgbClr val="002060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600" b="1" kern="1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600" b="1" kern="1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600" b="1" kern="1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600" b="1" kern="1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989 Forma libre">
            <a:extLst>
              <a:ext uri="{FF2B5EF4-FFF2-40B4-BE49-F238E27FC236}">
                <a16:creationId xmlns:a16="http://schemas.microsoft.com/office/drawing/2014/main" xmlns="" id="{ED7E74B6-5934-4F3A-8A9E-393CB76CEFB0}"/>
              </a:ext>
            </a:extLst>
          </p:cNvPr>
          <p:cNvSpPr/>
          <p:nvPr/>
        </p:nvSpPr>
        <p:spPr>
          <a:xfrm>
            <a:off x="7223579" y="3286342"/>
            <a:ext cx="1208265" cy="938056"/>
          </a:xfrm>
          <a:custGeom>
            <a:avLst/>
            <a:gdLst>
              <a:gd name="connsiteX0" fmla="*/ 0 w 1870517"/>
              <a:gd name="connsiteY0" fmla="*/ 681897 h 1363794"/>
              <a:gd name="connsiteX1" fmla="*/ 935259 w 1870517"/>
              <a:gd name="connsiteY1" fmla="*/ 0 h 1363794"/>
              <a:gd name="connsiteX2" fmla="*/ 1870518 w 1870517"/>
              <a:gd name="connsiteY2" fmla="*/ 681897 h 1363794"/>
              <a:gd name="connsiteX3" fmla="*/ 935259 w 1870517"/>
              <a:gd name="connsiteY3" fmla="*/ 1363794 h 1363794"/>
              <a:gd name="connsiteX4" fmla="*/ 0 w 1870517"/>
              <a:gd name="connsiteY4" fmla="*/ 681897 h 13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517" h="1363794">
                <a:moveTo>
                  <a:pt x="0" y="681897"/>
                </a:moveTo>
                <a:cubicBezTo>
                  <a:pt x="0" y="305296"/>
                  <a:pt x="418730" y="0"/>
                  <a:pt x="935259" y="0"/>
                </a:cubicBezTo>
                <a:cubicBezTo>
                  <a:pt x="1451788" y="0"/>
                  <a:pt x="1870518" y="305296"/>
                  <a:pt x="1870518" y="681897"/>
                </a:cubicBezTo>
                <a:cubicBezTo>
                  <a:pt x="1870518" y="1058498"/>
                  <a:pt x="1451788" y="1363794"/>
                  <a:pt x="935259" y="1363794"/>
                </a:cubicBezTo>
                <a:cubicBezTo>
                  <a:pt x="418730" y="1363794"/>
                  <a:pt x="0" y="1058498"/>
                  <a:pt x="0" y="681897"/>
                </a:cubicBez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091" tIns="209883" rIns="284091" bIns="2098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600" kern="1200" dirty="0"/>
          </a:p>
        </p:txBody>
      </p:sp>
      <p:sp>
        <p:nvSpPr>
          <p:cNvPr id="33" name="25 Forma libre">
            <a:extLst>
              <a:ext uri="{FF2B5EF4-FFF2-40B4-BE49-F238E27FC236}">
                <a16:creationId xmlns:a16="http://schemas.microsoft.com/office/drawing/2014/main" xmlns="" id="{96BCE756-29F9-4869-AFE3-C0CD423A4C61}"/>
              </a:ext>
            </a:extLst>
          </p:cNvPr>
          <p:cNvSpPr/>
          <p:nvPr/>
        </p:nvSpPr>
        <p:spPr>
          <a:xfrm>
            <a:off x="7747717" y="4026542"/>
            <a:ext cx="1225786" cy="915770"/>
          </a:xfrm>
          <a:custGeom>
            <a:avLst/>
            <a:gdLst>
              <a:gd name="connsiteX0" fmla="*/ 0 w 1870517"/>
              <a:gd name="connsiteY0" fmla="*/ 681897 h 1363794"/>
              <a:gd name="connsiteX1" fmla="*/ 935259 w 1870517"/>
              <a:gd name="connsiteY1" fmla="*/ 0 h 1363794"/>
              <a:gd name="connsiteX2" fmla="*/ 1870518 w 1870517"/>
              <a:gd name="connsiteY2" fmla="*/ 681897 h 1363794"/>
              <a:gd name="connsiteX3" fmla="*/ 935259 w 1870517"/>
              <a:gd name="connsiteY3" fmla="*/ 1363794 h 1363794"/>
              <a:gd name="connsiteX4" fmla="*/ 0 w 1870517"/>
              <a:gd name="connsiteY4" fmla="*/ 681897 h 13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517" h="1363794">
                <a:moveTo>
                  <a:pt x="0" y="681897"/>
                </a:moveTo>
                <a:cubicBezTo>
                  <a:pt x="0" y="305296"/>
                  <a:pt x="418730" y="0"/>
                  <a:pt x="935259" y="0"/>
                </a:cubicBezTo>
                <a:cubicBezTo>
                  <a:pt x="1451788" y="0"/>
                  <a:pt x="1870518" y="305296"/>
                  <a:pt x="1870518" y="681897"/>
                </a:cubicBezTo>
                <a:cubicBezTo>
                  <a:pt x="1870518" y="1058498"/>
                  <a:pt x="1451788" y="1363794"/>
                  <a:pt x="935259" y="1363794"/>
                </a:cubicBezTo>
                <a:cubicBezTo>
                  <a:pt x="418730" y="1363794"/>
                  <a:pt x="0" y="1058498"/>
                  <a:pt x="0" y="681897"/>
                </a:cubicBez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091" tIns="209883" rIns="284091" bIns="2098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600" kern="1200" dirty="0"/>
          </a:p>
        </p:txBody>
      </p:sp>
      <p:sp>
        <p:nvSpPr>
          <p:cNvPr id="34" name="48 Forma libre">
            <a:extLst>
              <a:ext uri="{FF2B5EF4-FFF2-40B4-BE49-F238E27FC236}">
                <a16:creationId xmlns:a16="http://schemas.microsoft.com/office/drawing/2014/main" xmlns="" id="{0BBF01EE-CF0B-4615-B54D-9CAD7F5D8F05}"/>
              </a:ext>
            </a:extLst>
          </p:cNvPr>
          <p:cNvSpPr/>
          <p:nvPr/>
        </p:nvSpPr>
        <p:spPr>
          <a:xfrm>
            <a:off x="8736678" y="4186503"/>
            <a:ext cx="1208265" cy="938056"/>
          </a:xfrm>
          <a:custGeom>
            <a:avLst/>
            <a:gdLst>
              <a:gd name="connsiteX0" fmla="*/ 0 w 1870517"/>
              <a:gd name="connsiteY0" fmla="*/ 681897 h 1363794"/>
              <a:gd name="connsiteX1" fmla="*/ 935259 w 1870517"/>
              <a:gd name="connsiteY1" fmla="*/ 0 h 1363794"/>
              <a:gd name="connsiteX2" fmla="*/ 1870518 w 1870517"/>
              <a:gd name="connsiteY2" fmla="*/ 681897 h 1363794"/>
              <a:gd name="connsiteX3" fmla="*/ 935259 w 1870517"/>
              <a:gd name="connsiteY3" fmla="*/ 1363794 h 1363794"/>
              <a:gd name="connsiteX4" fmla="*/ 0 w 1870517"/>
              <a:gd name="connsiteY4" fmla="*/ 681897 h 13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517" h="1363794">
                <a:moveTo>
                  <a:pt x="0" y="681897"/>
                </a:moveTo>
                <a:cubicBezTo>
                  <a:pt x="0" y="305296"/>
                  <a:pt x="418730" y="0"/>
                  <a:pt x="935259" y="0"/>
                </a:cubicBezTo>
                <a:cubicBezTo>
                  <a:pt x="1451788" y="0"/>
                  <a:pt x="1870518" y="305296"/>
                  <a:pt x="1870518" y="681897"/>
                </a:cubicBezTo>
                <a:cubicBezTo>
                  <a:pt x="1870518" y="1058498"/>
                  <a:pt x="1451788" y="1363794"/>
                  <a:pt x="935259" y="1363794"/>
                </a:cubicBezTo>
                <a:cubicBezTo>
                  <a:pt x="418730" y="1363794"/>
                  <a:pt x="0" y="1058498"/>
                  <a:pt x="0" y="681897"/>
                </a:cubicBez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091" tIns="209883" rIns="284091" bIns="2098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600" kern="1200" dirty="0"/>
          </a:p>
        </p:txBody>
      </p:sp>
      <p:sp>
        <p:nvSpPr>
          <p:cNvPr id="35" name="49 Forma libre">
            <a:extLst>
              <a:ext uri="{FF2B5EF4-FFF2-40B4-BE49-F238E27FC236}">
                <a16:creationId xmlns:a16="http://schemas.microsoft.com/office/drawing/2014/main" xmlns="" id="{1A24C7BD-5D85-4309-93F3-7FA039E8C23A}"/>
              </a:ext>
            </a:extLst>
          </p:cNvPr>
          <p:cNvSpPr/>
          <p:nvPr/>
        </p:nvSpPr>
        <p:spPr>
          <a:xfrm>
            <a:off x="9723533" y="3837860"/>
            <a:ext cx="1168399" cy="1013332"/>
          </a:xfrm>
          <a:custGeom>
            <a:avLst/>
            <a:gdLst>
              <a:gd name="connsiteX0" fmla="*/ 0 w 1870517"/>
              <a:gd name="connsiteY0" fmla="*/ 681897 h 1363794"/>
              <a:gd name="connsiteX1" fmla="*/ 935259 w 1870517"/>
              <a:gd name="connsiteY1" fmla="*/ 0 h 1363794"/>
              <a:gd name="connsiteX2" fmla="*/ 1870518 w 1870517"/>
              <a:gd name="connsiteY2" fmla="*/ 681897 h 1363794"/>
              <a:gd name="connsiteX3" fmla="*/ 935259 w 1870517"/>
              <a:gd name="connsiteY3" fmla="*/ 1363794 h 1363794"/>
              <a:gd name="connsiteX4" fmla="*/ 0 w 1870517"/>
              <a:gd name="connsiteY4" fmla="*/ 681897 h 13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517" h="1363794">
                <a:moveTo>
                  <a:pt x="0" y="681897"/>
                </a:moveTo>
                <a:cubicBezTo>
                  <a:pt x="0" y="305296"/>
                  <a:pt x="418730" y="0"/>
                  <a:pt x="935259" y="0"/>
                </a:cubicBezTo>
                <a:cubicBezTo>
                  <a:pt x="1451788" y="0"/>
                  <a:pt x="1870518" y="305296"/>
                  <a:pt x="1870518" y="681897"/>
                </a:cubicBezTo>
                <a:cubicBezTo>
                  <a:pt x="1870518" y="1058498"/>
                  <a:pt x="1451788" y="1363794"/>
                  <a:pt x="935259" y="1363794"/>
                </a:cubicBezTo>
                <a:cubicBezTo>
                  <a:pt x="418730" y="1363794"/>
                  <a:pt x="0" y="1058498"/>
                  <a:pt x="0" y="681897"/>
                </a:cubicBez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091" tIns="209883" rIns="284091" bIns="2098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600" kern="1200" dirty="0"/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xmlns="" id="{CA364CB6-150E-475E-BA87-558A95EE76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14274" y="5070136"/>
            <a:ext cx="737772" cy="340622"/>
          </a:xfrm>
          <a:prstGeom prst="bentConnector3">
            <a:avLst>
              <a:gd name="adj1" fmla="val 10115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Abrir corchete 2050">
            <a:extLst>
              <a:ext uri="{FF2B5EF4-FFF2-40B4-BE49-F238E27FC236}">
                <a16:creationId xmlns:a16="http://schemas.microsoft.com/office/drawing/2014/main" xmlns="" id="{F310D57A-DE7D-4C52-80B1-68F78A1054A7}"/>
              </a:ext>
            </a:extLst>
          </p:cNvPr>
          <p:cNvSpPr/>
          <p:nvPr/>
        </p:nvSpPr>
        <p:spPr>
          <a:xfrm rot="5400000">
            <a:off x="5416492" y="-3154508"/>
            <a:ext cx="212303" cy="884459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2C3129B-5778-44CB-A18E-A0129AA298B0}"/>
              </a:ext>
            </a:extLst>
          </p:cNvPr>
          <p:cNvSpPr/>
          <p:nvPr/>
        </p:nvSpPr>
        <p:spPr>
          <a:xfrm>
            <a:off x="3614057" y="5217299"/>
            <a:ext cx="8299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dirty="0" smtClean="0"/>
              <a:t>end product is </a:t>
            </a:r>
            <a:r>
              <a:rPr lang="en-US" sz="2400" b="1" dirty="0" smtClean="0"/>
              <a:t>innovative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standardized tools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for risk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management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of events </a:t>
            </a:r>
            <a:r>
              <a:rPr lang="en-US" sz="2400" dirty="0" smtClean="0"/>
              <a:t>such as </a:t>
            </a:r>
            <a:r>
              <a:rPr lang="en-US" sz="2400" i="1" dirty="0"/>
              <a:t>extreme </a:t>
            </a:r>
            <a:r>
              <a:rPr lang="en-US" sz="2400" i="1" dirty="0" smtClean="0"/>
              <a:t>weather, flooding</a:t>
            </a:r>
            <a:r>
              <a:rPr lang="en-US" sz="2400" i="1" dirty="0"/>
              <a:t>, maritime safety </a:t>
            </a:r>
            <a:r>
              <a:rPr lang="en-US" sz="2400" dirty="0"/>
              <a:t>and</a:t>
            </a:r>
            <a:r>
              <a:rPr lang="en-US" sz="2400" i="1" dirty="0"/>
              <a:t> coastal </a:t>
            </a:r>
            <a:r>
              <a:rPr lang="en-US" sz="2400" i="1" dirty="0" smtClean="0"/>
              <a:t>pollution</a:t>
            </a:r>
            <a:endParaRPr lang="es-ES" sz="2400" dirty="0"/>
          </a:p>
        </p:txBody>
      </p:sp>
      <p:pic>
        <p:nvPicPr>
          <p:cNvPr id="1026" name="Picture 2" descr="N:\WPDATA\DOCUMENT\INTERREG\MyCOAST\project\workpackages\WP2 communication\material\territorial-risks-ico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83" y="5957351"/>
            <a:ext cx="790021" cy="79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BE0578C-B99E-4232-A1A6-5EFEB634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590B-F4E7-48DC-A908-AFA984F1D91D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8E0B58A-287F-46A5-AA45-0276FA002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5993"/>
            <a:ext cx="2165840" cy="58708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3F92C80-382D-47C1-AB5D-00F5B24F42F3}"/>
              </a:ext>
            </a:extLst>
          </p:cNvPr>
          <p:cNvSpPr/>
          <p:nvPr/>
        </p:nvSpPr>
        <p:spPr>
          <a:xfrm>
            <a:off x="1116204" y="2509319"/>
            <a:ext cx="101332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81CA"/>
                </a:solidFill>
              </a:rPr>
              <a:t>To </a:t>
            </a:r>
            <a:r>
              <a:rPr lang="en-US" sz="2400" dirty="0" smtClean="0">
                <a:solidFill>
                  <a:srgbClr val="0081CA"/>
                </a:solidFill>
              </a:rPr>
              <a:t>improve </a:t>
            </a:r>
            <a:r>
              <a:rPr lang="en-US" sz="2400" b="1" dirty="0">
                <a:solidFill>
                  <a:srgbClr val="0081CA"/>
                </a:solidFill>
              </a:rPr>
              <a:t>co-operation </a:t>
            </a:r>
            <a:r>
              <a:rPr lang="en-US" sz="2400" dirty="0" smtClean="0">
                <a:solidFill>
                  <a:srgbClr val="0081CA"/>
                </a:solidFill>
              </a:rPr>
              <a:t>between</a:t>
            </a:r>
            <a:r>
              <a:rPr lang="en-US" sz="2400" b="1" dirty="0" smtClean="0">
                <a:solidFill>
                  <a:srgbClr val="0081CA"/>
                </a:solidFill>
              </a:rPr>
              <a:t> </a:t>
            </a:r>
            <a:r>
              <a:rPr lang="en-US" sz="2400" b="1" dirty="0">
                <a:solidFill>
                  <a:srgbClr val="0081CA"/>
                </a:solidFill>
              </a:rPr>
              <a:t>observational</a:t>
            </a:r>
            <a:r>
              <a:rPr lang="en-US" sz="2400" dirty="0">
                <a:solidFill>
                  <a:srgbClr val="0081CA"/>
                </a:solidFill>
              </a:rPr>
              <a:t> and </a:t>
            </a:r>
            <a:r>
              <a:rPr lang="en-US" sz="2400" b="1" dirty="0">
                <a:solidFill>
                  <a:srgbClr val="0081CA"/>
                </a:solidFill>
              </a:rPr>
              <a:t>forecasting</a:t>
            </a:r>
            <a:r>
              <a:rPr lang="en-US" sz="2400" dirty="0">
                <a:solidFill>
                  <a:srgbClr val="0081CA"/>
                </a:solidFill>
              </a:rPr>
              <a:t> systems, and </a:t>
            </a:r>
            <a:r>
              <a:rPr lang="en-US" sz="2400" b="1" dirty="0">
                <a:solidFill>
                  <a:srgbClr val="0081CA"/>
                </a:solidFill>
              </a:rPr>
              <a:t>end </a:t>
            </a:r>
            <a:r>
              <a:rPr lang="en-US" sz="2400" b="1" dirty="0" smtClean="0">
                <a:solidFill>
                  <a:srgbClr val="0081CA"/>
                </a:solidFill>
              </a:rPr>
              <a:t>users</a:t>
            </a:r>
            <a:endParaRPr lang="en-US" sz="2400" dirty="0">
              <a:solidFill>
                <a:srgbClr val="0081CA"/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81CA"/>
                </a:solidFill>
              </a:rPr>
              <a:t>To build a </a:t>
            </a:r>
            <a:r>
              <a:rPr lang="en-US" sz="2400" b="1" dirty="0">
                <a:solidFill>
                  <a:srgbClr val="0081CA"/>
                </a:solidFill>
              </a:rPr>
              <a:t>coordinated Atlantic Coastal Operational Observatory  </a:t>
            </a:r>
            <a:r>
              <a:rPr lang="en-US" sz="2400" dirty="0" smtClean="0">
                <a:solidFill>
                  <a:srgbClr val="0081CA"/>
                </a:solidFill>
              </a:rPr>
              <a:t>across </a:t>
            </a:r>
            <a:r>
              <a:rPr lang="en-US" sz="2400" b="1" dirty="0" smtClean="0">
                <a:solidFill>
                  <a:srgbClr val="0081CA"/>
                </a:solidFill>
              </a:rPr>
              <a:t>five European countries </a:t>
            </a:r>
            <a:r>
              <a:rPr lang="en-US" sz="2400" dirty="0" smtClean="0">
                <a:solidFill>
                  <a:srgbClr val="0081CA"/>
                </a:solidFill>
              </a:rPr>
              <a:t>from </a:t>
            </a:r>
            <a:r>
              <a:rPr lang="en-US" sz="2400" dirty="0">
                <a:solidFill>
                  <a:srgbClr val="0081CA"/>
                </a:solidFill>
              </a:rPr>
              <a:t>existing </a:t>
            </a:r>
            <a:r>
              <a:rPr lang="en-US" sz="2400" b="1" dirty="0">
                <a:solidFill>
                  <a:srgbClr val="0081CA"/>
                </a:solidFill>
              </a:rPr>
              <a:t>cross-border</a:t>
            </a:r>
            <a:r>
              <a:rPr lang="en-US" sz="2400" dirty="0">
                <a:solidFill>
                  <a:srgbClr val="0081CA"/>
                </a:solidFill>
              </a:rPr>
              <a:t> </a:t>
            </a:r>
            <a:r>
              <a:rPr lang="en-US" sz="2400" dirty="0" smtClean="0">
                <a:solidFill>
                  <a:srgbClr val="0081CA"/>
                </a:solidFill>
              </a:rPr>
              <a:t>collaborative activities</a:t>
            </a:r>
            <a:endParaRPr lang="en-US" sz="2400" dirty="0">
              <a:solidFill>
                <a:srgbClr val="0081CA"/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81CA"/>
                </a:solidFill>
              </a:rPr>
              <a:t>To </a:t>
            </a:r>
            <a:r>
              <a:rPr lang="en-US" sz="2400" dirty="0" smtClean="0">
                <a:solidFill>
                  <a:srgbClr val="0081CA"/>
                </a:solidFill>
              </a:rPr>
              <a:t>use </a:t>
            </a:r>
            <a:r>
              <a:rPr lang="en-US" sz="2400" b="1" dirty="0" smtClean="0">
                <a:solidFill>
                  <a:srgbClr val="0081CA"/>
                </a:solidFill>
              </a:rPr>
              <a:t>common standards</a:t>
            </a:r>
            <a:r>
              <a:rPr lang="en-US" sz="2400" dirty="0" smtClean="0">
                <a:solidFill>
                  <a:srgbClr val="0081CA"/>
                </a:solidFill>
              </a:rPr>
              <a:t>, promoting </a:t>
            </a:r>
            <a:r>
              <a:rPr lang="en-US" sz="2400" b="1" dirty="0">
                <a:solidFill>
                  <a:srgbClr val="0081CA"/>
                </a:solidFill>
              </a:rPr>
              <a:t>information sharing </a:t>
            </a:r>
            <a:r>
              <a:rPr lang="en-US" sz="2400" dirty="0">
                <a:solidFill>
                  <a:srgbClr val="0081CA"/>
                </a:solidFill>
              </a:rPr>
              <a:t>and </a:t>
            </a:r>
            <a:r>
              <a:rPr lang="en-US" sz="2400" b="1" dirty="0">
                <a:solidFill>
                  <a:srgbClr val="0081CA"/>
                </a:solidFill>
              </a:rPr>
              <a:t>interoperability</a:t>
            </a:r>
            <a:r>
              <a:rPr lang="en-US" sz="2400" dirty="0">
                <a:solidFill>
                  <a:srgbClr val="0081CA"/>
                </a:solidFill>
              </a:rPr>
              <a:t> between coastal </a:t>
            </a:r>
            <a:r>
              <a:rPr lang="en-US" sz="2400" dirty="0" smtClean="0">
                <a:solidFill>
                  <a:srgbClr val="0081CA"/>
                </a:solidFill>
              </a:rPr>
              <a:t>observatories</a:t>
            </a:r>
            <a:endParaRPr lang="en-US" sz="2400" dirty="0">
              <a:solidFill>
                <a:srgbClr val="0081CA"/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81CA"/>
                </a:solidFill>
              </a:rPr>
              <a:t>To promote </a:t>
            </a:r>
            <a:r>
              <a:rPr lang="en-US" sz="2400" dirty="0">
                <a:solidFill>
                  <a:srgbClr val="0081CA"/>
                </a:solidFill>
              </a:rPr>
              <a:t>the </a:t>
            </a:r>
            <a:r>
              <a:rPr lang="en-US" sz="2400" dirty="0" smtClean="0">
                <a:solidFill>
                  <a:srgbClr val="0081CA"/>
                </a:solidFill>
              </a:rPr>
              <a:t>use of </a:t>
            </a:r>
            <a:r>
              <a:rPr lang="en-US" sz="2400" b="1" dirty="0">
                <a:solidFill>
                  <a:srgbClr val="0081CA"/>
                </a:solidFill>
              </a:rPr>
              <a:t>downstream applications of </a:t>
            </a:r>
            <a:r>
              <a:rPr lang="en-US" sz="2400" b="1" dirty="0" smtClean="0">
                <a:solidFill>
                  <a:srgbClr val="0081CA"/>
                </a:solidFill>
              </a:rPr>
              <a:t>CMEMS</a:t>
            </a:r>
            <a:r>
              <a:rPr lang="en-US" sz="2400" dirty="0" smtClean="0">
                <a:solidFill>
                  <a:srgbClr val="0081CA"/>
                </a:solidFill>
              </a:rPr>
              <a:t>, enhancing </a:t>
            </a:r>
            <a:r>
              <a:rPr lang="en-US" sz="2400" b="1" dirty="0" smtClean="0">
                <a:solidFill>
                  <a:srgbClr val="0081CA"/>
                </a:solidFill>
              </a:rPr>
              <a:t>coastal resilience </a:t>
            </a:r>
            <a:r>
              <a:rPr lang="en-US" sz="2400" dirty="0" smtClean="0">
                <a:solidFill>
                  <a:srgbClr val="0081CA"/>
                </a:solidFill>
              </a:rPr>
              <a:t>to risk</a:t>
            </a:r>
            <a:endParaRPr lang="en-US" sz="2400" dirty="0">
              <a:solidFill>
                <a:srgbClr val="0081CA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DA7B93F-8CBE-4DA0-B358-910E146C4C32}"/>
              </a:ext>
            </a:extLst>
          </p:cNvPr>
          <p:cNvSpPr txBox="1">
            <a:spLocks/>
          </p:cNvSpPr>
          <p:nvPr/>
        </p:nvSpPr>
        <p:spPr>
          <a:xfrm>
            <a:off x="3559248" y="1280291"/>
            <a:ext cx="5393941" cy="5870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04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b="1" dirty="0" err="1" smtClean="0">
                <a:latin typeface="+mn-lt"/>
              </a:rPr>
              <a:t>Our</a:t>
            </a:r>
            <a:r>
              <a:rPr lang="es-ES" b="1" dirty="0" smtClean="0">
                <a:latin typeface="+mn-lt"/>
              </a:rPr>
              <a:t> </a:t>
            </a:r>
            <a:r>
              <a:rPr lang="es-ES" b="1" dirty="0" err="1" smtClean="0">
                <a:latin typeface="+mn-lt"/>
              </a:rPr>
              <a:t>Objectives</a:t>
            </a:r>
            <a:r>
              <a:rPr lang="es-ES" b="1" dirty="0" smtClean="0">
                <a:latin typeface="+mn-lt"/>
              </a:rPr>
              <a:t> are:</a:t>
            </a:r>
            <a:endParaRPr lang="es-ES" b="1" dirty="0">
              <a:latin typeface="+mn-lt"/>
            </a:endParaRPr>
          </a:p>
        </p:txBody>
      </p:sp>
      <p:pic>
        <p:nvPicPr>
          <p:cNvPr id="3074" name="Picture 2" descr="N:\WPDATA\DOCUMENT\INTERREG\MyCOAST\project\workpackages\WP2 communication\material\territorial-risk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5404928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BE0578C-B99E-4232-A1A6-5EFEB634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590B-F4E7-48DC-A908-AFA984F1D91D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8E0B58A-287F-46A5-AA45-0276FA002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5993"/>
            <a:ext cx="2165840" cy="5870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688B466-BFED-44F4-AF91-CA31F0AC4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15" y="4401794"/>
            <a:ext cx="860157" cy="1329332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CA23427C-1818-41D7-AC6D-7F04FC9A3FA9}"/>
              </a:ext>
            </a:extLst>
          </p:cNvPr>
          <p:cNvGrpSpPr/>
          <p:nvPr/>
        </p:nvGrpSpPr>
        <p:grpSpPr>
          <a:xfrm>
            <a:off x="3736170" y="1554104"/>
            <a:ext cx="1381125" cy="2225906"/>
            <a:chOff x="3199106" y="2180192"/>
            <a:chExt cx="1381125" cy="2225906"/>
          </a:xfrm>
        </p:grpSpPr>
        <p:pic>
          <p:nvPicPr>
            <p:cNvPr id="11" name="Picture 2" descr="C:\use\DOCUMENTOS\ARTICULOS\RADAR-LOHITZUNE\kmeans\boya_WS_moidf.png">
              <a:extLst>
                <a:ext uri="{FF2B5EF4-FFF2-40B4-BE49-F238E27FC236}">
                  <a16:creationId xmlns:a16="http://schemas.microsoft.com/office/drawing/2014/main" xmlns="" id="{ECCC7F36-BE02-483C-99A6-4281691E4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" r="26611" b="70094"/>
            <a:stretch>
              <a:fillRect/>
            </a:stretch>
          </p:blipFill>
          <p:spPr bwMode="auto">
            <a:xfrm>
              <a:off x="3199106" y="2385927"/>
              <a:ext cx="1381125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C104977D-B0AB-4140-98EA-E8353CA611BB}"/>
                </a:ext>
              </a:extLst>
            </p:cNvPr>
            <p:cNvSpPr/>
            <p:nvPr/>
          </p:nvSpPr>
          <p:spPr>
            <a:xfrm>
              <a:off x="3233055" y="2180192"/>
              <a:ext cx="704679" cy="737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DAFB70DC-E11A-43A2-8494-2CFB846FC9D3}"/>
                </a:ext>
              </a:extLst>
            </p:cNvPr>
            <p:cNvSpPr/>
            <p:nvPr/>
          </p:nvSpPr>
          <p:spPr>
            <a:xfrm>
              <a:off x="3233055" y="4007283"/>
              <a:ext cx="492443" cy="398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E6293AFA-FFED-45C2-BA5F-BAEDF18294FA}"/>
                </a:ext>
              </a:extLst>
            </p:cNvPr>
            <p:cNvSpPr/>
            <p:nvPr/>
          </p:nvSpPr>
          <p:spPr>
            <a:xfrm>
              <a:off x="4061979" y="3947816"/>
              <a:ext cx="492443" cy="398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22D5B4C-946A-4282-876D-707FC3937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374" y="4890222"/>
            <a:ext cx="1472093" cy="952218"/>
          </a:xfrm>
          <a:prstGeom prst="rect">
            <a:avLst/>
          </a:prstGeom>
          <a:ln w="9525">
            <a:noFill/>
          </a:ln>
          <a:effectLst>
            <a:softEdge rad="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F54A600-7F76-4118-9C9E-ACC47632AAF1}"/>
              </a:ext>
            </a:extLst>
          </p:cNvPr>
          <p:cNvSpPr txBox="1"/>
          <p:nvPr/>
        </p:nvSpPr>
        <p:spPr>
          <a:xfrm>
            <a:off x="2529512" y="3854745"/>
            <a:ext cx="2413317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WP 5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Narrow"/>
              </a:rPr>
              <a:t>Downscalling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 from regional to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ArialNarrow"/>
              </a:rPr>
              <a:t>coastal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ArialNarrow"/>
              </a:rPr>
              <a:t>services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ArialNarrow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20D59C6-6613-49AB-BDF8-97CCDC709187}"/>
              </a:ext>
            </a:extLst>
          </p:cNvPr>
          <p:cNvSpPr txBox="1"/>
          <p:nvPr/>
        </p:nvSpPr>
        <p:spPr>
          <a:xfrm>
            <a:off x="2534200" y="1578109"/>
            <a:ext cx="2413317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  <a:latin typeface="ArialNarrow"/>
              </a:rPr>
              <a:t>WP 4 Development of coastal observing systems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5796E2D-E98A-412B-A1CD-D44FC71EA806}"/>
              </a:ext>
            </a:extLst>
          </p:cNvPr>
          <p:cNvSpPr/>
          <p:nvPr/>
        </p:nvSpPr>
        <p:spPr>
          <a:xfrm>
            <a:off x="5453776" y="1390282"/>
            <a:ext cx="800219" cy="431869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vert270"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WP 6 Complying with Data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ArialNarrow"/>
              </a:rPr>
              <a:t>Interoperability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ArialNarrow"/>
              </a:rPr>
              <a:t>Standards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ArialNarrow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0F1BC2B3-8887-4B9C-8F2B-93B44ABBF775}"/>
              </a:ext>
            </a:extLst>
          </p:cNvPr>
          <p:cNvSpPr/>
          <p:nvPr/>
        </p:nvSpPr>
        <p:spPr>
          <a:xfrm>
            <a:off x="6769632" y="1578109"/>
            <a:ext cx="2504551" cy="101566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WP 7 Development of coastal risks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ArialNarrow"/>
              </a:rPr>
              <a:t>tools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ArialNarrow"/>
            </a:endParaRPr>
          </a:p>
          <a:p>
            <a:pPr algn="ctr"/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BE27383-4ED5-445D-B1E2-62B8C74CD1AD}"/>
              </a:ext>
            </a:extLst>
          </p:cNvPr>
          <p:cNvSpPr/>
          <p:nvPr/>
        </p:nvSpPr>
        <p:spPr>
          <a:xfrm>
            <a:off x="6769631" y="3854745"/>
            <a:ext cx="2504552" cy="101566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WP 8 Pilot implementations of coastal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ArialNarrow"/>
              </a:rPr>
              <a:t>risk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ArialNarrow"/>
              </a:rPr>
              <a:t>tools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90BFCC6-E35A-401F-B093-4B9A6F035E27}"/>
              </a:ext>
            </a:extLst>
          </p:cNvPr>
          <p:cNvSpPr/>
          <p:nvPr/>
        </p:nvSpPr>
        <p:spPr>
          <a:xfrm>
            <a:off x="1993459" y="5890638"/>
            <a:ext cx="8998436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WP 1 Project coordination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Narrow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9A27003-D52D-48DB-B387-A692FE10B012}"/>
              </a:ext>
            </a:extLst>
          </p:cNvPr>
          <p:cNvSpPr/>
          <p:nvPr/>
        </p:nvSpPr>
        <p:spPr>
          <a:xfrm>
            <a:off x="9762322" y="3573879"/>
            <a:ext cx="800219" cy="213510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vert270"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WP 2 Project Communication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43AC2B14-8A22-4369-94D3-FA736BCD07E9}"/>
              </a:ext>
            </a:extLst>
          </p:cNvPr>
          <p:cNvSpPr/>
          <p:nvPr/>
        </p:nvSpPr>
        <p:spPr>
          <a:xfrm>
            <a:off x="9762322" y="1390282"/>
            <a:ext cx="800219" cy="19939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vert270"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Narrow"/>
              </a:rPr>
              <a:t>WP 3 Project Capitalization</a:t>
            </a:r>
          </a:p>
        </p:txBody>
      </p:sp>
      <p:sp>
        <p:nvSpPr>
          <p:cNvPr id="9" name="25 Forma libre">
            <a:extLst>
              <a:ext uri="{FF2B5EF4-FFF2-40B4-BE49-F238E27FC236}">
                <a16:creationId xmlns:a16="http://schemas.microsoft.com/office/drawing/2014/main" xmlns="" id="{6E9556A0-4E1A-44F4-A4AE-0172AF1DC9BF}"/>
              </a:ext>
            </a:extLst>
          </p:cNvPr>
          <p:cNvSpPr>
            <a:spLocks noChangeAspect="1"/>
          </p:cNvSpPr>
          <p:nvPr/>
        </p:nvSpPr>
        <p:spPr>
          <a:xfrm>
            <a:off x="7936233" y="2245114"/>
            <a:ext cx="1533560" cy="1144083"/>
          </a:xfrm>
          <a:custGeom>
            <a:avLst/>
            <a:gdLst>
              <a:gd name="connsiteX0" fmla="*/ 0 w 1870517"/>
              <a:gd name="connsiteY0" fmla="*/ 681897 h 1363794"/>
              <a:gd name="connsiteX1" fmla="*/ 935259 w 1870517"/>
              <a:gd name="connsiteY1" fmla="*/ 0 h 1363794"/>
              <a:gd name="connsiteX2" fmla="*/ 1870518 w 1870517"/>
              <a:gd name="connsiteY2" fmla="*/ 681897 h 1363794"/>
              <a:gd name="connsiteX3" fmla="*/ 935259 w 1870517"/>
              <a:gd name="connsiteY3" fmla="*/ 1363794 h 1363794"/>
              <a:gd name="connsiteX4" fmla="*/ 0 w 1870517"/>
              <a:gd name="connsiteY4" fmla="*/ 681897 h 13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517" h="1363794">
                <a:moveTo>
                  <a:pt x="0" y="681897"/>
                </a:moveTo>
                <a:cubicBezTo>
                  <a:pt x="0" y="305296"/>
                  <a:pt x="418730" y="0"/>
                  <a:pt x="935259" y="0"/>
                </a:cubicBezTo>
                <a:cubicBezTo>
                  <a:pt x="1451788" y="0"/>
                  <a:pt x="1870518" y="305296"/>
                  <a:pt x="1870518" y="681897"/>
                </a:cubicBezTo>
                <a:cubicBezTo>
                  <a:pt x="1870518" y="1058498"/>
                  <a:pt x="1451788" y="1363794"/>
                  <a:pt x="935259" y="1363794"/>
                </a:cubicBezTo>
                <a:cubicBezTo>
                  <a:pt x="418730" y="1363794"/>
                  <a:pt x="0" y="1058498"/>
                  <a:pt x="0" y="681897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4091" tIns="209883" rIns="284091" bIns="209883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s-ES_tradnl" sz="16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4B5E3990-7A72-4305-B2F0-7F015C7FADDC}"/>
              </a:ext>
            </a:extLst>
          </p:cNvPr>
          <p:cNvSpPr txBox="1">
            <a:spLocks/>
          </p:cNvSpPr>
          <p:nvPr/>
        </p:nvSpPr>
        <p:spPr>
          <a:xfrm>
            <a:off x="3250664" y="636264"/>
            <a:ext cx="2974732" cy="485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04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sz="2800" b="1" dirty="0" err="1">
                <a:latin typeface="+mn-lt"/>
              </a:rPr>
              <a:t>Work</a:t>
            </a:r>
            <a:r>
              <a:rPr lang="es-ES" sz="2800" b="1" dirty="0">
                <a:latin typeface="+mn-lt"/>
              </a:rPr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29010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BE0578C-B99E-4232-A1A6-5EFEB634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590B-F4E7-48DC-A908-AFA984F1D91D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8E0B58A-287F-46A5-AA45-0276FA002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5993"/>
            <a:ext cx="2165840" cy="587089"/>
          </a:xfrm>
          <a:prstGeom prst="rect">
            <a:avLst/>
          </a:prstGeom>
        </p:spPr>
      </p:pic>
      <p:sp>
        <p:nvSpPr>
          <p:cNvPr id="6" name="Rectángulo 6">
            <a:extLst>
              <a:ext uri="{FF2B5EF4-FFF2-40B4-BE49-F238E27FC236}">
                <a16:creationId xmlns:a16="http://schemas.microsoft.com/office/drawing/2014/main" xmlns="" id="{73F92C80-382D-47C1-AB5D-00F5B24F42F3}"/>
              </a:ext>
            </a:extLst>
          </p:cNvPr>
          <p:cNvSpPr/>
          <p:nvPr/>
        </p:nvSpPr>
        <p:spPr>
          <a:xfrm>
            <a:off x="1116204" y="2509319"/>
            <a:ext cx="1013328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accent5">
                  <a:lumMod val="75000"/>
                </a:schemeClr>
              </a:buClr>
            </a:pPr>
            <a:r>
              <a:rPr lang="en-US" sz="3600" dirty="0" smtClean="0">
                <a:solidFill>
                  <a:srgbClr val="0081CA"/>
                </a:solidFill>
              </a:rPr>
              <a:t>Check out our </a:t>
            </a:r>
            <a:r>
              <a:rPr lang="en-US" sz="3600" b="1" dirty="0" smtClean="0">
                <a:solidFill>
                  <a:srgbClr val="0081CA"/>
                </a:solidFill>
              </a:rPr>
              <a:t>NEWS</a:t>
            </a:r>
            <a:r>
              <a:rPr lang="en-US" sz="3600" dirty="0" smtClean="0">
                <a:solidFill>
                  <a:srgbClr val="0081CA"/>
                </a:solidFill>
              </a:rPr>
              <a:t>, </a:t>
            </a:r>
            <a:r>
              <a:rPr lang="en-US" sz="3600" b="1" dirty="0" smtClean="0">
                <a:solidFill>
                  <a:srgbClr val="0081CA"/>
                </a:solidFill>
              </a:rPr>
              <a:t>PRODUCTS</a:t>
            </a:r>
            <a:r>
              <a:rPr lang="en-US" sz="3600" dirty="0" smtClean="0">
                <a:solidFill>
                  <a:srgbClr val="0081CA"/>
                </a:solidFill>
              </a:rPr>
              <a:t> and </a:t>
            </a:r>
            <a:r>
              <a:rPr lang="en-US" sz="3600" b="1" dirty="0" smtClean="0">
                <a:solidFill>
                  <a:srgbClr val="0081CA"/>
                </a:solidFill>
              </a:rPr>
              <a:t>ACTIVITIES</a:t>
            </a:r>
            <a:r>
              <a:rPr lang="en-US" sz="3600" dirty="0" smtClean="0">
                <a:solidFill>
                  <a:srgbClr val="0081CA"/>
                </a:solidFill>
              </a:rPr>
              <a:t> on our </a:t>
            </a:r>
            <a:r>
              <a:rPr lang="en-US" sz="3600" b="1" dirty="0" smtClean="0">
                <a:solidFill>
                  <a:srgbClr val="0081CA"/>
                </a:solidFill>
              </a:rPr>
              <a:t>PROJECT WEBSITE</a:t>
            </a:r>
          </a:p>
          <a:p>
            <a:pPr algn="ctr">
              <a:spcBef>
                <a:spcPts val="600"/>
              </a:spcBef>
              <a:buClr>
                <a:schemeClr val="accent5">
                  <a:lumMod val="75000"/>
                </a:schemeClr>
              </a:buClr>
            </a:pPr>
            <a:r>
              <a:rPr lang="en-US" sz="6000" b="1" i="1" dirty="0" smtClean="0">
                <a:solidFill>
                  <a:srgbClr val="0081CA"/>
                </a:solidFill>
              </a:rPr>
              <a:t>www.mycoast-project.org</a:t>
            </a:r>
            <a:endParaRPr lang="en-US" sz="6000" b="1" i="1" dirty="0">
              <a:solidFill>
                <a:srgbClr val="0081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xmlns="" id="{D0073047-632F-4B66-8781-DD473D753DD2}"/>
              </a:ext>
            </a:extLst>
          </p:cNvPr>
          <p:cNvSpPr txBox="1">
            <a:spLocks/>
          </p:cNvSpPr>
          <p:nvPr/>
        </p:nvSpPr>
        <p:spPr>
          <a:xfrm>
            <a:off x="3334369" y="6591840"/>
            <a:ext cx="5761891" cy="2492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04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04593"/>
              </a:buClr>
              <a:buFont typeface="Wingdings 2" panose="05020102010507070707" pitchFamily="18" charset="2"/>
              <a:buChar char=""/>
              <a:defRPr sz="2400" kern="1200">
                <a:solidFill>
                  <a:srgbClr val="204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95ABD"/>
              </a:buClr>
              <a:buFont typeface="Wingdings 2" panose="05020102010507070707" pitchFamily="18" charset="2"/>
              <a:buChar char="»"/>
              <a:defRPr sz="2000" kern="1200">
                <a:solidFill>
                  <a:srgbClr val="204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3975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C7BD8"/>
              </a:buClr>
              <a:buFont typeface="Wingdings 2" panose="05020102010507070707" pitchFamily="18" charset="2"/>
              <a:buChar char="»"/>
              <a:defRPr sz="1800" kern="1200">
                <a:solidFill>
                  <a:srgbClr val="204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7207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1CA"/>
              </a:buClr>
              <a:buFont typeface="Wingdings 2" panose="05020102010507070707" pitchFamily="18" charset="2"/>
              <a:buChar char="»"/>
              <a:defRPr sz="1800" kern="1200">
                <a:solidFill>
                  <a:srgbClr val="2045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0000"/>
                </a:solidFill>
              </a:rPr>
              <a:t>Contact the project coordinator: Julien </a:t>
            </a:r>
            <a:r>
              <a:rPr lang="en-US" sz="1400" dirty="0" err="1" smtClean="0">
                <a:solidFill>
                  <a:srgbClr val="FF0000"/>
                </a:solidFill>
              </a:rPr>
              <a:t>Mader</a:t>
            </a:r>
            <a:r>
              <a:rPr lang="en-US" sz="1400" dirty="0" smtClean="0">
                <a:solidFill>
                  <a:srgbClr val="FF0000"/>
                </a:solidFill>
              </a:rPr>
              <a:t>, AZTI, jmader@azti.es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xmlns="" id="{F954507E-D6AD-458A-AF1C-6E32EDE8F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43368"/>
              </p:ext>
            </p:extLst>
          </p:nvPr>
        </p:nvGraphicFramePr>
        <p:xfrm>
          <a:off x="2208463" y="15328"/>
          <a:ext cx="7658888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4876">
                  <a:extLst>
                    <a:ext uri="{9D8B030D-6E8A-4147-A177-3AD203B41FA5}">
                      <a16:colId xmlns:a16="http://schemas.microsoft.com/office/drawing/2014/main" xmlns="" val="3236405506"/>
                    </a:ext>
                  </a:extLst>
                </a:gridCol>
                <a:gridCol w="984012">
                  <a:extLst>
                    <a:ext uri="{9D8B030D-6E8A-4147-A177-3AD203B41FA5}">
                      <a16:colId xmlns:a16="http://schemas.microsoft.com/office/drawing/2014/main" xmlns="" val="206090425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effectLst/>
                        </a:rPr>
                        <a:t>PARTNERS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COUNTRY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81836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AZTI Foundation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15477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Spanish Institute for Oceanography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91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Technological Institute for the Monitoring of the Marine Enviroment in Galicia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0219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University</a:t>
                      </a:r>
                      <a:r>
                        <a:rPr lang="es-ES" sz="1600" u="none" strike="noStrike" dirty="0">
                          <a:effectLst/>
                        </a:rPr>
                        <a:t> of Santiago de Compostela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255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Spanish Holding of Harbours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3646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General Secretariat of Quality and Environmental Assesment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840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>
                          <a:effectLst/>
                        </a:rPr>
                        <a:t>Instituto Superior Técnico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PT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46973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>
                          <a:effectLst/>
                        </a:rPr>
                        <a:t>Instituto</a:t>
                      </a:r>
                      <a:r>
                        <a:rPr lang="es-ES" sz="1600" u="none" strike="noStrike" baseline="0" dirty="0" smtClean="0">
                          <a:effectLst/>
                        </a:rPr>
                        <a:t> Hidrográfico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1649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Qualitas</a:t>
                      </a:r>
                      <a:r>
                        <a:rPr lang="es-ES" sz="1600" u="none" strike="noStrike" dirty="0">
                          <a:effectLst/>
                        </a:rPr>
                        <a:t> Instruments </a:t>
                      </a:r>
                      <a:r>
                        <a:rPr lang="es-ES" sz="1600" u="none" strike="noStrike" dirty="0" err="1">
                          <a:effectLst/>
                        </a:rPr>
                        <a:t>Lda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92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French hydrographic office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FR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02960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French Research Institute for Exploitation of the Sea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412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Centre for Environment Fisheries and Aquaculture Science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UK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9468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Plymouth Marine Laboratory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723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Marine Scotland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2715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Marine </a:t>
                      </a:r>
                      <a:r>
                        <a:rPr lang="es-ES" sz="1600" u="none" strike="noStrike" dirty="0" err="1">
                          <a:effectLst/>
                        </a:rPr>
                        <a:t>Institute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IR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35985316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6AE81A10-5044-492C-8547-C6C98493F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87022"/>
              </p:ext>
            </p:extLst>
          </p:nvPr>
        </p:nvGraphicFramePr>
        <p:xfrm>
          <a:off x="2213929" y="4047504"/>
          <a:ext cx="7645688" cy="1549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3580">
                  <a:extLst>
                    <a:ext uri="{9D8B030D-6E8A-4147-A177-3AD203B41FA5}">
                      <a16:colId xmlns:a16="http://schemas.microsoft.com/office/drawing/2014/main" xmlns="" val="1470145792"/>
                    </a:ext>
                  </a:extLst>
                </a:gridCol>
                <a:gridCol w="962108">
                  <a:extLst>
                    <a:ext uri="{9D8B030D-6E8A-4147-A177-3AD203B41FA5}">
                      <a16:colId xmlns:a16="http://schemas.microsoft.com/office/drawing/2014/main" xmlns="" val="3762914097"/>
                    </a:ext>
                  </a:extLst>
                </a:gridCol>
              </a:tblGrid>
              <a:tr h="1905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 dirty="0">
                          <a:effectLst/>
                        </a:rPr>
                        <a:t>ASSOCIATED PARTNERS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48715910"/>
                  </a:ext>
                </a:extLst>
              </a:tr>
              <a:tr h="206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 dirty="0">
                          <a:effectLst/>
                        </a:rPr>
                        <a:t>Directorate</a:t>
                      </a:r>
                      <a:r>
                        <a:rPr lang="en-US" sz="1100" u="none" strike="noStrike" dirty="0">
                          <a:effectLst/>
                        </a:rPr>
                        <a:t> of Emergency and Meteorology, Security Department, Basque Government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8438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A Coruña Port </a:t>
                      </a:r>
                      <a:r>
                        <a:rPr lang="es-ES" sz="1100" u="none" strike="noStrike" dirty="0" err="1">
                          <a:effectLst/>
                        </a:rPr>
                        <a:t>Authority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6414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Coastguard</a:t>
                      </a:r>
                      <a:r>
                        <a:rPr lang="es-ES" sz="1100" u="none" strike="noStrike" dirty="0">
                          <a:effectLst/>
                        </a:rPr>
                        <a:t> of Galicia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506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Câmara</a:t>
                      </a:r>
                      <a:r>
                        <a:rPr lang="es-ES" sz="1100" u="none" strike="noStrike" dirty="0">
                          <a:effectLst/>
                        </a:rPr>
                        <a:t> Municipal de Lisboa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PT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50201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Scottish </a:t>
                      </a:r>
                      <a:r>
                        <a:rPr lang="es-ES" sz="1100" u="none" strike="noStrike" dirty="0" err="1">
                          <a:effectLst/>
                        </a:rPr>
                        <a:t>Environment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Protection</a:t>
                      </a:r>
                      <a:r>
                        <a:rPr lang="es-ES" sz="1100" u="none" strike="noStrike" dirty="0">
                          <a:effectLst/>
                        </a:rPr>
                        <a:t> Agency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UK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65845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Bordeaux</a:t>
                      </a:r>
                      <a:r>
                        <a:rPr lang="es-ES" sz="1100" u="none" strike="noStrike" dirty="0">
                          <a:effectLst/>
                        </a:rPr>
                        <a:t> Port </a:t>
                      </a:r>
                      <a:r>
                        <a:rPr lang="es-ES" sz="1100" u="none" strike="noStrike" dirty="0" err="1">
                          <a:effectLst/>
                        </a:rPr>
                        <a:t>Atlantique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FR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32923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European</a:t>
                      </a:r>
                      <a:r>
                        <a:rPr lang="es-ES" sz="1100" u="none" strike="noStrike" dirty="0">
                          <a:effectLst/>
                        </a:rPr>
                        <a:t> Global </a:t>
                      </a:r>
                      <a:r>
                        <a:rPr lang="es-ES" sz="1100" u="none" strike="noStrike" dirty="0" err="1">
                          <a:effectLst/>
                        </a:rPr>
                        <a:t>Ocean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Observing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System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BE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784111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20494161">
            <a:off x="532736" y="2528515"/>
            <a:ext cx="1141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Thank you for your attention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23034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MyCoast">
      <a:dk1>
        <a:srgbClr val="204593"/>
      </a:dk1>
      <a:lt1>
        <a:sysClr val="window" lastClr="FFFFFF"/>
      </a:lt1>
      <a:dk2>
        <a:srgbClr val="0081CA"/>
      </a:dk2>
      <a:lt2>
        <a:srgbClr val="61C7FF"/>
      </a:lt2>
      <a:accent1>
        <a:srgbClr val="0081CA"/>
      </a:accent1>
      <a:accent2>
        <a:srgbClr val="204593"/>
      </a:accent2>
      <a:accent3>
        <a:srgbClr val="A5A5A5"/>
      </a:accent3>
      <a:accent4>
        <a:srgbClr val="D8D8D8"/>
      </a:accent4>
      <a:accent5>
        <a:srgbClr val="5E88DC"/>
      </a:accent5>
      <a:accent6>
        <a:srgbClr val="5E3E44"/>
      </a:accent6>
      <a:hlink>
        <a:srgbClr val="204593"/>
      </a:hlink>
      <a:folHlink>
        <a:srgbClr val="2045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14313603F94F478888E91F730FC3C8" ma:contentTypeVersion="4" ma:contentTypeDescription="Crear nuevo documento." ma:contentTypeScope="" ma:versionID="3e3966e8f87364800a87a54dd228f9e6">
  <xsd:schema xmlns:xsd="http://www.w3.org/2001/XMLSchema" xmlns:xs="http://www.w3.org/2001/XMLSchema" xmlns:p="http://schemas.microsoft.com/office/2006/metadata/properties" xmlns:ns2="3472cacd-51d1-4ae3-8c85-4e9653391d02" targetNamespace="http://schemas.microsoft.com/office/2006/metadata/properties" ma:root="true" ma:fieldsID="82e0de403225f1c423d6605e8d796be1" ns2:_="">
    <xsd:import namespace="3472cacd-51d1-4ae3-8c85-4e9653391d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2cacd-51d1-4ae3-8c85-4e9653391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F9CB64-5310-40C7-8EDD-1D7CBDBA4F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1D8823-8B57-4F65-9B2F-15BE5A26BAE9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3472cacd-51d1-4ae3-8c85-4e9653391d0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1AF2633-BECF-42BF-BD27-D8EEB5A9D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2cacd-51d1-4ae3-8c85-4e9653391d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433</Words>
  <Application>Microsoft Office PowerPoint</Application>
  <PresentationFormat>Custom</PresentationFormat>
  <Paragraphs>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The MyCOAST PROJECT</vt:lpstr>
      <vt:lpstr>PowerPoint Presentation</vt:lpstr>
      <vt:lpstr>Lisbon Metropolitan Area Coastal Observatory -  Motivation:</vt:lpstr>
      <vt:lpstr>Vision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Mendívil</dc:creator>
  <cp:lastModifiedBy>Alejandro Gallego</cp:lastModifiedBy>
  <cp:revision>134</cp:revision>
  <cp:lastPrinted>2018-04-12T14:43:09Z</cp:lastPrinted>
  <dcterms:created xsi:type="dcterms:W3CDTF">2017-01-17T15:37:44Z</dcterms:created>
  <dcterms:modified xsi:type="dcterms:W3CDTF">2019-05-13T10:10:36Z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0x010100FE14313603F94F478888E91F730FC3C8</vt:lpwstr>
  </property>
</Properties>
</file>