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543" r:id="rId2"/>
    <p:sldId id="1537" r:id="rId3"/>
    <p:sldId id="1544" r:id="rId4"/>
    <p:sldId id="1545" r:id="rId5"/>
    <p:sldId id="1546" r:id="rId6"/>
    <p:sldId id="1548" r:id="rId7"/>
    <p:sldId id="1549" r:id="rId8"/>
    <p:sldId id="1552" r:id="rId9"/>
    <p:sldId id="1551" r:id="rId10"/>
    <p:sldId id="1550" r:id="rId11"/>
    <p:sldId id="1553" r:id="rId12"/>
    <p:sldId id="1554" r:id="rId13"/>
    <p:sldId id="1561" r:id="rId14"/>
    <p:sldId id="1555" r:id="rId15"/>
    <p:sldId id="1556" r:id="rId16"/>
    <p:sldId id="1557" r:id="rId17"/>
    <p:sldId id="1558" r:id="rId18"/>
    <p:sldId id="1559" r:id="rId19"/>
    <p:sldId id="1560" r:id="rId20"/>
    <p:sldId id="1562" r:id="rId21"/>
    <p:sldId id="1563" r:id="rId22"/>
    <p:sldId id="1564" r:id="rId23"/>
    <p:sldId id="1565" r:id="rId24"/>
  </p:sldIdLst>
  <p:sldSz cx="24377650" cy="13716000"/>
  <p:notesSz cx="6858000" cy="9144000"/>
  <p:defaultTextStyle>
    <a:defPPr>
      <a:defRPr lang="en-US"/>
    </a:defPPr>
    <a:lvl1pPr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912813" indent="-4556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827213" indent="-9128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2741613" indent="-13700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3656013" indent="-18272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ena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A4"/>
    <a:srgbClr val="2482C2"/>
    <a:srgbClr val="C6770C"/>
    <a:srgbClr val="167964"/>
    <a:srgbClr val="245183"/>
    <a:srgbClr val="77943E"/>
    <a:srgbClr val="F29B26"/>
    <a:srgbClr val="333333"/>
    <a:srgbClr val="CE1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5" autoAdjust="0"/>
    <p:restoredTop sz="99409" autoAdjust="0"/>
  </p:normalViewPr>
  <p:slideViewPr>
    <p:cSldViewPr snapToGrid="0" snapToObjects="1">
      <p:cViewPr varScale="1">
        <p:scale>
          <a:sx n="38" d="100"/>
          <a:sy n="38" d="100"/>
        </p:scale>
        <p:origin x="658" y="53"/>
      </p:cViewPr>
      <p:guideLst>
        <p:guide orient="horz" pos="4320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28992"/>
    </p:cViewPr>
  </p:sorterViewPr>
  <p:notesViewPr>
    <p:cSldViewPr snapToGrid="0" snapToObjects="1">
      <p:cViewPr varScale="1">
        <p:scale>
          <a:sx n="84" d="100"/>
          <a:sy n="84" d="100"/>
        </p:scale>
        <p:origin x="243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BAE17BC-05CE-4A05-9503-41686EB774E6}" type="datetimeFigureOut">
              <a:rPr lang="it-IT"/>
              <a:pPr>
                <a:defRPr/>
              </a:pPr>
              <a:t>10/10/2022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27AB016-D215-4262-95F7-962E16308C13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Lato Ligh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Lato Light"/>
              </a:defRPr>
            </a:lvl1pPr>
          </a:lstStyle>
          <a:p>
            <a:pPr>
              <a:defRPr/>
            </a:pPr>
            <a:fld id="{4F5084F3-6521-4E84-B67D-8796E48FF0C1}" type="datetimeFigureOut">
              <a:rPr lang="en-US"/>
              <a:pPr>
                <a:defRPr/>
              </a:pPr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Lato Ligh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Lato Light"/>
              </a:defRPr>
            </a:lvl1pPr>
          </a:lstStyle>
          <a:p>
            <a:pPr>
              <a:defRPr/>
            </a:pPr>
            <a:fld id="{2663B61B-71FE-46A6-AB24-F825803E768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28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72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16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0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63B61B-71FE-46A6-AB24-F825803E768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3B61B-71FE-46A6-AB24-F825803E768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dership sk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3" y="3945706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7739063" y="12533313"/>
            <a:ext cx="8162925" cy="1003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275894" y="44606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rtlCol="0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64080" y="2"/>
            <a:ext cx="10613571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5821363" y="12623800"/>
            <a:ext cx="12688887" cy="690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3936717" y="3247697"/>
            <a:ext cx="7241628" cy="12875172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5821363" y="12623800"/>
            <a:ext cx="12688887" cy="690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253206" y="6230198"/>
            <a:ext cx="5756336" cy="10206700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3" y="4665515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4665515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3" y="4665515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3" y="4665515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60813-47E6-4DAA-9FC5-9282A619682C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8675688" y="12533313"/>
            <a:ext cx="7069137" cy="10048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48104" y="3612996"/>
            <a:ext cx="5819852" cy="279518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409748" y="3612996"/>
            <a:ext cx="5819852" cy="279518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278926" y="3612996"/>
            <a:ext cx="5819852" cy="279518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5291435" y="3411210"/>
            <a:ext cx="7434751" cy="801688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4091685"/>
            <a:ext cx="12105684" cy="676960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24377649" cy="1371599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8675688" y="12511088"/>
            <a:ext cx="7226300" cy="936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6" y="0"/>
            <a:ext cx="12168235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8675688" y="12511088"/>
            <a:ext cx="7226300" cy="936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68235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8675688" y="12511088"/>
            <a:ext cx="7226300" cy="936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730250"/>
            <a:ext cx="210248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76400" y="3651250"/>
            <a:ext cx="21024850" cy="870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400" b="1">
                <a:solidFill>
                  <a:srgbClr val="9399A1"/>
                </a:solidFill>
                <a:latin typeface="Lato Bold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400" b="1">
                <a:solidFill>
                  <a:srgbClr val="9399A1"/>
                </a:solidFill>
                <a:latin typeface="Lato Bold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 b="1">
                <a:solidFill>
                  <a:srgbClr val="9399A1"/>
                </a:solidFill>
                <a:latin typeface="Lato Bold"/>
              </a:defRPr>
            </a:lvl1pPr>
          </a:lstStyle>
          <a:p>
            <a:pPr>
              <a:defRPr/>
            </a:pPr>
            <a:fld id="{529B2B7E-47C7-42C3-9C89-14618CC768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031" name="TextBox 8"/>
          <p:cNvSpPr txBox="1">
            <a:spLocks noChangeArrowheads="1"/>
          </p:cNvSpPr>
          <p:nvPr userDrawn="1"/>
        </p:nvSpPr>
        <p:spPr bwMode="auto">
          <a:xfrm>
            <a:off x="23063200" y="606425"/>
            <a:ext cx="90011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07" tIns="91404" rIns="182807" bIns="91404">
            <a:spAutoFit/>
          </a:bodyPr>
          <a:lstStyle/>
          <a:p>
            <a:pPr algn="ctr" eaLnBrk="1" hangingPunct="1">
              <a:defRPr/>
            </a:pPr>
            <a:fld id="{038E7E80-BF12-4650-932D-0FF728000186}" type="slidenum">
              <a:rPr lang="id-ID" altLang="it-IT" sz="2800" b="1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pPr algn="ctr" eaLnBrk="1" hangingPunct="1">
                <a:defRPr/>
              </a:pPr>
              <a:t>‹Nr.›</a:t>
            </a:fld>
            <a:endParaRPr lang="id-ID" altLang="it-IT" sz="2800" b="1">
              <a:solidFill>
                <a:schemeClr val="bg1"/>
              </a:solidFill>
              <a:latin typeface="Lato Bold"/>
              <a:ea typeface="Lato Bold"/>
              <a:cs typeface="Lato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  <p:sldLayoutId id="2147484396" r:id="rId12"/>
    <p:sldLayoutId id="2147484397" r:id="rId13"/>
    <p:sldLayoutId id="2147484398" r:id="rId14"/>
    <p:sldLayoutId id="2147484399" r:id="rId15"/>
    <p:sldLayoutId id="2147484400" r:id="rId16"/>
    <p:sldLayoutId id="2147484401" r:id="rId17"/>
  </p:sldLayoutIdLst>
  <p:transition advClick="0"/>
  <p:hf hd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7pPr>
      <a:lvl8pPr marL="1371599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itchFamily="34" charset="0"/>
        <a:buChar char="•"/>
        <a:defRPr lang="en-US" sz="4800" kern="1200" dirty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lang="en-US" sz="4000" kern="1200" dirty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2282825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lang="en-US" sz="3600" kern="1200" dirty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lang="en-US" sz="3200" kern="1200" dirty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lang="en-US" sz="3200" kern="1200" dirty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502819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5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5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5"/>
            <a:ext cx="24377650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9948863" y="487363"/>
            <a:ext cx="2713037" cy="128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9460" name="Immagin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63" y="3828200"/>
            <a:ext cx="73755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7174445"/>
            <a:ext cx="243776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/>
              <a:t>ORGANISMES PUBLIQUES</a:t>
            </a:r>
            <a:endParaRPr lang="it-IT" sz="440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84300" y="3335180"/>
            <a:ext cx="947212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>
              <a:buFont typeface="+mj-lt"/>
              <a:buAutoNum type="arabicParenR"/>
            </a:pPr>
            <a:r>
              <a:rPr lang="fr-FR" dirty="0"/>
              <a:t>Assurer la mise à jour régulière des données collectées.</a:t>
            </a:r>
          </a:p>
          <a:p>
            <a:pPr marL="742950" lvl="0" indent="-742950">
              <a:buFont typeface="+mj-lt"/>
              <a:buAutoNum type="arabicParenR"/>
            </a:pPr>
            <a:endParaRPr lang="fr-FR" dirty="0"/>
          </a:p>
          <a:p>
            <a:pPr marL="742950" indent="-742950">
              <a:buFont typeface="+mj-lt"/>
              <a:buAutoNum type="arabicParenR"/>
            </a:pPr>
            <a:r>
              <a:rPr lang="fr-FR" dirty="0"/>
              <a:t>Disposer au moins des données de base</a:t>
            </a:r>
            <a:r>
              <a:rPr lang="it-IT" dirty="0"/>
              <a:t>:</a:t>
            </a:r>
          </a:p>
          <a:p>
            <a:pPr marL="742950" indent="-742950">
              <a:buFont typeface="+mj-lt"/>
              <a:buAutoNum type="arabicParenR"/>
            </a:pPr>
            <a:endParaRPr lang="it-IT" dirty="0"/>
          </a:p>
          <a:p>
            <a:pPr marL="1655763" lvl="1" indent="-742950">
              <a:buFont typeface="Arial" charset="0"/>
              <a:buChar char="•"/>
            </a:pPr>
            <a:r>
              <a:rPr lang="fr-FR" dirty="0"/>
              <a:t>Ports</a:t>
            </a:r>
            <a:r>
              <a:rPr lang="it-IT" dirty="0"/>
              <a:t>,</a:t>
            </a:r>
          </a:p>
          <a:p>
            <a:pPr marL="1655763" lvl="1" indent="-742950">
              <a:buFont typeface="Arial" charset="0"/>
              <a:buChar char="•"/>
            </a:pPr>
            <a:r>
              <a:rPr lang="fr-FR" dirty="0"/>
              <a:t>Musées</a:t>
            </a:r>
            <a:r>
              <a:rPr lang="it-IT" dirty="0"/>
              <a:t>,</a:t>
            </a:r>
          </a:p>
          <a:p>
            <a:pPr marL="1655763" lvl="1" indent="-742950">
              <a:buFont typeface="Arial" charset="0"/>
              <a:buChar char="•"/>
            </a:pPr>
            <a:r>
              <a:rPr lang="it-IT" dirty="0"/>
              <a:t>P.O.I.,</a:t>
            </a:r>
          </a:p>
          <a:p>
            <a:pPr marL="1655763" lvl="1" indent="-742950">
              <a:buFont typeface="Arial" charset="0"/>
              <a:buChar char="•"/>
            </a:pPr>
            <a:r>
              <a:rPr lang="fr-FR" dirty="0"/>
              <a:t>Circuits,</a:t>
            </a:r>
            <a:endParaRPr lang="it-IT" dirty="0"/>
          </a:p>
          <a:p>
            <a:pPr marL="1655763" lvl="1" indent="-742950">
              <a:buFont typeface="Arial" charset="0"/>
              <a:buChar char="•"/>
            </a:pPr>
            <a:r>
              <a:rPr lang="fr-FR" dirty="0"/>
              <a:t>Météo</a:t>
            </a:r>
            <a:r>
              <a:rPr lang="it-IT" dirty="0"/>
              <a:t>,</a:t>
            </a:r>
          </a:p>
          <a:p>
            <a:pPr marL="1655763" lvl="1" indent="-742950">
              <a:buFont typeface="Arial" charset="0"/>
              <a:buChar char="•"/>
            </a:pPr>
            <a:r>
              <a:rPr lang="it-IT" dirty="0"/>
              <a:t>…….</a:t>
            </a:r>
            <a:endParaRPr lang="fr-FR" dirty="0">
              <a:solidFill>
                <a:srgbClr val="002060"/>
              </a:solidFill>
            </a:endParaRPr>
          </a:p>
          <a:p>
            <a:pPr marL="742950" lvl="0" indent="-742950">
              <a:buFont typeface="+mj-lt"/>
              <a:buAutoNum type="arabicParenR"/>
            </a:pPr>
            <a:endParaRPr lang="it-IT" dirty="0"/>
          </a:p>
        </p:txBody>
      </p:sp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 DOIT FAIRE L’ADMINISTRATION PUBLIQUE POUR PARTAGER SES DONNÉES NUMÉRIQUES? 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983788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4000" b="1" dirty="0"/>
              <a:t>Tout d'abord, il faut</a:t>
            </a:r>
            <a:r>
              <a:rPr lang="it-IT" sz="4000" b="1" dirty="0"/>
              <a:t>:</a:t>
            </a:r>
            <a:endParaRPr lang="fr-FR" altLang="it-IT" sz="4000" b="1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7271" y="3069861"/>
            <a:ext cx="9004022" cy="9912349"/>
          </a:xfrm>
          <a:prstGeom prst="rect">
            <a:avLst/>
          </a:prstGeom>
          <a:noFill/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9/21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1384300" y="3168930"/>
            <a:ext cx="1704284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10/21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3330" y="6771572"/>
            <a:ext cx="21482050" cy="4230574"/>
          </a:xfrm>
          <a:prstGeom prst="rect">
            <a:avLst/>
          </a:prstGeom>
          <a:noFill/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4000" b="1" dirty="0"/>
              <a:t>Si on dispose déjà d’un archive numérique ou d’une base de données:</a:t>
            </a:r>
            <a:r>
              <a:rPr lang="it-IT" sz="4000" b="1" dirty="0"/>
              <a:t> </a:t>
            </a:r>
            <a:endParaRPr lang="fr-FR" altLang="it-IT" sz="4000" b="1" dirty="0"/>
          </a:p>
        </p:txBody>
      </p:sp>
      <p:sp>
        <p:nvSpPr>
          <p:cNvPr id="12" name="Rectangle 11"/>
          <p:cNvSpPr/>
          <p:nvPr/>
        </p:nvSpPr>
        <p:spPr>
          <a:xfrm>
            <a:off x="1384300" y="3335180"/>
            <a:ext cx="89401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fr-FR" dirty="0"/>
              <a:t>Vérifier sa compatibilité avec la taxonomie utilisée par le projet Smart Destination et l'adapter.</a:t>
            </a:r>
            <a:endParaRPr lang="it-IT" dirty="0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 DOIT FAIRE L’ADMINISTRATION PUBLIQUE POUR PARTAGER SES DONNÉES NUMÉRIQUES? 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\\ISOLAFILE\Archivio\PUBLIC\CONDIVISOLA\_Isola Mediterranea\SmartDestination\Slide - Sintesi ITFR\IT\sintesi_IT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675" y="5117263"/>
            <a:ext cx="21458237" cy="6169025"/>
          </a:xfrm>
          <a:prstGeom prst="rect">
            <a:avLst/>
          </a:prstGeom>
          <a:noFill/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11/21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1150042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4000" b="1" dirty="0"/>
              <a:t>et </a:t>
            </a:r>
            <a:r>
              <a:rPr lang="fr-FR" sz="4000" b="1" dirty="0" err="1"/>
              <a:t>apres</a:t>
            </a:r>
            <a:r>
              <a:rPr lang="fr-FR" sz="4000" b="1" dirty="0"/>
              <a:t> ...</a:t>
            </a:r>
            <a:endParaRPr lang="fr-FR" altLang="it-IT" sz="4000" dirty="0">
              <a:solidFill>
                <a:srgbClr val="FF0000"/>
              </a:solidFill>
              <a:latin typeface="Open Sans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4300" y="3335180"/>
            <a:ext cx="8940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>
              <a:buFont typeface="+mj-lt"/>
              <a:buAutoNum type="arabicParenR" startAt="2"/>
            </a:pPr>
            <a:r>
              <a:rPr lang="fr-FR" dirty="0"/>
              <a:t>Adopter la norme numérique définie par Smart Destination.</a:t>
            </a:r>
            <a:endParaRPr lang="it-IT" dirty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 DOIT FAIRE L’ADMINISTRATION PUBLIQUE POUR PARTAGER SES DONNÉES NUMÉRIQUES? 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996" y="2357843"/>
            <a:ext cx="21475699" cy="10186175"/>
          </a:xfrm>
          <a:prstGeom prst="rect">
            <a:avLst/>
          </a:prstGeom>
          <a:noFill/>
        </p:spPr>
      </p:pic>
      <p:sp>
        <p:nvSpPr>
          <p:cNvPr id="9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12/21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 DOIT FAIRE L’ADMINISTRATION PUBLIQUE POUR PARTAGER SES DONNÉES NUMÉRIQUES? 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84300" y="3335180"/>
            <a:ext cx="7938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>
              <a:buFont typeface="+mj-lt"/>
              <a:buAutoNum type="arabicParenR"/>
            </a:pPr>
            <a:r>
              <a:rPr lang="fr-FR" dirty="0"/>
              <a:t>Élaborer un programme structuré de collecte de données.</a:t>
            </a:r>
            <a:endParaRPr lang="it-IT" dirty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3424" y="5537395"/>
            <a:ext cx="17154525" cy="6151000"/>
          </a:xfrm>
          <a:prstGeom prst="rect">
            <a:avLst/>
          </a:prstGeom>
          <a:noFill/>
        </p:spPr>
      </p:pic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13/21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1342500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4000" b="1" dirty="0"/>
              <a:t>Si on ne dispose pas d’un archive numérique, il faudra:</a:t>
            </a:r>
            <a:r>
              <a:rPr lang="it-IT" sz="4000" b="1" dirty="0"/>
              <a:t> </a:t>
            </a:r>
            <a:endParaRPr lang="fr-FR" altLang="it-IT" sz="4000" b="1" dirty="0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 DOIT FAIRE L’ADMINISTRATION PUBLIQUE POUR PARTAGER SES DONNÉES NUMÉRIQUES? 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1384300" y="3168930"/>
            <a:ext cx="1304659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sz="4000" b="1" dirty="0"/>
              <a:t>et </a:t>
            </a:r>
            <a:r>
              <a:rPr lang="it-IT" sz="4000" b="1" dirty="0" err="1"/>
              <a:t>apres</a:t>
            </a:r>
            <a:r>
              <a:rPr lang="it-IT" sz="4000" b="1" dirty="0"/>
              <a:t> …. </a:t>
            </a:r>
            <a:endParaRPr lang="fr-FR" altLang="it-IT" sz="4000" dirty="0">
              <a:solidFill>
                <a:srgbClr val="FF0000"/>
              </a:solidFill>
              <a:latin typeface="Open Sans" pitchFamily="34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8531" y="6109712"/>
            <a:ext cx="21541500" cy="5437186"/>
          </a:xfrm>
          <a:prstGeom prst="rect">
            <a:avLst/>
          </a:prstGeom>
          <a:noFill/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14/21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4300" y="3335180"/>
            <a:ext cx="8657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>
              <a:buFont typeface="+mj-lt"/>
              <a:buAutoNum type="arabicParenR" startAt="2"/>
            </a:pPr>
            <a:r>
              <a:rPr lang="fr-FR" dirty="0"/>
              <a:t>Préparer une architecture d'archivage en utilisant la taxonomie du projet.</a:t>
            </a:r>
            <a:endParaRPr lang="it-IT" dirty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 DOIT FAIRE L’ADMINISTRATION PUBLIQUE POUR PARTAGER SES DONNÉES NUMÉRIQUES? 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1384300" y="3168930"/>
            <a:ext cx="1304659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4000" b="1" dirty="0"/>
              <a:t>puis ...</a:t>
            </a:r>
            <a:endParaRPr lang="fr-FR" altLang="it-IT" sz="4000" dirty="0">
              <a:solidFill>
                <a:srgbClr val="FF0000"/>
              </a:solidFill>
              <a:latin typeface="Open Sans" pitchFamily="34" charset="0"/>
            </a:endParaRPr>
          </a:p>
        </p:txBody>
      </p:sp>
      <p:pic>
        <p:nvPicPr>
          <p:cNvPr id="73730" name="Picture 2" descr="\\ISOLAFILE\Archivio\PUBLIC\CONDIVISOLA\_Isola Mediterranea\SmartDestination\Slide - Sintesi ITFR\IT\sintesi_IT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925" y="5278004"/>
            <a:ext cx="21299488" cy="6235700"/>
          </a:xfrm>
          <a:prstGeom prst="rect">
            <a:avLst/>
          </a:prstGeom>
          <a:noFill/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15/21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4300" y="3335180"/>
            <a:ext cx="8657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 startAt="3"/>
            </a:pPr>
            <a:r>
              <a:rPr lang="fr-FR" dirty="0"/>
              <a:t>Adopter la norme numérique définie par Smart Destination.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 DOIT FAIRE L’ADMINISTRATION PUBLIQUE POUR PARTAGER SES DONNÉES NUMÉRIQUES? 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9025" y="2196321"/>
            <a:ext cx="21543533" cy="10137774"/>
          </a:xfrm>
          <a:prstGeom prst="rect">
            <a:avLst/>
          </a:prstGeom>
          <a:noFill/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16/21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 DOIT FAIRE L’ADMINISTRATION PUBLIQUE POUR PARTAGER SES DONNÉES NUMÉRIQUES? 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\\ISOLAFILE\Archivio\PUBLIC\CONDIVISOLA\_Isola Mediterranea\SmartDestination\Slide - Sintesi ITFR\IT\sintesi_IT15.jpg"/>
          <p:cNvPicPr>
            <a:picLocks noChangeAspect="1" noChangeArrowheads="1"/>
          </p:cNvPicPr>
          <p:nvPr/>
        </p:nvPicPr>
        <p:blipFill>
          <a:blip r:embed="rId2" cstate="print"/>
          <a:srcRect t="40274"/>
          <a:stretch>
            <a:fillRect/>
          </a:stretch>
        </p:blipFill>
        <p:spPr bwMode="auto">
          <a:xfrm>
            <a:off x="665018" y="5792163"/>
            <a:ext cx="22107670" cy="7429182"/>
          </a:xfrm>
          <a:prstGeom prst="rect">
            <a:avLst/>
          </a:prstGeom>
          <a:noFill/>
        </p:spPr>
      </p:pic>
      <p:sp>
        <p:nvSpPr>
          <p:cNvPr id="6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17/21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463040" y="3529820"/>
            <a:ext cx="21309648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1500" b="1" dirty="0" err="1">
                <a:solidFill>
                  <a:srgbClr val="002060"/>
                </a:solidFill>
                <a:latin typeface="Open Sans" pitchFamily="34" charset="0"/>
              </a:rPr>
              <a:t>F.A.Q.</a:t>
            </a:r>
            <a:endParaRPr lang="fr-FR" altLang="it-IT" sz="11500" dirty="0">
              <a:solidFill>
                <a:srgbClr val="002060"/>
              </a:solidFill>
              <a:latin typeface="Open Sans" pitchFamily="34" charset="0"/>
            </a:endParaRP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(</a:t>
            </a:r>
            <a:r>
              <a:rPr lang="it-IT" b="1" dirty="0" err="1">
                <a:solidFill>
                  <a:srgbClr val="002060"/>
                </a:solidFill>
              </a:rPr>
              <a:t>Frequently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Asked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Question</a:t>
            </a:r>
            <a:r>
              <a:rPr lang="it-IT" b="1" dirty="0">
                <a:solidFill>
                  <a:srgbClr val="002060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\\ISOLAFILE\Archivio\PUBLIC\CONDIVISOLA\_Isola Mediterranea\SmartDestination\Slide - Sintesi ITFR\IT\sintesi_IT1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663885"/>
            <a:ext cx="21985357" cy="1150075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747170" y="5300630"/>
            <a:ext cx="39518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dirty="0"/>
              <a:t>J'aimerais partager notre base de données mise</a:t>
            </a:r>
          </a:p>
          <a:p>
            <a:pPr algn="ctr"/>
            <a:r>
              <a:rPr lang="fr-FR" sz="3400" dirty="0"/>
              <a:t>à jour. Que</a:t>
            </a:r>
          </a:p>
          <a:p>
            <a:pPr algn="ctr"/>
            <a:r>
              <a:rPr lang="fr-FR" sz="3400" dirty="0"/>
              <a:t>dois-je faire?</a:t>
            </a:r>
            <a:r>
              <a:rPr lang="it-IT" sz="3400" dirty="0"/>
              <a:t>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2347851" y="2238998"/>
            <a:ext cx="67750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dirty="0"/>
              <a:t>Vous devez signer le Protocole d‘Adhésion pour les Administrations Publiques qui contient l‘Annexe Technique</a:t>
            </a:r>
          </a:p>
          <a:p>
            <a:pPr algn="ctr"/>
            <a:r>
              <a:rPr lang="fr-FR" sz="3400" dirty="0"/>
              <a:t>avec les procédures de participation au projet.</a:t>
            </a:r>
            <a:endParaRPr lang="it-IT" sz="3400" dirty="0">
              <a:solidFill>
                <a:srgbClr val="FF0000"/>
              </a:solidFill>
            </a:endParaRPr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18/21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FREQUENTLY ASKED QUESTIONS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84300" y="3335180"/>
            <a:ext cx="21609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dirty="0"/>
              <a:t>SMART DESTINATION est un projet qui vise à définir une norme numérique pour partager les données d'intérêt touristique concernant de différentes régions, collectées par des organismes publiques et privés (collectivités, organisations touristiques, fondations, etc.) qui souhaitent les mettre à disposition pour faciliter la connaissance et le développement de leur territoire.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384300" y="2245600"/>
            <a:ext cx="213883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5400" b="1" dirty="0"/>
              <a:t>QU'EST-CE QUE C'EST?</a:t>
            </a:r>
            <a:r>
              <a:rPr lang="it-IT" sz="5400" dirty="0"/>
              <a:t> </a:t>
            </a:r>
            <a:endParaRPr lang="fr-FR" altLang="it-IT" sz="5000" dirty="0">
              <a:solidFill>
                <a:srgbClr val="002060"/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216090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9" name="Picture 9" descr="\\ISOLAFILE\Archivio\PUBLIC\CONDIVISOLA\_Isola Mediterranea\SmartDestination\Slide - Sintesi ITFR\IT\sintesi_IT.jpg"/>
          <p:cNvPicPr>
            <a:picLocks noChangeAspect="1" noChangeArrowheads="1"/>
          </p:cNvPicPr>
          <p:nvPr/>
        </p:nvPicPr>
        <p:blipFill>
          <a:blip r:embed="rId3" cstate="print"/>
          <a:srcRect l="4494" t="45522" r="6227" b="8823"/>
          <a:stretch>
            <a:fillRect/>
          </a:stretch>
        </p:blipFill>
        <p:spPr bwMode="auto">
          <a:xfrm>
            <a:off x="1450799" y="6035042"/>
            <a:ext cx="21321889" cy="6134791"/>
          </a:xfrm>
          <a:prstGeom prst="rect">
            <a:avLst/>
          </a:prstGeom>
          <a:noFill/>
        </p:spPr>
      </p:pic>
      <p:sp>
        <p:nvSpPr>
          <p:cNvPr id="13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2"/>
      <p:bldP spid="2048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\\ISOLAFILE\Archivio\PUBLIC\CONDIVISOLA\_Isola Mediterranea\SmartDestination\Slide - Sintesi ITFR\IT\sintesi_IT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775" y="2526556"/>
            <a:ext cx="22767926" cy="1061243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199253" y="5108468"/>
            <a:ext cx="367423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dirty="0"/>
              <a:t>Y </a:t>
            </a:r>
            <a:r>
              <a:rPr lang="fr-FR" sz="3400" dirty="0" err="1"/>
              <a:t>a-t-il</a:t>
            </a:r>
            <a:r>
              <a:rPr lang="fr-FR" sz="3400" dirty="0"/>
              <a:t> une cotisation annuelle pour participer au projet?</a:t>
            </a:r>
            <a:r>
              <a:rPr lang="it-IT" sz="3400" dirty="0"/>
              <a:t>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801885" y="3729048"/>
            <a:ext cx="33395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dirty="0"/>
              <a:t>Actuellement, il n'y a pas de frais d'adhésion.</a:t>
            </a:r>
            <a:r>
              <a:rPr lang="it-IT" sz="3400" dirty="0"/>
              <a:t> </a:t>
            </a: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19/21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FREQUENTLY ASKED QUESTIONS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ISOLAFILE\Archivio\PUBLIC\CONDIVISOLA\_Isola Mediterranea\SmartDestination\Slide - Sintesi ITFR\IT\sintesi_IT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64654"/>
            <a:ext cx="22709881" cy="1091693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981739" y="5070764"/>
            <a:ext cx="39514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/>
              <a:t>Que </a:t>
            </a:r>
            <a:r>
              <a:rPr lang="fr-FR" sz="3400" dirty="0"/>
              <a:t>dois-je faire si je ne peux plus tenir à jour les données partagées?</a:t>
            </a:r>
            <a:r>
              <a:rPr lang="it-IT" dirty="0"/>
              <a:t>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845751" y="3152331"/>
            <a:ext cx="47404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dirty="0"/>
              <a:t>Les indications à ce sujet sont contenues dans le Protocole d‘Adhésion pour les Administrations Publiques.</a:t>
            </a:r>
            <a:r>
              <a:rPr lang="it-IT" sz="3400" dirty="0"/>
              <a:t> </a:t>
            </a: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20/21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FREQUENTLY ASKED QUESTIONS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ISOLAFILE\Archivio\PUBLIC\CONDIVISOLA\_Isola Mediterranea\SmartDestination\Slide - Sintesi ITFR\IT\sintesi_IT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5266"/>
            <a:ext cx="22061978" cy="11530651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776870" y="5588686"/>
            <a:ext cx="335942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/>
              <a:t>Quand </a:t>
            </a:r>
            <a:r>
              <a:rPr lang="fr-FR" sz="3400" dirty="0"/>
              <a:t>le système sera-t-il opérationnel?</a:t>
            </a:r>
            <a:r>
              <a:rPr lang="it-IT" sz="3400" dirty="0"/>
              <a:t>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5093972" y="2629269"/>
            <a:ext cx="409492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dirty="0"/>
              <a:t>Le système sera opérationnel à toutes fins à partir du mois de </a:t>
            </a:r>
          </a:p>
          <a:p>
            <a:pPr algn="ctr"/>
            <a:r>
              <a:rPr lang="fr-FR" sz="3400" dirty="0"/>
              <a:t>janvier 2021.</a:t>
            </a:r>
            <a:endParaRPr lang="it-IT" sz="3400" dirty="0"/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21/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21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FREQUENTLY ASKED QUESTIONS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5"/>
            <a:ext cx="24377650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9948863" y="487363"/>
            <a:ext cx="2713037" cy="128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9460" name="Immagin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63" y="3828200"/>
            <a:ext cx="73755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7174445"/>
            <a:ext cx="243776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/>
              <a:t>MERCI</a:t>
            </a:r>
            <a:endParaRPr lang="it-IT" sz="4400" dirty="0"/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384300" y="2245600"/>
            <a:ext cx="213883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5400" b="1" dirty="0"/>
              <a:t>QUE FAITES-VOUS?</a:t>
            </a:r>
            <a:r>
              <a:rPr lang="it-IT" sz="5400" dirty="0"/>
              <a:t> </a:t>
            </a:r>
            <a:endParaRPr lang="fr-FR" altLang="it-IT" sz="5000" dirty="0">
              <a:solidFill>
                <a:srgbClr val="002060"/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216090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8" name="Picture 2" descr="\\ISOLAFILE\Archivio\PUBLIC\CONDIVISOLA\_Isola Mediterranea\SmartDestination\Slide - Sintesi ITFR\IT\sintesi_IT2.jpg"/>
          <p:cNvPicPr>
            <a:picLocks noChangeAspect="1" noChangeArrowheads="1"/>
          </p:cNvPicPr>
          <p:nvPr/>
        </p:nvPicPr>
        <p:blipFill>
          <a:blip r:embed="rId2" cstate="print"/>
          <a:srcRect l="13512" t="26563" r="6353" b="9455"/>
          <a:stretch>
            <a:fillRect/>
          </a:stretch>
        </p:blipFill>
        <p:spPr bwMode="auto">
          <a:xfrm>
            <a:off x="1388838" y="3332548"/>
            <a:ext cx="21388387" cy="96085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84301" y="3335180"/>
            <a:ext cx="90897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Les partenaires du projet ont développé une architecture informatique qui permet de partager des bases de données et, actuellement, ils testent un prototype d’application pour leur usage.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384300" y="2245600"/>
            <a:ext cx="213883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5400" b="1" dirty="0"/>
              <a:t>QUE FERA-T-ELLE?</a:t>
            </a:r>
            <a:r>
              <a:rPr lang="it-IT" sz="5400" dirty="0"/>
              <a:t> </a:t>
            </a:r>
            <a:endParaRPr lang="fr-FR" altLang="it-IT" sz="5000" dirty="0">
              <a:solidFill>
                <a:srgbClr val="002060"/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216090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4" name="Picture 4" descr="\\ISOLAFILE\Archivio\PUBLIC\CONDIVISOLA\_Isola Mediterranea\SmartDestination\Slide - Sintesi ITFR\IT\sintesi_I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050" y="4064233"/>
            <a:ext cx="21060066" cy="885135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84300" y="3335180"/>
            <a:ext cx="89068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L'écosystème numérique, une fois réalisé, permettra d'accéder à toutes les données disponibles qui, grâce au partage d'un langage commun, pourront être utilisées par toute personne intéressée (développeurs d'applications touristiques, prestataires de services, organisateurs de voyages, etc.).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3/21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384300" y="2245599"/>
            <a:ext cx="1070240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6000" b="1" dirty="0"/>
              <a:t>QUELS SONT LES AVANTAGES POUR LES ADMINISTRATIONS PUBLIQUES?</a:t>
            </a:r>
            <a:r>
              <a:rPr lang="it-IT" sz="6000" dirty="0"/>
              <a:t> </a:t>
            </a:r>
            <a:endParaRPr lang="fr-FR" altLang="it-IT" sz="5400" dirty="0">
              <a:solidFill>
                <a:srgbClr val="002060"/>
              </a:solidFill>
              <a:latin typeface="Open Sans" pitchFamily="34" charset="0"/>
            </a:endParaRPr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4/21</a:t>
            </a:r>
          </a:p>
        </p:txBody>
      </p:sp>
      <p:pic>
        <p:nvPicPr>
          <p:cNvPr id="1026" name="Picture 2" descr="\\ISOLAFILE\Archivio\PUBLIC\CONDIVISOLA\_Isola Mediterranea\SmartDestination\Slide - Sintesi ITFR\IT\Pupazzo Sm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0981" y="2267508"/>
            <a:ext cx="9572076" cy="109599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QUELS SONT LES AVANTAGES POUR LES ADMINISTRATIONS PUBLIQUES?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983788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0" name="Picture 2" descr="\\ISOLAFILE\Archivio\PUBLIC\CONDIVISOLA\_Isola Mediterranea\SmartDestination\Slide - Sintesi ITFR\IT\sintesi_I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032" y="3605677"/>
            <a:ext cx="21253656" cy="908837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84300" y="3335180"/>
            <a:ext cx="94721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fr-FR" dirty="0"/>
              <a:t>Augmenter la connaissance et la visibilité de leur propre territoire et des territoires voisins, en ayant accès à des données actualisées et prêtes à l'emploi.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5/21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QUELS SONT LES AVANTAGES POUR LES ADMINISTRATIONS PUBLIQUES?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  <p:pic>
        <p:nvPicPr>
          <p:cNvPr id="64515" name="Picture 3" descr="\\ISOLAFILE\Archivio\PUBLIC\CONDIVISOLA\_Isola Mediterranea\SmartDestination\Slide - Sintesi ITFR\IT\sintesi_IT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669" y="2424306"/>
            <a:ext cx="20870645" cy="10674157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84300" y="3335180"/>
            <a:ext cx="94721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 startAt="2"/>
            </a:pPr>
            <a:r>
              <a:rPr lang="fr-FR" dirty="0"/>
              <a:t>Augmenter les présences sur le territoire en développant l'économie liée aux secteurs touristique, culturel, des services et connexes.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983788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6/21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QUELS SONT LES AVANTAGES POUR LES ADMINISTRATIONS PUBLIQUES?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983788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\\ISOLAFILE\Archivio\PUBLIC\CONDIVISOLA\_Isola Mediterranea\SmartDestination\Slide - Sintesi ITFR\IT\sintesi_IT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863" y="4230404"/>
            <a:ext cx="21023377" cy="8818183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84300" y="3335180"/>
            <a:ext cx="94721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 startAt="3"/>
            </a:pPr>
            <a:r>
              <a:rPr lang="fr-FR" dirty="0"/>
              <a:t>Créer des relations territoriales stables avec les territoires voisins ou ceux qui partagent des caractéristiques ou des intérêts communs.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7/21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8/21</a:t>
            </a:r>
          </a:p>
        </p:txBody>
      </p:sp>
      <p:pic>
        <p:nvPicPr>
          <p:cNvPr id="5" name="Picture 2" descr="\\ISOLAFILE\Archivio\PUBLIC\CONDIVISOLA\_Isola Mediterranea\SmartDestination\Slide - Sintesi ITFR\IT\Pupazzo Sm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0981" y="2267508"/>
            <a:ext cx="9572076" cy="10959942"/>
          </a:xfrm>
          <a:prstGeom prst="rect">
            <a:avLst/>
          </a:prstGeom>
          <a:noFill/>
        </p:spPr>
      </p:pic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384300" y="2245599"/>
            <a:ext cx="1213291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6000" b="1" dirty="0"/>
              <a:t>QUE DOIT FAIRE L’ADMINISTRATION PUBLIQUE POUR PARTAGER SES DONNÉES NUMÉRIQUES?</a:t>
            </a:r>
            <a:r>
              <a:rPr lang="it-IT" sz="6000" dirty="0"/>
              <a:t> </a:t>
            </a:r>
            <a:endParaRPr lang="fr-FR" altLang="it-IT" sz="5400" dirty="0">
              <a:solidFill>
                <a:srgbClr val="002060"/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theme/theme1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633</Words>
  <Application>Microsoft Office PowerPoint</Application>
  <PresentationFormat>Benutzerdefiniert</PresentationFormat>
  <Paragraphs>86</Paragraphs>
  <Slides>23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Calibri</vt:lpstr>
      <vt:lpstr>Lato</vt:lpstr>
      <vt:lpstr>Lato Bold</vt:lpstr>
      <vt:lpstr>Lato Light</vt:lpstr>
      <vt:lpstr>Open Sans</vt:lpstr>
      <vt:lpstr>Default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Julian Fieml</cp:lastModifiedBy>
  <cp:revision>3541</cp:revision>
  <dcterms:created xsi:type="dcterms:W3CDTF">2014-11-12T21:47:38Z</dcterms:created>
  <dcterms:modified xsi:type="dcterms:W3CDTF">2022-10-10T11:16:22Z</dcterms:modified>
</cp:coreProperties>
</file>