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543" r:id="rId2"/>
    <p:sldId id="1537" r:id="rId3"/>
    <p:sldId id="1544" r:id="rId4"/>
    <p:sldId id="1545" r:id="rId5"/>
    <p:sldId id="1566" r:id="rId6"/>
    <p:sldId id="1546" r:id="rId7"/>
    <p:sldId id="1548" r:id="rId8"/>
    <p:sldId id="1551" r:id="rId9"/>
    <p:sldId id="1550" r:id="rId10"/>
    <p:sldId id="1559" r:id="rId11"/>
    <p:sldId id="1560" r:id="rId12"/>
    <p:sldId id="1567" r:id="rId13"/>
    <p:sldId id="1562" r:id="rId14"/>
    <p:sldId id="1564" r:id="rId15"/>
    <p:sldId id="1565" r:id="rId16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en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  <a:srgbClr val="2482C2"/>
    <a:srgbClr val="C6770C"/>
    <a:srgbClr val="167964"/>
    <a:srgbClr val="245183"/>
    <a:srgbClr val="77943E"/>
    <a:srgbClr val="F29B26"/>
    <a:srgbClr val="333333"/>
    <a:srgbClr val="CE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 autoAdjust="0"/>
    <p:restoredTop sz="99409" autoAdjust="0"/>
  </p:normalViewPr>
  <p:slideViewPr>
    <p:cSldViewPr snapToGrid="0" snapToObjects="1">
      <p:cViewPr varScale="1">
        <p:scale>
          <a:sx n="38" d="100"/>
          <a:sy n="38" d="100"/>
        </p:scale>
        <p:origin x="658" y="53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8992"/>
    </p:cViewPr>
  </p:sorterViewPr>
  <p:notesViewPr>
    <p:cSldViewPr snapToGrid="0" snapToObjects="1">
      <p:cViewPr varScale="1">
        <p:scale>
          <a:sx n="84" d="100"/>
          <a:sy n="84" d="100"/>
        </p:scale>
        <p:origin x="24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AE17BC-05CE-4A05-9503-41686EB774E6}" type="datetimeFigureOut">
              <a:rPr lang="it-IT"/>
              <a:pPr>
                <a:defRPr/>
              </a:pPr>
              <a:t>10/10/2022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27AB016-D215-4262-95F7-962E16308C13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fld id="{4F5084F3-6521-4E84-B67D-8796E48FF0C1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Light"/>
              </a:defRPr>
            </a:lvl1pPr>
          </a:lstStyle>
          <a:p>
            <a:pPr>
              <a:defRPr/>
            </a:pPr>
            <a:fld id="{2663B61B-71FE-46A6-AB24-F825803E76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3B61B-71FE-46A6-AB24-F825803E76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3B61B-71FE-46A6-AB24-F825803E76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5648" cy="13716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3" y="3945706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7739063" y="12533313"/>
            <a:ext cx="8162925" cy="1003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275894" y="44606"/>
            <a:ext cx="11088796" cy="1349134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rtlCol="0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4080" y="2"/>
            <a:ext cx="10613571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7"/>
            <a:ext cx="7241628" cy="12875172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6" y="6230198"/>
            <a:ext cx="5756336" cy="102067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3" y="4665515"/>
            <a:ext cx="2935224" cy="2935154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0813-47E6-4DAA-9FC5-9282A619682C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675688" y="12533313"/>
            <a:ext cx="7069137" cy="1004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612996"/>
            <a:ext cx="5819852" cy="27951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5" y="3411210"/>
            <a:ext cx="7434751" cy="801688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4091685"/>
            <a:ext cx="12105684" cy="676960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24377649" cy="1371599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6" y="0"/>
            <a:ext cx="12168235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68235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675688" y="12511088"/>
            <a:ext cx="7226300" cy="936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b="1">
                <a:solidFill>
                  <a:srgbClr val="9399A1"/>
                </a:solidFill>
                <a:latin typeface="Lato Bold"/>
              </a:defRPr>
            </a:lvl1pPr>
          </a:lstStyle>
          <a:p>
            <a:pPr>
              <a:defRPr/>
            </a:pPr>
            <a:fld id="{529B2B7E-47C7-42C3-9C89-14618CC768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23063200" y="606425"/>
            <a:ext cx="9001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07" tIns="91404" rIns="182807" bIns="91404">
            <a:spAutoFit/>
          </a:bodyPr>
          <a:lstStyle/>
          <a:p>
            <a:pPr algn="ctr" eaLnBrk="1" hangingPunct="1">
              <a:defRPr/>
            </a:pPr>
            <a:fld id="{038E7E80-BF12-4650-932D-0FF728000186}" type="slidenum">
              <a:rPr lang="id-ID" altLang="it-IT" sz="2800" b="1">
                <a:solidFill>
                  <a:schemeClr val="bg1"/>
                </a:solidFill>
                <a:latin typeface="Lato Bold"/>
                <a:ea typeface="Lato Bold"/>
                <a:cs typeface="Lato Bold"/>
              </a:rPr>
              <a:pPr algn="ctr" eaLnBrk="1" hangingPunct="1">
                <a:defRPr/>
              </a:pPr>
              <a:t>‹Nr.›</a:t>
            </a:fld>
            <a:endParaRPr lang="id-ID" altLang="it-IT" sz="2800" b="1">
              <a:solidFill>
                <a:schemeClr val="bg1"/>
              </a:solidFill>
              <a:latin typeface="Lato Bold"/>
              <a:ea typeface="Lato Bold"/>
              <a:cs typeface="Lato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</p:sldLayoutIdLst>
  <p:transition advClick="0"/>
  <p:hf hd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7pPr>
      <a:lvl8pPr marL="1371599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buChar char="•"/>
        <a:defRPr lang="en-US" sz="48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40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2282825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6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502819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5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5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2437765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9948863" y="487363"/>
            <a:ext cx="2713037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3828200"/>
            <a:ext cx="7375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7174445"/>
            <a:ext cx="243776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UTILIZZATORI </a:t>
            </a:r>
            <a:r>
              <a:rPr lang="it-IT" sz="4400" b="1" dirty="0" err="1"/>
              <a:t>DI</a:t>
            </a:r>
            <a:r>
              <a:rPr lang="it-IT" sz="4400" b="1" dirty="0"/>
              <a:t> DATI</a:t>
            </a:r>
            <a:endParaRPr lang="it-IT" sz="44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\\ISOLAFILE\Archivio\PUBLIC\CONDIVISOLA\_Isola Mediterranea\SmartDestination\Slide - Sintesi ITFR\IT\sintesi_IT15.jpg"/>
          <p:cNvPicPr>
            <a:picLocks noChangeAspect="1" noChangeArrowheads="1"/>
          </p:cNvPicPr>
          <p:nvPr/>
        </p:nvPicPr>
        <p:blipFill>
          <a:blip r:embed="rId2" cstate="print"/>
          <a:srcRect t="40274"/>
          <a:stretch>
            <a:fillRect/>
          </a:stretch>
        </p:blipFill>
        <p:spPr bwMode="auto">
          <a:xfrm>
            <a:off x="665018" y="5792163"/>
            <a:ext cx="22107670" cy="7429182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9/13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63040" y="3529820"/>
            <a:ext cx="2130964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1500" b="1" dirty="0" err="1">
                <a:solidFill>
                  <a:srgbClr val="002060"/>
                </a:solidFill>
                <a:latin typeface="Open Sans" pitchFamily="34" charset="0"/>
              </a:rPr>
              <a:t>F.A.Q.</a:t>
            </a:r>
            <a:endParaRPr lang="fr-FR" altLang="it-IT" sz="11500" dirty="0">
              <a:solidFill>
                <a:srgbClr val="002060"/>
              </a:solidFill>
              <a:latin typeface="Open Sans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(</a:t>
            </a:r>
            <a:r>
              <a:rPr lang="it-IT" b="1" dirty="0" err="1">
                <a:solidFill>
                  <a:srgbClr val="002060"/>
                </a:solidFill>
              </a:rPr>
              <a:t>Frequently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Asked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Questions</a:t>
            </a:r>
            <a:r>
              <a:rPr lang="it-IT" b="1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\\ISOLAFILE\Archivio\PUBLIC\CONDIVISOLA\_Isola Mediterranea\SmartDestination\Slide - Sintesi ITFR\IT\sintesi_IT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63885"/>
            <a:ext cx="21985357" cy="1150075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37654" y="5439094"/>
            <a:ext cx="4671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/>
              <a:t> Vorrei utilizzare la       </a:t>
            </a:r>
          </a:p>
          <a:p>
            <a:r>
              <a:rPr lang="it-IT" sz="3400" dirty="0"/>
              <a:t>   base dati.</a:t>
            </a:r>
          </a:p>
          <a:p>
            <a:r>
              <a:rPr lang="it-IT" sz="3400" dirty="0"/>
              <a:t>     Cosa devo</a:t>
            </a:r>
          </a:p>
          <a:p>
            <a:r>
              <a:rPr lang="it-IT" sz="3400" dirty="0"/>
              <a:t>         fare</a:t>
            </a:r>
            <a:r>
              <a:rPr lang="it-IT" dirty="0"/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503796" y="2268726"/>
            <a:ext cx="7664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 L’Allegato Tecnico riservato agli   </a:t>
            </a:r>
          </a:p>
          <a:p>
            <a:r>
              <a:rPr lang="it-IT" sz="3200" dirty="0"/>
              <a:t>  Utilizzatori di Dati contiene tutte </a:t>
            </a:r>
          </a:p>
          <a:p>
            <a:r>
              <a:rPr lang="it-IT" sz="3200" dirty="0"/>
              <a:t>    le informazioni in merito.  </a:t>
            </a:r>
          </a:p>
          <a:p>
            <a:r>
              <a:rPr lang="it-IT" sz="3200" dirty="0"/>
              <a:t>      E’ necessario sottoscrivere </a:t>
            </a:r>
          </a:p>
          <a:p>
            <a:r>
              <a:rPr lang="it-IT" sz="3200" dirty="0"/>
              <a:t>        il Protocollo di Adesione</a:t>
            </a:r>
          </a:p>
          <a:p>
            <a:r>
              <a:rPr lang="it-IT" sz="3200" dirty="0"/>
              <a:t>          per gli </a:t>
            </a:r>
            <a:r>
              <a:rPr lang="it-IT" sz="3200" dirty="0" err="1"/>
              <a:t>U.D.</a:t>
            </a:r>
            <a:endParaRPr lang="it-IT" sz="3200" dirty="0"/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10/13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ISOLAFILE\Archivio\PUBLIC\CONDIVISOLA\_Isola Mediterranea\SmartDestination\Slide - Sintesi ITFR\IT\sintesi_IT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64654"/>
            <a:ext cx="22709881" cy="1091693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031619" y="5399117"/>
            <a:ext cx="3726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/>
              <a:t>Qual è la frequenza di aggiornamento?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362300" y="3829457"/>
            <a:ext cx="349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 La frequenza di aggiornamento è</a:t>
            </a:r>
          </a:p>
          <a:p>
            <a:pPr algn="ctr"/>
            <a:r>
              <a:rPr lang="mr-IN" sz="3200" dirty="0"/>
              <a:t>……………</a:t>
            </a:r>
            <a:r>
              <a:rPr lang="it-IT" sz="3200" dirty="0"/>
              <a:t>. 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11/13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8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\\ISOLAFILE\Archivio\PUBLIC\CONDIVISOLA\_Isola Mediterranea\SmartDestination\Slide - Sintesi ITFR\IT\sintesi_IT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75" y="2526556"/>
            <a:ext cx="22767926" cy="106124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403807" y="5464772"/>
            <a:ext cx="36742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/>
              <a:t>C’è una spesa da </a:t>
            </a:r>
          </a:p>
          <a:p>
            <a:r>
              <a:rPr lang="it-IT" sz="3400" dirty="0"/>
              <a:t>sostenere per utilizzare i dati</a:t>
            </a:r>
            <a:r>
              <a:rPr lang="it-IT" dirty="0"/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715999" y="3827756"/>
            <a:ext cx="34743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/>
              <a:t>Attualmente non </a:t>
            </a:r>
          </a:p>
          <a:p>
            <a:pPr algn="ctr"/>
            <a:r>
              <a:rPr lang="it-IT" sz="3400" dirty="0"/>
              <a:t>è previsto alcun </a:t>
            </a:r>
          </a:p>
          <a:p>
            <a:pPr algn="ctr"/>
            <a:r>
              <a:rPr lang="it-IT" sz="3400" dirty="0"/>
              <a:t>costo.</a:t>
            </a: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12/13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\\ISOLAFILE\Archivio\PUBLIC\CONDIVISOLA\_Isola Mediterranea\SmartDestination\Slide - Sintesi ITFR\IT\sintesi_IT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5266"/>
            <a:ext cx="22061978" cy="1153065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58587" y="5370025"/>
            <a:ext cx="40233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/>
              <a:t>Da quando </a:t>
            </a:r>
          </a:p>
          <a:p>
            <a:pPr algn="ctr"/>
            <a:r>
              <a:rPr lang="it-IT" sz="3400" dirty="0"/>
              <a:t>sarà in </a:t>
            </a:r>
          </a:p>
          <a:p>
            <a:pPr algn="ctr"/>
            <a:r>
              <a:rPr lang="it-IT" sz="3400" dirty="0"/>
              <a:t>funzione </a:t>
            </a:r>
          </a:p>
          <a:p>
            <a:pPr algn="ctr"/>
            <a:r>
              <a:rPr lang="it-IT" sz="3400" dirty="0"/>
              <a:t>il sistema?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261600" y="2841171"/>
            <a:ext cx="49876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/>
              <a:t>     Il sistema è</a:t>
            </a:r>
          </a:p>
          <a:p>
            <a:r>
              <a:rPr lang="it-IT" sz="3400" dirty="0"/>
              <a:t>operativo dal mese </a:t>
            </a:r>
          </a:p>
          <a:p>
            <a:r>
              <a:rPr lang="it-IT" sz="3400" dirty="0"/>
              <a:t>   di Gennaio 2021.</a:t>
            </a: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633462" y="12497200"/>
            <a:ext cx="1227404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13/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13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54749" y="731516"/>
            <a:ext cx="12973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75000"/>
                  </a:schemeClr>
                </a:solidFill>
              </a:rPr>
              <a:t>FREQUENTLY ASKED QUESTIONS</a:t>
            </a:r>
            <a:endParaRPr lang="fr-FR" altLang="it-IT" sz="32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2437765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9948863" y="487363"/>
            <a:ext cx="2713037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eaLnBrk="1" hangingPunct="1">
              <a:defRPr/>
            </a:pPr>
            <a:endParaRPr lang="it-IT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9460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3828200"/>
            <a:ext cx="7375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04825" y="7174445"/>
            <a:ext cx="2313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GRAZIE</a:t>
            </a:r>
            <a:endParaRPr lang="it-IT" sz="44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84300" y="3335180"/>
            <a:ext cx="216090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SMART DESTINATION è un progetto che definisce uno standard digitale finalizzato a mettere in condivisione i dati di interesse turistico raccolti da Enti pubblici e privati: amministrazioni, organizzazioni turistiche, fondazioni </a:t>
            </a:r>
            <a:r>
              <a:rPr lang="it-IT" dirty="0" err="1"/>
              <a:t>etc</a:t>
            </a:r>
            <a:r>
              <a:rPr lang="it-IT" dirty="0"/>
              <a:t>, provenienti da diversi territori (attualmente Regione Sardegna, Regione Liguria, Regione Toscana, </a:t>
            </a:r>
            <a:r>
              <a:rPr lang="it-IT" dirty="0" err="1"/>
              <a:t>Métropole</a:t>
            </a:r>
            <a:r>
              <a:rPr lang="it-IT" dirty="0"/>
              <a:t> </a:t>
            </a:r>
            <a:r>
              <a:rPr lang="it-IT" dirty="0" err="1"/>
              <a:t>Nice</a:t>
            </a:r>
            <a:r>
              <a:rPr lang="it-IT" dirty="0"/>
              <a:t> Côte d’</a:t>
            </a:r>
            <a:r>
              <a:rPr lang="it-IT" dirty="0" err="1"/>
              <a:t>Azur</a:t>
            </a:r>
            <a:r>
              <a:rPr lang="it-IT" dirty="0"/>
              <a:t>).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4800" b="1" dirty="0"/>
              <a:t>COS’</a:t>
            </a:r>
            <a:r>
              <a:rPr lang="it-IT" sz="4800" b="1" dirty="0" err="1"/>
              <a:t>É</a:t>
            </a:r>
            <a:r>
              <a:rPr lang="it-IT" sz="4800" b="1" dirty="0"/>
              <a:t>?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9" descr="\\ISOLAFILE\Archivio\PUBLIC\CONDIVISOLA\_Isola Mediterranea\SmartDestination\Slide - Sintesi ITFR\IT\sintesi_IT.jpg"/>
          <p:cNvPicPr>
            <a:picLocks noChangeAspect="1" noChangeArrowheads="1"/>
          </p:cNvPicPr>
          <p:nvPr/>
        </p:nvPicPr>
        <p:blipFill>
          <a:blip r:embed="rId3" cstate="print"/>
          <a:srcRect l="4494" t="45522" r="6227" b="8823"/>
          <a:stretch>
            <a:fillRect/>
          </a:stretch>
        </p:blipFill>
        <p:spPr bwMode="auto">
          <a:xfrm>
            <a:off x="1450799" y="6035042"/>
            <a:ext cx="21321889" cy="6134791"/>
          </a:xfrm>
          <a:prstGeom prst="rect">
            <a:avLst/>
          </a:prstGeom>
          <a:noFill/>
        </p:spPr>
      </p:pic>
      <p:sp>
        <p:nvSpPr>
          <p:cNvPr id="13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1/21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  <p:bldP spid="2048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5400" b="1" dirty="0"/>
              <a:t>COSA STA FACENDO?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\\ISOLAFILE\Archivio\PUBLIC\CONDIVISOLA\_Isola Mediterranea\SmartDestination\Slide - Sintesi ITFR\IT\sintesi_IT2.jpg"/>
          <p:cNvPicPr>
            <a:picLocks noChangeAspect="1" noChangeArrowheads="1"/>
          </p:cNvPicPr>
          <p:nvPr/>
        </p:nvPicPr>
        <p:blipFill>
          <a:blip r:embed="rId2" cstate="print"/>
          <a:srcRect l="13512" t="26563" r="6353" b="9455"/>
          <a:stretch>
            <a:fillRect/>
          </a:stretch>
        </p:blipFill>
        <p:spPr bwMode="auto">
          <a:xfrm>
            <a:off x="1388838" y="3332548"/>
            <a:ext cx="21388387" cy="96085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1" y="3335180"/>
            <a:ext cx="90897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Partner del Progetto hanno sviluppato una architettura informatica che consente di condividere le basi di dati e sta testando un prototipo di APP per il loro utilizzo.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2/13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5400" b="1" dirty="0"/>
              <a:t>COSA FARÀ?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216090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Picture 4" descr="\\ISOLAFILE\Archivio\PUBLIC\CONDIVISOLA\_Isola Mediterranea\SmartDestination\Slide - Sintesi ITFR\IT\sintesi_I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50" y="4064233"/>
            <a:ext cx="21060066" cy="88513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0" y="3335180"/>
            <a:ext cx="8906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L’ecosistema digitale, una volta realizzato, consentirà l’accesso a tutti i dati disponibili che grazie alla condivisione del linguaggio comune, possono essere utilizzati da chiunque ne abbia interesse (sviluppatori di </a:t>
            </a:r>
            <a:r>
              <a:rPr lang="it-IT" dirty="0" err="1"/>
              <a:t>app</a:t>
            </a:r>
            <a:r>
              <a:rPr lang="it-IT" dirty="0"/>
              <a:t> turistiche, fornitori di servizi, organizzatori di viaggi etc.).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3759" r="5918" b="8942"/>
          <a:stretch/>
        </p:blipFill>
        <p:spPr bwMode="auto">
          <a:xfrm>
            <a:off x="3973439" y="2106452"/>
            <a:ext cx="18799249" cy="10616725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600"/>
            <a:ext cx="21388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5400" b="1" dirty="0"/>
              <a:t>QUALI SARANNO I DATI DISPONIBILI?</a:t>
            </a:r>
            <a:endParaRPr lang="fr-FR" altLang="it-IT" sz="5000" dirty="0">
              <a:solidFill>
                <a:srgbClr val="002060"/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12928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4300" y="3335179"/>
            <a:ext cx="8906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Attualmente i dati disponibili riguardano: </a:t>
            </a:r>
            <a:r>
              <a:rPr lang="it-IT" dirty="0" err="1"/>
              <a:t>Portualità</a:t>
            </a:r>
            <a:r>
              <a:rPr lang="it-IT" dirty="0"/>
              <a:t>, </a:t>
            </a:r>
            <a:r>
              <a:rPr lang="it-IT" dirty="0" err="1"/>
              <a:t>P.O.I.</a:t>
            </a:r>
            <a:r>
              <a:rPr lang="it-IT" dirty="0"/>
              <a:t>, Itinerari.</a:t>
            </a:r>
          </a:p>
          <a:p>
            <a:r>
              <a:rPr lang="it-IT" dirty="0"/>
              <a:t>Successivamente le tipologie di dati potranno essere implementate con: Ristoranti, Alberghi, Musei, Meteo, </a:t>
            </a:r>
            <a:r>
              <a:rPr lang="it-IT" dirty="0" err="1"/>
              <a:t>Diving……</a:t>
            </a:r>
            <a:r>
              <a:rPr lang="it-IT" dirty="0"/>
              <a:t>.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599"/>
            <a:ext cx="1070240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6000" b="1" dirty="0">
                <a:solidFill>
                  <a:srgbClr val="002060"/>
                </a:solidFill>
              </a:rPr>
              <a:t>QUALI SONO I VANTAGGI PER GLI UTILIZZATORI </a:t>
            </a:r>
            <a:r>
              <a:rPr lang="it-IT" sz="6000" b="1" dirty="0" err="1">
                <a:solidFill>
                  <a:srgbClr val="002060"/>
                </a:solidFill>
              </a:rPr>
              <a:t>DI</a:t>
            </a:r>
            <a:r>
              <a:rPr lang="it-IT" sz="6000" b="1" dirty="0">
                <a:solidFill>
                  <a:srgbClr val="002060"/>
                </a:solidFill>
              </a:rPr>
              <a:t> DATI?</a:t>
            </a:r>
            <a:endParaRPr lang="fr-FR" altLang="it-IT" sz="5400" dirty="0">
              <a:solidFill>
                <a:srgbClr val="002060"/>
              </a:solidFill>
              <a:latin typeface="Open Sans" pitchFamily="34" charset="0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5/13</a:t>
            </a:r>
          </a:p>
        </p:txBody>
      </p:sp>
      <p:pic>
        <p:nvPicPr>
          <p:cNvPr id="1026" name="Picture 2" descr="\\ISOLAFILE\Archivio\PUBLIC\CONDIVISOLA\_Isola Mediterranea\SmartDestination\Slide - Sintesi ITFR\IT\Pupazzo 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981" y="2267508"/>
            <a:ext cx="9572076" cy="10959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r="6392" b="8657"/>
          <a:stretch/>
        </p:blipFill>
        <p:spPr bwMode="auto">
          <a:xfrm>
            <a:off x="1019269" y="3617843"/>
            <a:ext cx="21753420" cy="9058780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5951913" y="731516"/>
            <a:ext cx="16820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chemeClr val="bg1">
                    <a:lumMod val="75000"/>
                  </a:schemeClr>
                </a:solidFill>
              </a:rPr>
              <a:t>QUALI SONO I VANTAGGI PER GLI UTILIZZATORI </a:t>
            </a:r>
            <a:r>
              <a:rPr lang="it-IT" sz="2800" b="1" dirty="0" err="1">
                <a:solidFill>
                  <a:schemeClr val="bg1">
                    <a:lumMod val="75000"/>
                  </a:schemeClr>
                </a:solidFill>
              </a:rPr>
              <a:t>DI</a:t>
            </a:r>
            <a:r>
              <a:rPr lang="it-IT" sz="2800" b="1" dirty="0">
                <a:solidFill>
                  <a:schemeClr val="bg1">
                    <a:lumMod val="75000"/>
                  </a:schemeClr>
                </a:solidFill>
              </a:rPr>
              <a:t> DATI?</a:t>
            </a:r>
            <a:endParaRPr lang="fr-FR" altLang="it-IT" sz="28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98378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4300" y="3335180"/>
            <a:ext cx="9472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principale vantaggio è rappresentato dall’utilizzo gratuito dei dati (costantemente aggiornati) nei propri applicativi web, </a:t>
            </a:r>
            <a:r>
              <a:rPr lang="it-IT" dirty="0" err="1"/>
              <a:t>app</a:t>
            </a:r>
            <a:r>
              <a:rPr lang="it-IT" dirty="0"/>
              <a:t>, </a:t>
            </a:r>
            <a:r>
              <a:rPr lang="it-IT" dirty="0" err="1"/>
              <a:t>etc</a:t>
            </a:r>
            <a:r>
              <a:rPr lang="it-IT" dirty="0"/>
              <a:t>..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6/13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7/13</a:t>
            </a:r>
          </a:p>
        </p:txBody>
      </p:sp>
      <p:pic>
        <p:nvPicPr>
          <p:cNvPr id="5" name="Picture 2" descr="\\ISOLAFILE\Archivio\PUBLIC\CONDIVISOLA\_Isola Mediterranea\SmartDestination\Slide - Sintesi ITFR\IT\Pupazzo 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981" y="2267508"/>
            <a:ext cx="9572076" cy="10959942"/>
          </a:xfrm>
          <a:prstGeom prst="rect">
            <a:avLst/>
          </a:prstGeom>
          <a:noFill/>
        </p:spPr>
      </p:pic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1384300" y="2245599"/>
            <a:ext cx="116666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6000" b="1" dirty="0"/>
              <a:t>COSA DEVE FARE L’UTILIZZATORE PER ACCEDERE AL SISTEMA SMART DESTINATION?</a:t>
            </a:r>
            <a:endParaRPr lang="fr-FR" altLang="it-IT" sz="5400" dirty="0">
              <a:solidFill>
                <a:srgbClr val="002060"/>
              </a:solidFill>
              <a:latin typeface="Open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30163" r="3528" b="7438"/>
          <a:stretch/>
        </p:blipFill>
        <p:spPr bwMode="auto">
          <a:xfrm>
            <a:off x="3081131" y="4940261"/>
            <a:ext cx="19532531" cy="78624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84300" y="3335180"/>
            <a:ext cx="9837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Deve adottare lo standard digitale definito dal progetto e contenuto nell’Allegato Tecnico, riservato agli Utilizzatori di Dati.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5951913" y="731516"/>
            <a:ext cx="16820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chemeClr val="bg1">
                    <a:lumMod val="75000"/>
                  </a:schemeClr>
                </a:solidFill>
              </a:rPr>
              <a:t>COSA DEVE FARE L’UTILIZZATORE PER ACCEDERE AL SISTEMA SMART DESTINATION?</a:t>
            </a:r>
            <a:endParaRPr lang="fr-FR" altLang="it-IT" sz="2800" dirty="0">
              <a:solidFill>
                <a:schemeClr val="bg1">
                  <a:lumMod val="7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384300" y="3168930"/>
            <a:ext cx="983788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22805938" y="12497200"/>
            <a:ext cx="822178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8/13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405</Words>
  <Application>Microsoft Office PowerPoint</Application>
  <PresentationFormat>Benutzerdefiniert</PresentationFormat>
  <Paragraphs>63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Lato</vt:lpstr>
      <vt:lpstr>Lato Bold</vt:lpstr>
      <vt:lpstr>Lato Light</vt:lpstr>
      <vt:lpstr>Open Sans</vt:lpstr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Julian Fieml</cp:lastModifiedBy>
  <cp:revision>3505</cp:revision>
  <dcterms:created xsi:type="dcterms:W3CDTF">2014-11-12T21:47:38Z</dcterms:created>
  <dcterms:modified xsi:type="dcterms:W3CDTF">2022-10-10T11:20:15Z</dcterms:modified>
</cp:coreProperties>
</file>