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4" r:id="rId3"/>
    <p:sldId id="285" r:id="rId4"/>
    <p:sldId id="283" r:id="rId5"/>
    <p:sldId id="311" r:id="rId6"/>
    <p:sldId id="312" r:id="rId7"/>
    <p:sldId id="282" r:id="rId8"/>
    <p:sldId id="259" r:id="rId9"/>
    <p:sldId id="299" r:id="rId10"/>
    <p:sldId id="316" r:id="rId11"/>
    <p:sldId id="314" r:id="rId12"/>
    <p:sldId id="287" r:id="rId13"/>
    <p:sldId id="330" r:id="rId14"/>
    <p:sldId id="331" r:id="rId15"/>
    <p:sldId id="332" r:id="rId16"/>
    <p:sldId id="336" r:id="rId17"/>
    <p:sldId id="333" r:id="rId18"/>
    <p:sldId id="334" r:id="rId19"/>
    <p:sldId id="335" r:id="rId20"/>
    <p:sldId id="337" r:id="rId21"/>
    <p:sldId id="338" r:id="rId22"/>
    <p:sldId id="339" r:id="rId23"/>
    <p:sldId id="291" r:id="rId24"/>
    <p:sldId id="340" r:id="rId25"/>
    <p:sldId id="341" r:id="rId26"/>
    <p:sldId id="342" r:id="rId27"/>
    <p:sldId id="293" r:id="rId28"/>
    <p:sldId id="295" r:id="rId29"/>
    <p:sldId id="296" r:id="rId30"/>
    <p:sldId id="297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298" r:id="rId41"/>
    <p:sldId id="329" r:id="rId42"/>
    <p:sldId id="258" r:id="rId43"/>
  </p:sldIdLst>
  <p:sldSz cx="9144000" cy="6858000" type="screen4x3"/>
  <p:notesSz cx="6742113" cy="9872663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6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lv-LV" sz="1000"/>
              <a:t>Vai Jūs dzirdējāt trauksmes sirēnu izmēģinājumu 2013.gada 10.maijā?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064796587926488"/>
          <c:y val="0.2353369450810569"/>
          <c:w val="0.43388323855351418"/>
          <c:h val="0.73031839770028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Vai Jūs dzirdējāt trauksmes sirēnu izmēģinājumu 2013.gada 10.maijā?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Dzirdēja</c:v>
                </c:pt>
                <c:pt idx="1">
                  <c:v>Nedzirdēja</c:v>
                </c:pt>
                <c:pt idx="2">
                  <c:v>Grūti pateikt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0.46</c:v>
                </c:pt>
                <c:pt idx="2">
                  <c:v>4.0000000000000112E-2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9-45B9-8B2C-21CC2BB923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63314249781277365"/>
          <c:y val="0.37956448324329883"/>
          <c:w val="0.30315926655001457"/>
          <c:h val="0.39318490563801289"/>
        </c:manualLayout>
      </c:layout>
      <c:overlay val="0"/>
      <c:txPr>
        <a:bodyPr/>
        <a:lstStyle/>
        <a:p>
          <a:pPr>
            <a:defRPr lang="en-US"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lv-LV" sz="1000"/>
              <a:t>Kā, Jūsuprāt,iedzīvotājiem būtu jārīkojas pēc trauksmes sirēnu atskanēšanas?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3177024974713724E-2"/>
          <c:y val="0.2781971964749676"/>
          <c:w val="0.38272609022577292"/>
          <c:h val="0.5746161247916192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Kā, Jūsuprāt,iedzīvotājiem būtu jārīkojas pēc trauksmes sirēnu atskanēšanas?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Jāieslēdz radioaparāts</c:v>
                </c:pt>
                <c:pt idx="1">
                  <c:v>Jāieslēdz televizors </c:v>
                </c:pt>
                <c:pt idx="2">
                  <c:v>Jādodas uz paslēptuvi, jāmeklē informācija, kā rīkoties tālāk </c:v>
                </c:pt>
                <c:pt idx="3">
                  <c:v>Nav zināms, kā rīkoties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0.37000000000000038</c:v>
                </c:pt>
                <c:pt idx="1">
                  <c:v>0.23</c:v>
                </c:pt>
                <c:pt idx="2">
                  <c:v>0.05</c:v>
                </c:pt>
                <c:pt idx="3">
                  <c:v>0.35000000000000031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3A-47C5-877B-B9AA4590B1D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53540364372944727"/>
          <c:y val="0.19145231846019251"/>
          <c:w val="0.4274786745406895"/>
          <c:h val="0.75037452049263076"/>
        </c:manualLayout>
      </c:layout>
      <c:overlay val="0"/>
      <c:txPr>
        <a:bodyPr/>
        <a:lstStyle/>
        <a:p>
          <a:pPr>
            <a:defRPr lang="en-US"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lv-LV" sz="1000"/>
              <a:t>Kuru mediju vai saziņas līdzekļu izmantošana, Jūsuprāt, būtu efektīvākā Latvijas iedzīvotāju apziņošanai civilās trauksmes gadījumā?</a:t>
            </a:r>
          </a:p>
        </c:rich>
      </c:tx>
      <c:layout>
        <c:manualLayout>
          <c:xMode val="edge"/>
          <c:yMode val="edge"/>
          <c:x val="0.13586006373860188"/>
          <c:y val="3.03030303030303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2039563623116336E-2"/>
          <c:y val="0.327299873900745"/>
          <c:w val="0.42572493753596574"/>
          <c:h val="0.49917747957562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Kuru mediju vai saziņas līdzekļu izmantošana, Jūsuprāt, būtu efektīvākā Latvijas iedzīvotāju apziņošanai civilās trauksmes gadījumā?</c:v>
                </c:pt>
              </c:strCache>
            </c:strRef>
          </c:tx>
          <c:explosion val="3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Radio un televīzija</c:v>
                </c:pt>
                <c:pt idx="1">
                  <c:v>Būtu jāizvieto balss skaļruņi pa visu valsts teritoriju</c:v>
                </c:pt>
                <c:pt idx="2">
                  <c:v>Mobilie telefoni</c:v>
                </c:pt>
                <c:pt idx="3">
                  <c:v>Internets</c:v>
                </c:pt>
                <c:pt idx="4">
                  <c:v>Fiksētie telefoni</c:v>
                </c:pt>
                <c:pt idx="5">
                  <c:v>Citi apziņošanas līdzekļi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0.42000000000000032</c:v>
                </c:pt>
                <c:pt idx="1">
                  <c:v>0.25</c:v>
                </c:pt>
                <c:pt idx="2">
                  <c:v>0.2</c:v>
                </c:pt>
                <c:pt idx="3">
                  <c:v>0.05</c:v>
                </c:pt>
                <c:pt idx="4">
                  <c:v>1.0000000000000005E-2</c:v>
                </c:pt>
                <c:pt idx="5">
                  <c:v>1.0000000000000005E-2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E-4108-B29B-94E2E7BEBA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47677209456775582"/>
          <c:y val="0.34690908567053846"/>
          <c:w val="0.52322790543223541"/>
          <c:h val="0.48045707901536139"/>
        </c:manualLayout>
      </c:layout>
      <c:overlay val="0"/>
      <c:txPr>
        <a:bodyPr/>
        <a:lstStyle/>
        <a:p>
          <a:pPr>
            <a:defRPr lang="en-US"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E3F27B-5CD5-4755-BCD1-D453C77A2125}" type="datetimeFigureOut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03FEEC-F069-4FEE-89AC-D945C5A3E68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60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3C4477-8FBC-408B-B74F-C33C710FDE50}" type="datetimeFigureOut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/>
              <a:t>Rediģēt šablona teksta stilus</a:t>
            </a:r>
          </a:p>
          <a:p>
            <a:pPr lvl="1"/>
            <a:r>
              <a:rPr lang="lv-LV" noProof="0"/>
              <a:t>Otrais līmenis</a:t>
            </a:r>
          </a:p>
          <a:p>
            <a:pPr lvl="2"/>
            <a:r>
              <a:rPr lang="lv-LV" noProof="0"/>
              <a:t>Trešais līmenis</a:t>
            </a:r>
          </a:p>
          <a:p>
            <a:pPr lvl="3"/>
            <a:r>
              <a:rPr lang="lv-LV" noProof="0"/>
              <a:t>Ceturtais līmenis</a:t>
            </a:r>
          </a:p>
          <a:p>
            <a:pPr lvl="4"/>
            <a:r>
              <a:rPr lang="lv-LV" noProof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F28D18E-D73F-4F85-B3A8-C47C3581FB8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6503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6387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92B7BD-6402-4150-85F0-0CDF364FB6A2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9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28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0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8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14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56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88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41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82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5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15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69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4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dirty="0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60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96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73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6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60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42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93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68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35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77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81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39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17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51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24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19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64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63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6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47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264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86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32771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40E55C-AF3A-4063-9414-56B0EFBFAE34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7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2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6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1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dirty="0"/>
          </a:p>
        </p:txBody>
      </p:sp>
      <p:sp>
        <p:nvSpPr>
          <p:cNvPr id="20483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40067-DEA2-42A8-9839-B46E5BE72A17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8435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C82E2-B087-4CE8-AB0A-350C01771F3A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lv-LV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0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640513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3917950" y="0"/>
            <a:ext cx="1368425" cy="576263"/>
          </a:xfrm>
          <a:prstGeom prst="rect">
            <a:avLst/>
          </a:prstGeom>
          <a:solidFill>
            <a:srgbClr val="1F2A44"/>
          </a:solidFill>
        </p:spPr>
        <p:txBody>
          <a:bodyPr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1F2A4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ttēls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836613"/>
            <a:ext cx="40259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143000" y="2658268"/>
            <a:ext cx="6858000" cy="119697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143000" y="4546600"/>
            <a:ext cx="6858000" cy="7112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lv-LV" dirty="0"/>
              <a:t>Rediģēt šablona apakšvirsraksta stilu</a:t>
            </a:r>
          </a:p>
        </p:txBody>
      </p:sp>
      <p:sp>
        <p:nvSpPr>
          <p:cNvPr id="7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EC34A-0C24-40F3-A30E-65E69DD26E41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8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B8B98-3A78-409D-AB95-C3C7014A1ED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8C13-B9F8-4D3E-8365-257F44420291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E57A4-DB94-4BA8-8734-A39240EFB33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0866-E733-492E-85F3-66E977403C2E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D210-0B5B-4637-915D-B88408DD097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27975" y="428625"/>
            <a:ext cx="7159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ttēls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725" y="1588"/>
            <a:ext cx="18938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8650" y="1076326"/>
            <a:ext cx="7886700" cy="6143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34C90-DBC3-4E2B-BE65-C68DE8D7E13E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7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3C4D2-D5CF-447E-A5B8-4E42FE7C537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5A3C-9753-4EF8-82F0-496BD3815210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04F7-FE70-48C6-AD80-F6C909518ED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87AFA-FBA8-4130-A79B-D488DAA76742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2BA8-0BF5-4B21-8B22-7D2A7F8524C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86CA-5D20-41C7-A83F-E9583D8AA718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8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865F9-D94C-46FF-B432-136B6AF0E3A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B16DA-AAAE-4CD1-8555-C9D752394F55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4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E2D9-BD7D-49E0-B0D8-E35E5603E04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A10E3-B58C-4F8B-AE74-913024C5035E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3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D0612-F1F2-48D2-A088-27C846213E8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F254A-C4F2-4613-AD43-98B6B444A78B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A789-834E-42DC-9F9E-6862B3EE3A5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lv-LV" noProof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7981-1FA4-4648-B528-3BFB5A4BA474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6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EC50A-C047-49E0-ADA9-BBD02D20A1A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Virsraksta viettur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955325-3383-4A45-9169-0ECD934768D6}" type="datetime1">
              <a:rPr lang="lv-LV"/>
              <a:pPr>
                <a:defRPr/>
              </a:pPr>
              <a:t>12.06.2018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1D412-E705-4508-AB1D-2B4E0E52709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vars.nakurts@vugd.gov.l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eo.lv/lapas/vide/pludu-riska-informacijas-sistema/pludu-riska-informacijas-sistema?id=2103&amp;nid=88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arte.pilsetsaimnieciba.lv/map/flood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83&amp;v=w3NmsRTON-8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hyperlink" Target="http://www.one2many.eu/en/cell-broadcast/how-it-work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vugd.gov.lv/lat/drosibas_padomi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6906" y="3609631"/>
            <a:ext cx="7975491" cy="60166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defTabSz="685800">
              <a:lnSpc>
                <a:spcPct val="80000"/>
              </a:lnSpc>
            </a:pPr>
            <a:r>
              <a:rPr lang="lv-LV" sz="2800" b="1" dirty="0">
                <a:solidFill>
                  <a:srgbClr val="990000"/>
                </a:solidFill>
                <a:latin typeface="Verdana" pitchFamily="34" charset="0"/>
              </a:rPr>
              <a:t>Civilās aizsardzības organizācija valstī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57644" y="5190803"/>
            <a:ext cx="7194013" cy="106238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endParaRPr lang="lv-LV" sz="800" dirty="0">
              <a:latin typeface="Verdana" pitchFamily="34" charset="0"/>
            </a:endParaRP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1200" dirty="0">
                <a:latin typeface="Verdana" pitchFamily="34" charset="0"/>
              </a:rPr>
              <a:t>Ivars </a:t>
            </a:r>
            <a:r>
              <a:rPr lang="lv-LV" sz="1200" dirty="0" err="1">
                <a:latin typeface="Verdana" pitchFamily="34" charset="0"/>
              </a:rPr>
              <a:t>Nakurts</a:t>
            </a:r>
            <a:r>
              <a:rPr lang="lv-LV" sz="1200" dirty="0">
                <a:latin typeface="Verdana" pitchFamily="34" charset="0"/>
              </a:rPr>
              <a:t> </a:t>
            </a: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1200" dirty="0">
                <a:latin typeface="Verdana" pitchFamily="34" charset="0"/>
              </a:rPr>
              <a:t>Valsts ugunsdzēsības un glābšanas dienests, Civilās aizsardzības pārvalde</a:t>
            </a: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1200" dirty="0">
                <a:latin typeface="Verdana" pitchFamily="34" charset="0"/>
              </a:rPr>
              <a:t> tālr.:67075922, e-pasts: </a:t>
            </a:r>
            <a:r>
              <a:rPr lang="lv-LV" sz="1200" dirty="0">
                <a:latin typeface="Verdana" pitchFamily="34" charset="0"/>
                <a:hlinkClick r:id="rId3"/>
              </a:rPr>
              <a:t>ivars.nakurts@vugd.gov.lv</a:t>
            </a:r>
            <a:r>
              <a:rPr lang="lv-LV" sz="1200" dirty="0">
                <a:latin typeface="Verdana" pitchFamily="34" charset="0"/>
              </a:rPr>
              <a:t> </a:t>
            </a:r>
            <a:r>
              <a:rPr lang="lv-LV" sz="1400" dirty="0">
                <a:latin typeface="Verdana" pitchFamily="34" charset="0"/>
              </a:rPr>
              <a:t> </a:t>
            </a:r>
          </a:p>
        </p:txBody>
      </p:sp>
      <p:sp>
        <p:nvSpPr>
          <p:cNvPr id="15363" name="Subtitle 2"/>
          <p:cNvSpPr txBox="1">
            <a:spLocks/>
          </p:cNvSpPr>
          <p:nvPr/>
        </p:nvSpPr>
        <p:spPr bwMode="auto">
          <a:xfrm>
            <a:off x="58737" y="6253184"/>
            <a:ext cx="26844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1200" dirty="0">
                <a:latin typeface="Verdana" pitchFamily="34" charset="0"/>
              </a:rPr>
              <a:t>2018.gada 4.-5.jūnijs, Roja</a:t>
            </a: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1" y="1090899"/>
            <a:ext cx="1583254" cy="6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ogo_KP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85" y="1090899"/>
            <a:ext cx="2826276" cy="76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61666" y="2651632"/>
            <a:ext cx="6785973" cy="49426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endParaRPr lang="lv-LV" sz="800" dirty="0">
              <a:latin typeface="Verdana" pitchFamily="34" charset="0"/>
            </a:endParaRP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1600" b="1" dirty="0">
                <a:latin typeface="Verdana" pitchFamily="34" charset="0"/>
              </a:rPr>
              <a:t>Nometne jauniešiem un brīvprātīgajiem “Par drošu jūru”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2403475" y="279400"/>
            <a:ext cx="5075238" cy="885825"/>
          </a:xfrm>
        </p:spPr>
        <p:txBody>
          <a:bodyPr/>
          <a:lstStyle/>
          <a:p>
            <a:pPr algn="ctr"/>
            <a:r>
              <a:rPr lang="lv-LV" sz="2800" b="1" dirty="0">
                <a:latin typeface="Verdana" pitchFamily="34" charset="0"/>
              </a:rPr>
              <a:t>Riska novērtēšana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10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Attēls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" y="1208086"/>
            <a:ext cx="8719708" cy="5070793"/>
          </a:xfrm>
          <a:prstGeom prst="rect">
            <a:avLst/>
          </a:prstGeom>
        </p:spPr>
      </p:pic>
      <p:sp>
        <p:nvSpPr>
          <p:cNvPr id="15" name="Ovāls 14"/>
          <p:cNvSpPr/>
          <p:nvPr/>
        </p:nvSpPr>
        <p:spPr>
          <a:xfrm>
            <a:off x="6566263" y="3509554"/>
            <a:ext cx="914400" cy="374469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849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2403475" y="279400"/>
            <a:ext cx="5075238" cy="885825"/>
          </a:xfrm>
        </p:spPr>
        <p:txBody>
          <a:bodyPr/>
          <a:lstStyle/>
          <a:p>
            <a:pPr algn="ctr"/>
            <a:r>
              <a:rPr lang="lv-LV" sz="2800" b="1" dirty="0">
                <a:latin typeface="Verdana" pitchFamily="34" charset="0"/>
              </a:rPr>
              <a:t>Riska novērtēšana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11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1165225"/>
            <a:ext cx="1900382" cy="1157134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75" y="1856694"/>
            <a:ext cx="8980186" cy="2834886"/>
          </a:xfrm>
          <a:prstGeom prst="rect">
            <a:avLst/>
          </a:prstGeom>
        </p:spPr>
      </p:pic>
      <p:sp>
        <p:nvSpPr>
          <p:cNvPr id="14" name="Satura vietturis 2"/>
          <p:cNvSpPr txBox="1">
            <a:spLocks/>
          </p:cNvSpPr>
          <p:nvPr/>
        </p:nvSpPr>
        <p:spPr bwMode="auto">
          <a:xfrm>
            <a:off x="361328" y="5549502"/>
            <a:ext cx="8238988" cy="91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1200" dirty="0">
                <a:latin typeface="Calibri" pitchFamily="34" charset="0"/>
              </a:rPr>
              <a:t>Parādās citi apdraudējumi, par kuru pārvaldīšanas koordinēšanu ir atbildīga cita ministrija (elektroenerģijas pārrāvumi un sabiedriskās nekārtības).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1200" dirty="0">
                <a:latin typeface="Calibri" pitchFamily="34" charset="0"/>
              </a:rPr>
              <a:t>Parādās citi apdraudējumi, kas raksturīgi tikai atsevišķām pašvaldībām, piemēram, plūdi, vētras gadījumā, piemēram, pie attiecīga vēja virziena plūdi (</a:t>
            </a:r>
            <a:r>
              <a:rPr lang="lv-LV" sz="1200" dirty="0" err="1">
                <a:latin typeface="Calibri" pitchFamily="34" charset="0"/>
              </a:rPr>
              <a:t>vējuzplūdi</a:t>
            </a:r>
            <a:r>
              <a:rPr lang="lv-LV" sz="1200" dirty="0">
                <a:latin typeface="Calibri" pitchFamily="34" charset="0"/>
              </a:rPr>
              <a:t>) var apdraudēt Rīgu.</a:t>
            </a:r>
          </a:p>
        </p:txBody>
      </p:sp>
    </p:spTree>
    <p:extLst>
      <p:ext uri="{BB962C8B-B14F-4D97-AF65-F5344CB8AC3E}">
        <p14:creationId xmlns:p14="http://schemas.microsoft.com/office/powerpoint/2010/main" val="3425149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2118166" y="321147"/>
            <a:ext cx="5706319" cy="767086"/>
          </a:xfrm>
        </p:spPr>
        <p:txBody>
          <a:bodyPr/>
          <a:lstStyle/>
          <a:p>
            <a:r>
              <a:rPr lang="lv-LV" sz="2400" b="1" dirty="0">
                <a:latin typeface="Verdana" pitchFamily="34" charset="0"/>
              </a:rPr>
              <a:t>CA sistēmas loma nacionālās drošības sistēmā VCAP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12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1299521"/>
            <a:ext cx="9054070" cy="469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60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40665" y="279400"/>
            <a:ext cx="6147412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risku apzināšana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13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atura vietturis 2"/>
          <p:cNvSpPr txBox="1">
            <a:spLocks/>
          </p:cNvSpPr>
          <p:nvPr/>
        </p:nvSpPr>
        <p:spPr bwMode="auto">
          <a:xfrm>
            <a:off x="181808" y="1205619"/>
            <a:ext cx="4759286" cy="53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200" b="1" dirty="0">
                <a:latin typeface="Calibri" pitchFamily="34" charset="0"/>
              </a:rPr>
              <a:t>Piemērs: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lv-LV" sz="2200" dirty="0">
                <a:latin typeface="Calibri" pitchFamily="34" charset="0"/>
              </a:rPr>
              <a:t>1) Nacionālais plāns plūdu risku novēršanai un samazināšanai (</a:t>
            </a:r>
            <a:r>
              <a:rPr lang="lv-LV" sz="2200" dirty="0">
                <a:solidFill>
                  <a:srgbClr val="990000"/>
                </a:solidFill>
                <a:latin typeface="Calibri" pitchFamily="34" charset="0"/>
              </a:rPr>
              <a:t>LVĢMC plūdu riska informācijas sistēma</a:t>
            </a:r>
            <a:r>
              <a:rPr lang="lv-LV" sz="2200" dirty="0">
                <a:latin typeface="Calibri" pitchFamily="34" charset="0"/>
              </a:rPr>
              <a:t>)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lv-LV" sz="2200" dirty="0">
                <a:latin typeface="Calibri" pitchFamily="34" charset="0"/>
              </a:rPr>
              <a:t>2) MK noteikumi Nr.1354 «Noteikumi par sākotnējo plūdu riska novērtējumu, plūdu kartēm un plūdu riska pārvaldības plānu»: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200" dirty="0">
                <a:latin typeface="Calibri" pitchFamily="34" charset="0"/>
              </a:rPr>
              <a:t>- </a:t>
            </a:r>
            <a:r>
              <a:rPr lang="lv-LV" sz="2200" dirty="0">
                <a:solidFill>
                  <a:srgbClr val="990000"/>
                </a:solidFill>
                <a:latin typeface="Calibri" pitchFamily="34" charset="0"/>
              </a:rPr>
              <a:t>plūdu riska kartes un postījumu vietu kartes </a:t>
            </a:r>
            <a:r>
              <a:rPr lang="lv-LV" sz="2200" dirty="0">
                <a:latin typeface="Calibri" pitchFamily="34" charset="0"/>
              </a:rPr>
              <a:t>(maza, vidēja un lielas varbūtības plūdiem), kas ietver teritorijas, apdraudēto iedzīvotāju skaitu u.c.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200" dirty="0">
                <a:latin typeface="Calibri" pitchFamily="34" charset="0"/>
              </a:rPr>
              <a:t>3) Jelgavas pilsētas </a:t>
            </a:r>
            <a:r>
              <a:rPr lang="lv-LV" sz="2200" dirty="0">
                <a:solidFill>
                  <a:srgbClr val="990000"/>
                </a:solidFill>
                <a:latin typeface="Calibri" pitchFamily="34" charset="0"/>
              </a:rPr>
              <a:t>POIC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200" dirty="0">
                <a:latin typeface="Calibri" pitchFamily="34" charset="0"/>
              </a:rPr>
              <a:t>4) </a:t>
            </a:r>
            <a:r>
              <a:rPr lang="lv-LV" sz="2200" dirty="0">
                <a:solidFill>
                  <a:srgbClr val="990000"/>
                </a:solidFill>
                <a:latin typeface="Calibri" pitchFamily="34" charset="0"/>
              </a:rPr>
              <a:t>Aizsargdambju</a:t>
            </a:r>
            <a:r>
              <a:rPr lang="lv-LV" sz="2200" dirty="0">
                <a:latin typeface="Calibri" pitchFamily="34" charset="0"/>
              </a:rPr>
              <a:t> izbūve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44" y="1797324"/>
            <a:ext cx="4120356" cy="44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18631" y="279400"/>
            <a:ext cx="6191480" cy="679067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risku apzināšana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14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atura vietturis 2"/>
          <p:cNvSpPr txBox="1">
            <a:spLocks/>
          </p:cNvSpPr>
          <p:nvPr/>
        </p:nvSpPr>
        <p:spPr bwMode="auto">
          <a:xfrm>
            <a:off x="181808" y="1619479"/>
            <a:ext cx="3641045" cy="492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400" b="1" dirty="0">
                <a:latin typeface="Calibri" pitchFamily="34" charset="0"/>
              </a:rPr>
              <a:t>Piemērs: </a:t>
            </a:r>
          </a:p>
          <a:p>
            <a:pPr marL="0" indent="0" algn="just">
              <a:buNone/>
            </a:pPr>
            <a:r>
              <a:rPr lang="lv-LV" sz="2400" dirty="0">
                <a:solidFill>
                  <a:srgbClr val="990000"/>
                </a:solidFill>
                <a:latin typeface="+mn-lt"/>
              </a:rPr>
              <a:t>LVĢMC plūdu riska informācijas sistēma </a:t>
            </a:r>
            <a:r>
              <a:rPr lang="lv-LV" sz="2400" dirty="0">
                <a:latin typeface="+mn-lt"/>
              </a:rPr>
              <a:t>(upju baseinu pārvaldības plāni): </a:t>
            </a:r>
          </a:p>
          <a:p>
            <a:pPr marL="0" indent="0" algn="just">
              <a:buNone/>
            </a:pPr>
            <a:r>
              <a:rPr lang="lv-LV" sz="2400" dirty="0">
                <a:latin typeface="+mn-lt"/>
              </a:rPr>
              <a:t>Apzinātas teritorijas vai upju posmi ar jūras uzplūdu, upju baseina noteces un mākslīgo būvju </a:t>
            </a:r>
            <a:r>
              <a:rPr lang="lv-LV" sz="2400" dirty="0" err="1">
                <a:latin typeface="+mn-lt"/>
              </a:rPr>
              <a:t>uzpludinājumu</a:t>
            </a:r>
            <a:r>
              <a:rPr lang="lv-LV" sz="2400" dirty="0">
                <a:latin typeface="+mn-lt"/>
              </a:rPr>
              <a:t> atkārtošanās varbūtību 10, 100, 200 gados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047" y="1326805"/>
            <a:ext cx="5094956" cy="4559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08" y="5934670"/>
            <a:ext cx="8852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lv-LV" dirty="0"/>
              <a:t>Tiešsaite: </a:t>
            </a:r>
            <a:r>
              <a:rPr lang="lv-LV" dirty="0">
                <a:hlinkClick r:id="rId4"/>
              </a:rPr>
              <a:t>https://www.meteo.lv/lapas/vide/pludu-riska-informacijas-sistema/pludu-riska-informacijas-sistema?id=2103&amp;nid=889</a:t>
            </a:r>
            <a:r>
              <a:rPr lang="lv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24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520328" y="279400"/>
            <a:ext cx="6213513" cy="556147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risku apzināšana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15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atura vietturis 2"/>
          <p:cNvSpPr txBox="1">
            <a:spLocks/>
          </p:cNvSpPr>
          <p:nvPr/>
        </p:nvSpPr>
        <p:spPr bwMode="auto">
          <a:xfrm>
            <a:off x="269943" y="1990852"/>
            <a:ext cx="3365623" cy="31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400" b="1" dirty="0">
                <a:latin typeface="Calibri" pitchFamily="34" charset="0"/>
              </a:rPr>
              <a:t>Piemērs: </a:t>
            </a:r>
          </a:p>
          <a:p>
            <a:pPr marL="0" indent="0" algn="just">
              <a:buNone/>
            </a:pPr>
            <a:r>
              <a:rPr lang="lv-LV" sz="2400" dirty="0">
                <a:solidFill>
                  <a:srgbClr val="990000"/>
                </a:solidFill>
                <a:latin typeface="+mn-lt"/>
              </a:rPr>
              <a:t>Jelgavas POIC</a:t>
            </a:r>
            <a:r>
              <a:rPr lang="lv-LV" sz="2400" dirty="0">
                <a:latin typeface="+mn-lt"/>
              </a:rPr>
              <a:t> (Pašvaldības operatīvais informācijas centrs), apzināti iespējamie plūdi, piemēram, reizi 10 gados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853" y="1047626"/>
            <a:ext cx="5184576" cy="5076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7099" y="6336268"/>
            <a:ext cx="592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lv-LV" dirty="0"/>
              <a:t>Tiešsaite: </a:t>
            </a:r>
            <a:r>
              <a:rPr lang="lv-LV" dirty="0">
                <a:hlinkClick r:id="rId4"/>
              </a:rPr>
              <a:t>https://karte.pilsetsaimnieciba.lv/map/floods/</a:t>
            </a:r>
            <a:r>
              <a:rPr lang="lv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78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432193" y="150977"/>
            <a:ext cx="6213513" cy="556147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</a:t>
            </a:r>
            <a:r>
              <a:rPr lang="lv-LV" sz="2000" b="1" dirty="0" err="1">
                <a:latin typeface="Verdana" pitchFamily="34" charset="0"/>
              </a:rPr>
              <a:t>pretplūdu</a:t>
            </a:r>
            <a:r>
              <a:rPr lang="lv-LV" sz="2000" b="1" dirty="0">
                <a:latin typeface="Verdana" pitchFamily="34" charset="0"/>
              </a:rPr>
              <a:t> aizsargdambju izbūve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16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10" y="4266602"/>
            <a:ext cx="3331433" cy="229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93" y="1564904"/>
            <a:ext cx="4416887" cy="22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9" y="1564904"/>
            <a:ext cx="3472570" cy="231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0" y="4266602"/>
            <a:ext cx="4949022" cy="25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9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18630" y="99372"/>
            <a:ext cx="6191480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kūdras kaisīšana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17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5" descr="kūdra AN-2 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9157"/>
            <a:ext cx="3494826" cy="262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3381"/>
            <a:ext cx="2808312" cy="2106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1" y="1284489"/>
            <a:ext cx="2858691" cy="21440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00" y="1265597"/>
            <a:ext cx="2858690" cy="2144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59157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0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520328" y="279400"/>
            <a:ext cx="6213513" cy="556147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ledus uzlaušana, griešana, spridzināšana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18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8" descr="301110_ledlauz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71" y="3984913"/>
            <a:ext cx="2553181" cy="21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87" y="4384615"/>
            <a:ext cx="3681264" cy="238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pridzina sēkli Lielupē. -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" y="3767369"/>
            <a:ext cx="3148640" cy="236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mphibious-dredgers-4344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3" y="1542606"/>
            <a:ext cx="3320994" cy="19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ap0778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27" y="1585913"/>
            <a:ext cx="3094244" cy="20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79" y="1784732"/>
            <a:ext cx="2447702" cy="20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21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2157125" y="20638"/>
            <a:ext cx="5616862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Preventīvie pasākumi – ledus uzlaušana, griešana, spridzināšana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19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6" descr="http://news.bbcimg.co.uk/media/images/51387000/jpg/_51387725_rivers_03_33mb_righ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" y="4751759"/>
            <a:ext cx="3472986" cy="19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1277938"/>
            <a:ext cx="8785225" cy="11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lv-LV" altLang="lv-LV" sz="2400" b="1" dirty="0">
                <a:solidFill>
                  <a:srgbClr val="990000"/>
                </a:solidFill>
                <a:latin typeface="+mn-lt"/>
              </a:rPr>
              <a:t>Kanāda </a:t>
            </a:r>
            <a:r>
              <a:rPr lang="en-US" altLang="lv-LV" sz="2400" dirty="0">
                <a:latin typeface="+mn-lt"/>
              </a:rPr>
              <a:t>(Winnipeg –Red River; Ottawa – Ride</a:t>
            </a:r>
            <a:r>
              <a:rPr lang="lv-LV" altLang="lv-LV" sz="2400" dirty="0">
                <a:latin typeface="+mn-lt"/>
              </a:rPr>
              <a:t>a</a:t>
            </a:r>
            <a:r>
              <a:rPr lang="en-US" altLang="lv-LV" sz="2400" dirty="0">
                <a:latin typeface="+mn-lt"/>
              </a:rPr>
              <a:t>u River)</a:t>
            </a:r>
            <a:endParaRPr lang="lv-LV" altLang="lv-LV" sz="24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b="1" dirty="0">
                <a:solidFill>
                  <a:srgbClr val="990000"/>
                </a:solidFill>
                <a:latin typeface="+mn-lt"/>
              </a:rPr>
              <a:t>ASV</a:t>
            </a:r>
            <a:r>
              <a:rPr lang="en-US" altLang="lv-LV" sz="2400" dirty="0">
                <a:latin typeface="+mn-lt"/>
              </a:rPr>
              <a:t> (Alaska, North </a:t>
            </a:r>
            <a:r>
              <a:rPr lang="en-US" altLang="lv-LV" sz="2400" dirty="0" err="1">
                <a:latin typeface="+mn-lt"/>
              </a:rPr>
              <a:t>Dacota</a:t>
            </a:r>
            <a:r>
              <a:rPr lang="en-US" altLang="lv-LV" sz="2400" dirty="0">
                <a:latin typeface="+mn-lt"/>
              </a:rPr>
              <a:t>)</a:t>
            </a:r>
            <a:endParaRPr lang="lv-LV" altLang="lv-LV" sz="24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b="1" dirty="0">
                <a:solidFill>
                  <a:srgbClr val="990000"/>
                </a:solidFill>
                <a:latin typeface="+mn-lt"/>
              </a:rPr>
              <a:t>Krievija</a:t>
            </a:r>
            <a:r>
              <a:rPr lang="en-US" altLang="lv-LV" sz="2400" dirty="0">
                <a:latin typeface="+mn-lt"/>
              </a:rPr>
              <a:t> (Lena River etc.)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1" y="2466682"/>
            <a:ext cx="4733867" cy="222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neomega-resin.com/su24bo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02" y="4847917"/>
            <a:ext cx="2581668" cy="176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utting the ice to prevent ice jams on the Lena River in Sakh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732864"/>
            <a:ext cx="2413001" cy="37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ttēls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353" y="4847918"/>
            <a:ext cx="2644604" cy="16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3171463" y="413696"/>
            <a:ext cx="4247909" cy="885825"/>
          </a:xfrm>
        </p:spPr>
        <p:txBody>
          <a:bodyPr/>
          <a:lstStyle/>
          <a:p>
            <a:r>
              <a:rPr lang="lv-LV" sz="2800" b="1" dirty="0">
                <a:latin typeface="Verdana" pitchFamily="34" charset="0"/>
              </a:rPr>
              <a:t>Kas ir CA?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162046" y="1490900"/>
            <a:ext cx="8686679" cy="14722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just">
              <a:lnSpc>
                <a:spcPct val="80000"/>
              </a:lnSpc>
              <a:spcBef>
                <a:spcPts val="1000"/>
              </a:spcBef>
              <a:buFontTx/>
              <a:buChar char="-"/>
            </a:pPr>
            <a:r>
              <a:rPr lang="lv-LV" sz="2600" b="1" dirty="0">
                <a:solidFill>
                  <a:srgbClr val="C00000"/>
                </a:solidFill>
                <a:latin typeface="Calibri" pitchFamily="34" charset="0"/>
              </a:rPr>
              <a:t>Iepriekš</a:t>
            </a:r>
            <a:r>
              <a:rPr lang="lv-LV" sz="2600" b="1" dirty="0">
                <a:latin typeface="Calibri" pitchFamily="34" charset="0"/>
              </a:rPr>
              <a:t> = </a:t>
            </a:r>
            <a:r>
              <a:rPr lang="lv-LV" sz="2600" dirty="0">
                <a:latin typeface="Calibri" pitchFamily="34" charset="0"/>
              </a:rPr>
              <a:t>civiliedzīvotāju aizsardzība pret masu iznīcināšanas līdzekļiem un tautsaimniecības darbības nodrošināšana kara laikā, kā arī iedzīvotāju iesaiste  avārijas seku likvidēšanā (</a:t>
            </a:r>
            <a:r>
              <a:rPr lang="lv-LV" sz="2600" i="1" dirty="0" err="1">
                <a:latin typeface="Calibri" pitchFamily="34" charset="0"/>
              </a:rPr>
              <a:t>Civil</a:t>
            </a:r>
            <a:r>
              <a:rPr lang="lv-LV" sz="2600" i="1" dirty="0">
                <a:latin typeface="Calibri" pitchFamily="34" charset="0"/>
              </a:rPr>
              <a:t> </a:t>
            </a:r>
            <a:r>
              <a:rPr lang="lv-LV" sz="2600" i="1" dirty="0" err="1">
                <a:latin typeface="Calibri" pitchFamily="34" charset="0"/>
              </a:rPr>
              <a:t>defence</a:t>
            </a:r>
            <a:r>
              <a:rPr lang="lv-LV" sz="2600" dirty="0">
                <a:latin typeface="Calibri" pitchFamily="34" charset="0"/>
              </a:rPr>
              <a:t>)</a:t>
            </a:r>
          </a:p>
        </p:txBody>
      </p:sp>
      <p:pic>
        <p:nvPicPr>
          <p:cNvPr id="4098" name="Picture 2" descr="http://3.bp.blogspot.com/_8adFNycaanI/TSMpDGiVDRI/AAAAAAAAB0c/oYEjov5SCV8/s1600/WWII%2Bprimary%2Bschool%2Bgas%2Bmask%2Bdrill%2BBrit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6" y="3132226"/>
            <a:ext cx="2593764" cy="30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_8adFNycaanI/SgTDtaM6-PI/AAAAAAAAAxU/B8J9rq87PWs/s400/gas+mas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87" y="3655915"/>
            <a:ext cx="2939811" cy="19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venturegalleries.com/wp-content/uploads/2015/01/Elyton-School-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58" y="3050953"/>
            <a:ext cx="2472579" cy="31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69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2403475" y="279400"/>
            <a:ext cx="5075238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Gatavības pasākumi – MĀCĪBAS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20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05" y="3369640"/>
            <a:ext cx="2951544" cy="1967117"/>
          </a:xfrm>
          <a:prstGeom prst="rect">
            <a:avLst/>
          </a:prstGeom>
        </p:spPr>
      </p:pic>
      <p:pic>
        <p:nvPicPr>
          <p:cNvPr id="8" name="Picture 4" descr="Image result for mācībās evakuē sociālās aprūpes cent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8" y="1165225"/>
            <a:ext cx="2997511" cy="19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325" y="2880285"/>
            <a:ext cx="2666188" cy="1997067"/>
          </a:xfrm>
          <a:prstGeom prst="rect">
            <a:avLst/>
          </a:prstGeom>
        </p:spPr>
      </p:pic>
      <p:pic>
        <p:nvPicPr>
          <p:cNvPr id="2052" name="Picture 4" descr="Image result for civilÄs aizsardzÄ«bas mÄcÄ«b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56" y="4946572"/>
            <a:ext cx="3030977" cy="191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ivilÄs aizsardzÄ«bas mÄcÄ«b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" y="5279901"/>
            <a:ext cx="2762410" cy="15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ivilÄs aizsardzÄ«bas mÄcÄ«b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20" y="1083631"/>
            <a:ext cx="3017472" cy="20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363" y="3449572"/>
            <a:ext cx="2338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lv-LV" b="1" dirty="0"/>
              <a:t>STORMEX 2016</a:t>
            </a:r>
          </a:p>
          <a:p>
            <a:pPr marL="0" indent="0" algn="just">
              <a:buNone/>
            </a:pPr>
            <a:endParaRPr lang="lv-LV" b="1" dirty="0"/>
          </a:p>
          <a:p>
            <a:pPr marL="0" indent="0" algn="just">
              <a:buNone/>
            </a:pPr>
            <a:r>
              <a:rPr lang="lv-LV" b="1" dirty="0" err="1"/>
              <a:t>LatMODEX</a:t>
            </a:r>
            <a:r>
              <a:rPr lang="lv-LV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59277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29648" y="279400"/>
            <a:ext cx="6191480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Seku likvidēšanas un atjaunošanas pasākumi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21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5099" y="1165225"/>
            <a:ext cx="8514327" cy="9940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2000" b="1" dirty="0">
                <a:latin typeface="+mj-lt"/>
              </a:rPr>
              <a:t>Piemērs: </a:t>
            </a:r>
          </a:p>
          <a:p>
            <a:r>
              <a:rPr lang="lv-LV" sz="2000" b="1" dirty="0">
                <a:latin typeface="+mj-lt"/>
              </a:rPr>
              <a:t>Ogre, dambja (aizsargvaļņa) pārrāvums</a:t>
            </a:r>
          </a:p>
          <a:p>
            <a:pPr marL="0" indent="0">
              <a:buNone/>
            </a:pPr>
            <a:r>
              <a:rPr lang="lv-LV" sz="1400" dirty="0">
                <a:latin typeface="+mj-lt"/>
                <a:hlinkClick r:id="rId3"/>
              </a:rPr>
              <a:t>https://www.youtube.com/watch?time_continue=383&amp;v=w3NmsRTON-8</a:t>
            </a:r>
            <a:r>
              <a:rPr lang="lv-LV" sz="1400" dirty="0">
                <a:latin typeface="+mj-lt"/>
              </a:rPr>
              <a:t> </a:t>
            </a:r>
            <a:endParaRPr lang="lv-LV" sz="1400" i="1" u="sng" dirty="0">
              <a:latin typeface="+mj-lt"/>
            </a:endParaRPr>
          </a:p>
          <a:p>
            <a:pPr eaLnBrk="1" hangingPunct="1">
              <a:buFont typeface="Arial" charset="0"/>
              <a:buNone/>
            </a:pPr>
            <a:endParaRPr lang="lv-LV" sz="2000" dirty="0">
              <a:latin typeface="+mj-lt"/>
            </a:endParaRPr>
          </a:p>
          <a:p>
            <a:pPr eaLnBrk="1" hangingPunct="1">
              <a:buFont typeface="Arial" charset="0"/>
              <a:buNone/>
            </a:pPr>
            <a:endParaRPr lang="lv-LV" sz="1800" dirty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lv-LV" dirty="0">
              <a:latin typeface="Arial" charset="0"/>
            </a:endParaRPr>
          </a:p>
        </p:txBody>
      </p:sp>
      <p:pic>
        <p:nvPicPr>
          <p:cNvPr id="3074" name="Picture 2" descr="http://www.latvijascentrs.lv/data/images/posts/2013/04/damb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9" y="2638444"/>
            <a:ext cx="2395800" cy="36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47" y="2337825"/>
            <a:ext cx="3154731" cy="21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ogresnovads.lv/lat/vide/images/celi/Ogres_upe_dambis_13_01_2014_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47" y="4513344"/>
            <a:ext cx="3154731" cy="210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ttēls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466" y="3393195"/>
            <a:ext cx="3304983" cy="21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3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29648" y="279400"/>
            <a:ext cx="6191480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Seku likvidēšanas un atjaunošanas pasākumi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22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73500" y="1288960"/>
            <a:ext cx="3850387" cy="6389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000" b="1" dirty="0">
                <a:latin typeface="+mj-lt"/>
              </a:rPr>
              <a:t>Piemērs: </a:t>
            </a:r>
          </a:p>
          <a:p>
            <a:r>
              <a:rPr lang="lv-LV" sz="2000" b="1" dirty="0">
                <a:latin typeface="+mj-lt"/>
              </a:rPr>
              <a:t>Rudens lietavas, 2017.gads</a:t>
            </a:r>
            <a:endParaRPr lang="lv-LV" sz="2000" dirty="0">
              <a:latin typeface="+mj-lt"/>
            </a:endParaRPr>
          </a:p>
          <a:p>
            <a:pPr eaLnBrk="1" hangingPunct="1">
              <a:buFont typeface="Arial" charset="0"/>
              <a:buNone/>
            </a:pPr>
            <a:endParaRPr lang="lv-LV" sz="1800" dirty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lv-LV" dirty="0">
              <a:latin typeface="Arial" charset="0"/>
            </a:endParaRPr>
          </a:p>
        </p:txBody>
      </p:sp>
      <p:pic>
        <p:nvPicPr>
          <p:cNvPr id="4110" name="Picture 1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2" y="1927952"/>
            <a:ext cx="3133687" cy="23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plÅ«du riska informÄcijas sistÄma vid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29" y="1927952"/>
            <a:ext cx="4179563" cy="23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7" y="4331465"/>
            <a:ext cx="3583599" cy="23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13" y="4602679"/>
            <a:ext cx="3747023" cy="210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23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723" y="1401112"/>
            <a:ext cx="87605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200" b="1" dirty="0">
                <a:solidFill>
                  <a:srgbClr val="990000"/>
                </a:solidFill>
                <a:latin typeface="Arial" panose="020B0604020202020204" pitchFamily="34" charset="0"/>
              </a:rPr>
              <a:t>Uzdevumi</a:t>
            </a:r>
          </a:p>
          <a:p>
            <a:r>
              <a:rPr lang="lv-LV" sz="2200" dirty="0"/>
              <a:t>1) organizēt </a:t>
            </a:r>
            <a:r>
              <a:rPr lang="lv-LV" sz="2200" u="sng" dirty="0"/>
              <a:t>agrīnās brīdināšanas sistēmas darbību</a:t>
            </a:r>
            <a:r>
              <a:rPr lang="lv-LV" sz="2200" dirty="0"/>
              <a:t>;</a:t>
            </a:r>
          </a:p>
          <a:p>
            <a:r>
              <a:rPr lang="lv-LV" sz="2200" dirty="0"/>
              <a:t>2) sadarbībā ar pašvaldībām </a:t>
            </a:r>
            <a:r>
              <a:rPr lang="lv-LV" sz="2200" u="sng" dirty="0"/>
              <a:t>izstrādāt pašvaldību CA plānus</a:t>
            </a:r>
            <a:r>
              <a:rPr lang="lv-LV" sz="2200" dirty="0"/>
              <a:t>;</a:t>
            </a:r>
          </a:p>
          <a:p>
            <a:r>
              <a:rPr lang="lv-LV" sz="2200" dirty="0"/>
              <a:t>3) izstrādāt </a:t>
            </a:r>
            <a:r>
              <a:rPr lang="lv-LV" sz="2200" u="sng" dirty="0"/>
              <a:t>ieteikumus iedzīvotāju rīcībai</a:t>
            </a:r>
            <a:r>
              <a:rPr lang="lv-LV" sz="2200" dirty="0"/>
              <a:t> iespējamās katastrofas gadījumā;</a:t>
            </a:r>
          </a:p>
          <a:p>
            <a:r>
              <a:rPr lang="lv-LV" sz="2200" dirty="0"/>
              <a:t>4) koordinēt </a:t>
            </a:r>
            <a:r>
              <a:rPr lang="lv-LV" sz="2200" u="sng" dirty="0"/>
              <a:t>CA mācību organizēšanu </a:t>
            </a:r>
            <a:r>
              <a:rPr lang="lv-LV" sz="2200" dirty="0"/>
              <a:t>valsts un reģionālā līmenī;</a:t>
            </a:r>
          </a:p>
          <a:p>
            <a:r>
              <a:rPr lang="lv-LV" sz="2200" dirty="0"/>
              <a:t>5) koordinēt </a:t>
            </a:r>
            <a:r>
              <a:rPr lang="lv-LV" sz="2200" u="sng" dirty="0"/>
              <a:t>mācību programmu izstrādi </a:t>
            </a:r>
            <a:r>
              <a:rPr lang="lv-LV" sz="2200" dirty="0"/>
              <a:t>civilās aizsardzības jautājumos;</a:t>
            </a:r>
          </a:p>
          <a:p>
            <a:r>
              <a:rPr lang="lv-LV" sz="2200" dirty="0"/>
              <a:t>6) koordinēt </a:t>
            </a:r>
            <a:r>
              <a:rPr lang="lv-LV" sz="2200" u="sng" dirty="0"/>
              <a:t>valsts materiālo rezervju </a:t>
            </a:r>
            <a:r>
              <a:rPr lang="lv-LV" sz="2200" dirty="0"/>
              <a:t>veidošanu un izmantošanu katastrofu pārvaldīšanai;</a:t>
            </a:r>
          </a:p>
          <a:p>
            <a:r>
              <a:rPr lang="lv-LV" sz="2200" dirty="0"/>
              <a:t>7) izmantojot </a:t>
            </a:r>
            <a:r>
              <a:rPr lang="lv-LV" sz="2200" u="sng" dirty="0"/>
              <a:t>plašsaziņas līdzekļus un elektroniskos sabiedrības saziņas līdzekļus</a:t>
            </a:r>
            <a:r>
              <a:rPr lang="lv-LV" sz="2200" dirty="0"/>
              <a:t>, sniegt informāciju iedzīvotājiem par katastrofu, tās draudiem un pasākumiem;</a:t>
            </a:r>
          </a:p>
          <a:p>
            <a:r>
              <a:rPr lang="lv-LV" sz="2200" dirty="0"/>
              <a:t>8) u.c.</a:t>
            </a:r>
          </a:p>
        </p:txBody>
      </p:sp>
    </p:spTree>
    <p:extLst>
      <p:ext uri="{BB962C8B-B14F-4D97-AF65-F5344CB8AC3E}">
        <p14:creationId xmlns:p14="http://schemas.microsoft.com/office/powerpoint/2010/main" val="761190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24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723" y="1202808"/>
            <a:ext cx="87605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Uzdevumus piemērs:</a:t>
            </a:r>
          </a:p>
          <a:p>
            <a:r>
              <a:rPr lang="lv-LV" dirty="0"/>
              <a:t>- organizēt </a:t>
            </a:r>
            <a:r>
              <a:rPr lang="lv-LV" u="sng" dirty="0"/>
              <a:t>agrīnās brīdināšanas sistēmas darbību</a:t>
            </a:r>
            <a:endParaRPr lang="lv-LV" dirty="0"/>
          </a:p>
        </p:txBody>
      </p:sp>
      <p:sp>
        <p:nvSpPr>
          <p:cNvPr id="3" name="Rectangle 2"/>
          <p:cNvSpPr/>
          <p:nvPr/>
        </p:nvSpPr>
        <p:spPr>
          <a:xfrm>
            <a:off x="0" y="2042699"/>
            <a:ext cx="7396660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lv-LV" altLang="lv-LV" b="1" dirty="0">
                <a:solidFill>
                  <a:srgbClr val="990000"/>
                </a:solidFill>
              </a:rPr>
              <a:t>agrīnā brīdināšana</a:t>
            </a:r>
            <a:r>
              <a:rPr lang="lv-LV" altLang="lv-LV" dirty="0"/>
              <a:t> - mērķtiecīga un nekavējoties veicama cilvēku un atbildīgo institūciju </a:t>
            </a:r>
            <a:r>
              <a:rPr lang="lv-LV" altLang="lv-LV" b="1" dirty="0"/>
              <a:t>informēšana</a:t>
            </a:r>
            <a:r>
              <a:rPr lang="lv-LV" altLang="lv-LV" dirty="0"/>
              <a:t> par katastrofu vai katastrofas draudiem un nepieciešamo rīcību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lv-LV" altLang="lv-LV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b="1" dirty="0">
                <a:solidFill>
                  <a:srgbClr val="990000"/>
                </a:solidFill>
              </a:rPr>
              <a:t>valsts agrīnās brīdināšanas sistēma</a:t>
            </a:r>
            <a:r>
              <a:rPr lang="lv-LV" altLang="lv-LV" dirty="0"/>
              <a:t> - </a:t>
            </a:r>
            <a:r>
              <a:rPr lang="lv-LV" altLang="lv-LV" b="1" dirty="0"/>
              <a:t>autonomi funkcionējoša tehnoloģiska sistēma</a:t>
            </a:r>
            <a:r>
              <a:rPr lang="lv-LV" altLang="lv-LV" dirty="0"/>
              <a:t> vai šādu sistēmu kopums, kas nodrošina agrīno brīdināšanu: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lv-LV" altLang="lv-LV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dirty="0"/>
              <a:t> Trauksmes sirēnas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dirty="0"/>
              <a:t> </a:t>
            </a:r>
            <a:r>
              <a:rPr lang="lv-LV" altLang="lv-LV" dirty="0">
                <a:latin typeface="Calibri (Body)"/>
                <a:cs typeface="Arial" panose="020B0604020202020204" pitchFamily="34" charset="0"/>
              </a:rPr>
              <a:t>Raidorganizācijas un elektronisko sakaru komersanti</a:t>
            </a:r>
            <a:endParaRPr lang="lv-LV" altLang="lv-LV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dirty="0"/>
              <a:t> Operatīvo dienestu un NBS trauksmes un apziņošanas iekārtas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dirty="0">
                <a:latin typeface="Calibri (Body)"/>
                <a:cs typeface="Arial" panose="020B0604020202020204" pitchFamily="34" charset="0"/>
              </a:rPr>
              <a:t> Elektroniskie plašsaziņas līdzekļi (radio, TV)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lv-LV" altLang="lv-LV" dirty="0">
                <a:latin typeface="Calibri (Body)"/>
                <a:cs typeface="Arial" panose="020B0604020202020204" pitchFamily="34" charset="0"/>
              </a:rPr>
              <a:t> Citi inženiertehniski risinājumi, kas spēj nodrošināt agrīno brīdināšanu</a:t>
            </a:r>
            <a:endParaRPr lang="lv-LV" altLang="lv-LV" dirty="0"/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60655"/>
              </p:ext>
            </p:extLst>
          </p:nvPr>
        </p:nvGraphicFramePr>
        <p:xfrm>
          <a:off x="7538689" y="1164380"/>
          <a:ext cx="1437065" cy="216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Photo Editor Photo" r:id="rId4" imgW="5619048" imgH="8449854" progId="">
                  <p:embed/>
                </p:oleObj>
              </mc:Choice>
              <mc:Fallback>
                <p:oleObj name="Photo Editor Photo" r:id="rId4" imgW="5619048" imgH="84498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8689" y="1164380"/>
                        <a:ext cx="1437065" cy="2162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3" descr="Image result for NBS transporta līdzekļ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52" y="5342205"/>
            <a:ext cx="1890002" cy="124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Image result for valsts policijas  transporta līdzekļ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30" y="3548516"/>
            <a:ext cx="1587820" cy="11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685" y="5342204"/>
            <a:ext cx="1712669" cy="136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99" y="5665540"/>
            <a:ext cx="3671288" cy="9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68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Piemērs – citi inženiertehniski risinājumi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25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723" y="1401112"/>
            <a:ext cx="87605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lv-LV" sz="2200" b="1" dirty="0">
                <a:solidFill>
                  <a:srgbClr val="990000"/>
                </a:solidFill>
                <a:latin typeface="Calibri (Body)"/>
              </a:rPr>
              <a:t>LVĢMC veic hidroloģiskos novērojumus</a:t>
            </a:r>
            <a:r>
              <a:rPr lang="lv-LV" sz="2200" b="1" dirty="0">
                <a:latin typeface="Calibri (Body)"/>
              </a:rPr>
              <a:t> </a:t>
            </a:r>
            <a:r>
              <a:rPr lang="lv-LV" sz="2200" dirty="0">
                <a:latin typeface="Calibri (Body)"/>
              </a:rPr>
              <a:t>- 79 novērojumu stacijā (pilnībā automatizētas):</a:t>
            </a:r>
          </a:p>
          <a:p>
            <a:pPr algn="just">
              <a:defRPr/>
            </a:pPr>
            <a:endParaRPr lang="lv-LV" sz="2200" dirty="0">
              <a:latin typeface="Calibri (Body)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lv-LV" sz="2200" dirty="0">
                <a:solidFill>
                  <a:srgbClr val="990000"/>
                </a:solidFill>
                <a:latin typeface="Calibri (Body)"/>
              </a:rPr>
              <a:t>9 jūras piekrastes stacijas</a:t>
            </a:r>
            <a:r>
              <a:rPr lang="lv-LV" sz="2200" dirty="0">
                <a:latin typeface="Calibri (Body)"/>
              </a:rPr>
              <a:t>, kuras izvietotas Baltijas jūras un Rīgas jūras līča piekrastē;</a:t>
            </a:r>
          </a:p>
          <a:p>
            <a:pPr marL="285750" indent="-285750" algn="just">
              <a:buFontTx/>
              <a:buChar char="-"/>
              <a:defRPr/>
            </a:pPr>
            <a:r>
              <a:rPr lang="lv-LV" sz="2200" dirty="0">
                <a:solidFill>
                  <a:srgbClr val="990000"/>
                </a:solidFill>
                <a:latin typeface="Calibri (Body)"/>
              </a:rPr>
              <a:t>70 stacijas upēs, ezeros un ūdenskrātuvēs</a:t>
            </a:r>
            <a:r>
              <a:rPr lang="lv-LV" sz="2200" dirty="0">
                <a:latin typeface="Calibri (Body)"/>
              </a:rPr>
              <a:t>, kas nodrošina hidroloģisko elementu reģistrāciju un aprēķinus.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6050"/>
            <a:ext cx="36004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956050"/>
            <a:ext cx="3851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446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Piemērs – citi inženiertehniski risinājumi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26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723" y="1401112"/>
            <a:ext cx="87605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lv-LV" sz="2200" b="1" dirty="0">
                <a:solidFill>
                  <a:srgbClr val="990000"/>
                </a:solidFill>
                <a:latin typeface="Calibri (Body)"/>
              </a:rPr>
              <a:t>LVĢMC veic meteoroloģiskos novērojumus</a:t>
            </a:r>
            <a:r>
              <a:rPr lang="lv-LV" sz="2200" dirty="0">
                <a:latin typeface="Calibri (Body)"/>
              </a:rPr>
              <a:t> - 33 novērojumu stacijās (~1 stacija uz 1500km2), izvietotas visā LV teritorijā, lai detalizēti raksturotu LV laika apstākļus un klimatu.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1" y="2579450"/>
            <a:ext cx="2821263" cy="1905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851" y="4750808"/>
            <a:ext cx="2951005" cy="1963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986" y="3043514"/>
            <a:ext cx="2736722" cy="1563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192" y="2515635"/>
            <a:ext cx="2795493" cy="4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39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CA,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27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 piemērs:</a:t>
            </a:r>
          </a:p>
          <a:p>
            <a:r>
              <a:rPr lang="lv-LV" sz="2000" i="1" dirty="0"/>
              <a:t>- </a:t>
            </a:r>
            <a:r>
              <a:rPr lang="lv-LV" i="1" dirty="0"/>
              <a:t>organizēt agrīnās brīdināšanas sistēmas darbību</a:t>
            </a:r>
            <a:endParaRPr lang="lv-LV" i="1" u="sng" dirty="0"/>
          </a:p>
          <a:p>
            <a:r>
              <a:rPr lang="lv-LV" dirty="0"/>
              <a:t>- izmantojot </a:t>
            </a:r>
            <a:r>
              <a:rPr lang="lv-LV" u="sng" dirty="0"/>
              <a:t>plašsaziņas līdzekļus un elektroniskos sabiedrības saziņas līdzekļus</a:t>
            </a:r>
            <a:r>
              <a:rPr lang="lv-LV" dirty="0"/>
              <a:t>, sniegt informāciju iedzīvotājiem par katastrofu, tās draudiem un pasākumiem</a:t>
            </a:r>
            <a:endParaRPr lang="lv-LV" i="1" u="sng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3" y="3067791"/>
            <a:ext cx="4929028" cy="339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mage result for sirÄn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25" y="3159866"/>
            <a:ext cx="1832842" cy="18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irÄnas un televÄ«z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58" y="5098858"/>
            <a:ext cx="2314881" cy="17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44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CA,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28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 piemērs (VUGD pētījums 2013.gads):</a:t>
            </a:r>
          </a:p>
          <a:p>
            <a:r>
              <a:rPr lang="lv-LV" i="1" dirty="0"/>
              <a:t>- organizēt agrīnās brīdināšanas sistēmas darbību</a:t>
            </a:r>
            <a:endParaRPr lang="lv-LV" i="1" u="sng" dirty="0"/>
          </a:p>
          <a:p>
            <a:r>
              <a:rPr lang="lv-LV" dirty="0"/>
              <a:t>- izmantojot </a:t>
            </a:r>
            <a:r>
              <a:rPr lang="lv-LV" u="sng" dirty="0"/>
              <a:t>plašsaziņas līdzekļus un elektroniskos sabiedrības saziņas līdzekļus</a:t>
            </a:r>
            <a:r>
              <a:rPr lang="lv-LV" dirty="0"/>
              <a:t>, sniegt informāciju iedzīvotājiem par katastrofu, tās draudiem un pasākumiem</a:t>
            </a:r>
            <a:endParaRPr lang="lv-LV" i="1" u="sng" dirty="0"/>
          </a:p>
          <a:p>
            <a:pPr marL="457200" indent="-457200">
              <a:buAutoNum type="arabicParenR"/>
            </a:pPr>
            <a:endParaRPr lang="lv-LV" sz="2000" i="1" u="sng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86032692"/>
              </p:ext>
            </p:extLst>
          </p:nvPr>
        </p:nvGraphicFramePr>
        <p:xfrm>
          <a:off x="-48374" y="3046440"/>
          <a:ext cx="4479404" cy="320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21427375"/>
              </p:ext>
            </p:extLst>
          </p:nvPr>
        </p:nvGraphicFramePr>
        <p:xfrm>
          <a:off x="4431030" y="3046440"/>
          <a:ext cx="4712970" cy="336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34630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CA,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29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 piemērs (VUGD pētījums 2013.gads):</a:t>
            </a:r>
          </a:p>
          <a:p>
            <a:r>
              <a:rPr lang="lv-LV" i="1" dirty="0"/>
              <a:t>- organizēt agrīnās brīdināšanas sistēmas darbību</a:t>
            </a:r>
            <a:endParaRPr lang="lv-LV" i="1" u="sng" dirty="0"/>
          </a:p>
          <a:p>
            <a:r>
              <a:rPr lang="lv-LV" dirty="0"/>
              <a:t>- izmantojot </a:t>
            </a:r>
            <a:r>
              <a:rPr lang="lv-LV" u="sng" dirty="0"/>
              <a:t>plašsaziņas līdzekļus un elektroniskos sabiedrības saziņas līdzekļus</a:t>
            </a:r>
            <a:r>
              <a:rPr lang="lv-LV" dirty="0"/>
              <a:t>, sniegt informāciju iedzīvotājiem par katastrofu, tās draudiem un pasākumiem</a:t>
            </a:r>
            <a:endParaRPr lang="lv-LV" i="1" u="sng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13912718"/>
              </p:ext>
            </p:extLst>
          </p:nvPr>
        </p:nvGraphicFramePr>
        <p:xfrm>
          <a:off x="593796" y="2952660"/>
          <a:ext cx="7504768" cy="3752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035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3171463" y="413696"/>
            <a:ext cx="4247909" cy="885825"/>
          </a:xfrm>
        </p:spPr>
        <p:txBody>
          <a:bodyPr/>
          <a:lstStyle/>
          <a:p>
            <a:r>
              <a:rPr lang="lv-LV" sz="2800" b="1" dirty="0">
                <a:latin typeface="Verdana" pitchFamily="34" charset="0"/>
              </a:rPr>
              <a:t>Kas ir CA?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162046" y="1299521"/>
            <a:ext cx="8686679" cy="13858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just">
              <a:lnSpc>
                <a:spcPct val="80000"/>
              </a:lnSpc>
              <a:spcBef>
                <a:spcPts val="1000"/>
              </a:spcBef>
              <a:buFontTx/>
              <a:buChar char="-"/>
            </a:pPr>
            <a:r>
              <a:rPr lang="lv-LV" sz="2600" b="1" dirty="0">
                <a:solidFill>
                  <a:srgbClr val="C00000"/>
                </a:solidFill>
                <a:latin typeface="Calibri" pitchFamily="34" charset="0"/>
              </a:rPr>
              <a:t>Šodien</a:t>
            </a:r>
            <a:r>
              <a:rPr lang="lv-LV" sz="2600" b="1" dirty="0">
                <a:latin typeface="Calibri" pitchFamily="34" charset="0"/>
              </a:rPr>
              <a:t> = </a:t>
            </a:r>
            <a:r>
              <a:rPr lang="lv-LV" sz="2600" dirty="0">
                <a:latin typeface="Calibri" pitchFamily="34" charset="0"/>
              </a:rPr>
              <a:t>sagatavotība iespējamiem </a:t>
            </a:r>
            <a:r>
              <a:rPr lang="lv-LV" sz="2600" u="sng" dirty="0">
                <a:latin typeface="Calibri" pitchFamily="34" charset="0"/>
              </a:rPr>
              <a:t>apdraudējumiem un katastrofām (dabas un cilvēka izraisītajām)</a:t>
            </a:r>
            <a:r>
              <a:rPr lang="lv-LV" sz="2600" dirty="0">
                <a:latin typeface="Calibri" pitchFamily="34" charset="0"/>
              </a:rPr>
              <a:t>, preventīvo, gatavības, reaģēšanas un atkopšanās pasākumu plānošana, sadarbība un palīdzība šo pasākumu īstenošanā</a:t>
            </a:r>
          </a:p>
        </p:txBody>
      </p:sp>
      <p:pic>
        <p:nvPicPr>
          <p:cNvPr id="3080" name="Picture 8" descr="http://old.puaro.lv/media/uploads/news/1_20130418121548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" y="2811210"/>
            <a:ext cx="2937658" cy="195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pi1uk.itvnet.lv/upload2/articles/60/602097/images/Vetru-orkanu-postijumi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3" y="2811210"/>
            <a:ext cx="2933851" cy="19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09" y="2832749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14" y="4885171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6" y="4956135"/>
            <a:ext cx="2799144" cy="17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3" y="4875371"/>
            <a:ext cx="2743200" cy="18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50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CA,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30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 piemērs (VUGD pētījums 2013.gads):</a:t>
            </a:r>
          </a:p>
          <a:p>
            <a:r>
              <a:rPr lang="lv-LV" i="1" dirty="0"/>
              <a:t>- organizēt agrīnās brīdināšanas sistēmas darbību</a:t>
            </a:r>
            <a:endParaRPr lang="lv-LV" i="1" u="sng" dirty="0"/>
          </a:p>
          <a:p>
            <a:r>
              <a:rPr lang="lv-LV" dirty="0"/>
              <a:t>- izmantojot </a:t>
            </a:r>
            <a:r>
              <a:rPr lang="lv-LV" u="sng" dirty="0"/>
              <a:t>plašsaziņas līdzekļus un elektroniskos sabiedrības saziņas līdzekļus</a:t>
            </a:r>
            <a:r>
              <a:rPr lang="lv-LV" dirty="0"/>
              <a:t>, sniegt informāciju iedzīvotājiem par katastrofu, tās draudiem un pasākumiem</a:t>
            </a:r>
          </a:p>
          <a:p>
            <a:r>
              <a:rPr lang="lv-LV" sz="2400" dirty="0"/>
              <a:t> </a:t>
            </a:r>
          </a:p>
          <a:p>
            <a:endParaRPr lang="lv-LV" sz="2400" dirty="0"/>
          </a:p>
          <a:p>
            <a:r>
              <a:rPr lang="lv-LV" sz="2400" dirty="0">
                <a:solidFill>
                  <a:srgbClr val="990000"/>
                </a:solidFill>
              </a:rPr>
              <a:t>Secinājumi (no pētījuma):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Iedzīvotāji ir pieraduši pie esošās sistēmas;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Sabiedrība daļēji izprot civilās trauksmes un apziņošanas sistēmas būtību;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Katastrofās, kurās nepieciešams ātra rīcība, lai pasargātu iedzīvotāju dzīvību vai veselību, noteicošais ir laiks, bet esošās sistēmas pilnīga aktivizēšana (no lēmumu pieņemšanas līdz sirēnas ieslēgšanai, TV un radio informācijas pārraides) prasa ~ 28 minūtes.</a:t>
            </a:r>
          </a:p>
          <a:p>
            <a:pPr marL="342900" indent="-342900">
              <a:buFontTx/>
              <a:buChar char="-"/>
            </a:pPr>
            <a:r>
              <a:rPr lang="lv-LV" sz="2000" b="1" dirty="0"/>
              <a:t>Nepieciešams sistēmu pilnveidot ar citām brīdināšanas / apziņošanas metodēm !</a:t>
            </a:r>
            <a:endParaRPr lang="lv-LV" sz="2000" b="1" i="1" u="sng" dirty="0"/>
          </a:p>
        </p:txBody>
      </p:sp>
    </p:spTree>
    <p:extLst>
      <p:ext uri="{BB962C8B-B14F-4D97-AF65-F5344CB8AC3E}">
        <p14:creationId xmlns:p14="http://schemas.microsoft.com/office/powerpoint/2010/main" val="1994859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31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lv-LV" altLang="lv-LV" sz="2000" dirty="0"/>
              <a:t>Nav viena universāla risinājuma, kas efektīvi aptver visu apdraudējuma veidus – labākajā gadījumā, agrīnās brīdināšanas sistēma apvieno dažādu tehnoloģiju kombināciju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lv-LV" altLang="lv-LV" sz="20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lv-LV" altLang="lv-LV" sz="2000" dirty="0"/>
              <a:t>1) Izmantojot </a:t>
            </a:r>
            <a:r>
              <a:rPr lang="lv-LV" altLang="lv-LV" sz="2000" dirty="0">
                <a:solidFill>
                  <a:srgbClr val="990000"/>
                </a:solidFill>
              </a:rPr>
              <a:t>mobilo sakaru īsziņu (SMS)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lv-LV" altLang="lv-LV" sz="20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lv-LV" altLang="lv-LV" sz="2000" dirty="0"/>
              <a:t>2) Izmantojot mobilo sakaru </a:t>
            </a:r>
            <a:r>
              <a:rPr lang="lv-LV" altLang="lv-LV" sz="2000" dirty="0">
                <a:solidFill>
                  <a:srgbClr val="990000"/>
                </a:solidFill>
              </a:rPr>
              <a:t>šūnas apraidi (</a:t>
            </a:r>
            <a:r>
              <a:rPr lang="lv-LV" altLang="lv-LV" sz="2000" i="1" dirty="0" err="1">
                <a:solidFill>
                  <a:srgbClr val="990000"/>
                </a:solidFill>
              </a:rPr>
              <a:t>cell</a:t>
            </a:r>
            <a:r>
              <a:rPr lang="lv-LV" altLang="lv-LV" sz="2000" i="1" dirty="0">
                <a:solidFill>
                  <a:srgbClr val="990000"/>
                </a:solidFill>
              </a:rPr>
              <a:t> </a:t>
            </a:r>
            <a:r>
              <a:rPr lang="lv-LV" altLang="lv-LV" sz="2000" i="1" dirty="0" err="1">
                <a:solidFill>
                  <a:srgbClr val="990000"/>
                </a:solidFill>
              </a:rPr>
              <a:t>broadcasting</a:t>
            </a:r>
            <a:r>
              <a:rPr lang="lv-LV" altLang="lv-LV" sz="2000" dirty="0">
                <a:solidFill>
                  <a:srgbClr val="990000"/>
                </a:solidFill>
              </a:rPr>
              <a:t>)</a:t>
            </a:r>
          </a:p>
        </p:txBody>
      </p:sp>
      <p:pic>
        <p:nvPicPr>
          <p:cNvPr id="5" name="Picture 2" descr="http://www.3mfuture.com/images/dpa_foto_tsunami_alarm_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4" y="3641725"/>
            <a:ext cx="22987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1.prweb.com/prfiles/2012/10/21/11546899/eVigilo_cell_broadcast_earthquake_early_war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1" y="3486557"/>
            <a:ext cx="1649777" cy="30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4" y="5487987"/>
            <a:ext cx="10937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70" y="5487987"/>
            <a:ext cx="10937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26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- SMS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32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57" y="1718631"/>
            <a:ext cx="6869107" cy="493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549210" y="1258256"/>
            <a:ext cx="8229600" cy="46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lv-LV" altLang="lv-LV" sz="2400" dirty="0"/>
              <a:t>Pašlaik tiek izmantots valsts augstāko amatpersonu apziņošanai </a:t>
            </a:r>
          </a:p>
        </p:txBody>
      </p:sp>
    </p:spTree>
    <p:extLst>
      <p:ext uri="{BB962C8B-B14F-4D97-AF65-F5344CB8AC3E}">
        <p14:creationId xmlns:p14="http://schemas.microsoft.com/office/powerpoint/2010/main" val="2620164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- SMS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33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400" b="1" dirty="0">
                <a:solidFill>
                  <a:srgbClr val="990000"/>
                </a:solidFill>
                <a:latin typeface="Arial" panose="020B0604020202020204" pitchFamily="34" charset="0"/>
              </a:rPr>
              <a:t>Piemērs: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lv-LV" altLang="lv-LV" sz="2400" i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lv-LV" altLang="lv-LV" sz="2400" b="1" dirty="0"/>
              <a:t>SIA “LMT” veiktspējas ierobežojumi:</a:t>
            </a:r>
          </a:p>
          <a:p>
            <a:pPr>
              <a:lnSpc>
                <a:spcPct val="90000"/>
              </a:lnSpc>
            </a:pPr>
            <a:endParaRPr lang="lv-LV" altLang="lv-LV" sz="2400" dirty="0"/>
          </a:p>
          <a:p>
            <a:pPr>
              <a:lnSpc>
                <a:spcPct val="90000"/>
              </a:lnSpc>
            </a:pPr>
            <a:r>
              <a:rPr lang="lv-LV" altLang="lv-LV" sz="2400" dirty="0"/>
              <a:t>lai izsūtītu SMS visiem </a:t>
            </a:r>
            <a:r>
              <a:rPr lang="lv-LV" altLang="lv-LV" sz="2400" b="1" u="sng" dirty="0"/>
              <a:t>saviem</a:t>
            </a:r>
            <a:r>
              <a:rPr lang="lv-LV" altLang="lv-LV" sz="2400" dirty="0"/>
              <a:t> klientiem, saņemšanas laiks tiek prognozēts no 6 -7 h</a:t>
            </a:r>
          </a:p>
          <a:p>
            <a:pPr>
              <a:lnSpc>
                <a:spcPct val="90000"/>
              </a:lnSpc>
            </a:pPr>
            <a:endParaRPr lang="lv-LV" altLang="lv-LV" sz="2400" dirty="0"/>
          </a:p>
          <a:p>
            <a:pPr>
              <a:lnSpc>
                <a:spcPct val="90000"/>
              </a:lnSpc>
            </a:pPr>
            <a:r>
              <a:rPr lang="lv-LV" altLang="lv-LV" sz="2400" dirty="0"/>
              <a:t>200 tūkst. klientiem – laiks ir 90 min. (60 SMS/</a:t>
            </a:r>
            <a:r>
              <a:rPr lang="lv-LV" altLang="lv-LV" sz="2400" dirty="0" err="1"/>
              <a:t>sec</a:t>
            </a:r>
            <a:r>
              <a:rPr lang="lv-LV" altLang="lv-LV" sz="2400" dirty="0"/>
              <a:t>)</a:t>
            </a:r>
          </a:p>
          <a:p>
            <a:pPr>
              <a:lnSpc>
                <a:spcPct val="90000"/>
              </a:lnSpc>
            </a:pPr>
            <a:endParaRPr lang="lv-LV" altLang="lv-LV" sz="2400" dirty="0"/>
          </a:p>
          <a:p>
            <a:pPr>
              <a:lnSpc>
                <a:spcPct val="90000"/>
              </a:lnSpc>
            </a:pPr>
            <a:r>
              <a:rPr lang="lv-LV" altLang="lv-LV" sz="2400" dirty="0"/>
              <a:t>Īsziņas izsauktais noslodzes pieaugums gan mobilo sakaru tīklos, gan uz numuru 112</a:t>
            </a:r>
            <a:r>
              <a:rPr lang="lv-LV" altLang="lv-LV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6223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- SMS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34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1" y="1931615"/>
            <a:ext cx="8910979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lv-LV" altLang="lv-LV" sz="2400" dirty="0"/>
              <a:t>iedzīvotāju brīdināšanai ar īsziņu (SMS) starpniecību krīzes situācijā nav efektīva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endParaRPr lang="lv-LV" altLang="lv-LV" sz="2400" dirty="0"/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lv-LV" altLang="lv-LV" sz="2400" dirty="0"/>
              <a:t>SMS risinājuma ieviešana </a:t>
            </a:r>
            <a:r>
              <a:rPr lang="lv-LV" altLang="lv-LV" sz="2400" u="sng" dirty="0"/>
              <a:t>nenodrošinās operatīvu informācijas izplatīšanu</a:t>
            </a:r>
            <a:r>
              <a:rPr lang="lv-LV" altLang="lv-LV" sz="2400" dirty="0"/>
              <a:t> - joprojām pastāvēs laikietilpīgas procedūras (piemēram, saraksta sagatavošana aizņems 15 min. - 1h)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endParaRPr lang="lv-LV" altLang="lv-LV" sz="2400" dirty="0"/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lv-LV" altLang="lv-LV" sz="2400" dirty="0"/>
              <a:t>LV katram operatoram ir atšķirīgs tehniskais nodrošinājums, modernizācijai nepieciešami atšķirīgi finanšu līdzekļi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endParaRPr lang="lv-LV" altLang="lv-LV" sz="2400" dirty="0"/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lv-LV" altLang="lv-LV" sz="2400" dirty="0"/>
              <a:t>spēj nodrošināt īsziņas nosūtīšanu </a:t>
            </a:r>
            <a:r>
              <a:rPr lang="lv-LV" altLang="lv-LV" sz="2400" u="sng" dirty="0"/>
              <a:t>tikai saviem klientiem</a:t>
            </a:r>
          </a:p>
        </p:txBody>
      </p:sp>
    </p:spTree>
    <p:extLst>
      <p:ext uri="{BB962C8B-B14F-4D97-AF65-F5344CB8AC3E}">
        <p14:creationId xmlns:p14="http://schemas.microsoft.com/office/powerpoint/2010/main" val="4097697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377109" y="154200"/>
            <a:ext cx="6544019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– šūnas apraide (</a:t>
            </a:r>
            <a:r>
              <a:rPr lang="lv-LV" sz="2400" b="1" dirty="0" err="1">
                <a:latin typeface="Verdana" pitchFamily="34" charset="0"/>
              </a:rPr>
              <a:t>cell</a:t>
            </a:r>
            <a:r>
              <a:rPr lang="lv-LV" sz="2400" b="1" dirty="0">
                <a:latin typeface="Verdana" pitchFamily="34" charset="0"/>
              </a:rPr>
              <a:t> </a:t>
            </a:r>
            <a:r>
              <a:rPr lang="lv-LV" sz="2400" b="1" dirty="0" err="1">
                <a:latin typeface="Verdana" pitchFamily="34" charset="0"/>
              </a:rPr>
              <a:t>broadcasting</a:t>
            </a:r>
            <a:r>
              <a:rPr lang="lv-LV" sz="2400" b="1" dirty="0">
                <a:latin typeface="Verdana" pitchFamily="34" charset="0"/>
              </a:rPr>
              <a:t>)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35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1" y="1369756"/>
            <a:ext cx="891097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lv-LV" altLang="lv-LV" sz="2400" dirty="0"/>
              <a:t>Šūnu apraide ir daļa no GSM standarta tehnoloģijas, līdzīgs SMS (</a:t>
            </a:r>
            <a:r>
              <a:rPr lang="lv-LV" altLang="lv-LV" sz="2400" dirty="0" err="1">
                <a:solidFill>
                  <a:srgbClr val="990000"/>
                </a:solidFill>
              </a:rPr>
              <a:t>push</a:t>
            </a:r>
            <a:r>
              <a:rPr lang="lv-LV" altLang="lv-LV" sz="2400" dirty="0">
                <a:solidFill>
                  <a:srgbClr val="990000"/>
                </a:solidFill>
              </a:rPr>
              <a:t> </a:t>
            </a:r>
            <a:r>
              <a:rPr lang="lv-LV" altLang="lv-LV" sz="2400" dirty="0" err="1">
                <a:solidFill>
                  <a:srgbClr val="990000"/>
                </a:solidFill>
              </a:rPr>
              <a:t>message</a:t>
            </a:r>
            <a:r>
              <a:rPr lang="lv-LV" altLang="lv-LV" sz="2400" dirty="0"/>
              <a:t>)</a:t>
            </a:r>
          </a:p>
          <a:p>
            <a:pPr marL="342900" indent="-342900">
              <a:buFontTx/>
              <a:buChar char="-"/>
            </a:pPr>
            <a:endParaRPr lang="lv-LV" altLang="lv-LV" sz="2400" dirty="0"/>
          </a:p>
          <a:p>
            <a:pPr marL="342900" indent="-342900">
              <a:buFontTx/>
              <a:buChar char="-"/>
            </a:pPr>
            <a:r>
              <a:rPr lang="lv-LV" altLang="lv-LV" sz="2400" dirty="0"/>
              <a:t>Šūnas apraides tehnoloģija nodrošina vienlaicīgu informācijas nosūtīšanu </a:t>
            </a:r>
            <a:r>
              <a:rPr lang="lv-LV" altLang="lv-LV" sz="2400" b="1" dirty="0">
                <a:solidFill>
                  <a:srgbClr val="990000"/>
                </a:solidFill>
              </a:rPr>
              <a:t>no punktu uz definēto zonu/apkārtni (piemēram, </a:t>
            </a:r>
            <a:r>
              <a:rPr lang="lv-LV" altLang="lv-LV" sz="2400" dirty="0"/>
              <a:t>SMS nodrošina informācijas nosūtīšanu </a:t>
            </a:r>
            <a:r>
              <a:rPr lang="lv-LV" altLang="lv-LV" sz="2400" b="1" dirty="0">
                <a:solidFill>
                  <a:srgbClr val="990000"/>
                </a:solidFill>
              </a:rPr>
              <a:t>no punkta uz punktu</a:t>
            </a:r>
            <a:r>
              <a:rPr lang="lv-LV" altLang="lv-LV" sz="2400" dirty="0"/>
              <a:t>, piemēram, izsūtītājs-saņēmējs)</a:t>
            </a:r>
          </a:p>
          <a:p>
            <a:pPr marL="342900" indent="-342900">
              <a:buFontTx/>
              <a:buChar char="-"/>
            </a:pPr>
            <a:endParaRPr lang="lv-LV" altLang="lv-LV" sz="2400" dirty="0"/>
          </a:p>
          <a:p>
            <a:pPr marL="342900" indent="-342900">
              <a:buFontTx/>
              <a:buChar char="-"/>
            </a:pPr>
            <a:r>
              <a:rPr lang="lv-LV" altLang="lv-LV" sz="2400" dirty="0"/>
              <a:t>Neatkarīgi no mobilā operatora informācija tiek nodota tikai konkrētai iedzīvotāju vai lietotāju grupai (personas ar invaliditāti) ģeogrāfiskā reģionā</a:t>
            </a:r>
          </a:p>
          <a:p>
            <a:pPr marL="342900" indent="-342900">
              <a:buFontTx/>
              <a:buChar char="-"/>
            </a:pPr>
            <a:endParaRPr lang="lv-LV" altLang="lv-LV" sz="2400" dirty="0"/>
          </a:p>
          <a:p>
            <a:pPr marL="342900" indent="-342900">
              <a:buFontTx/>
              <a:buChar char="-"/>
            </a:pPr>
            <a:r>
              <a:rPr lang="lv-LV" altLang="lv-LV" sz="2400" dirty="0"/>
              <a:t>Informāciju saņem visi mobilo telefona operatora klienti (</a:t>
            </a:r>
            <a:r>
              <a:rPr lang="lv-LV" altLang="lv-LV" sz="2400" b="1" dirty="0">
                <a:solidFill>
                  <a:srgbClr val="990000"/>
                </a:solidFill>
              </a:rPr>
              <a:t>arī ārzemju</a:t>
            </a:r>
            <a:r>
              <a:rPr lang="lv-LV" altLang="lv-LV" sz="2400" dirty="0"/>
              <a:t>)</a:t>
            </a:r>
          </a:p>
          <a:p>
            <a:pPr marL="342900" indent="-342900">
              <a:buFontTx/>
              <a:buChar char="-"/>
            </a:pPr>
            <a:endParaRPr lang="lv-LV" altLang="lv-LV" sz="2400" dirty="0"/>
          </a:p>
          <a:p>
            <a:pPr marL="342900" indent="-342900">
              <a:buFontTx/>
              <a:buChar char="-"/>
            </a:pPr>
            <a:endParaRPr lang="lv-LV" altLang="lv-LV" sz="2400" dirty="0"/>
          </a:p>
        </p:txBody>
      </p:sp>
    </p:spTree>
    <p:extLst>
      <p:ext uri="{BB962C8B-B14F-4D97-AF65-F5344CB8AC3E}">
        <p14:creationId xmlns:p14="http://schemas.microsoft.com/office/powerpoint/2010/main" val="3014013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377109" y="154200"/>
            <a:ext cx="6544019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– šūnas apraide (</a:t>
            </a:r>
            <a:r>
              <a:rPr lang="lv-LV" sz="2400" b="1" dirty="0" err="1">
                <a:latin typeface="Verdana" pitchFamily="34" charset="0"/>
              </a:rPr>
              <a:t>cell</a:t>
            </a:r>
            <a:r>
              <a:rPr lang="lv-LV" sz="2400" b="1" dirty="0">
                <a:latin typeface="Verdana" pitchFamily="34" charset="0"/>
              </a:rPr>
              <a:t> </a:t>
            </a:r>
            <a:r>
              <a:rPr lang="lv-LV" sz="2400" b="1" dirty="0" err="1">
                <a:latin typeface="Verdana" pitchFamily="34" charset="0"/>
              </a:rPr>
              <a:t>broadcasting</a:t>
            </a:r>
            <a:r>
              <a:rPr lang="lv-LV" sz="2400" b="1" dirty="0">
                <a:latin typeface="Verdana" pitchFamily="34" charset="0"/>
              </a:rPr>
              <a:t>)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36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" y="1153585"/>
            <a:ext cx="4868354" cy="184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94" y="3002544"/>
            <a:ext cx="4684129" cy="204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" y="4883033"/>
            <a:ext cx="4770424" cy="19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981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377109" y="154200"/>
            <a:ext cx="6544019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šūnas apraide (</a:t>
            </a:r>
            <a:r>
              <a:rPr lang="lv-LV" sz="2400" b="1" dirty="0" err="1">
                <a:latin typeface="Verdana" pitchFamily="34" charset="0"/>
              </a:rPr>
              <a:t>cell</a:t>
            </a:r>
            <a:r>
              <a:rPr lang="lv-LV" sz="2400" b="1" dirty="0">
                <a:latin typeface="Verdana" pitchFamily="34" charset="0"/>
              </a:rPr>
              <a:t> </a:t>
            </a:r>
            <a:r>
              <a:rPr lang="lv-LV" sz="2400" b="1" dirty="0" err="1">
                <a:latin typeface="Verdana" pitchFamily="34" charset="0"/>
              </a:rPr>
              <a:t>broadcasting</a:t>
            </a:r>
            <a:r>
              <a:rPr lang="lv-LV" sz="2400" b="1" dirty="0">
                <a:latin typeface="Verdana" pitchFamily="34" charset="0"/>
              </a:rPr>
              <a:t>) -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37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>
          <a:xfrm>
            <a:off x="457200" y="1600200"/>
            <a:ext cx="8291513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lv-LV" altLang="lv-LV" sz="2400"/>
              <a:t>Vislabāk šūnu apraides tehnoloģiju demonstrē video:</a:t>
            </a:r>
            <a:endParaRPr lang="lv-LV" altLang="lv-LV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747962"/>
            <a:ext cx="56515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2257425" y="2316162"/>
            <a:ext cx="1006475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3674890" y="5729708"/>
            <a:ext cx="4587761" cy="30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lv-LV" altLang="lv-LV" sz="1200" dirty="0"/>
              <a:t>Tiešsaite: </a:t>
            </a:r>
            <a:r>
              <a:rPr lang="lv-LV" altLang="lv-LV" sz="1200" dirty="0">
                <a:hlinkClick r:id="rId4"/>
              </a:rPr>
              <a:t>http://www.one2many.eu/en/cell-broadcast/how-it-works</a:t>
            </a:r>
            <a:r>
              <a:rPr lang="lv-LV" altLang="lv-LV" sz="1200" dirty="0"/>
              <a:t> </a:t>
            </a:r>
          </a:p>
        </p:txBody>
      </p:sp>
      <p:pic>
        <p:nvPicPr>
          <p:cNvPr id="13" name="Picture 6" descr="Image result for cell broadcast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389187"/>
            <a:ext cx="17414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537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377109" y="154200"/>
            <a:ext cx="6544019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– šūnas apraide (</a:t>
            </a:r>
            <a:r>
              <a:rPr lang="lv-LV" sz="2400" b="1" dirty="0" err="1">
                <a:latin typeface="Verdana" pitchFamily="34" charset="0"/>
              </a:rPr>
              <a:t>cell</a:t>
            </a:r>
            <a:r>
              <a:rPr lang="lv-LV" sz="2400" b="1" dirty="0">
                <a:latin typeface="Verdana" pitchFamily="34" charset="0"/>
              </a:rPr>
              <a:t> </a:t>
            </a:r>
            <a:r>
              <a:rPr lang="lv-LV" sz="2400" b="1" dirty="0" err="1">
                <a:latin typeface="Verdana" pitchFamily="34" charset="0"/>
              </a:rPr>
              <a:t>broadcasting</a:t>
            </a:r>
            <a:r>
              <a:rPr lang="lv-LV" sz="2400" b="1" dirty="0">
                <a:latin typeface="Verdana" pitchFamily="34" charset="0"/>
              </a:rPr>
              <a:t>)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38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25923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68638"/>
            <a:ext cx="14827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6300788" y="2420938"/>
            <a:ext cx="143986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V="1">
            <a:off x="3276600" y="3789363"/>
            <a:ext cx="446405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8638"/>
            <a:ext cx="27368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8"/>
          <p:cNvSpPr>
            <a:spLocks noChangeShapeType="1"/>
          </p:cNvSpPr>
          <p:nvPr/>
        </p:nvSpPr>
        <p:spPr bwMode="auto">
          <a:xfrm flipH="1">
            <a:off x="6084888" y="3789363"/>
            <a:ext cx="16557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76700"/>
            <a:ext cx="29527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539750" y="3068638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3779838" y="6165850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3635375" y="3141663"/>
            <a:ext cx="2592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0623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377109" y="154200"/>
            <a:ext cx="6544019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Iespējamie agrīnās brīdināšanas  risinājumi – šūnas apraide (</a:t>
            </a:r>
            <a:r>
              <a:rPr lang="lv-LV" sz="2400" b="1" dirty="0" err="1">
                <a:latin typeface="Verdana" pitchFamily="34" charset="0"/>
              </a:rPr>
              <a:t>cell</a:t>
            </a:r>
            <a:r>
              <a:rPr lang="lv-LV" sz="2400" b="1" dirty="0">
                <a:latin typeface="Verdana" pitchFamily="34" charset="0"/>
              </a:rPr>
              <a:t> </a:t>
            </a:r>
            <a:r>
              <a:rPr lang="lv-LV" sz="2400" b="1" dirty="0" err="1">
                <a:latin typeface="Verdana" pitchFamily="34" charset="0"/>
              </a:rPr>
              <a:t>broadcasting</a:t>
            </a:r>
            <a:r>
              <a:rPr lang="lv-LV" sz="2400" b="1" dirty="0">
                <a:latin typeface="Verdana" pitchFamily="34" charset="0"/>
              </a:rPr>
              <a:t>)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39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387" y="2103686"/>
            <a:ext cx="835078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1000"/>
              </a:spcBef>
            </a:pPr>
            <a:r>
              <a:rPr lang="lv-LV" altLang="lv-LV" sz="2400" i="1" dirty="0"/>
              <a:t>Sagatavots iesniegšanai Ministru kabinetā </a:t>
            </a:r>
            <a:r>
              <a:rPr lang="lv-LV" altLang="lv-LV" sz="2400" i="1" dirty="0">
                <a:solidFill>
                  <a:srgbClr val="990000"/>
                </a:solidFill>
              </a:rPr>
              <a:t>informatīvais ziņojums</a:t>
            </a:r>
            <a:r>
              <a:rPr lang="lv-LV" altLang="lv-LV" sz="2400" i="1" dirty="0"/>
              <a:t> «Par šūnu apraides sistēmu un citām iespējamajām apziņošanas sistēmām, to ieviešanas un uzturēšanas izmaksām</a:t>
            </a:r>
            <a:r>
              <a:rPr lang="lv-LV" altLang="lv-LV" sz="2400" dirty="0"/>
              <a:t>” 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0" y="3658766"/>
            <a:ext cx="4129680" cy="27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cell broadcasting mess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28" y="3658766"/>
            <a:ext cx="2802359" cy="28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4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2857849" y="235114"/>
            <a:ext cx="4525003" cy="885825"/>
          </a:xfrm>
        </p:spPr>
        <p:txBody>
          <a:bodyPr/>
          <a:lstStyle/>
          <a:p>
            <a:r>
              <a:rPr lang="lv-LV" sz="2400" b="1" dirty="0">
                <a:latin typeface="Verdana" pitchFamily="34" charset="0"/>
              </a:rPr>
              <a:t>Kāda ir CA loma šodien?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10822005" y="12537925"/>
            <a:ext cx="2095233" cy="209700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4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162046" y="1490900"/>
            <a:ext cx="8686679" cy="210882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 algn="just">
              <a:lnSpc>
                <a:spcPct val="80000"/>
              </a:lnSpc>
              <a:spcBef>
                <a:spcPts val="1000"/>
              </a:spcBef>
              <a:buFontTx/>
              <a:buChar char="-"/>
            </a:pPr>
            <a:r>
              <a:rPr lang="lv-LV" sz="2600" b="1" dirty="0">
                <a:solidFill>
                  <a:srgbClr val="C00000"/>
                </a:solidFill>
                <a:latin typeface="Calibri" pitchFamily="34" charset="0"/>
              </a:rPr>
              <a:t>CA un katastrofas pārvaldīšanas likums </a:t>
            </a:r>
            <a:r>
              <a:rPr lang="lv-LV" sz="2600" dirty="0">
                <a:latin typeface="Calibri" pitchFamily="34" charset="0"/>
              </a:rPr>
              <a:t>nosaka, ka </a:t>
            </a:r>
            <a:r>
              <a:rPr lang="lv-LV" sz="2600" dirty="0">
                <a:solidFill>
                  <a:srgbClr val="990000"/>
                </a:solidFill>
                <a:latin typeface="Calibri" pitchFamily="34" charset="0"/>
              </a:rPr>
              <a:t>CA</a:t>
            </a:r>
            <a:r>
              <a:rPr lang="lv-LV" sz="2600" dirty="0">
                <a:latin typeface="Calibri" pitchFamily="34" charset="0"/>
              </a:rPr>
              <a:t> ir «organizatorisku, inženiertehnisku, ekonomisku, finansiālu, sociālu, izglītojošu un zinātnisku pasākumu kopums, kurus </a:t>
            </a:r>
            <a:r>
              <a:rPr lang="lv-LV" sz="2600" u="sng" dirty="0">
                <a:latin typeface="Calibri" pitchFamily="34" charset="0"/>
              </a:rPr>
              <a:t>īsteno valsts un pašvaldību institūcijas un sabiedrība</a:t>
            </a:r>
            <a:r>
              <a:rPr lang="lv-LV" sz="2600" dirty="0">
                <a:latin typeface="Calibri" pitchFamily="34" charset="0"/>
              </a:rPr>
              <a:t>, lai nodrošinātu cilvēku, vides un īpašuma drošību, kā arī </a:t>
            </a:r>
            <a:r>
              <a:rPr lang="lv-LV" sz="2600" u="sng" dirty="0">
                <a:latin typeface="Calibri" pitchFamily="34" charset="0"/>
              </a:rPr>
              <a:t>īstenotu atbilstošu</a:t>
            </a:r>
            <a:r>
              <a:rPr lang="lv-LV" sz="2600" dirty="0">
                <a:latin typeface="Calibri" pitchFamily="34" charset="0"/>
              </a:rPr>
              <a:t> rīcību katastrofas un katastrofas draudu gadījumā»</a:t>
            </a:r>
          </a:p>
        </p:txBody>
      </p:sp>
      <p:pic>
        <p:nvPicPr>
          <p:cNvPr id="1026" name="Picture 2" descr="http://www.vugd.gov.lv/resources/web/images/2011-11-01_15_22_16_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98" y="3969684"/>
            <a:ext cx="1592203" cy="14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046" y="5619806"/>
            <a:ext cx="5258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636360"/>
                </a:solidFill>
                <a:latin typeface="Arial" panose="020B0604020202020204" pitchFamily="34" charset="0"/>
              </a:rPr>
              <a:t>Starptautiskā civilās aizsardzības atšķirības zīme</a:t>
            </a:r>
            <a:endParaRPr lang="lv-LV" dirty="0"/>
          </a:p>
        </p:txBody>
      </p:sp>
      <p:pic>
        <p:nvPicPr>
          <p:cNvPr id="2050" name="Picture 2" descr="http://www.aloja.lv/wp-content/uploads/2015/02/aloja.lv_vugd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48" y="3406623"/>
            <a:ext cx="1786913" cy="17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u civil protection mechan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63" y="5274115"/>
            <a:ext cx="2627778" cy="8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49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955349" y="154200"/>
            <a:ext cx="6143215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VUGD uzdevumi CA, piemērs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40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70" y="1273791"/>
            <a:ext cx="89109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>
                <a:solidFill>
                  <a:srgbClr val="990000"/>
                </a:solidFill>
                <a:latin typeface="Arial" panose="020B0604020202020204" pitchFamily="34" charset="0"/>
              </a:rPr>
              <a:t>Uzdevumu piemērs:</a:t>
            </a:r>
          </a:p>
          <a:p>
            <a:r>
              <a:rPr lang="lv-LV" sz="2000" dirty="0"/>
              <a:t>- izstrādāt </a:t>
            </a:r>
            <a:r>
              <a:rPr lang="lv-LV" sz="2000" u="sng" dirty="0"/>
              <a:t>ieteikumus iedzīvotāju rīcībai</a:t>
            </a:r>
            <a:r>
              <a:rPr lang="lv-LV" sz="2000" dirty="0"/>
              <a:t> iespējamās katastrofas gadījumā;</a:t>
            </a:r>
          </a:p>
          <a:p>
            <a:endParaRPr lang="lv-LV" sz="2000" u="sng" dirty="0"/>
          </a:p>
          <a:p>
            <a:r>
              <a:rPr lang="lv-LV" sz="2000" dirty="0">
                <a:solidFill>
                  <a:srgbClr val="990000"/>
                </a:solidFill>
              </a:rPr>
              <a:t>VUGD mājaslapa </a:t>
            </a:r>
            <a:r>
              <a:rPr lang="lv-LV" sz="2000" dirty="0"/>
              <a:t>(</a:t>
            </a:r>
            <a:r>
              <a:rPr lang="lv-LV" sz="2000" dirty="0">
                <a:solidFill>
                  <a:srgbClr val="990000"/>
                </a:solidFill>
                <a:hlinkClick r:id="rId3"/>
              </a:rPr>
              <a:t>http://vugd.gov.lv/lat/drosibas_padomi</a:t>
            </a:r>
            <a:r>
              <a:rPr lang="lv-LV" sz="2000" dirty="0"/>
              <a:t>) – sadaļā «Drošības padomi»: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tas jāzina, lai pasargātu sevi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iedzīvotāju apziņošana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apdraudēto cilvēku evakuācija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gatavība nestandarta situācijām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bīstamu ķīmisko vielu noplūdes gadījumos;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radiācijas avārija; bīstamība; rīcība</a:t>
            </a:r>
          </a:p>
          <a:p>
            <a:pPr marL="342900" indent="-342900">
              <a:buFontTx/>
              <a:buChar char="-"/>
            </a:pPr>
            <a:r>
              <a:rPr lang="lv-LV" sz="2000" dirty="0"/>
              <a:t>buklets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642" y="2930952"/>
            <a:ext cx="2550688" cy="3601570"/>
          </a:xfrm>
          <a:prstGeom prst="rect">
            <a:avLst/>
          </a:prstGeom>
        </p:spPr>
      </p:pic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06" y="4737252"/>
            <a:ext cx="1991749" cy="19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2058" y="5118730"/>
            <a:ext cx="1899544" cy="12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3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676203" y="127412"/>
            <a:ext cx="6374216" cy="885825"/>
          </a:xfrm>
        </p:spPr>
        <p:txBody>
          <a:bodyPr/>
          <a:lstStyle/>
          <a:p>
            <a:pPr algn="ctr"/>
            <a:r>
              <a:rPr lang="lv-LV" sz="2000" b="1" dirty="0">
                <a:latin typeface="Verdana" pitchFamily="34" charset="0"/>
              </a:rPr>
              <a:t>Katras personas pienākumi un tiesības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41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atura vietturis 2"/>
          <p:cNvSpPr txBox="1">
            <a:spLocks/>
          </p:cNvSpPr>
          <p:nvPr/>
        </p:nvSpPr>
        <p:spPr bwMode="auto">
          <a:xfrm>
            <a:off x="242371" y="1269362"/>
            <a:ext cx="6797407" cy="543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b="1" dirty="0">
                <a:latin typeface="Calibri" pitchFamily="34" charset="0"/>
              </a:rPr>
              <a:t>Pienākumi CA jomā: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1) nodrošināt sava īpašuma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uzturēšanu un ekspluatēšanu </a:t>
            </a:r>
            <a:r>
              <a:rPr lang="lv-LV" sz="2000" dirty="0">
                <a:latin typeface="Calibri" pitchFamily="34" charset="0"/>
              </a:rPr>
              <a:t>tā, lai neradītu kaitējumu cilvēku, vides un īpašuma drošībai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2)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nekavējoties ziņot </a:t>
            </a:r>
            <a:r>
              <a:rPr lang="lv-LV" sz="2000" dirty="0">
                <a:latin typeface="Calibri" pitchFamily="34" charset="0"/>
              </a:rPr>
              <a:t>attiecīgajām valsts vai pašvaldību institūcijām par katastrofas vai katastrofas draudiem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3) katastrofas vai katastrofas draudu gadījumā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rīkoties saskaņā ar atbildīgo valsts vai pašvaldību institūciju sniegto informāciju un norādījumiem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4)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nodrošināt</a:t>
            </a:r>
            <a:r>
              <a:rPr lang="lv-LV" sz="20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lv-LV" sz="2000" dirty="0">
                <a:latin typeface="Calibri" pitchFamily="34" charset="0"/>
              </a:rPr>
              <a:t>VCAP un pašvaldības CA plānos noteikto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pasākumu izpildi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lv-LV" sz="2000" dirty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b="1" dirty="0">
                <a:latin typeface="Calibri" pitchFamily="34" charset="0"/>
              </a:rPr>
              <a:t>Tiesības CA jomā: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1)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saņemt agrīno brīdināšanu un ieteikumus rīcībai</a:t>
            </a:r>
            <a:r>
              <a:rPr lang="lv-LV" sz="20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lv-LV" sz="2000" dirty="0">
                <a:latin typeface="Calibri" pitchFamily="34" charset="0"/>
              </a:rPr>
              <a:t>katastrofas vai katastrofas draudu gadījumā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000" dirty="0">
                <a:latin typeface="Calibri" pitchFamily="34" charset="0"/>
              </a:rPr>
              <a:t>2) katastrofas vai katastrofas draudu gadījumā </a:t>
            </a:r>
            <a:r>
              <a:rPr lang="lv-LV" sz="2000" dirty="0">
                <a:solidFill>
                  <a:srgbClr val="990000"/>
                </a:solidFill>
                <a:latin typeface="Calibri" pitchFamily="34" charset="0"/>
              </a:rPr>
              <a:t>saņemt palīdzību </a:t>
            </a:r>
            <a:r>
              <a:rPr lang="lv-LV" sz="2000" dirty="0">
                <a:latin typeface="Calibri" pitchFamily="34" charset="0"/>
              </a:rPr>
              <a:t>no valsts un pašvaldību institūcijām</a:t>
            </a:r>
            <a:endParaRPr lang="lv-LV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www.nikagroup.lv/image.php?id=897&amp;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559" y="1248898"/>
            <a:ext cx="752187" cy="17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operatÄ«vo dienestu numu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1235658"/>
            <a:ext cx="1234958" cy="17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kopaletak.lv/uploaded/deals/m/5184-kopa-letak-first-a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559" y="3227943"/>
            <a:ext cx="1929720" cy="11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disaster early warn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78" y="4637612"/>
            <a:ext cx="2021672" cy="19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0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057400" cy="365125"/>
          </a:xfrm>
        </p:spPr>
        <p:txBody>
          <a:bodyPr/>
          <a:lstStyle/>
          <a:p>
            <a:pPr>
              <a:defRPr/>
            </a:pPr>
            <a:fld id="{B5A7C7B5-790C-4785-B239-9DFE651C87C9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42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3" y="1035815"/>
            <a:ext cx="1583254" cy="6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_KP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72" y="1053982"/>
            <a:ext cx="2826276" cy="76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17598" y="2596548"/>
            <a:ext cx="6785973" cy="49426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endParaRPr lang="lv-LV" sz="800" dirty="0">
              <a:latin typeface="Verdana" pitchFamily="34" charset="0"/>
            </a:endParaRP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1600" dirty="0">
                <a:latin typeface="Verdana" pitchFamily="34" charset="0"/>
              </a:rPr>
              <a:t>Nometne jauniešiem un brīvprātīgajiem “Par drošu jūru”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17597" y="4030799"/>
            <a:ext cx="6785973" cy="49426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endParaRPr lang="lv-LV" sz="800" dirty="0">
              <a:latin typeface="Verdana" pitchFamily="34" charset="0"/>
            </a:endParaRPr>
          </a:p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lv-LV" sz="2000" b="1" dirty="0">
                <a:solidFill>
                  <a:srgbClr val="990000"/>
                </a:solidFill>
                <a:latin typeface="Verdana" pitchFamily="34" charset="0"/>
              </a:rPr>
              <a:t>Paldies par uzmanību! Jautājumi?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784733" y="279400"/>
            <a:ext cx="5693980" cy="623983"/>
          </a:xfrm>
        </p:spPr>
        <p:txBody>
          <a:bodyPr/>
          <a:lstStyle/>
          <a:p>
            <a:pPr algn="ctr"/>
            <a:r>
              <a:rPr lang="lv-LV" sz="2800" b="1" dirty="0">
                <a:latin typeface="Verdana" pitchFamily="34" charset="0"/>
              </a:rPr>
              <a:t>Katastrofu veidi un mērogi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5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242371" y="1299991"/>
            <a:ext cx="8615190" cy="51611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b="1" dirty="0"/>
              <a:t>Atbilstoši katastrofas cēloņiem izšķir: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b="1" u="sng" dirty="0">
                <a:solidFill>
                  <a:srgbClr val="990000"/>
                </a:solidFill>
              </a:rPr>
              <a:t>1) dabas katastrofas: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a) ģeofiziskās — zemestrīces, zemes nogruvumi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b) hidroloģiskās — pali, plūdi, ledus sastrēgumi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c) meteoroloģiskās — lietusgāzes, krusa, sniega sanesumi, vētras, viesuļi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d) </a:t>
            </a:r>
            <a:r>
              <a:rPr lang="lv-LV" sz="1800" dirty="0" err="1"/>
              <a:t>klimatoloģiskās</a:t>
            </a:r>
            <a:r>
              <a:rPr lang="lv-LV" sz="1800" dirty="0"/>
              <a:t> — stiprs sals vai karstums, apledojums, sausums, mežu un kūdras purvu ugunsgrēki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e) bioloģiskās — epidēmijas, epizootijas, </a:t>
            </a:r>
            <a:r>
              <a:rPr lang="lv-LV" sz="1800" dirty="0" err="1"/>
              <a:t>epifitotijas</a:t>
            </a:r>
            <a:endParaRPr lang="lv-LV" sz="1800" dirty="0"/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f) kosmiskās — meteorītu nokrišana, ģeomagnētiskās vētras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b="1" u="sng" dirty="0">
                <a:solidFill>
                  <a:srgbClr val="990000"/>
                </a:solidFill>
              </a:rPr>
              <a:t>2) cilvēku izraisītās jeb antropogēnās katastrofas: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a) </a:t>
            </a:r>
            <a:r>
              <a:rPr lang="lv-LV" sz="1800" dirty="0" err="1"/>
              <a:t>tehnogēnās</a:t>
            </a:r>
            <a:r>
              <a:rPr lang="lv-LV" sz="1800" dirty="0"/>
              <a:t> katastrofas - ķīmisko, radioaktīvo un bioloģisko vielu noplūdes, ēku/būvju sabrukums un to ugunsgrēki, sprādzieni, dambju un hidrotehnisko būvju pārrāvumi, elektrotīklu bojājumi, komunālo tīklu avārijas, transporta avārijas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1800" dirty="0"/>
              <a:t>b) sabiedriskās nekārtības, terora akti un iekšējie nemieri.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lv-LV" sz="1800" dirty="0"/>
          </a:p>
        </p:txBody>
      </p:sp>
    </p:spTree>
    <p:extLst>
      <p:ext uri="{BB962C8B-B14F-4D97-AF65-F5344CB8AC3E}">
        <p14:creationId xmlns:p14="http://schemas.microsoft.com/office/powerpoint/2010/main" val="319554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1863649" y="92114"/>
            <a:ext cx="5969344" cy="789236"/>
          </a:xfrm>
        </p:spPr>
        <p:txBody>
          <a:bodyPr/>
          <a:lstStyle/>
          <a:p>
            <a:pPr algn="ctr"/>
            <a:r>
              <a:rPr lang="lv-LV" sz="2800" b="1" dirty="0">
                <a:latin typeface="Verdana" pitchFamily="34" charset="0"/>
              </a:rPr>
              <a:t>Katastrofu veidi un mērogi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6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88135" y="1355075"/>
            <a:ext cx="3933021" cy="5502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2000" b="1" dirty="0"/>
              <a:t>vietēja mēroga katastrofas – </a:t>
            </a:r>
            <a:r>
              <a:rPr lang="lv-LV" sz="2000" dirty="0"/>
              <a:t>katastrofas radīto </a:t>
            </a:r>
            <a:r>
              <a:rPr lang="lv-LV" sz="2000" dirty="0">
                <a:solidFill>
                  <a:srgbClr val="990000"/>
                </a:solidFill>
              </a:rPr>
              <a:t>postījumu apjoms </a:t>
            </a:r>
            <a:r>
              <a:rPr lang="lv-LV" sz="2000" b="1" dirty="0">
                <a:solidFill>
                  <a:srgbClr val="990000"/>
                </a:solidFill>
              </a:rPr>
              <a:t>nepārsniedz</a:t>
            </a:r>
            <a:r>
              <a:rPr lang="lv-LV" sz="2000" dirty="0"/>
              <a:t> vienas pašvaldības administratīvās teritorijas robežas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lv-LV" sz="2000" b="1" dirty="0"/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2000" b="1" dirty="0"/>
              <a:t>reģionāla mēroga katastrofas – </a:t>
            </a:r>
            <a:r>
              <a:rPr lang="lv-LV" sz="2000" dirty="0"/>
              <a:t>katastrofas radīto </a:t>
            </a:r>
            <a:r>
              <a:rPr lang="lv-LV" sz="2000" dirty="0">
                <a:solidFill>
                  <a:srgbClr val="990000"/>
                </a:solidFill>
              </a:rPr>
              <a:t>postījumu apjoms </a:t>
            </a:r>
            <a:r>
              <a:rPr lang="lv-LV" sz="2000" b="1" dirty="0">
                <a:solidFill>
                  <a:srgbClr val="990000"/>
                </a:solidFill>
              </a:rPr>
              <a:t>pārsniedz</a:t>
            </a:r>
            <a:r>
              <a:rPr lang="lv-LV" sz="2000" dirty="0"/>
              <a:t> vienas pašvaldības administratīvās teritorijas robežas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lv-LV" sz="2000" b="1" dirty="0"/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lv-LV" sz="2000" b="1" dirty="0"/>
              <a:t>valsts mēroga katastrofas – </a:t>
            </a:r>
            <a:r>
              <a:rPr lang="lv-LV" sz="2000" dirty="0"/>
              <a:t>katastrofas radītie </a:t>
            </a:r>
            <a:r>
              <a:rPr lang="lv-LV" sz="2000" dirty="0">
                <a:solidFill>
                  <a:srgbClr val="990000"/>
                </a:solidFill>
              </a:rPr>
              <a:t>postījumi ietekmē </a:t>
            </a:r>
            <a:r>
              <a:rPr lang="lv-LV" sz="2000" b="1" dirty="0">
                <a:solidFill>
                  <a:srgbClr val="990000"/>
                </a:solidFill>
              </a:rPr>
              <a:t>visu valsts teritoriju vai nozīmīgu tās daļu</a:t>
            </a:r>
          </a:p>
          <a:p>
            <a:pPr marL="0" indent="0" algn="just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lv-LV" sz="2000" dirty="0"/>
          </a:p>
        </p:txBody>
      </p:sp>
      <p:sp>
        <p:nvSpPr>
          <p:cNvPr id="8" name="Labā bultiņa ar svītrām 7"/>
          <p:cNvSpPr/>
          <p:nvPr/>
        </p:nvSpPr>
        <p:spPr>
          <a:xfrm>
            <a:off x="4649357" y="3356496"/>
            <a:ext cx="583473" cy="573042"/>
          </a:xfrm>
          <a:prstGeom prst="stripedRightArrow">
            <a:avLst/>
          </a:prstGeom>
          <a:gradFill>
            <a:gsLst>
              <a:gs pos="41000">
                <a:srgbClr val="DA6976"/>
              </a:gs>
              <a:gs pos="8000">
                <a:srgbClr val="FF0000"/>
              </a:gs>
              <a:gs pos="6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v-LV"/>
          </a:p>
        </p:txBody>
      </p:sp>
      <p:pic>
        <p:nvPicPr>
          <p:cNvPr id="10" name="Attēls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21080" y="3639784"/>
            <a:ext cx="486945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191" y="874178"/>
            <a:ext cx="2083820" cy="2328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011" y="3026293"/>
            <a:ext cx="2122250" cy="2030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826" y="4695433"/>
            <a:ext cx="3002116" cy="18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2963117" y="279611"/>
            <a:ext cx="4649537" cy="885825"/>
          </a:xfrm>
        </p:spPr>
        <p:txBody>
          <a:bodyPr/>
          <a:lstStyle/>
          <a:p>
            <a:r>
              <a:rPr lang="lv-LV" sz="2400" b="1" dirty="0">
                <a:latin typeface="Verdana" pitchFamily="34" charset="0"/>
              </a:rPr>
              <a:t>CA sistēmas uzdevumi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7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164697" y="1281509"/>
            <a:ext cx="8670831" cy="533962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nodrošināt</a:t>
            </a:r>
            <a:r>
              <a:rPr lang="lv-LV" sz="2200" dirty="0"/>
              <a:t> cilvēku, vides un īpašuma </a:t>
            </a:r>
            <a:r>
              <a:rPr lang="lv-LV" sz="2200" dirty="0">
                <a:solidFill>
                  <a:srgbClr val="990000"/>
                </a:solidFill>
              </a:rPr>
              <a:t>drošību</a:t>
            </a:r>
            <a:r>
              <a:rPr lang="lv-LV" sz="2200" dirty="0"/>
              <a:t>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nodrošināt sabiedrībai</a:t>
            </a:r>
            <a:r>
              <a:rPr lang="lv-LV" sz="2200" dirty="0"/>
              <a:t> </a:t>
            </a:r>
            <a:r>
              <a:rPr lang="lv-LV" sz="2200" dirty="0">
                <a:solidFill>
                  <a:srgbClr val="990000"/>
                </a:solidFill>
              </a:rPr>
              <a:t>pamatvajadzības</a:t>
            </a:r>
            <a:r>
              <a:rPr lang="lv-LV" sz="2200" dirty="0"/>
              <a:t> katastrofas un to draudu gadījumā;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prognozēt</a:t>
            </a:r>
            <a:r>
              <a:rPr lang="lv-LV" sz="2200" dirty="0"/>
              <a:t> katastrofas </a:t>
            </a:r>
            <a:r>
              <a:rPr lang="lv-LV" sz="2200" dirty="0">
                <a:solidFill>
                  <a:srgbClr val="990000"/>
                </a:solidFill>
              </a:rPr>
              <a:t>draudus</a:t>
            </a:r>
            <a:r>
              <a:rPr lang="lv-LV" sz="2200" dirty="0"/>
              <a:t>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plānot</a:t>
            </a:r>
            <a:r>
              <a:rPr lang="lv-LV" sz="2200" dirty="0"/>
              <a:t> un veikt </a:t>
            </a:r>
            <a:r>
              <a:rPr lang="lv-LV" sz="2200" dirty="0">
                <a:solidFill>
                  <a:srgbClr val="990000"/>
                </a:solidFill>
              </a:rPr>
              <a:t>preventīvos pasākumus</a:t>
            </a:r>
            <a:r>
              <a:rPr lang="lv-LV" sz="2200" dirty="0"/>
              <a:t>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sniegt palīdzību katastrofā cietušajiem</a:t>
            </a:r>
            <a:r>
              <a:rPr lang="lv-LV" sz="2200" dirty="0"/>
              <a:t> un </a:t>
            </a:r>
            <a:r>
              <a:rPr lang="lv-LV" sz="2200" dirty="0">
                <a:solidFill>
                  <a:srgbClr val="990000"/>
                </a:solidFill>
              </a:rPr>
              <a:t>mazināt kaitējumu</a:t>
            </a:r>
            <a:r>
              <a:rPr lang="lv-LV" sz="2200" dirty="0"/>
              <a:t> cilvēkiem, videi un īpašumam;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/>
              <a:t>plānot un </a:t>
            </a:r>
            <a:r>
              <a:rPr lang="lv-LV" sz="2200" dirty="0">
                <a:solidFill>
                  <a:srgbClr val="990000"/>
                </a:solidFill>
              </a:rPr>
              <a:t>veikt atjaunošanas pasākumus</a:t>
            </a:r>
            <a:r>
              <a:rPr lang="lv-LV" sz="2200" dirty="0"/>
              <a:t>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/>
              <a:t>sniegt un saņemt </a:t>
            </a:r>
            <a:r>
              <a:rPr lang="lv-LV" sz="2200" dirty="0">
                <a:solidFill>
                  <a:srgbClr val="990000"/>
                </a:solidFill>
              </a:rPr>
              <a:t>starptautisko palīdzību</a:t>
            </a:r>
            <a:r>
              <a:rPr lang="lv-LV" sz="2200" dirty="0"/>
              <a:t>;</a:t>
            </a:r>
          </a:p>
          <a:p>
            <a:pPr marL="457200" indent="-457200">
              <a:buAutoNum type="arabicParenR"/>
            </a:pPr>
            <a:endParaRPr lang="lv-LV" sz="2200" dirty="0"/>
          </a:p>
          <a:p>
            <a:pPr marL="457200" indent="-457200">
              <a:buAutoNum type="arabicParenR"/>
            </a:pPr>
            <a:r>
              <a:rPr lang="lv-LV" sz="2200" dirty="0">
                <a:solidFill>
                  <a:srgbClr val="990000"/>
                </a:solidFill>
              </a:rPr>
              <a:t>atbalstīt valsts aizsardzības sistēmu</a:t>
            </a:r>
            <a:r>
              <a:rPr lang="lv-LV" sz="2200" dirty="0"/>
              <a:t>, ja noticis militārs iebrukums vai sācies karš.</a:t>
            </a:r>
          </a:p>
        </p:txBody>
      </p:sp>
      <p:sp>
        <p:nvSpPr>
          <p:cNvPr id="9" name="Satura vietturis 2"/>
          <p:cNvSpPr txBox="1">
            <a:spLocks/>
          </p:cNvSpPr>
          <p:nvPr/>
        </p:nvSpPr>
        <p:spPr>
          <a:xfrm>
            <a:off x="3473676" y="1150897"/>
            <a:ext cx="2003319" cy="434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sz="18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9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irsraksts 1"/>
          <p:cNvSpPr>
            <a:spLocks noGrp="1"/>
          </p:cNvSpPr>
          <p:nvPr>
            <p:ph type="title"/>
          </p:nvPr>
        </p:nvSpPr>
        <p:spPr>
          <a:xfrm>
            <a:off x="2011680" y="279400"/>
            <a:ext cx="6052457" cy="885825"/>
          </a:xfrm>
        </p:spPr>
        <p:txBody>
          <a:bodyPr/>
          <a:lstStyle/>
          <a:p>
            <a:pPr algn="ctr"/>
            <a:r>
              <a:rPr lang="lv-LV" sz="2400" b="1" dirty="0">
                <a:latin typeface="Verdana" pitchFamily="34" charset="0"/>
              </a:rPr>
              <a:t>CA sistēmas loma nacionālās drošības sistēmā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822CFB6C-A9CD-4D7B-8C2A-D2A285783E9F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8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atura vietturis 2"/>
          <p:cNvSpPr txBox="1">
            <a:spLocks/>
          </p:cNvSpPr>
          <p:nvPr/>
        </p:nvSpPr>
        <p:spPr>
          <a:xfrm>
            <a:off x="3040655" y="1379297"/>
            <a:ext cx="3305306" cy="461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sz="1800" b="1" dirty="0"/>
              <a:t>Nacionālās drošības likums</a:t>
            </a:r>
          </a:p>
        </p:txBody>
      </p:sp>
      <p:sp>
        <p:nvSpPr>
          <p:cNvPr id="2" name="Labā bultiņa ar svītrām 1"/>
          <p:cNvSpPr/>
          <p:nvPr/>
        </p:nvSpPr>
        <p:spPr>
          <a:xfrm rot="5400000">
            <a:off x="4212445" y="1923390"/>
            <a:ext cx="832719" cy="818206"/>
          </a:xfrm>
          <a:prstGeom prst="stripedRightArrow">
            <a:avLst/>
          </a:prstGeom>
          <a:gradFill>
            <a:gsLst>
              <a:gs pos="41000">
                <a:srgbClr val="DA6976"/>
              </a:gs>
              <a:gs pos="8000">
                <a:srgbClr val="FF0000"/>
              </a:gs>
              <a:gs pos="6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v-LV"/>
          </a:p>
        </p:txBody>
      </p:sp>
      <p:sp>
        <p:nvSpPr>
          <p:cNvPr id="19463" name="Satura vietturis 2"/>
          <p:cNvSpPr txBox="1">
            <a:spLocks/>
          </p:cNvSpPr>
          <p:nvPr/>
        </p:nvSpPr>
        <p:spPr bwMode="auto">
          <a:xfrm>
            <a:off x="2261585" y="2791484"/>
            <a:ext cx="4734045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b="1" dirty="0">
                <a:solidFill>
                  <a:srgbClr val="C00000"/>
                </a:solidFill>
                <a:latin typeface="Calibri" pitchFamily="34" charset="0"/>
              </a:rPr>
              <a:t>Valsts civilās aizsardzības plāns (VCAP)</a:t>
            </a:r>
          </a:p>
        </p:txBody>
      </p:sp>
      <p:pic>
        <p:nvPicPr>
          <p:cNvPr id="19470" name="Attēls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919" y="5468252"/>
            <a:ext cx="8319265" cy="30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atura vietturis 2"/>
          <p:cNvSpPr txBox="1">
            <a:spLocks/>
          </p:cNvSpPr>
          <p:nvPr/>
        </p:nvSpPr>
        <p:spPr>
          <a:xfrm>
            <a:off x="312687" y="5817616"/>
            <a:ext cx="7905338" cy="36996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lv-LV" sz="8000" b="1" u="sng" dirty="0">
                <a:solidFill>
                  <a:srgbClr val="990000"/>
                </a:solidFill>
              </a:rPr>
              <a:t>VCAP izstrādā IEM sadarbībā ar citām ministrijām (to apstiprina MK)</a:t>
            </a:r>
            <a:endParaRPr lang="lv-LV" sz="8000" b="1" u="sng" dirty="0">
              <a:solidFill>
                <a:srgbClr val="990000"/>
              </a:solidFill>
              <a:latin typeface="Arial" charset="0"/>
              <a:cs typeface="Arial" charset="0"/>
            </a:endParaRPr>
          </a:p>
          <a:p>
            <a:pPr marL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lv-LV" sz="1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1600" dirty="0"/>
              <a:t> </a:t>
            </a:r>
            <a:endParaRPr lang="lv-LV" sz="1600" dirty="0">
              <a:solidFill>
                <a:srgbClr val="FF0000"/>
              </a:solidFill>
            </a:endParaRPr>
          </a:p>
        </p:txBody>
      </p:sp>
      <p:sp>
        <p:nvSpPr>
          <p:cNvPr id="17" name="Satura vietturis 2"/>
          <p:cNvSpPr txBox="1">
            <a:spLocks/>
          </p:cNvSpPr>
          <p:nvPr/>
        </p:nvSpPr>
        <p:spPr bwMode="auto">
          <a:xfrm>
            <a:off x="312687" y="3310601"/>
            <a:ext cx="8536037" cy="216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lv-LV" sz="2400" b="1" dirty="0">
                <a:latin typeface="Calibri" pitchFamily="34" charset="0"/>
              </a:rPr>
              <a:t>Ietver: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lv-LV" sz="2000" dirty="0">
                <a:latin typeface="Calibri" pitchFamily="34" charset="0"/>
              </a:rPr>
              <a:t>Valstī apzinātos apdraudējumus, kas </a:t>
            </a:r>
            <a:r>
              <a:rPr lang="lv-LV" sz="2000" u="sng" dirty="0">
                <a:latin typeface="Calibri" pitchFamily="34" charset="0"/>
              </a:rPr>
              <a:t>balstīti uz riska novērtējumu</a:t>
            </a:r>
            <a:r>
              <a:rPr lang="lv-LV" sz="2000" dirty="0">
                <a:latin typeface="Calibri" pitchFamily="34" charset="0"/>
              </a:rPr>
              <a:t> (23)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lv-LV" sz="2000" u="sng" dirty="0">
                <a:latin typeface="Calibri" pitchFamily="34" charset="0"/>
              </a:rPr>
              <a:t>Preventīvos, gatavības un reaģēšanas pasākumus, un seku likvidēšanas pasākumus</a:t>
            </a:r>
            <a:endParaRPr lang="lv-LV" sz="2000" dirty="0">
              <a:latin typeface="Calibri" pitchFamily="34" charset="0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lv-LV" sz="2000" dirty="0">
                <a:latin typeface="Calibri" pitchFamily="34" charset="0"/>
              </a:rPr>
              <a:t>CA sistēmas darbību </a:t>
            </a:r>
            <a:r>
              <a:rPr lang="lv-LV" sz="2000" u="sng" dirty="0">
                <a:latin typeface="Calibri" pitchFamily="34" charset="0"/>
              </a:rPr>
              <a:t>militāra iebrukuma vai kara gadījumā</a:t>
            </a:r>
            <a:endParaRPr lang="lv-LV" sz="2000" u="sng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Virsraksts 1"/>
          <p:cNvSpPr>
            <a:spLocks noGrp="1"/>
          </p:cNvSpPr>
          <p:nvPr>
            <p:ph type="title"/>
          </p:nvPr>
        </p:nvSpPr>
        <p:spPr>
          <a:xfrm>
            <a:off x="1843057" y="135431"/>
            <a:ext cx="6155050" cy="885825"/>
          </a:xfrm>
        </p:spPr>
        <p:txBody>
          <a:bodyPr/>
          <a:lstStyle/>
          <a:p>
            <a:r>
              <a:rPr lang="lv-LV" sz="2400" b="1" dirty="0">
                <a:latin typeface="Verdana" pitchFamily="34" charset="0"/>
              </a:rPr>
              <a:t>CA sistēmas pasākumu īstenošana (katastrofas pārvaldīšana) </a:t>
            </a:r>
          </a:p>
        </p:txBody>
      </p:sp>
      <p:sp>
        <p:nvSpPr>
          <p:cNvPr id="6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6486525" y="6461125"/>
            <a:ext cx="2574925" cy="244475"/>
          </a:xfrm>
        </p:spPr>
        <p:txBody>
          <a:bodyPr/>
          <a:lstStyle/>
          <a:p>
            <a:pPr>
              <a:defRPr/>
            </a:pPr>
            <a:fld id="{FC46DD0F-9E05-4AC5-9F16-4A1DC81728D6}" type="slidenum">
              <a:rPr lang="lv-LV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9</a:t>
            </a:fld>
            <a:endParaRPr lang="lv-LV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8" y="2205494"/>
            <a:ext cx="3973465" cy="3534293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97" y="2390638"/>
            <a:ext cx="3193455" cy="31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8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5355</TotalTime>
  <Words>1929</Words>
  <Application>Microsoft Office PowerPoint</Application>
  <PresentationFormat>Slaidrāde ekrānā (4:3)</PresentationFormat>
  <Paragraphs>305</Paragraphs>
  <Slides>42</Slides>
  <Notes>42</Notes>
  <HiddenSlides>0</HiddenSlides>
  <MMClips>0</MMClips>
  <ScaleCrop>false</ScaleCrop>
  <HeadingPairs>
    <vt:vector size="8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Iegulti OLE serveri</vt:lpstr>
      </vt:variant>
      <vt:variant>
        <vt:i4>1</vt:i4>
      </vt:variant>
      <vt:variant>
        <vt:lpstr>Slaidu virsraksti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(Body)</vt:lpstr>
      <vt:lpstr>Calibri Light</vt:lpstr>
      <vt:lpstr>Times New Roman</vt:lpstr>
      <vt:lpstr>Verdana</vt:lpstr>
      <vt:lpstr>Wingdings</vt:lpstr>
      <vt:lpstr>Office dizains</vt:lpstr>
      <vt:lpstr>Photo Editor Photo</vt:lpstr>
      <vt:lpstr>PowerPoint prezentācija</vt:lpstr>
      <vt:lpstr>Kas ir CA?</vt:lpstr>
      <vt:lpstr>Kas ir CA?</vt:lpstr>
      <vt:lpstr>Kāda ir CA loma šodien?</vt:lpstr>
      <vt:lpstr>Katastrofu veidi un mērogi</vt:lpstr>
      <vt:lpstr>Katastrofu veidi un mērogi</vt:lpstr>
      <vt:lpstr>CA sistēmas uzdevumi</vt:lpstr>
      <vt:lpstr>CA sistēmas loma nacionālās drošības sistēmā</vt:lpstr>
      <vt:lpstr>CA sistēmas pasākumu īstenošana (katastrofas pārvaldīšana) </vt:lpstr>
      <vt:lpstr>Riska novērtēšana</vt:lpstr>
      <vt:lpstr>Riska novērtēšana</vt:lpstr>
      <vt:lpstr>CA sistēmas loma nacionālās drošības sistēmā VCAP</vt:lpstr>
      <vt:lpstr>Preventīvie pasākumi – risku apzināšana</vt:lpstr>
      <vt:lpstr>Preventīvie pasākumi – risku apzināšana</vt:lpstr>
      <vt:lpstr>Preventīvie pasākumi – risku apzināšana</vt:lpstr>
      <vt:lpstr>Preventīvie pasākumi – pretplūdu aizsargdambju izbūve</vt:lpstr>
      <vt:lpstr>Preventīvie pasākumi – kūdras kaisīšana</vt:lpstr>
      <vt:lpstr>Preventīvie pasākumi – ledus uzlaušana, griešana, spridzināšana</vt:lpstr>
      <vt:lpstr>Preventīvie pasākumi – ledus uzlaušana, griešana, spridzināšana</vt:lpstr>
      <vt:lpstr>Gatavības pasākumi – MĀCĪBAS</vt:lpstr>
      <vt:lpstr>Seku likvidēšanas un atjaunošanas pasākumi</vt:lpstr>
      <vt:lpstr>Seku likvidēšanas un atjaunošanas pasākumi</vt:lpstr>
      <vt:lpstr>VUGD uzdevumi CA</vt:lpstr>
      <vt:lpstr>VUGD uzdevumi CA</vt:lpstr>
      <vt:lpstr>Piemērs – citi inženiertehniski risinājumi</vt:lpstr>
      <vt:lpstr>Piemērs – citi inženiertehniski risinājumi</vt:lpstr>
      <vt:lpstr>VUGD uzdevumi CA, piemērs</vt:lpstr>
      <vt:lpstr>VUGD uzdevumi CA, piemērs</vt:lpstr>
      <vt:lpstr>VUGD uzdevumi CA, piemērs</vt:lpstr>
      <vt:lpstr>VUGD uzdevumi CA, piemērs</vt:lpstr>
      <vt:lpstr>Iespējamie agrīnās brīdināšanas  risinājumi</vt:lpstr>
      <vt:lpstr>Iespējamie agrīnās brīdināšanas  risinājumi - SMS</vt:lpstr>
      <vt:lpstr>Iespējamie agrīnās brīdināšanas  risinājumi - SMS</vt:lpstr>
      <vt:lpstr>Iespējamie agrīnās brīdināšanas  risinājumi - SMS</vt:lpstr>
      <vt:lpstr>Iespējamie agrīnās brīdināšanas  risinājumi – šūnas apraide (cell broadcasting)</vt:lpstr>
      <vt:lpstr>Iespējamie agrīnās brīdināšanas  risinājumi – šūnas apraide (cell broadcasting)</vt:lpstr>
      <vt:lpstr>šūnas apraide (cell broadcasting) - piemērs</vt:lpstr>
      <vt:lpstr>Iespējamie agrīnās brīdināšanas  risinājumi – šūnas apraide (cell broadcasting)</vt:lpstr>
      <vt:lpstr>Iespējamie agrīnās brīdināšanas  risinājumi – šūnas apraide (cell broadcasting)</vt:lpstr>
      <vt:lpstr>VUGD uzdevumi CA, piemērs</vt:lpstr>
      <vt:lpstr>Katras personas pienākumi un tiesības</vt:lpstr>
      <vt:lpstr>PowerPoint prezentācija</vt:lpstr>
    </vt:vector>
  </TitlesOfParts>
  <Company>VUGD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Antra Strāla</dc:creator>
  <cp:lastModifiedBy>alise.luse@kurzemesregions.lv</cp:lastModifiedBy>
  <cp:revision>170</cp:revision>
  <cp:lastPrinted>2015-07-07T08:16:06Z</cp:lastPrinted>
  <dcterms:created xsi:type="dcterms:W3CDTF">2015-07-07T07:11:48Z</dcterms:created>
  <dcterms:modified xsi:type="dcterms:W3CDTF">2018-06-12T06:32:14Z</dcterms:modified>
</cp:coreProperties>
</file>