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71" r:id="rId12"/>
    <p:sldId id="277" r:id="rId13"/>
    <p:sldId id="276" r:id="rId14"/>
    <p:sldId id="280" r:id="rId15"/>
    <p:sldId id="288" r:id="rId16"/>
    <p:sldId id="289" r:id="rId17"/>
    <p:sldId id="290" r:id="rId18"/>
    <p:sldId id="293" r:id="rId19"/>
    <p:sldId id="301" r:id="rId20"/>
    <p:sldId id="306" r:id="rId21"/>
    <p:sldId id="307" r:id="rId22"/>
    <p:sldId id="311" r:id="rId23"/>
    <p:sldId id="309" r:id="rId24"/>
    <p:sldId id="305" r:id="rId25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63" autoAdjust="0"/>
  </p:normalViewPr>
  <p:slideViewPr>
    <p:cSldViewPr>
      <p:cViewPr varScale="1">
        <p:scale>
          <a:sx n="70" d="100"/>
          <a:sy n="70" d="100"/>
        </p:scale>
        <p:origin x="18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E8F48-CA3F-46D9-83BE-EFDD8EC84B1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23B56C5-A1B0-4725-9199-BD825FD970A1}">
      <dgm:prSet phldrT="[Text]"/>
      <dgm:spPr>
        <a:solidFill>
          <a:srgbClr val="00B050"/>
        </a:solidFill>
      </dgm:spPr>
      <dgm:t>
        <a:bodyPr/>
        <a:lstStyle/>
        <a:p>
          <a:r>
            <a:rPr lang="lv-LV" dirty="0"/>
            <a:t>Punktveida ieplūdes tieši jūrā</a:t>
          </a:r>
        </a:p>
      </dgm:t>
    </dgm:pt>
    <dgm:pt modelId="{67476BB5-3323-459E-B8AF-6FB7A497A18F}" type="parTrans" cxnId="{84FAC046-2158-40ED-BC6E-7BF2C19CB452}">
      <dgm:prSet/>
      <dgm:spPr/>
      <dgm:t>
        <a:bodyPr/>
        <a:lstStyle/>
        <a:p>
          <a:endParaRPr lang="lv-LV"/>
        </a:p>
      </dgm:t>
    </dgm:pt>
    <dgm:pt modelId="{12C31B36-B8AB-43F6-A7FA-2A751A0C4FBC}" type="sibTrans" cxnId="{84FAC046-2158-40ED-BC6E-7BF2C19CB452}">
      <dgm:prSet/>
      <dgm:spPr/>
      <dgm:t>
        <a:bodyPr/>
        <a:lstStyle/>
        <a:p>
          <a:endParaRPr lang="lv-LV"/>
        </a:p>
      </dgm:t>
    </dgm:pt>
    <dgm:pt modelId="{69743EC3-D849-4F29-A428-2EE710ADA448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lv-LV" dirty="0"/>
            <a:t>Atmosfēras daļiņu nosēšanās</a:t>
          </a:r>
        </a:p>
      </dgm:t>
    </dgm:pt>
    <dgm:pt modelId="{314E0281-7C79-4282-B56E-5ABD3F45E320}" type="parTrans" cxnId="{09305D15-48C8-40C3-BC1F-AFAF8D0C253F}">
      <dgm:prSet/>
      <dgm:spPr/>
      <dgm:t>
        <a:bodyPr/>
        <a:lstStyle/>
        <a:p>
          <a:endParaRPr lang="lv-LV"/>
        </a:p>
      </dgm:t>
    </dgm:pt>
    <dgm:pt modelId="{DB051B53-71C3-48BC-AA72-1B7A53C04412}" type="sibTrans" cxnId="{09305D15-48C8-40C3-BC1F-AFAF8D0C253F}">
      <dgm:prSet/>
      <dgm:spPr/>
      <dgm:t>
        <a:bodyPr/>
        <a:lstStyle/>
        <a:p>
          <a:endParaRPr lang="lv-LV"/>
        </a:p>
      </dgm:t>
    </dgm:pt>
    <dgm:pt modelId="{23CF8393-3F71-455C-A3DF-AE040D6992B0}">
      <dgm:prSet phldrT="[Text]"/>
      <dgm:spPr/>
      <dgm:t>
        <a:bodyPr/>
        <a:lstStyle/>
        <a:p>
          <a:r>
            <a:rPr lang="lv-LV" dirty="0"/>
            <a:t>Upju ieplūdes</a:t>
          </a:r>
        </a:p>
      </dgm:t>
    </dgm:pt>
    <dgm:pt modelId="{3B787EFC-0B99-4C89-B1D8-6ED3155496D5}" type="parTrans" cxnId="{1FC662FF-1F1F-486B-874D-8E861A6B2440}">
      <dgm:prSet/>
      <dgm:spPr/>
      <dgm:t>
        <a:bodyPr/>
        <a:lstStyle/>
        <a:p>
          <a:endParaRPr lang="lv-LV"/>
        </a:p>
      </dgm:t>
    </dgm:pt>
    <dgm:pt modelId="{24DC4C5F-4018-44E5-9CB0-619AA5EAAA9D}" type="sibTrans" cxnId="{1FC662FF-1F1F-486B-874D-8E861A6B2440}">
      <dgm:prSet/>
      <dgm:spPr/>
      <dgm:t>
        <a:bodyPr/>
        <a:lstStyle/>
        <a:p>
          <a:endParaRPr lang="lv-LV"/>
        </a:p>
      </dgm:t>
    </dgm:pt>
    <dgm:pt modelId="{829AA740-C83A-4288-9D64-825C167AB80B}">
      <dgm:prSet phldrT="[Text]"/>
      <dgm:spPr>
        <a:solidFill>
          <a:srgbClr val="FFC000"/>
        </a:solidFill>
      </dgm:spPr>
      <dgm:t>
        <a:bodyPr/>
        <a:lstStyle/>
        <a:p>
          <a:r>
            <a:rPr lang="lv-LV" dirty="0">
              <a:solidFill>
                <a:schemeClr val="tx1"/>
              </a:solidFill>
            </a:rPr>
            <a:t>Citas saldūdens ieplūdes</a:t>
          </a:r>
        </a:p>
      </dgm:t>
    </dgm:pt>
    <dgm:pt modelId="{C2D3DEFF-035E-4957-9DC7-91D69C41481D}" type="parTrans" cxnId="{792F22F4-671A-47E5-A72E-DD54A4D065CB}">
      <dgm:prSet/>
      <dgm:spPr/>
      <dgm:t>
        <a:bodyPr/>
        <a:lstStyle/>
        <a:p>
          <a:endParaRPr lang="lv-LV"/>
        </a:p>
      </dgm:t>
    </dgm:pt>
    <dgm:pt modelId="{41541ADD-2832-446D-AB07-31742919BAE1}" type="sibTrans" cxnId="{792F22F4-671A-47E5-A72E-DD54A4D065CB}">
      <dgm:prSet/>
      <dgm:spPr/>
      <dgm:t>
        <a:bodyPr/>
        <a:lstStyle/>
        <a:p>
          <a:endParaRPr lang="lv-LV"/>
        </a:p>
      </dgm:t>
    </dgm:pt>
    <dgm:pt modelId="{142D7723-190D-433B-8C4E-8DE39F5D73AE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lv-LV" dirty="0"/>
            <a:t>Kopējā ieplūde Baltijas jūrā</a:t>
          </a:r>
        </a:p>
      </dgm:t>
    </dgm:pt>
    <dgm:pt modelId="{E3D72059-0A6B-47C8-9109-CC3E138D34BC}" type="parTrans" cxnId="{F1F039DA-3DB8-496C-AAB9-B2FE6C298E61}">
      <dgm:prSet/>
      <dgm:spPr/>
      <dgm:t>
        <a:bodyPr/>
        <a:lstStyle/>
        <a:p>
          <a:endParaRPr lang="lv-LV"/>
        </a:p>
      </dgm:t>
    </dgm:pt>
    <dgm:pt modelId="{A779CE38-A43C-43EC-B6B6-971F0590D9EC}" type="sibTrans" cxnId="{F1F039DA-3DB8-496C-AAB9-B2FE6C298E61}">
      <dgm:prSet/>
      <dgm:spPr/>
      <dgm:t>
        <a:bodyPr/>
        <a:lstStyle/>
        <a:p>
          <a:endParaRPr lang="lv-LV"/>
        </a:p>
      </dgm:t>
    </dgm:pt>
    <dgm:pt modelId="{7AE1197D-CA10-4923-8A59-E7F904DE2820}" type="pres">
      <dgm:prSet presAssocID="{A6AE8F48-CA3F-46D9-83BE-EFDD8EC84B15}" presName="diagram" presStyleCnt="0">
        <dgm:presLayoutVars>
          <dgm:dir/>
          <dgm:resizeHandles val="exact"/>
        </dgm:presLayoutVars>
      </dgm:prSet>
      <dgm:spPr/>
    </dgm:pt>
    <dgm:pt modelId="{3B674D93-70BD-4526-8C06-0163665ED778}" type="pres">
      <dgm:prSet presAssocID="{923B56C5-A1B0-4725-9199-BD825FD970A1}" presName="node" presStyleLbl="node1" presStyleIdx="0" presStyleCnt="5">
        <dgm:presLayoutVars>
          <dgm:bulletEnabled val="1"/>
        </dgm:presLayoutVars>
      </dgm:prSet>
      <dgm:spPr/>
    </dgm:pt>
    <dgm:pt modelId="{5384910E-3A49-47A5-AD01-CECD8E47045B}" type="pres">
      <dgm:prSet presAssocID="{12C31B36-B8AB-43F6-A7FA-2A751A0C4FBC}" presName="sibTrans" presStyleCnt="0"/>
      <dgm:spPr/>
    </dgm:pt>
    <dgm:pt modelId="{8A3FDC5B-04C2-4F4E-92B9-7396E8C688F5}" type="pres">
      <dgm:prSet presAssocID="{69743EC3-D849-4F29-A428-2EE710ADA448}" presName="node" presStyleLbl="node1" presStyleIdx="1" presStyleCnt="5">
        <dgm:presLayoutVars>
          <dgm:bulletEnabled val="1"/>
        </dgm:presLayoutVars>
      </dgm:prSet>
      <dgm:spPr/>
    </dgm:pt>
    <dgm:pt modelId="{3D4591BC-EE05-4E74-A944-CAAF9F5F1252}" type="pres">
      <dgm:prSet presAssocID="{DB051B53-71C3-48BC-AA72-1B7A53C04412}" presName="sibTrans" presStyleCnt="0"/>
      <dgm:spPr/>
    </dgm:pt>
    <dgm:pt modelId="{227BC6EA-CDFD-4777-910B-0E00B0825AE4}" type="pres">
      <dgm:prSet presAssocID="{23CF8393-3F71-455C-A3DF-AE040D6992B0}" presName="node" presStyleLbl="node1" presStyleIdx="2" presStyleCnt="5">
        <dgm:presLayoutVars>
          <dgm:bulletEnabled val="1"/>
        </dgm:presLayoutVars>
      </dgm:prSet>
      <dgm:spPr/>
    </dgm:pt>
    <dgm:pt modelId="{705DCAA5-C80F-4F99-BAD7-628B282211E5}" type="pres">
      <dgm:prSet presAssocID="{24DC4C5F-4018-44E5-9CB0-619AA5EAAA9D}" presName="sibTrans" presStyleCnt="0"/>
      <dgm:spPr/>
    </dgm:pt>
    <dgm:pt modelId="{08939D0D-D803-4EA8-B43B-46547DF6B14E}" type="pres">
      <dgm:prSet presAssocID="{829AA740-C83A-4288-9D64-825C167AB80B}" presName="node" presStyleLbl="node1" presStyleIdx="3" presStyleCnt="5">
        <dgm:presLayoutVars>
          <dgm:bulletEnabled val="1"/>
        </dgm:presLayoutVars>
      </dgm:prSet>
      <dgm:spPr/>
    </dgm:pt>
    <dgm:pt modelId="{EE7812FB-D635-4C56-A568-A6D04797BE77}" type="pres">
      <dgm:prSet presAssocID="{41541ADD-2832-446D-AB07-31742919BAE1}" presName="sibTrans" presStyleCnt="0"/>
      <dgm:spPr/>
    </dgm:pt>
    <dgm:pt modelId="{E417AB93-9FCB-4848-9B9B-709EB7CA2C2E}" type="pres">
      <dgm:prSet presAssocID="{142D7723-190D-433B-8C4E-8DE39F5D73AE}" presName="node" presStyleLbl="node1" presStyleIdx="4" presStyleCnt="5">
        <dgm:presLayoutVars>
          <dgm:bulletEnabled val="1"/>
        </dgm:presLayoutVars>
      </dgm:prSet>
      <dgm:spPr/>
    </dgm:pt>
  </dgm:ptLst>
  <dgm:cxnLst>
    <dgm:cxn modelId="{4A442113-ED18-41BB-8B57-307D8217248D}" type="presOf" srcId="{142D7723-190D-433B-8C4E-8DE39F5D73AE}" destId="{E417AB93-9FCB-4848-9B9B-709EB7CA2C2E}" srcOrd="0" destOrd="0" presId="urn:microsoft.com/office/officeart/2005/8/layout/default#1"/>
    <dgm:cxn modelId="{09305D15-48C8-40C3-BC1F-AFAF8D0C253F}" srcId="{A6AE8F48-CA3F-46D9-83BE-EFDD8EC84B15}" destId="{69743EC3-D849-4F29-A428-2EE710ADA448}" srcOrd="1" destOrd="0" parTransId="{314E0281-7C79-4282-B56E-5ABD3F45E320}" sibTransId="{DB051B53-71C3-48BC-AA72-1B7A53C04412}"/>
    <dgm:cxn modelId="{AC0E272A-20D1-45DE-85F2-126F93B9F4D0}" type="presOf" srcId="{A6AE8F48-CA3F-46D9-83BE-EFDD8EC84B15}" destId="{7AE1197D-CA10-4923-8A59-E7F904DE2820}" srcOrd="0" destOrd="0" presId="urn:microsoft.com/office/officeart/2005/8/layout/default#1"/>
    <dgm:cxn modelId="{84FAC046-2158-40ED-BC6E-7BF2C19CB452}" srcId="{A6AE8F48-CA3F-46D9-83BE-EFDD8EC84B15}" destId="{923B56C5-A1B0-4725-9199-BD825FD970A1}" srcOrd="0" destOrd="0" parTransId="{67476BB5-3323-459E-B8AF-6FB7A497A18F}" sibTransId="{12C31B36-B8AB-43F6-A7FA-2A751A0C4FBC}"/>
    <dgm:cxn modelId="{3BCD414A-BC29-49A9-9842-E4E6FE041B2F}" type="presOf" srcId="{829AA740-C83A-4288-9D64-825C167AB80B}" destId="{08939D0D-D803-4EA8-B43B-46547DF6B14E}" srcOrd="0" destOrd="0" presId="urn:microsoft.com/office/officeart/2005/8/layout/default#1"/>
    <dgm:cxn modelId="{75CAE1A4-3221-468A-8CF4-F57485839CD1}" type="presOf" srcId="{69743EC3-D849-4F29-A428-2EE710ADA448}" destId="{8A3FDC5B-04C2-4F4E-92B9-7396E8C688F5}" srcOrd="0" destOrd="0" presId="urn:microsoft.com/office/officeart/2005/8/layout/default#1"/>
    <dgm:cxn modelId="{47E42BBC-50AF-42B0-8FA8-1FC609E1936B}" type="presOf" srcId="{923B56C5-A1B0-4725-9199-BD825FD970A1}" destId="{3B674D93-70BD-4526-8C06-0163665ED778}" srcOrd="0" destOrd="0" presId="urn:microsoft.com/office/officeart/2005/8/layout/default#1"/>
    <dgm:cxn modelId="{F1F039DA-3DB8-496C-AAB9-B2FE6C298E61}" srcId="{A6AE8F48-CA3F-46D9-83BE-EFDD8EC84B15}" destId="{142D7723-190D-433B-8C4E-8DE39F5D73AE}" srcOrd="4" destOrd="0" parTransId="{E3D72059-0A6B-47C8-9109-CC3E138D34BC}" sibTransId="{A779CE38-A43C-43EC-B6B6-971F0590D9EC}"/>
    <dgm:cxn modelId="{D06F27DD-D177-4C66-8E51-787C1D7ACD7F}" type="presOf" srcId="{23CF8393-3F71-455C-A3DF-AE040D6992B0}" destId="{227BC6EA-CDFD-4777-910B-0E00B0825AE4}" srcOrd="0" destOrd="0" presId="urn:microsoft.com/office/officeart/2005/8/layout/default#1"/>
    <dgm:cxn modelId="{792F22F4-671A-47E5-A72E-DD54A4D065CB}" srcId="{A6AE8F48-CA3F-46D9-83BE-EFDD8EC84B15}" destId="{829AA740-C83A-4288-9D64-825C167AB80B}" srcOrd="3" destOrd="0" parTransId="{C2D3DEFF-035E-4957-9DC7-91D69C41481D}" sibTransId="{41541ADD-2832-446D-AB07-31742919BAE1}"/>
    <dgm:cxn modelId="{1FC662FF-1F1F-486B-874D-8E861A6B2440}" srcId="{A6AE8F48-CA3F-46D9-83BE-EFDD8EC84B15}" destId="{23CF8393-3F71-455C-A3DF-AE040D6992B0}" srcOrd="2" destOrd="0" parTransId="{3B787EFC-0B99-4C89-B1D8-6ED3155496D5}" sibTransId="{24DC4C5F-4018-44E5-9CB0-619AA5EAAA9D}"/>
    <dgm:cxn modelId="{67075CF5-56C9-4043-AFA8-BE741A0AE76B}" type="presParOf" srcId="{7AE1197D-CA10-4923-8A59-E7F904DE2820}" destId="{3B674D93-70BD-4526-8C06-0163665ED778}" srcOrd="0" destOrd="0" presId="urn:microsoft.com/office/officeart/2005/8/layout/default#1"/>
    <dgm:cxn modelId="{0719F3CD-7F1F-4F5C-B493-52AAB54E1F1D}" type="presParOf" srcId="{7AE1197D-CA10-4923-8A59-E7F904DE2820}" destId="{5384910E-3A49-47A5-AD01-CECD8E47045B}" srcOrd="1" destOrd="0" presId="urn:microsoft.com/office/officeart/2005/8/layout/default#1"/>
    <dgm:cxn modelId="{774662C3-90CE-4535-8EFE-EC36887CBFB0}" type="presParOf" srcId="{7AE1197D-CA10-4923-8A59-E7F904DE2820}" destId="{8A3FDC5B-04C2-4F4E-92B9-7396E8C688F5}" srcOrd="2" destOrd="0" presId="urn:microsoft.com/office/officeart/2005/8/layout/default#1"/>
    <dgm:cxn modelId="{AFECDEFA-81F5-43B2-A602-95286EF8BA79}" type="presParOf" srcId="{7AE1197D-CA10-4923-8A59-E7F904DE2820}" destId="{3D4591BC-EE05-4E74-A944-CAAF9F5F1252}" srcOrd="3" destOrd="0" presId="urn:microsoft.com/office/officeart/2005/8/layout/default#1"/>
    <dgm:cxn modelId="{2144D309-493A-4516-BE9A-1CC4BED83D10}" type="presParOf" srcId="{7AE1197D-CA10-4923-8A59-E7F904DE2820}" destId="{227BC6EA-CDFD-4777-910B-0E00B0825AE4}" srcOrd="4" destOrd="0" presId="urn:microsoft.com/office/officeart/2005/8/layout/default#1"/>
    <dgm:cxn modelId="{14B55ED6-E2AE-4517-A88D-A890DA5F3629}" type="presParOf" srcId="{7AE1197D-CA10-4923-8A59-E7F904DE2820}" destId="{705DCAA5-C80F-4F99-BAD7-628B282211E5}" srcOrd="5" destOrd="0" presId="urn:microsoft.com/office/officeart/2005/8/layout/default#1"/>
    <dgm:cxn modelId="{E4CD648F-0652-43AD-AE65-D082EAC74EA1}" type="presParOf" srcId="{7AE1197D-CA10-4923-8A59-E7F904DE2820}" destId="{08939D0D-D803-4EA8-B43B-46547DF6B14E}" srcOrd="6" destOrd="0" presId="urn:microsoft.com/office/officeart/2005/8/layout/default#1"/>
    <dgm:cxn modelId="{A8B3707E-278D-4549-9ABB-F54569B749B3}" type="presParOf" srcId="{7AE1197D-CA10-4923-8A59-E7F904DE2820}" destId="{EE7812FB-D635-4C56-A568-A6D04797BE77}" srcOrd="7" destOrd="0" presId="urn:microsoft.com/office/officeart/2005/8/layout/default#1"/>
    <dgm:cxn modelId="{1D245DA0-805D-46B6-9E0D-EB2DFE254F70}" type="presParOf" srcId="{7AE1197D-CA10-4923-8A59-E7F904DE2820}" destId="{E417AB93-9FCB-4848-9B9B-709EB7CA2C2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74D93-70BD-4526-8C06-0163665ED778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Punktveida ieplūdes tieši jūrā</a:t>
          </a:r>
        </a:p>
      </dsp:txBody>
      <dsp:txXfrm>
        <a:off x="916483" y="1984"/>
        <a:ext cx="2030015" cy="1218009"/>
      </dsp:txXfrm>
    </dsp:sp>
    <dsp:sp modelId="{8A3FDC5B-04C2-4F4E-92B9-7396E8C688F5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Atmosfēras daļiņu nosēšanās</a:t>
          </a:r>
        </a:p>
      </dsp:txBody>
      <dsp:txXfrm>
        <a:off x="3149500" y="1984"/>
        <a:ext cx="2030015" cy="1218009"/>
      </dsp:txXfrm>
    </dsp:sp>
    <dsp:sp modelId="{227BC6EA-CDFD-4777-910B-0E00B0825AE4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Upju ieplūdes</a:t>
          </a:r>
        </a:p>
      </dsp:txBody>
      <dsp:txXfrm>
        <a:off x="916483" y="1422995"/>
        <a:ext cx="2030015" cy="1218009"/>
      </dsp:txXfrm>
    </dsp:sp>
    <dsp:sp modelId="{08939D0D-D803-4EA8-B43B-46547DF6B14E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solidFill>
                <a:schemeClr val="tx1"/>
              </a:solidFill>
            </a:rPr>
            <a:t>Citas saldūdens ieplūdes</a:t>
          </a:r>
        </a:p>
      </dsp:txBody>
      <dsp:txXfrm>
        <a:off x="3149500" y="1422995"/>
        <a:ext cx="2030015" cy="1218009"/>
      </dsp:txXfrm>
    </dsp:sp>
    <dsp:sp modelId="{E417AB93-9FCB-4848-9B9B-709EB7CA2C2E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Kopējā ieplūde Baltijas jūrā</a:t>
          </a:r>
        </a:p>
      </dsp:txBody>
      <dsp:txXfrm>
        <a:off x="2032992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5B74A-8C42-446A-994E-11A4324C7755}" type="datetimeFigureOut">
              <a:rPr lang="lv-LV" smtClean="0"/>
              <a:pPr/>
              <a:t>12.06.2018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ADA9F-4EC4-4EA3-BCA8-A9D78818AC3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701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Lai </a:t>
            </a:r>
            <a:r>
              <a:rPr lang="en-US" dirty="0" err="1"/>
              <a:t>saprastu</a:t>
            </a:r>
            <a:r>
              <a:rPr lang="en-US" dirty="0"/>
              <a:t>, </a:t>
            </a:r>
            <a:r>
              <a:rPr lang="en-US" dirty="0" err="1"/>
              <a:t>kāpēc</a:t>
            </a:r>
            <a:r>
              <a:rPr lang="en-US" dirty="0"/>
              <a:t> </a:t>
            </a:r>
            <a:r>
              <a:rPr lang="en-US" dirty="0" err="1"/>
              <a:t>Baltijas</a:t>
            </a:r>
            <a:r>
              <a:rPr lang="en-US" dirty="0"/>
              <a:t> </a:t>
            </a:r>
            <a:r>
              <a:rPr lang="en-US" dirty="0" err="1"/>
              <a:t>jūra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tāda</a:t>
            </a:r>
            <a:r>
              <a:rPr lang="en-US" dirty="0"/>
              <a:t>, </a:t>
            </a:r>
            <a:r>
              <a:rPr lang="en-US" dirty="0" err="1"/>
              <a:t>kādu</a:t>
            </a:r>
            <a:r>
              <a:rPr lang="en-US" dirty="0"/>
              <a:t> to </a:t>
            </a:r>
            <a:r>
              <a:rPr lang="en-US" dirty="0" err="1"/>
              <a:t>redzam</a:t>
            </a:r>
            <a:r>
              <a:rPr lang="en-US" dirty="0"/>
              <a:t> un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jūrā</a:t>
            </a:r>
            <a:r>
              <a:rPr lang="en-US" dirty="0"/>
              <a:t> </a:t>
            </a:r>
            <a:r>
              <a:rPr lang="en-US" dirty="0" err="1"/>
              <a:t>notiek</a:t>
            </a:r>
            <a:r>
              <a:rPr lang="en-US" dirty="0"/>
              <a:t> –</a:t>
            </a:r>
            <a:r>
              <a:rPr lang="en-US" baseline="0" dirty="0"/>
              <a:t> </a:t>
            </a:r>
            <a:r>
              <a:rPr lang="en-US" baseline="0" dirty="0" err="1"/>
              <a:t>jāzina</a:t>
            </a:r>
            <a:r>
              <a:rPr lang="en-US" baseline="0" dirty="0"/>
              <a:t> </a:t>
            </a:r>
            <a:r>
              <a:rPr lang="en-US" baseline="0" dirty="0" err="1"/>
              <a:t>dažas</a:t>
            </a:r>
            <a:r>
              <a:rPr lang="en-US" baseline="0" dirty="0"/>
              <a:t> </a:t>
            </a:r>
            <a:r>
              <a:rPr lang="en-US" baseline="0" dirty="0" err="1"/>
              <a:t>pamatlietas</a:t>
            </a:r>
            <a:r>
              <a:rPr lang="en-US" baseline="0" dirty="0"/>
              <a:t> par </a:t>
            </a:r>
            <a:r>
              <a:rPr lang="en-US" baseline="0" dirty="0" err="1"/>
              <a:t>jūru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683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Zooplanktonu</a:t>
            </a:r>
            <a:r>
              <a:rPr lang="en-US" baseline="0" dirty="0"/>
              <a:t> </a:t>
            </a:r>
            <a:r>
              <a:rPr lang="en-US" baseline="0" dirty="0" err="1"/>
              <a:t>pārsvarā</a:t>
            </a:r>
            <a:r>
              <a:rPr lang="en-US" baseline="0" dirty="0"/>
              <a:t> </a:t>
            </a:r>
            <a:r>
              <a:rPr lang="en-US" baseline="0" dirty="0" err="1"/>
              <a:t>veido</a:t>
            </a:r>
            <a:r>
              <a:rPr lang="en-US" baseline="0" dirty="0"/>
              <a:t> </a:t>
            </a:r>
            <a:r>
              <a:rPr lang="en-US" baseline="0" dirty="0" err="1"/>
              <a:t>ļoti</a:t>
            </a:r>
            <a:r>
              <a:rPr lang="en-US" baseline="0" dirty="0"/>
              <a:t> </a:t>
            </a:r>
            <a:r>
              <a:rPr lang="en-US" baseline="0" dirty="0" err="1"/>
              <a:t>mazi</a:t>
            </a:r>
            <a:r>
              <a:rPr lang="en-US" baseline="0" dirty="0"/>
              <a:t> </a:t>
            </a:r>
            <a:r>
              <a:rPr lang="en-US" baseline="0" dirty="0" err="1"/>
              <a:t>vēžveidīgie</a:t>
            </a:r>
            <a:r>
              <a:rPr lang="en-US" baseline="0" dirty="0"/>
              <a:t>, </a:t>
            </a:r>
            <a:r>
              <a:rPr lang="en-US" baseline="0" dirty="0" err="1"/>
              <a:t>kā</a:t>
            </a:r>
            <a:r>
              <a:rPr lang="en-US" baseline="0" dirty="0"/>
              <a:t> </a:t>
            </a:r>
            <a:r>
              <a:rPr lang="en-US" baseline="0" dirty="0" err="1"/>
              <a:t>arī</a:t>
            </a:r>
            <a:r>
              <a:rPr lang="en-US" baseline="0" dirty="0"/>
              <a:t> grunts </a:t>
            </a:r>
            <a:r>
              <a:rPr lang="en-US" baseline="0" dirty="0" err="1"/>
              <a:t>dzīvnieku</a:t>
            </a:r>
            <a:r>
              <a:rPr lang="en-US" baseline="0" dirty="0"/>
              <a:t> </a:t>
            </a:r>
            <a:r>
              <a:rPr lang="en-US" baseline="0" dirty="0" err="1"/>
              <a:t>kāpuri</a:t>
            </a:r>
            <a:r>
              <a:rPr lang="en-US" baseline="0" dirty="0"/>
              <a:t>. </a:t>
            </a:r>
            <a:r>
              <a:rPr lang="en-US" baseline="0" dirty="0" err="1"/>
              <a:t>Arī</a:t>
            </a:r>
            <a:r>
              <a:rPr lang="en-US" baseline="0" dirty="0"/>
              <a:t> </a:t>
            </a:r>
            <a:r>
              <a:rPr lang="en-US" baseline="0" dirty="0" err="1"/>
              <a:t>vērojami</a:t>
            </a:r>
            <a:r>
              <a:rPr lang="en-US" baseline="0" dirty="0"/>
              <a:t> </a:t>
            </a:r>
            <a:r>
              <a:rPr lang="en-US" baseline="0" dirty="0" err="1"/>
              <a:t>mikroskopā</a:t>
            </a:r>
            <a:r>
              <a:rPr lang="en-US" baseline="0" dirty="0"/>
              <a:t>. Zooplanktons </a:t>
            </a:r>
            <a:r>
              <a:rPr lang="en-US" baseline="0" dirty="0" err="1"/>
              <a:t>barojas</a:t>
            </a:r>
            <a:r>
              <a:rPr lang="en-US" baseline="0" dirty="0"/>
              <a:t> </a:t>
            </a:r>
            <a:r>
              <a:rPr lang="en-US" baseline="0" dirty="0" err="1"/>
              <a:t>ar</a:t>
            </a:r>
            <a:r>
              <a:rPr lang="en-US" baseline="0" dirty="0"/>
              <a:t> </a:t>
            </a:r>
            <a:r>
              <a:rPr lang="en-US" baseline="0" dirty="0" err="1"/>
              <a:t>fitoplanktonu</a:t>
            </a:r>
            <a:r>
              <a:rPr lang="en-US" baseline="0" dirty="0"/>
              <a:t>, </a:t>
            </a:r>
            <a:r>
              <a:rPr lang="en-US" baseline="0" dirty="0" err="1"/>
              <a:t>savukārt</a:t>
            </a:r>
            <a:r>
              <a:rPr lang="en-US" baseline="0" dirty="0"/>
              <a:t> </a:t>
            </a:r>
            <a:r>
              <a:rPr lang="en-US" baseline="0" dirty="0" err="1"/>
              <a:t>zooplanktonu</a:t>
            </a:r>
            <a:r>
              <a:rPr lang="en-US" baseline="0" dirty="0"/>
              <a:t> </a:t>
            </a:r>
            <a:r>
              <a:rPr lang="en-US" baseline="0" dirty="0" err="1"/>
              <a:t>ēd</a:t>
            </a:r>
            <a:r>
              <a:rPr lang="en-US" baseline="0" dirty="0"/>
              <a:t> </a:t>
            </a:r>
            <a:r>
              <a:rPr lang="en-US" baseline="0" dirty="0" err="1"/>
              <a:t>zivis</a:t>
            </a:r>
            <a:r>
              <a:rPr lang="en-US" baseline="0" dirty="0"/>
              <a:t>, </a:t>
            </a:r>
            <a:r>
              <a:rPr lang="en-US" baseline="0" dirty="0" err="1"/>
              <a:t>īpaši</a:t>
            </a:r>
            <a:r>
              <a:rPr lang="en-US" baseline="0" dirty="0"/>
              <a:t> to </a:t>
            </a:r>
            <a:r>
              <a:rPr lang="en-US" baseline="0" dirty="0" err="1"/>
              <a:t>mazuļi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3791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Attēlā</a:t>
            </a:r>
            <a:r>
              <a:rPr lang="en-US" dirty="0"/>
              <a:t> grunts </a:t>
            </a:r>
            <a:r>
              <a:rPr lang="en-US" dirty="0" err="1"/>
              <a:t>šķērsgriezums</a:t>
            </a:r>
            <a:r>
              <a:rPr lang="en-US" dirty="0"/>
              <a:t> un </a:t>
            </a:r>
            <a:r>
              <a:rPr lang="en-US" dirty="0" err="1"/>
              <a:t>daži</a:t>
            </a:r>
            <a:r>
              <a:rPr lang="en-US" dirty="0"/>
              <a:t> </a:t>
            </a:r>
            <a:r>
              <a:rPr lang="en-US" dirty="0" err="1"/>
              <a:t>dzīvnieki</a:t>
            </a:r>
            <a:r>
              <a:rPr lang="en-US" baseline="0" dirty="0"/>
              <a:t> </a:t>
            </a:r>
            <a:r>
              <a:rPr lang="en-US" baseline="0" dirty="0" err="1"/>
              <a:t>tuvplānā</a:t>
            </a:r>
            <a:r>
              <a:rPr lang="en-US" baseline="0" dirty="0"/>
              <a:t> – </a:t>
            </a:r>
            <a:r>
              <a:rPr lang="en-US" baseline="0" dirty="0" err="1"/>
              <a:t>sānpeldes</a:t>
            </a:r>
            <a:r>
              <a:rPr lang="en-US" baseline="0" dirty="0"/>
              <a:t>, </a:t>
            </a:r>
            <a:r>
              <a:rPr lang="en-US" baseline="0" dirty="0" err="1"/>
              <a:t>daudzsartārpi</a:t>
            </a:r>
            <a:r>
              <a:rPr lang="en-US" baseline="0" dirty="0"/>
              <a:t> un </a:t>
            </a:r>
            <a:r>
              <a:rPr lang="en-US" baseline="0" dirty="0" err="1"/>
              <a:t>gliemenes</a:t>
            </a:r>
            <a:r>
              <a:rPr lang="en-US" baseline="0" dirty="0"/>
              <a:t>. </a:t>
            </a:r>
            <a:r>
              <a:rPr lang="en-US" baseline="0" dirty="0" err="1"/>
              <a:t>Arī</a:t>
            </a:r>
            <a:r>
              <a:rPr lang="en-US" baseline="0" dirty="0"/>
              <a:t> </a:t>
            </a:r>
            <a:r>
              <a:rPr lang="en-US" baseline="0" dirty="0" err="1"/>
              <a:t>zoobentoss</a:t>
            </a:r>
            <a:r>
              <a:rPr lang="en-US" baseline="0" dirty="0"/>
              <a:t> </a:t>
            </a:r>
            <a:r>
              <a:rPr lang="en-US" baseline="0" dirty="0" err="1"/>
              <a:t>ietilpst</a:t>
            </a:r>
            <a:r>
              <a:rPr lang="en-US" baseline="0" dirty="0"/>
              <a:t> </a:t>
            </a:r>
            <a:r>
              <a:rPr lang="en-US" baseline="0" dirty="0" err="1"/>
              <a:t>zivju</a:t>
            </a:r>
            <a:r>
              <a:rPr lang="en-US" baseline="0" dirty="0"/>
              <a:t> </a:t>
            </a:r>
            <a:r>
              <a:rPr lang="en-US" baseline="0" dirty="0" err="1"/>
              <a:t>barībā</a:t>
            </a:r>
            <a:r>
              <a:rPr lang="en-US" baseline="0" dirty="0"/>
              <a:t>; </a:t>
            </a:r>
            <a:r>
              <a:rPr lang="en-US" baseline="0" dirty="0" err="1"/>
              <a:t>ar</a:t>
            </a:r>
            <a:r>
              <a:rPr lang="en-US" baseline="0" dirty="0"/>
              <a:t> </a:t>
            </a:r>
            <a:r>
              <a:rPr lang="en-US" baseline="0" dirty="0" err="1"/>
              <a:t>gliemenēm</a:t>
            </a:r>
            <a:r>
              <a:rPr lang="en-US" baseline="0" dirty="0"/>
              <a:t> </a:t>
            </a:r>
            <a:r>
              <a:rPr lang="en-US" baseline="0" dirty="0" err="1"/>
              <a:t>barojas</a:t>
            </a:r>
            <a:r>
              <a:rPr lang="en-US" baseline="0" dirty="0"/>
              <a:t> </a:t>
            </a:r>
            <a:r>
              <a:rPr lang="en-US" baseline="0" dirty="0" err="1"/>
              <a:t>ūdensputni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429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viengadīgie</a:t>
            </a:r>
            <a:r>
              <a:rPr lang="en-US" baseline="0" dirty="0"/>
              <a:t> un </a:t>
            </a:r>
            <a:r>
              <a:rPr lang="en-US" baseline="0" dirty="0" err="1"/>
              <a:t>daudzgadīgie</a:t>
            </a:r>
            <a:r>
              <a:rPr lang="en-US" baseline="0" dirty="0"/>
              <a:t> </a:t>
            </a:r>
            <a:r>
              <a:rPr lang="en-US" baseline="0" dirty="0" err="1"/>
              <a:t>augi</a:t>
            </a:r>
            <a:r>
              <a:rPr lang="en-US" baseline="0" dirty="0"/>
              <a:t>. </a:t>
            </a:r>
            <a:r>
              <a:rPr lang="en-US" baseline="0" dirty="0" err="1"/>
              <a:t>Augus</a:t>
            </a:r>
            <a:r>
              <a:rPr lang="en-US" baseline="0" dirty="0"/>
              <a:t> </a:t>
            </a:r>
            <a:r>
              <a:rPr lang="en-US" baseline="0" dirty="0" err="1"/>
              <a:t>ar</a:t>
            </a:r>
            <a:r>
              <a:rPr lang="en-US" baseline="0" dirty="0"/>
              <a:t> </a:t>
            </a:r>
            <a:r>
              <a:rPr lang="en-US" baseline="0" dirty="0" err="1"/>
              <a:t>laiku</a:t>
            </a:r>
            <a:r>
              <a:rPr lang="en-US" baseline="0" dirty="0"/>
              <a:t> </a:t>
            </a:r>
            <a:r>
              <a:rPr lang="en-US" baseline="0" dirty="0" err="1"/>
              <a:t>vējš</a:t>
            </a:r>
            <a:r>
              <a:rPr lang="en-US" baseline="0" dirty="0"/>
              <a:t> un </a:t>
            </a:r>
            <a:r>
              <a:rPr lang="en-US" baseline="0" dirty="0" err="1"/>
              <a:t>viļņi</a:t>
            </a:r>
            <a:r>
              <a:rPr lang="en-US" baseline="0" dirty="0"/>
              <a:t> </a:t>
            </a:r>
            <a:r>
              <a:rPr lang="en-US" baseline="0" dirty="0" err="1"/>
              <a:t>atrauj</a:t>
            </a:r>
            <a:r>
              <a:rPr lang="en-US" baseline="0" dirty="0"/>
              <a:t> no grunts un </a:t>
            </a:r>
            <a:r>
              <a:rPr lang="en-US" baseline="0" dirty="0" err="1"/>
              <a:t>izskalo</a:t>
            </a:r>
            <a:r>
              <a:rPr lang="en-US" baseline="0" dirty="0"/>
              <a:t> </a:t>
            </a:r>
            <a:r>
              <a:rPr lang="en-US" baseline="0" dirty="0" err="1"/>
              <a:t>krastā</a:t>
            </a:r>
            <a:r>
              <a:rPr lang="en-US" baseline="0" dirty="0"/>
              <a:t>, </a:t>
            </a:r>
            <a:r>
              <a:rPr lang="en-US" baseline="0" dirty="0" err="1"/>
              <a:t>viengadīgie</a:t>
            </a:r>
            <a:r>
              <a:rPr lang="en-US" baseline="0" dirty="0"/>
              <a:t> </a:t>
            </a:r>
            <a:r>
              <a:rPr lang="en-US" baseline="0" dirty="0" err="1"/>
              <a:t>parasti</a:t>
            </a:r>
            <a:r>
              <a:rPr lang="en-US" baseline="0" dirty="0"/>
              <a:t> </a:t>
            </a:r>
            <a:r>
              <a:rPr lang="en-US" baseline="0" dirty="0" err="1"/>
              <a:t>veido</a:t>
            </a:r>
            <a:r>
              <a:rPr lang="en-US" baseline="0" dirty="0"/>
              <a:t> </a:t>
            </a:r>
            <a:r>
              <a:rPr lang="en-US" baseline="0" dirty="0" err="1"/>
              <a:t>nepatīkamo</a:t>
            </a:r>
            <a:r>
              <a:rPr lang="en-US" baseline="0" dirty="0"/>
              <a:t> </a:t>
            </a:r>
            <a:r>
              <a:rPr lang="en-US" baseline="0" dirty="0" err="1"/>
              <a:t>masu</a:t>
            </a:r>
            <a:r>
              <a:rPr lang="en-US" baseline="0" dirty="0"/>
              <a:t> </a:t>
            </a:r>
            <a:r>
              <a:rPr lang="en-US" baseline="0" dirty="0" err="1"/>
              <a:t>pludmalēs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631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 </a:t>
            </a:r>
            <a:r>
              <a:rPr lang="en-US" dirty="0" err="1"/>
              <a:t>šoreiz</a:t>
            </a:r>
            <a:r>
              <a:rPr lang="en-US" dirty="0"/>
              <a:t> </a:t>
            </a:r>
            <a:r>
              <a:rPr lang="en-US" dirty="0" err="1"/>
              <a:t>tos</a:t>
            </a:r>
            <a:r>
              <a:rPr lang="en-US" dirty="0"/>
              <a:t> </a:t>
            </a:r>
            <a:r>
              <a:rPr lang="en-US" dirty="0" err="1"/>
              <a:t>tikai</a:t>
            </a:r>
            <a:r>
              <a:rPr lang="en-US" dirty="0"/>
              <a:t> </a:t>
            </a:r>
            <a:r>
              <a:rPr lang="en-US" dirty="0" err="1"/>
              <a:t>pieminēsim</a:t>
            </a:r>
            <a:r>
              <a:rPr lang="en-US" dirty="0"/>
              <a:t>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esošus</a:t>
            </a:r>
            <a:r>
              <a:rPr lang="en-US" baseline="0" dirty="0"/>
              <a:t>, </a:t>
            </a:r>
            <a:r>
              <a:rPr lang="en-US" baseline="0" dirty="0" err="1"/>
              <a:t>lai</a:t>
            </a:r>
            <a:r>
              <a:rPr lang="en-US" baseline="0" dirty="0"/>
              <a:t> </a:t>
            </a:r>
            <a:r>
              <a:rPr lang="en-US" baseline="0" dirty="0" err="1"/>
              <a:t>stāsts</a:t>
            </a:r>
            <a:r>
              <a:rPr lang="en-US" baseline="0" dirty="0"/>
              <a:t> </a:t>
            </a:r>
            <a:r>
              <a:rPr lang="en-US" baseline="0" dirty="0" err="1"/>
              <a:t>neizvērstos</a:t>
            </a:r>
            <a:r>
              <a:rPr lang="en-US" baseline="0" dirty="0"/>
              <a:t> </a:t>
            </a:r>
            <a:r>
              <a:rPr lang="en-US" baseline="0" dirty="0" err="1"/>
              <a:t>pārlieku</a:t>
            </a:r>
            <a:r>
              <a:rPr lang="en-US" baseline="0" dirty="0"/>
              <a:t> </a:t>
            </a:r>
            <a:r>
              <a:rPr lang="en-US" baseline="0" dirty="0" err="1"/>
              <a:t>garš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799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Laba</a:t>
            </a:r>
            <a:r>
              <a:rPr lang="en-US" dirty="0"/>
              <a:t> vide </a:t>
            </a:r>
            <a:r>
              <a:rPr lang="en-US" dirty="0" err="1"/>
              <a:t>dzīvošanai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nepieciešama</a:t>
            </a:r>
            <a:r>
              <a:rPr lang="en-US" baseline="0" dirty="0"/>
              <a:t> </a:t>
            </a:r>
            <a:r>
              <a:rPr lang="en-US" baseline="0" dirty="0" err="1"/>
              <a:t>jūras</a:t>
            </a:r>
            <a:r>
              <a:rPr lang="en-US" baseline="0" dirty="0"/>
              <a:t> </a:t>
            </a:r>
            <a:r>
              <a:rPr lang="en-US" baseline="0" dirty="0" err="1"/>
              <a:t>augiem</a:t>
            </a:r>
            <a:r>
              <a:rPr lang="en-US" baseline="0" dirty="0"/>
              <a:t> un </a:t>
            </a:r>
            <a:r>
              <a:rPr lang="en-US" baseline="0" dirty="0" err="1"/>
              <a:t>dzīvniekiem</a:t>
            </a:r>
            <a:r>
              <a:rPr lang="en-US" baseline="0" dirty="0"/>
              <a:t> </a:t>
            </a:r>
            <a:r>
              <a:rPr lang="en-US" baseline="0" dirty="0" err="1"/>
              <a:t>tikpat</a:t>
            </a:r>
            <a:r>
              <a:rPr lang="en-US" baseline="0" dirty="0"/>
              <a:t> </a:t>
            </a:r>
            <a:r>
              <a:rPr lang="en-US" baseline="0" dirty="0" err="1"/>
              <a:t>daudz</a:t>
            </a:r>
            <a:r>
              <a:rPr lang="en-US" baseline="0" dirty="0"/>
              <a:t> </a:t>
            </a:r>
            <a:r>
              <a:rPr lang="en-US" baseline="0" dirty="0" err="1"/>
              <a:t>kā</a:t>
            </a:r>
            <a:r>
              <a:rPr lang="en-US" baseline="0" dirty="0"/>
              <a:t> mums, </a:t>
            </a:r>
            <a:r>
              <a:rPr lang="en-US" baseline="0" dirty="0" err="1"/>
              <a:t>cilvēkiem</a:t>
            </a:r>
            <a:r>
              <a:rPr lang="en-US" baseline="0" dirty="0"/>
              <a:t>. </a:t>
            </a:r>
            <a:r>
              <a:rPr lang="en-US" baseline="0" dirty="0" err="1"/>
              <a:t>Kas</a:t>
            </a:r>
            <a:r>
              <a:rPr lang="en-US" baseline="0" dirty="0"/>
              <a:t> </a:t>
            </a:r>
            <a:r>
              <a:rPr lang="en-US" baseline="0" dirty="0" err="1"/>
              <a:t>vēl</a:t>
            </a:r>
            <a:r>
              <a:rPr lang="en-US" baseline="0" dirty="0"/>
              <a:t> </a:t>
            </a:r>
            <a:r>
              <a:rPr lang="en-US" baseline="0" dirty="0" err="1"/>
              <a:t>pietrūkst</a:t>
            </a:r>
            <a:r>
              <a:rPr lang="en-US" baseline="0" dirty="0"/>
              <a:t> </a:t>
            </a:r>
            <a:r>
              <a:rPr lang="en-US" baseline="0" dirty="0" err="1"/>
              <a:t>vai</a:t>
            </a:r>
            <a:r>
              <a:rPr lang="en-US" baseline="0" dirty="0"/>
              <a:t> </a:t>
            </a:r>
            <a:r>
              <a:rPr lang="en-US" baseline="0" dirty="0" err="1"/>
              <a:t>kā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par </a:t>
            </a:r>
            <a:r>
              <a:rPr lang="en-US" baseline="0" dirty="0" err="1"/>
              <a:t>daudz</a:t>
            </a:r>
            <a:r>
              <a:rPr lang="en-US" baseline="0" dirty="0"/>
              <a:t>, </a:t>
            </a:r>
            <a:r>
              <a:rPr lang="en-US" baseline="0" dirty="0" err="1"/>
              <a:t>lai</a:t>
            </a:r>
            <a:r>
              <a:rPr lang="en-US" baseline="0" dirty="0"/>
              <a:t> </a:t>
            </a:r>
            <a:r>
              <a:rPr lang="en-US" baseline="0" dirty="0" err="1"/>
              <a:t>jūra</a:t>
            </a:r>
            <a:r>
              <a:rPr lang="en-US" baseline="0" dirty="0"/>
              <a:t> </a:t>
            </a:r>
            <a:r>
              <a:rPr lang="en-US" baseline="0" dirty="0" err="1"/>
              <a:t>būtu</a:t>
            </a:r>
            <a:r>
              <a:rPr lang="en-US" baseline="0" dirty="0"/>
              <a:t> </a:t>
            </a:r>
            <a:r>
              <a:rPr lang="en-US" baseline="0" dirty="0" err="1"/>
              <a:t>droša</a:t>
            </a:r>
            <a:r>
              <a:rPr lang="en-US" baseline="0" dirty="0"/>
              <a:t>? </a:t>
            </a:r>
          </a:p>
          <a:p>
            <a:r>
              <a:rPr lang="en-US" baseline="0" dirty="0"/>
              <a:t> - Par </a:t>
            </a:r>
            <a:r>
              <a:rPr lang="en-US" baseline="0" dirty="0" err="1"/>
              <a:t>skābekļa</a:t>
            </a:r>
            <a:r>
              <a:rPr lang="en-US" baseline="0" dirty="0"/>
              <a:t> </a:t>
            </a:r>
            <a:r>
              <a:rPr lang="en-US" baseline="0" dirty="0" err="1"/>
              <a:t>apstākļiem</a:t>
            </a:r>
            <a:r>
              <a:rPr lang="en-US" baseline="0" dirty="0"/>
              <a:t> </a:t>
            </a:r>
            <a:r>
              <a:rPr lang="en-US" baseline="0" dirty="0" err="1"/>
              <a:t>jau</a:t>
            </a:r>
            <a:r>
              <a:rPr lang="en-US" baseline="0" dirty="0"/>
              <a:t> </a:t>
            </a:r>
            <a:r>
              <a:rPr lang="en-US" baseline="0" dirty="0" err="1"/>
              <a:t>nedaudz</a:t>
            </a:r>
            <a:r>
              <a:rPr lang="en-US" baseline="0" dirty="0"/>
              <a:t> </a:t>
            </a:r>
            <a:r>
              <a:rPr lang="en-US" baseline="0" dirty="0" err="1"/>
              <a:t>pieskārāmies</a:t>
            </a:r>
            <a:r>
              <a:rPr lang="en-US" baseline="0" dirty="0"/>
              <a:t>, </a:t>
            </a:r>
            <a:r>
              <a:rPr lang="en-US" baseline="0" dirty="0" err="1"/>
              <a:t>stāstot</a:t>
            </a:r>
            <a:r>
              <a:rPr lang="en-US" baseline="0" dirty="0"/>
              <a:t> par </a:t>
            </a:r>
            <a:r>
              <a:rPr lang="en-US" baseline="0" dirty="0" err="1"/>
              <a:t>dažādiem</a:t>
            </a:r>
            <a:r>
              <a:rPr lang="en-US" baseline="0" dirty="0"/>
              <a:t> </a:t>
            </a:r>
            <a:r>
              <a:rPr lang="en-US" baseline="0" dirty="0" err="1"/>
              <a:t>ūdens</a:t>
            </a:r>
            <a:r>
              <a:rPr lang="en-US" baseline="0" dirty="0"/>
              <a:t> </a:t>
            </a:r>
            <a:r>
              <a:rPr lang="en-US" baseline="0" dirty="0" err="1"/>
              <a:t>slāņiem</a:t>
            </a:r>
            <a:r>
              <a:rPr lang="en-US" baseline="0" dirty="0"/>
              <a:t> un </a:t>
            </a:r>
            <a:r>
              <a:rPr lang="en-US" baseline="0" dirty="0" err="1"/>
              <a:t>skābekļa</a:t>
            </a:r>
            <a:r>
              <a:rPr lang="en-US" baseline="0" dirty="0"/>
              <a:t> </a:t>
            </a:r>
            <a:r>
              <a:rPr lang="en-US" baseline="0" dirty="0" err="1"/>
              <a:t>deficītu</a:t>
            </a:r>
            <a:r>
              <a:rPr lang="en-US" baseline="0" dirty="0"/>
              <a:t>. </a:t>
            </a:r>
            <a:r>
              <a:rPr lang="en-US" baseline="0" dirty="0" err="1"/>
              <a:t>Skābeklis</a:t>
            </a:r>
            <a:r>
              <a:rPr lang="en-US" baseline="0" dirty="0"/>
              <a:t> </a:t>
            </a:r>
            <a:r>
              <a:rPr lang="en-US" baseline="0" dirty="0" err="1"/>
              <a:t>ūdenī</a:t>
            </a:r>
            <a:r>
              <a:rPr lang="en-US" baseline="0" dirty="0"/>
              <a:t>, </a:t>
            </a:r>
            <a:r>
              <a:rPr lang="en-US" baseline="0" dirty="0" err="1"/>
              <a:t>tāpat</a:t>
            </a:r>
            <a:r>
              <a:rPr lang="en-US" baseline="0" dirty="0"/>
              <a:t> </a:t>
            </a:r>
            <a:r>
              <a:rPr lang="en-US" baseline="0" dirty="0" err="1"/>
              <a:t>kā</a:t>
            </a:r>
            <a:r>
              <a:rPr lang="en-US" baseline="0" dirty="0"/>
              <a:t> </a:t>
            </a:r>
            <a:r>
              <a:rPr lang="en-US" baseline="0" dirty="0" err="1"/>
              <a:t>gaisā</a:t>
            </a:r>
            <a:r>
              <a:rPr lang="en-US" baseline="0" dirty="0"/>
              <a:t>,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vissvarīgākais</a:t>
            </a:r>
            <a:r>
              <a:rPr lang="en-US" baseline="0" dirty="0"/>
              <a:t>, </a:t>
            </a:r>
            <a:r>
              <a:rPr lang="en-US" baseline="0" dirty="0" err="1"/>
              <a:t>lai</a:t>
            </a:r>
            <a:r>
              <a:rPr lang="en-US" baseline="0" dirty="0"/>
              <a:t> </a:t>
            </a:r>
            <a:r>
              <a:rPr lang="en-US" baseline="0" dirty="0" err="1"/>
              <a:t>jūrā</a:t>
            </a:r>
            <a:r>
              <a:rPr lang="en-US" baseline="0" dirty="0"/>
              <a:t> </a:t>
            </a:r>
            <a:r>
              <a:rPr lang="en-US" baseline="0" dirty="0" err="1"/>
              <a:t>dzīvotu</a:t>
            </a:r>
            <a:r>
              <a:rPr lang="en-US" baseline="0" dirty="0"/>
              <a:t> </a:t>
            </a:r>
            <a:r>
              <a:rPr lang="en-US" baseline="0" dirty="0" err="1"/>
              <a:t>augi</a:t>
            </a:r>
            <a:r>
              <a:rPr lang="en-US" baseline="0" dirty="0"/>
              <a:t> un </a:t>
            </a:r>
            <a:r>
              <a:rPr lang="en-US" baseline="0" dirty="0" err="1"/>
              <a:t>dzīvnieki</a:t>
            </a:r>
            <a:r>
              <a:rPr lang="en-US" baseline="0" dirty="0"/>
              <a:t>, ne </a:t>
            </a:r>
            <a:r>
              <a:rPr lang="en-US" baseline="0" dirty="0" err="1"/>
              <a:t>tikai</a:t>
            </a:r>
            <a:r>
              <a:rPr lang="en-US" baseline="0" dirty="0"/>
              <a:t> </a:t>
            </a:r>
            <a:r>
              <a:rPr lang="en-US" baseline="0" dirty="0" err="1"/>
              <a:t>baktērijas</a:t>
            </a:r>
            <a:r>
              <a:rPr lang="en-US" baseline="0" dirty="0"/>
              <a:t>. </a:t>
            </a:r>
          </a:p>
          <a:p>
            <a:r>
              <a:rPr lang="en-US" baseline="0" dirty="0"/>
              <a:t>- Par </a:t>
            </a:r>
            <a:r>
              <a:rPr lang="en-US" baseline="0" dirty="0" err="1"/>
              <a:t>katru</a:t>
            </a:r>
            <a:r>
              <a:rPr lang="en-US" baseline="0" dirty="0"/>
              <a:t> no </a:t>
            </a:r>
            <a:r>
              <a:rPr lang="en-US" baseline="0" dirty="0" err="1"/>
              <a:t>nākamajiem</a:t>
            </a:r>
            <a:r>
              <a:rPr lang="en-US" baseline="0" dirty="0"/>
              <a:t> </a:t>
            </a:r>
            <a:r>
              <a:rPr lang="en-US" baseline="0" dirty="0" err="1"/>
              <a:t>punktiem</a:t>
            </a:r>
            <a:r>
              <a:rPr lang="en-US" baseline="0" dirty="0"/>
              <a:t> – </a:t>
            </a:r>
            <a:r>
              <a:rPr lang="en-US" baseline="0" dirty="0" err="1"/>
              <a:t>sīkāk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2360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7631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Uzskatāmi, kā Rīgas līcī eitrofikācija</a:t>
            </a:r>
            <a:r>
              <a:rPr lang="lv-LV" baseline="0" dirty="0"/>
              <a:t> ietekmēja grunts dzīvnieku skaitu pēc 1990. gada – Rīgas līča vidū, 40 -50 m dziļumā gandrīz neviens vairs nedzīvoja. Bija palikuši tikai dzīvnieki, kuri spēj pārvietoties un izvairīties no nelabvēlīgajiem apstākļiem.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16</a:t>
            </a:fld>
            <a:endParaRPr lang="lv-LV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Eitrofikācija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problēma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kuru</a:t>
            </a:r>
            <a:r>
              <a:rPr lang="en-US" baseline="0" dirty="0"/>
              <a:t> </a:t>
            </a:r>
            <a:r>
              <a:rPr lang="en-US" baseline="0" dirty="0" err="1"/>
              <a:t>Baltijas</a:t>
            </a:r>
            <a:r>
              <a:rPr lang="en-US" baseline="0" dirty="0"/>
              <a:t> </a:t>
            </a:r>
            <a:r>
              <a:rPr lang="en-US" baseline="0" dirty="0" err="1"/>
              <a:t>jūras</a:t>
            </a:r>
            <a:r>
              <a:rPr lang="en-US" baseline="0" dirty="0"/>
              <a:t> </a:t>
            </a:r>
            <a:r>
              <a:rPr lang="en-US" baseline="0" dirty="0" err="1"/>
              <a:t>valstis</a:t>
            </a:r>
            <a:r>
              <a:rPr lang="en-US" baseline="0" dirty="0"/>
              <a:t> </a:t>
            </a:r>
            <a:r>
              <a:rPr lang="en-US" baseline="0" dirty="0" err="1"/>
              <a:t>risina</a:t>
            </a:r>
            <a:r>
              <a:rPr lang="en-US" baseline="0" dirty="0"/>
              <a:t> </a:t>
            </a:r>
            <a:r>
              <a:rPr lang="en-US" baseline="0" dirty="0" err="1"/>
              <a:t>jau</a:t>
            </a:r>
            <a:r>
              <a:rPr lang="en-US" baseline="0" dirty="0"/>
              <a:t> </a:t>
            </a:r>
            <a:r>
              <a:rPr lang="en-US" baseline="0" dirty="0" err="1"/>
              <a:t>vairāk</a:t>
            </a:r>
            <a:r>
              <a:rPr lang="en-US" baseline="0" dirty="0"/>
              <a:t> </a:t>
            </a:r>
            <a:r>
              <a:rPr lang="en-US" baseline="0" dirty="0" err="1"/>
              <a:t>kā</a:t>
            </a:r>
            <a:r>
              <a:rPr lang="en-US" baseline="0" dirty="0"/>
              <a:t> 40 </a:t>
            </a:r>
            <a:r>
              <a:rPr lang="en-US" baseline="0" dirty="0" err="1"/>
              <a:t>gadus</a:t>
            </a:r>
            <a:r>
              <a:rPr lang="en-US" baseline="0" dirty="0"/>
              <a:t> un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vienojušās</a:t>
            </a:r>
            <a:r>
              <a:rPr lang="en-US" baseline="0" dirty="0"/>
              <a:t> to </a:t>
            </a:r>
            <a:r>
              <a:rPr lang="en-US" baseline="0" dirty="0" err="1"/>
              <a:t>darīt</a:t>
            </a:r>
            <a:r>
              <a:rPr lang="en-US" baseline="0" dirty="0"/>
              <a:t> </a:t>
            </a:r>
            <a:r>
              <a:rPr lang="en-US" baseline="0" dirty="0" err="1"/>
              <a:t>kopīgi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1707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Piemērs</a:t>
            </a:r>
            <a:r>
              <a:rPr lang="en-US" dirty="0"/>
              <a:t>, </a:t>
            </a:r>
            <a:r>
              <a:rPr lang="en-US" dirty="0" err="1"/>
              <a:t>kāpēc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nepieciešama</a:t>
            </a:r>
            <a:r>
              <a:rPr lang="en-US" baseline="0" dirty="0"/>
              <a:t> </a:t>
            </a:r>
            <a:r>
              <a:rPr lang="en-US" baseline="0" dirty="0" err="1"/>
              <a:t>rīcība</a:t>
            </a:r>
            <a:r>
              <a:rPr lang="en-US" baseline="0" dirty="0"/>
              <a:t> un </a:t>
            </a:r>
            <a:r>
              <a:rPr lang="en-US" baseline="0" dirty="0" err="1"/>
              <a:t>kāpēc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jāpievērš</a:t>
            </a:r>
            <a:r>
              <a:rPr lang="en-US" baseline="0" dirty="0"/>
              <a:t> </a:t>
            </a:r>
            <a:r>
              <a:rPr lang="en-US" baseline="0" dirty="0" err="1"/>
              <a:t>uzmanība</a:t>
            </a:r>
            <a:r>
              <a:rPr lang="en-US" baseline="0" dirty="0"/>
              <a:t> </a:t>
            </a:r>
            <a:r>
              <a:rPr lang="en-US" baseline="0" dirty="0" err="1"/>
              <a:t>Baltijas</a:t>
            </a:r>
            <a:r>
              <a:rPr lang="en-US" baseline="0" dirty="0"/>
              <a:t> </a:t>
            </a:r>
            <a:r>
              <a:rPr lang="en-US" baseline="0" dirty="0" err="1"/>
              <a:t>jūras</a:t>
            </a:r>
            <a:r>
              <a:rPr lang="en-US" baseline="0" dirty="0"/>
              <a:t> </a:t>
            </a:r>
            <a:r>
              <a:rPr lang="en-US" baseline="0" dirty="0" err="1"/>
              <a:t>problēmām</a:t>
            </a:r>
            <a:r>
              <a:rPr lang="en-US" baseline="0" dirty="0"/>
              <a:t>. </a:t>
            </a:r>
            <a:endParaRPr lang="en-US" dirty="0"/>
          </a:p>
          <a:p>
            <a:r>
              <a:rPr lang="en-US" dirty="0"/>
              <a:t>VKP – </a:t>
            </a:r>
            <a:r>
              <a:rPr lang="en-US" dirty="0" err="1"/>
              <a:t>viss</a:t>
            </a:r>
            <a:r>
              <a:rPr lang="en-US" dirty="0"/>
              <a:t>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parasti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nekas</a:t>
            </a:r>
            <a:r>
              <a:rPr lang="en-US" baseline="0" dirty="0"/>
              <a:t> </a:t>
            </a:r>
            <a:r>
              <a:rPr lang="en-US" baseline="0" dirty="0" err="1"/>
              <a:t>netiek</a:t>
            </a:r>
            <a:r>
              <a:rPr lang="en-US" baseline="0" dirty="0"/>
              <a:t> </a:t>
            </a:r>
            <a:r>
              <a:rPr lang="en-US" baseline="0" dirty="0" err="1"/>
              <a:t>mainīts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3170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Lielākā</a:t>
            </a:r>
            <a:r>
              <a:rPr lang="en-US" baseline="0" dirty="0"/>
              <a:t> </a:t>
            </a:r>
            <a:r>
              <a:rPr lang="en-US" baseline="0" dirty="0" err="1"/>
              <a:t>problēma</a:t>
            </a:r>
            <a:r>
              <a:rPr lang="en-US" baseline="0" dirty="0"/>
              <a:t>, </a:t>
            </a:r>
            <a:r>
              <a:rPr lang="en-US" baseline="0" dirty="0" err="1"/>
              <a:t>ka</a:t>
            </a:r>
            <a:r>
              <a:rPr lang="en-US" baseline="0" dirty="0"/>
              <a:t> </a:t>
            </a:r>
            <a:r>
              <a:rPr lang="en-US" baseline="0" dirty="0" err="1"/>
              <a:t>dzīvniekus</a:t>
            </a:r>
            <a:r>
              <a:rPr lang="en-US" baseline="0" dirty="0"/>
              <a:t> </a:t>
            </a:r>
            <a:r>
              <a:rPr lang="en-US" baseline="0" dirty="0" err="1"/>
              <a:t>vai</a:t>
            </a:r>
            <a:r>
              <a:rPr lang="en-US" baseline="0" dirty="0"/>
              <a:t> </a:t>
            </a:r>
            <a:r>
              <a:rPr lang="en-US" baseline="0" dirty="0" err="1"/>
              <a:t>augus</a:t>
            </a:r>
            <a:r>
              <a:rPr lang="en-US" baseline="0" dirty="0"/>
              <a:t> no </a:t>
            </a:r>
            <a:r>
              <a:rPr lang="en-US" baseline="0" dirty="0" err="1"/>
              <a:t>jūras</a:t>
            </a:r>
            <a:r>
              <a:rPr lang="en-US" baseline="0" dirty="0"/>
              <a:t> </a:t>
            </a:r>
            <a:r>
              <a:rPr lang="en-US" baseline="0" dirty="0" err="1"/>
              <a:t>dabūt</a:t>
            </a:r>
            <a:r>
              <a:rPr lang="en-US" baseline="0" dirty="0"/>
              <a:t> prom </a:t>
            </a:r>
            <a:r>
              <a:rPr lang="en-US" baseline="0" dirty="0" err="1"/>
              <a:t>vairs</a:t>
            </a:r>
            <a:r>
              <a:rPr lang="en-US" baseline="0" dirty="0"/>
              <a:t> </a:t>
            </a:r>
            <a:r>
              <a:rPr lang="en-US" baseline="0" dirty="0" err="1"/>
              <a:t>nav</a:t>
            </a:r>
            <a:r>
              <a:rPr lang="en-US" baseline="0" dirty="0"/>
              <a:t> </a:t>
            </a:r>
            <a:r>
              <a:rPr lang="en-US" baseline="0" dirty="0" err="1"/>
              <a:t>iespējams</a:t>
            </a:r>
            <a:r>
              <a:rPr lang="en-US" baseline="0" dirty="0"/>
              <a:t>, </a:t>
            </a:r>
            <a:r>
              <a:rPr lang="en-US" baseline="0" dirty="0" err="1"/>
              <a:t>tāpēc</a:t>
            </a:r>
            <a:r>
              <a:rPr lang="en-US" baseline="0" dirty="0"/>
              <a:t> </a:t>
            </a:r>
            <a:r>
              <a:rPr lang="en-US" baseline="0" dirty="0" err="1"/>
              <a:t>jāstrādā</a:t>
            </a:r>
            <a:r>
              <a:rPr lang="en-US" baseline="0" dirty="0"/>
              <a:t> pie </a:t>
            </a:r>
            <a:r>
              <a:rPr lang="en-US" baseline="0" dirty="0" err="1"/>
              <a:t>tā</a:t>
            </a:r>
            <a:r>
              <a:rPr lang="en-US" baseline="0" dirty="0"/>
              <a:t>, </a:t>
            </a:r>
            <a:r>
              <a:rPr lang="en-US" baseline="0" dirty="0" err="1"/>
              <a:t>lai</a:t>
            </a:r>
            <a:r>
              <a:rPr lang="en-US" baseline="0" dirty="0"/>
              <a:t> </a:t>
            </a:r>
            <a:r>
              <a:rPr lang="en-US" baseline="0" dirty="0" err="1"/>
              <a:t>sugu</a:t>
            </a:r>
            <a:r>
              <a:rPr lang="en-US" baseline="0" dirty="0"/>
              <a:t> </a:t>
            </a:r>
            <a:r>
              <a:rPr lang="en-US" baseline="0" dirty="0" err="1"/>
              <a:t>pārvietošana</a:t>
            </a:r>
            <a:r>
              <a:rPr lang="en-US" baseline="0" dirty="0"/>
              <a:t> </a:t>
            </a:r>
            <a:r>
              <a:rPr lang="en-US" baseline="0" dirty="0" err="1"/>
              <a:t>nebūtu</a:t>
            </a:r>
            <a:r>
              <a:rPr lang="en-US" baseline="0" dirty="0"/>
              <a:t> </a:t>
            </a:r>
            <a:r>
              <a:rPr lang="en-US" baseline="0" dirty="0" err="1"/>
              <a:t>iespējama</a:t>
            </a:r>
            <a:r>
              <a:rPr lang="en-US" baseline="0" dirty="0"/>
              <a:t>. </a:t>
            </a:r>
            <a:r>
              <a:rPr lang="en-US" baseline="0" dirty="0" err="1"/>
              <a:t>Arī</a:t>
            </a:r>
            <a:r>
              <a:rPr lang="en-US" baseline="0" dirty="0"/>
              <a:t> </a:t>
            </a:r>
            <a:r>
              <a:rPr lang="en-US" baseline="0" dirty="0" err="1"/>
              <a:t>Baltijas</a:t>
            </a:r>
            <a:r>
              <a:rPr lang="en-US" baseline="0" dirty="0"/>
              <a:t> </a:t>
            </a:r>
            <a:r>
              <a:rPr lang="en-US" baseline="0" dirty="0" err="1"/>
              <a:t>jūrā</a:t>
            </a:r>
            <a:r>
              <a:rPr lang="en-US" baseline="0" dirty="0"/>
              <a:t> </a:t>
            </a:r>
            <a:r>
              <a:rPr lang="en-US" baseline="0" dirty="0" err="1"/>
              <a:t>paredzēts</a:t>
            </a:r>
            <a:r>
              <a:rPr lang="en-US" baseline="0" dirty="0"/>
              <a:t>, </a:t>
            </a:r>
            <a:r>
              <a:rPr lang="en-US" baseline="0" dirty="0" err="1"/>
              <a:t>ka</a:t>
            </a:r>
            <a:r>
              <a:rPr lang="en-US" baseline="0" dirty="0"/>
              <a:t> </a:t>
            </a:r>
            <a:r>
              <a:rPr lang="en-US" baseline="0" dirty="0" err="1"/>
              <a:t>darbosies</a:t>
            </a:r>
            <a:r>
              <a:rPr lang="en-US" baseline="0" dirty="0"/>
              <a:t> </a:t>
            </a:r>
            <a:r>
              <a:rPr lang="en-US" baseline="0" dirty="0" err="1"/>
              <a:t>Balasta</a:t>
            </a:r>
            <a:r>
              <a:rPr lang="en-US" baseline="0" dirty="0"/>
              <a:t> </a:t>
            </a:r>
            <a:r>
              <a:rPr lang="en-US" baseline="0" dirty="0" err="1"/>
              <a:t>ūdeņu</a:t>
            </a:r>
            <a:r>
              <a:rPr lang="en-US" baseline="0" dirty="0"/>
              <a:t> </a:t>
            </a:r>
            <a:r>
              <a:rPr lang="en-US" baseline="0" dirty="0" err="1"/>
              <a:t>konvencija</a:t>
            </a:r>
            <a:r>
              <a:rPr lang="en-US" baseline="0" dirty="0"/>
              <a:t>, </a:t>
            </a:r>
            <a:r>
              <a:rPr lang="en-US" baseline="0" dirty="0" err="1"/>
              <a:t>kas</a:t>
            </a:r>
            <a:r>
              <a:rPr lang="en-US" baseline="0" dirty="0"/>
              <a:t> </a:t>
            </a:r>
            <a:r>
              <a:rPr lang="en-US" baseline="0" dirty="0" err="1"/>
              <a:t>nosaka</a:t>
            </a:r>
            <a:r>
              <a:rPr lang="en-US" baseline="0" dirty="0"/>
              <a:t> </a:t>
            </a:r>
            <a:r>
              <a:rPr lang="en-US" baseline="0" dirty="0" err="1"/>
              <a:t>stingrus</a:t>
            </a:r>
            <a:r>
              <a:rPr lang="en-US" baseline="0" dirty="0"/>
              <a:t> </a:t>
            </a:r>
            <a:r>
              <a:rPr lang="en-US" baseline="0" dirty="0" err="1"/>
              <a:t>noteikumus</a:t>
            </a:r>
            <a:r>
              <a:rPr lang="en-US" baseline="0" dirty="0"/>
              <a:t>, </a:t>
            </a:r>
            <a:r>
              <a:rPr lang="en-US" baseline="0" dirty="0" err="1"/>
              <a:t>lai</a:t>
            </a:r>
            <a:r>
              <a:rPr lang="en-US" baseline="0" dirty="0"/>
              <a:t> </a:t>
            </a:r>
            <a:r>
              <a:rPr lang="en-US" baseline="0" dirty="0" err="1"/>
              <a:t>samazinātu</a:t>
            </a:r>
            <a:r>
              <a:rPr lang="en-US" baseline="0" dirty="0"/>
              <a:t> </a:t>
            </a:r>
            <a:r>
              <a:rPr lang="en-US" baseline="0" dirty="0" err="1"/>
              <a:t>svešo</a:t>
            </a:r>
            <a:r>
              <a:rPr lang="en-US" baseline="0" dirty="0"/>
              <a:t> </a:t>
            </a:r>
            <a:r>
              <a:rPr lang="en-US" baseline="0" dirty="0" err="1"/>
              <a:t>sugu</a:t>
            </a:r>
            <a:r>
              <a:rPr lang="en-US" baseline="0" dirty="0"/>
              <a:t> </a:t>
            </a:r>
            <a:r>
              <a:rPr lang="en-US" baseline="0" dirty="0" err="1"/>
              <a:t>iekļūšanu</a:t>
            </a:r>
            <a:r>
              <a:rPr lang="en-US" baseline="0" dirty="0"/>
              <a:t>. </a:t>
            </a:r>
          </a:p>
          <a:p>
            <a:endParaRPr lang="en-US" baseline="0" dirty="0"/>
          </a:p>
          <a:p>
            <a:r>
              <a:rPr lang="en-US" baseline="0" dirty="0" err="1"/>
              <a:t>Svešo</a:t>
            </a:r>
            <a:r>
              <a:rPr lang="en-US" baseline="0" dirty="0"/>
              <a:t> </a:t>
            </a:r>
            <a:r>
              <a:rPr lang="en-US" baseline="0" dirty="0" err="1"/>
              <a:t>sugu</a:t>
            </a:r>
            <a:r>
              <a:rPr lang="en-US" baseline="0" dirty="0"/>
              <a:t> </a:t>
            </a:r>
            <a:r>
              <a:rPr lang="en-US" baseline="0" dirty="0" err="1"/>
              <a:t>ienākšana</a:t>
            </a:r>
            <a:r>
              <a:rPr lang="en-US" baseline="0" dirty="0"/>
              <a:t> ne </a:t>
            </a:r>
            <a:r>
              <a:rPr lang="en-US" baseline="0" dirty="0" err="1"/>
              <a:t>vienmēr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negatīva</a:t>
            </a:r>
            <a:r>
              <a:rPr lang="en-US" baseline="0" dirty="0"/>
              <a:t>, </a:t>
            </a:r>
            <a:r>
              <a:rPr lang="en-US" baseline="0" dirty="0" err="1"/>
              <a:t>taču</a:t>
            </a:r>
            <a:r>
              <a:rPr lang="en-US" baseline="0" dirty="0"/>
              <a:t> </a:t>
            </a:r>
            <a:r>
              <a:rPr lang="en-US" baseline="0" dirty="0" err="1"/>
              <a:t>vienmēr</a:t>
            </a:r>
            <a:r>
              <a:rPr lang="en-US" baseline="0" dirty="0"/>
              <a:t> </a:t>
            </a:r>
            <a:r>
              <a:rPr lang="en-US" baseline="0" dirty="0" err="1"/>
              <a:t>rada</a:t>
            </a:r>
            <a:r>
              <a:rPr lang="en-US" baseline="0" dirty="0"/>
              <a:t> </a:t>
            </a:r>
            <a:r>
              <a:rPr lang="en-US" baseline="0" dirty="0" err="1"/>
              <a:t>neparedzamus</a:t>
            </a:r>
            <a:r>
              <a:rPr lang="en-US" baseline="0" dirty="0"/>
              <a:t> </a:t>
            </a:r>
            <a:r>
              <a:rPr lang="en-US" baseline="0" dirty="0" err="1"/>
              <a:t>apstākļus</a:t>
            </a:r>
            <a:r>
              <a:rPr lang="en-US" baseline="0" dirty="0"/>
              <a:t> </a:t>
            </a:r>
            <a:r>
              <a:rPr lang="en-US" baseline="0" dirty="0" err="1"/>
              <a:t>vietējā</a:t>
            </a:r>
            <a:r>
              <a:rPr lang="en-US" baseline="0" dirty="0"/>
              <a:t> </a:t>
            </a:r>
            <a:r>
              <a:rPr lang="en-US" baseline="0" dirty="0" err="1"/>
              <a:t>vidē</a:t>
            </a:r>
            <a:r>
              <a:rPr lang="en-US" baseline="0" dirty="0"/>
              <a:t>. </a:t>
            </a:r>
            <a:r>
              <a:rPr lang="en-US" baseline="0" dirty="0" err="1"/>
              <a:t>Tāpēc</a:t>
            </a:r>
            <a:r>
              <a:rPr lang="en-US" baseline="0" dirty="0"/>
              <a:t> </a:t>
            </a:r>
            <a:r>
              <a:rPr lang="en-US" baseline="0" dirty="0" err="1"/>
              <a:t>tām</a:t>
            </a:r>
            <a:r>
              <a:rPr lang="en-US" baseline="0" dirty="0"/>
              <a:t> </a:t>
            </a:r>
            <a:r>
              <a:rPr lang="en-US" baseline="0" dirty="0" err="1"/>
              <a:t>pievēršama</a:t>
            </a:r>
            <a:r>
              <a:rPr lang="en-US" baseline="0" dirty="0"/>
              <a:t> </a:t>
            </a:r>
            <a:r>
              <a:rPr lang="en-US" baseline="0" dirty="0" err="1"/>
              <a:t>īpaša</a:t>
            </a:r>
            <a:r>
              <a:rPr lang="en-US" baseline="0" dirty="0"/>
              <a:t> </a:t>
            </a:r>
            <a:r>
              <a:rPr lang="en-US" baseline="0" dirty="0" err="1"/>
              <a:t>uzmanība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145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Komentāri</a:t>
            </a:r>
            <a:r>
              <a:rPr lang="lv-LV" baseline="0" dirty="0"/>
              <a:t> par to, kas redzams: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- Baltijas jūra ir šaura un gara, </a:t>
            </a:r>
            <a:r>
              <a:rPr lang="en-US" dirty="0" err="1"/>
              <a:t>lielākais</a:t>
            </a:r>
            <a:r>
              <a:rPr lang="en-US" dirty="0"/>
              <a:t> </a:t>
            </a:r>
            <a:r>
              <a:rPr lang="en-US" dirty="0" err="1"/>
              <a:t>platums</a:t>
            </a:r>
            <a:r>
              <a:rPr lang="en-US" baseline="0" dirty="0"/>
              <a:t> </a:t>
            </a:r>
            <a:r>
              <a:rPr lang="en-US" dirty="0" err="1"/>
              <a:t>apm</a:t>
            </a:r>
            <a:r>
              <a:rPr lang="en-US" dirty="0"/>
              <a:t>. 300 km</a:t>
            </a:r>
            <a:r>
              <a:rPr lang="en-US" baseline="0" dirty="0"/>
              <a:t> </a:t>
            </a:r>
            <a:r>
              <a:rPr lang="en-US" dirty="0"/>
              <a:t> </a:t>
            </a:r>
            <a:endParaRPr lang="lv-LV" dirty="0"/>
          </a:p>
          <a:p>
            <a:pPr marL="171450" indent="-171450">
              <a:buFontTx/>
              <a:buChar char="-"/>
            </a:pPr>
            <a:r>
              <a:rPr lang="lv-LV" dirty="0"/>
              <a:t>Baltijas jūru no visām pusēm ieskauj zeme un savienojums ar blakus baseinu</a:t>
            </a:r>
            <a:r>
              <a:rPr lang="lv-LV" baseline="0" dirty="0"/>
              <a:t> – Ziemeļjūru – ir šaurs;</a:t>
            </a:r>
          </a:p>
          <a:p>
            <a:pPr marL="171450" indent="-171450">
              <a:buFontTx/>
              <a:buChar char="-"/>
            </a:pPr>
            <a:r>
              <a:rPr lang="lv-LV" sz="1200" b="0" dirty="0"/>
              <a:t>Baltijas jūras</a:t>
            </a:r>
            <a:r>
              <a:rPr lang="lv-LV" sz="1200" b="0" baseline="0" dirty="0"/>
              <a:t> </a:t>
            </a:r>
            <a:r>
              <a:rPr lang="lv-LV" sz="1200" b="0" dirty="0"/>
              <a:t>tilpums</a:t>
            </a:r>
            <a:r>
              <a:rPr lang="en-US" sz="1200" b="0" baseline="0" dirty="0"/>
              <a:t> </a:t>
            </a:r>
            <a:r>
              <a:rPr lang="en-US" sz="1200" dirty="0"/>
              <a:t>21 631 km³</a:t>
            </a:r>
            <a:r>
              <a:rPr lang="lv-LV" sz="1200" dirty="0"/>
              <a:t>, apm. puse no Ziemeļjūras tilpuma</a:t>
            </a:r>
            <a:r>
              <a:rPr lang="en-US" sz="1200" dirty="0"/>
              <a:t>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lv-LV" dirty="0"/>
              <a:t>salīdzinot ar okeāniem</a:t>
            </a:r>
            <a:r>
              <a:rPr lang="lv-LV" baseline="0" dirty="0"/>
              <a:t> un citām jūrām, Baltijas jūra ir sekla, vidējais dziļums ir </a:t>
            </a:r>
            <a:r>
              <a:rPr lang="en-US" baseline="0" dirty="0"/>
              <a:t>52 m, </a:t>
            </a:r>
            <a:r>
              <a:rPr lang="en-US" baseline="0" dirty="0" err="1"/>
              <a:t>dziļākā</a:t>
            </a:r>
            <a:r>
              <a:rPr lang="en-US" baseline="0" dirty="0"/>
              <a:t> </a:t>
            </a:r>
            <a:r>
              <a:rPr lang="en-US" baseline="0" dirty="0" err="1"/>
              <a:t>vieta</a:t>
            </a:r>
            <a:r>
              <a:rPr lang="en-US" baseline="0" dirty="0"/>
              <a:t>: 459 m (</a:t>
            </a:r>
            <a:r>
              <a:rPr lang="en-US" baseline="0" dirty="0" err="1"/>
              <a:t>Landsortas</a:t>
            </a:r>
            <a:r>
              <a:rPr lang="en-US" baseline="0" dirty="0"/>
              <a:t> </a:t>
            </a:r>
            <a:r>
              <a:rPr lang="en-US" baseline="0" dirty="0" err="1"/>
              <a:t>ieplaka</a:t>
            </a:r>
            <a:r>
              <a:rPr lang="en-US" baseline="0" dirty="0"/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Latvijas</a:t>
            </a:r>
            <a:r>
              <a:rPr lang="en-US" baseline="0" dirty="0"/>
              <a:t> </a:t>
            </a:r>
            <a:r>
              <a:rPr lang="en-US" baseline="0" dirty="0" err="1"/>
              <a:t>ūdeņos</a:t>
            </a:r>
            <a:r>
              <a:rPr lang="en-US" baseline="0" dirty="0"/>
              <a:t> – </a:t>
            </a:r>
            <a:r>
              <a:rPr lang="en-US" baseline="0" dirty="0" err="1"/>
              <a:t>Gotlandes</a:t>
            </a:r>
            <a:r>
              <a:rPr lang="en-US" baseline="0" dirty="0"/>
              <a:t> </a:t>
            </a:r>
            <a:r>
              <a:rPr lang="en-US" baseline="0" dirty="0" err="1"/>
              <a:t>ieplaka</a:t>
            </a:r>
            <a:r>
              <a:rPr lang="en-US" baseline="0" dirty="0"/>
              <a:t>, </a:t>
            </a:r>
            <a:r>
              <a:rPr lang="en-US" baseline="0" dirty="0" err="1"/>
              <a:t>nepilni</a:t>
            </a:r>
            <a:r>
              <a:rPr lang="en-US" baseline="0" dirty="0"/>
              <a:t> 260 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2</a:t>
            </a:fld>
            <a:endParaRPr lang="lv-LV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Erozija (latīņu: erosio — ‘izskalošana’, ‘sairšana’) ir augsnes un iežu noārdīšanās un pārvietošana dabisku procesu rezultātā, piemēram, vēja vai ūdens iedarbībā.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6911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Informācija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ko</a:t>
            </a:r>
            <a:r>
              <a:rPr lang="en-US" baseline="0" dirty="0"/>
              <a:t> </a:t>
            </a:r>
            <a:r>
              <a:rPr lang="en-US" baseline="0" dirty="0" err="1"/>
              <a:t>novērojumos</a:t>
            </a:r>
            <a:r>
              <a:rPr lang="en-US" baseline="0" dirty="0"/>
              <a:t> </a:t>
            </a:r>
            <a:r>
              <a:rPr lang="en-US" baseline="0" dirty="0" err="1"/>
              <a:t>iegūstam</a:t>
            </a:r>
            <a:r>
              <a:rPr lang="en-US" baseline="0" dirty="0"/>
              <a:t> par </a:t>
            </a:r>
            <a:r>
              <a:rPr lang="en-US" baseline="0" dirty="0" err="1"/>
              <a:t>jūru</a:t>
            </a:r>
            <a:r>
              <a:rPr lang="en-US" baseline="0" dirty="0"/>
              <a:t>, </a:t>
            </a:r>
            <a:r>
              <a:rPr lang="en-US" baseline="0" dirty="0" err="1"/>
              <a:t>tiek</a:t>
            </a:r>
            <a:r>
              <a:rPr lang="en-US" baseline="0" dirty="0"/>
              <a:t> </a:t>
            </a:r>
            <a:r>
              <a:rPr lang="en-US" baseline="0" dirty="0" err="1"/>
              <a:t>apkopota</a:t>
            </a:r>
            <a:r>
              <a:rPr lang="en-US" baseline="0" dirty="0"/>
              <a:t> un </a:t>
            </a:r>
            <a:r>
              <a:rPr lang="en-US" baseline="0" dirty="0" err="1"/>
              <a:t>ziņota</a:t>
            </a:r>
            <a:r>
              <a:rPr lang="en-US" baseline="0" dirty="0"/>
              <a:t> </a:t>
            </a:r>
            <a:r>
              <a:rPr lang="en-US" baseline="0" dirty="0" err="1"/>
              <a:t>Eiropas</a:t>
            </a:r>
            <a:r>
              <a:rPr lang="en-US" baseline="0" dirty="0"/>
              <a:t> </a:t>
            </a:r>
            <a:r>
              <a:rPr lang="en-US" baseline="0" dirty="0" err="1"/>
              <a:t>Komisijai</a:t>
            </a:r>
            <a:r>
              <a:rPr lang="en-US" baseline="0" dirty="0"/>
              <a:t> – tad </a:t>
            </a:r>
            <a:r>
              <a:rPr lang="en-US" baseline="0" dirty="0" err="1"/>
              <a:t>tā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pieejama</a:t>
            </a:r>
            <a:r>
              <a:rPr lang="en-US" baseline="0" dirty="0"/>
              <a:t> </a:t>
            </a:r>
            <a:r>
              <a:rPr lang="en-US" baseline="0" dirty="0" err="1"/>
              <a:t>citām</a:t>
            </a:r>
            <a:r>
              <a:rPr lang="en-US" baseline="0" dirty="0"/>
              <a:t> </a:t>
            </a:r>
            <a:r>
              <a:rPr lang="en-US" baseline="0" dirty="0" err="1"/>
              <a:t>valstīm</a:t>
            </a:r>
            <a:r>
              <a:rPr lang="en-US" baseline="0" dirty="0"/>
              <a:t> un </a:t>
            </a:r>
            <a:r>
              <a:rPr lang="en-US" baseline="0" dirty="0" err="1"/>
              <a:t>citiem</a:t>
            </a:r>
            <a:r>
              <a:rPr lang="en-US" baseline="0" dirty="0"/>
              <a:t> </a:t>
            </a:r>
            <a:r>
              <a:rPr lang="en-US" baseline="0" dirty="0" err="1"/>
              <a:t>pētniekiem</a:t>
            </a:r>
            <a:r>
              <a:rPr lang="en-US" baseline="0" dirty="0"/>
              <a:t>. </a:t>
            </a:r>
            <a:r>
              <a:rPr lang="en-US" baseline="0" dirty="0" err="1"/>
              <a:t>Kopīgai</a:t>
            </a:r>
            <a:r>
              <a:rPr lang="en-US" baseline="0" dirty="0"/>
              <a:t> </a:t>
            </a:r>
            <a:r>
              <a:rPr lang="en-US" baseline="0" dirty="0" err="1"/>
              <a:t>jūras</a:t>
            </a:r>
            <a:r>
              <a:rPr lang="en-US" baseline="0" dirty="0"/>
              <a:t> </a:t>
            </a:r>
            <a:r>
              <a:rPr lang="en-US" baseline="0" dirty="0" err="1"/>
              <a:t>problēmu</a:t>
            </a:r>
            <a:r>
              <a:rPr lang="en-US" baseline="0" dirty="0"/>
              <a:t> </a:t>
            </a:r>
            <a:r>
              <a:rPr lang="en-US" baseline="0" dirty="0" err="1"/>
              <a:t>risināšanai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svarīgi</a:t>
            </a:r>
            <a:r>
              <a:rPr lang="en-US" baseline="0" dirty="0"/>
              <a:t>, </a:t>
            </a:r>
            <a:r>
              <a:rPr lang="en-US" baseline="0" dirty="0" err="1"/>
              <a:t>lai</a:t>
            </a:r>
            <a:r>
              <a:rPr lang="en-US" baseline="0" dirty="0"/>
              <a:t> </a:t>
            </a:r>
            <a:r>
              <a:rPr lang="en-US" baseline="0" dirty="0" err="1"/>
              <a:t>tiktu</a:t>
            </a:r>
            <a:r>
              <a:rPr lang="en-US" baseline="0" dirty="0"/>
              <a:t> </a:t>
            </a:r>
            <a:r>
              <a:rPr lang="en-US" baseline="0" dirty="0" err="1"/>
              <a:t>izmantotas</a:t>
            </a:r>
            <a:r>
              <a:rPr lang="en-US" baseline="0" dirty="0"/>
              <a:t> visas </a:t>
            </a:r>
            <a:r>
              <a:rPr lang="en-US" baseline="0" dirty="0" err="1"/>
              <a:t>jaunākās</a:t>
            </a:r>
            <a:r>
              <a:rPr lang="en-US" baseline="0" dirty="0"/>
              <a:t> </a:t>
            </a:r>
            <a:r>
              <a:rPr lang="en-US" baseline="0" dirty="0" err="1"/>
              <a:t>zināšanas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602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Baltijas</a:t>
            </a:r>
            <a:r>
              <a:rPr lang="en-US" baseline="0" dirty="0"/>
              <a:t> </a:t>
            </a:r>
            <a:r>
              <a:rPr lang="en-US" baseline="0" dirty="0" err="1"/>
              <a:t>jūra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izveidojusies</a:t>
            </a:r>
            <a:r>
              <a:rPr lang="en-US" baseline="0" dirty="0"/>
              <a:t> </a:t>
            </a:r>
            <a:r>
              <a:rPr lang="en-US" baseline="0" dirty="0" err="1"/>
              <a:t>apm</a:t>
            </a:r>
            <a:r>
              <a:rPr lang="en-US" baseline="0" dirty="0"/>
              <a:t>. 10 000 </a:t>
            </a:r>
            <a:r>
              <a:rPr lang="en-US" baseline="0" dirty="0" err="1"/>
              <a:t>gadu</a:t>
            </a:r>
            <a:r>
              <a:rPr lang="en-US" baseline="0" dirty="0"/>
              <a:t> </a:t>
            </a:r>
            <a:r>
              <a:rPr lang="en-US" baseline="0" dirty="0" err="1"/>
              <a:t>atpakaļ</a:t>
            </a:r>
            <a:r>
              <a:rPr lang="en-US" baseline="0" dirty="0"/>
              <a:t>. </a:t>
            </a:r>
            <a:r>
              <a:rPr lang="en-US" baseline="0" dirty="0" err="1"/>
              <a:t>Mainījušās</a:t>
            </a:r>
            <a:r>
              <a:rPr lang="en-US" baseline="0" dirty="0"/>
              <a:t> </a:t>
            </a:r>
            <a:r>
              <a:rPr lang="en-US" baseline="0" dirty="0" err="1"/>
              <a:t>sālsūdens</a:t>
            </a:r>
            <a:r>
              <a:rPr lang="en-US" baseline="0" dirty="0"/>
              <a:t> un </a:t>
            </a:r>
            <a:r>
              <a:rPr lang="en-US" baseline="0" dirty="0" err="1"/>
              <a:t>saldūdens</a:t>
            </a:r>
            <a:r>
              <a:rPr lang="en-US" baseline="0" dirty="0"/>
              <a:t> </a:t>
            </a:r>
            <a:r>
              <a:rPr lang="en-US" baseline="0" dirty="0" err="1"/>
              <a:t>ezera</a:t>
            </a:r>
            <a:r>
              <a:rPr lang="en-US" baseline="0" dirty="0"/>
              <a:t> </a:t>
            </a:r>
            <a:r>
              <a:rPr lang="en-US" baseline="0" dirty="0" err="1"/>
              <a:t>fāzes</a:t>
            </a:r>
            <a:r>
              <a:rPr lang="en-US" baseline="0" dirty="0"/>
              <a:t> – </a:t>
            </a:r>
            <a:r>
              <a:rPr lang="en-US" baseline="0" dirty="0" err="1"/>
              <a:t>ledājiem</a:t>
            </a:r>
            <a:r>
              <a:rPr lang="en-US" baseline="0" dirty="0"/>
              <a:t> </a:t>
            </a:r>
            <a:r>
              <a:rPr lang="en-US" baseline="0" dirty="0" err="1"/>
              <a:t>kūstot</a:t>
            </a:r>
            <a:r>
              <a:rPr lang="en-US" baseline="0" dirty="0"/>
              <a:t>, </a:t>
            </a:r>
            <a:r>
              <a:rPr lang="en-US" baseline="0" dirty="0" err="1"/>
              <a:t>izveidojās</a:t>
            </a:r>
            <a:r>
              <a:rPr lang="en-US" baseline="0" dirty="0"/>
              <a:t> </a:t>
            </a:r>
            <a:r>
              <a:rPr lang="en-US" baseline="0" dirty="0" err="1"/>
              <a:t>Baltijas</a:t>
            </a:r>
            <a:r>
              <a:rPr lang="en-US" baseline="0" dirty="0"/>
              <a:t> </a:t>
            </a:r>
            <a:r>
              <a:rPr lang="en-US" baseline="0" dirty="0" err="1"/>
              <a:t>ledus</a:t>
            </a:r>
            <a:r>
              <a:rPr lang="en-US" baseline="0" dirty="0"/>
              <a:t> </a:t>
            </a:r>
            <a:r>
              <a:rPr lang="en-US" baseline="0" dirty="0" err="1"/>
              <a:t>ezers</a:t>
            </a:r>
            <a:r>
              <a:rPr lang="en-US" baseline="0" dirty="0"/>
              <a:t>, tad </a:t>
            </a:r>
            <a:r>
              <a:rPr lang="en-US" baseline="0" dirty="0" err="1"/>
              <a:t>zemes</a:t>
            </a:r>
            <a:r>
              <a:rPr lang="en-US" baseline="0" dirty="0"/>
              <a:t> </a:t>
            </a:r>
            <a:r>
              <a:rPr lang="en-US" baseline="0" dirty="0" err="1"/>
              <a:t>garozai</a:t>
            </a:r>
            <a:r>
              <a:rPr lang="en-US" baseline="0" dirty="0"/>
              <a:t> </a:t>
            </a:r>
            <a:r>
              <a:rPr lang="en-US" baseline="0" dirty="0" err="1"/>
              <a:t>grimstot</a:t>
            </a:r>
            <a:r>
              <a:rPr lang="en-US" baseline="0" dirty="0"/>
              <a:t>, </a:t>
            </a:r>
            <a:r>
              <a:rPr lang="en-US" baseline="0" dirty="0" err="1"/>
              <a:t>sākotnēji</a:t>
            </a:r>
            <a:r>
              <a:rPr lang="en-US" baseline="0" dirty="0"/>
              <a:t> </a:t>
            </a:r>
            <a:r>
              <a:rPr lang="en-US" baseline="0" dirty="0" err="1"/>
              <a:t>bija</a:t>
            </a:r>
            <a:r>
              <a:rPr lang="en-US" baseline="0" dirty="0"/>
              <a:t> </a:t>
            </a:r>
            <a:r>
              <a:rPr lang="en-US" baseline="0" dirty="0" err="1"/>
              <a:t>savienojums</a:t>
            </a:r>
            <a:r>
              <a:rPr lang="en-US" baseline="0" dirty="0"/>
              <a:t> </a:t>
            </a:r>
            <a:r>
              <a:rPr lang="en-US" baseline="0" dirty="0" err="1"/>
              <a:t>ar</a:t>
            </a:r>
            <a:r>
              <a:rPr lang="en-US" baseline="0" dirty="0"/>
              <a:t> </a:t>
            </a:r>
            <a:r>
              <a:rPr lang="en-US" baseline="0" dirty="0" err="1"/>
              <a:t>Ziemeļjūru</a:t>
            </a:r>
            <a:r>
              <a:rPr lang="en-US" baseline="0" dirty="0"/>
              <a:t> (</a:t>
            </a:r>
            <a:r>
              <a:rPr lang="en-US" baseline="0" dirty="0" err="1"/>
              <a:t>Joldijas</a:t>
            </a:r>
            <a:r>
              <a:rPr lang="en-US" baseline="0" dirty="0"/>
              <a:t> </a:t>
            </a:r>
            <a:r>
              <a:rPr lang="en-US" baseline="0" dirty="0" err="1"/>
              <a:t>jūra</a:t>
            </a:r>
            <a:r>
              <a:rPr lang="en-US" baseline="0" dirty="0"/>
              <a:t>). </a:t>
            </a:r>
            <a:r>
              <a:rPr lang="en-US" baseline="0" dirty="0" err="1"/>
              <a:t>Zemes</a:t>
            </a:r>
            <a:r>
              <a:rPr lang="en-US" baseline="0" dirty="0"/>
              <a:t> </a:t>
            </a:r>
            <a:r>
              <a:rPr lang="en-US" baseline="0" dirty="0" err="1"/>
              <a:t>garozas</a:t>
            </a:r>
            <a:r>
              <a:rPr lang="en-US" baseline="0" dirty="0"/>
              <a:t> </a:t>
            </a:r>
            <a:r>
              <a:rPr lang="en-US" baseline="0" dirty="0" err="1"/>
              <a:t>celšanās</a:t>
            </a:r>
            <a:r>
              <a:rPr lang="en-US" baseline="0" dirty="0"/>
              <a:t> </a:t>
            </a:r>
            <a:r>
              <a:rPr lang="en-US" baseline="0" dirty="0" err="1"/>
              <a:t>izveidoja</a:t>
            </a:r>
            <a:r>
              <a:rPr lang="en-US" baseline="0" dirty="0"/>
              <a:t> </a:t>
            </a:r>
            <a:r>
              <a:rPr lang="en-US" baseline="0" dirty="0" err="1"/>
              <a:t>saldūdens</a:t>
            </a:r>
            <a:r>
              <a:rPr lang="en-US" baseline="0" dirty="0"/>
              <a:t> </a:t>
            </a:r>
            <a:r>
              <a:rPr lang="en-US" baseline="0" dirty="0" err="1"/>
              <a:t>ezeru</a:t>
            </a:r>
            <a:r>
              <a:rPr lang="en-US" baseline="0" dirty="0"/>
              <a:t> (</a:t>
            </a:r>
            <a:r>
              <a:rPr lang="en-US" baseline="0" dirty="0" err="1"/>
              <a:t>Ancilus</a:t>
            </a:r>
            <a:r>
              <a:rPr lang="en-US" baseline="0" dirty="0"/>
              <a:t> </a:t>
            </a:r>
            <a:r>
              <a:rPr lang="en-US" baseline="0" dirty="0" err="1"/>
              <a:t>ezers</a:t>
            </a:r>
            <a:r>
              <a:rPr lang="en-US" baseline="0" dirty="0"/>
              <a:t>). </a:t>
            </a:r>
            <a:r>
              <a:rPr lang="en-US" baseline="0" dirty="0" err="1"/>
              <a:t>Zemes</a:t>
            </a:r>
            <a:r>
              <a:rPr lang="en-US" baseline="0" dirty="0"/>
              <a:t> </a:t>
            </a:r>
            <a:r>
              <a:rPr lang="en-US" baseline="0" dirty="0" err="1"/>
              <a:t>garozai</a:t>
            </a:r>
            <a:r>
              <a:rPr lang="en-US" baseline="0" dirty="0"/>
              <a:t> </a:t>
            </a:r>
            <a:r>
              <a:rPr lang="en-US" baseline="0" dirty="0" err="1"/>
              <a:t>grimstot</a:t>
            </a:r>
            <a:r>
              <a:rPr lang="en-US" baseline="0" dirty="0"/>
              <a:t>, </a:t>
            </a:r>
            <a:r>
              <a:rPr lang="en-US" baseline="0" dirty="0" err="1"/>
              <a:t>atkal</a:t>
            </a:r>
            <a:r>
              <a:rPr lang="en-US" baseline="0" dirty="0"/>
              <a:t> </a:t>
            </a:r>
            <a:r>
              <a:rPr lang="en-US" baseline="0" dirty="0" err="1"/>
              <a:t>parādījās</a:t>
            </a:r>
            <a:r>
              <a:rPr lang="en-US" baseline="0" dirty="0"/>
              <a:t> </a:t>
            </a:r>
            <a:r>
              <a:rPr lang="en-US" baseline="0" dirty="0" err="1"/>
              <a:t>savienojums</a:t>
            </a:r>
            <a:r>
              <a:rPr lang="en-US" baseline="0" dirty="0"/>
              <a:t> </a:t>
            </a:r>
            <a:r>
              <a:rPr lang="en-US" baseline="0" dirty="0" err="1"/>
              <a:t>ar</a:t>
            </a:r>
            <a:r>
              <a:rPr lang="en-US" baseline="0" dirty="0"/>
              <a:t> </a:t>
            </a:r>
            <a:r>
              <a:rPr lang="en-US" baseline="0" dirty="0" err="1"/>
              <a:t>sālsūdeni</a:t>
            </a:r>
            <a:r>
              <a:rPr lang="en-US" baseline="0" dirty="0"/>
              <a:t> (</a:t>
            </a:r>
            <a:r>
              <a:rPr lang="en-US" baseline="0" dirty="0" err="1"/>
              <a:t>Litorīnas</a:t>
            </a:r>
            <a:r>
              <a:rPr lang="en-US" baseline="0" dirty="0"/>
              <a:t> </a:t>
            </a:r>
            <a:r>
              <a:rPr lang="en-US" baseline="0" dirty="0" err="1"/>
              <a:t>jūra</a:t>
            </a:r>
            <a:r>
              <a:rPr lang="en-US" baseline="0" dirty="0"/>
              <a:t>). </a:t>
            </a:r>
            <a:r>
              <a:rPr lang="en-US" baseline="0" dirty="0" err="1"/>
              <a:t>Patreizējo</a:t>
            </a:r>
            <a:r>
              <a:rPr lang="en-US" baseline="0" dirty="0"/>
              <a:t> </a:t>
            </a:r>
            <a:r>
              <a:rPr lang="en-US" baseline="0" dirty="0" err="1"/>
              <a:t>izvietojumu</a:t>
            </a:r>
            <a:r>
              <a:rPr lang="en-US" baseline="0" dirty="0"/>
              <a:t> </a:t>
            </a:r>
            <a:r>
              <a:rPr lang="en-US" baseline="0" dirty="0" err="1"/>
              <a:t>Baltijas</a:t>
            </a:r>
            <a:r>
              <a:rPr lang="en-US" baseline="0" dirty="0"/>
              <a:t> </a:t>
            </a:r>
            <a:r>
              <a:rPr lang="en-US" baseline="0" dirty="0" err="1"/>
              <a:t>jūra</a:t>
            </a:r>
            <a:r>
              <a:rPr lang="en-US" baseline="0" dirty="0"/>
              <a:t> </a:t>
            </a:r>
            <a:r>
              <a:rPr lang="en-US" baseline="0" dirty="0" err="1"/>
              <a:t>sasniedza</a:t>
            </a:r>
            <a:r>
              <a:rPr lang="en-US" baseline="0" dirty="0"/>
              <a:t> </a:t>
            </a:r>
            <a:r>
              <a:rPr lang="en-US" baseline="0" dirty="0" err="1"/>
              <a:t>vien</a:t>
            </a:r>
            <a:r>
              <a:rPr lang="en-US" baseline="0" dirty="0"/>
              <a:t> </a:t>
            </a:r>
            <a:r>
              <a:rPr lang="en-US" baseline="0" dirty="0" err="1"/>
              <a:t>pirms</a:t>
            </a:r>
            <a:r>
              <a:rPr lang="en-US" baseline="0" dirty="0"/>
              <a:t> </a:t>
            </a:r>
            <a:r>
              <a:rPr lang="en-US" b="1" baseline="0" dirty="0"/>
              <a:t>4000</a:t>
            </a:r>
            <a:r>
              <a:rPr lang="en-US" baseline="0" dirty="0"/>
              <a:t> </a:t>
            </a:r>
            <a:r>
              <a:rPr lang="en-US" b="1" baseline="0" dirty="0" err="1"/>
              <a:t>gadu</a:t>
            </a:r>
            <a:r>
              <a:rPr lang="en-US" baseline="0" dirty="0"/>
              <a:t>. </a:t>
            </a:r>
          </a:p>
          <a:p>
            <a:endParaRPr lang="en-US" baseline="0" dirty="0"/>
          </a:p>
          <a:p>
            <a:r>
              <a:rPr lang="en-US" baseline="0" dirty="0"/>
              <a:t>- </a:t>
            </a:r>
            <a:r>
              <a:rPr lang="en-US" baseline="0" dirty="0" err="1"/>
              <a:t>Attēls</a:t>
            </a:r>
            <a:r>
              <a:rPr lang="en-US" baseline="0" dirty="0"/>
              <a:t> tad </a:t>
            </a:r>
            <a:r>
              <a:rPr lang="en-US" baseline="0" dirty="0" err="1"/>
              <a:t>parāda</a:t>
            </a:r>
            <a:r>
              <a:rPr lang="en-US" baseline="0" dirty="0"/>
              <a:t> divas </a:t>
            </a:r>
            <a:r>
              <a:rPr lang="en-US" baseline="0" dirty="0" err="1"/>
              <a:t>pēdējās</a:t>
            </a:r>
            <a:r>
              <a:rPr lang="en-US" baseline="0" dirty="0"/>
              <a:t> </a:t>
            </a:r>
            <a:r>
              <a:rPr lang="en-US" baseline="0" dirty="0" err="1"/>
              <a:t>fāzes</a:t>
            </a:r>
            <a:r>
              <a:rPr lang="en-US" baseline="0" dirty="0"/>
              <a:t> – </a:t>
            </a:r>
            <a:r>
              <a:rPr lang="en-US" baseline="0" dirty="0" err="1"/>
              <a:t>Ancilus</a:t>
            </a:r>
            <a:r>
              <a:rPr lang="en-US" baseline="0" dirty="0"/>
              <a:t> un </a:t>
            </a:r>
            <a:r>
              <a:rPr lang="en-US" baseline="0" dirty="0" err="1"/>
              <a:t>Litorīnu</a:t>
            </a:r>
            <a:r>
              <a:rPr lang="en-US" baseline="0" dirty="0"/>
              <a:t>.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Šis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vienkāršots</a:t>
            </a:r>
            <a:r>
              <a:rPr lang="en-US" baseline="0" dirty="0"/>
              <a:t> </a:t>
            </a:r>
            <a:r>
              <a:rPr lang="en-US" baseline="0" dirty="0" err="1"/>
              <a:t>pārskats</a:t>
            </a:r>
            <a:r>
              <a:rPr lang="en-US" baseline="0" dirty="0"/>
              <a:t>, </a:t>
            </a:r>
            <a:r>
              <a:rPr lang="en-US" baseline="0" dirty="0" err="1"/>
              <a:t>ģeoloģiski</a:t>
            </a:r>
            <a:r>
              <a:rPr lang="en-US" baseline="0" dirty="0"/>
              <a:t> </a:t>
            </a:r>
            <a:r>
              <a:rPr lang="en-US" baseline="0" dirty="0" err="1"/>
              <a:t>pareizi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sarežģītāk</a:t>
            </a:r>
            <a:r>
              <a:rPr lang="en-US" baseline="0" dirty="0"/>
              <a:t> un </a:t>
            </a:r>
            <a:r>
              <a:rPr lang="en-US" baseline="0" dirty="0" err="1"/>
              <a:t>pirms</a:t>
            </a:r>
            <a:r>
              <a:rPr lang="en-US" baseline="0" dirty="0"/>
              <a:t> </a:t>
            </a:r>
            <a:r>
              <a:rPr lang="en-US" baseline="0" dirty="0" err="1"/>
              <a:t>Litorīnas</a:t>
            </a:r>
            <a:r>
              <a:rPr lang="en-US" baseline="0" dirty="0"/>
              <a:t> </a:t>
            </a:r>
            <a:r>
              <a:rPr lang="en-US" baseline="0" dirty="0" err="1"/>
              <a:t>jūras</a:t>
            </a:r>
            <a:r>
              <a:rPr lang="en-US" baseline="0" dirty="0"/>
              <a:t> </a:t>
            </a:r>
            <a:r>
              <a:rPr lang="en-US" baseline="0" dirty="0" err="1"/>
              <a:t>fāzes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vēl</a:t>
            </a:r>
            <a:r>
              <a:rPr lang="en-US" baseline="0" dirty="0"/>
              <a:t> </a:t>
            </a:r>
            <a:r>
              <a:rPr lang="en-US" baseline="0" dirty="0" err="1"/>
              <a:t>viena</a:t>
            </a:r>
            <a:r>
              <a:rPr lang="en-US" baseline="0" dirty="0"/>
              <a:t> </a:t>
            </a:r>
            <a:r>
              <a:rPr lang="en-US" baseline="0" dirty="0" err="1"/>
              <a:t>jūra</a:t>
            </a:r>
            <a:r>
              <a:rPr lang="en-US" baseline="0" dirty="0"/>
              <a:t> – </a:t>
            </a:r>
            <a:r>
              <a:rPr lang="en-US" baseline="0" dirty="0" err="1"/>
              <a:t>Mastogloia</a:t>
            </a:r>
            <a:r>
              <a:rPr lang="en-US" baseline="0" dirty="0"/>
              <a:t> – </a:t>
            </a:r>
            <a:r>
              <a:rPr lang="en-US" baseline="0" dirty="0" err="1"/>
              <a:t>atrasta</a:t>
            </a:r>
            <a:r>
              <a:rPr lang="en-US" baseline="0" dirty="0"/>
              <a:t> </a:t>
            </a:r>
            <a:r>
              <a:rPr lang="en-US" baseline="0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321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Vidējais</a:t>
            </a:r>
            <a:r>
              <a:rPr lang="en-US" baseline="0" dirty="0"/>
              <a:t> </a:t>
            </a:r>
            <a:r>
              <a:rPr lang="en-US" baseline="0" dirty="0" err="1"/>
              <a:t>sāļums</a:t>
            </a:r>
            <a:r>
              <a:rPr lang="en-US" baseline="0" dirty="0"/>
              <a:t> </a:t>
            </a:r>
            <a:r>
              <a:rPr lang="en-US" baseline="0" dirty="0" err="1"/>
              <a:t>ap</a:t>
            </a:r>
            <a:r>
              <a:rPr lang="en-US" baseline="0" dirty="0"/>
              <a:t> 7 PSU. </a:t>
            </a:r>
            <a:endParaRPr lang="en-US" dirty="0"/>
          </a:p>
          <a:p>
            <a:r>
              <a:rPr lang="en-US" dirty="0" err="1"/>
              <a:t>Baltijas</a:t>
            </a:r>
            <a:r>
              <a:rPr lang="en-US" baseline="0" dirty="0"/>
              <a:t> </a:t>
            </a:r>
            <a:r>
              <a:rPr lang="en-US" baseline="0" dirty="0" err="1"/>
              <a:t>jūrā</a:t>
            </a:r>
            <a:r>
              <a:rPr lang="en-US" baseline="0" dirty="0"/>
              <a:t> </a:t>
            </a:r>
            <a:r>
              <a:rPr lang="en-US" baseline="0" dirty="0" err="1"/>
              <a:t>sāļums</a:t>
            </a:r>
            <a:r>
              <a:rPr lang="en-US" baseline="0" dirty="0"/>
              <a:t> </a:t>
            </a:r>
            <a:r>
              <a:rPr lang="en-US" baseline="0" dirty="0" err="1"/>
              <a:t>mainās</a:t>
            </a:r>
            <a:r>
              <a:rPr lang="en-US" baseline="0" dirty="0"/>
              <a:t> </a:t>
            </a:r>
            <a:r>
              <a:rPr lang="en-US" baseline="0" dirty="0" err="1"/>
              <a:t>virzienā</a:t>
            </a:r>
            <a:r>
              <a:rPr lang="en-US" baseline="0" dirty="0"/>
              <a:t> no </a:t>
            </a:r>
            <a:r>
              <a:rPr lang="en-US" baseline="0" dirty="0" err="1"/>
              <a:t>dienvidiem</a:t>
            </a:r>
            <a:r>
              <a:rPr lang="en-US" baseline="0" dirty="0"/>
              <a:t> </a:t>
            </a:r>
            <a:r>
              <a:rPr lang="en-US" baseline="0" dirty="0" err="1"/>
              <a:t>uz</a:t>
            </a:r>
            <a:r>
              <a:rPr lang="en-US" baseline="0" dirty="0"/>
              <a:t> </a:t>
            </a:r>
            <a:r>
              <a:rPr lang="en-US" baseline="0" dirty="0" err="1"/>
              <a:t>ziemeļiem</a:t>
            </a:r>
            <a:r>
              <a:rPr lang="en-US" baseline="0" dirty="0"/>
              <a:t>;</a:t>
            </a:r>
          </a:p>
          <a:p>
            <a:r>
              <a:rPr lang="en-US" baseline="0" dirty="0" err="1"/>
              <a:t>Sāļumu</a:t>
            </a:r>
            <a:r>
              <a:rPr lang="en-US" baseline="0" dirty="0"/>
              <a:t> </a:t>
            </a:r>
            <a:r>
              <a:rPr lang="en-US" baseline="0" dirty="0" err="1"/>
              <a:t>ietekmē</a:t>
            </a:r>
            <a:r>
              <a:rPr lang="en-US" baseline="0" dirty="0"/>
              <a:t> </a:t>
            </a:r>
            <a:r>
              <a:rPr lang="en-US" baseline="0" dirty="0" err="1"/>
              <a:t>Baltijas</a:t>
            </a:r>
            <a:r>
              <a:rPr lang="en-US" baseline="0" dirty="0"/>
              <a:t> </a:t>
            </a:r>
            <a:r>
              <a:rPr lang="en-US" baseline="0" dirty="0" err="1"/>
              <a:t>jūras</a:t>
            </a:r>
            <a:r>
              <a:rPr lang="en-US" baseline="0" dirty="0"/>
              <a:t> </a:t>
            </a:r>
            <a:r>
              <a:rPr lang="en-US" baseline="0" dirty="0" err="1"/>
              <a:t>vēsturiskā</a:t>
            </a:r>
            <a:r>
              <a:rPr lang="en-US" baseline="0" dirty="0"/>
              <a:t> </a:t>
            </a:r>
            <a:r>
              <a:rPr lang="en-US" baseline="0" dirty="0" err="1"/>
              <a:t>veidošanās</a:t>
            </a:r>
            <a:r>
              <a:rPr lang="en-US" baseline="0" dirty="0"/>
              <a:t>, </a:t>
            </a:r>
            <a:r>
              <a:rPr lang="en-US" baseline="0" dirty="0" err="1"/>
              <a:t>šaurais</a:t>
            </a:r>
            <a:r>
              <a:rPr lang="en-US" baseline="0" dirty="0"/>
              <a:t> </a:t>
            </a:r>
            <a:r>
              <a:rPr lang="en-US" baseline="0" dirty="0" err="1"/>
              <a:t>savienojums</a:t>
            </a:r>
            <a:r>
              <a:rPr lang="en-US" baseline="0" dirty="0"/>
              <a:t> </a:t>
            </a:r>
            <a:r>
              <a:rPr lang="en-US" baseline="0" dirty="0" err="1"/>
              <a:t>ar</a:t>
            </a:r>
            <a:r>
              <a:rPr lang="en-US" baseline="0" dirty="0"/>
              <a:t> </a:t>
            </a:r>
            <a:r>
              <a:rPr lang="en-US" baseline="0" dirty="0" err="1"/>
              <a:t>Ziemeļjūru</a:t>
            </a:r>
            <a:r>
              <a:rPr lang="en-US" baseline="0" dirty="0"/>
              <a:t> un </a:t>
            </a:r>
            <a:r>
              <a:rPr lang="en-US" baseline="0" dirty="0" err="1"/>
              <a:t>daudzās</a:t>
            </a:r>
            <a:r>
              <a:rPr lang="en-US" baseline="0" dirty="0"/>
              <a:t> </a:t>
            </a:r>
            <a:r>
              <a:rPr lang="en-US" baseline="0" dirty="0" err="1"/>
              <a:t>ieplūstošās</a:t>
            </a:r>
            <a:r>
              <a:rPr lang="en-US" baseline="0" dirty="0"/>
              <a:t> </a:t>
            </a:r>
            <a:r>
              <a:rPr lang="en-US" baseline="0" dirty="0" err="1"/>
              <a:t>upes</a:t>
            </a:r>
            <a:r>
              <a:rPr lang="en-US" baseline="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596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Kreisais</a:t>
            </a:r>
            <a:r>
              <a:rPr lang="en-US" baseline="0" dirty="0"/>
              <a:t> </a:t>
            </a:r>
            <a:r>
              <a:rPr lang="en-US" baseline="0" dirty="0" err="1"/>
              <a:t>panelis</a:t>
            </a:r>
            <a:r>
              <a:rPr lang="en-US" baseline="0" dirty="0"/>
              <a:t> – </a:t>
            </a:r>
            <a:r>
              <a:rPr lang="en-US" baseline="0" dirty="0" err="1"/>
              <a:t>temperatūras</a:t>
            </a:r>
            <a:r>
              <a:rPr lang="en-US" baseline="0" dirty="0"/>
              <a:t> </a:t>
            </a:r>
            <a:r>
              <a:rPr lang="en-US" baseline="0" dirty="0" err="1"/>
              <a:t>sadalījums</a:t>
            </a:r>
            <a:r>
              <a:rPr lang="en-US" baseline="0" dirty="0"/>
              <a:t> </a:t>
            </a:r>
            <a:r>
              <a:rPr lang="en-US" baseline="0" dirty="0" err="1"/>
              <a:t>ar</a:t>
            </a:r>
            <a:r>
              <a:rPr lang="en-US" baseline="0" dirty="0"/>
              <a:t> </a:t>
            </a:r>
            <a:r>
              <a:rPr lang="en-US" baseline="0" dirty="0" err="1"/>
              <a:t>termoklīnu</a:t>
            </a:r>
            <a:r>
              <a:rPr lang="en-US" baseline="0" dirty="0"/>
              <a:t> </a:t>
            </a:r>
            <a:r>
              <a:rPr lang="en-US" baseline="0" dirty="0" err="1"/>
              <a:t>jeb</a:t>
            </a:r>
            <a:r>
              <a:rPr lang="en-US" baseline="0" dirty="0"/>
              <a:t> </a:t>
            </a:r>
            <a:r>
              <a:rPr lang="en-US" baseline="0" dirty="0" err="1"/>
              <a:t>temperatūras</a:t>
            </a:r>
            <a:r>
              <a:rPr lang="en-US" baseline="0" dirty="0"/>
              <a:t> </a:t>
            </a:r>
            <a:r>
              <a:rPr lang="en-US" baseline="0" dirty="0" err="1"/>
              <a:t>lēcienslāni</a:t>
            </a:r>
            <a:r>
              <a:rPr lang="en-US" baseline="0" dirty="0"/>
              <a:t>;</a:t>
            </a:r>
          </a:p>
          <a:p>
            <a:r>
              <a:rPr lang="en-US" baseline="0" dirty="0" err="1"/>
              <a:t>Labais</a:t>
            </a:r>
            <a:r>
              <a:rPr lang="en-US" baseline="0" dirty="0"/>
              <a:t> </a:t>
            </a:r>
            <a:r>
              <a:rPr lang="en-US" baseline="0" dirty="0" err="1"/>
              <a:t>panelis</a:t>
            </a:r>
            <a:r>
              <a:rPr lang="en-US" baseline="0" dirty="0"/>
              <a:t> – </a:t>
            </a:r>
            <a:r>
              <a:rPr lang="en-US" baseline="0" dirty="0" err="1"/>
              <a:t>sāļuma</a:t>
            </a:r>
            <a:r>
              <a:rPr lang="en-US" baseline="0" dirty="0"/>
              <a:t> </a:t>
            </a:r>
            <a:r>
              <a:rPr lang="en-US" baseline="0" dirty="0" err="1"/>
              <a:t>sadalījums</a:t>
            </a:r>
            <a:r>
              <a:rPr lang="en-US" baseline="0" dirty="0"/>
              <a:t> </a:t>
            </a:r>
            <a:r>
              <a:rPr lang="en-US" baseline="0" dirty="0" err="1"/>
              <a:t>ar</a:t>
            </a:r>
            <a:r>
              <a:rPr lang="en-US" baseline="0" dirty="0"/>
              <a:t> </a:t>
            </a:r>
            <a:r>
              <a:rPr lang="en-US" baseline="0" dirty="0" err="1"/>
              <a:t>sāļuma</a:t>
            </a:r>
            <a:r>
              <a:rPr lang="en-US" baseline="0" dirty="0"/>
              <a:t> </a:t>
            </a:r>
            <a:r>
              <a:rPr lang="en-US" baseline="0" dirty="0" err="1"/>
              <a:t>lēcienslāni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Uzsvērt</a:t>
            </a:r>
            <a:r>
              <a:rPr lang="en-US" baseline="0" dirty="0"/>
              <a:t>, </a:t>
            </a:r>
            <a:r>
              <a:rPr lang="en-US" baseline="0" dirty="0" err="1"/>
              <a:t>ka</a:t>
            </a:r>
            <a:r>
              <a:rPr lang="en-US" baseline="0" dirty="0"/>
              <a:t> </a:t>
            </a:r>
            <a:r>
              <a:rPr lang="en-US" baseline="0" dirty="0" err="1"/>
              <a:t>katrs</a:t>
            </a:r>
            <a:r>
              <a:rPr lang="en-US" baseline="0" dirty="0"/>
              <a:t> </a:t>
            </a:r>
            <a:r>
              <a:rPr lang="en-US" baseline="0" dirty="0" err="1"/>
              <a:t>slānis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savā</a:t>
            </a:r>
            <a:r>
              <a:rPr lang="en-US" baseline="0" dirty="0"/>
              <a:t> </a:t>
            </a:r>
            <a:r>
              <a:rPr lang="en-US" baseline="0" dirty="0" err="1"/>
              <a:t>dziļumā</a:t>
            </a:r>
            <a:r>
              <a:rPr lang="en-US" baseline="0" dirty="0"/>
              <a:t> un </a:t>
            </a:r>
            <a:r>
              <a:rPr lang="en-US" baseline="0" dirty="0" err="1"/>
              <a:t>tāpēc</a:t>
            </a:r>
            <a:r>
              <a:rPr lang="en-US" baseline="0" dirty="0"/>
              <a:t> </a:t>
            </a:r>
            <a:r>
              <a:rPr lang="en-US" baseline="0" dirty="0" err="1"/>
              <a:t>Baltijas</a:t>
            </a:r>
            <a:r>
              <a:rPr lang="en-US" baseline="0" dirty="0"/>
              <a:t> </a:t>
            </a:r>
            <a:r>
              <a:rPr lang="en-US" baseline="0" dirty="0" err="1"/>
              <a:t>jūras</a:t>
            </a:r>
            <a:r>
              <a:rPr lang="en-US" baseline="0" dirty="0"/>
              <a:t> </a:t>
            </a:r>
            <a:r>
              <a:rPr lang="en-US" baseline="0" dirty="0" err="1"/>
              <a:t>seklākajās</a:t>
            </a:r>
            <a:r>
              <a:rPr lang="en-US" baseline="0" dirty="0"/>
              <a:t> </a:t>
            </a:r>
            <a:r>
              <a:rPr lang="en-US" baseline="0" dirty="0" err="1"/>
              <a:t>daļās</a:t>
            </a:r>
            <a:r>
              <a:rPr lang="en-US" baseline="0" dirty="0"/>
              <a:t> – </a:t>
            </a:r>
            <a:r>
              <a:rPr lang="en-US" baseline="0" dirty="0" err="1"/>
              <a:t>arī</a:t>
            </a:r>
            <a:r>
              <a:rPr lang="en-US" baseline="0" dirty="0"/>
              <a:t> </a:t>
            </a:r>
            <a:r>
              <a:rPr lang="en-US" baseline="0" dirty="0" err="1"/>
              <a:t>Rīgas</a:t>
            </a:r>
            <a:r>
              <a:rPr lang="en-US" baseline="0" dirty="0"/>
              <a:t> </a:t>
            </a:r>
            <a:r>
              <a:rPr lang="en-US" baseline="0" dirty="0" err="1"/>
              <a:t>līcī</a:t>
            </a:r>
            <a:r>
              <a:rPr lang="en-US" baseline="0" dirty="0"/>
              <a:t> – </a:t>
            </a:r>
            <a:r>
              <a:rPr lang="en-US" baseline="0" dirty="0" err="1"/>
              <a:t>sāļuma</a:t>
            </a:r>
            <a:r>
              <a:rPr lang="en-US" baseline="0" dirty="0"/>
              <a:t> </a:t>
            </a:r>
            <a:r>
              <a:rPr lang="en-US" baseline="0" dirty="0" err="1"/>
              <a:t>lēcienslāņa</a:t>
            </a:r>
            <a:r>
              <a:rPr lang="en-US" baseline="0" dirty="0"/>
              <a:t> nav. </a:t>
            </a:r>
          </a:p>
          <a:p>
            <a:r>
              <a:rPr lang="en-US" b="1" baseline="0" dirty="0" err="1"/>
              <a:t>Temperatūra</a:t>
            </a:r>
            <a:r>
              <a:rPr lang="en-US" b="1" baseline="0" dirty="0"/>
              <a:t> </a:t>
            </a:r>
            <a:r>
              <a:rPr lang="en-US" b="1" baseline="0" dirty="0" err="1"/>
              <a:t>zem</a:t>
            </a:r>
            <a:r>
              <a:rPr lang="en-US" b="1" baseline="0" dirty="0"/>
              <a:t> </a:t>
            </a:r>
            <a:r>
              <a:rPr lang="en-US" b="1" baseline="0" dirty="0" err="1"/>
              <a:t>termoklīna</a:t>
            </a:r>
            <a:r>
              <a:rPr lang="en-US" b="1" baseline="0" dirty="0"/>
              <a:t> </a:t>
            </a:r>
            <a:r>
              <a:rPr lang="en-US" b="1" baseline="0" dirty="0" err="1"/>
              <a:t>pazeminās</a:t>
            </a:r>
            <a:r>
              <a:rPr lang="en-US" b="1" baseline="0" dirty="0"/>
              <a:t>, </a:t>
            </a:r>
            <a:r>
              <a:rPr lang="en-US" b="1" baseline="0" dirty="0" err="1"/>
              <a:t>sāļums</a:t>
            </a:r>
            <a:r>
              <a:rPr lang="en-US" b="1" baseline="0" dirty="0"/>
              <a:t> </a:t>
            </a:r>
            <a:r>
              <a:rPr lang="en-US" b="1" baseline="0" dirty="0" err="1"/>
              <a:t>zem</a:t>
            </a:r>
            <a:r>
              <a:rPr lang="en-US" b="1" baseline="0" dirty="0"/>
              <a:t> </a:t>
            </a:r>
            <a:r>
              <a:rPr lang="en-US" b="1" baseline="0" dirty="0" err="1"/>
              <a:t>haloklīna</a:t>
            </a:r>
            <a:r>
              <a:rPr lang="en-US" b="1" baseline="0" dirty="0"/>
              <a:t> </a:t>
            </a:r>
            <a:r>
              <a:rPr lang="en-US" b="1" baseline="0" dirty="0" err="1"/>
              <a:t>pieaug</a:t>
            </a:r>
            <a:r>
              <a:rPr lang="en-US" baseline="0" dirty="0"/>
              <a:t>. </a:t>
            </a:r>
          </a:p>
          <a:p>
            <a:endParaRPr lang="en-US" baseline="0" dirty="0"/>
          </a:p>
          <a:p>
            <a:r>
              <a:rPr lang="en-US" baseline="0" dirty="0" err="1"/>
              <a:t>Noslāņošanās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iemesls</a:t>
            </a:r>
            <a:r>
              <a:rPr lang="en-US" baseline="0" dirty="0"/>
              <a:t>, </a:t>
            </a:r>
            <a:r>
              <a:rPr lang="en-US" baseline="0" dirty="0" err="1"/>
              <a:t>kāpēc</a:t>
            </a:r>
            <a:r>
              <a:rPr lang="en-US" baseline="0" dirty="0"/>
              <a:t> </a:t>
            </a:r>
            <a:r>
              <a:rPr lang="en-US" baseline="0" dirty="0" err="1"/>
              <a:t>dziļajās</a:t>
            </a:r>
            <a:r>
              <a:rPr lang="en-US" baseline="0" dirty="0"/>
              <a:t> </a:t>
            </a:r>
            <a:r>
              <a:rPr lang="en-US" baseline="0" dirty="0" err="1"/>
              <a:t>Baltijas</a:t>
            </a:r>
            <a:r>
              <a:rPr lang="en-US" baseline="0" dirty="0"/>
              <a:t> </a:t>
            </a:r>
            <a:r>
              <a:rPr lang="en-US" baseline="0" dirty="0" err="1"/>
              <a:t>jūras</a:t>
            </a:r>
            <a:r>
              <a:rPr lang="en-US" baseline="0" dirty="0"/>
              <a:t> </a:t>
            </a:r>
            <a:r>
              <a:rPr lang="en-US" baseline="0" dirty="0" err="1"/>
              <a:t>daļās</a:t>
            </a:r>
            <a:r>
              <a:rPr lang="en-US" baseline="0" dirty="0"/>
              <a:t> </a:t>
            </a:r>
            <a:r>
              <a:rPr lang="en-US" baseline="0" dirty="0" err="1"/>
              <a:t>ūdens</a:t>
            </a:r>
            <a:r>
              <a:rPr lang="en-US" baseline="0" dirty="0"/>
              <a:t> </a:t>
            </a:r>
            <a:r>
              <a:rPr lang="en-US" baseline="0" dirty="0" err="1"/>
              <a:t>nesamaisās</a:t>
            </a:r>
            <a:r>
              <a:rPr lang="en-US" baseline="0" dirty="0"/>
              <a:t> un </a:t>
            </a:r>
            <a:r>
              <a:rPr lang="en-US" baseline="0" dirty="0" err="1"/>
              <a:t>rodas</a:t>
            </a:r>
            <a:r>
              <a:rPr lang="en-US" baseline="0" dirty="0"/>
              <a:t> </a:t>
            </a:r>
            <a:r>
              <a:rPr lang="en-US" baseline="0" dirty="0" err="1"/>
              <a:t>arī</a:t>
            </a:r>
            <a:r>
              <a:rPr lang="en-US" baseline="0" dirty="0"/>
              <a:t> </a:t>
            </a:r>
            <a:r>
              <a:rPr lang="en-US" baseline="0" dirty="0" err="1"/>
              <a:t>skābekļa</a:t>
            </a:r>
            <a:r>
              <a:rPr lang="en-US" baseline="0" dirty="0"/>
              <a:t> </a:t>
            </a:r>
            <a:r>
              <a:rPr lang="en-US" baseline="0" dirty="0" err="1"/>
              <a:t>deficīts</a:t>
            </a:r>
            <a:r>
              <a:rPr lang="en-US" baseline="0" dirty="0"/>
              <a:t> – </a:t>
            </a:r>
            <a:r>
              <a:rPr lang="en-US" baseline="0" dirty="0" err="1"/>
              <a:t>skābeklis</a:t>
            </a:r>
            <a:r>
              <a:rPr lang="en-US" baseline="0" dirty="0"/>
              <a:t> </a:t>
            </a:r>
            <a:r>
              <a:rPr lang="en-US" baseline="0" dirty="0" err="1"/>
              <a:t>tiek</a:t>
            </a:r>
            <a:r>
              <a:rPr lang="en-US" baseline="0" dirty="0"/>
              <a:t> </a:t>
            </a:r>
            <a:r>
              <a:rPr lang="en-US" baseline="0" dirty="0" err="1"/>
              <a:t>iztērēts</a:t>
            </a:r>
            <a:r>
              <a:rPr lang="en-US" baseline="0" dirty="0"/>
              <a:t> </a:t>
            </a:r>
            <a:r>
              <a:rPr lang="en-US" baseline="0" dirty="0" err="1"/>
              <a:t>dzīvības</a:t>
            </a:r>
            <a:r>
              <a:rPr lang="en-US" baseline="0" dirty="0"/>
              <a:t> </a:t>
            </a:r>
            <a:r>
              <a:rPr lang="en-US" baseline="0" dirty="0" err="1"/>
              <a:t>vai</a:t>
            </a:r>
            <a:r>
              <a:rPr lang="en-US" baseline="0" dirty="0"/>
              <a:t> </a:t>
            </a:r>
            <a:r>
              <a:rPr lang="en-US" baseline="0" dirty="0" err="1"/>
              <a:t>vielas</a:t>
            </a:r>
            <a:r>
              <a:rPr lang="en-US" baseline="0" dirty="0"/>
              <a:t> </a:t>
            </a:r>
            <a:r>
              <a:rPr lang="en-US" baseline="0" dirty="0" err="1"/>
              <a:t>sadalīšanās</a:t>
            </a:r>
            <a:r>
              <a:rPr lang="en-US" baseline="0" dirty="0"/>
              <a:t> </a:t>
            </a:r>
            <a:r>
              <a:rPr lang="en-US" baseline="0" dirty="0" err="1"/>
              <a:t>procesos</a:t>
            </a:r>
            <a:r>
              <a:rPr lang="en-US" baseline="0" dirty="0"/>
              <a:t> un </a:t>
            </a:r>
            <a:r>
              <a:rPr lang="en-US" baseline="0" dirty="0" err="1"/>
              <a:t>netiek</a:t>
            </a:r>
            <a:r>
              <a:rPr lang="en-US" baseline="0" dirty="0"/>
              <a:t> </a:t>
            </a:r>
            <a:r>
              <a:rPr lang="en-US" baseline="0" dirty="0" err="1"/>
              <a:t>papildināts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433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Demonstrācija</a:t>
            </a:r>
            <a:r>
              <a:rPr lang="en-US" dirty="0"/>
              <a:t> </a:t>
            </a:r>
            <a:r>
              <a:rPr lang="en-US" dirty="0" err="1"/>
              <a:t>iepriekšējā</a:t>
            </a:r>
            <a:r>
              <a:rPr lang="en-US" dirty="0"/>
              <a:t> </a:t>
            </a:r>
            <a:r>
              <a:rPr lang="en-US" dirty="0" err="1"/>
              <a:t>slaidā</a:t>
            </a:r>
            <a:r>
              <a:rPr lang="en-US" dirty="0"/>
              <a:t> </a:t>
            </a:r>
            <a:r>
              <a:rPr lang="en-US" dirty="0" err="1"/>
              <a:t>teiktajam</a:t>
            </a:r>
            <a:r>
              <a:rPr lang="en-US" dirty="0"/>
              <a:t>. </a:t>
            </a:r>
          </a:p>
          <a:p>
            <a:r>
              <a:rPr lang="en-US" dirty="0" err="1"/>
              <a:t>Ziņās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pa </a:t>
            </a:r>
            <a:r>
              <a:rPr lang="en-US" dirty="0" err="1"/>
              <a:t>laikam</a:t>
            </a:r>
            <a:r>
              <a:rPr lang="en-US" dirty="0"/>
              <a:t>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pasludināts</a:t>
            </a:r>
            <a:r>
              <a:rPr lang="en-US" dirty="0"/>
              <a:t>,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Baltijas</a:t>
            </a:r>
            <a:r>
              <a:rPr lang="en-US" baseline="0" dirty="0"/>
              <a:t> </a:t>
            </a:r>
            <a:r>
              <a:rPr lang="en-US" baseline="0" dirty="0" err="1"/>
              <a:t>jūra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mirusi</a:t>
            </a:r>
            <a:r>
              <a:rPr lang="en-US" baseline="0" dirty="0"/>
              <a:t>. </a:t>
            </a:r>
            <a:r>
              <a:rPr lang="en-US" baseline="0" dirty="0" err="1"/>
              <a:t>Tas</a:t>
            </a:r>
            <a:r>
              <a:rPr lang="en-US" baseline="0" dirty="0"/>
              <a:t> </a:t>
            </a:r>
            <a:r>
              <a:rPr lang="en-US" baseline="0" dirty="0" err="1"/>
              <a:t>neatbilst</a:t>
            </a:r>
            <a:r>
              <a:rPr lang="en-US" baseline="0" dirty="0"/>
              <a:t> </a:t>
            </a:r>
            <a:r>
              <a:rPr lang="en-US" baseline="0" dirty="0" err="1"/>
              <a:t>patiesībai</a:t>
            </a:r>
            <a:r>
              <a:rPr lang="en-US" baseline="0" dirty="0"/>
              <a:t>; </a:t>
            </a:r>
            <a:r>
              <a:rPr lang="en-US" baseline="0" dirty="0" err="1"/>
              <a:t>skābekļa</a:t>
            </a:r>
            <a:r>
              <a:rPr lang="en-US" baseline="0" dirty="0"/>
              <a:t> </a:t>
            </a:r>
            <a:r>
              <a:rPr lang="en-US" baseline="0" dirty="0" err="1"/>
              <a:t>deficīta</a:t>
            </a:r>
            <a:r>
              <a:rPr lang="en-US" baseline="0" dirty="0"/>
              <a:t> </a:t>
            </a:r>
            <a:r>
              <a:rPr lang="en-US" baseline="0" dirty="0" err="1"/>
              <a:t>zonas</a:t>
            </a:r>
            <a:r>
              <a:rPr lang="en-US" baseline="0" dirty="0"/>
              <a:t> </a:t>
            </a:r>
            <a:r>
              <a:rPr lang="en-US" baseline="0" dirty="0" err="1"/>
              <a:t>sākas</a:t>
            </a:r>
            <a:r>
              <a:rPr lang="en-US" baseline="0" dirty="0"/>
              <a:t> </a:t>
            </a:r>
            <a:r>
              <a:rPr lang="en-US" baseline="0" dirty="0" err="1"/>
              <a:t>apm</a:t>
            </a:r>
            <a:r>
              <a:rPr lang="en-US" baseline="0" dirty="0"/>
              <a:t>. 90 – 120 m </a:t>
            </a:r>
            <a:r>
              <a:rPr lang="en-US" baseline="0" dirty="0" err="1"/>
              <a:t>dziļumā</a:t>
            </a:r>
            <a:r>
              <a:rPr lang="en-US" baseline="0" dirty="0"/>
              <a:t> un </a:t>
            </a:r>
            <a:r>
              <a:rPr lang="en-US" baseline="0" dirty="0" err="1"/>
              <a:t>piekrastes</a:t>
            </a:r>
            <a:r>
              <a:rPr lang="en-US" baseline="0" dirty="0"/>
              <a:t> </a:t>
            </a:r>
            <a:r>
              <a:rPr lang="en-US" baseline="0" dirty="0" err="1"/>
              <a:t>rajonos</a:t>
            </a:r>
            <a:r>
              <a:rPr lang="en-US" baseline="0" dirty="0"/>
              <a:t> </a:t>
            </a:r>
            <a:r>
              <a:rPr lang="en-US" baseline="0" dirty="0" err="1"/>
              <a:t>tādas</a:t>
            </a:r>
            <a:r>
              <a:rPr lang="en-US" baseline="0" dirty="0"/>
              <a:t> </a:t>
            </a:r>
            <a:r>
              <a:rPr lang="en-US" baseline="0" dirty="0" err="1"/>
              <a:t>faktiski</a:t>
            </a:r>
            <a:r>
              <a:rPr lang="en-US" baseline="0" dirty="0"/>
              <a:t> </a:t>
            </a:r>
            <a:r>
              <a:rPr lang="en-US" baseline="0" dirty="0" err="1"/>
              <a:t>nav</a:t>
            </a:r>
            <a:r>
              <a:rPr lang="en-US" baseline="0" dirty="0"/>
              <a:t> </a:t>
            </a:r>
            <a:r>
              <a:rPr lang="en-US" baseline="0" dirty="0" err="1"/>
              <a:t>iespējamas</a:t>
            </a:r>
            <a:r>
              <a:rPr lang="en-US" baseline="0" dirty="0"/>
              <a:t>, </a:t>
            </a:r>
            <a:r>
              <a:rPr lang="en-US" baseline="0" dirty="0" err="1"/>
              <a:t>ja</a:t>
            </a:r>
            <a:r>
              <a:rPr lang="en-US" baseline="0" dirty="0"/>
              <a:t> </a:t>
            </a:r>
            <a:r>
              <a:rPr lang="en-US" baseline="0" dirty="0" err="1"/>
              <a:t>vien</a:t>
            </a:r>
            <a:r>
              <a:rPr lang="en-US" baseline="0" dirty="0"/>
              <a:t> </a:t>
            </a:r>
            <a:r>
              <a:rPr lang="en-US" baseline="0" dirty="0" err="1"/>
              <a:t>nenotiek</a:t>
            </a:r>
            <a:r>
              <a:rPr lang="en-US" baseline="0" dirty="0"/>
              <a:t> </a:t>
            </a:r>
            <a:r>
              <a:rPr lang="en-US" baseline="0" dirty="0" err="1"/>
              <a:t>kāda</a:t>
            </a:r>
            <a:r>
              <a:rPr lang="en-US" baseline="0" dirty="0"/>
              <a:t> </a:t>
            </a:r>
            <a:r>
              <a:rPr lang="en-US" baseline="0" dirty="0" err="1"/>
              <a:t>ļoti</a:t>
            </a:r>
            <a:r>
              <a:rPr lang="en-US" baseline="0" dirty="0"/>
              <a:t> </a:t>
            </a:r>
            <a:r>
              <a:rPr lang="en-US" baseline="0" dirty="0" err="1"/>
              <a:t>liela</a:t>
            </a:r>
            <a:r>
              <a:rPr lang="en-US" baseline="0" dirty="0"/>
              <a:t> </a:t>
            </a:r>
            <a:r>
              <a:rPr lang="en-US" baseline="0" dirty="0" err="1"/>
              <a:t>mēroga</a:t>
            </a:r>
            <a:r>
              <a:rPr lang="en-US" baseline="0" dirty="0"/>
              <a:t> </a:t>
            </a:r>
            <a:r>
              <a:rPr lang="en-US" baseline="0" dirty="0" err="1"/>
              <a:t>katastrofa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Deficīta</a:t>
            </a:r>
            <a:r>
              <a:rPr lang="en-US" baseline="0" dirty="0"/>
              <a:t> </a:t>
            </a:r>
            <a:r>
              <a:rPr lang="en-US" baseline="0" dirty="0" err="1"/>
              <a:t>zonas</a:t>
            </a:r>
            <a:r>
              <a:rPr lang="en-US" baseline="0" dirty="0"/>
              <a:t> </a:t>
            </a:r>
            <a:r>
              <a:rPr lang="en-US" baseline="0" dirty="0" err="1"/>
              <a:t>samazinās</a:t>
            </a:r>
            <a:r>
              <a:rPr lang="en-US" baseline="0" dirty="0"/>
              <a:t>, </a:t>
            </a:r>
            <a:r>
              <a:rPr lang="en-US" baseline="0" dirty="0" err="1"/>
              <a:t>kad</a:t>
            </a:r>
            <a:r>
              <a:rPr lang="en-US" baseline="0" dirty="0"/>
              <a:t> no </a:t>
            </a:r>
            <a:r>
              <a:rPr lang="en-US" baseline="0" dirty="0" err="1"/>
              <a:t>Ziemeļjūras</a:t>
            </a:r>
            <a:r>
              <a:rPr lang="en-US" baseline="0" dirty="0"/>
              <a:t> </a:t>
            </a:r>
            <a:r>
              <a:rPr lang="en-US" baseline="0" dirty="0" err="1"/>
              <a:t>Baltijas</a:t>
            </a:r>
            <a:r>
              <a:rPr lang="en-US" baseline="0" dirty="0"/>
              <a:t> </a:t>
            </a:r>
            <a:r>
              <a:rPr lang="en-US" baseline="0" dirty="0" err="1"/>
              <a:t>jūrā</a:t>
            </a:r>
            <a:r>
              <a:rPr lang="en-US" baseline="0" dirty="0"/>
              <a:t> </a:t>
            </a:r>
            <a:r>
              <a:rPr lang="en-US" baseline="0" dirty="0" err="1"/>
              <a:t>ieplūst</a:t>
            </a:r>
            <a:r>
              <a:rPr lang="en-US" baseline="0" dirty="0"/>
              <a:t> </a:t>
            </a:r>
            <a:r>
              <a:rPr lang="en-US" baseline="0" dirty="0" err="1"/>
              <a:t>liels</a:t>
            </a:r>
            <a:r>
              <a:rPr lang="en-US" baseline="0" dirty="0"/>
              <a:t> </a:t>
            </a:r>
            <a:r>
              <a:rPr lang="en-US" baseline="0" dirty="0" err="1"/>
              <a:t>daudzums</a:t>
            </a:r>
            <a:r>
              <a:rPr lang="en-US" baseline="0" dirty="0"/>
              <a:t> </a:t>
            </a:r>
            <a:r>
              <a:rPr lang="en-US" baseline="0" dirty="0" err="1"/>
              <a:t>sāļa</a:t>
            </a:r>
            <a:r>
              <a:rPr lang="en-US" baseline="0" dirty="0"/>
              <a:t> un </a:t>
            </a:r>
            <a:r>
              <a:rPr lang="en-US" baseline="0" dirty="0" err="1"/>
              <a:t>ar</a:t>
            </a:r>
            <a:r>
              <a:rPr lang="en-US" baseline="0" dirty="0"/>
              <a:t> </a:t>
            </a:r>
            <a:r>
              <a:rPr lang="en-US" baseline="0" dirty="0" err="1"/>
              <a:t>skābekli</a:t>
            </a:r>
            <a:r>
              <a:rPr lang="en-US" baseline="0" dirty="0"/>
              <a:t> </a:t>
            </a:r>
            <a:r>
              <a:rPr lang="en-US" baseline="0" dirty="0" err="1"/>
              <a:t>bagāta</a:t>
            </a:r>
            <a:r>
              <a:rPr lang="en-US" baseline="0" dirty="0"/>
              <a:t> </a:t>
            </a:r>
            <a:r>
              <a:rPr lang="en-US" baseline="0" dirty="0" err="1"/>
              <a:t>ūdens</a:t>
            </a:r>
            <a:r>
              <a:rPr lang="en-US" baseline="0" dirty="0"/>
              <a:t>. </a:t>
            </a:r>
            <a:r>
              <a:rPr lang="en-US" baseline="0" dirty="0" err="1"/>
              <a:t>Pēdējā</a:t>
            </a:r>
            <a:r>
              <a:rPr lang="en-US" baseline="0" dirty="0"/>
              <a:t> </a:t>
            </a:r>
            <a:r>
              <a:rPr lang="en-US" baseline="0" dirty="0" err="1"/>
              <a:t>šāda</a:t>
            </a:r>
            <a:r>
              <a:rPr lang="en-US" baseline="0" dirty="0"/>
              <a:t> </a:t>
            </a:r>
            <a:r>
              <a:rPr lang="en-US" baseline="0" dirty="0" err="1"/>
              <a:t>ieplūde</a:t>
            </a:r>
            <a:r>
              <a:rPr lang="en-US" baseline="0" dirty="0"/>
              <a:t> </a:t>
            </a:r>
            <a:r>
              <a:rPr lang="en-US" baseline="0" dirty="0" err="1"/>
              <a:t>notika</a:t>
            </a:r>
            <a:r>
              <a:rPr lang="en-US" baseline="0" dirty="0"/>
              <a:t> 2015.g. </a:t>
            </a:r>
          </a:p>
          <a:p>
            <a:r>
              <a:rPr lang="en-US" baseline="0" dirty="0" err="1"/>
              <a:t>Patreizējais</a:t>
            </a:r>
            <a:r>
              <a:rPr lang="en-US" baseline="0" dirty="0"/>
              <a:t> </a:t>
            </a:r>
            <a:r>
              <a:rPr lang="en-US" baseline="0" dirty="0" err="1"/>
              <a:t>uzskats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, </a:t>
            </a:r>
            <a:r>
              <a:rPr lang="en-US" baseline="0" dirty="0" err="1"/>
              <a:t>ka</a:t>
            </a:r>
            <a:r>
              <a:rPr lang="en-US" baseline="0" dirty="0"/>
              <a:t> </a:t>
            </a:r>
            <a:r>
              <a:rPr lang="en-US" baseline="0" dirty="0" err="1"/>
              <a:t>klimata</a:t>
            </a:r>
            <a:r>
              <a:rPr lang="en-US" baseline="0" dirty="0"/>
              <a:t> </a:t>
            </a:r>
            <a:r>
              <a:rPr lang="en-US" baseline="0" dirty="0" err="1"/>
              <a:t>izmaiņas</a:t>
            </a:r>
            <a:r>
              <a:rPr lang="en-US" baseline="0" dirty="0"/>
              <a:t> </a:t>
            </a:r>
            <a:r>
              <a:rPr lang="en-US" baseline="0" dirty="0" err="1"/>
              <a:t>ietekmējušas</a:t>
            </a:r>
            <a:r>
              <a:rPr lang="en-US" baseline="0" dirty="0"/>
              <a:t> </a:t>
            </a:r>
            <a:r>
              <a:rPr lang="en-US" baseline="0" dirty="0" err="1"/>
              <a:t>valdošo</a:t>
            </a:r>
            <a:r>
              <a:rPr lang="en-US" baseline="0" dirty="0"/>
              <a:t> </a:t>
            </a:r>
            <a:r>
              <a:rPr lang="en-US" baseline="0" dirty="0" err="1"/>
              <a:t>vēju</a:t>
            </a:r>
            <a:r>
              <a:rPr lang="en-US" baseline="0" dirty="0"/>
              <a:t> </a:t>
            </a:r>
            <a:r>
              <a:rPr lang="en-US" baseline="0" dirty="0" err="1"/>
              <a:t>virzienu</a:t>
            </a:r>
            <a:r>
              <a:rPr lang="en-US" baseline="0" dirty="0"/>
              <a:t> un </a:t>
            </a:r>
            <a:r>
              <a:rPr lang="en-US" baseline="0" dirty="0" err="1"/>
              <a:t>tādējādi</a:t>
            </a:r>
            <a:r>
              <a:rPr lang="en-US" baseline="0" dirty="0"/>
              <a:t> </a:t>
            </a:r>
            <a:r>
              <a:rPr lang="en-US" baseline="0" dirty="0" err="1"/>
              <a:t>samazinājušas</a:t>
            </a:r>
            <a:r>
              <a:rPr lang="en-US" baseline="0" dirty="0"/>
              <a:t> </a:t>
            </a:r>
            <a:r>
              <a:rPr lang="en-US" baseline="0" dirty="0" err="1"/>
              <a:t>ieplūdes</a:t>
            </a:r>
            <a:r>
              <a:rPr lang="en-US" baseline="0" dirty="0"/>
              <a:t> no </a:t>
            </a:r>
            <a:r>
              <a:rPr lang="en-US" baseline="0" dirty="0" err="1"/>
              <a:t>Ziemeļjūras</a:t>
            </a:r>
            <a:r>
              <a:rPr lang="en-US" baseline="0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6423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Jūra</a:t>
            </a:r>
            <a:r>
              <a:rPr lang="en-US" dirty="0"/>
              <a:t>, </a:t>
            </a:r>
            <a:r>
              <a:rPr lang="en-US" dirty="0" err="1"/>
              <a:t>tāpat</a:t>
            </a:r>
            <a:r>
              <a:rPr lang="en-US" dirty="0"/>
              <a:t>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sauszeme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pilna</a:t>
            </a:r>
            <a:r>
              <a:rPr lang="en-US" baseline="0" dirty="0"/>
              <a:t> </a:t>
            </a:r>
            <a:r>
              <a:rPr lang="en-US" baseline="0" dirty="0" err="1"/>
              <a:t>ar</a:t>
            </a:r>
            <a:r>
              <a:rPr lang="en-US" baseline="0" dirty="0"/>
              <a:t> </a:t>
            </a:r>
            <a:r>
              <a:rPr lang="en-US" baseline="0" dirty="0" err="1"/>
              <a:t>iemītniekiem</a:t>
            </a:r>
            <a:r>
              <a:rPr lang="en-US" baseline="0" dirty="0"/>
              <a:t>. </a:t>
            </a:r>
            <a:r>
              <a:rPr lang="en-US" baseline="0" dirty="0" err="1"/>
              <a:t>Iemītnieki</a:t>
            </a:r>
            <a:r>
              <a:rPr lang="en-US" baseline="0" dirty="0"/>
              <a:t>, </a:t>
            </a:r>
            <a:r>
              <a:rPr lang="en-US" baseline="0" dirty="0" err="1"/>
              <a:t>lai</a:t>
            </a:r>
            <a:r>
              <a:rPr lang="en-US" baseline="0" dirty="0"/>
              <a:t> </a:t>
            </a:r>
            <a:r>
              <a:rPr lang="en-US" baseline="0" dirty="0" err="1"/>
              <a:t>uzturētu</a:t>
            </a:r>
            <a:r>
              <a:rPr lang="en-US" baseline="0" dirty="0"/>
              <a:t> </a:t>
            </a:r>
            <a:r>
              <a:rPr lang="en-US" baseline="0" dirty="0" err="1"/>
              <a:t>sevi</a:t>
            </a:r>
            <a:r>
              <a:rPr lang="en-US" baseline="0" dirty="0"/>
              <a:t>, </a:t>
            </a:r>
            <a:r>
              <a:rPr lang="en-US" baseline="0" dirty="0" err="1"/>
              <a:t>ēd</a:t>
            </a:r>
            <a:r>
              <a:rPr lang="en-US" baseline="0" dirty="0"/>
              <a:t>. </a:t>
            </a:r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barības</a:t>
            </a:r>
            <a:r>
              <a:rPr lang="en-US" dirty="0"/>
              <a:t> </a:t>
            </a:r>
            <a:r>
              <a:rPr lang="en-US" dirty="0" err="1"/>
              <a:t>vielām</a:t>
            </a:r>
            <a:r>
              <a:rPr lang="en-US" dirty="0"/>
              <a:t> </a:t>
            </a:r>
            <a:r>
              <a:rPr lang="en-US" dirty="0" err="1"/>
              <a:t>sauc</a:t>
            </a:r>
            <a:r>
              <a:rPr lang="en-US" dirty="0"/>
              <a:t> </a:t>
            </a:r>
            <a:r>
              <a:rPr lang="en-US" dirty="0" err="1"/>
              <a:t>savienojumus</a:t>
            </a:r>
            <a:r>
              <a:rPr lang="en-US" baseline="0" dirty="0"/>
              <a:t> </a:t>
            </a:r>
            <a:r>
              <a:rPr lang="en-US" baseline="0" dirty="0" err="1"/>
              <a:t>vai</a:t>
            </a:r>
            <a:r>
              <a:rPr lang="en-US" baseline="0" dirty="0"/>
              <a:t> </a:t>
            </a:r>
            <a:r>
              <a:rPr lang="en-US" baseline="0" dirty="0" err="1"/>
              <a:t>elementus</a:t>
            </a:r>
            <a:r>
              <a:rPr lang="en-US" baseline="0" dirty="0"/>
              <a:t>, </a:t>
            </a:r>
            <a:r>
              <a:rPr lang="en-US" baseline="0" dirty="0" err="1"/>
              <a:t>kurus</a:t>
            </a:r>
            <a:r>
              <a:rPr lang="en-US" baseline="0" dirty="0"/>
              <a:t> no </a:t>
            </a:r>
            <a:r>
              <a:rPr lang="en-US" baseline="0" dirty="0" err="1"/>
              <a:t>jūras</a:t>
            </a:r>
            <a:r>
              <a:rPr lang="en-US" baseline="0" dirty="0"/>
              <a:t> </a:t>
            </a:r>
            <a:r>
              <a:rPr lang="en-US" baseline="0" dirty="0" err="1"/>
              <a:t>ūdens</a:t>
            </a:r>
            <a:r>
              <a:rPr lang="en-US" baseline="0" dirty="0"/>
              <a:t> </a:t>
            </a:r>
            <a:r>
              <a:rPr lang="en-US" baseline="0" dirty="0" err="1"/>
              <a:t>uzņem</a:t>
            </a:r>
            <a:r>
              <a:rPr lang="en-US" baseline="0" dirty="0"/>
              <a:t> </a:t>
            </a:r>
            <a:r>
              <a:rPr lang="en-US" baseline="0" dirty="0" err="1"/>
              <a:t>jūrā</a:t>
            </a:r>
            <a:r>
              <a:rPr lang="en-US" baseline="0" dirty="0"/>
              <a:t> </a:t>
            </a:r>
            <a:r>
              <a:rPr lang="en-US" baseline="0" dirty="0" err="1"/>
              <a:t>dzīvojošie</a:t>
            </a:r>
            <a:r>
              <a:rPr lang="en-US" baseline="0" dirty="0"/>
              <a:t> </a:t>
            </a:r>
            <a:r>
              <a:rPr lang="en-US" baseline="0" dirty="0" err="1"/>
              <a:t>augi</a:t>
            </a:r>
            <a:r>
              <a:rPr lang="en-US" baseline="0" dirty="0"/>
              <a:t>. </a:t>
            </a:r>
            <a:r>
              <a:rPr lang="en-US" baseline="0" dirty="0" err="1"/>
              <a:t>Galvenās</a:t>
            </a:r>
            <a:r>
              <a:rPr lang="en-US" baseline="0" dirty="0"/>
              <a:t> </a:t>
            </a:r>
            <a:r>
              <a:rPr lang="en-US" baseline="0" dirty="0" err="1"/>
              <a:t>barības</a:t>
            </a:r>
            <a:r>
              <a:rPr lang="en-US" baseline="0" dirty="0"/>
              <a:t> </a:t>
            </a:r>
            <a:r>
              <a:rPr lang="en-US" baseline="0" dirty="0" err="1"/>
              <a:t>vielas</a:t>
            </a:r>
            <a:r>
              <a:rPr lang="en-US" baseline="0" dirty="0"/>
              <a:t> </a:t>
            </a:r>
            <a:r>
              <a:rPr lang="en-US" baseline="0" dirty="0" err="1"/>
              <a:t>jūrā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slāpeklis</a:t>
            </a:r>
            <a:r>
              <a:rPr lang="en-US" baseline="0" dirty="0"/>
              <a:t>, </a:t>
            </a:r>
            <a:r>
              <a:rPr lang="en-US" baseline="0" dirty="0" err="1"/>
              <a:t>fosfors</a:t>
            </a:r>
            <a:r>
              <a:rPr lang="en-US" baseline="0" dirty="0"/>
              <a:t> un </a:t>
            </a:r>
            <a:r>
              <a:rPr lang="en-US" baseline="0" dirty="0" err="1"/>
              <a:t>silīcijs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Citas</a:t>
            </a:r>
            <a:r>
              <a:rPr lang="en-US" baseline="0" dirty="0"/>
              <a:t> </a:t>
            </a:r>
            <a:r>
              <a:rPr lang="en-US" baseline="0" dirty="0" err="1"/>
              <a:t>saldūdens</a:t>
            </a:r>
            <a:r>
              <a:rPr lang="en-US" baseline="0" dirty="0"/>
              <a:t> </a:t>
            </a:r>
            <a:r>
              <a:rPr lang="en-US" baseline="0" dirty="0" err="1"/>
              <a:t>ieplūdes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lietusūdens</a:t>
            </a:r>
            <a:r>
              <a:rPr lang="en-US" baseline="0" dirty="0"/>
              <a:t> </a:t>
            </a:r>
            <a:r>
              <a:rPr lang="en-US" baseline="0" dirty="0" err="1"/>
              <a:t>vai</a:t>
            </a:r>
            <a:r>
              <a:rPr lang="en-US" baseline="0" dirty="0"/>
              <a:t> </a:t>
            </a:r>
            <a:r>
              <a:rPr lang="en-US" baseline="0" dirty="0" err="1"/>
              <a:t>gruntsūdens</a:t>
            </a:r>
            <a:r>
              <a:rPr lang="en-US" baseline="0" dirty="0"/>
              <a:t>. </a:t>
            </a:r>
            <a:r>
              <a:rPr lang="en-US" baseline="0" dirty="0" err="1"/>
              <a:t>Punktveida</a:t>
            </a:r>
            <a:r>
              <a:rPr lang="en-US" baseline="0" dirty="0"/>
              <a:t> </a:t>
            </a:r>
            <a:r>
              <a:rPr lang="en-US" baseline="0" dirty="0" err="1"/>
              <a:t>ieplūdes</a:t>
            </a:r>
            <a:r>
              <a:rPr lang="en-US" baseline="0" dirty="0"/>
              <a:t> – </a:t>
            </a:r>
            <a:r>
              <a:rPr lang="en-US" baseline="0" dirty="0" err="1"/>
              <a:t>lielākoties</a:t>
            </a:r>
            <a:r>
              <a:rPr lang="en-US" baseline="0" dirty="0"/>
              <a:t> </a:t>
            </a:r>
            <a:r>
              <a:rPr lang="en-US" baseline="0" dirty="0" err="1"/>
              <a:t>attīrīšanas</a:t>
            </a:r>
            <a:r>
              <a:rPr lang="en-US" baseline="0" dirty="0"/>
              <a:t> </a:t>
            </a:r>
            <a:r>
              <a:rPr lang="en-US" baseline="0" dirty="0" err="1"/>
              <a:t>iekārtu</a:t>
            </a:r>
            <a:r>
              <a:rPr lang="en-US" baseline="0" dirty="0"/>
              <a:t> </a:t>
            </a:r>
            <a:r>
              <a:rPr lang="en-US" baseline="0" dirty="0" err="1"/>
              <a:t>izvades</a:t>
            </a:r>
            <a:r>
              <a:rPr lang="en-US" baseline="0" dirty="0"/>
              <a:t> </a:t>
            </a:r>
            <a:r>
              <a:rPr lang="en-US" baseline="0" dirty="0" err="1"/>
              <a:t>vietas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6273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Redzams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ka</a:t>
            </a:r>
            <a:r>
              <a:rPr lang="en-US" baseline="0" dirty="0"/>
              <a:t> </a:t>
            </a:r>
            <a:r>
              <a:rPr lang="en-US" baseline="0" dirty="0" err="1"/>
              <a:t>galvenais</a:t>
            </a:r>
            <a:r>
              <a:rPr lang="en-US" baseline="0" dirty="0"/>
              <a:t> </a:t>
            </a:r>
            <a:r>
              <a:rPr lang="en-US" baseline="0" dirty="0" err="1"/>
              <a:t>barības</a:t>
            </a:r>
            <a:r>
              <a:rPr lang="en-US" baseline="0" dirty="0"/>
              <a:t> </a:t>
            </a:r>
            <a:r>
              <a:rPr lang="en-US" baseline="0" dirty="0" err="1"/>
              <a:t>vielu</a:t>
            </a:r>
            <a:r>
              <a:rPr lang="en-US" baseline="0" dirty="0"/>
              <a:t> </a:t>
            </a:r>
            <a:r>
              <a:rPr lang="en-US" baseline="0" dirty="0" err="1"/>
              <a:t>ieplūdes</a:t>
            </a:r>
            <a:r>
              <a:rPr lang="en-US" baseline="0" dirty="0"/>
              <a:t> </a:t>
            </a:r>
            <a:r>
              <a:rPr lang="en-US" baseline="0" dirty="0" err="1"/>
              <a:t>avots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saldūdens</a:t>
            </a:r>
            <a:r>
              <a:rPr lang="en-US" baseline="0" dirty="0"/>
              <a:t> un </a:t>
            </a:r>
            <a:r>
              <a:rPr lang="en-US" baseline="0" dirty="0" err="1"/>
              <a:t>tāpēc</a:t>
            </a:r>
            <a:r>
              <a:rPr lang="en-US" baseline="0" dirty="0"/>
              <a:t> to </a:t>
            </a:r>
            <a:r>
              <a:rPr lang="en-US" baseline="0" dirty="0" err="1"/>
              <a:t>koncentrācijas</a:t>
            </a:r>
            <a:r>
              <a:rPr lang="en-US" baseline="0" dirty="0"/>
              <a:t> </a:t>
            </a:r>
            <a:r>
              <a:rPr lang="en-US" baseline="0" dirty="0" err="1"/>
              <a:t>visaugstākās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</a:t>
            </a:r>
            <a:r>
              <a:rPr lang="en-US" baseline="0" dirty="0" err="1"/>
              <a:t>piekrastēs</a:t>
            </a:r>
            <a:r>
              <a:rPr lang="en-US" baseline="0" dirty="0"/>
              <a:t>. </a:t>
            </a:r>
            <a:r>
              <a:rPr lang="en-US" baseline="0" dirty="0" err="1"/>
              <a:t>Arī</a:t>
            </a:r>
            <a:r>
              <a:rPr lang="en-US" baseline="0" dirty="0"/>
              <a:t> </a:t>
            </a:r>
            <a:r>
              <a:rPr lang="en-US" baseline="0" dirty="0" err="1"/>
              <a:t>dažādu</a:t>
            </a:r>
            <a:r>
              <a:rPr lang="en-US" baseline="0" dirty="0"/>
              <a:t> </a:t>
            </a:r>
            <a:r>
              <a:rPr lang="en-US" baseline="0" dirty="0" err="1"/>
              <a:t>citu</a:t>
            </a:r>
            <a:r>
              <a:rPr lang="en-US" baseline="0" dirty="0"/>
              <a:t> </a:t>
            </a:r>
            <a:r>
              <a:rPr lang="en-US" baseline="0" dirty="0" err="1"/>
              <a:t>vielu</a:t>
            </a:r>
            <a:r>
              <a:rPr lang="en-US" baseline="0" dirty="0"/>
              <a:t> </a:t>
            </a:r>
            <a:r>
              <a:rPr lang="en-US" baseline="0" dirty="0" err="1"/>
              <a:t>ieplūdes</a:t>
            </a:r>
            <a:r>
              <a:rPr lang="en-US" baseline="0" dirty="0"/>
              <a:t> </a:t>
            </a:r>
            <a:r>
              <a:rPr lang="en-US" baseline="0" dirty="0" err="1"/>
              <a:t>visvairāk</a:t>
            </a:r>
            <a:r>
              <a:rPr lang="en-US" baseline="0" dirty="0"/>
              <a:t> </a:t>
            </a:r>
            <a:r>
              <a:rPr lang="en-US" baseline="0" dirty="0" err="1"/>
              <a:t>saistāmas</a:t>
            </a:r>
            <a:r>
              <a:rPr lang="en-US" baseline="0" dirty="0"/>
              <a:t> </a:t>
            </a:r>
            <a:r>
              <a:rPr lang="en-US" baseline="0" dirty="0" err="1"/>
              <a:t>ar</a:t>
            </a:r>
            <a:r>
              <a:rPr lang="en-US" baseline="0" dirty="0"/>
              <a:t> </a:t>
            </a:r>
            <a:r>
              <a:rPr lang="en-US" baseline="0" dirty="0" err="1"/>
              <a:t>upju</a:t>
            </a:r>
            <a:r>
              <a:rPr lang="en-US" baseline="0" dirty="0"/>
              <a:t> </a:t>
            </a:r>
            <a:r>
              <a:rPr lang="en-US" baseline="0" dirty="0" err="1"/>
              <a:t>ienesi</a:t>
            </a:r>
            <a:r>
              <a:rPr lang="en-US" baseline="0" dirty="0"/>
              <a:t> un </a:t>
            </a:r>
            <a:r>
              <a:rPr lang="en-US" baseline="0" dirty="0" err="1"/>
              <a:t>piekrastes</a:t>
            </a:r>
            <a:r>
              <a:rPr lang="en-US" baseline="0" dirty="0"/>
              <a:t> </a:t>
            </a:r>
            <a:r>
              <a:rPr lang="en-US" baseline="0" dirty="0" err="1"/>
              <a:t>rajoniem</a:t>
            </a:r>
            <a:r>
              <a:rPr lang="en-US" baseline="0" dirty="0"/>
              <a:t>, </a:t>
            </a:r>
            <a:r>
              <a:rPr lang="en-US" baseline="0" dirty="0" err="1"/>
              <a:t>kurus</a:t>
            </a:r>
            <a:r>
              <a:rPr lang="en-US" baseline="0" dirty="0"/>
              <a:t> </a:t>
            </a:r>
            <a:r>
              <a:rPr lang="en-US" baseline="0" dirty="0" err="1"/>
              <a:t>vienlaikus</a:t>
            </a:r>
            <a:r>
              <a:rPr lang="en-US" baseline="0" dirty="0"/>
              <a:t> </a:t>
            </a:r>
            <a:r>
              <a:rPr lang="en-US" baseline="0" dirty="0" err="1"/>
              <a:t>apdzīvo</a:t>
            </a:r>
            <a:r>
              <a:rPr lang="en-US" baseline="0" dirty="0"/>
              <a:t> </a:t>
            </a:r>
            <a:r>
              <a:rPr lang="en-US" baseline="0" dirty="0" err="1"/>
              <a:t>visvairāk</a:t>
            </a:r>
            <a:r>
              <a:rPr lang="en-US" baseline="0" dirty="0"/>
              <a:t> </a:t>
            </a:r>
            <a:r>
              <a:rPr lang="en-US" baseline="0" dirty="0" err="1"/>
              <a:t>cilvēku</a:t>
            </a:r>
            <a:r>
              <a:rPr lang="en-US" baseline="0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1782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</a:t>
            </a:r>
            <a:r>
              <a:rPr lang="en-US" baseline="0" dirty="0"/>
              <a:t> </a:t>
            </a:r>
            <a:r>
              <a:rPr lang="en-US" baseline="0" dirty="0" err="1"/>
              <a:t>jūras</a:t>
            </a:r>
            <a:r>
              <a:rPr lang="en-US" baseline="0" dirty="0"/>
              <a:t> </a:t>
            </a:r>
            <a:r>
              <a:rPr lang="en-US" baseline="0" dirty="0" err="1"/>
              <a:t>iemītniekiem</a:t>
            </a:r>
            <a:r>
              <a:rPr lang="en-US" baseline="0" dirty="0"/>
              <a:t> </a:t>
            </a:r>
            <a:r>
              <a:rPr lang="en-US" baseline="0" dirty="0" err="1"/>
              <a:t>vairāk</a:t>
            </a:r>
            <a:r>
              <a:rPr lang="en-US" baseline="0" dirty="0"/>
              <a:t> </a:t>
            </a:r>
            <a:r>
              <a:rPr lang="en-US" baseline="0" dirty="0" err="1"/>
              <a:t>būs</a:t>
            </a:r>
            <a:r>
              <a:rPr lang="en-US" baseline="0" dirty="0"/>
              <a:t> </a:t>
            </a:r>
            <a:r>
              <a:rPr lang="en-US" baseline="0" dirty="0" err="1"/>
              <a:t>informācijas</a:t>
            </a:r>
            <a:r>
              <a:rPr lang="en-US" baseline="0" dirty="0"/>
              <a:t> </a:t>
            </a:r>
            <a:r>
              <a:rPr lang="en-US" baseline="0" dirty="0" err="1"/>
              <a:t>mūsu</a:t>
            </a:r>
            <a:r>
              <a:rPr lang="en-US" baseline="0" dirty="0"/>
              <a:t> </a:t>
            </a:r>
            <a:r>
              <a:rPr lang="en-US" baseline="0" dirty="0" err="1"/>
              <a:t>praktiskajā</a:t>
            </a:r>
            <a:r>
              <a:rPr lang="en-US" baseline="0" dirty="0"/>
              <a:t> </a:t>
            </a:r>
            <a:r>
              <a:rPr lang="en-US" baseline="0" dirty="0" err="1"/>
              <a:t>daļā</a:t>
            </a:r>
            <a:r>
              <a:rPr lang="en-US" baseline="0" dirty="0"/>
              <a:t>, </a:t>
            </a:r>
            <a:r>
              <a:rPr lang="en-US" baseline="0" dirty="0" err="1"/>
              <a:t>tagad</a:t>
            </a:r>
            <a:r>
              <a:rPr lang="en-US" baseline="0" dirty="0"/>
              <a:t> </a:t>
            </a:r>
            <a:r>
              <a:rPr lang="en-US" baseline="0" dirty="0" err="1"/>
              <a:t>tikai</a:t>
            </a:r>
            <a:r>
              <a:rPr lang="en-US" baseline="0" dirty="0"/>
              <a:t> </a:t>
            </a:r>
            <a:r>
              <a:rPr lang="en-US" baseline="0" dirty="0" err="1"/>
              <a:t>pieminēsim</a:t>
            </a:r>
            <a:r>
              <a:rPr lang="en-US" baseline="0" dirty="0"/>
              <a:t>, </a:t>
            </a:r>
            <a:r>
              <a:rPr lang="en-US" baseline="0" dirty="0" err="1"/>
              <a:t>kādi</a:t>
            </a:r>
            <a:r>
              <a:rPr lang="en-US" baseline="0" dirty="0"/>
              <a:t> </a:t>
            </a:r>
            <a:r>
              <a:rPr lang="en-US" baseline="0" dirty="0" err="1"/>
              <a:t>ir</a:t>
            </a:r>
            <a:r>
              <a:rPr lang="en-US" baseline="0" dirty="0"/>
              <a:t> to </a:t>
            </a:r>
            <a:r>
              <a:rPr lang="en-US" baseline="0" dirty="0" err="1"/>
              <a:t>galvenie</a:t>
            </a:r>
            <a:r>
              <a:rPr lang="en-US" baseline="0" dirty="0"/>
              <a:t> </a:t>
            </a:r>
            <a:r>
              <a:rPr lang="en-US" baseline="0" dirty="0" err="1"/>
              <a:t>veidi</a:t>
            </a:r>
            <a:r>
              <a:rPr lang="en-US" baseline="0" dirty="0"/>
              <a:t>. </a:t>
            </a:r>
          </a:p>
          <a:p>
            <a:endParaRPr lang="en-US" baseline="0" dirty="0"/>
          </a:p>
          <a:p>
            <a:r>
              <a:rPr lang="en-US" baseline="0" dirty="0" err="1"/>
              <a:t>Fitoplanktons</a:t>
            </a:r>
            <a:r>
              <a:rPr lang="en-US" baseline="0" dirty="0"/>
              <a:t> – </a:t>
            </a:r>
            <a:r>
              <a:rPr lang="en-US" baseline="0" dirty="0" err="1"/>
              <a:t>faktiski</a:t>
            </a:r>
            <a:r>
              <a:rPr lang="en-US" baseline="0" dirty="0"/>
              <a:t> </a:t>
            </a:r>
            <a:r>
              <a:rPr lang="en-US" baseline="0" dirty="0" err="1"/>
              <a:t>redzams</a:t>
            </a:r>
            <a:r>
              <a:rPr lang="en-US" baseline="0" dirty="0"/>
              <a:t> </a:t>
            </a:r>
            <a:r>
              <a:rPr lang="en-US" baseline="0" dirty="0" err="1"/>
              <a:t>tikai</a:t>
            </a:r>
            <a:r>
              <a:rPr lang="en-US" baseline="0" dirty="0"/>
              <a:t> </a:t>
            </a:r>
            <a:r>
              <a:rPr lang="en-US" baseline="0" dirty="0" err="1"/>
              <a:t>mikroskopā</a:t>
            </a:r>
            <a:r>
              <a:rPr lang="en-US" baseline="0" dirty="0"/>
              <a:t>,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daži</a:t>
            </a:r>
            <a:r>
              <a:rPr lang="en-US" baseline="0" dirty="0"/>
              <a:t> </a:t>
            </a:r>
            <a:r>
              <a:rPr lang="en-US" baseline="0" dirty="0" err="1"/>
              <a:t>piemēri</a:t>
            </a:r>
            <a:r>
              <a:rPr lang="en-US" baseline="0" dirty="0"/>
              <a:t>, </a:t>
            </a:r>
            <a:r>
              <a:rPr lang="en-US" baseline="0" dirty="0" err="1"/>
              <a:t>cik</a:t>
            </a:r>
            <a:r>
              <a:rPr lang="en-US" baseline="0" dirty="0"/>
              <a:t> </a:t>
            </a:r>
            <a:r>
              <a:rPr lang="en-US" baseline="0" dirty="0" err="1"/>
              <a:t>daudzveidīgi</a:t>
            </a:r>
            <a:r>
              <a:rPr lang="en-US" baseline="0" dirty="0"/>
              <a:t> </a:t>
            </a:r>
            <a:r>
              <a:rPr lang="en-US" baseline="0" dirty="0" err="1"/>
              <a:t>šie</a:t>
            </a:r>
            <a:r>
              <a:rPr lang="en-US" baseline="0" dirty="0"/>
              <a:t> </a:t>
            </a:r>
            <a:r>
              <a:rPr lang="en-US" baseline="0" dirty="0" err="1"/>
              <a:t>augi</a:t>
            </a:r>
            <a:r>
              <a:rPr lang="en-US" baseline="0" dirty="0"/>
              <a:t> </a:t>
            </a:r>
            <a:r>
              <a:rPr lang="en-US" baseline="0" dirty="0" err="1"/>
              <a:t>var</a:t>
            </a:r>
            <a:r>
              <a:rPr lang="en-US" baseline="0" dirty="0"/>
              <a:t> </a:t>
            </a:r>
            <a:r>
              <a:rPr lang="en-US" baseline="0" dirty="0" err="1"/>
              <a:t>būt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DA9F-4EC4-4EA3-BCA8-A9D78818AC31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983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CDB-23C8-42A9-B2DE-38387CE3C9F2}" type="datetimeFigureOut">
              <a:rPr lang="lv-LV" smtClean="0"/>
              <a:pPr/>
              <a:t>12.06.2018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1CB2-A0CB-46C2-ACC4-2BF9C2B1B19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CDB-23C8-42A9-B2DE-38387CE3C9F2}" type="datetimeFigureOut">
              <a:rPr lang="lv-LV" smtClean="0"/>
              <a:pPr/>
              <a:t>12.06.2018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1CB2-A0CB-46C2-ACC4-2BF9C2B1B19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CDB-23C8-42A9-B2DE-38387CE3C9F2}" type="datetimeFigureOut">
              <a:rPr lang="lv-LV" smtClean="0"/>
              <a:pPr/>
              <a:t>12.06.2018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1CB2-A0CB-46C2-ACC4-2BF9C2B1B19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75CB-B349-471D-9DBE-EC80426F9D07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12.06.2018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27CC-EA7F-4D83-8D10-40DCF6D00DFD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5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75CB-B349-471D-9DBE-EC80426F9D07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12.06.2018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27CC-EA7F-4D83-8D10-40DCF6D00DFD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450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75CB-B349-471D-9DBE-EC80426F9D07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12.06.2018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27CC-EA7F-4D83-8D10-40DCF6D00DFD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08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75CB-B349-471D-9DBE-EC80426F9D07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12.06.2018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27CC-EA7F-4D83-8D10-40DCF6D00DFD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862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75CB-B349-471D-9DBE-EC80426F9D07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12.06.2018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27CC-EA7F-4D83-8D10-40DCF6D00DFD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724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75CB-B349-471D-9DBE-EC80426F9D07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12.06.2018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27CC-EA7F-4D83-8D10-40DCF6D00DFD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66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75CB-B349-471D-9DBE-EC80426F9D07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12.06.2018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27CC-EA7F-4D83-8D10-40DCF6D00DFD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886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75CB-B349-471D-9DBE-EC80426F9D07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12.06.2018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27CC-EA7F-4D83-8D10-40DCF6D00DFD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78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CDB-23C8-42A9-B2DE-38387CE3C9F2}" type="datetimeFigureOut">
              <a:rPr lang="lv-LV" smtClean="0"/>
              <a:pPr/>
              <a:t>12.06.2018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1CB2-A0CB-46C2-ACC4-2BF9C2B1B19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75CB-B349-471D-9DBE-EC80426F9D07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12.06.2018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27CC-EA7F-4D83-8D10-40DCF6D00DFD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703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75CB-B349-471D-9DBE-EC80426F9D07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12.06.2018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27CC-EA7F-4D83-8D10-40DCF6D00DFD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379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75CB-B349-471D-9DBE-EC80426F9D07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12.06.2018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27CC-EA7F-4D83-8D10-40DCF6D00DFD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92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CDB-23C8-42A9-B2DE-38387CE3C9F2}" type="datetimeFigureOut">
              <a:rPr lang="lv-LV" smtClean="0"/>
              <a:pPr/>
              <a:t>12.06.2018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1CB2-A0CB-46C2-ACC4-2BF9C2B1B19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CDB-23C8-42A9-B2DE-38387CE3C9F2}" type="datetimeFigureOut">
              <a:rPr lang="lv-LV" smtClean="0"/>
              <a:pPr/>
              <a:t>12.06.2018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1CB2-A0CB-46C2-ACC4-2BF9C2B1B19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CDB-23C8-42A9-B2DE-38387CE3C9F2}" type="datetimeFigureOut">
              <a:rPr lang="lv-LV" smtClean="0"/>
              <a:pPr/>
              <a:t>12.06.2018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1CB2-A0CB-46C2-ACC4-2BF9C2B1B19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CDB-23C8-42A9-B2DE-38387CE3C9F2}" type="datetimeFigureOut">
              <a:rPr lang="lv-LV" smtClean="0"/>
              <a:pPr/>
              <a:t>12.06.2018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1CB2-A0CB-46C2-ACC4-2BF9C2B1B19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CDB-23C8-42A9-B2DE-38387CE3C9F2}" type="datetimeFigureOut">
              <a:rPr lang="lv-LV" smtClean="0"/>
              <a:pPr/>
              <a:t>12.06.2018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1CB2-A0CB-46C2-ACC4-2BF9C2B1B19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CDB-23C8-42A9-B2DE-38387CE3C9F2}" type="datetimeFigureOut">
              <a:rPr lang="lv-LV" smtClean="0"/>
              <a:pPr/>
              <a:t>12.06.2018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1CB2-A0CB-46C2-ACC4-2BF9C2B1B19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6CDB-23C8-42A9-B2DE-38387CE3C9F2}" type="datetimeFigureOut">
              <a:rPr lang="lv-LV" smtClean="0"/>
              <a:pPr/>
              <a:t>12.06.2018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1CB2-A0CB-46C2-ACC4-2BF9C2B1B19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D6CDB-23C8-42A9-B2DE-38387CE3C9F2}" type="datetimeFigureOut">
              <a:rPr lang="lv-LV" smtClean="0"/>
              <a:pPr/>
              <a:t>12.06.2018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1CB2-A0CB-46C2-ACC4-2BF9C2B1B199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75CB-B349-471D-9DBE-EC80426F9D07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12.06.2018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27CC-EA7F-4D83-8D10-40DCF6D00DFD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50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3vwngxyXu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interbook.net/personal/aymasl/bichos/pediastrum_duplex.jpg" TargetMode="External"/><Relationship Id="rId5" Type="http://schemas.openxmlformats.org/officeDocument/2006/relationships/image" Target="../media/image13.jpeg"/><Relationship Id="rId4" Type="http://schemas.openxmlformats.org/officeDocument/2006/relationships/image" Target="http://www2.fimr.fi/algaline/gallery/protbip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lang="lv-LV" dirty="0"/>
              <a:t>Baltijas jūras īss apskats un galvenās problēmas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Maija Viška,</a:t>
            </a:r>
          </a:p>
          <a:p>
            <a:r>
              <a:rPr lang="lv-LV" dirty="0"/>
              <a:t>Latvijas Hidroekoloģijas institūts</a:t>
            </a:r>
          </a:p>
          <a:p>
            <a:r>
              <a:rPr lang="lv-LV" dirty="0"/>
              <a:t>www.lhei.lv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67544" y="5589240"/>
            <a:ext cx="1071563" cy="1000125"/>
            <a:chOff x="576" y="2448"/>
            <a:chExt cx="592" cy="870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6" y="2448"/>
              <a:ext cx="534" cy="870"/>
            </a:xfrm>
            <a:custGeom>
              <a:avLst/>
              <a:gdLst>
                <a:gd name="T0" fmla="*/ 0 w 2565"/>
                <a:gd name="T1" fmla="*/ 0 h 2775"/>
                <a:gd name="T2" fmla="*/ 0 w 2565"/>
                <a:gd name="T3" fmla="*/ 0 h 2775"/>
                <a:gd name="T4" fmla="*/ 0 w 2565"/>
                <a:gd name="T5" fmla="*/ 0 h 2775"/>
                <a:gd name="T6" fmla="*/ 0 w 2565"/>
                <a:gd name="T7" fmla="*/ 0 h 2775"/>
                <a:gd name="T8" fmla="*/ 0 w 2565"/>
                <a:gd name="T9" fmla="*/ 0 h 2775"/>
                <a:gd name="T10" fmla="*/ 0 w 2565"/>
                <a:gd name="T11" fmla="*/ 0 h 2775"/>
                <a:gd name="T12" fmla="*/ 0 w 2565"/>
                <a:gd name="T13" fmla="*/ 0 h 2775"/>
                <a:gd name="T14" fmla="*/ 0 w 2565"/>
                <a:gd name="T15" fmla="*/ 0 h 2775"/>
                <a:gd name="T16" fmla="*/ 0 w 2565"/>
                <a:gd name="T17" fmla="*/ 0 h 2775"/>
                <a:gd name="T18" fmla="*/ 0 w 2565"/>
                <a:gd name="T19" fmla="*/ 0 h 2775"/>
                <a:gd name="T20" fmla="*/ 0 w 2565"/>
                <a:gd name="T21" fmla="*/ 0 h 2775"/>
                <a:gd name="T22" fmla="*/ 0 w 2565"/>
                <a:gd name="T23" fmla="*/ 0 h 2775"/>
                <a:gd name="T24" fmla="*/ 0 w 2565"/>
                <a:gd name="T25" fmla="*/ 0 h 2775"/>
                <a:gd name="T26" fmla="*/ 0 w 2565"/>
                <a:gd name="T27" fmla="*/ 0 h 2775"/>
                <a:gd name="T28" fmla="*/ 0 w 2565"/>
                <a:gd name="T29" fmla="*/ 0 h 2775"/>
                <a:gd name="T30" fmla="*/ 0 w 2565"/>
                <a:gd name="T31" fmla="*/ 0 h 2775"/>
                <a:gd name="T32" fmla="*/ 0 w 2565"/>
                <a:gd name="T33" fmla="*/ 0 h 2775"/>
                <a:gd name="T34" fmla="*/ 0 w 2565"/>
                <a:gd name="T35" fmla="*/ 0 h 2775"/>
                <a:gd name="T36" fmla="*/ 0 w 2565"/>
                <a:gd name="T37" fmla="*/ 0 h 2775"/>
                <a:gd name="T38" fmla="*/ 0 w 2565"/>
                <a:gd name="T39" fmla="*/ 0 h 2775"/>
                <a:gd name="T40" fmla="*/ 0 w 2565"/>
                <a:gd name="T41" fmla="*/ 0 h 2775"/>
                <a:gd name="T42" fmla="*/ 0 w 2565"/>
                <a:gd name="T43" fmla="*/ 0 h 2775"/>
                <a:gd name="T44" fmla="*/ 0 w 2565"/>
                <a:gd name="T45" fmla="*/ 0 h 2775"/>
                <a:gd name="T46" fmla="*/ 0 w 2565"/>
                <a:gd name="T47" fmla="*/ 0 h 2775"/>
                <a:gd name="T48" fmla="*/ 0 w 2565"/>
                <a:gd name="T49" fmla="*/ 0 h 2775"/>
                <a:gd name="T50" fmla="*/ 0 w 2565"/>
                <a:gd name="T51" fmla="*/ 0 h 2775"/>
                <a:gd name="T52" fmla="*/ 0 w 2565"/>
                <a:gd name="T53" fmla="*/ 0 h 2775"/>
                <a:gd name="T54" fmla="*/ 0 w 2565"/>
                <a:gd name="T55" fmla="*/ 0 h 277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65"/>
                <a:gd name="T85" fmla="*/ 0 h 2775"/>
                <a:gd name="T86" fmla="*/ 2565 w 2565"/>
                <a:gd name="T87" fmla="*/ 2775 h 277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65" h="2775">
                  <a:moveTo>
                    <a:pt x="570" y="2685"/>
                  </a:moveTo>
                  <a:cubicBezTo>
                    <a:pt x="549" y="2616"/>
                    <a:pt x="524" y="2403"/>
                    <a:pt x="518" y="2332"/>
                  </a:cubicBezTo>
                  <a:cubicBezTo>
                    <a:pt x="512" y="2266"/>
                    <a:pt x="473" y="2144"/>
                    <a:pt x="428" y="1852"/>
                  </a:cubicBezTo>
                  <a:cubicBezTo>
                    <a:pt x="383" y="1560"/>
                    <a:pt x="352" y="1481"/>
                    <a:pt x="368" y="1350"/>
                  </a:cubicBezTo>
                  <a:cubicBezTo>
                    <a:pt x="384" y="1219"/>
                    <a:pt x="375" y="1245"/>
                    <a:pt x="435" y="1155"/>
                  </a:cubicBezTo>
                  <a:cubicBezTo>
                    <a:pt x="495" y="1065"/>
                    <a:pt x="480" y="1095"/>
                    <a:pt x="555" y="1012"/>
                  </a:cubicBezTo>
                  <a:cubicBezTo>
                    <a:pt x="630" y="929"/>
                    <a:pt x="858" y="901"/>
                    <a:pt x="960" y="892"/>
                  </a:cubicBezTo>
                  <a:cubicBezTo>
                    <a:pt x="969" y="896"/>
                    <a:pt x="1160" y="957"/>
                    <a:pt x="1170" y="960"/>
                  </a:cubicBezTo>
                  <a:cubicBezTo>
                    <a:pt x="1227" y="999"/>
                    <a:pt x="1282" y="1049"/>
                    <a:pt x="1335" y="1117"/>
                  </a:cubicBezTo>
                  <a:cubicBezTo>
                    <a:pt x="1388" y="1185"/>
                    <a:pt x="1491" y="1334"/>
                    <a:pt x="1545" y="1365"/>
                  </a:cubicBezTo>
                  <a:cubicBezTo>
                    <a:pt x="1599" y="1396"/>
                    <a:pt x="1635" y="1432"/>
                    <a:pt x="1710" y="1462"/>
                  </a:cubicBezTo>
                  <a:cubicBezTo>
                    <a:pt x="1785" y="1492"/>
                    <a:pt x="1777" y="1477"/>
                    <a:pt x="1905" y="1507"/>
                  </a:cubicBezTo>
                  <a:cubicBezTo>
                    <a:pt x="2033" y="1537"/>
                    <a:pt x="2105" y="1507"/>
                    <a:pt x="2190" y="1492"/>
                  </a:cubicBezTo>
                  <a:cubicBezTo>
                    <a:pt x="2255" y="1482"/>
                    <a:pt x="2376" y="1432"/>
                    <a:pt x="2415" y="1387"/>
                  </a:cubicBezTo>
                  <a:cubicBezTo>
                    <a:pt x="2442" y="1346"/>
                    <a:pt x="2483" y="1298"/>
                    <a:pt x="2513" y="1215"/>
                  </a:cubicBezTo>
                  <a:cubicBezTo>
                    <a:pt x="2543" y="1132"/>
                    <a:pt x="2565" y="1080"/>
                    <a:pt x="2558" y="960"/>
                  </a:cubicBezTo>
                  <a:cubicBezTo>
                    <a:pt x="2551" y="840"/>
                    <a:pt x="2474" y="672"/>
                    <a:pt x="2370" y="570"/>
                  </a:cubicBezTo>
                  <a:cubicBezTo>
                    <a:pt x="2266" y="468"/>
                    <a:pt x="2004" y="235"/>
                    <a:pt x="1890" y="180"/>
                  </a:cubicBezTo>
                  <a:cubicBezTo>
                    <a:pt x="1776" y="125"/>
                    <a:pt x="1591" y="44"/>
                    <a:pt x="1403" y="22"/>
                  </a:cubicBezTo>
                  <a:cubicBezTo>
                    <a:pt x="1215" y="0"/>
                    <a:pt x="945" y="14"/>
                    <a:pt x="780" y="67"/>
                  </a:cubicBezTo>
                  <a:cubicBezTo>
                    <a:pt x="615" y="120"/>
                    <a:pt x="503" y="225"/>
                    <a:pt x="368" y="345"/>
                  </a:cubicBezTo>
                  <a:cubicBezTo>
                    <a:pt x="233" y="465"/>
                    <a:pt x="181" y="524"/>
                    <a:pt x="113" y="652"/>
                  </a:cubicBezTo>
                  <a:cubicBezTo>
                    <a:pt x="45" y="780"/>
                    <a:pt x="30" y="788"/>
                    <a:pt x="15" y="960"/>
                  </a:cubicBezTo>
                  <a:cubicBezTo>
                    <a:pt x="0" y="1132"/>
                    <a:pt x="82" y="1358"/>
                    <a:pt x="150" y="1590"/>
                  </a:cubicBezTo>
                  <a:cubicBezTo>
                    <a:pt x="218" y="1822"/>
                    <a:pt x="277" y="2063"/>
                    <a:pt x="330" y="2175"/>
                  </a:cubicBezTo>
                  <a:cubicBezTo>
                    <a:pt x="383" y="2287"/>
                    <a:pt x="353" y="2287"/>
                    <a:pt x="413" y="2460"/>
                  </a:cubicBezTo>
                  <a:cubicBezTo>
                    <a:pt x="473" y="2633"/>
                    <a:pt x="443" y="2625"/>
                    <a:pt x="473" y="2700"/>
                  </a:cubicBezTo>
                  <a:cubicBezTo>
                    <a:pt x="503" y="2775"/>
                    <a:pt x="570" y="2746"/>
                    <a:pt x="570" y="2685"/>
                  </a:cubicBezTo>
                  <a:close/>
                </a:path>
              </a:pathLst>
            </a:custGeom>
            <a:solidFill>
              <a:srgbClr val="3366FF"/>
            </a:solidFill>
            <a:ln w="88900">
              <a:noFill/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69" y="2804"/>
              <a:ext cx="499" cy="262"/>
            </a:xfrm>
            <a:custGeom>
              <a:avLst/>
              <a:gdLst>
                <a:gd name="T0" fmla="*/ 0 w 2393"/>
                <a:gd name="T1" fmla="*/ 0 h 838"/>
                <a:gd name="T2" fmla="*/ 0 w 2393"/>
                <a:gd name="T3" fmla="*/ 0 h 838"/>
                <a:gd name="T4" fmla="*/ 0 w 2393"/>
                <a:gd name="T5" fmla="*/ 0 h 838"/>
                <a:gd name="T6" fmla="*/ 0 w 2393"/>
                <a:gd name="T7" fmla="*/ 0 h 838"/>
                <a:gd name="T8" fmla="*/ 0 w 2393"/>
                <a:gd name="T9" fmla="*/ 0 h 838"/>
                <a:gd name="T10" fmla="*/ 0 w 2393"/>
                <a:gd name="T11" fmla="*/ 0 h 838"/>
                <a:gd name="T12" fmla="*/ 0 w 2393"/>
                <a:gd name="T13" fmla="*/ 0 h 838"/>
                <a:gd name="T14" fmla="*/ 0 w 2393"/>
                <a:gd name="T15" fmla="*/ 0 h 838"/>
                <a:gd name="T16" fmla="*/ 0 w 2393"/>
                <a:gd name="T17" fmla="*/ 0 h 838"/>
                <a:gd name="T18" fmla="*/ 0 w 2393"/>
                <a:gd name="T19" fmla="*/ 0 h 838"/>
                <a:gd name="T20" fmla="*/ 0 w 2393"/>
                <a:gd name="T21" fmla="*/ 0 h 838"/>
                <a:gd name="T22" fmla="*/ 0 w 2393"/>
                <a:gd name="T23" fmla="*/ 0 h 838"/>
                <a:gd name="T24" fmla="*/ 0 w 2393"/>
                <a:gd name="T25" fmla="*/ 0 h 838"/>
                <a:gd name="T26" fmla="*/ 0 w 2393"/>
                <a:gd name="T27" fmla="*/ 0 h 838"/>
                <a:gd name="T28" fmla="*/ 0 w 2393"/>
                <a:gd name="T29" fmla="*/ 0 h 838"/>
                <a:gd name="T30" fmla="*/ 0 w 2393"/>
                <a:gd name="T31" fmla="*/ 0 h 838"/>
                <a:gd name="T32" fmla="*/ 0 w 2393"/>
                <a:gd name="T33" fmla="*/ 0 h 838"/>
                <a:gd name="T34" fmla="*/ 0 w 2393"/>
                <a:gd name="T35" fmla="*/ 0 h 838"/>
                <a:gd name="T36" fmla="*/ 0 w 2393"/>
                <a:gd name="T37" fmla="*/ 0 h 838"/>
                <a:gd name="T38" fmla="*/ 0 w 2393"/>
                <a:gd name="T39" fmla="*/ 0 h 838"/>
                <a:gd name="T40" fmla="*/ 0 w 2393"/>
                <a:gd name="T41" fmla="*/ 0 h 8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93"/>
                <a:gd name="T64" fmla="*/ 0 h 838"/>
                <a:gd name="T65" fmla="*/ 2393 w 2393"/>
                <a:gd name="T66" fmla="*/ 838 h 8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93" h="838">
                  <a:moveTo>
                    <a:pt x="16" y="373"/>
                  </a:moveTo>
                  <a:cubicBezTo>
                    <a:pt x="32" y="444"/>
                    <a:pt x="67" y="547"/>
                    <a:pt x="136" y="613"/>
                  </a:cubicBezTo>
                  <a:cubicBezTo>
                    <a:pt x="234" y="703"/>
                    <a:pt x="339" y="740"/>
                    <a:pt x="429" y="770"/>
                  </a:cubicBezTo>
                  <a:cubicBezTo>
                    <a:pt x="519" y="800"/>
                    <a:pt x="511" y="792"/>
                    <a:pt x="631" y="815"/>
                  </a:cubicBezTo>
                  <a:cubicBezTo>
                    <a:pt x="751" y="838"/>
                    <a:pt x="852" y="807"/>
                    <a:pt x="961" y="815"/>
                  </a:cubicBezTo>
                  <a:cubicBezTo>
                    <a:pt x="1088" y="801"/>
                    <a:pt x="1301" y="753"/>
                    <a:pt x="1411" y="718"/>
                  </a:cubicBezTo>
                  <a:cubicBezTo>
                    <a:pt x="1466" y="689"/>
                    <a:pt x="1580" y="661"/>
                    <a:pt x="1629" y="635"/>
                  </a:cubicBezTo>
                  <a:cubicBezTo>
                    <a:pt x="1639" y="625"/>
                    <a:pt x="1814" y="588"/>
                    <a:pt x="1831" y="583"/>
                  </a:cubicBezTo>
                  <a:cubicBezTo>
                    <a:pt x="2000" y="589"/>
                    <a:pt x="2169" y="575"/>
                    <a:pt x="2229" y="605"/>
                  </a:cubicBezTo>
                  <a:cubicBezTo>
                    <a:pt x="2289" y="635"/>
                    <a:pt x="2302" y="649"/>
                    <a:pt x="2356" y="635"/>
                  </a:cubicBezTo>
                  <a:cubicBezTo>
                    <a:pt x="2379" y="605"/>
                    <a:pt x="2393" y="583"/>
                    <a:pt x="2341" y="553"/>
                  </a:cubicBezTo>
                  <a:cubicBezTo>
                    <a:pt x="2289" y="523"/>
                    <a:pt x="2356" y="538"/>
                    <a:pt x="2259" y="523"/>
                  </a:cubicBezTo>
                  <a:cubicBezTo>
                    <a:pt x="2162" y="508"/>
                    <a:pt x="1764" y="518"/>
                    <a:pt x="1516" y="515"/>
                  </a:cubicBezTo>
                  <a:cubicBezTo>
                    <a:pt x="1355" y="509"/>
                    <a:pt x="1338" y="491"/>
                    <a:pt x="1291" y="485"/>
                  </a:cubicBezTo>
                  <a:cubicBezTo>
                    <a:pt x="1204" y="459"/>
                    <a:pt x="1040" y="388"/>
                    <a:pt x="991" y="358"/>
                  </a:cubicBezTo>
                  <a:cubicBezTo>
                    <a:pt x="942" y="328"/>
                    <a:pt x="884" y="311"/>
                    <a:pt x="841" y="268"/>
                  </a:cubicBezTo>
                  <a:cubicBezTo>
                    <a:pt x="798" y="225"/>
                    <a:pt x="706" y="167"/>
                    <a:pt x="684" y="155"/>
                  </a:cubicBezTo>
                  <a:cubicBezTo>
                    <a:pt x="632" y="121"/>
                    <a:pt x="601" y="87"/>
                    <a:pt x="526" y="65"/>
                  </a:cubicBezTo>
                  <a:cubicBezTo>
                    <a:pt x="451" y="43"/>
                    <a:pt x="315" y="0"/>
                    <a:pt x="234" y="20"/>
                  </a:cubicBezTo>
                  <a:cubicBezTo>
                    <a:pt x="167" y="35"/>
                    <a:pt x="92" y="110"/>
                    <a:pt x="39" y="185"/>
                  </a:cubicBezTo>
                  <a:cubicBezTo>
                    <a:pt x="3" y="244"/>
                    <a:pt x="0" y="302"/>
                    <a:pt x="16" y="373"/>
                  </a:cubicBezTo>
                  <a:close/>
                </a:path>
              </a:pathLst>
            </a:custGeom>
            <a:solidFill>
              <a:srgbClr val="00FF00"/>
            </a:solidFill>
            <a:ln w="88900">
              <a:noFill/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586" y="2695"/>
              <a:ext cx="74" cy="113"/>
            </a:xfrm>
            <a:prstGeom prst="ellipse">
              <a:avLst/>
            </a:prstGeom>
            <a:solidFill>
              <a:srgbClr val="FF0000"/>
            </a:solidFill>
            <a:ln w="88900">
              <a:noFill/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52320" y="6165304"/>
            <a:ext cx="154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4. jūnijs, 2018.</a:t>
            </a:r>
          </a:p>
        </p:txBody>
      </p:sp>
      <p:pic>
        <p:nvPicPr>
          <p:cNvPr id="9" name="Picture 3" descr="logo_KPR1">
            <a:extLst>
              <a:ext uri="{FF2B5EF4-FFF2-40B4-BE49-F238E27FC236}">
                <a16:creationId xmlns:a16="http://schemas.microsoft.com/office/drawing/2014/main" id="{EA5F5B85-0D22-4EB0-9B98-2FC5A97B8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1090"/>
            <a:ext cx="4068268" cy="109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Joprojām neredzami, bet dzīvnieki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Mikroskopiski dzīvnieki – </a:t>
            </a:r>
            <a:r>
              <a:rPr lang="lv-LV" i="1" dirty="0"/>
              <a:t>zooplanktons</a:t>
            </a:r>
          </a:p>
          <a:p>
            <a:pPr>
              <a:buNone/>
            </a:pPr>
            <a:r>
              <a:rPr lang="lv-LV" dirty="0"/>
              <a:t>Apmēram 200 sugas Baltijas jūrā</a:t>
            </a:r>
          </a:p>
          <a:p>
            <a:pPr>
              <a:buNone/>
            </a:pPr>
            <a:endParaRPr lang="lv-LV" i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852936"/>
            <a:ext cx="2590800" cy="25415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780929"/>
            <a:ext cx="3347864" cy="214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686056"/>
            <a:ext cx="2949141" cy="22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5111750"/>
          </a:xfrm>
        </p:spPr>
        <p:txBody>
          <a:bodyPr/>
          <a:lstStyle/>
          <a:p>
            <a:pPr algn="l"/>
            <a:br>
              <a:rPr lang="lv-LV" dirty="0"/>
            </a:b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6035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lv-LV" dirty="0"/>
              <a:t>Jūras grunts arī ir mājvieta dažādiem dzīvniekiem - zoobentosam</a:t>
            </a:r>
            <a:endParaRPr lang="en-US" dirty="0"/>
          </a:p>
        </p:txBody>
      </p:sp>
      <p:pic>
        <p:nvPicPr>
          <p:cNvPr id="100357" name="Picture 5" descr="diat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-660400"/>
            <a:ext cx="271462" cy="265112"/>
          </a:xfrm>
          <a:prstGeom prst="rect">
            <a:avLst/>
          </a:prstGeom>
          <a:noFill/>
        </p:spPr>
      </p:pic>
      <p:pic>
        <p:nvPicPr>
          <p:cNvPr id="100364" name="Picture 12" descr="infau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556792"/>
            <a:ext cx="6659562" cy="2281237"/>
          </a:xfrm>
          <a:prstGeom prst="rect">
            <a:avLst/>
          </a:prstGeom>
          <a:noFill/>
        </p:spPr>
      </p:pic>
      <p:pic>
        <p:nvPicPr>
          <p:cNvPr id="11" name="Picture 13" descr="cardium_glauc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77072"/>
            <a:ext cx="179899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Marenzelleria_vir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994820"/>
            <a:ext cx="1584176" cy="195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Gammarus_salin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077072"/>
            <a:ext cx="2488597" cy="18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Uz grunts aug arī augi – fitobentoss vai augu bentoss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480" t="9712" r="4324"/>
          <a:stretch>
            <a:fillRect/>
          </a:stretch>
        </p:blipFill>
        <p:spPr bwMode="auto">
          <a:xfrm>
            <a:off x="0" y="1340768"/>
            <a:ext cx="3168352" cy="267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861048"/>
            <a:ext cx="3741430" cy="281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9613" y="1268760"/>
            <a:ext cx="2904387" cy="277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365104"/>
            <a:ext cx="28575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3024336" cy="207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3568" y="33265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dirty="0"/>
              <a:t>Visredzamākie iedzīvotāji jūrā ir zivis, putni un roņi</a:t>
            </a:r>
          </a:p>
        </p:txBody>
      </p:sp>
      <p:pic>
        <p:nvPicPr>
          <p:cNvPr id="10" name="Picture 5" descr="sterna albifron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68760"/>
            <a:ext cx="424338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Droša jūra - tās iemītniekiem un cilvēkiem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Jūras problēmas, par kurām runāsim šodien:</a:t>
            </a:r>
          </a:p>
          <a:p>
            <a:pPr>
              <a:buFont typeface="Wingdings" pitchFamily="2" charset="2"/>
              <a:buChar char="Ø"/>
            </a:pPr>
            <a:r>
              <a:rPr lang="lv-LV" dirty="0"/>
              <a:t>skābekļa apstākļi jūras ūdenī; </a:t>
            </a:r>
          </a:p>
          <a:p>
            <a:pPr>
              <a:buFont typeface="Wingdings" pitchFamily="2" charset="2"/>
              <a:buChar char="Ø"/>
            </a:pPr>
            <a:r>
              <a:rPr lang="lv-LV" dirty="0"/>
              <a:t>eitrofikācija;</a:t>
            </a:r>
          </a:p>
          <a:p>
            <a:pPr>
              <a:buFont typeface="Wingdings" pitchFamily="2" charset="2"/>
              <a:buChar char="Ø"/>
            </a:pPr>
            <a:r>
              <a:rPr lang="lv-LV" dirty="0"/>
              <a:t>svešās sugas;</a:t>
            </a:r>
          </a:p>
          <a:p>
            <a:pPr>
              <a:buFont typeface="Wingdings" pitchFamily="2" charset="2"/>
              <a:buChar char="Ø"/>
            </a:pPr>
            <a:r>
              <a:rPr lang="lv-LV" dirty="0"/>
              <a:t>krastu erozija.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Eitrofikācija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/>
              <a:t>Cēlonis – pārāk daudz barības vielu ūdenī;</a:t>
            </a:r>
          </a:p>
          <a:p>
            <a:r>
              <a:rPr lang="lv-LV" dirty="0"/>
              <a:t>Sekas:</a:t>
            </a:r>
          </a:p>
          <a:p>
            <a:r>
              <a:rPr lang="lv-LV" dirty="0"/>
              <a:t>I</a:t>
            </a:r>
            <a:r>
              <a:rPr lang="en-US" dirty="0" err="1"/>
              <a:t>ntens</a:t>
            </a:r>
            <a:r>
              <a:rPr lang="lv-LV" dirty="0"/>
              <a:t>īva aļģu augšana – gan planktona, gan viengadīgo bentisko</a:t>
            </a:r>
            <a:r>
              <a:rPr lang="en-US" dirty="0"/>
              <a:t>;</a:t>
            </a:r>
          </a:p>
          <a:p>
            <a:r>
              <a:rPr lang="lv-LV" dirty="0"/>
              <a:t>Mainās </a:t>
            </a:r>
            <a:r>
              <a:rPr lang="en-US" dirty="0"/>
              <a:t>fauna</a:t>
            </a:r>
            <a:r>
              <a:rPr lang="lv-LV" dirty="0"/>
              <a:t>s</a:t>
            </a:r>
            <a:r>
              <a:rPr lang="en-US" dirty="0"/>
              <a:t> </a:t>
            </a:r>
            <a:r>
              <a:rPr lang="lv-LV" dirty="0"/>
              <a:t>u</a:t>
            </a:r>
            <a:r>
              <a:rPr lang="en-US" dirty="0"/>
              <a:t>n flora</a:t>
            </a:r>
            <a:r>
              <a:rPr lang="lv-LV" dirty="0"/>
              <a:t>s cenozes, attīstās iespējami bīstamas aļģes;</a:t>
            </a:r>
          </a:p>
          <a:p>
            <a:r>
              <a:rPr lang="lv-LV" dirty="0"/>
              <a:t>Pastiprinās skābekļa trūkums, sadaloties lielajam nogrimušajam aļģu daudzumam – </a:t>
            </a:r>
          </a:p>
          <a:p>
            <a:r>
              <a:rPr lang="lv-LV" dirty="0"/>
              <a:t>Bentosa organismu bojāeja</a:t>
            </a:r>
            <a:r>
              <a:rPr lang="en-US" dirty="0"/>
              <a:t>.</a:t>
            </a:r>
          </a:p>
          <a:p>
            <a:pPr>
              <a:buNone/>
            </a:pPr>
            <a:endParaRPr lang="lv-LV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lv-LV" dirty="0"/>
              <a:t>Izmaiņas bentosa dzīvnieku skaitā   skābekļa trūkuma dēļ</a:t>
            </a:r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611560" y="2608857"/>
            <a:ext cx="8706298" cy="4249143"/>
            <a:chOff x="353" y="1350"/>
            <a:chExt cx="5190" cy="2533"/>
          </a:xfrm>
        </p:grpSpPr>
        <p:sp>
          <p:nvSpPr>
            <p:cNvPr id="6" name="AutoShape 2"/>
            <p:cNvSpPr>
              <a:spLocks noChangeAspect="1" noChangeArrowheads="1" noTextEdit="1"/>
            </p:cNvSpPr>
            <p:nvPr/>
          </p:nvSpPr>
          <p:spPr bwMode="auto">
            <a:xfrm>
              <a:off x="353" y="1350"/>
              <a:ext cx="5190" cy="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grpSp>
          <p:nvGrpSpPr>
            <p:cNvPr id="7" name="Group 204"/>
            <p:cNvGrpSpPr>
              <a:grpSpLocks/>
            </p:cNvGrpSpPr>
            <p:nvPr/>
          </p:nvGrpSpPr>
          <p:grpSpPr bwMode="auto">
            <a:xfrm>
              <a:off x="401" y="1398"/>
              <a:ext cx="4690" cy="2244"/>
              <a:chOff x="401" y="1398"/>
              <a:chExt cx="4690" cy="2244"/>
            </a:xfrm>
          </p:grpSpPr>
          <p:pic>
            <p:nvPicPr>
              <p:cNvPr id="5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1" y="1398"/>
                <a:ext cx="4690" cy="2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" name="Rectangle 5"/>
              <p:cNvSpPr>
                <a:spLocks noChangeArrowheads="1"/>
              </p:cNvSpPr>
              <p:nvPr/>
            </p:nvSpPr>
            <p:spPr bwMode="auto">
              <a:xfrm>
                <a:off x="401" y="1398"/>
                <a:ext cx="4690" cy="224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pic>
            <p:nvPicPr>
              <p:cNvPr id="5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6" y="1494"/>
                <a:ext cx="3673" cy="1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tangle 7"/>
              <p:cNvSpPr>
                <a:spLocks noChangeArrowheads="1"/>
              </p:cNvSpPr>
              <p:nvPr/>
            </p:nvSpPr>
            <p:spPr bwMode="auto">
              <a:xfrm>
                <a:off x="976" y="1494"/>
                <a:ext cx="3673" cy="1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61" name="Rectangle 8"/>
              <p:cNvSpPr>
                <a:spLocks noChangeArrowheads="1"/>
              </p:cNvSpPr>
              <p:nvPr/>
            </p:nvSpPr>
            <p:spPr bwMode="auto">
              <a:xfrm>
                <a:off x="976" y="1494"/>
                <a:ext cx="3673" cy="1755"/>
              </a:xfrm>
              <a:prstGeom prst="rect">
                <a:avLst/>
              </a:prstGeom>
              <a:noFill/>
              <a:ln w="1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62" name="Rectangle 9"/>
              <p:cNvSpPr>
                <a:spLocks noChangeArrowheads="1"/>
              </p:cNvSpPr>
              <p:nvPr/>
            </p:nvSpPr>
            <p:spPr bwMode="auto">
              <a:xfrm>
                <a:off x="1005" y="3019"/>
                <a:ext cx="39" cy="230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63" name="Rectangle 10"/>
              <p:cNvSpPr>
                <a:spLocks noChangeArrowheads="1"/>
              </p:cNvSpPr>
              <p:nvPr/>
            </p:nvSpPr>
            <p:spPr bwMode="auto">
              <a:xfrm>
                <a:off x="1139" y="2472"/>
                <a:ext cx="39" cy="777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1264" y="2587"/>
                <a:ext cx="38" cy="662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65" name="Rectangle 12"/>
              <p:cNvSpPr>
                <a:spLocks noChangeArrowheads="1"/>
              </p:cNvSpPr>
              <p:nvPr/>
            </p:nvSpPr>
            <p:spPr bwMode="auto">
              <a:xfrm>
                <a:off x="1398" y="2299"/>
                <a:ext cx="39" cy="950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66" name="Rectangle 13"/>
              <p:cNvSpPr>
                <a:spLocks noChangeArrowheads="1"/>
              </p:cNvSpPr>
              <p:nvPr/>
            </p:nvSpPr>
            <p:spPr bwMode="auto">
              <a:xfrm>
                <a:off x="1533" y="2904"/>
                <a:ext cx="38" cy="345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67" name="Rectangle 14"/>
              <p:cNvSpPr>
                <a:spLocks noChangeArrowheads="1"/>
              </p:cNvSpPr>
              <p:nvPr/>
            </p:nvSpPr>
            <p:spPr bwMode="auto">
              <a:xfrm>
                <a:off x="1657" y="2971"/>
                <a:ext cx="39" cy="278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68" name="Rectangle 15"/>
              <p:cNvSpPr>
                <a:spLocks noChangeArrowheads="1"/>
              </p:cNvSpPr>
              <p:nvPr/>
            </p:nvSpPr>
            <p:spPr bwMode="auto">
              <a:xfrm>
                <a:off x="1792" y="2319"/>
                <a:ext cx="38" cy="930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1926" y="2731"/>
                <a:ext cx="38" cy="518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2050" y="2252"/>
                <a:ext cx="39" cy="997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2185" y="2223"/>
                <a:ext cx="38" cy="1026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2319" y="2721"/>
                <a:ext cx="38" cy="528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444" y="3239"/>
                <a:ext cx="38" cy="10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2712" y="3239"/>
                <a:ext cx="39" cy="10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2971" y="3230"/>
                <a:ext cx="39" cy="19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76" name="Rectangle 23"/>
              <p:cNvSpPr>
                <a:spLocks noChangeArrowheads="1"/>
              </p:cNvSpPr>
              <p:nvPr/>
            </p:nvSpPr>
            <p:spPr bwMode="auto">
              <a:xfrm>
                <a:off x="3105" y="3239"/>
                <a:ext cx="39" cy="10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3758" y="3230"/>
                <a:ext cx="38" cy="19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3892" y="3211"/>
                <a:ext cx="38" cy="38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79" name="Rectangle 26"/>
              <p:cNvSpPr>
                <a:spLocks noChangeArrowheads="1"/>
              </p:cNvSpPr>
              <p:nvPr/>
            </p:nvSpPr>
            <p:spPr bwMode="auto">
              <a:xfrm>
                <a:off x="4026" y="3124"/>
                <a:ext cx="38" cy="125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80" name="Rectangle 27"/>
              <p:cNvSpPr>
                <a:spLocks noChangeArrowheads="1"/>
              </p:cNvSpPr>
              <p:nvPr/>
            </p:nvSpPr>
            <p:spPr bwMode="auto">
              <a:xfrm>
                <a:off x="4151" y="2846"/>
                <a:ext cx="38" cy="403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81" name="Rectangle 28"/>
              <p:cNvSpPr>
                <a:spLocks noChangeArrowheads="1"/>
              </p:cNvSpPr>
              <p:nvPr/>
            </p:nvSpPr>
            <p:spPr bwMode="auto">
              <a:xfrm>
                <a:off x="4285" y="2328"/>
                <a:ext cx="38" cy="921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82" name="Rectangle 29"/>
              <p:cNvSpPr>
                <a:spLocks noChangeArrowheads="1"/>
              </p:cNvSpPr>
              <p:nvPr/>
            </p:nvSpPr>
            <p:spPr bwMode="auto">
              <a:xfrm>
                <a:off x="4419" y="1753"/>
                <a:ext cx="39" cy="1496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83" name="Rectangle 30"/>
              <p:cNvSpPr>
                <a:spLocks noChangeArrowheads="1"/>
              </p:cNvSpPr>
              <p:nvPr/>
            </p:nvSpPr>
            <p:spPr bwMode="auto">
              <a:xfrm>
                <a:off x="4544" y="2664"/>
                <a:ext cx="38" cy="585"/>
              </a:xfrm>
              <a:prstGeom prst="rect">
                <a:avLst/>
              </a:prstGeom>
              <a:solidFill>
                <a:srgbClr val="000080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84" name="Rectangle 31"/>
              <p:cNvSpPr>
                <a:spLocks noChangeArrowheads="1"/>
              </p:cNvSpPr>
              <p:nvPr/>
            </p:nvSpPr>
            <p:spPr bwMode="auto">
              <a:xfrm>
                <a:off x="2223" y="2846"/>
                <a:ext cx="38" cy="403"/>
              </a:xfrm>
              <a:prstGeom prst="rect">
                <a:avLst/>
              </a:prstGeom>
              <a:solidFill>
                <a:srgbClr val="33CCCC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85" name="Rectangle 32"/>
              <p:cNvSpPr>
                <a:spLocks noChangeArrowheads="1"/>
              </p:cNvSpPr>
              <p:nvPr/>
            </p:nvSpPr>
            <p:spPr bwMode="auto">
              <a:xfrm>
                <a:off x="2357" y="3230"/>
                <a:ext cx="29" cy="19"/>
              </a:xfrm>
              <a:prstGeom prst="rect">
                <a:avLst/>
              </a:prstGeom>
              <a:solidFill>
                <a:srgbClr val="33CCCC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86" name="Rectangle 33"/>
              <p:cNvSpPr>
                <a:spLocks noChangeArrowheads="1"/>
              </p:cNvSpPr>
              <p:nvPr/>
            </p:nvSpPr>
            <p:spPr bwMode="auto">
              <a:xfrm>
                <a:off x="2482" y="3239"/>
                <a:ext cx="38" cy="10"/>
              </a:xfrm>
              <a:prstGeom prst="rect">
                <a:avLst/>
              </a:prstGeom>
              <a:solidFill>
                <a:srgbClr val="33CCCC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87" name="Rectangle 34"/>
              <p:cNvSpPr>
                <a:spLocks noChangeArrowheads="1"/>
              </p:cNvSpPr>
              <p:nvPr/>
            </p:nvSpPr>
            <p:spPr bwMode="auto">
              <a:xfrm>
                <a:off x="3010" y="3239"/>
                <a:ext cx="38" cy="10"/>
              </a:xfrm>
              <a:prstGeom prst="rect">
                <a:avLst/>
              </a:prstGeom>
              <a:solidFill>
                <a:srgbClr val="33CCCC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88" name="Rectangle 35"/>
              <p:cNvSpPr>
                <a:spLocks noChangeArrowheads="1"/>
              </p:cNvSpPr>
              <p:nvPr/>
            </p:nvSpPr>
            <p:spPr bwMode="auto">
              <a:xfrm>
                <a:off x="3278" y="3220"/>
                <a:ext cx="29" cy="29"/>
              </a:xfrm>
              <a:prstGeom prst="rect">
                <a:avLst/>
              </a:prstGeom>
              <a:solidFill>
                <a:srgbClr val="33CCCC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89" name="Rectangle 36"/>
              <p:cNvSpPr>
                <a:spLocks noChangeArrowheads="1"/>
              </p:cNvSpPr>
              <p:nvPr/>
            </p:nvSpPr>
            <p:spPr bwMode="auto">
              <a:xfrm>
                <a:off x="3671" y="3239"/>
                <a:ext cx="29" cy="10"/>
              </a:xfrm>
              <a:prstGeom prst="rect">
                <a:avLst/>
              </a:prstGeom>
              <a:solidFill>
                <a:srgbClr val="33CCCC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90" name="Rectangle 37"/>
              <p:cNvSpPr>
                <a:spLocks noChangeArrowheads="1"/>
              </p:cNvSpPr>
              <p:nvPr/>
            </p:nvSpPr>
            <p:spPr bwMode="auto">
              <a:xfrm>
                <a:off x="3796" y="3239"/>
                <a:ext cx="38" cy="10"/>
              </a:xfrm>
              <a:prstGeom prst="rect">
                <a:avLst/>
              </a:prstGeom>
              <a:solidFill>
                <a:srgbClr val="33CCCC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91" name="Rectangle 38"/>
              <p:cNvSpPr>
                <a:spLocks noChangeArrowheads="1"/>
              </p:cNvSpPr>
              <p:nvPr/>
            </p:nvSpPr>
            <p:spPr bwMode="auto">
              <a:xfrm>
                <a:off x="3930" y="3230"/>
                <a:ext cx="39" cy="19"/>
              </a:xfrm>
              <a:prstGeom prst="rect">
                <a:avLst/>
              </a:prstGeom>
              <a:solidFill>
                <a:srgbClr val="33CCCC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92" name="Rectangle 39"/>
              <p:cNvSpPr>
                <a:spLocks noChangeArrowheads="1"/>
              </p:cNvSpPr>
              <p:nvPr/>
            </p:nvSpPr>
            <p:spPr bwMode="auto">
              <a:xfrm>
                <a:off x="4064" y="3182"/>
                <a:ext cx="29" cy="67"/>
              </a:xfrm>
              <a:prstGeom prst="rect">
                <a:avLst/>
              </a:prstGeom>
              <a:solidFill>
                <a:srgbClr val="33CCCC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93" name="Rectangle 40"/>
              <p:cNvSpPr>
                <a:spLocks noChangeArrowheads="1"/>
              </p:cNvSpPr>
              <p:nvPr/>
            </p:nvSpPr>
            <p:spPr bwMode="auto">
              <a:xfrm>
                <a:off x="4189" y="3124"/>
                <a:ext cx="38" cy="125"/>
              </a:xfrm>
              <a:prstGeom prst="rect">
                <a:avLst/>
              </a:prstGeom>
              <a:solidFill>
                <a:srgbClr val="33CCCC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94" name="Rectangle 41"/>
              <p:cNvSpPr>
                <a:spLocks noChangeArrowheads="1"/>
              </p:cNvSpPr>
              <p:nvPr/>
            </p:nvSpPr>
            <p:spPr bwMode="auto">
              <a:xfrm>
                <a:off x="4323" y="2798"/>
                <a:ext cx="39" cy="451"/>
              </a:xfrm>
              <a:prstGeom prst="rect">
                <a:avLst/>
              </a:prstGeom>
              <a:solidFill>
                <a:srgbClr val="33CCCC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95" name="Rectangle 42"/>
              <p:cNvSpPr>
                <a:spLocks noChangeArrowheads="1"/>
              </p:cNvSpPr>
              <p:nvPr/>
            </p:nvSpPr>
            <p:spPr bwMode="auto">
              <a:xfrm>
                <a:off x="4458" y="2261"/>
                <a:ext cx="28" cy="988"/>
              </a:xfrm>
              <a:prstGeom prst="rect">
                <a:avLst/>
              </a:prstGeom>
              <a:solidFill>
                <a:srgbClr val="33CCCC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96" name="Rectangle 43"/>
              <p:cNvSpPr>
                <a:spLocks noChangeArrowheads="1"/>
              </p:cNvSpPr>
              <p:nvPr/>
            </p:nvSpPr>
            <p:spPr bwMode="auto">
              <a:xfrm>
                <a:off x="4582" y="3115"/>
                <a:ext cx="39" cy="134"/>
              </a:xfrm>
              <a:prstGeom prst="rect">
                <a:avLst/>
              </a:prstGeom>
              <a:solidFill>
                <a:srgbClr val="33CCCC"/>
              </a:solidFill>
              <a:ln w="1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97" name="Line 44"/>
              <p:cNvSpPr>
                <a:spLocks noChangeShapeType="1"/>
              </p:cNvSpPr>
              <p:nvPr/>
            </p:nvSpPr>
            <p:spPr bwMode="auto">
              <a:xfrm>
                <a:off x="976" y="1494"/>
                <a:ext cx="1" cy="17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98" name="Line 45"/>
              <p:cNvSpPr>
                <a:spLocks noChangeShapeType="1"/>
              </p:cNvSpPr>
              <p:nvPr/>
            </p:nvSpPr>
            <p:spPr bwMode="auto">
              <a:xfrm>
                <a:off x="948" y="3249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>
                <a:off x="948" y="3000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>
                <a:off x="948" y="2750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01" name="Line 48"/>
              <p:cNvSpPr>
                <a:spLocks noChangeShapeType="1"/>
              </p:cNvSpPr>
              <p:nvPr/>
            </p:nvSpPr>
            <p:spPr bwMode="auto">
              <a:xfrm>
                <a:off x="948" y="2501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02" name="Line 49"/>
              <p:cNvSpPr>
                <a:spLocks noChangeShapeType="1"/>
              </p:cNvSpPr>
              <p:nvPr/>
            </p:nvSpPr>
            <p:spPr bwMode="auto">
              <a:xfrm>
                <a:off x="948" y="2242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03" name="Line 50"/>
              <p:cNvSpPr>
                <a:spLocks noChangeShapeType="1"/>
              </p:cNvSpPr>
              <p:nvPr/>
            </p:nvSpPr>
            <p:spPr bwMode="auto">
              <a:xfrm>
                <a:off x="948" y="1993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04" name="Line 51"/>
              <p:cNvSpPr>
                <a:spLocks noChangeShapeType="1"/>
              </p:cNvSpPr>
              <p:nvPr/>
            </p:nvSpPr>
            <p:spPr bwMode="auto">
              <a:xfrm>
                <a:off x="948" y="1743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05" name="Line 52"/>
              <p:cNvSpPr>
                <a:spLocks noChangeShapeType="1"/>
              </p:cNvSpPr>
              <p:nvPr/>
            </p:nvSpPr>
            <p:spPr bwMode="auto">
              <a:xfrm>
                <a:off x="948" y="1494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06" name="Line 53"/>
              <p:cNvSpPr>
                <a:spLocks noChangeShapeType="1"/>
              </p:cNvSpPr>
              <p:nvPr/>
            </p:nvSpPr>
            <p:spPr bwMode="auto">
              <a:xfrm>
                <a:off x="976" y="3249"/>
                <a:ext cx="367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07" name="Line 54"/>
              <p:cNvSpPr>
                <a:spLocks noChangeShapeType="1"/>
              </p:cNvSpPr>
              <p:nvPr/>
            </p:nvSpPr>
            <p:spPr bwMode="auto">
              <a:xfrm flipV="1">
                <a:off x="1111" y="324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08" name="Line 55"/>
              <p:cNvSpPr>
                <a:spLocks noChangeShapeType="1"/>
              </p:cNvSpPr>
              <p:nvPr/>
            </p:nvSpPr>
            <p:spPr bwMode="auto">
              <a:xfrm flipV="1">
                <a:off x="1370" y="324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09" name="Line 56"/>
              <p:cNvSpPr>
                <a:spLocks noChangeShapeType="1"/>
              </p:cNvSpPr>
              <p:nvPr/>
            </p:nvSpPr>
            <p:spPr bwMode="auto">
              <a:xfrm flipV="1">
                <a:off x="1629" y="324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10" name="Line 57"/>
              <p:cNvSpPr>
                <a:spLocks noChangeShapeType="1"/>
              </p:cNvSpPr>
              <p:nvPr/>
            </p:nvSpPr>
            <p:spPr bwMode="auto">
              <a:xfrm flipV="1">
                <a:off x="1897" y="324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11" name="Line 58"/>
              <p:cNvSpPr>
                <a:spLocks noChangeShapeType="1"/>
              </p:cNvSpPr>
              <p:nvPr/>
            </p:nvSpPr>
            <p:spPr bwMode="auto">
              <a:xfrm flipV="1">
                <a:off x="2156" y="324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12" name="Line 59"/>
              <p:cNvSpPr>
                <a:spLocks noChangeShapeType="1"/>
              </p:cNvSpPr>
              <p:nvPr/>
            </p:nvSpPr>
            <p:spPr bwMode="auto">
              <a:xfrm flipV="1">
                <a:off x="2415" y="324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13" name="Line 60"/>
              <p:cNvSpPr>
                <a:spLocks noChangeShapeType="1"/>
              </p:cNvSpPr>
              <p:nvPr/>
            </p:nvSpPr>
            <p:spPr bwMode="auto">
              <a:xfrm flipV="1">
                <a:off x="2683" y="324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14" name="Line 61"/>
              <p:cNvSpPr>
                <a:spLocks noChangeShapeType="1"/>
              </p:cNvSpPr>
              <p:nvPr/>
            </p:nvSpPr>
            <p:spPr bwMode="auto">
              <a:xfrm flipV="1">
                <a:off x="2942" y="324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15" name="Line 62"/>
              <p:cNvSpPr>
                <a:spLocks noChangeShapeType="1"/>
              </p:cNvSpPr>
              <p:nvPr/>
            </p:nvSpPr>
            <p:spPr bwMode="auto">
              <a:xfrm flipV="1">
                <a:off x="3211" y="324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16" name="Line 63"/>
              <p:cNvSpPr>
                <a:spLocks noChangeShapeType="1"/>
              </p:cNvSpPr>
              <p:nvPr/>
            </p:nvSpPr>
            <p:spPr bwMode="auto">
              <a:xfrm flipV="1">
                <a:off x="3470" y="324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17" name="Line 64"/>
              <p:cNvSpPr>
                <a:spLocks noChangeShapeType="1"/>
              </p:cNvSpPr>
              <p:nvPr/>
            </p:nvSpPr>
            <p:spPr bwMode="auto">
              <a:xfrm flipV="1">
                <a:off x="3729" y="324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18" name="Line 65"/>
              <p:cNvSpPr>
                <a:spLocks noChangeShapeType="1"/>
              </p:cNvSpPr>
              <p:nvPr/>
            </p:nvSpPr>
            <p:spPr bwMode="auto">
              <a:xfrm flipV="1">
                <a:off x="3997" y="324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19" name="Line 66"/>
              <p:cNvSpPr>
                <a:spLocks noChangeShapeType="1"/>
              </p:cNvSpPr>
              <p:nvPr/>
            </p:nvSpPr>
            <p:spPr bwMode="auto">
              <a:xfrm flipV="1">
                <a:off x="4256" y="324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20" name="Line 67"/>
              <p:cNvSpPr>
                <a:spLocks noChangeShapeType="1"/>
              </p:cNvSpPr>
              <p:nvPr/>
            </p:nvSpPr>
            <p:spPr bwMode="auto">
              <a:xfrm flipV="1">
                <a:off x="4515" y="324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21" name="Line 68"/>
              <p:cNvSpPr>
                <a:spLocks noChangeShapeType="1"/>
              </p:cNvSpPr>
              <p:nvPr/>
            </p:nvSpPr>
            <p:spPr bwMode="auto">
              <a:xfrm flipV="1">
                <a:off x="976" y="3220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22" name="Line 69"/>
              <p:cNvSpPr>
                <a:spLocks noChangeShapeType="1"/>
              </p:cNvSpPr>
              <p:nvPr/>
            </p:nvSpPr>
            <p:spPr bwMode="auto">
              <a:xfrm flipV="1">
                <a:off x="1235" y="3220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23" name="Line 70"/>
              <p:cNvSpPr>
                <a:spLocks noChangeShapeType="1"/>
              </p:cNvSpPr>
              <p:nvPr/>
            </p:nvSpPr>
            <p:spPr bwMode="auto">
              <a:xfrm flipV="1">
                <a:off x="1504" y="3220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24" name="Line 71"/>
              <p:cNvSpPr>
                <a:spLocks noChangeShapeType="1"/>
              </p:cNvSpPr>
              <p:nvPr/>
            </p:nvSpPr>
            <p:spPr bwMode="auto">
              <a:xfrm flipV="1">
                <a:off x="1763" y="3220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25" name="Line 72"/>
              <p:cNvSpPr>
                <a:spLocks noChangeShapeType="1"/>
              </p:cNvSpPr>
              <p:nvPr/>
            </p:nvSpPr>
            <p:spPr bwMode="auto">
              <a:xfrm flipV="1">
                <a:off x="2022" y="3220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26" name="Line 73"/>
              <p:cNvSpPr>
                <a:spLocks noChangeShapeType="1"/>
              </p:cNvSpPr>
              <p:nvPr/>
            </p:nvSpPr>
            <p:spPr bwMode="auto">
              <a:xfrm flipV="1">
                <a:off x="2290" y="3220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27" name="Line 74"/>
              <p:cNvSpPr>
                <a:spLocks noChangeShapeType="1"/>
              </p:cNvSpPr>
              <p:nvPr/>
            </p:nvSpPr>
            <p:spPr bwMode="auto">
              <a:xfrm flipV="1">
                <a:off x="2549" y="3220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28" name="Line 75"/>
              <p:cNvSpPr>
                <a:spLocks noChangeShapeType="1"/>
              </p:cNvSpPr>
              <p:nvPr/>
            </p:nvSpPr>
            <p:spPr bwMode="auto">
              <a:xfrm flipV="1">
                <a:off x="2818" y="3220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29" name="Line 76"/>
              <p:cNvSpPr>
                <a:spLocks noChangeShapeType="1"/>
              </p:cNvSpPr>
              <p:nvPr/>
            </p:nvSpPr>
            <p:spPr bwMode="auto">
              <a:xfrm flipV="1">
                <a:off x="3077" y="3220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30" name="Line 77"/>
              <p:cNvSpPr>
                <a:spLocks noChangeShapeType="1"/>
              </p:cNvSpPr>
              <p:nvPr/>
            </p:nvSpPr>
            <p:spPr bwMode="auto">
              <a:xfrm flipV="1">
                <a:off x="3336" y="3220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31" name="Line 78"/>
              <p:cNvSpPr>
                <a:spLocks noChangeShapeType="1"/>
              </p:cNvSpPr>
              <p:nvPr/>
            </p:nvSpPr>
            <p:spPr bwMode="auto">
              <a:xfrm flipV="1">
                <a:off x="3604" y="3220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32" name="Line 79"/>
              <p:cNvSpPr>
                <a:spLocks noChangeShapeType="1"/>
              </p:cNvSpPr>
              <p:nvPr/>
            </p:nvSpPr>
            <p:spPr bwMode="auto">
              <a:xfrm flipV="1">
                <a:off x="3863" y="3220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33" name="Line 80"/>
              <p:cNvSpPr>
                <a:spLocks noChangeShapeType="1"/>
              </p:cNvSpPr>
              <p:nvPr/>
            </p:nvSpPr>
            <p:spPr bwMode="auto">
              <a:xfrm flipV="1">
                <a:off x="4122" y="3220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34" name="Line 81"/>
              <p:cNvSpPr>
                <a:spLocks noChangeShapeType="1"/>
              </p:cNvSpPr>
              <p:nvPr/>
            </p:nvSpPr>
            <p:spPr bwMode="auto">
              <a:xfrm flipV="1">
                <a:off x="4391" y="3220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35" name="Line 82"/>
              <p:cNvSpPr>
                <a:spLocks noChangeShapeType="1"/>
              </p:cNvSpPr>
              <p:nvPr/>
            </p:nvSpPr>
            <p:spPr bwMode="auto">
              <a:xfrm flipV="1">
                <a:off x="4649" y="3220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36" name="Line 83"/>
              <p:cNvSpPr>
                <a:spLocks noChangeShapeType="1"/>
              </p:cNvSpPr>
              <p:nvPr/>
            </p:nvSpPr>
            <p:spPr bwMode="auto">
              <a:xfrm>
                <a:off x="4649" y="1494"/>
                <a:ext cx="1" cy="17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37" name="Line 84"/>
              <p:cNvSpPr>
                <a:spLocks noChangeShapeType="1"/>
              </p:cNvSpPr>
              <p:nvPr/>
            </p:nvSpPr>
            <p:spPr bwMode="auto">
              <a:xfrm>
                <a:off x="4630" y="3249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38" name="Line 85"/>
              <p:cNvSpPr>
                <a:spLocks noChangeShapeType="1"/>
              </p:cNvSpPr>
              <p:nvPr/>
            </p:nvSpPr>
            <p:spPr bwMode="auto">
              <a:xfrm>
                <a:off x="4630" y="3105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39" name="Line 86"/>
              <p:cNvSpPr>
                <a:spLocks noChangeShapeType="1"/>
              </p:cNvSpPr>
              <p:nvPr/>
            </p:nvSpPr>
            <p:spPr bwMode="auto">
              <a:xfrm>
                <a:off x="4630" y="2961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40" name="Line 87"/>
              <p:cNvSpPr>
                <a:spLocks noChangeShapeType="1"/>
              </p:cNvSpPr>
              <p:nvPr/>
            </p:nvSpPr>
            <p:spPr bwMode="auto">
              <a:xfrm>
                <a:off x="4630" y="2808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41" name="Line 88"/>
              <p:cNvSpPr>
                <a:spLocks noChangeShapeType="1"/>
              </p:cNvSpPr>
              <p:nvPr/>
            </p:nvSpPr>
            <p:spPr bwMode="auto">
              <a:xfrm>
                <a:off x="4630" y="2664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42" name="Line 89"/>
              <p:cNvSpPr>
                <a:spLocks noChangeShapeType="1"/>
              </p:cNvSpPr>
              <p:nvPr/>
            </p:nvSpPr>
            <p:spPr bwMode="auto">
              <a:xfrm>
                <a:off x="4630" y="2520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43" name="Line 90"/>
              <p:cNvSpPr>
                <a:spLocks noChangeShapeType="1"/>
              </p:cNvSpPr>
              <p:nvPr/>
            </p:nvSpPr>
            <p:spPr bwMode="auto">
              <a:xfrm>
                <a:off x="4630" y="2376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44" name="Line 91"/>
              <p:cNvSpPr>
                <a:spLocks noChangeShapeType="1"/>
              </p:cNvSpPr>
              <p:nvPr/>
            </p:nvSpPr>
            <p:spPr bwMode="auto">
              <a:xfrm>
                <a:off x="4630" y="2223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45" name="Line 92"/>
              <p:cNvSpPr>
                <a:spLocks noChangeShapeType="1"/>
              </p:cNvSpPr>
              <p:nvPr/>
            </p:nvSpPr>
            <p:spPr bwMode="auto">
              <a:xfrm>
                <a:off x="4630" y="2079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46" name="Line 93"/>
              <p:cNvSpPr>
                <a:spLocks noChangeShapeType="1"/>
              </p:cNvSpPr>
              <p:nvPr/>
            </p:nvSpPr>
            <p:spPr bwMode="auto">
              <a:xfrm>
                <a:off x="4630" y="1935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47" name="Line 94"/>
              <p:cNvSpPr>
                <a:spLocks noChangeShapeType="1"/>
              </p:cNvSpPr>
              <p:nvPr/>
            </p:nvSpPr>
            <p:spPr bwMode="auto">
              <a:xfrm>
                <a:off x="4630" y="1791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48" name="Line 95"/>
              <p:cNvSpPr>
                <a:spLocks noChangeShapeType="1"/>
              </p:cNvSpPr>
              <p:nvPr/>
            </p:nvSpPr>
            <p:spPr bwMode="auto">
              <a:xfrm>
                <a:off x="4630" y="1638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49" name="Line 96"/>
              <p:cNvSpPr>
                <a:spLocks noChangeShapeType="1"/>
              </p:cNvSpPr>
              <p:nvPr/>
            </p:nvSpPr>
            <p:spPr bwMode="auto">
              <a:xfrm>
                <a:off x="4630" y="1494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50" name="Line 97"/>
              <p:cNvSpPr>
                <a:spLocks noChangeShapeType="1"/>
              </p:cNvSpPr>
              <p:nvPr/>
            </p:nvSpPr>
            <p:spPr bwMode="auto">
              <a:xfrm>
                <a:off x="4621" y="3249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51" name="Line 98"/>
              <p:cNvSpPr>
                <a:spLocks noChangeShapeType="1"/>
              </p:cNvSpPr>
              <p:nvPr/>
            </p:nvSpPr>
            <p:spPr bwMode="auto">
              <a:xfrm>
                <a:off x="4621" y="2961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52" name="Line 99"/>
              <p:cNvSpPr>
                <a:spLocks noChangeShapeType="1"/>
              </p:cNvSpPr>
              <p:nvPr/>
            </p:nvSpPr>
            <p:spPr bwMode="auto">
              <a:xfrm>
                <a:off x="4621" y="2664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53" name="Line 100"/>
              <p:cNvSpPr>
                <a:spLocks noChangeShapeType="1"/>
              </p:cNvSpPr>
              <p:nvPr/>
            </p:nvSpPr>
            <p:spPr bwMode="auto">
              <a:xfrm>
                <a:off x="4621" y="2376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54" name="Line 101"/>
              <p:cNvSpPr>
                <a:spLocks noChangeShapeType="1"/>
              </p:cNvSpPr>
              <p:nvPr/>
            </p:nvSpPr>
            <p:spPr bwMode="auto">
              <a:xfrm>
                <a:off x="4621" y="2079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55" name="Line 102"/>
              <p:cNvSpPr>
                <a:spLocks noChangeShapeType="1"/>
              </p:cNvSpPr>
              <p:nvPr/>
            </p:nvSpPr>
            <p:spPr bwMode="auto">
              <a:xfrm>
                <a:off x="4621" y="1791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56" name="Line 103"/>
              <p:cNvSpPr>
                <a:spLocks noChangeShapeType="1"/>
              </p:cNvSpPr>
              <p:nvPr/>
            </p:nvSpPr>
            <p:spPr bwMode="auto">
              <a:xfrm>
                <a:off x="4621" y="1494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57" name="Freeform 104"/>
              <p:cNvSpPr>
                <a:spLocks/>
              </p:cNvSpPr>
              <p:nvPr/>
            </p:nvSpPr>
            <p:spPr bwMode="auto">
              <a:xfrm>
                <a:off x="1044" y="2721"/>
                <a:ext cx="3538" cy="509"/>
              </a:xfrm>
              <a:custGeom>
                <a:avLst/>
                <a:gdLst>
                  <a:gd name="T0" fmla="*/ 0 w 369"/>
                  <a:gd name="T1" fmla="*/ 307 h 53"/>
                  <a:gd name="T2" fmla="*/ 134 w 369"/>
                  <a:gd name="T3" fmla="*/ 48 h 53"/>
                  <a:gd name="T4" fmla="*/ 259 w 369"/>
                  <a:gd name="T5" fmla="*/ 307 h 53"/>
                  <a:gd name="T6" fmla="*/ 393 w 369"/>
                  <a:gd name="T7" fmla="*/ 134 h 53"/>
                  <a:gd name="T8" fmla="*/ 527 w 369"/>
                  <a:gd name="T9" fmla="*/ 355 h 53"/>
                  <a:gd name="T10" fmla="*/ 652 w 369"/>
                  <a:gd name="T11" fmla="*/ 269 h 53"/>
                  <a:gd name="T12" fmla="*/ 786 w 369"/>
                  <a:gd name="T13" fmla="*/ 365 h 53"/>
                  <a:gd name="T14" fmla="*/ 920 w 369"/>
                  <a:gd name="T15" fmla="*/ 298 h 53"/>
                  <a:gd name="T16" fmla="*/ 1045 w 369"/>
                  <a:gd name="T17" fmla="*/ 288 h 53"/>
                  <a:gd name="T18" fmla="*/ 1179 w 369"/>
                  <a:gd name="T19" fmla="*/ 288 h 53"/>
                  <a:gd name="T20" fmla="*/ 1314 w 369"/>
                  <a:gd name="T21" fmla="*/ 182 h 53"/>
                  <a:gd name="T22" fmla="*/ 1438 w 369"/>
                  <a:gd name="T23" fmla="*/ 125 h 53"/>
                  <a:gd name="T24" fmla="*/ 1572 w 369"/>
                  <a:gd name="T25" fmla="*/ 240 h 53"/>
                  <a:gd name="T26" fmla="*/ 1707 w 369"/>
                  <a:gd name="T27" fmla="*/ 394 h 53"/>
                  <a:gd name="T28" fmla="*/ 1831 w 369"/>
                  <a:gd name="T29" fmla="*/ 375 h 53"/>
                  <a:gd name="T30" fmla="*/ 1966 w 369"/>
                  <a:gd name="T31" fmla="*/ 365 h 53"/>
                  <a:gd name="T32" fmla="*/ 2100 w 369"/>
                  <a:gd name="T33" fmla="*/ 182 h 53"/>
                  <a:gd name="T34" fmla="*/ 2224 w 369"/>
                  <a:gd name="T35" fmla="*/ 451 h 53"/>
                  <a:gd name="T36" fmla="*/ 2359 w 369"/>
                  <a:gd name="T37" fmla="*/ 509 h 53"/>
                  <a:gd name="T38" fmla="*/ 2493 w 369"/>
                  <a:gd name="T39" fmla="*/ 375 h 53"/>
                  <a:gd name="T40" fmla="*/ 2618 w 369"/>
                  <a:gd name="T41" fmla="*/ 499 h 53"/>
                  <a:gd name="T42" fmla="*/ 2752 w 369"/>
                  <a:gd name="T43" fmla="*/ 346 h 53"/>
                  <a:gd name="T44" fmla="*/ 2886 w 369"/>
                  <a:gd name="T45" fmla="*/ 490 h 53"/>
                  <a:gd name="T46" fmla="*/ 3011 w 369"/>
                  <a:gd name="T47" fmla="*/ 442 h 53"/>
                  <a:gd name="T48" fmla="*/ 3145 w 369"/>
                  <a:gd name="T49" fmla="*/ 365 h 53"/>
                  <a:gd name="T50" fmla="*/ 3279 w 369"/>
                  <a:gd name="T51" fmla="*/ 202 h 53"/>
                  <a:gd name="T52" fmla="*/ 3404 w 369"/>
                  <a:gd name="T53" fmla="*/ 0 h 53"/>
                  <a:gd name="T54" fmla="*/ 3538 w 369"/>
                  <a:gd name="T55" fmla="*/ 144 h 5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69"/>
                  <a:gd name="T85" fmla="*/ 0 h 53"/>
                  <a:gd name="T86" fmla="*/ 369 w 369"/>
                  <a:gd name="T87" fmla="*/ 53 h 5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69" h="53">
                    <a:moveTo>
                      <a:pt x="0" y="32"/>
                    </a:moveTo>
                    <a:lnTo>
                      <a:pt x="14" y="5"/>
                    </a:lnTo>
                    <a:lnTo>
                      <a:pt x="27" y="32"/>
                    </a:lnTo>
                    <a:lnTo>
                      <a:pt x="41" y="14"/>
                    </a:lnTo>
                    <a:lnTo>
                      <a:pt x="55" y="37"/>
                    </a:lnTo>
                    <a:lnTo>
                      <a:pt x="68" y="28"/>
                    </a:lnTo>
                    <a:lnTo>
                      <a:pt x="82" y="38"/>
                    </a:lnTo>
                    <a:lnTo>
                      <a:pt x="96" y="31"/>
                    </a:lnTo>
                    <a:lnTo>
                      <a:pt x="109" y="30"/>
                    </a:lnTo>
                    <a:lnTo>
                      <a:pt x="123" y="30"/>
                    </a:lnTo>
                    <a:lnTo>
                      <a:pt x="137" y="19"/>
                    </a:lnTo>
                    <a:lnTo>
                      <a:pt x="150" y="13"/>
                    </a:lnTo>
                    <a:lnTo>
                      <a:pt x="164" y="25"/>
                    </a:lnTo>
                    <a:lnTo>
                      <a:pt x="178" y="41"/>
                    </a:lnTo>
                    <a:lnTo>
                      <a:pt x="191" y="39"/>
                    </a:lnTo>
                    <a:lnTo>
                      <a:pt x="205" y="38"/>
                    </a:lnTo>
                    <a:lnTo>
                      <a:pt x="219" y="19"/>
                    </a:lnTo>
                    <a:lnTo>
                      <a:pt x="232" y="47"/>
                    </a:lnTo>
                    <a:lnTo>
                      <a:pt x="246" y="53"/>
                    </a:lnTo>
                    <a:lnTo>
                      <a:pt x="260" y="39"/>
                    </a:lnTo>
                    <a:lnTo>
                      <a:pt x="273" y="52"/>
                    </a:lnTo>
                    <a:lnTo>
                      <a:pt x="287" y="36"/>
                    </a:lnTo>
                    <a:lnTo>
                      <a:pt x="301" y="51"/>
                    </a:lnTo>
                    <a:lnTo>
                      <a:pt x="314" y="46"/>
                    </a:lnTo>
                    <a:lnTo>
                      <a:pt x="328" y="38"/>
                    </a:lnTo>
                    <a:lnTo>
                      <a:pt x="342" y="21"/>
                    </a:lnTo>
                    <a:lnTo>
                      <a:pt x="355" y="0"/>
                    </a:lnTo>
                    <a:lnTo>
                      <a:pt x="369" y="15"/>
                    </a:lnTo>
                  </a:path>
                </a:pathLst>
              </a:custGeom>
              <a:noFill/>
              <a:ln w="1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58" name="Freeform 105"/>
              <p:cNvSpPr>
                <a:spLocks/>
              </p:cNvSpPr>
              <p:nvPr/>
            </p:nvSpPr>
            <p:spPr bwMode="auto">
              <a:xfrm>
                <a:off x="2223" y="1753"/>
                <a:ext cx="2359" cy="1496"/>
              </a:xfrm>
              <a:custGeom>
                <a:avLst/>
                <a:gdLst>
                  <a:gd name="T0" fmla="*/ 0 w 246"/>
                  <a:gd name="T1" fmla="*/ 0 h 156"/>
                  <a:gd name="T2" fmla="*/ 134 w 246"/>
                  <a:gd name="T3" fmla="*/ 1486 h 156"/>
                  <a:gd name="T4" fmla="*/ 259 w 246"/>
                  <a:gd name="T5" fmla="*/ 1477 h 156"/>
                  <a:gd name="T6" fmla="*/ 393 w 246"/>
                  <a:gd name="T7" fmla="*/ 1496 h 156"/>
                  <a:gd name="T8" fmla="*/ 527 w 246"/>
                  <a:gd name="T9" fmla="*/ 1247 h 156"/>
                  <a:gd name="T10" fmla="*/ 652 w 246"/>
                  <a:gd name="T11" fmla="*/ 1266 h 156"/>
                  <a:gd name="T12" fmla="*/ 786 w 246"/>
                  <a:gd name="T13" fmla="*/ 1400 h 156"/>
                  <a:gd name="T14" fmla="*/ 921 w 246"/>
                  <a:gd name="T15" fmla="*/ 1093 h 156"/>
                  <a:gd name="T16" fmla="*/ 1045 w 246"/>
                  <a:gd name="T17" fmla="*/ 1438 h 156"/>
                  <a:gd name="T18" fmla="*/ 1180 w 246"/>
                  <a:gd name="T19" fmla="*/ 1496 h 156"/>
                  <a:gd name="T20" fmla="*/ 1314 w 246"/>
                  <a:gd name="T21" fmla="*/ 1496 h 156"/>
                  <a:gd name="T22" fmla="*/ 1438 w 246"/>
                  <a:gd name="T23" fmla="*/ 1486 h 156"/>
                  <a:gd name="T24" fmla="*/ 1573 w 246"/>
                  <a:gd name="T25" fmla="*/ 1496 h 156"/>
                  <a:gd name="T26" fmla="*/ 1707 w 246"/>
                  <a:gd name="T27" fmla="*/ 1477 h 156"/>
                  <a:gd name="T28" fmla="*/ 1832 w 246"/>
                  <a:gd name="T29" fmla="*/ 1448 h 156"/>
                  <a:gd name="T30" fmla="*/ 1966 w 246"/>
                  <a:gd name="T31" fmla="*/ 1218 h 156"/>
                  <a:gd name="T32" fmla="*/ 2100 w 246"/>
                  <a:gd name="T33" fmla="*/ 1017 h 156"/>
                  <a:gd name="T34" fmla="*/ 2225 w 246"/>
                  <a:gd name="T35" fmla="*/ 1208 h 156"/>
                  <a:gd name="T36" fmla="*/ 2359 w 246"/>
                  <a:gd name="T37" fmla="*/ 1448 h 1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6"/>
                  <a:gd name="T58" fmla="*/ 0 h 156"/>
                  <a:gd name="T59" fmla="*/ 246 w 246"/>
                  <a:gd name="T60" fmla="*/ 156 h 1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6" h="156">
                    <a:moveTo>
                      <a:pt x="0" y="0"/>
                    </a:moveTo>
                    <a:lnTo>
                      <a:pt x="14" y="155"/>
                    </a:lnTo>
                    <a:lnTo>
                      <a:pt x="27" y="154"/>
                    </a:lnTo>
                    <a:lnTo>
                      <a:pt x="41" y="156"/>
                    </a:lnTo>
                    <a:lnTo>
                      <a:pt x="55" y="130"/>
                    </a:lnTo>
                    <a:lnTo>
                      <a:pt x="68" y="132"/>
                    </a:lnTo>
                    <a:lnTo>
                      <a:pt x="82" y="146"/>
                    </a:lnTo>
                    <a:lnTo>
                      <a:pt x="96" y="114"/>
                    </a:lnTo>
                    <a:lnTo>
                      <a:pt x="109" y="150"/>
                    </a:lnTo>
                    <a:lnTo>
                      <a:pt x="123" y="156"/>
                    </a:lnTo>
                    <a:lnTo>
                      <a:pt x="137" y="156"/>
                    </a:lnTo>
                    <a:lnTo>
                      <a:pt x="150" y="155"/>
                    </a:lnTo>
                    <a:lnTo>
                      <a:pt x="164" y="156"/>
                    </a:lnTo>
                    <a:lnTo>
                      <a:pt x="178" y="154"/>
                    </a:lnTo>
                    <a:lnTo>
                      <a:pt x="191" y="151"/>
                    </a:lnTo>
                    <a:lnTo>
                      <a:pt x="205" y="127"/>
                    </a:lnTo>
                    <a:lnTo>
                      <a:pt x="219" y="106"/>
                    </a:lnTo>
                    <a:lnTo>
                      <a:pt x="232" y="126"/>
                    </a:lnTo>
                    <a:lnTo>
                      <a:pt x="246" y="151"/>
                    </a:lnTo>
                  </a:path>
                </a:pathLst>
              </a:custGeom>
              <a:noFill/>
              <a:ln w="1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59" name="Freeform 106"/>
              <p:cNvSpPr>
                <a:spLocks/>
              </p:cNvSpPr>
              <p:nvPr/>
            </p:nvSpPr>
            <p:spPr bwMode="auto">
              <a:xfrm>
                <a:off x="1015" y="3000"/>
                <a:ext cx="57" cy="57"/>
              </a:xfrm>
              <a:custGeom>
                <a:avLst/>
                <a:gdLst>
                  <a:gd name="T0" fmla="*/ 29 w 57"/>
                  <a:gd name="T1" fmla="*/ 0 h 57"/>
                  <a:gd name="T2" fmla="*/ 57 w 57"/>
                  <a:gd name="T3" fmla="*/ 28 h 57"/>
                  <a:gd name="T4" fmla="*/ 29 w 57"/>
                  <a:gd name="T5" fmla="*/ 57 h 57"/>
                  <a:gd name="T6" fmla="*/ 0 w 57"/>
                  <a:gd name="T7" fmla="*/ 28 h 57"/>
                  <a:gd name="T8" fmla="*/ 29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9" y="0"/>
                    </a:moveTo>
                    <a:lnTo>
                      <a:pt x="57" y="28"/>
                    </a:lnTo>
                    <a:lnTo>
                      <a:pt x="29" y="57"/>
                    </a:lnTo>
                    <a:lnTo>
                      <a:pt x="0" y="2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60" name="Freeform 107"/>
              <p:cNvSpPr>
                <a:spLocks/>
              </p:cNvSpPr>
              <p:nvPr/>
            </p:nvSpPr>
            <p:spPr bwMode="auto">
              <a:xfrm>
                <a:off x="1149" y="2741"/>
                <a:ext cx="58" cy="57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29 w 58"/>
                  <a:gd name="T5" fmla="*/ 57 h 57"/>
                  <a:gd name="T6" fmla="*/ 0 w 58"/>
                  <a:gd name="T7" fmla="*/ 28 h 57"/>
                  <a:gd name="T8" fmla="*/ 29 w 58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7"/>
                  <a:gd name="T17" fmla="*/ 58 w 58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7">
                    <a:moveTo>
                      <a:pt x="29" y="0"/>
                    </a:moveTo>
                    <a:lnTo>
                      <a:pt x="58" y="28"/>
                    </a:lnTo>
                    <a:lnTo>
                      <a:pt x="29" y="57"/>
                    </a:lnTo>
                    <a:lnTo>
                      <a:pt x="0" y="2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61" name="Freeform 108"/>
              <p:cNvSpPr>
                <a:spLocks/>
              </p:cNvSpPr>
              <p:nvPr/>
            </p:nvSpPr>
            <p:spPr bwMode="auto">
              <a:xfrm>
                <a:off x="1274" y="3000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8 h 57"/>
                  <a:gd name="T4" fmla="*/ 28 w 57"/>
                  <a:gd name="T5" fmla="*/ 57 h 57"/>
                  <a:gd name="T6" fmla="*/ 0 w 57"/>
                  <a:gd name="T7" fmla="*/ 28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62" name="Freeform 109"/>
              <p:cNvSpPr>
                <a:spLocks/>
              </p:cNvSpPr>
              <p:nvPr/>
            </p:nvSpPr>
            <p:spPr bwMode="auto">
              <a:xfrm>
                <a:off x="1408" y="2827"/>
                <a:ext cx="57" cy="58"/>
              </a:xfrm>
              <a:custGeom>
                <a:avLst/>
                <a:gdLst>
                  <a:gd name="T0" fmla="*/ 29 w 57"/>
                  <a:gd name="T1" fmla="*/ 0 h 58"/>
                  <a:gd name="T2" fmla="*/ 57 w 57"/>
                  <a:gd name="T3" fmla="*/ 29 h 58"/>
                  <a:gd name="T4" fmla="*/ 29 w 57"/>
                  <a:gd name="T5" fmla="*/ 58 h 58"/>
                  <a:gd name="T6" fmla="*/ 0 w 57"/>
                  <a:gd name="T7" fmla="*/ 29 h 58"/>
                  <a:gd name="T8" fmla="*/ 29 w 57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8"/>
                  <a:gd name="T17" fmla="*/ 57 w 5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8">
                    <a:moveTo>
                      <a:pt x="29" y="0"/>
                    </a:moveTo>
                    <a:lnTo>
                      <a:pt x="57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63" name="Freeform 110"/>
              <p:cNvSpPr>
                <a:spLocks/>
              </p:cNvSpPr>
              <p:nvPr/>
            </p:nvSpPr>
            <p:spPr bwMode="auto">
              <a:xfrm>
                <a:off x="1542" y="3048"/>
                <a:ext cx="58" cy="57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29 w 58"/>
                  <a:gd name="T5" fmla="*/ 57 h 57"/>
                  <a:gd name="T6" fmla="*/ 0 w 58"/>
                  <a:gd name="T7" fmla="*/ 28 h 57"/>
                  <a:gd name="T8" fmla="*/ 29 w 58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7"/>
                  <a:gd name="T17" fmla="*/ 58 w 58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7">
                    <a:moveTo>
                      <a:pt x="29" y="0"/>
                    </a:moveTo>
                    <a:lnTo>
                      <a:pt x="58" y="28"/>
                    </a:lnTo>
                    <a:lnTo>
                      <a:pt x="29" y="57"/>
                    </a:lnTo>
                    <a:lnTo>
                      <a:pt x="0" y="2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64" name="Freeform 111"/>
              <p:cNvSpPr>
                <a:spLocks/>
              </p:cNvSpPr>
              <p:nvPr/>
            </p:nvSpPr>
            <p:spPr bwMode="auto">
              <a:xfrm>
                <a:off x="1667" y="2961"/>
                <a:ext cx="57" cy="58"/>
              </a:xfrm>
              <a:custGeom>
                <a:avLst/>
                <a:gdLst>
                  <a:gd name="T0" fmla="*/ 29 w 57"/>
                  <a:gd name="T1" fmla="*/ 0 h 58"/>
                  <a:gd name="T2" fmla="*/ 57 w 57"/>
                  <a:gd name="T3" fmla="*/ 29 h 58"/>
                  <a:gd name="T4" fmla="*/ 29 w 57"/>
                  <a:gd name="T5" fmla="*/ 58 h 58"/>
                  <a:gd name="T6" fmla="*/ 0 w 57"/>
                  <a:gd name="T7" fmla="*/ 29 h 58"/>
                  <a:gd name="T8" fmla="*/ 29 w 57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8"/>
                  <a:gd name="T17" fmla="*/ 57 w 5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8">
                    <a:moveTo>
                      <a:pt x="29" y="0"/>
                    </a:moveTo>
                    <a:lnTo>
                      <a:pt x="57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65" name="Freeform 112"/>
              <p:cNvSpPr>
                <a:spLocks/>
              </p:cNvSpPr>
              <p:nvPr/>
            </p:nvSpPr>
            <p:spPr bwMode="auto">
              <a:xfrm>
                <a:off x="1801" y="3057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66" name="Freeform 113"/>
              <p:cNvSpPr>
                <a:spLocks/>
              </p:cNvSpPr>
              <p:nvPr/>
            </p:nvSpPr>
            <p:spPr bwMode="auto">
              <a:xfrm>
                <a:off x="1935" y="2990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67" name="Freeform 114"/>
              <p:cNvSpPr>
                <a:spLocks/>
              </p:cNvSpPr>
              <p:nvPr/>
            </p:nvSpPr>
            <p:spPr bwMode="auto">
              <a:xfrm>
                <a:off x="2060" y="2980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68" name="Freeform 115"/>
              <p:cNvSpPr>
                <a:spLocks/>
              </p:cNvSpPr>
              <p:nvPr/>
            </p:nvSpPr>
            <p:spPr bwMode="auto">
              <a:xfrm>
                <a:off x="2194" y="2980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69" name="Freeform 116"/>
              <p:cNvSpPr>
                <a:spLocks/>
              </p:cNvSpPr>
              <p:nvPr/>
            </p:nvSpPr>
            <p:spPr bwMode="auto">
              <a:xfrm>
                <a:off x="2329" y="2875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9 h 57"/>
                  <a:gd name="T4" fmla="*/ 28 w 57"/>
                  <a:gd name="T5" fmla="*/ 57 h 57"/>
                  <a:gd name="T6" fmla="*/ 0 w 57"/>
                  <a:gd name="T7" fmla="*/ 29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9"/>
                    </a:lnTo>
                    <a:lnTo>
                      <a:pt x="28" y="57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70" name="Freeform 117"/>
              <p:cNvSpPr>
                <a:spLocks/>
              </p:cNvSpPr>
              <p:nvPr/>
            </p:nvSpPr>
            <p:spPr bwMode="auto">
              <a:xfrm>
                <a:off x="2453" y="2817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71" name="Freeform 118"/>
              <p:cNvSpPr>
                <a:spLocks/>
              </p:cNvSpPr>
              <p:nvPr/>
            </p:nvSpPr>
            <p:spPr bwMode="auto">
              <a:xfrm>
                <a:off x="2588" y="2932"/>
                <a:ext cx="57" cy="58"/>
              </a:xfrm>
              <a:custGeom>
                <a:avLst/>
                <a:gdLst>
                  <a:gd name="T0" fmla="*/ 28 w 57"/>
                  <a:gd name="T1" fmla="*/ 0 h 58"/>
                  <a:gd name="T2" fmla="*/ 57 w 57"/>
                  <a:gd name="T3" fmla="*/ 29 h 58"/>
                  <a:gd name="T4" fmla="*/ 28 w 57"/>
                  <a:gd name="T5" fmla="*/ 58 h 58"/>
                  <a:gd name="T6" fmla="*/ 0 w 57"/>
                  <a:gd name="T7" fmla="*/ 29 h 58"/>
                  <a:gd name="T8" fmla="*/ 28 w 57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8"/>
                  <a:gd name="T17" fmla="*/ 57 w 5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8">
                    <a:moveTo>
                      <a:pt x="28" y="0"/>
                    </a:moveTo>
                    <a:lnTo>
                      <a:pt x="57" y="29"/>
                    </a:lnTo>
                    <a:lnTo>
                      <a:pt x="28" y="58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72" name="Freeform 119"/>
              <p:cNvSpPr>
                <a:spLocks/>
              </p:cNvSpPr>
              <p:nvPr/>
            </p:nvSpPr>
            <p:spPr bwMode="auto">
              <a:xfrm>
                <a:off x="2722" y="3086"/>
                <a:ext cx="57" cy="57"/>
              </a:xfrm>
              <a:custGeom>
                <a:avLst/>
                <a:gdLst>
                  <a:gd name="T0" fmla="*/ 29 w 57"/>
                  <a:gd name="T1" fmla="*/ 0 h 57"/>
                  <a:gd name="T2" fmla="*/ 57 w 57"/>
                  <a:gd name="T3" fmla="*/ 29 h 57"/>
                  <a:gd name="T4" fmla="*/ 29 w 57"/>
                  <a:gd name="T5" fmla="*/ 57 h 57"/>
                  <a:gd name="T6" fmla="*/ 0 w 57"/>
                  <a:gd name="T7" fmla="*/ 29 h 57"/>
                  <a:gd name="T8" fmla="*/ 29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9" y="0"/>
                    </a:moveTo>
                    <a:lnTo>
                      <a:pt x="57" y="29"/>
                    </a:lnTo>
                    <a:lnTo>
                      <a:pt x="29" y="57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73" name="Freeform 120"/>
              <p:cNvSpPr>
                <a:spLocks/>
              </p:cNvSpPr>
              <p:nvPr/>
            </p:nvSpPr>
            <p:spPr bwMode="auto">
              <a:xfrm>
                <a:off x="2846" y="3067"/>
                <a:ext cx="58" cy="57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9 h 57"/>
                  <a:gd name="T4" fmla="*/ 29 w 58"/>
                  <a:gd name="T5" fmla="*/ 57 h 57"/>
                  <a:gd name="T6" fmla="*/ 0 w 58"/>
                  <a:gd name="T7" fmla="*/ 29 h 57"/>
                  <a:gd name="T8" fmla="*/ 29 w 58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7"/>
                  <a:gd name="T17" fmla="*/ 58 w 58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7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7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74" name="Freeform 121"/>
              <p:cNvSpPr>
                <a:spLocks/>
              </p:cNvSpPr>
              <p:nvPr/>
            </p:nvSpPr>
            <p:spPr bwMode="auto">
              <a:xfrm>
                <a:off x="2981" y="3057"/>
                <a:ext cx="57" cy="58"/>
              </a:xfrm>
              <a:custGeom>
                <a:avLst/>
                <a:gdLst>
                  <a:gd name="T0" fmla="*/ 29 w 57"/>
                  <a:gd name="T1" fmla="*/ 0 h 58"/>
                  <a:gd name="T2" fmla="*/ 57 w 57"/>
                  <a:gd name="T3" fmla="*/ 29 h 58"/>
                  <a:gd name="T4" fmla="*/ 29 w 57"/>
                  <a:gd name="T5" fmla="*/ 58 h 58"/>
                  <a:gd name="T6" fmla="*/ 0 w 57"/>
                  <a:gd name="T7" fmla="*/ 29 h 58"/>
                  <a:gd name="T8" fmla="*/ 29 w 57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8"/>
                  <a:gd name="T17" fmla="*/ 57 w 5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8">
                    <a:moveTo>
                      <a:pt x="29" y="0"/>
                    </a:moveTo>
                    <a:lnTo>
                      <a:pt x="57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75" name="Freeform 122"/>
              <p:cNvSpPr>
                <a:spLocks/>
              </p:cNvSpPr>
              <p:nvPr/>
            </p:nvSpPr>
            <p:spPr bwMode="auto">
              <a:xfrm>
                <a:off x="3115" y="2875"/>
                <a:ext cx="58" cy="57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9 h 57"/>
                  <a:gd name="T4" fmla="*/ 29 w 58"/>
                  <a:gd name="T5" fmla="*/ 57 h 57"/>
                  <a:gd name="T6" fmla="*/ 0 w 58"/>
                  <a:gd name="T7" fmla="*/ 29 h 57"/>
                  <a:gd name="T8" fmla="*/ 29 w 58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7"/>
                  <a:gd name="T17" fmla="*/ 58 w 58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7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7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76" name="Freeform 123"/>
              <p:cNvSpPr>
                <a:spLocks/>
              </p:cNvSpPr>
              <p:nvPr/>
            </p:nvSpPr>
            <p:spPr bwMode="auto">
              <a:xfrm>
                <a:off x="3240" y="3143"/>
                <a:ext cx="57" cy="58"/>
              </a:xfrm>
              <a:custGeom>
                <a:avLst/>
                <a:gdLst>
                  <a:gd name="T0" fmla="*/ 28 w 57"/>
                  <a:gd name="T1" fmla="*/ 0 h 58"/>
                  <a:gd name="T2" fmla="*/ 57 w 57"/>
                  <a:gd name="T3" fmla="*/ 29 h 58"/>
                  <a:gd name="T4" fmla="*/ 28 w 57"/>
                  <a:gd name="T5" fmla="*/ 58 h 58"/>
                  <a:gd name="T6" fmla="*/ 0 w 57"/>
                  <a:gd name="T7" fmla="*/ 29 h 58"/>
                  <a:gd name="T8" fmla="*/ 28 w 57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8"/>
                  <a:gd name="T17" fmla="*/ 57 w 5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8">
                    <a:moveTo>
                      <a:pt x="28" y="0"/>
                    </a:moveTo>
                    <a:lnTo>
                      <a:pt x="57" y="29"/>
                    </a:lnTo>
                    <a:lnTo>
                      <a:pt x="28" y="58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77" name="Freeform 124"/>
              <p:cNvSpPr>
                <a:spLocks/>
              </p:cNvSpPr>
              <p:nvPr/>
            </p:nvSpPr>
            <p:spPr bwMode="auto">
              <a:xfrm>
                <a:off x="3374" y="3201"/>
                <a:ext cx="57" cy="58"/>
              </a:xfrm>
              <a:custGeom>
                <a:avLst/>
                <a:gdLst>
                  <a:gd name="T0" fmla="*/ 29 w 57"/>
                  <a:gd name="T1" fmla="*/ 0 h 58"/>
                  <a:gd name="T2" fmla="*/ 57 w 57"/>
                  <a:gd name="T3" fmla="*/ 29 h 58"/>
                  <a:gd name="T4" fmla="*/ 29 w 57"/>
                  <a:gd name="T5" fmla="*/ 58 h 58"/>
                  <a:gd name="T6" fmla="*/ 0 w 57"/>
                  <a:gd name="T7" fmla="*/ 29 h 58"/>
                  <a:gd name="T8" fmla="*/ 29 w 57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8"/>
                  <a:gd name="T17" fmla="*/ 57 w 5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8">
                    <a:moveTo>
                      <a:pt x="29" y="0"/>
                    </a:moveTo>
                    <a:lnTo>
                      <a:pt x="57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78" name="Freeform 125"/>
              <p:cNvSpPr>
                <a:spLocks/>
              </p:cNvSpPr>
              <p:nvPr/>
            </p:nvSpPr>
            <p:spPr bwMode="auto">
              <a:xfrm>
                <a:off x="3508" y="3067"/>
                <a:ext cx="58" cy="57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9 h 57"/>
                  <a:gd name="T4" fmla="*/ 29 w 58"/>
                  <a:gd name="T5" fmla="*/ 57 h 57"/>
                  <a:gd name="T6" fmla="*/ 0 w 58"/>
                  <a:gd name="T7" fmla="*/ 29 h 57"/>
                  <a:gd name="T8" fmla="*/ 29 w 58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7"/>
                  <a:gd name="T17" fmla="*/ 58 w 58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7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7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79" name="Freeform 126"/>
              <p:cNvSpPr>
                <a:spLocks/>
              </p:cNvSpPr>
              <p:nvPr/>
            </p:nvSpPr>
            <p:spPr bwMode="auto">
              <a:xfrm>
                <a:off x="3633" y="3191"/>
                <a:ext cx="57" cy="58"/>
              </a:xfrm>
              <a:custGeom>
                <a:avLst/>
                <a:gdLst>
                  <a:gd name="T0" fmla="*/ 29 w 57"/>
                  <a:gd name="T1" fmla="*/ 0 h 58"/>
                  <a:gd name="T2" fmla="*/ 57 w 57"/>
                  <a:gd name="T3" fmla="*/ 29 h 58"/>
                  <a:gd name="T4" fmla="*/ 29 w 57"/>
                  <a:gd name="T5" fmla="*/ 58 h 58"/>
                  <a:gd name="T6" fmla="*/ 0 w 57"/>
                  <a:gd name="T7" fmla="*/ 29 h 58"/>
                  <a:gd name="T8" fmla="*/ 29 w 57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8"/>
                  <a:gd name="T17" fmla="*/ 57 w 5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8">
                    <a:moveTo>
                      <a:pt x="29" y="0"/>
                    </a:moveTo>
                    <a:lnTo>
                      <a:pt x="57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80" name="Freeform 127"/>
              <p:cNvSpPr>
                <a:spLocks/>
              </p:cNvSpPr>
              <p:nvPr/>
            </p:nvSpPr>
            <p:spPr bwMode="auto">
              <a:xfrm>
                <a:off x="3767" y="3038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81" name="Freeform 128"/>
              <p:cNvSpPr>
                <a:spLocks/>
              </p:cNvSpPr>
              <p:nvPr/>
            </p:nvSpPr>
            <p:spPr bwMode="auto">
              <a:xfrm>
                <a:off x="3901" y="3182"/>
                <a:ext cx="58" cy="57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9 h 57"/>
                  <a:gd name="T4" fmla="*/ 29 w 58"/>
                  <a:gd name="T5" fmla="*/ 57 h 57"/>
                  <a:gd name="T6" fmla="*/ 0 w 58"/>
                  <a:gd name="T7" fmla="*/ 29 h 57"/>
                  <a:gd name="T8" fmla="*/ 29 w 58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7"/>
                  <a:gd name="T17" fmla="*/ 58 w 58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7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7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82" name="Freeform 129"/>
              <p:cNvSpPr>
                <a:spLocks/>
              </p:cNvSpPr>
              <p:nvPr/>
            </p:nvSpPr>
            <p:spPr bwMode="auto">
              <a:xfrm>
                <a:off x="4026" y="3134"/>
                <a:ext cx="58" cy="57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9 h 57"/>
                  <a:gd name="T4" fmla="*/ 29 w 58"/>
                  <a:gd name="T5" fmla="*/ 57 h 57"/>
                  <a:gd name="T6" fmla="*/ 0 w 58"/>
                  <a:gd name="T7" fmla="*/ 29 h 57"/>
                  <a:gd name="T8" fmla="*/ 29 w 58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7"/>
                  <a:gd name="T17" fmla="*/ 58 w 58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7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7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83" name="Freeform 130"/>
              <p:cNvSpPr>
                <a:spLocks/>
              </p:cNvSpPr>
              <p:nvPr/>
            </p:nvSpPr>
            <p:spPr bwMode="auto">
              <a:xfrm>
                <a:off x="4160" y="3057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84" name="Freeform 131"/>
              <p:cNvSpPr>
                <a:spLocks/>
              </p:cNvSpPr>
              <p:nvPr/>
            </p:nvSpPr>
            <p:spPr bwMode="auto">
              <a:xfrm>
                <a:off x="4295" y="2894"/>
                <a:ext cx="57" cy="58"/>
              </a:xfrm>
              <a:custGeom>
                <a:avLst/>
                <a:gdLst>
                  <a:gd name="T0" fmla="*/ 28 w 57"/>
                  <a:gd name="T1" fmla="*/ 0 h 58"/>
                  <a:gd name="T2" fmla="*/ 57 w 57"/>
                  <a:gd name="T3" fmla="*/ 29 h 58"/>
                  <a:gd name="T4" fmla="*/ 28 w 57"/>
                  <a:gd name="T5" fmla="*/ 58 h 58"/>
                  <a:gd name="T6" fmla="*/ 0 w 57"/>
                  <a:gd name="T7" fmla="*/ 29 h 58"/>
                  <a:gd name="T8" fmla="*/ 28 w 57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8"/>
                  <a:gd name="T17" fmla="*/ 57 w 5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8">
                    <a:moveTo>
                      <a:pt x="28" y="0"/>
                    </a:moveTo>
                    <a:lnTo>
                      <a:pt x="57" y="29"/>
                    </a:lnTo>
                    <a:lnTo>
                      <a:pt x="28" y="58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85" name="Freeform 132"/>
              <p:cNvSpPr>
                <a:spLocks/>
              </p:cNvSpPr>
              <p:nvPr/>
            </p:nvSpPr>
            <p:spPr bwMode="auto">
              <a:xfrm>
                <a:off x="4419" y="2693"/>
                <a:ext cx="58" cy="57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29 w 58"/>
                  <a:gd name="T5" fmla="*/ 57 h 57"/>
                  <a:gd name="T6" fmla="*/ 0 w 58"/>
                  <a:gd name="T7" fmla="*/ 28 h 57"/>
                  <a:gd name="T8" fmla="*/ 29 w 58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7"/>
                  <a:gd name="T17" fmla="*/ 58 w 58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7">
                    <a:moveTo>
                      <a:pt x="29" y="0"/>
                    </a:moveTo>
                    <a:lnTo>
                      <a:pt x="58" y="28"/>
                    </a:lnTo>
                    <a:lnTo>
                      <a:pt x="29" y="57"/>
                    </a:lnTo>
                    <a:lnTo>
                      <a:pt x="0" y="2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86" name="Freeform 133"/>
              <p:cNvSpPr>
                <a:spLocks/>
              </p:cNvSpPr>
              <p:nvPr/>
            </p:nvSpPr>
            <p:spPr bwMode="auto">
              <a:xfrm>
                <a:off x="4554" y="2837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8 h 57"/>
                  <a:gd name="T4" fmla="*/ 28 w 57"/>
                  <a:gd name="T5" fmla="*/ 57 h 57"/>
                  <a:gd name="T6" fmla="*/ 0 w 57"/>
                  <a:gd name="T7" fmla="*/ 28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80"/>
              </a:solidFill>
              <a:ln w="1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87" name="Freeform 134"/>
              <p:cNvSpPr>
                <a:spLocks/>
              </p:cNvSpPr>
              <p:nvPr/>
            </p:nvSpPr>
            <p:spPr bwMode="auto">
              <a:xfrm>
                <a:off x="2194" y="1724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88" name="Freeform 135"/>
              <p:cNvSpPr>
                <a:spLocks/>
              </p:cNvSpPr>
              <p:nvPr/>
            </p:nvSpPr>
            <p:spPr bwMode="auto">
              <a:xfrm>
                <a:off x="2329" y="3211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8 h 57"/>
                  <a:gd name="T4" fmla="*/ 28 w 57"/>
                  <a:gd name="T5" fmla="*/ 57 h 57"/>
                  <a:gd name="T6" fmla="*/ 0 w 57"/>
                  <a:gd name="T7" fmla="*/ 28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89" name="Freeform 136"/>
              <p:cNvSpPr>
                <a:spLocks/>
              </p:cNvSpPr>
              <p:nvPr/>
            </p:nvSpPr>
            <p:spPr bwMode="auto">
              <a:xfrm>
                <a:off x="2453" y="3201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90" name="Freeform 137"/>
              <p:cNvSpPr>
                <a:spLocks/>
              </p:cNvSpPr>
              <p:nvPr/>
            </p:nvSpPr>
            <p:spPr bwMode="auto">
              <a:xfrm>
                <a:off x="2588" y="3220"/>
                <a:ext cx="57" cy="58"/>
              </a:xfrm>
              <a:custGeom>
                <a:avLst/>
                <a:gdLst>
                  <a:gd name="T0" fmla="*/ 28 w 57"/>
                  <a:gd name="T1" fmla="*/ 0 h 58"/>
                  <a:gd name="T2" fmla="*/ 57 w 57"/>
                  <a:gd name="T3" fmla="*/ 29 h 58"/>
                  <a:gd name="T4" fmla="*/ 28 w 57"/>
                  <a:gd name="T5" fmla="*/ 58 h 58"/>
                  <a:gd name="T6" fmla="*/ 0 w 57"/>
                  <a:gd name="T7" fmla="*/ 29 h 58"/>
                  <a:gd name="T8" fmla="*/ 28 w 57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8"/>
                  <a:gd name="T17" fmla="*/ 57 w 5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8">
                    <a:moveTo>
                      <a:pt x="28" y="0"/>
                    </a:moveTo>
                    <a:lnTo>
                      <a:pt x="57" y="29"/>
                    </a:lnTo>
                    <a:lnTo>
                      <a:pt x="28" y="58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91" name="Freeform 138"/>
              <p:cNvSpPr>
                <a:spLocks/>
              </p:cNvSpPr>
              <p:nvPr/>
            </p:nvSpPr>
            <p:spPr bwMode="auto">
              <a:xfrm>
                <a:off x="2722" y="2971"/>
                <a:ext cx="57" cy="57"/>
              </a:xfrm>
              <a:custGeom>
                <a:avLst/>
                <a:gdLst>
                  <a:gd name="T0" fmla="*/ 29 w 57"/>
                  <a:gd name="T1" fmla="*/ 0 h 57"/>
                  <a:gd name="T2" fmla="*/ 57 w 57"/>
                  <a:gd name="T3" fmla="*/ 29 h 57"/>
                  <a:gd name="T4" fmla="*/ 29 w 57"/>
                  <a:gd name="T5" fmla="*/ 57 h 57"/>
                  <a:gd name="T6" fmla="*/ 0 w 57"/>
                  <a:gd name="T7" fmla="*/ 29 h 57"/>
                  <a:gd name="T8" fmla="*/ 29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9" y="0"/>
                    </a:moveTo>
                    <a:lnTo>
                      <a:pt x="57" y="29"/>
                    </a:lnTo>
                    <a:lnTo>
                      <a:pt x="29" y="57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92" name="Freeform 139"/>
              <p:cNvSpPr>
                <a:spLocks/>
              </p:cNvSpPr>
              <p:nvPr/>
            </p:nvSpPr>
            <p:spPr bwMode="auto">
              <a:xfrm>
                <a:off x="2846" y="2990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93" name="Freeform 140"/>
              <p:cNvSpPr>
                <a:spLocks/>
              </p:cNvSpPr>
              <p:nvPr/>
            </p:nvSpPr>
            <p:spPr bwMode="auto">
              <a:xfrm>
                <a:off x="2981" y="3124"/>
                <a:ext cx="57" cy="58"/>
              </a:xfrm>
              <a:custGeom>
                <a:avLst/>
                <a:gdLst>
                  <a:gd name="T0" fmla="*/ 29 w 57"/>
                  <a:gd name="T1" fmla="*/ 0 h 58"/>
                  <a:gd name="T2" fmla="*/ 57 w 57"/>
                  <a:gd name="T3" fmla="*/ 29 h 58"/>
                  <a:gd name="T4" fmla="*/ 29 w 57"/>
                  <a:gd name="T5" fmla="*/ 58 h 58"/>
                  <a:gd name="T6" fmla="*/ 0 w 57"/>
                  <a:gd name="T7" fmla="*/ 29 h 58"/>
                  <a:gd name="T8" fmla="*/ 29 w 57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8"/>
                  <a:gd name="T17" fmla="*/ 57 w 5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8">
                    <a:moveTo>
                      <a:pt x="29" y="0"/>
                    </a:moveTo>
                    <a:lnTo>
                      <a:pt x="57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94" name="Freeform 141"/>
              <p:cNvSpPr>
                <a:spLocks/>
              </p:cNvSpPr>
              <p:nvPr/>
            </p:nvSpPr>
            <p:spPr bwMode="auto">
              <a:xfrm>
                <a:off x="3115" y="2817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95" name="Freeform 142"/>
              <p:cNvSpPr>
                <a:spLocks/>
              </p:cNvSpPr>
              <p:nvPr/>
            </p:nvSpPr>
            <p:spPr bwMode="auto">
              <a:xfrm>
                <a:off x="3240" y="3163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8 h 57"/>
                  <a:gd name="T4" fmla="*/ 28 w 57"/>
                  <a:gd name="T5" fmla="*/ 57 h 57"/>
                  <a:gd name="T6" fmla="*/ 0 w 57"/>
                  <a:gd name="T7" fmla="*/ 28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96" name="Freeform 143"/>
              <p:cNvSpPr>
                <a:spLocks/>
              </p:cNvSpPr>
              <p:nvPr/>
            </p:nvSpPr>
            <p:spPr bwMode="auto">
              <a:xfrm>
                <a:off x="3374" y="3220"/>
                <a:ext cx="57" cy="58"/>
              </a:xfrm>
              <a:custGeom>
                <a:avLst/>
                <a:gdLst>
                  <a:gd name="T0" fmla="*/ 29 w 57"/>
                  <a:gd name="T1" fmla="*/ 0 h 58"/>
                  <a:gd name="T2" fmla="*/ 57 w 57"/>
                  <a:gd name="T3" fmla="*/ 29 h 58"/>
                  <a:gd name="T4" fmla="*/ 29 w 57"/>
                  <a:gd name="T5" fmla="*/ 58 h 58"/>
                  <a:gd name="T6" fmla="*/ 0 w 57"/>
                  <a:gd name="T7" fmla="*/ 29 h 58"/>
                  <a:gd name="T8" fmla="*/ 29 w 57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8"/>
                  <a:gd name="T17" fmla="*/ 57 w 5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8">
                    <a:moveTo>
                      <a:pt x="29" y="0"/>
                    </a:moveTo>
                    <a:lnTo>
                      <a:pt x="57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97" name="Freeform 144"/>
              <p:cNvSpPr>
                <a:spLocks/>
              </p:cNvSpPr>
              <p:nvPr/>
            </p:nvSpPr>
            <p:spPr bwMode="auto">
              <a:xfrm>
                <a:off x="3508" y="3220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98" name="Freeform 145"/>
              <p:cNvSpPr>
                <a:spLocks/>
              </p:cNvSpPr>
              <p:nvPr/>
            </p:nvSpPr>
            <p:spPr bwMode="auto">
              <a:xfrm>
                <a:off x="3633" y="3211"/>
                <a:ext cx="57" cy="57"/>
              </a:xfrm>
              <a:custGeom>
                <a:avLst/>
                <a:gdLst>
                  <a:gd name="T0" fmla="*/ 29 w 57"/>
                  <a:gd name="T1" fmla="*/ 0 h 57"/>
                  <a:gd name="T2" fmla="*/ 57 w 57"/>
                  <a:gd name="T3" fmla="*/ 28 h 57"/>
                  <a:gd name="T4" fmla="*/ 29 w 57"/>
                  <a:gd name="T5" fmla="*/ 57 h 57"/>
                  <a:gd name="T6" fmla="*/ 0 w 57"/>
                  <a:gd name="T7" fmla="*/ 28 h 57"/>
                  <a:gd name="T8" fmla="*/ 29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9" y="0"/>
                    </a:moveTo>
                    <a:lnTo>
                      <a:pt x="57" y="28"/>
                    </a:lnTo>
                    <a:lnTo>
                      <a:pt x="29" y="57"/>
                    </a:lnTo>
                    <a:lnTo>
                      <a:pt x="0" y="2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199" name="Freeform 146"/>
              <p:cNvSpPr>
                <a:spLocks/>
              </p:cNvSpPr>
              <p:nvPr/>
            </p:nvSpPr>
            <p:spPr bwMode="auto">
              <a:xfrm>
                <a:off x="3767" y="3220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00" name="Freeform 147"/>
              <p:cNvSpPr>
                <a:spLocks/>
              </p:cNvSpPr>
              <p:nvPr/>
            </p:nvSpPr>
            <p:spPr bwMode="auto">
              <a:xfrm>
                <a:off x="3901" y="3201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01" name="Freeform 148"/>
              <p:cNvSpPr>
                <a:spLocks/>
              </p:cNvSpPr>
              <p:nvPr/>
            </p:nvSpPr>
            <p:spPr bwMode="auto">
              <a:xfrm>
                <a:off x="4026" y="3172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02" name="Freeform 149"/>
              <p:cNvSpPr>
                <a:spLocks/>
              </p:cNvSpPr>
              <p:nvPr/>
            </p:nvSpPr>
            <p:spPr bwMode="auto">
              <a:xfrm>
                <a:off x="4160" y="2942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03" name="Freeform 150"/>
              <p:cNvSpPr>
                <a:spLocks/>
              </p:cNvSpPr>
              <p:nvPr/>
            </p:nvSpPr>
            <p:spPr bwMode="auto">
              <a:xfrm>
                <a:off x="4295" y="2741"/>
                <a:ext cx="57" cy="57"/>
              </a:xfrm>
              <a:custGeom>
                <a:avLst/>
                <a:gdLst>
                  <a:gd name="T0" fmla="*/ 28 w 57"/>
                  <a:gd name="T1" fmla="*/ 0 h 57"/>
                  <a:gd name="T2" fmla="*/ 57 w 57"/>
                  <a:gd name="T3" fmla="*/ 28 h 57"/>
                  <a:gd name="T4" fmla="*/ 28 w 57"/>
                  <a:gd name="T5" fmla="*/ 57 h 57"/>
                  <a:gd name="T6" fmla="*/ 0 w 57"/>
                  <a:gd name="T7" fmla="*/ 28 h 57"/>
                  <a:gd name="T8" fmla="*/ 28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28" y="0"/>
                    </a:moveTo>
                    <a:lnTo>
                      <a:pt x="57" y="28"/>
                    </a:lnTo>
                    <a:lnTo>
                      <a:pt x="28" y="57"/>
                    </a:lnTo>
                    <a:lnTo>
                      <a:pt x="0" y="2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04" name="Freeform 151"/>
              <p:cNvSpPr>
                <a:spLocks/>
              </p:cNvSpPr>
              <p:nvPr/>
            </p:nvSpPr>
            <p:spPr bwMode="auto">
              <a:xfrm>
                <a:off x="4419" y="2932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58 w 58"/>
                  <a:gd name="T3" fmla="*/ 29 h 58"/>
                  <a:gd name="T4" fmla="*/ 29 w 58"/>
                  <a:gd name="T5" fmla="*/ 58 h 58"/>
                  <a:gd name="T6" fmla="*/ 0 w 58"/>
                  <a:gd name="T7" fmla="*/ 29 h 58"/>
                  <a:gd name="T8" fmla="*/ 29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29" y="0"/>
                    </a:moveTo>
                    <a:lnTo>
                      <a:pt x="58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05" name="Freeform 152"/>
              <p:cNvSpPr>
                <a:spLocks/>
              </p:cNvSpPr>
              <p:nvPr/>
            </p:nvSpPr>
            <p:spPr bwMode="auto">
              <a:xfrm>
                <a:off x="4554" y="3172"/>
                <a:ext cx="57" cy="58"/>
              </a:xfrm>
              <a:custGeom>
                <a:avLst/>
                <a:gdLst>
                  <a:gd name="T0" fmla="*/ 28 w 57"/>
                  <a:gd name="T1" fmla="*/ 0 h 58"/>
                  <a:gd name="T2" fmla="*/ 57 w 57"/>
                  <a:gd name="T3" fmla="*/ 29 h 58"/>
                  <a:gd name="T4" fmla="*/ 28 w 57"/>
                  <a:gd name="T5" fmla="*/ 58 h 58"/>
                  <a:gd name="T6" fmla="*/ 0 w 57"/>
                  <a:gd name="T7" fmla="*/ 29 h 58"/>
                  <a:gd name="T8" fmla="*/ 28 w 57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8"/>
                  <a:gd name="T17" fmla="*/ 57 w 5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8">
                    <a:moveTo>
                      <a:pt x="28" y="0"/>
                    </a:moveTo>
                    <a:lnTo>
                      <a:pt x="57" y="29"/>
                    </a:lnTo>
                    <a:lnTo>
                      <a:pt x="28" y="58"/>
                    </a:lnTo>
                    <a:lnTo>
                      <a:pt x="0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33CCCC"/>
              </a:solidFill>
              <a:ln w="1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06" name="Rectangle 153"/>
              <p:cNvSpPr>
                <a:spLocks noChangeArrowheads="1"/>
              </p:cNvSpPr>
              <p:nvPr/>
            </p:nvSpPr>
            <p:spPr bwMode="auto">
              <a:xfrm>
                <a:off x="842" y="3182"/>
                <a:ext cx="125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07" name="Rectangle 154"/>
              <p:cNvSpPr>
                <a:spLocks noChangeArrowheads="1"/>
              </p:cNvSpPr>
              <p:nvPr/>
            </p:nvSpPr>
            <p:spPr bwMode="auto">
              <a:xfrm>
                <a:off x="669" y="2932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2000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08" name="Rectangle 155"/>
              <p:cNvSpPr>
                <a:spLocks noChangeArrowheads="1"/>
              </p:cNvSpPr>
              <p:nvPr/>
            </p:nvSpPr>
            <p:spPr bwMode="auto">
              <a:xfrm>
                <a:off x="669" y="2683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4000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09" name="Rectangle 156"/>
              <p:cNvSpPr>
                <a:spLocks noChangeArrowheads="1"/>
              </p:cNvSpPr>
              <p:nvPr/>
            </p:nvSpPr>
            <p:spPr bwMode="auto">
              <a:xfrm>
                <a:off x="669" y="2434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6000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10" name="Rectangle 157"/>
              <p:cNvSpPr>
                <a:spLocks noChangeArrowheads="1"/>
              </p:cNvSpPr>
              <p:nvPr/>
            </p:nvSpPr>
            <p:spPr bwMode="auto">
              <a:xfrm>
                <a:off x="669" y="2175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8000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11" name="Rectangle 158"/>
              <p:cNvSpPr>
                <a:spLocks noChangeArrowheads="1"/>
              </p:cNvSpPr>
              <p:nvPr/>
            </p:nvSpPr>
            <p:spPr bwMode="auto">
              <a:xfrm>
                <a:off x="612" y="1925"/>
                <a:ext cx="37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10000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12" name="Rectangle 159"/>
              <p:cNvSpPr>
                <a:spLocks noChangeArrowheads="1"/>
              </p:cNvSpPr>
              <p:nvPr/>
            </p:nvSpPr>
            <p:spPr bwMode="auto">
              <a:xfrm>
                <a:off x="612" y="1676"/>
                <a:ext cx="37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12000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13" name="Rectangle 160"/>
              <p:cNvSpPr>
                <a:spLocks noChangeArrowheads="1"/>
              </p:cNvSpPr>
              <p:nvPr/>
            </p:nvSpPr>
            <p:spPr bwMode="auto">
              <a:xfrm>
                <a:off x="612" y="1427"/>
                <a:ext cx="37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14000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14" name="Rectangle 161"/>
              <p:cNvSpPr>
                <a:spLocks noChangeArrowheads="1"/>
              </p:cNvSpPr>
              <p:nvPr/>
            </p:nvSpPr>
            <p:spPr bwMode="auto">
              <a:xfrm>
                <a:off x="928" y="3335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1980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15" name="Rectangle 162"/>
              <p:cNvSpPr>
                <a:spLocks noChangeArrowheads="1"/>
              </p:cNvSpPr>
              <p:nvPr/>
            </p:nvSpPr>
            <p:spPr bwMode="auto">
              <a:xfrm>
                <a:off x="1456" y="3335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1984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16" name="Rectangle 163"/>
              <p:cNvSpPr>
                <a:spLocks noChangeArrowheads="1"/>
              </p:cNvSpPr>
              <p:nvPr/>
            </p:nvSpPr>
            <p:spPr bwMode="auto">
              <a:xfrm>
                <a:off x="1974" y="3335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1988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17" name="Rectangle 164"/>
              <p:cNvSpPr>
                <a:spLocks noChangeArrowheads="1"/>
              </p:cNvSpPr>
              <p:nvPr/>
            </p:nvSpPr>
            <p:spPr bwMode="auto">
              <a:xfrm>
                <a:off x="2501" y="3335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1992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18" name="Rectangle 165"/>
              <p:cNvSpPr>
                <a:spLocks noChangeArrowheads="1"/>
              </p:cNvSpPr>
              <p:nvPr/>
            </p:nvSpPr>
            <p:spPr bwMode="auto">
              <a:xfrm>
                <a:off x="3029" y="3335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1996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19" name="Rectangle 166"/>
              <p:cNvSpPr>
                <a:spLocks noChangeArrowheads="1"/>
              </p:cNvSpPr>
              <p:nvPr/>
            </p:nvSpPr>
            <p:spPr bwMode="auto">
              <a:xfrm>
                <a:off x="3547" y="3335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2000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20" name="Rectangle 167"/>
              <p:cNvSpPr>
                <a:spLocks noChangeArrowheads="1"/>
              </p:cNvSpPr>
              <p:nvPr/>
            </p:nvSpPr>
            <p:spPr bwMode="auto">
              <a:xfrm>
                <a:off x="4074" y="3335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2004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21" name="Rectangle 169"/>
              <p:cNvSpPr>
                <a:spLocks noChangeArrowheads="1"/>
              </p:cNvSpPr>
              <p:nvPr/>
            </p:nvSpPr>
            <p:spPr bwMode="auto">
              <a:xfrm rot="-5400000">
                <a:off x="30" y="2326"/>
                <a:ext cx="96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Abundance, eks./m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22" name="Rectangle 170"/>
              <p:cNvSpPr>
                <a:spLocks noChangeArrowheads="1"/>
              </p:cNvSpPr>
              <p:nvPr/>
            </p:nvSpPr>
            <p:spPr bwMode="auto">
              <a:xfrm rot="-5400000">
                <a:off x="443" y="1958"/>
                <a:ext cx="77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800" b="1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23" name="Rectangle 171"/>
              <p:cNvSpPr>
                <a:spLocks noChangeArrowheads="1"/>
              </p:cNvSpPr>
              <p:nvPr/>
            </p:nvSpPr>
            <p:spPr bwMode="auto">
              <a:xfrm>
                <a:off x="4726" y="3182"/>
                <a:ext cx="125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24" name="Rectangle 172"/>
              <p:cNvSpPr>
                <a:spLocks noChangeArrowheads="1"/>
              </p:cNvSpPr>
              <p:nvPr/>
            </p:nvSpPr>
            <p:spPr bwMode="auto">
              <a:xfrm>
                <a:off x="4726" y="2894"/>
                <a:ext cx="182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20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25" name="Rectangle 173"/>
              <p:cNvSpPr>
                <a:spLocks noChangeArrowheads="1"/>
              </p:cNvSpPr>
              <p:nvPr/>
            </p:nvSpPr>
            <p:spPr bwMode="auto">
              <a:xfrm>
                <a:off x="4726" y="2597"/>
                <a:ext cx="182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40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26" name="Rectangle 174"/>
              <p:cNvSpPr>
                <a:spLocks noChangeArrowheads="1"/>
              </p:cNvSpPr>
              <p:nvPr/>
            </p:nvSpPr>
            <p:spPr bwMode="auto">
              <a:xfrm>
                <a:off x="4726" y="2309"/>
                <a:ext cx="182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60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27" name="Rectangle 175"/>
              <p:cNvSpPr>
                <a:spLocks noChangeArrowheads="1"/>
              </p:cNvSpPr>
              <p:nvPr/>
            </p:nvSpPr>
            <p:spPr bwMode="auto">
              <a:xfrm>
                <a:off x="4726" y="2012"/>
                <a:ext cx="182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80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28" name="Rectangle 176"/>
              <p:cNvSpPr>
                <a:spLocks noChangeArrowheads="1"/>
              </p:cNvSpPr>
              <p:nvPr/>
            </p:nvSpPr>
            <p:spPr bwMode="auto">
              <a:xfrm>
                <a:off x="4726" y="1724"/>
                <a:ext cx="24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100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29" name="Rectangle 177"/>
              <p:cNvSpPr>
                <a:spLocks noChangeArrowheads="1"/>
              </p:cNvSpPr>
              <p:nvPr/>
            </p:nvSpPr>
            <p:spPr bwMode="auto">
              <a:xfrm>
                <a:off x="4726" y="1427"/>
                <a:ext cx="24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 dirty="0">
                    <a:solidFill>
                      <a:srgbClr val="000000"/>
                    </a:solidFill>
                    <a:latin typeface="Arial" pitchFamily="34" charset="0"/>
                  </a:rPr>
                  <a:t>120</a:t>
                </a:r>
                <a:endParaRPr lang="lv-LV" dirty="0">
                  <a:latin typeface="Arial" pitchFamily="34" charset="0"/>
                </a:endParaRPr>
              </a:p>
            </p:txBody>
          </p:sp>
          <p:sp>
            <p:nvSpPr>
              <p:cNvPr id="230" name="Rectangle 178"/>
              <p:cNvSpPr>
                <a:spLocks noChangeArrowheads="1"/>
              </p:cNvSpPr>
              <p:nvPr/>
            </p:nvSpPr>
            <p:spPr bwMode="auto">
              <a:xfrm rot="-5400000">
                <a:off x="4658" y="2312"/>
                <a:ext cx="68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1300" b="1">
                    <a:solidFill>
                      <a:srgbClr val="000000"/>
                    </a:solidFill>
                    <a:latin typeface="Arial" pitchFamily="34" charset="0"/>
                  </a:rPr>
                  <a:t>Biomass, g/m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31" name="Rectangle 179"/>
              <p:cNvSpPr>
                <a:spLocks noChangeArrowheads="1"/>
              </p:cNvSpPr>
              <p:nvPr/>
            </p:nvSpPr>
            <p:spPr bwMode="auto">
              <a:xfrm rot="-5400000">
                <a:off x="4932" y="1976"/>
                <a:ext cx="77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lv-LV" sz="800" b="1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lv-LV">
                  <a:latin typeface="Arial" pitchFamily="34" charset="0"/>
                </a:endParaRPr>
              </a:p>
            </p:txBody>
          </p:sp>
          <p:sp>
            <p:nvSpPr>
              <p:cNvPr id="232" name="Rectangle 180"/>
              <p:cNvSpPr>
                <a:spLocks noChangeArrowheads="1"/>
              </p:cNvSpPr>
              <p:nvPr/>
            </p:nvSpPr>
            <p:spPr bwMode="auto">
              <a:xfrm>
                <a:off x="3326" y="1619"/>
                <a:ext cx="834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33" name="Rectangle 181"/>
              <p:cNvSpPr>
                <a:spLocks noChangeArrowheads="1"/>
              </p:cNvSpPr>
              <p:nvPr/>
            </p:nvSpPr>
            <p:spPr bwMode="auto">
              <a:xfrm>
                <a:off x="3326" y="1638"/>
                <a:ext cx="834" cy="19"/>
              </a:xfrm>
              <a:prstGeom prst="rect">
                <a:avLst/>
              </a:prstGeom>
              <a:solidFill>
                <a:srgbClr val="FE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34" name="Rectangle 182"/>
              <p:cNvSpPr>
                <a:spLocks noChangeArrowheads="1"/>
              </p:cNvSpPr>
              <p:nvPr/>
            </p:nvSpPr>
            <p:spPr bwMode="auto">
              <a:xfrm>
                <a:off x="3326" y="1657"/>
                <a:ext cx="834" cy="19"/>
              </a:xfrm>
              <a:prstGeom prst="rect">
                <a:avLst/>
              </a:prstGeom>
              <a:solidFill>
                <a:srgbClr val="FD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35" name="Rectangle 183"/>
              <p:cNvSpPr>
                <a:spLocks noChangeArrowheads="1"/>
              </p:cNvSpPr>
              <p:nvPr/>
            </p:nvSpPr>
            <p:spPr bwMode="auto">
              <a:xfrm>
                <a:off x="3326" y="1676"/>
                <a:ext cx="834" cy="10"/>
              </a:xfrm>
              <a:prstGeom prst="rect">
                <a:avLst/>
              </a:prstGeom>
              <a:solidFill>
                <a:srgbClr val="FC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36" name="Rectangle 184"/>
              <p:cNvSpPr>
                <a:spLocks noChangeArrowheads="1"/>
              </p:cNvSpPr>
              <p:nvPr/>
            </p:nvSpPr>
            <p:spPr bwMode="auto">
              <a:xfrm>
                <a:off x="3326" y="1686"/>
                <a:ext cx="834" cy="19"/>
              </a:xfrm>
              <a:prstGeom prst="rect">
                <a:avLst/>
              </a:prstGeom>
              <a:solidFill>
                <a:srgbClr val="FBFB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37" name="Rectangle 185"/>
              <p:cNvSpPr>
                <a:spLocks noChangeArrowheads="1"/>
              </p:cNvSpPr>
              <p:nvPr/>
            </p:nvSpPr>
            <p:spPr bwMode="auto">
              <a:xfrm>
                <a:off x="3326" y="1705"/>
                <a:ext cx="834" cy="9"/>
              </a:xfrm>
              <a:prstGeom prst="rect">
                <a:avLst/>
              </a:prstGeom>
              <a:solidFill>
                <a:srgbClr val="FA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38" name="Rectangle 186"/>
              <p:cNvSpPr>
                <a:spLocks noChangeArrowheads="1"/>
              </p:cNvSpPr>
              <p:nvPr/>
            </p:nvSpPr>
            <p:spPr bwMode="auto">
              <a:xfrm>
                <a:off x="3326" y="1714"/>
                <a:ext cx="834" cy="10"/>
              </a:xfrm>
              <a:prstGeom prst="rect">
                <a:avLst/>
              </a:prstGeom>
              <a:solidFill>
                <a:srgbClr val="F9F9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39" name="Rectangle 187"/>
              <p:cNvSpPr>
                <a:spLocks noChangeArrowheads="1"/>
              </p:cNvSpPr>
              <p:nvPr/>
            </p:nvSpPr>
            <p:spPr bwMode="auto">
              <a:xfrm>
                <a:off x="3326" y="1724"/>
                <a:ext cx="834" cy="10"/>
              </a:xfrm>
              <a:prstGeom prst="rect">
                <a:avLst/>
              </a:prstGeom>
              <a:solidFill>
                <a:srgbClr val="F8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40" name="Rectangle 188"/>
              <p:cNvSpPr>
                <a:spLocks noChangeArrowheads="1"/>
              </p:cNvSpPr>
              <p:nvPr/>
            </p:nvSpPr>
            <p:spPr bwMode="auto">
              <a:xfrm>
                <a:off x="3326" y="1734"/>
                <a:ext cx="834" cy="9"/>
              </a:xfrm>
              <a:prstGeom prst="rect">
                <a:avLst/>
              </a:prstGeom>
              <a:solidFill>
                <a:srgbClr val="F6F6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41" name="Rectangle 189"/>
              <p:cNvSpPr>
                <a:spLocks noChangeArrowheads="1"/>
              </p:cNvSpPr>
              <p:nvPr/>
            </p:nvSpPr>
            <p:spPr bwMode="auto">
              <a:xfrm>
                <a:off x="3326" y="1743"/>
                <a:ext cx="834" cy="10"/>
              </a:xfrm>
              <a:prstGeom prst="rect">
                <a:avLst/>
              </a:prstGeom>
              <a:solidFill>
                <a:srgbClr val="F5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42" name="Rectangle 190"/>
              <p:cNvSpPr>
                <a:spLocks noChangeArrowheads="1"/>
              </p:cNvSpPr>
              <p:nvPr/>
            </p:nvSpPr>
            <p:spPr bwMode="auto">
              <a:xfrm>
                <a:off x="3326" y="1753"/>
                <a:ext cx="834" cy="9"/>
              </a:xfrm>
              <a:prstGeom prst="rect">
                <a:avLst/>
              </a:prstGeom>
              <a:solidFill>
                <a:srgbClr val="F4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43" name="Rectangle 191"/>
              <p:cNvSpPr>
                <a:spLocks noChangeArrowheads="1"/>
              </p:cNvSpPr>
              <p:nvPr/>
            </p:nvSpPr>
            <p:spPr bwMode="auto">
              <a:xfrm>
                <a:off x="3326" y="1762"/>
                <a:ext cx="834" cy="10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44" name="Rectangle 192"/>
              <p:cNvSpPr>
                <a:spLocks noChangeArrowheads="1"/>
              </p:cNvSpPr>
              <p:nvPr/>
            </p:nvSpPr>
            <p:spPr bwMode="auto">
              <a:xfrm>
                <a:off x="3326" y="1772"/>
                <a:ext cx="834" cy="10"/>
              </a:xfrm>
              <a:prstGeom prst="rect">
                <a:avLst/>
              </a:prstGeom>
              <a:solidFill>
                <a:srgbClr val="F1F1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45" name="Rectangle 193"/>
              <p:cNvSpPr>
                <a:spLocks noChangeArrowheads="1"/>
              </p:cNvSpPr>
              <p:nvPr/>
            </p:nvSpPr>
            <p:spPr bwMode="auto">
              <a:xfrm>
                <a:off x="3326" y="1782"/>
                <a:ext cx="834" cy="9"/>
              </a:xfrm>
              <a:prstGeom prst="rect">
                <a:avLst/>
              </a:prstGeom>
              <a:solidFill>
                <a:srgbClr val="EF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46" name="Rectangle 194"/>
              <p:cNvSpPr>
                <a:spLocks noChangeArrowheads="1"/>
              </p:cNvSpPr>
              <p:nvPr/>
            </p:nvSpPr>
            <p:spPr bwMode="auto">
              <a:xfrm>
                <a:off x="3326" y="1791"/>
                <a:ext cx="834" cy="10"/>
              </a:xfrm>
              <a:prstGeom prst="rect">
                <a:avLst/>
              </a:prstGeom>
              <a:solidFill>
                <a:srgbClr val="EE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47" name="Rectangle 195"/>
              <p:cNvSpPr>
                <a:spLocks noChangeArrowheads="1"/>
              </p:cNvSpPr>
              <p:nvPr/>
            </p:nvSpPr>
            <p:spPr bwMode="auto">
              <a:xfrm>
                <a:off x="3326" y="1801"/>
                <a:ext cx="834" cy="9"/>
              </a:xfrm>
              <a:prstGeom prst="rect">
                <a:avLst/>
              </a:prstGeom>
              <a:solidFill>
                <a:srgbClr val="EC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48" name="Rectangle 196"/>
              <p:cNvSpPr>
                <a:spLocks noChangeArrowheads="1"/>
              </p:cNvSpPr>
              <p:nvPr/>
            </p:nvSpPr>
            <p:spPr bwMode="auto">
              <a:xfrm>
                <a:off x="3326" y="1810"/>
                <a:ext cx="834" cy="1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49" name="Rectangle 197"/>
              <p:cNvSpPr>
                <a:spLocks noChangeArrowheads="1"/>
              </p:cNvSpPr>
              <p:nvPr/>
            </p:nvSpPr>
            <p:spPr bwMode="auto">
              <a:xfrm>
                <a:off x="3326" y="1820"/>
                <a:ext cx="834" cy="10"/>
              </a:xfrm>
              <a:prstGeom prst="rect">
                <a:avLst/>
              </a:prstGeom>
              <a:solidFill>
                <a:srgbClr val="E7E7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50" name="Rectangle 198"/>
              <p:cNvSpPr>
                <a:spLocks noChangeArrowheads="1"/>
              </p:cNvSpPr>
              <p:nvPr/>
            </p:nvSpPr>
            <p:spPr bwMode="auto">
              <a:xfrm>
                <a:off x="3326" y="1830"/>
                <a:ext cx="834" cy="9"/>
              </a:xfrm>
              <a:prstGeom prst="rect">
                <a:avLst/>
              </a:prstGeom>
              <a:solidFill>
                <a:srgbClr val="E5E5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51" name="Rectangle 199"/>
              <p:cNvSpPr>
                <a:spLocks noChangeArrowheads="1"/>
              </p:cNvSpPr>
              <p:nvPr/>
            </p:nvSpPr>
            <p:spPr bwMode="auto">
              <a:xfrm>
                <a:off x="3326" y="1839"/>
                <a:ext cx="834" cy="10"/>
              </a:xfrm>
              <a:prstGeom prst="rect">
                <a:avLst/>
              </a:prstGeom>
              <a:solidFill>
                <a:srgbClr val="E3E3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52" name="Rectangle 200"/>
              <p:cNvSpPr>
                <a:spLocks noChangeArrowheads="1"/>
              </p:cNvSpPr>
              <p:nvPr/>
            </p:nvSpPr>
            <p:spPr bwMode="auto">
              <a:xfrm>
                <a:off x="3326" y="1849"/>
                <a:ext cx="834" cy="9"/>
              </a:xfrm>
              <a:prstGeom prst="rect">
                <a:avLst/>
              </a:prstGeom>
              <a:solidFill>
                <a:srgbClr val="E1E1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53" name="Rectangle 201"/>
              <p:cNvSpPr>
                <a:spLocks noChangeArrowheads="1"/>
              </p:cNvSpPr>
              <p:nvPr/>
            </p:nvSpPr>
            <p:spPr bwMode="auto">
              <a:xfrm>
                <a:off x="3326" y="1858"/>
                <a:ext cx="834" cy="10"/>
              </a:xfrm>
              <a:prstGeom prst="rect">
                <a:avLst/>
              </a:prstGeom>
              <a:solidFill>
                <a:srgbClr val="DE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54" name="Rectangle 202"/>
              <p:cNvSpPr>
                <a:spLocks noChangeArrowheads="1"/>
              </p:cNvSpPr>
              <p:nvPr/>
            </p:nvSpPr>
            <p:spPr bwMode="auto">
              <a:xfrm>
                <a:off x="3326" y="1868"/>
                <a:ext cx="834" cy="9"/>
              </a:xfrm>
              <a:prstGeom prst="rect">
                <a:avLst/>
              </a:prstGeom>
              <a:solidFill>
                <a:srgbClr val="DBDB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  <p:sp>
            <p:nvSpPr>
              <p:cNvPr id="255" name="Rectangle 203"/>
              <p:cNvSpPr>
                <a:spLocks noChangeArrowheads="1"/>
              </p:cNvSpPr>
              <p:nvPr/>
            </p:nvSpPr>
            <p:spPr bwMode="auto">
              <a:xfrm>
                <a:off x="3326" y="1877"/>
                <a:ext cx="834" cy="10"/>
              </a:xfrm>
              <a:prstGeom prst="rect">
                <a:avLst/>
              </a:prstGeom>
              <a:solidFill>
                <a:srgbClr val="D8D8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lv-LV"/>
              </a:p>
            </p:txBody>
          </p:sp>
        </p:grpSp>
        <p:sp>
          <p:nvSpPr>
            <p:cNvPr id="8" name="Rectangle 205"/>
            <p:cNvSpPr>
              <a:spLocks noChangeArrowheads="1"/>
            </p:cNvSpPr>
            <p:nvPr/>
          </p:nvSpPr>
          <p:spPr bwMode="auto">
            <a:xfrm>
              <a:off x="3326" y="1887"/>
              <a:ext cx="834" cy="10"/>
            </a:xfrm>
            <a:prstGeom prst="rect">
              <a:avLst/>
            </a:prstGeom>
            <a:solidFill>
              <a:srgbClr val="D5D5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9" name="Rectangle 206"/>
            <p:cNvSpPr>
              <a:spLocks noChangeArrowheads="1"/>
            </p:cNvSpPr>
            <p:nvPr/>
          </p:nvSpPr>
          <p:spPr bwMode="auto">
            <a:xfrm>
              <a:off x="3326" y="1897"/>
              <a:ext cx="834" cy="9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10" name="Rectangle 207"/>
            <p:cNvSpPr>
              <a:spLocks noChangeArrowheads="1"/>
            </p:cNvSpPr>
            <p:nvPr/>
          </p:nvSpPr>
          <p:spPr bwMode="auto">
            <a:xfrm>
              <a:off x="3326" y="1906"/>
              <a:ext cx="834" cy="10"/>
            </a:xfrm>
            <a:prstGeom prst="rect">
              <a:avLst/>
            </a:prstGeom>
            <a:solidFill>
              <a:srgbClr val="CFCF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11" name="Rectangle 208"/>
            <p:cNvSpPr>
              <a:spLocks noChangeArrowheads="1"/>
            </p:cNvSpPr>
            <p:nvPr/>
          </p:nvSpPr>
          <p:spPr bwMode="auto">
            <a:xfrm>
              <a:off x="3326" y="1916"/>
              <a:ext cx="834" cy="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12" name="Rectangle 209"/>
            <p:cNvSpPr>
              <a:spLocks noChangeArrowheads="1"/>
            </p:cNvSpPr>
            <p:nvPr/>
          </p:nvSpPr>
          <p:spPr bwMode="auto">
            <a:xfrm>
              <a:off x="3326" y="1925"/>
              <a:ext cx="834" cy="10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3326" y="1935"/>
              <a:ext cx="834" cy="10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14" name="Rectangle 211"/>
            <p:cNvSpPr>
              <a:spLocks noChangeArrowheads="1"/>
            </p:cNvSpPr>
            <p:nvPr/>
          </p:nvSpPr>
          <p:spPr bwMode="auto">
            <a:xfrm>
              <a:off x="3326" y="1945"/>
              <a:ext cx="834" cy="9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15" name="Rectangle 212"/>
            <p:cNvSpPr>
              <a:spLocks noChangeArrowheads="1"/>
            </p:cNvSpPr>
            <p:nvPr/>
          </p:nvSpPr>
          <p:spPr bwMode="auto">
            <a:xfrm>
              <a:off x="3326" y="1954"/>
              <a:ext cx="834" cy="10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16" name="Rectangle 213"/>
            <p:cNvSpPr>
              <a:spLocks noChangeArrowheads="1"/>
            </p:cNvSpPr>
            <p:nvPr/>
          </p:nvSpPr>
          <p:spPr bwMode="auto">
            <a:xfrm>
              <a:off x="3326" y="1964"/>
              <a:ext cx="834" cy="9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17" name="Rectangle 214"/>
            <p:cNvSpPr>
              <a:spLocks noChangeArrowheads="1"/>
            </p:cNvSpPr>
            <p:nvPr/>
          </p:nvSpPr>
          <p:spPr bwMode="auto">
            <a:xfrm>
              <a:off x="3326" y="1973"/>
              <a:ext cx="834" cy="10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18" name="Rectangle 215"/>
            <p:cNvSpPr>
              <a:spLocks noChangeArrowheads="1"/>
            </p:cNvSpPr>
            <p:nvPr/>
          </p:nvSpPr>
          <p:spPr bwMode="auto">
            <a:xfrm>
              <a:off x="3326" y="1983"/>
              <a:ext cx="834" cy="10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19" name="Rectangle 216"/>
            <p:cNvSpPr>
              <a:spLocks noChangeArrowheads="1"/>
            </p:cNvSpPr>
            <p:nvPr/>
          </p:nvSpPr>
          <p:spPr bwMode="auto">
            <a:xfrm>
              <a:off x="3326" y="1993"/>
              <a:ext cx="834" cy="9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20" name="Rectangle 217"/>
            <p:cNvSpPr>
              <a:spLocks noChangeArrowheads="1"/>
            </p:cNvSpPr>
            <p:nvPr/>
          </p:nvSpPr>
          <p:spPr bwMode="auto">
            <a:xfrm>
              <a:off x="3326" y="2002"/>
              <a:ext cx="834" cy="10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21" name="Rectangle 218"/>
            <p:cNvSpPr>
              <a:spLocks noChangeArrowheads="1"/>
            </p:cNvSpPr>
            <p:nvPr/>
          </p:nvSpPr>
          <p:spPr bwMode="auto">
            <a:xfrm>
              <a:off x="3326" y="2012"/>
              <a:ext cx="834" cy="9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22" name="Rectangle 219"/>
            <p:cNvSpPr>
              <a:spLocks noChangeArrowheads="1"/>
            </p:cNvSpPr>
            <p:nvPr/>
          </p:nvSpPr>
          <p:spPr bwMode="auto">
            <a:xfrm>
              <a:off x="3326" y="2021"/>
              <a:ext cx="834" cy="10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23" name="Rectangle 220"/>
            <p:cNvSpPr>
              <a:spLocks noChangeArrowheads="1"/>
            </p:cNvSpPr>
            <p:nvPr/>
          </p:nvSpPr>
          <p:spPr bwMode="auto">
            <a:xfrm>
              <a:off x="3326" y="2031"/>
              <a:ext cx="834" cy="10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24" name="Rectangle 221"/>
            <p:cNvSpPr>
              <a:spLocks noChangeArrowheads="1"/>
            </p:cNvSpPr>
            <p:nvPr/>
          </p:nvSpPr>
          <p:spPr bwMode="auto">
            <a:xfrm>
              <a:off x="3326" y="2041"/>
              <a:ext cx="834" cy="9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25" name="Rectangle 222"/>
            <p:cNvSpPr>
              <a:spLocks noChangeArrowheads="1"/>
            </p:cNvSpPr>
            <p:nvPr/>
          </p:nvSpPr>
          <p:spPr bwMode="auto">
            <a:xfrm>
              <a:off x="3326" y="2050"/>
              <a:ext cx="834" cy="10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26" name="Rectangle 223"/>
            <p:cNvSpPr>
              <a:spLocks noChangeArrowheads="1"/>
            </p:cNvSpPr>
            <p:nvPr/>
          </p:nvSpPr>
          <p:spPr bwMode="auto">
            <a:xfrm>
              <a:off x="3326" y="2060"/>
              <a:ext cx="834" cy="9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27" name="Rectangle 224"/>
            <p:cNvSpPr>
              <a:spLocks noChangeArrowheads="1"/>
            </p:cNvSpPr>
            <p:nvPr/>
          </p:nvSpPr>
          <p:spPr bwMode="auto">
            <a:xfrm>
              <a:off x="3326" y="2069"/>
              <a:ext cx="834" cy="10"/>
            </a:xfrm>
            <a:prstGeom prst="rect">
              <a:avLst/>
            </a:prstGeom>
            <a:solidFill>
              <a:srgbClr val="97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28" name="Rectangle 225"/>
            <p:cNvSpPr>
              <a:spLocks noChangeArrowheads="1"/>
            </p:cNvSpPr>
            <p:nvPr/>
          </p:nvSpPr>
          <p:spPr bwMode="auto">
            <a:xfrm>
              <a:off x="3326" y="2079"/>
              <a:ext cx="834" cy="9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29" name="Rectangle 226"/>
            <p:cNvSpPr>
              <a:spLocks noChangeArrowheads="1"/>
            </p:cNvSpPr>
            <p:nvPr/>
          </p:nvSpPr>
          <p:spPr bwMode="auto">
            <a:xfrm>
              <a:off x="3326" y="2088"/>
              <a:ext cx="834" cy="10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30" name="Rectangle 227"/>
            <p:cNvSpPr>
              <a:spLocks noChangeArrowheads="1"/>
            </p:cNvSpPr>
            <p:nvPr/>
          </p:nvSpPr>
          <p:spPr bwMode="auto">
            <a:xfrm>
              <a:off x="3326" y="2098"/>
              <a:ext cx="834" cy="10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31" name="Rectangle 228"/>
            <p:cNvSpPr>
              <a:spLocks noChangeArrowheads="1"/>
            </p:cNvSpPr>
            <p:nvPr/>
          </p:nvSpPr>
          <p:spPr bwMode="auto">
            <a:xfrm>
              <a:off x="3326" y="2108"/>
              <a:ext cx="834" cy="9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32" name="Rectangle 229"/>
            <p:cNvSpPr>
              <a:spLocks noChangeArrowheads="1"/>
            </p:cNvSpPr>
            <p:nvPr/>
          </p:nvSpPr>
          <p:spPr bwMode="auto">
            <a:xfrm>
              <a:off x="3326" y="2117"/>
              <a:ext cx="834" cy="10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33" name="Rectangle 230"/>
            <p:cNvSpPr>
              <a:spLocks noChangeArrowheads="1"/>
            </p:cNvSpPr>
            <p:nvPr/>
          </p:nvSpPr>
          <p:spPr bwMode="auto">
            <a:xfrm>
              <a:off x="3326" y="2127"/>
              <a:ext cx="834" cy="9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34" name="Rectangle 231"/>
            <p:cNvSpPr>
              <a:spLocks noChangeArrowheads="1"/>
            </p:cNvSpPr>
            <p:nvPr/>
          </p:nvSpPr>
          <p:spPr bwMode="auto">
            <a:xfrm>
              <a:off x="3326" y="2136"/>
              <a:ext cx="834" cy="10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35" name="Rectangle 232"/>
            <p:cNvSpPr>
              <a:spLocks noChangeArrowheads="1"/>
            </p:cNvSpPr>
            <p:nvPr/>
          </p:nvSpPr>
          <p:spPr bwMode="auto">
            <a:xfrm>
              <a:off x="3326" y="2146"/>
              <a:ext cx="834" cy="10"/>
            </a:xfrm>
            <a:prstGeom prst="rect">
              <a:avLst/>
            </a:prstGeom>
            <a:solidFill>
              <a:srgbClr val="8383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36" name="Rectangle 233"/>
            <p:cNvSpPr>
              <a:spLocks noChangeArrowheads="1"/>
            </p:cNvSpPr>
            <p:nvPr/>
          </p:nvSpPr>
          <p:spPr bwMode="auto">
            <a:xfrm>
              <a:off x="3326" y="2156"/>
              <a:ext cx="834" cy="9"/>
            </a:xfrm>
            <a:prstGeom prst="rect">
              <a:avLst/>
            </a:prstGeom>
            <a:solidFill>
              <a:srgbClr val="81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37" name="Rectangle 234"/>
            <p:cNvSpPr>
              <a:spLocks noChangeArrowheads="1"/>
            </p:cNvSpPr>
            <p:nvPr/>
          </p:nvSpPr>
          <p:spPr bwMode="auto">
            <a:xfrm>
              <a:off x="3326" y="2165"/>
              <a:ext cx="834" cy="1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38" name="Rectangle 235"/>
            <p:cNvSpPr>
              <a:spLocks noChangeArrowheads="1"/>
            </p:cNvSpPr>
            <p:nvPr/>
          </p:nvSpPr>
          <p:spPr bwMode="auto">
            <a:xfrm>
              <a:off x="3326" y="2175"/>
              <a:ext cx="834" cy="9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39" name="Rectangle 236"/>
            <p:cNvSpPr>
              <a:spLocks noChangeArrowheads="1"/>
            </p:cNvSpPr>
            <p:nvPr/>
          </p:nvSpPr>
          <p:spPr bwMode="auto">
            <a:xfrm>
              <a:off x="3326" y="2184"/>
              <a:ext cx="834" cy="10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40" name="Rectangle 237"/>
            <p:cNvSpPr>
              <a:spLocks noChangeArrowheads="1"/>
            </p:cNvSpPr>
            <p:nvPr/>
          </p:nvSpPr>
          <p:spPr bwMode="auto">
            <a:xfrm>
              <a:off x="3326" y="2194"/>
              <a:ext cx="834" cy="10"/>
            </a:xfrm>
            <a:prstGeom prst="rect">
              <a:avLst/>
            </a:prstGeom>
            <a:solidFill>
              <a:srgbClr val="7B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41" name="Rectangle 238"/>
            <p:cNvSpPr>
              <a:spLocks noChangeArrowheads="1"/>
            </p:cNvSpPr>
            <p:nvPr/>
          </p:nvSpPr>
          <p:spPr bwMode="auto">
            <a:xfrm>
              <a:off x="3326" y="2204"/>
              <a:ext cx="834" cy="9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42" name="Rectangle 239"/>
            <p:cNvSpPr>
              <a:spLocks noChangeArrowheads="1"/>
            </p:cNvSpPr>
            <p:nvPr/>
          </p:nvSpPr>
          <p:spPr bwMode="auto">
            <a:xfrm>
              <a:off x="3326" y="2213"/>
              <a:ext cx="834" cy="10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43" name="Rectangle 240"/>
            <p:cNvSpPr>
              <a:spLocks noChangeArrowheads="1"/>
            </p:cNvSpPr>
            <p:nvPr/>
          </p:nvSpPr>
          <p:spPr bwMode="auto">
            <a:xfrm>
              <a:off x="3326" y="2223"/>
              <a:ext cx="834" cy="9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44" name="Rectangle 241"/>
            <p:cNvSpPr>
              <a:spLocks noChangeArrowheads="1"/>
            </p:cNvSpPr>
            <p:nvPr/>
          </p:nvSpPr>
          <p:spPr bwMode="auto">
            <a:xfrm>
              <a:off x="3326" y="2232"/>
              <a:ext cx="834" cy="10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45" name="Rectangle 242"/>
            <p:cNvSpPr>
              <a:spLocks noChangeArrowheads="1"/>
            </p:cNvSpPr>
            <p:nvPr/>
          </p:nvSpPr>
          <p:spPr bwMode="auto">
            <a:xfrm>
              <a:off x="3326" y="1619"/>
              <a:ext cx="844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46" name="Rectangle 243"/>
            <p:cNvSpPr>
              <a:spLocks noChangeArrowheads="1"/>
            </p:cNvSpPr>
            <p:nvPr/>
          </p:nvSpPr>
          <p:spPr bwMode="auto">
            <a:xfrm>
              <a:off x="3527" y="1676"/>
              <a:ext cx="231" cy="48"/>
            </a:xfrm>
            <a:prstGeom prst="rect">
              <a:avLst/>
            </a:prstGeom>
            <a:solidFill>
              <a:srgbClr val="000080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47" name="Rectangle 244"/>
            <p:cNvSpPr>
              <a:spLocks noChangeArrowheads="1"/>
            </p:cNvSpPr>
            <p:nvPr/>
          </p:nvSpPr>
          <p:spPr bwMode="auto">
            <a:xfrm>
              <a:off x="3786" y="1647"/>
              <a:ext cx="2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lv-LV" sz="1100">
                  <a:solidFill>
                    <a:srgbClr val="000000"/>
                  </a:solidFill>
                  <a:latin typeface="Small Fonts"/>
                </a:rPr>
                <a:t>119 A</a:t>
              </a:r>
              <a:endParaRPr lang="lv-LV">
                <a:latin typeface="Arial" pitchFamily="34" charset="0"/>
              </a:endParaRPr>
            </a:p>
          </p:txBody>
        </p:sp>
        <p:sp>
          <p:nvSpPr>
            <p:cNvPr id="48" name="Rectangle 245"/>
            <p:cNvSpPr>
              <a:spLocks noChangeArrowheads="1"/>
            </p:cNvSpPr>
            <p:nvPr/>
          </p:nvSpPr>
          <p:spPr bwMode="auto">
            <a:xfrm>
              <a:off x="3527" y="1830"/>
              <a:ext cx="231" cy="47"/>
            </a:xfrm>
            <a:prstGeom prst="rect">
              <a:avLst/>
            </a:prstGeom>
            <a:solidFill>
              <a:srgbClr val="33CCCC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49" name="Rectangle 246"/>
            <p:cNvSpPr>
              <a:spLocks noChangeArrowheads="1"/>
            </p:cNvSpPr>
            <p:nvPr/>
          </p:nvSpPr>
          <p:spPr bwMode="auto">
            <a:xfrm>
              <a:off x="3786" y="1801"/>
              <a:ext cx="2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lv-LV" sz="1100">
                  <a:solidFill>
                    <a:srgbClr val="000000"/>
                  </a:solidFill>
                  <a:latin typeface="Small Fonts"/>
                </a:rPr>
                <a:t>121 A</a:t>
              </a:r>
              <a:endParaRPr lang="lv-LV">
                <a:latin typeface="Arial" pitchFamily="34" charset="0"/>
              </a:endParaRPr>
            </a:p>
          </p:txBody>
        </p:sp>
        <p:sp>
          <p:nvSpPr>
            <p:cNvPr id="50" name="Line 247"/>
            <p:cNvSpPr>
              <a:spLocks noChangeShapeType="1"/>
            </p:cNvSpPr>
            <p:nvPr/>
          </p:nvSpPr>
          <p:spPr bwMode="auto">
            <a:xfrm>
              <a:off x="3527" y="2021"/>
              <a:ext cx="240" cy="1"/>
            </a:xfrm>
            <a:prstGeom prst="line">
              <a:avLst/>
            </a:prstGeom>
            <a:noFill/>
            <a:ln w="1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1" name="Freeform 248"/>
            <p:cNvSpPr>
              <a:spLocks/>
            </p:cNvSpPr>
            <p:nvPr/>
          </p:nvSpPr>
          <p:spPr bwMode="auto">
            <a:xfrm>
              <a:off x="3614" y="1993"/>
              <a:ext cx="57" cy="57"/>
            </a:xfrm>
            <a:custGeom>
              <a:avLst/>
              <a:gdLst>
                <a:gd name="T0" fmla="*/ 28 w 57"/>
                <a:gd name="T1" fmla="*/ 0 h 57"/>
                <a:gd name="T2" fmla="*/ 57 w 57"/>
                <a:gd name="T3" fmla="*/ 28 h 57"/>
                <a:gd name="T4" fmla="*/ 28 w 57"/>
                <a:gd name="T5" fmla="*/ 57 h 57"/>
                <a:gd name="T6" fmla="*/ 0 w 57"/>
                <a:gd name="T7" fmla="*/ 28 h 57"/>
                <a:gd name="T8" fmla="*/ 28 w 57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7"/>
                <a:gd name="T17" fmla="*/ 57 w 57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7">
                  <a:moveTo>
                    <a:pt x="28" y="0"/>
                  </a:moveTo>
                  <a:lnTo>
                    <a:pt x="57" y="28"/>
                  </a:lnTo>
                  <a:lnTo>
                    <a:pt x="28" y="57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80"/>
            </a:solidFill>
            <a:ln w="1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52" name="Rectangle 249"/>
            <p:cNvSpPr>
              <a:spLocks noChangeArrowheads="1"/>
            </p:cNvSpPr>
            <p:nvPr/>
          </p:nvSpPr>
          <p:spPr bwMode="auto">
            <a:xfrm>
              <a:off x="3786" y="1964"/>
              <a:ext cx="28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lv-LV" sz="1100">
                  <a:solidFill>
                    <a:srgbClr val="000000"/>
                  </a:solidFill>
                  <a:latin typeface="Small Fonts"/>
                </a:rPr>
                <a:t>119 B </a:t>
              </a:r>
              <a:endParaRPr lang="lv-LV">
                <a:latin typeface="Arial" pitchFamily="34" charset="0"/>
              </a:endParaRPr>
            </a:p>
          </p:txBody>
        </p:sp>
        <p:sp>
          <p:nvSpPr>
            <p:cNvPr id="53" name="Line 250"/>
            <p:cNvSpPr>
              <a:spLocks noChangeShapeType="1"/>
            </p:cNvSpPr>
            <p:nvPr/>
          </p:nvSpPr>
          <p:spPr bwMode="auto">
            <a:xfrm>
              <a:off x="3527" y="2175"/>
              <a:ext cx="240" cy="1"/>
            </a:xfrm>
            <a:prstGeom prst="line">
              <a:avLst/>
            </a:prstGeom>
            <a:noFill/>
            <a:ln w="10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4" name="Freeform 251"/>
            <p:cNvSpPr>
              <a:spLocks/>
            </p:cNvSpPr>
            <p:nvPr/>
          </p:nvSpPr>
          <p:spPr bwMode="auto">
            <a:xfrm>
              <a:off x="3614" y="2146"/>
              <a:ext cx="57" cy="58"/>
            </a:xfrm>
            <a:custGeom>
              <a:avLst/>
              <a:gdLst>
                <a:gd name="T0" fmla="*/ 28 w 57"/>
                <a:gd name="T1" fmla="*/ 0 h 58"/>
                <a:gd name="T2" fmla="*/ 57 w 57"/>
                <a:gd name="T3" fmla="*/ 29 h 58"/>
                <a:gd name="T4" fmla="*/ 28 w 57"/>
                <a:gd name="T5" fmla="*/ 58 h 58"/>
                <a:gd name="T6" fmla="*/ 0 w 57"/>
                <a:gd name="T7" fmla="*/ 29 h 58"/>
                <a:gd name="T8" fmla="*/ 28 w 57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8"/>
                <a:gd name="T17" fmla="*/ 57 w 57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8">
                  <a:moveTo>
                    <a:pt x="28" y="0"/>
                  </a:moveTo>
                  <a:lnTo>
                    <a:pt x="57" y="29"/>
                  </a:lnTo>
                  <a:lnTo>
                    <a:pt x="28" y="58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3CCCC"/>
            </a:solidFill>
            <a:ln w="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  <p:sp>
          <p:nvSpPr>
            <p:cNvPr id="55" name="Rectangle 252"/>
            <p:cNvSpPr>
              <a:spLocks noChangeArrowheads="1"/>
            </p:cNvSpPr>
            <p:nvPr/>
          </p:nvSpPr>
          <p:spPr bwMode="auto">
            <a:xfrm>
              <a:off x="3786" y="2117"/>
              <a:ext cx="2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lv-LV" sz="1100">
                  <a:solidFill>
                    <a:srgbClr val="000000"/>
                  </a:solidFill>
                  <a:latin typeface="Small Fonts"/>
                </a:rPr>
                <a:t>121 B</a:t>
              </a:r>
              <a:endParaRPr lang="lv-LV">
                <a:latin typeface="Arial" pitchFamily="34" charset="0"/>
              </a:endParaRPr>
            </a:p>
          </p:txBody>
        </p:sp>
        <p:sp>
          <p:nvSpPr>
            <p:cNvPr id="56" name="Rectangle 253"/>
            <p:cNvSpPr>
              <a:spLocks noChangeArrowheads="1"/>
            </p:cNvSpPr>
            <p:nvPr/>
          </p:nvSpPr>
          <p:spPr bwMode="auto">
            <a:xfrm>
              <a:off x="401" y="1398"/>
              <a:ext cx="4690" cy="224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lv-LV"/>
            </a:p>
          </p:txBody>
        </p:sp>
      </p:grpSp>
      <p:pic>
        <p:nvPicPr>
          <p:cNvPr id="25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80728"/>
            <a:ext cx="2371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Baltijas jūras valstu pasākumi pret eitrofikāciju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Baltijas jūras rīcības plāns (Baltic Sea Action Plan) (2007) un ES Direktīvās paredzēto pasākumu saskaņošana;</a:t>
            </a:r>
          </a:p>
          <a:p>
            <a:r>
              <a:rPr lang="lv-LV" dirty="0"/>
              <a:t>Barības vielu slodžu samazinājums katrā Baltijas jūras valstī – ir rekomendētie cipari;</a:t>
            </a:r>
          </a:p>
          <a:p>
            <a:r>
              <a:rPr lang="lv-LV" dirty="0"/>
              <a:t>Īpaša uzmanība  – notekūdeņu attīrīšana, lauksaimniecība, kuģošana, pārrobežu piesārņojums.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lv-LV" sz="3600" dirty="0"/>
              <a:t>Iespējamās sekas cilvēku darbības/bezdarbības rezultātā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8229600" cy="405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119675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Izmaiņas piegrunts skābekļa koncentrācijās</a:t>
            </a:r>
          </a:p>
          <a:p>
            <a:endParaRPr lang="lv-LV" sz="2400" dirty="0"/>
          </a:p>
          <a:p>
            <a:r>
              <a:rPr lang="lv-LV" sz="2400" dirty="0"/>
              <a:t>Pašlaik             Nākotne – samazinātas slodzes    Nākotne -VKP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Svešās</a:t>
            </a:r>
            <a:r>
              <a:rPr lang="en-US" dirty="0"/>
              <a:t> </a:t>
            </a:r>
            <a:r>
              <a:rPr lang="en-US" dirty="0" err="1"/>
              <a:t>sugas</a:t>
            </a:r>
            <a:r>
              <a:rPr lang="en-US" dirty="0"/>
              <a:t> – </a:t>
            </a:r>
            <a:r>
              <a:rPr lang="en-US" dirty="0" err="1"/>
              <a:t>ienācēji</a:t>
            </a:r>
            <a:r>
              <a:rPr lang="en-US" dirty="0"/>
              <a:t> </a:t>
            </a:r>
            <a:r>
              <a:rPr lang="en-US" dirty="0" err="1"/>
              <a:t>Baltijas</a:t>
            </a:r>
            <a:r>
              <a:rPr lang="en-US" dirty="0"/>
              <a:t> </a:t>
            </a:r>
            <a:r>
              <a:rPr lang="en-US" dirty="0" err="1"/>
              <a:t>jūrā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Kāpēc</a:t>
            </a:r>
            <a:r>
              <a:rPr lang="en-US" dirty="0"/>
              <a:t> – </a:t>
            </a:r>
            <a:r>
              <a:rPr lang="en-US" dirty="0" err="1"/>
              <a:t>zemā</a:t>
            </a:r>
            <a:r>
              <a:rPr lang="en-US" dirty="0"/>
              <a:t> </a:t>
            </a:r>
            <a:r>
              <a:rPr lang="en-US" dirty="0" err="1"/>
              <a:t>sāļuma</a:t>
            </a:r>
            <a:r>
              <a:rPr lang="en-US" dirty="0"/>
              <a:t> </a:t>
            </a:r>
            <a:r>
              <a:rPr lang="en-US" dirty="0" err="1"/>
              <a:t>dēļ</a:t>
            </a:r>
            <a:r>
              <a:rPr lang="en-US" dirty="0"/>
              <a:t> </a:t>
            </a:r>
            <a:r>
              <a:rPr lang="en-US" dirty="0" err="1"/>
              <a:t>Baltijas</a:t>
            </a:r>
            <a:r>
              <a:rPr lang="en-US" dirty="0"/>
              <a:t> </a:t>
            </a:r>
            <a:r>
              <a:rPr lang="en-US" dirty="0" err="1"/>
              <a:t>jūrā</a:t>
            </a:r>
            <a:r>
              <a:rPr lang="en-US" dirty="0"/>
              <a:t> </a:t>
            </a:r>
            <a:r>
              <a:rPr lang="en-US" dirty="0" err="1"/>
              <a:t>sugu</a:t>
            </a:r>
            <a:r>
              <a:rPr lang="en-US" dirty="0"/>
              <a:t> </a:t>
            </a:r>
            <a:r>
              <a:rPr lang="en-US" dirty="0" err="1"/>
              <a:t>daudzveidība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maza</a:t>
            </a:r>
            <a:r>
              <a:rPr lang="en-US" dirty="0"/>
              <a:t> un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brīvas</a:t>
            </a:r>
            <a:r>
              <a:rPr lang="en-US" dirty="0"/>
              <a:t> </a:t>
            </a:r>
            <a:r>
              <a:rPr lang="en-US" dirty="0" err="1"/>
              <a:t>ekoloģiskās</a:t>
            </a:r>
            <a:r>
              <a:rPr lang="en-US" dirty="0"/>
              <a:t> </a:t>
            </a:r>
            <a:r>
              <a:rPr lang="en-US" dirty="0" err="1"/>
              <a:t>nišas</a:t>
            </a:r>
            <a:r>
              <a:rPr lang="en-US" dirty="0"/>
              <a:t>; </a:t>
            </a:r>
          </a:p>
          <a:p>
            <a:r>
              <a:rPr lang="en-US" dirty="0" err="1"/>
              <a:t>Svešajām</a:t>
            </a:r>
            <a:r>
              <a:rPr lang="en-US" dirty="0"/>
              <a:t> </a:t>
            </a:r>
            <a:r>
              <a:rPr lang="en-US" dirty="0" err="1"/>
              <a:t>sugām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raksturīga</a:t>
            </a:r>
            <a:r>
              <a:rPr lang="en-US" dirty="0"/>
              <a:t> </a:t>
            </a:r>
            <a:r>
              <a:rPr lang="en-US" dirty="0" err="1"/>
              <a:t>augsta</a:t>
            </a:r>
            <a:r>
              <a:rPr lang="en-US" dirty="0"/>
              <a:t> </a:t>
            </a:r>
            <a:r>
              <a:rPr lang="en-US" dirty="0" err="1"/>
              <a:t>piemērošanās</a:t>
            </a:r>
            <a:r>
              <a:rPr lang="en-US" dirty="0"/>
              <a:t> </a:t>
            </a:r>
            <a:r>
              <a:rPr lang="en-US" dirty="0" err="1"/>
              <a:t>spēja</a:t>
            </a:r>
            <a:r>
              <a:rPr lang="en-US" dirty="0"/>
              <a:t>, </a:t>
            </a:r>
            <a:r>
              <a:rPr lang="en-US" dirty="0" err="1"/>
              <a:t>tās</a:t>
            </a:r>
            <a:r>
              <a:rPr lang="en-US" dirty="0"/>
              <a:t> </a:t>
            </a:r>
            <a:r>
              <a:rPr lang="en-US" dirty="0" err="1"/>
              <a:t>konkurē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vietējām</a:t>
            </a:r>
            <a:r>
              <a:rPr lang="en-US" dirty="0"/>
              <a:t> </a:t>
            </a:r>
            <a:r>
              <a:rPr lang="en-US" dirty="0" err="1"/>
              <a:t>sugām</a:t>
            </a:r>
            <a:r>
              <a:rPr lang="en-US" dirty="0"/>
              <a:t>;</a:t>
            </a:r>
          </a:p>
          <a:p>
            <a:r>
              <a:rPr lang="en-US" dirty="0" err="1"/>
              <a:t>Kuģošanas</a:t>
            </a:r>
            <a:r>
              <a:rPr lang="en-US" dirty="0"/>
              <a:t> </a:t>
            </a:r>
            <a:r>
              <a:rPr lang="en-US" dirty="0" err="1"/>
              <a:t>intensitātes</a:t>
            </a:r>
            <a:r>
              <a:rPr lang="en-US" dirty="0"/>
              <a:t> </a:t>
            </a:r>
            <a:r>
              <a:rPr lang="en-US" dirty="0" err="1"/>
              <a:t>pieaugums</a:t>
            </a:r>
            <a:r>
              <a:rPr lang="en-US" dirty="0"/>
              <a:t> un </a:t>
            </a:r>
            <a:r>
              <a:rPr lang="en-US" dirty="0" err="1"/>
              <a:t>ūdens</a:t>
            </a:r>
            <a:r>
              <a:rPr lang="en-US" dirty="0"/>
              <a:t> </a:t>
            </a:r>
            <a:r>
              <a:rPr lang="en-US" dirty="0" err="1"/>
              <a:t>baseinu</a:t>
            </a:r>
            <a:r>
              <a:rPr lang="en-US" dirty="0"/>
              <a:t> </a:t>
            </a:r>
            <a:r>
              <a:rPr lang="en-US" dirty="0" err="1"/>
              <a:t>savienošana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iespēju</a:t>
            </a:r>
            <a:r>
              <a:rPr lang="en-US" dirty="0"/>
              <a:t> </a:t>
            </a:r>
            <a:r>
              <a:rPr lang="en-US" dirty="0" err="1"/>
              <a:t>sugām</a:t>
            </a:r>
            <a:r>
              <a:rPr lang="en-US" dirty="0"/>
              <a:t> </a:t>
            </a:r>
            <a:r>
              <a:rPr lang="en-US" dirty="0" err="1"/>
              <a:t>pārvietoties</a:t>
            </a:r>
            <a:r>
              <a:rPr lang="en-US" dirty="0"/>
              <a:t>;</a:t>
            </a:r>
          </a:p>
          <a:p>
            <a:r>
              <a:rPr lang="en-US" dirty="0" err="1"/>
              <a:t>Svešās</a:t>
            </a:r>
            <a:r>
              <a:rPr lang="en-US" dirty="0"/>
              <a:t> </a:t>
            </a:r>
            <a:r>
              <a:rPr lang="en-US" dirty="0" err="1"/>
              <a:t>sugas</a:t>
            </a:r>
            <a:r>
              <a:rPr lang="en-US" dirty="0"/>
              <a:t> </a:t>
            </a:r>
            <a:r>
              <a:rPr lang="en-US" dirty="0" err="1"/>
              <a:t>bieži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mikroskopiskas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nelielas</a:t>
            </a:r>
            <a:r>
              <a:rPr lang="en-US" dirty="0"/>
              <a:t>,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arī</a:t>
            </a:r>
            <a:r>
              <a:rPr lang="en-US" dirty="0"/>
              <a:t> </a:t>
            </a:r>
            <a:r>
              <a:rPr lang="en-US" dirty="0" err="1"/>
              <a:t>pārvietojas</a:t>
            </a:r>
            <a:r>
              <a:rPr lang="en-US" dirty="0"/>
              <a:t> </a:t>
            </a:r>
            <a:r>
              <a:rPr lang="en-US" dirty="0" err="1"/>
              <a:t>kāpuru</a:t>
            </a:r>
            <a:r>
              <a:rPr lang="en-US" dirty="0"/>
              <a:t> </a:t>
            </a:r>
            <a:r>
              <a:rPr lang="en-US" dirty="0" err="1"/>
              <a:t>formā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69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Skats uz Baltijas jūru no kosmosa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560839" cy="51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618856" cy="850106"/>
          </a:xfrm>
        </p:spPr>
        <p:txBody>
          <a:bodyPr/>
          <a:lstStyle/>
          <a:p>
            <a:r>
              <a:rPr lang="en-US" dirty="0" err="1"/>
              <a:t>Krastu</a:t>
            </a:r>
            <a:r>
              <a:rPr lang="en-US" dirty="0"/>
              <a:t> </a:t>
            </a:r>
            <a:r>
              <a:rPr lang="en-US" dirty="0" err="1"/>
              <a:t>erozija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7"/>
            <a:ext cx="3754760" cy="55437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Jūras krasta ģeoloģisko procesu nosaka šādi faktori</a:t>
            </a:r>
          </a:p>
          <a:p>
            <a:r>
              <a:rPr lang="lv-LV" dirty="0"/>
              <a:t>meteoroloģiskie (vēju režīms, nokrišņi, gaisa temperatūras)</a:t>
            </a:r>
          </a:p>
          <a:p>
            <a:r>
              <a:rPr lang="lv-LV" dirty="0"/>
              <a:t>jūras hidrodinamiskie un litodinamiskie (viļņošanās, jūras ūdenslīmeņi, ledus apstākļi, garkrasta sanešu plūsmas)</a:t>
            </a:r>
          </a:p>
          <a:p>
            <a:r>
              <a:rPr lang="lv-LV" dirty="0"/>
              <a:t>ģeoloģiskie un reljefa faktori (zemes garozas tektoniskās kustības, krasta ģeoloģiskā uzbūve un ieži, sanešu daudzums, krasta līnijas ekspozīcija un augstums)</a:t>
            </a:r>
            <a:endParaRPr lang="en-US" dirty="0"/>
          </a:p>
        </p:txBody>
      </p:sp>
      <p:pic>
        <p:nvPicPr>
          <p:cNvPr id="2050" name="Picture 2" descr="F:\prezentacijas\25994770_1668925416500561_358973480001455104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608508" cy="34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rezentacijas\DSNYqlLXUAAiKa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46" y="3711525"/>
            <a:ext cx="4176459" cy="31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2260" y="3266691"/>
            <a:ext cx="208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Foto: Jānis Trallis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2146" y="6562520"/>
            <a:ext cx="208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Foto: Jānis Trallis</a:t>
            </a:r>
          </a:p>
        </p:txBody>
      </p:sp>
    </p:spTree>
    <p:extLst>
      <p:ext uri="{BB962C8B-B14F-4D97-AF65-F5344CB8AC3E}">
        <p14:creationId xmlns:p14="http://schemas.microsoft.com/office/powerpoint/2010/main" val="2679184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1B4C-5718-4BC9-8E8B-42831F19374F}" type="slidenum">
              <a:rPr lang="et-EE" smtClean="0"/>
              <a:pPr/>
              <a:t>21</a:t>
            </a:fld>
            <a:endParaRPr lang="et-EE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pSp>
        <p:nvGrpSpPr>
          <p:cNvPr id="7" name="Group 6"/>
          <p:cNvGrpSpPr/>
          <p:nvPr/>
        </p:nvGrpSpPr>
        <p:grpSpPr>
          <a:xfrm>
            <a:off x="-80470" y="822640"/>
            <a:ext cx="9224469" cy="5735404"/>
            <a:chOff x="457203" y="317112"/>
            <a:chExt cx="10398641" cy="6068533"/>
          </a:xfrm>
        </p:grpSpPr>
        <p:pic>
          <p:nvPicPr>
            <p:cNvPr id="8" name="Content Placeholder 3" descr="DSCN0117.JPG"/>
            <p:cNvPicPr>
              <a:picLocks noGrp="1"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4858" y="317112"/>
              <a:ext cx="8420986" cy="6068533"/>
            </a:xfrm>
            <a:prstGeom prst="rect">
              <a:avLst/>
            </a:prstGeom>
          </p:spPr>
        </p:pic>
        <p:sp>
          <p:nvSpPr>
            <p:cNvPr id="9" name="Lejupvērstā bultiņa 24"/>
            <p:cNvSpPr/>
            <p:nvPr/>
          </p:nvSpPr>
          <p:spPr>
            <a:xfrm rot="15720000">
              <a:off x="4000505" y="3788607"/>
              <a:ext cx="377399" cy="3290929"/>
            </a:xfrm>
            <a:prstGeom prst="downArrow">
              <a:avLst>
                <a:gd name="adj1" fmla="val 50000"/>
                <a:gd name="adj2" fmla="val 115801"/>
              </a:avLst>
            </a:prstGeom>
            <a:solidFill>
              <a:schemeClr val="accent2">
                <a:lumMod val="40000"/>
                <a:lumOff val="60000"/>
                <a:alpha val="51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10" name="Lejupvērstā bultiņa 25"/>
            <p:cNvSpPr/>
            <p:nvPr/>
          </p:nvSpPr>
          <p:spPr>
            <a:xfrm rot="6180000">
              <a:off x="4889599" y="3718174"/>
              <a:ext cx="296482" cy="2022611"/>
            </a:xfrm>
            <a:prstGeom prst="downArrow">
              <a:avLst>
                <a:gd name="adj1" fmla="val 50000"/>
                <a:gd name="adj2" fmla="val 115801"/>
              </a:avLst>
            </a:prstGeom>
            <a:solidFill>
              <a:schemeClr val="accent2">
                <a:lumMod val="40000"/>
                <a:lumOff val="60000"/>
                <a:alpha val="51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11" name="Lejupvērstā bultiņa 26"/>
            <p:cNvSpPr/>
            <p:nvPr/>
          </p:nvSpPr>
          <p:spPr>
            <a:xfrm rot="15780000" flipH="1">
              <a:off x="5750366" y="2931575"/>
              <a:ext cx="216223" cy="2523128"/>
            </a:xfrm>
            <a:prstGeom prst="downArrow">
              <a:avLst>
                <a:gd name="adj1" fmla="val 50000"/>
                <a:gd name="adj2" fmla="val 115801"/>
              </a:avLst>
            </a:prstGeom>
            <a:solidFill>
              <a:schemeClr val="accent2">
                <a:lumMod val="40000"/>
                <a:lumOff val="60000"/>
                <a:alpha val="51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12" name="Lejupvērstā bultiņa 27"/>
            <p:cNvSpPr/>
            <p:nvPr/>
          </p:nvSpPr>
          <p:spPr>
            <a:xfrm rot="6120000">
              <a:off x="6543406" y="3019273"/>
              <a:ext cx="218593" cy="1384392"/>
            </a:xfrm>
            <a:prstGeom prst="downArrow">
              <a:avLst>
                <a:gd name="adj1" fmla="val 50000"/>
                <a:gd name="adj2" fmla="val 115801"/>
              </a:avLst>
            </a:prstGeom>
            <a:solidFill>
              <a:schemeClr val="accent2">
                <a:lumMod val="40000"/>
                <a:lumOff val="60000"/>
                <a:alpha val="51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13" name="Lejupvērstā bultiņa 32"/>
            <p:cNvSpPr/>
            <p:nvPr/>
          </p:nvSpPr>
          <p:spPr>
            <a:xfrm rot="15960000">
              <a:off x="7325970" y="2293904"/>
              <a:ext cx="179876" cy="2115692"/>
            </a:xfrm>
            <a:prstGeom prst="downArrow">
              <a:avLst>
                <a:gd name="adj1" fmla="val 50000"/>
                <a:gd name="adj2" fmla="val 115801"/>
              </a:avLst>
            </a:prstGeom>
            <a:solidFill>
              <a:schemeClr val="accent2">
                <a:lumMod val="40000"/>
                <a:lumOff val="60000"/>
                <a:alpha val="51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14" name="Lejupvērstā bultiņa 33"/>
            <p:cNvSpPr/>
            <p:nvPr/>
          </p:nvSpPr>
          <p:spPr>
            <a:xfrm rot="15900000">
              <a:off x="8498309" y="2408403"/>
              <a:ext cx="90532" cy="727906"/>
            </a:xfrm>
            <a:prstGeom prst="downArrow">
              <a:avLst>
                <a:gd name="adj1" fmla="val 50000"/>
                <a:gd name="adj2" fmla="val 115801"/>
              </a:avLst>
            </a:prstGeom>
            <a:solidFill>
              <a:schemeClr val="accent2">
                <a:lumMod val="40000"/>
                <a:lumOff val="60000"/>
                <a:alpha val="51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15" name="Lejupvērstā bultiņa 37"/>
            <p:cNvSpPr/>
            <p:nvPr/>
          </p:nvSpPr>
          <p:spPr>
            <a:xfrm rot="6240000">
              <a:off x="8104116" y="2501840"/>
              <a:ext cx="126482" cy="979804"/>
            </a:xfrm>
            <a:prstGeom prst="downArrow">
              <a:avLst>
                <a:gd name="adj1" fmla="val 50000"/>
                <a:gd name="adj2" fmla="val 115801"/>
              </a:avLst>
            </a:prstGeom>
            <a:solidFill>
              <a:schemeClr val="accent2">
                <a:lumMod val="40000"/>
                <a:lumOff val="60000"/>
                <a:alpha val="51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98381" y="2466753"/>
              <a:ext cx="5922335" cy="3498112"/>
            </a:xfrm>
            <a:custGeom>
              <a:avLst/>
              <a:gdLst>
                <a:gd name="connsiteX0" fmla="*/ 0 w 6124353"/>
                <a:gd name="connsiteY0" fmla="*/ 3466214 h 3476847"/>
                <a:gd name="connsiteX1" fmla="*/ 5816009 w 6124353"/>
                <a:gd name="connsiteY1" fmla="*/ 170121 h 3476847"/>
                <a:gd name="connsiteX2" fmla="*/ 5465135 w 6124353"/>
                <a:gd name="connsiteY2" fmla="*/ 159489 h 3476847"/>
                <a:gd name="connsiteX3" fmla="*/ 6124353 w 6124353"/>
                <a:gd name="connsiteY3" fmla="*/ 0 h 3476847"/>
                <a:gd name="connsiteX4" fmla="*/ 6039293 w 6124353"/>
                <a:gd name="connsiteY4" fmla="*/ 202019 h 3476847"/>
                <a:gd name="connsiteX5" fmla="*/ 5890437 w 6124353"/>
                <a:gd name="connsiteY5" fmla="*/ 180754 h 3476847"/>
                <a:gd name="connsiteX6" fmla="*/ 1424763 w 6124353"/>
                <a:gd name="connsiteY6" fmla="*/ 3476847 h 3476847"/>
                <a:gd name="connsiteX7" fmla="*/ 0 w 6124353"/>
                <a:gd name="connsiteY7" fmla="*/ 3466214 h 347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24353" h="3476847">
                  <a:moveTo>
                    <a:pt x="0" y="3466214"/>
                  </a:moveTo>
                  <a:lnTo>
                    <a:pt x="5816009" y="170121"/>
                  </a:lnTo>
                  <a:lnTo>
                    <a:pt x="5465135" y="159489"/>
                  </a:lnTo>
                  <a:lnTo>
                    <a:pt x="6124353" y="0"/>
                  </a:lnTo>
                  <a:lnTo>
                    <a:pt x="6039293" y="202019"/>
                  </a:lnTo>
                  <a:lnTo>
                    <a:pt x="5890437" y="180754"/>
                  </a:lnTo>
                  <a:lnTo>
                    <a:pt x="1424763" y="3476847"/>
                  </a:lnTo>
                  <a:lnTo>
                    <a:pt x="0" y="346621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45000"/>
              </a:schemeClr>
            </a:solidFill>
            <a:ln>
              <a:solidFill>
                <a:schemeClr val="accent4">
                  <a:lumMod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17" name="Lejupvērstā bultiņa 5"/>
            <p:cNvSpPr/>
            <p:nvPr/>
          </p:nvSpPr>
          <p:spPr>
            <a:xfrm rot="6479669">
              <a:off x="3026059" y="2652133"/>
              <a:ext cx="296289" cy="1484093"/>
            </a:xfrm>
            <a:prstGeom prst="downArrow">
              <a:avLst>
                <a:gd name="adj1" fmla="val 48867"/>
                <a:gd name="adj2" fmla="val 115801"/>
              </a:avLst>
            </a:prstGeom>
            <a:solidFill>
              <a:schemeClr val="accent1">
                <a:lumMod val="40000"/>
                <a:lumOff val="60000"/>
                <a:alpha val="51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18" name="Lejupvērstā bultiņa 10"/>
            <p:cNvSpPr/>
            <p:nvPr/>
          </p:nvSpPr>
          <p:spPr>
            <a:xfrm rot="16020000">
              <a:off x="4006210" y="1916876"/>
              <a:ext cx="253805" cy="2158114"/>
            </a:xfrm>
            <a:prstGeom prst="downArrow">
              <a:avLst>
                <a:gd name="adj1" fmla="val 50000"/>
                <a:gd name="adj2" fmla="val 115801"/>
              </a:avLst>
            </a:prstGeom>
            <a:solidFill>
              <a:schemeClr val="accent1">
                <a:lumMod val="40000"/>
                <a:lumOff val="60000"/>
                <a:alpha val="51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19" name="Lejupvērstā bultiņa 48"/>
            <p:cNvSpPr/>
            <p:nvPr/>
          </p:nvSpPr>
          <p:spPr>
            <a:xfrm rot="6180000">
              <a:off x="4645391" y="2001367"/>
              <a:ext cx="148620" cy="1357922"/>
            </a:xfrm>
            <a:prstGeom prst="downArrow">
              <a:avLst>
                <a:gd name="adj1" fmla="val 50000"/>
                <a:gd name="adj2" fmla="val 115801"/>
              </a:avLst>
            </a:prstGeom>
            <a:solidFill>
              <a:schemeClr val="accent1">
                <a:lumMod val="40000"/>
                <a:lumOff val="60000"/>
                <a:alpha val="51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20" name="Lejupvērstā bultiņa 49"/>
            <p:cNvSpPr/>
            <p:nvPr/>
          </p:nvSpPr>
          <p:spPr>
            <a:xfrm rot="15960000">
              <a:off x="4978257" y="1926053"/>
              <a:ext cx="82557" cy="1091004"/>
            </a:xfrm>
            <a:prstGeom prst="downArrow">
              <a:avLst>
                <a:gd name="adj1" fmla="val 50000"/>
                <a:gd name="adj2" fmla="val 115801"/>
              </a:avLst>
            </a:prstGeom>
            <a:solidFill>
              <a:schemeClr val="accent1">
                <a:lumMod val="40000"/>
                <a:lumOff val="60000"/>
                <a:alpha val="51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434856" y="2243471"/>
              <a:ext cx="2902688" cy="1828800"/>
            </a:xfrm>
            <a:custGeom>
              <a:avLst/>
              <a:gdLst>
                <a:gd name="connsiteX0" fmla="*/ 0 w 2721934"/>
                <a:gd name="connsiteY0" fmla="*/ 1212112 h 1637414"/>
                <a:gd name="connsiteX1" fmla="*/ 2307265 w 2721934"/>
                <a:gd name="connsiteY1" fmla="*/ 116959 h 1637414"/>
                <a:gd name="connsiteX2" fmla="*/ 2137144 w 2721934"/>
                <a:gd name="connsiteY2" fmla="*/ 85061 h 1637414"/>
                <a:gd name="connsiteX3" fmla="*/ 2721934 w 2721934"/>
                <a:gd name="connsiteY3" fmla="*/ 0 h 1637414"/>
                <a:gd name="connsiteX4" fmla="*/ 2658139 w 2721934"/>
                <a:gd name="connsiteY4" fmla="*/ 202019 h 1637414"/>
                <a:gd name="connsiteX5" fmla="*/ 2466753 w 2721934"/>
                <a:gd name="connsiteY5" fmla="*/ 170121 h 1637414"/>
                <a:gd name="connsiteX6" fmla="*/ 0 w 2721934"/>
                <a:gd name="connsiteY6" fmla="*/ 1637414 h 1637414"/>
                <a:gd name="connsiteX7" fmla="*/ 0 w 2721934"/>
                <a:gd name="connsiteY7" fmla="*/ 1212112 h 163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1934" h="1637414">
                  <a:moveTo>
                    <a:pt x="0" y="1212112"/>
                  </a:moveTo>
                  <a:lnTo>
                    <a:pt x="2307265" y="116959"/>
                  </a:lnTo>
                  <a:lnTo>
                    <a:pt x="2137144" y="85061"/>
                  </a:lnTo>
                  <a:lnTo>
                    <a:pt x="2721934" y="0"/>
                  </a:lnTo>
                  <a:lnTo>
                    <a:pt x="2658139" y="202019"/>
                  </a:lnTo>
                  <a:lnTo>
                    <a:pt x="2466753" y="170121"/>
                  </a:lnTo>
                  <a:lnTo>
                    <a:pt x="0" y="1637414"/>
                  </a:lnTo>
                  <a:lnTo>
                    <a:pt x="0" y="121211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22" name="TextBox 15"/>
            <p:cNvSpPr txBox="1"/>
            <p:nvPr/>
          </p:nvSpPr>
          <p:spPr>
            <a:xfrm>
              <a:off x="693685" y="3869822"/>
              <a:ext cx="1590675" cy="107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lv-LV" sz="2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garkrasta sedimentu plūsma</a:t>
              </a:r>
              <a:endParaRPr lang="lv-LV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TextBox 16"/>
            <p:cNvSpPr txBox="1"/>
            <p:nvPr/>
          </p:nvSpPr>
          <p:spPr>
            <a:xfrm>
              <a:off x="740965" y="1588498"/>
              <a:ext cx="1586865" cy="749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lv-LV" sz="2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garkrasta straume</a:t>
              </a:r>
              <a:endParaRPr lang="lv-LV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TextBox 17"/>
            <p:cNvSpPr txBox="1"/>
            <p:nvPr/>
          </p:nvSpPr>
          <p:spPr>
            <a:xfrm>
              <a:off x="740968" y="5037679"/>
              <a:ext cx="1533525" cy="107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lv-LV" sz="2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smilšu graudiņu kustība</a:t>
              </a:r>
              <a:endParaRPr lang="lv-LV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TextBox 19"/>
            <p:cNvSpPr txBox="1"/>
            <p:nvPr/>
          </p:nvSpPr>
          <p:spPr>
            <a:xfrm>
              <a:off x="457203" y="2528208"/>
              <a:ext cx="1814195" cy="42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lv-LV" sz="2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viļņa uzplūdi</a:t>
              </a:r>
              <a:endParaRPr lang="lv-LV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TextBox 20"/>
            <p:cNvSpPr txBox="1"/>
            <p:nvPr/>
          </p:nvSpPr>
          <p:spPr>
            <a:xfrm>
              <a:off x="488729" y="3126964"/>
              <a:ext cx="1734820" cy="749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lv-LV" sz="20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viļņa atplūdi</a:t>
              </a:r>
              <a:endParaRPr lang="lv-LV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970690" y="2364828"/>
              <a:ext cx="2207172" cy="44143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081048" y="2822028"/>
              <a:ext cx="1103586" cy="204951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002221" y="3279228"/>
              <a:ext cx="725213" cy="11035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907628" y="4729655"/>
              <a:ext cx="2711669" cy="37837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049517" y="5596759"/>
              <a:ext cx="646386" cy="1576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7201" y="46984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10" y="116632"/>
            <a:ext cx="8835179" cy="1143000"/>
          </a:xfrm>
        </p:spPr>
        <p:txBody>
          <a:bodyPr>
            <a:noAutofit/>
          </a:bodyPr>
          <a:lstStyle/>
          <a:p>
            <a:r>
              <a:rPr lang="lv-LV" sz="3600" dirty="0"/>
              <a:t>Erodētā materiāla (smilšu) un ūdens daļiņu pārneses shematisks attēlojums</a:t>
            </a:r>
          </a:p>
        </p:txBody>
      </p:sp>
    </p:spTree>
    <p:extLst>
      <p:ext uri="{BB962C8B-B14F-4D97-AF65-F5344CB8AC3E}">
        <p14:creationId xmlns:p14="http://schemas.microsoft.com/office/powerpoint/2010/main" val="2076554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518985" y="457203"/>
            <a:ext cx="3707027" cy="597243"/>
          </a:xfrm>
        </p:spPr>
        <p:txBody>
          <a:bodyPr>
            <a:normAutofit fontScale="90000"/>
          </a:bodyPr>
          <a:lstStyle/>
          <a:p>
            <a:r>
              <a:rPr lang="lv-LV" dirty="0"/>
              <a:t>Datu ziņošana Eiropas Komisijai</a:t>
            </a:r>
          </a:p>
        </p:txBody>
      </p:sp>
      <p:sp>
        <p:nvSpPr>
          <p:cNvPr id="6" name="Teksta vietturis 5"/>
          <p:cNvSpPr>
            <a:spLocks noGrp="1"/>
          </p:cNvSpPr>
          <p:nvPr>
            <p:ph type="body" sz="half" idx="2"/>
          </p:nvPr>
        </p:nvSpPr>
        <p:spPr>
          <a:xfrm>
            <a:off x="407774" y="1054443"/>
            <a:ext cx="3886199" cy="5609968"/>
          </a:xfrm>
        </p:spPr>
        <p:txBody>
          <a:bodyPr>
            <a:normAutofit fontScale="85000" lnSpcReduction="10000"/>
          </a:bodyPr>
          <a:lstStyle/>
          <a:p>
            <a:r>
              <a:rPr lang="lv-LV" sz="1700" dirty="0"/>
              <a:t>Eiropas komisijas portāli «</a:t>
            </a:r>
            <a:r>
              <a:rPr lang="lv-LV" sz="1700" dirty="0" err="1"/>
              <a:t>EMODnet</a:t>
            </a:r>
            <a:r>
              <a:rPr lang="lv-LV" sz="1700" dirty="0"/>
              <a:t>» savāc un apkopo datus no piejūras valstīm.</a:t>
            </a:r>
          </a:p>
          <a:p>
            <a:r>
              <a:rPr lang="lv-LV" sz="1700" dirty="0"/>
              <a:t>No apkopotajiem datiem izveido specifiskus datu produktus, piemēram, kartes – kā mainās piesārņojums vai piekrastes sugu sastāvs gadu laikā.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r>
              <a:rPr lang="lv-LV" sz="1700" dirty="0"/>
              <a:t>Tas nepieciešams lai:</a:t>
            </a:r>
          </a:p>
          <a:p>
            <a:pPr marL="285750" indent="-285750">
              <a:buFontTx/>
              <a:buChar char="-"/>
            </a:pPr>
            <a:r>
              <a:rPr lang="lv-LV" sz="1700" dirty="0"/>
              <a:t>sekotu pārmaiņām jūras vidē un spētu savlaicīgi reaģēt uz negatīvām pārmaiņām,</a:t>
            </a:r>
          </a:p>
          <a:p>
            <a:pPr marL="285750" indent="-285750">
              <a:buFontTx/>
              <a:buChar char="-"/>
            </a:pPr>
            <a:r>
              <a:rPr lang="lv-LV" sz="1700" dirty="0"/>
              <a:t>Izstrādātu modeļus ilgtspējīgai Baltijas jūras reģiona resursu izmantošanai un apsaimniekošanai.</a:t>
            </a:r>
          </a:p>
          <a:p>
            <a:r>
              <a:rPr lang="lv-LV" sz="1700" u="sng" dirty="0"/>
              <a:t>«</a:t>
            </a:r>
            <a:r>
              <a:rPr lang="lv-LV" sz="1700" u="sng" dirty="0" err="1"/>
              <a:t>EMODnet</a:t>
            </a:r>
            <a:r>
              <a:rPr lang="lv-LV" sz="1700" u="sng" dirty="0"/>
              <a:t>» </a:t>
            </a:r>
            <a:r>
              <a:rPr lang="lv-LV" sz="1700" u="sng" dirty="0" err="1"/>
              <a:t>Data</a:t>
            </a:r>
            <a:r>
              <a:rPr lang="lv-LV" sz="1700" u="sng" dirty="0"/>
              <a:t> </a:t>
            </a:r>
            <a:r>
              <a:rPr lang="lv-LV" sz="1700" u="sng" dirty="0" err="1"/>
              <a:t>Ingestion</a:t>
            </a:r>
            <a:r>
              <a:rPr lang="lv-LV" sz="1700" dirty="0"/>
              <a:t> portāls ir paredzēts dažādu nelielu pētījumu saistībā ar jūru savākšanai, šķirošanai un citu portālu papildināšanai. </a:t>
            </a:r>
          </a:p>
          <a:p>
            <a:r>
              <a:rPr lang="lv-LV" sz="1700" dirty="0">
                <a:hlinkClick r:id="rId3"/>
              </a:rPr>
              <a:t>https://www.youtube.com/watch?v=p3vwngxyXuo</a:t>
            </a:r>
            <a:endParaRPr lang="lv-LV" sz="1700" dirty="0"/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 rotWithShape="1">
          <a:blip r:embed="rId4"/>
          <a:srcRect l="28254" t="13757" r="26543" b="1803"/>
          <a:stretch/>
        </p:blipFill>
        <p:spPr>
          <a:xfrm>
            <a:off x="4392829" y="457200"/>
            <a:ext cx="3986552" cy="5585254"/>
          </a:xfrm>
          <a:prstGeom prst="rect">
            <a:avLst/>
          </a:prstGeom>
        </p:spPr>
      </p:pic>
      <p:pic>
        <p:nvPicPr>
          <p:cNvPr id="7" name="Satura vietturis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17" y="4712867"/>
            <a:ext cx="1742165" cy="1794957"/>
          </a:xfrm>
        </p:spPr>
      </p:pic>
      <p:pic>
        <p:nvPicPr>
          <p:cNvPr id="9" name="Attēls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702" y="2207743"/>
            <a:ext cx="2251591" cy="194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94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P1010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975"/>
          </a:xfrm>
        </p:spPr>
        <p:txBody>
          <a:bodyPr/>
          <a:lstStyle/>
          <a:p>
            <a:pPr eaLnBrk="1" hangingPunct="1"/>
            <a:r>
              <a:rPr lang="lv-LV" dirty="0"/>
              <a:t>Paldies</a:t>
            </a:r>
            <a:r>
              <a:rPr lang="lv-LV" dirty="0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lv-LV" dirty="0"/>
              <a:t>Viena no jaunākajām Zemes jūrām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6911"/>
            <a:ext cx="4344541" cy="590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941400"/>
            <a:ext cx="4355960" cy="591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Baltijas jūra nav pārāk sāļa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484785"/>
            <a:ext cx="2448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Sāļums (salinitāte) –  sāļu maisījums gramos vienā kg ūdens</a:t>
            </a:r>
          </a:p>
          <a:p>
            <a:endParaRPr lang="lv-LV" sz="2400" dirty="0"/>
          </a:p>
          <a:p>
            <a:r>
              <a:rPr lang="lv-LV" sz="2400" dirty="0"/>
              <a:t>33-35 ‰ okeānos un kaimiņjūrās  (Ziemeļjūrā)</a:t>
            </a:r>
          </a:p>
          <a:p>
            <a:endParaRPr lang="lv-LV" sz="2400" dirty="0"/>
          </a:p>
          <a:p>
            <a:r>
              <a:rPr lang="lv-LV" sz="2400" dirty="0"/>
              <a:t>Baltijas jūrā: apm. 30 ‰ Kategatā,</a:t>
            </a:r>
          </a:p>
          <a:p>
            <a:r>
              <a:rPr lang="lv-LV" sz="2400" dirty="0"/>
              <a:t>apm. 1-2 ‰</a:t>
            </a:r>
            <a:r>
              <a:rPr lang="lv-LV" sz="1200" dirty="0"/>
              <a:t> </a:t>
            </a:r>
            <a:r>
              <a:rPr lang="lv-LV" sz="2400" dirty="0"/>
              <a:t>Botnijas līcī</a:t>
            </a:r>
          </a:p>
          <a:p>
            <a:endParaRPr lang="lv-LV" sz="24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730621"/>
              </p:ext>
            </p:extLst>
          </p:nvPr>
        </p:nvGraphicFramePr>
        <p:xfrm>
          <a:off x="2843213" y="2038350"/>
          <a:ext cx="6300787" cy="328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hart" r:id="rId4" imgW="8331200" imgH="4343400" progId="Excel.Chart.8">
                  <p:embed/>
                </p:oleObj>
              </mc:Choice>
              <mc:Fallback>
                <p:oleObj name="Chart" r:id="rId4" imgW="8331200" imgH="434340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038350"/>
                        <a:ext cx="6300787" cy="3284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lv-LV" dirty="0"/>
              <a:t>Jūrā ir dažādi ūdens slāņi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54793"/>
            <a:ext cx="3096344" cy="573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033534"/>
            <a:ext cx="2446154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lv-LV" dirty="0"/>
              <a:t>Skābekļa deficīta zonas Baltijas jūrā</a:t>
            </a:r>
          </a:p>
        </p:txBody>
      </p:sp>
      <p:pic>
        <p:nvPicPr>
          <p:cNvPr id="11" name="Content Placeholder 10" descr="syrefriabottna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21" r="-8921"/>
          <a:stretch>
            <a:fillRect/>
          </a:stretch>
        </p:blipFill>
        <p:spPr>
          <a:xfrm>
            <a:off x="457199" y="1412776"/>
            <a:ext cx="8570395" cy="47133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Neredzamās sastāvdaļas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lv-LV" dirty="0"/>
              <a:t>Barības vielas – kā tās nokļūst jūrā? </a:t>
            </a:r>
          </a:p>
          <a:p>
            <a:pPr>
              <a:buNone/>
            </a:pPr>
            <a:r>
              <a:rPr lang="lv-LV" dirty="0"/>
              <a:t>Slāpeklis</a:t>
            </a:r>
          </a:p>
          <a:p>
            <a:pPr>
              <a:buNone/>
            </a:pPr>
            <a:r>
              <a:rPr lang="lv-LV" dirty="0"/>
              <a:t>Fosfors</a:t>
            </a:r>
          </a:p>
          <a:p>
            <a:pPr>
              <a:buNone/>
            </a:pPr>
            <a:r>
              <a:rPr lang="lv-LV" dirty="0"/>
              <a:t>Silīcijs</a:t>
            </a:r>
          </a:p>
          <a:p>
            <a:pPr>
              <a:buNone/>
            </a:pPr>
            <a:endParaRPr lang="lv-LV" dirty="0"/>
          </a:p>
          <a:p>
            <a:pPr>
              <a:buNone/>
            </a:pPr>
            <a:endParaRPr lang="lv-LV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123728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lv-LV" dirty="0"/>
              <a:t>Barības vielu telpiskā izplatība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r="46760"/>
          <a:stretch>
            <a:fillRect/>
          </a:stretch>
        </p:blipFill>
        <p:spPr bwMode="auto">
          <a:xfrm>
            <a:off x="0" y="1628800"/>
            <a:ext cx="3330705" cy="437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126876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Slāpeklis                     Fosfors                              Silīcijs     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r="46760"/>
          <a:stretch>
            <a:fillRect/>
          </a:stretch>
        </p:blipFill>
        <p:spPr bwMode="auto">
          <a:xfrm>
            <a:off x="3059832" y="2924944"/>
            <a:ext cx="3127781" cy="411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 t="4629" r="48161"/>
          <a:stretch>
            <a:fillRect/>
          </a:stretch>
        </p:blipFill>
        <p:spPr bwMode="auto">
          <a:xfrm>
            <a:off x="6012160" y="1916832"/>
            <a:ext cx="3131840" cy="403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Nedaudz par jūras iemītniekiem – neredzamajiem un redzamajiem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Mikroskopiski augi jeb </a:t>
            </a:r>
            <a:r>
              <a:rPr lang="lv-LV" i="1" dirty="0"/>
              <a:t>fitoplanktons</a:t>
            </a:r>
          </a:p>
          <a:p>
            <a:pPr>
              <a:buNone/>
            </a:pPr>
            <a:r>
              <a:rPr lang="lv-LV" i="1" dirty="0"/>
              <a:t>Apmēram 2000 sugas Baltijas jūrā</a:t>
            </a:r>
          </a:p>
          <a:p>
            <a:pPr>
              <a:buNone/>
            </a:pPr>
            <a:endParaRPr lang="lv-LV" i="1" dirty="0"/>
          </a:p>
        </p:txBody>
      </p:sp>
      <p:pic>
        <p:nvPicPr>
          <p:cNvPr id="6" name="Picture 6" descr="http://www2.fimr.fi/algaline/gallery/protbip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55576" y="2996952"/>
            <a:ext cx="18097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http://www.interbook.net/personal/aymasl/bichos/pediastrum_duplex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298447" y="2708920"/>
            <a:ext cx="28352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http://www.epa.gov/glnpo/image/vbig/greenacres/crucigen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149080"/>
            <a:ext cx="3300413" cy="243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1632</Words>
  <Application>Microsoft Office PowerPoint</Application>
  <PresentationFormat>Slaidrāde ekrānā (4:3)</PresentationFormat>
  <Paragraphs>193</Paragraphs>
  <Slides>23</Slides>
  <Notes>21</Notes>
  <HiddenSlides>0</HiddenSlides>
  <MMClips>0</MMClips>
  <ScaleCrop>false</ScaleCrop>
  <HeadingPairs>
    <vt:vector size="8" baseType="variant">
      <vt:variant>
        <vt:lpstr>Lietotie fonti</vt:lpstr>
      </vt:variant>
      <vt:variant>
        <vt:i4>6</vt:i4>
      </vt:variant>
      <vt:variant>
        <vt:lpstr>Dizains</vt:lpstr>
      </vt:variant>
      <vt:variant>
        <vt:i4>2</vt:i4>
      </vt:variant>
      <vt:variant>
        <vt:lpstr>Iegulti OLE serveri</vt:lpstr>
      </vt:variant>
      <vt:variant>
        <vt:i4>1</vt:i4>
      </vt:variant>
      <vt:variant>
        <vt:lpstr>Slaidu virsraksti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Small Fonts</vt:lpstr>
      <vt:lpstr>Times New Roman</vt:lpstr>
      <vt:lpstr>Wingdings</vt:lpstr>
      <vt:lpstr>Office Theme</vt:lpstr>
      <vt:lpstr>Office dizains</vt:lpstr>
      <vt:lpstr>Chart</vt:lpstr>
      <vt:lpstr>Baltijas jūras īss apskats un galvenās problēmas</vt:lpstr>
      <vt:lpstr>Skats uz Baltijas jūru no kosmosa</vt:lpstr>
      <vt:lpstr>Viena no jaunākajām Zemes jūrām </vt:lpstr>
      <vt:lpstr>Baltijas jūra nav pārāk sāļa</vt:lpstr>
      <vt:lpstr>Jūrā ir dažādi ūdens slāņi </vt:lpstr>
      <vt:lpstr>Skābekļa deficīta zonas Baltijas jūrā</vt:lpstr>
      <vt:lpstr>Neredzamās sastāvdaļas</vt:lpstr>
      <vt:lpstr>Barības vielu telpiskā izplatība </vt:lpstr>
      <vt:lpstr>Nedaudz par jūras iemītniekiem – neredzamajiem un redzamajiem</vt:lpstr>
      <vt:lpstr>Joprojām neredzami, bet dzīvnieki</vt:lpstr>
      <vt:lpstr> </vt:lpstr>
      <vt:lpstr>Uz grunts aug arī augi – fitobentoss vai augu bentoss</vt:lpstr>
      <vt:lpstr>PowerPoint prezentācija</vt:lpstr>
      <vt:lpstr>Droša jūra - tās iemītniekiem un cilvēkiem</vt:lpstr>
      <vt:lpstr>Eitrofikācija</vt:lpstr>
      <vt:lpstr>Izmaiņas bentosa dzīvnieku skaitā   skābekļa trūkuma dēļ</vt:lpstr>
      <vt:lpstr>Baltijas jūras valstu pasākumi pret eitrofikāciju</vt:lpstr>
      <vt:lpstr>Iespējamās sekas cilvēku darbības/bezdarbības rezultātā</vt:lpstr>
      <vt:lpstr>Svešās sugas – ienācēji Baltijas jūrā</vt:lpstr>
      <vt:lpstr>Krastu erozija</vt:lpstr>
      <vt:lpstr>Erodētā materiāla (smilšu) un ūdens daļiņu pārneses shematisks attēlojums</vt:lpstr>
      <vt:lpstr>Datu ziņošana Eiropas Komisijai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of the Baltic Sea and the possible impact of climate fluctuations</dc:title>
  <dc:creator>Anda</dc:creator>
  <cp:lastModifiedBy>alise.luse@kurzemesregions.lv</cp:lastModifiedBy>
  <cp:revision>153</cp:revision>
  <dcterms:created xsi:type="dcterms:W3CDTF">2012-04-23T21:38:28Z</dcterms:created>
  <dcterms:modified xsi:type="dcterms:W3CDTF">2018-06-12T06:33:26Z</dcterms:modified>
</cp:coreProperties>
</file>